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1" r:id="rId3"/>
    <p:sldId id="303" r:id="rId4"/>
    <p:sldId id="302" r:id="rId5"/>
    <p:sldId id="304" r:id="rId6"/>
    <p:sldId id="307" r:id="rId7"/>
    <p:sldId id="306" r:id="rId8"/>
    <p:sldId id="291" r:id="rId9"/>
    <p:sldId id="290" r:id="rId10"/>
    <p:sldId id="292" r:id="rId11"/>
    <p:sldId id="286" r:id="rId12"/>
    <p:sldId id="287" r:id="rId13"/>
    <p:sldId id="288" r:id="rId14"/>
    <p:sldId id="289" r:id="rId15"/>
    <p:sldId id="294" r:id="rId16"/>
    <p:sldId id="295" r:id="rId17"/>
    <p:sldId id="298" r:id="rId18"/>
    <p:sldId id="299" r:id="rId19"/>
    <p:sldId id="296" r:id="rId20"/>
    <p:sldId id="293" r:id="rId21"/>
    <p:sldId id="297" r:id="rId22"/>
    <p:sldId id="256" r:id="rId23"/>
    <p:sldId id="257" r:id="rId24"/>
    <p:sldId id="280" r:id="rId25"/>
    <p:sldId id="281" r:id="rId26"/>
    <p:sldId id="282" r:id="rId27"/>
    <p:sldId id="283" r:id="rId28"/>
    <p:sldId id="284" r:id="rId29"/>
    <p:sldId id="279" r:id="rId30"/>
    <p:sldId id="265" r:id="rId31"/>
    <p:sldId id="268" r:id="rId32"/>
    <p:sldId id="269" r:id="rId33"/>
    <p:sldId id="274" r:id="rId34"/>
    <p:sldId id="272" r:id="rId35"/>
    <p:sldId id="273" r:id="rId36"/>
    <p:sldId id="267" r:id="rId37"/>
    <p:sldId id="278" r:id="rId38"/>
    <p:sldId id="275" r:id="rId39"/>
    <p:sldId id="276" r:id="rId40"/>
    <p:sldId id="277" r:id="rId41"/>
    <p:sldId id="259" r:id="rId42"/>
    <p:sldId id="263" r:id="rId43"/>
    <p:sldId id="258" r:id="rId44"/>
    <p:sldId id="260" r:id="rId45"/>
    <p:sldId id="26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46D7D8-9568-D0DD-1D2E-A1105011B93A}" name="Andre Alho" initials="AA" userId="FG78ZZBDAuiTMQw68bmtF3wzOEHdzdWRiV8L4KkbTyc=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DCD83-2948-4482-8F88-AD53C199CF87}" v="2" dt="2021-02-16T14:11:21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Alho" userId="FG78ZZBDAuiTMQw68bmtF3wzOEHdzdWRiV8L4KkbTyc=" providerId="None" clId="Web-{2C4F0ACC-64DB-436C-8166-4951CE1F62BE}"/>
    <pc:docChg chg="mod addSld modSld">
      <pc:chgData name="Andre Alho" userId="FG78ZZBDAuiTMQw68bmtF3wzOEHdzdWRiV8L4KkbTyc=" providerId="None" clId="Web-{2C4F0ACC-64DB-436C-8166-4951CE1F62BE}" dt="2020-12-15T05:54:20.062" v="304"/>
      <pc:docMkLst>
        <pc:docMk/>
      </pc:docMkLst>
      <pc:sldChg chg="modSp addCm">
        <pc:chgData name="Andre Alho" userId="FG78ZZBDAuiTMQw68bmtF3wzOEHdzdWRiV8L4KkbTyc=" providerId="None" clId="Web-{2C4F0ACC-64DB-436C-8166-4951CE1F62BE}" dt="2020-12-15T05:51:36.137" v="300"/>
        <pc:sldMkLst>
          <pc:docMk/>
          <pc:sldMk cId="2322398331" sldId="257"/>
        </pc:sldMkLst>
        <pc:spChg chg="mod">
          <ac:chgData name="Andre Alho" userId="FG78ZZBDAuiTMQw68bmtF3wzOEHdzdWRiV8L4KkbTyc=" providerId="None" clId="Web-{2C4F0ACC-64DB-436C-8166-4951CE1F62BE}" dt="2020-12-15T05:51:01.886" v="296" actId="20577"/>
          <ac:spMkLst>
            <pc:docMk/>
            <pc:sldMk cId="2322398331" sldId="257"/>
            <ac:spMk id="31" creationId="{00000000-0000-0000-0000-000000000000}"/>
          </ac:spMkLst>
        </pc:spChg>
      </pc:sldChg>
      <pc:sldChg chg="modSp new">
        <pc:chgData name="Andre Alho" userId="FG78ZZBDAuiTMQw68bmtF3wzOEHdzdWRiV8L4KkbTyc=" providerId="None" clId="Web-{2C4F0ACC-64DB-436C-8166-4951CE1F62BE}" dt="2020-12-15T05:50:04.432" v="231" actId="20577"/>
        <pc:sldMkLst>
          <pc:docMk/>
          <pc:sldMk cId="3176727952" sldId="260"/>
        </pc:sldMkLst>
        <pc:spChg chg="mod">
          <ac:chgData name="Andre Alho" userId="FG78ZZBDAuiTMQw68bmtF3wzOEHdzdWRiV8L4KkbTyc=" providerId="None" clId="Web-{2C4F0ACC-64DB-436C-8166-4951CE1F62BE}" dt="2020-12-15T05:49:43.244" v="164" actId="20577"/>
          <ac:spMkLst>
            <pc:docMk/>
            <pc:sldMk cId="3176727952" sldId="260"/>
            <ac:spMk id="2" creationId="{FC9693D2-EE20-4B19-BFB2-2248F62EE465}"/>
          </ac:spMkLst>
        </pc:spChg>
        <pc:spChg chg="mod">
          <ac:chgData name="Andre Alho" userId="FG78ZZBDAuiTMQw68bmtF3wzOEHdzdWRiV8L4KkbTyc=" providerId="None" clId="Web-{2C4F0ACC-64DB-436C-8166-4951CE1F62BE}" dt="2020-12-15T05:50:04.432" v="231" actId="20577"/>
          <ac:spMkLst>
            <pc:docMk/>
            <pc:sldMk cId="3176727952" sldId="260"/>
            <ac:spMk id="3" creationId="{B8B27780-DA2A-4BA8-A151-DFC2D00090C0}"/>
          </ac:spMkLst>
        </pc:spChg>
      </pc:sldChg>
      <pc:sldChg chg="addSp delSp modSp new">
        <pc:chgData name="Andre Alho" userId="FG78ZZBDAuiTMQw68bmtF3wzOEHdzdWRiV8L4KkbTyc=" providerId="None" clId="Web-{2C4F0ACC-64DB-436C-8166-4951CE1F62BE}" dt="2020-12-15T05:54:20.062" v="304"/>
        <pc:sldMkLst>
          <pc:docMk/>
          <pc:sldMk cId="3197265897" sldId="261"/>
        </pc:sldMkLst>
        <pc:spChg chg="del">
          <ac:chgData name="Andre Alho" userId="FG78ZZBDAuiTMQw68bmtF3wzOEHdzdWRiV8L4KkbTyc=" providerId="None" clId="Web-{2C4F0ACC-64DB-436C-8166-4951CE1F62BE}" dt="2020-12-15T05:53:44.124" v="302"/>
          <ac:spMkLst>
            <pc:docMk/>
            <pc:sldMk cId="3197265897" sldId="261"/>
            <ac:spMk id="2" creationId="{4D7EDC00-3BF9-4AAB-A6C3-1ED1BDB52C90}"/>
          </ac:spMkLst>
        </pc:spChg>
        <pc:spChg chg="del">
          <ac:chgData name="Andre Alho" userId="FG78ZZBDAuiTMQw68bmtF3wzOEHdzdWRiV8L4KkbTyc=" providerId="None" clId="Web-{2C4F0ACC-64DB-436C-8166-4951CE1F62BE}" dt="2020-12-15T05:53:45.968" v="303"/>
          <ac:spMkLst>
            <pc:docMk/>
            <pc:sldMk cId="3197265897" sldId="261"/>
            <ac:spMk id="3" creationId="{C562BE06-FD94-46E2-825D-67262F95289E}"/>
          </ac:spMkLst>
        </pc:spChg>
        <pc:picChg chg="add mod">
          <ac:chgData name="Andre Alho" userId="FG78ZZBDAuiTMQw68bmtF3wzOEHdzdWRiV8L4KkbTyc=" providerId="None" clId="Web-{2C4F0ACC-64DB-436C-8166-4951CE1F62BE}" dt="2020-12-15T05:54:20.062" v="304"/>
          <ac:picMkLst>
            <pc:docMk/>
            <pc:sldMk cId="3197265897" sldId="261"/>
            <ac:picMk id="4" creationId="{8F09FC46-1710-43D8-9B5C-6AF1D749036E}"/>
          </ac:picMkLst>
        </pc:picChg>
      </pc:sldChg>
    </pc:docChg>
  </pc:docChgLst>
  <pc:docChgLst>
    <pc:chgData name="Takanori Sakai" userId="032f162b91ddb017" providerId="LiveId" clId="{7CF8360F-E3F9-4307-A34C-0802C976B45F}"/>
    <pc:docChg chg="undo custSel addSld delSld modSld">
      <pc:chgData name="Takanori Sakai" userId="032f162b91ddb017" providerId="LiveId" clId="{7CF8360F-E3F9-4307-A34C-0802C976B45F}" dt="2020-12-28T14:14:35.876" v="1218" actId="20577"/>
      <pc:docMkLst>
        <pc:docMk/>
      </pc:docMkLst>
      <pc:sldChg chg="addSp delSp modSp mod delCm">
        <pc:chgData name="Takanori Sakai" userId="032f162b91ddb017" providerId="LiveId" clId="{7CF8360F-E3F9-4307-A34C-0802C976B45F}" dt="2020-12-28T14:14:35.876" v="1218" actId="20577"/>
        <pc:sldMkLst>
          <pc:docMk/>
          <pc:sldMk cId="2322398331" sldId="257"/>
        </pc:sldMkLst>
        <pc:spChg chg="mod">
          <ac:chgData name="Takanori Sakai" userId="032f162b91ddb017" providerId="LiveId" clId="{7CF8360F-E3F9-4307-A34C-0802C976B45F}" dt="2020-12-28T14:04:21.060" v="1092" actId="1036"/>
          <ac:spMkLst>
            <pc:docMk/>
            <pc:sldMk cId="2322398331" sldId="257"/>
            <ac:spMk id="9" creationId="{00000000-0000-0000-0000-000000000000}"/>
          </ac:spMkLst>
        </pc:spChg>
        <pc:spChg chg="mod">
          <ac:chgData name="Takanori Sakai" userId="032f162b91ddb017" providerId="LiveId" clId="{7CF8360F-E3F9-4307-A34C-0802C976B45F}" dt="2020-12-28T14:04:23.545" v="1107" actId="1035"/>
          <ac:spMkLst>
            <pc:docMk/>
            <pc:sldMk cId="2322398331" sldId="257"/>
            <ac:spMk id="11" creationId="{F95B0D56-787B-4910-9C99-C3BF89CB0643}"/>
          </ac:spMkLst>
        </pc:spChg>
        <pc:spChg chg="mod">
          <ac:chgData name="Takanori Sakai" userId="032f162b91ddb017" providerId="LiveId" clId="{7CF8360F-E3F9-4307-A34C-0802C976B45F}" dt="2020-12-28T14:04:23.545" v="1107" actId="1035"/>
          <ac:spMkLst>
            <pc:docMk/>
            <pc:sldMk cId="2322398331" sldId="257"/>
            <ac:spMk id="13" creationId="{6D0D9FDD-3554-461B-9444-007A58EA14B4}"/>
          </ac:spMkLst>
        </pc:spChg>
        <pc:spChg chg="mod">
          <ac:chgData name="Takanori Sakai" userId="032f162b91ddb017" providerId="LiveId" clId="{7CF8360F-E3F9-4307-A34C-0802C976B45F}" dt="2020-12-28T14:04:23.545" v="1107" actId="1035"/>
          <ac:spMkLst>
            <pc:docMk/>
            <pc:sldMk cId="2322398331" sldId="257"/>
            <ac:spMk id="17" creationId="{469A8906-E706-42DC-B7DB-BECD16DEF41B}"/>
          </ac:spMkLst>
        </pc:spChg>
        <pc:spChg chg="mod">
          <ac:chgData name="Takanori Sakai" userId="032f162b91ddb017" providerId="LiveId" clId="{7CF8360F-E3F9-4307-A34C-0802C976B45F}" dt="2020-12-28T14:14:35.876" v="1218" actId="20577"/>
          <ac:spMkLst>
            <pc:docMk/>
            <pc:sldMk cId="2322398331" sldId="257"/>
            <ac:spMk id="20" creationId="{00000000-0000-0000-0000-000000000000}"/>
          </ac:spMkLst>
        </pc:spChg>
        <pc:spChg chg="add mod">
          <ac:chgData name="Takanori Sakai" userId="032f162b91ddb017" providerId="LiveId" clId="{7CF8360F-E3F9-4307-A34C-0802C976B45F}" dt="2020-12-28T14:08:16.308" v="1216" actId="20577"/>
          <ac:spMkLst>
            <pc:docMk/>
            <pc:sldMk cId="2322398331" sldId="257"/>
            <ac:spMk id="21" creationId="{2F68DD76-D22B-429C-8196-B29BF27E8EC7}"/>
          </ac:spMkLst>
        </pc:spChg>
        <pc:spChg chg="add del mod">
          <ac:chgData name="Takanori Sakai" userId="032f162b91ddb017" providerId="LiveId" clId="{7CF8360F-E3F9-4307-A34C-0802C976B45F}" dt="2020-12-28T13:27:41.193" v="446" actId="21"/>
          <ac:spMkLst>
            <pc:docMk/>
            <pc:sldMk cId="2322398331" sldId="257"/>
            <ac:spMk id="23" creationId="{1E5E8B7E-14E3-4358-96C3-F77B15A2C7AC}"/>
          </ac:spMkLst>
        </pc:spChg>
        <pc:spChg chg="add mod">
          <ac:chgData name="Takanori Sakai" userId="032f162b91ddb017" providerId="LiveId" clId="{7CF8360F-E3F9-4307-A34C-0802C976B45F}" dt="2020-12-28T14:04:45.171" v="1211" actId="14100"/>
          <ac:spMkLst>
            <pc:docMk/>
            <pc:sldMk cId="2322398331" sldId="257"/>
            <ac:spMk id="23" creationId="{20C3D322-2318-42B4-A3B9-34B9F02B0B42}"/>
          </ac:spMkLst>
        </pc:spChg>
        <pc:spChg chg="mod">
          <ac:chgData name="Takanori Sakai" userId="032f162b91ddb017" providerId="LiveId" clId="{7CF8360F-E3F9-4307-A34C-0802C976B45F}" dt="2020-12-28T14:04:23.545" v="1107" actId="1035"/>
          <ac:spMkLst>
            <pc:docMk/>
            <pc:sldMk cId="2322398331" sldId="257"/>
            <ac:spMk id="27" creationId="{6D0D9FDD-3554-461B-9444-007A58EA14B4}"/>
          </ac:spMkLst>
        </pc:spChg>
        <pc:spChg chg="mod">
          <ac:chgData name="Takanori Sakai" userId="032f162b91ddb017" providerId="LiveId" clId="{7CF8360F-E3F9-4307-A34C-0802C976B45F}" dt="2020-12-28T14:04:23.545" v="1107" actId="1035"/>
          <ac:spMkLst>
            <pc:docMk/>
            <pc:sldMk cId="2322398331" sldId="257"/>
            <ac:spMk id="31" creationId="{00000000-0000-0000-0000-000000000000}"/>
          </ac:spMkLst>
        </pc:spChg>
        <pc:spChg chg="del mod">
          <ac:chgData name="Takanori Sakai" userId="032f162b91ddb017" providerId="LiveId" clId="{7CF8360F-E3F9-4307-A34C-0802C976B45F}" dt="2020-12-28T13:27:41.193" v="446" actId="21"/>
          <ac:spMkLst>
            <pc:docMk/>
            <pc:sldMk cId="2322398331" sldId="257"/>
            <ac:spMk id="33" creationId="{00000000-0000-0000-0000-000000000000}"/>
          </ac:spMkLst>
        </pc:spChg>
        <pc:spChg chg="mod">
          <ac:chgData name="Takanori Sakai" userId="032f162b91ddb017" providerId="LiveId" clId="{7CF8360F-E3F9-4307-A34C-0802C976B45F}" dt="2020-12-28T14:04:23.545" v="1107" actId="1035"/>
          <ac:spMkLst>
            <pc:docMk/>
            <pc:sldMk cId="2322398331" sldId="257"/>
            <ac:spMk id="40" creationId="{F95B0D56-787B-4910-9C99-C3BF89CB0643}"/>
          </ac:spMkLst>
        </pc:spChg>
        <pc:spChg chg="mod">
          <ac:chgData name="Takanori Sakai" userId="032f162b91ddb017" providerId="LiveId" clId="{7CF8360F-E3F9-4307-A34C-0802C976B45F}" dt="2020-12-28T14:04:23.545" v="1107" actId="1035"/>
          <ac:spMkLst>
            <pc:docMk/>
            <pc:sldMk cId="2322398331" sldId="257"/>
            <ac:spMk id="41" creationId="{00000000-0000-0000-0000-000000000000}"/>
          </ac:spMkLst>
        </pc:spChg>
        <pc:spChg chg="mod">
          <ac:chgData name="Takanori Sakai" userId="032f162b91ddb017" providerId="LiveId" clId="{7CF8360F-E3F9-4307-A34C-0802C976B45F}" dt="2020-12-28T14:04:23.545" v="1107" actId="1035"/>
          <ac:spMkLst>
            <pc:docMk/>
            <pc:sldMk cId="2322398331" sldId="257"/>
            <ac:spMk id="45" creationId="{6D0D9FDD-3554-461B-9444-007A58EA14B4}"/>
          </ac:spMkLst>
        </pc:spChg>
        <pc:spChg chg="mod">
          <ac:chgData name="Takanori Sakai" userId="032f162b91ddb017" providerId="LiveId" clId="{7CF8360F-E3F9-4307-A34C-0802C976B45F}" dt="2020-12-28T14:04:23.545" v="1107" actId="1035"/>
          <ac:spMkLst>
            <pc:docMk/>
            <pc:sldMk cId="2322398331" sldId="257"/>
            <ac:spMk id="46" creationId="{00000000-0000-0000-0000-000000000000}"/>
          </ac:spMkLst>
        </pc:spChg>
        <pc:spChg chg="mod">
          <ac:chgData name="Takanori Sakai" userId="032f162b91ddb017" providerId="LiveId" clId="{7CF8360F-E3F9-4307-A34C-0802C976B45F}" dt="2020-12-28T14:04:23.545" v="1107" actId="1035"/>
          <ac:spMkLst>
            <pc:docMk/>
            <pc:sldMk cId="2322398331" sldId="257"/>
            <ac:spMk id="51" creationId="{00000000-0000-0000-0000-000000000000}"/>
          </ac:spMkLst>
        </pc:spChg>
        <pc:spChg chg="del mod">
          <ac:chgData name="Takanori Sakai" userId="032f162b91ddb017" providerId="LiveId" clId="{7CF8360F-E3F9-4307-A34C-0802C976B45F}" dt="2020-12-28T13:27:41.193" v="446" actId="21"/>
          <ac:spMkLst>
            <pc:docMk/>
            <pc:sldMk cId="2322398331" sldId="257"/>
            <ac:spMk id="54" creationId="{00000000-0000-0000-0000-000000000000}"/>
          </ac:spMkLst>
        </pc:spChg>
        <pc:spChg chg="del mod">
          <ac:chgData name="Takanori Sakai" userId="032f162b91ddb017" providerId="LiveId" clId="{7CF8360F-E3F9-4307-A34C-0802C976B45F}" dt="2020-12-28T13:27:41.193" v="446" actId="21"/>
          <ac:spMkLst>
            <pc:docMk/>
            <pc:sldMk cId="2322398331" sldId="257"/>
            <ac:spMk id="59" creationId="{00000000-0000-0000-0000-000000000000}"/>
          </ac:spMkLst>
        </pc:spChg>
        <pc:cxnChg chg="mod">
          <ac:chgData name="Takanori Sakai" userId="032f162b91ddb017" providerId="LiveId" clId="{7CF8360F-E3F9-4307-A34C-0802C976B45F}" dt="2020-12-28T14:04:23.545" v="1107" actId="1035"/>
          <ac:cxnSpMkLst>
            <pc:docMk/>
            <pc:sldMk cId="2322398331" sldId="257"/>
            <ac:cxnSpMk id="7" creationId="{F3BE4C07-81DE-400C-9274-0CA1F6F387DE}"/>
          </ac:cxnSpMkLst>
        </pc:cxnChg>
        <pc:cxnChg chg="mod">
          <ac:chgData name="Takanori Sakai" userId="032f162b91ddb017" providerId="LiveId" clId="{7CF8360F-E3F9-4307-A34C-0802C976B45F}" dt="2020-12-28T14:04:23.545" v="1107" actId="1035"/>
          <ac:cxnSpMkLst>
            <pc:docMk/>
            <pc:sldMk cId="2322398331" sldId="257"/>
            <ac:cxnSpMk id="14" creationId="{F3BE4C07-81DE-400C-9274-0CA1F6F387DE}"/>
          </ac:cxnSpMkLst>
        </pc:cxnChg>
        <pc:cxnChg chg="mod">
          <ac:chgData name="Takanori Sakai" userId="032f162b91ddb017" providerId="LiveId" clId="{7CF8360F-E3F9-4307-A34C-0802C976B45F}" dt="2020-12-28T14:04:23.545" v="1107" actId="1035"/>
          <ac:cxnSpMkLst>
            <pc:docMk/>
            <pc:sldMk cId="2322398331" sldId="257"/>
            <ac:cxnSpMk id="22" creationId="{F3BE4C07-81DE-400C-9274-0CA1F6F387DE}"/>
          </ac:cxnSpMkLst>
        </pc:cxnChg>
        <pc:cxnChg chg="mod">
          <ac:chgData name="Takanori Sakai" userId="032f162b91ddb017" providerId="LiveId" clId="{7CF8360F-E3F9-4307-A34C-0802C976B45F}" dt="2020-12-28T14:04:23.545" v="1107" actId="1035"/>
          <ac:cxnSpMkLst>
            <pc:docMk/>
            <pc:sldMk cId="2322398331" sldId="257"/>
            <ac:cxnSpMk id="25" creationId="{F3BE4C07-81DE-400C-9274-0CA1F6F387DE}"/>
          </ac:cxnSpMkLst>
        </pc:cxnChg>
        <pc:cxnChg chg="mod">
          <ac:chgData name="Takanori Sakai" userId="032f162b91ddb017" providerId="LiveId" clId="{7CF8360F-E3F9-4307-A34C-0802C976B45F}" dt="2020-12-28T14:04:23.545" v="1107" actId="1035"/>
          <ac:cxnSpMkLst>
            <pc:docMk/>
            <pc:sldMk cId="2322398331" sldId="257"/>
            <ac:cxnSpMk id="36" creationId="{F3BE4C07-81DE-400C-9274-0CA1F6F387DE}"/>
          </ac:cxnSpMkLst>
        </pc:cxnChg>
        <pc:cxnChg chg="mod">
          <ac:chgData name="Takanori Sakai" userId="032f162b91ddb017" providerId="LiveId" clId="{7CF8360F-E3F9-4307-A34C-0802C976B45F}" dt="2020-12-28T14:04:23.545" v="1107" actId="1035"/>
          <ac:cxnSpMkLst>
            <pc:docMk/>
            <pc:sldMk cId="2322398331" sldId="257"/>
            <ac:cxnSpMk id="42" creationId="{F3BE4C07-81DE-400C-9274-0CA1F6F387DE}"/>
          </ac:cxnSpMkLst>
        </pc:cxnChg>
      </pc:sldChg>
      <pc:sldChg chg="delSp mod">
        <pc:chgData name="Takanori Sakai" userId="032f162b91ddb017" providerId="LiveId" clId="{7CF8360F-E3F9-4307-A34C-0802C976B45F}" dt="2020-12-28T13:39:07.094" v="884" actId="478"/>
        <pc:sldMkLst>
          <pc:docMk/>
          <pc:sldMk cId="3303042403" sldId="265"/>
        </pc:sldMkLst>
        <pc:spChg chg="del">
          <ac:chgData name="Takanori Sakai" userId="032f162b91ddb017" providerId="LiveId" clId="{7CF8360F-E3F9-4307-A34C-0802C976B45F}" dt="2020-12-28T13:39:07.094" v="884" actId="478"/>
          <ac:spMkLst>
            <pc:docMk/>
            <pc:sldMk cId="3303042403" sldId="265"/>
            <ac:spMk id="16" creationId="{00000000-0000-0000-0000-000000000000}"/>
          </ac:spMkLst>
        </pc:spChg>
        <pc:spChg chg="del">
          <ac:chgData name="Takanori Sakai" userId="032f162b91ddb017" providerId="LiveId" clId="{7CF8360F-E3F9-4307-A34C-0802C976B45F}" dt="2020-12-28T13:39:03.102" v="879" actId="478"/>
          <ac:spMkLst>
            <pc:docMk/>
            <pc:sldMk cId="3303042403" sldId="265"/>
            <ac:spMk id="23" creationId="{00000000-0000-0000-0000-000000000000}"/>
          </ac:spMkLst>
        </pc:spChg>
        <pc:cxnChg chg="del">
          <ac:chgData name="Takanori Sakai" userId="032f162b91ddb017" providerId="LiveId" clId="{7CF8360F-E3F9-4307-A34C-0802C976B45F}" dt="2020-12-28T13:39:05.345" v="882" actId="478"/>
          <ac:cxnSpMkLst>
            <pc:docMk/>
            <pc:sldMk cId="3303042403" sldId="265"/>
            <ac:cxnSpMk id="6" creationId="{00000000-0000-0000-0000-000000000000}"/>
          </ac:cxnSpMkLst>
        </pc:cxnChg>
        <pc:cxnChg chg="del">
          <ac:chgData name="Takanori Sakai" userId="032f162b91ddb017" providerId="LiveId" clId="{7CF8360F-E3F9-4307-A34C-0802C976B45F}" dt="2020-12-28T13:39:06.055" v="883" actId="478"/>
          <ac:cxnSpMkLst>
            <pc:docMk/>
            <pc:sldMk cId="3303042403" sldId="265"/>
            <ac:cxnSpMk id="8" creationId="{00000000-0000-0000-0000-000000000000}"/>
          </ac:cxnSpMkLst>
        </pc:cxnChg>
        <pc:cxnChg chg="del">
          <ac:chgData name="Takanori Sakai" userId="032f162b91ddb017" providerId="LiveId" clId="{7CF8360F-E3F9-4307-A34C-0802C976B45F}" dt="2020-12-28T13:39:04.050" v="880" actId="478"/>
          <ac:cxnSpMkLst>
            <pc:docMk/>
            <pc:sldMk cId="3303042403" sldId="265"/>
            <ac:cxnSpMk id="9" creationId="{00000000-0000-0000-0000-000000000000}"/>
          </ac:cxnSpMkLst>
        </pc:cxnChg>
        <pc:cxnChg chg="del">
          <ac:chgData name="Takanori Sakai" userId="032f162b91ddb017" providerId="LiveId" clId="{7CF8360F-E3F9-4307-A34C-0802C976B45F}" dt="2020-12-28T13:39:04.818" v="881" actId="478"/>
          <ac:cxnSpMkLst>
            <pc:docMk/>
            <pc:sldMk cId="3303042403" sldId="265"/>
            <ac:cxnSpMk id="11" creationId="{00000000-0000-0000-0000-000000000000}"/>
          </ac:cxnSpMkLst>
        </pc:cxnChg>
        <pc:cxnChg chg="del">
          <ac:chgData name="Takanori Sakai" userId="032f162b91ddb017" providerId="LiveId" clId="{7CF8360F-E3F9-4307-A34C-0802C976B45F}" dt="2020-12-28T13:39:01.857" v="878" actId="478"/>
          <ac:cxnSpMkLst>
            <pc:docMk/>
            <pc:sldMk cId="3303042403" sldId="265"/>
            <ac:cxnSpMk id="19" creationId="{00000000-0000-0000-0000-000000000000}"/>
          </ac:cxnSpMkLst>
        </pc:cxnChg>
      </pc:sldChg>
      <pc:sldChg chg="addSp delSp modSp new del mod">
        <pc:chgData name="Takanori Sakai" userId="032f162b91ddb017" providerId="LiveId" clId="{7CF8360F-E3F9-4307-A34C-0802C976B45F}" dt="2020-12-28T14:04:49.447" v="1212" actId="47"/>
        <pc:sldMkLst>
          <pc:docMk/>
          <pc:sldMk cId="2306051063" sldId="266"/>
        </pc:sldMkLst>
        <pc:spChg chg="del">
          <ac:chgData name="Takanori Sakai" userId="032f162b91ddb017" providerId="LiveId" clId="{7CF8360F-E3F9-4307-A34C-0802C976B45F}" dt="2020-12-28T13:27:08.977" v="444" actId="478"/>
          <ac:spMkLst>
            <pc:docMk/>
            <pc:sldMk cId="2306051063" sldId="266"/>
            <ac:spMk id="2" creationId="{E6ED18AC-C818-4272-AC7A-3A43A8F57B97}"/>
          </ac:spMkLst>
        </pc:spChg>
        <pc:spChg chg="del mod">
          <ac:chgData name="Takanori Sakai" userId="032f162b91ddb017" providerId="LiveId" clId="{7CF8360F-E3F9-4307-A34C-0802C976B45F}" dt="2020-12-28T13:27:10.197" v="445" actId="478"/>
          <ac:spMkLst>
            <pc:docMk/>
            <pc:sldMk cId="2306051063" sldId="266"/>
            <ac:spMk id="3" creationId="{5415652D-02FB-4A89-8E44-F92684368CEE}"/>
          </ac:spMkLst>
        </pc:spChg>
        <pc:spChg chg="add del mod">
          <ac:chgData name="Takanori Sakai" userId="032f162b91ddb017" providerId="LiveId" clId="{7CF8360F-E3F9-4307-A34C-0802C976B45F}" dt="2020-12-28T14:04:29.277" v="1108" actId="21"/>
          <ac:spMkLst>
            <pc:docMk/>
            <pc:sldMk cId="2306051063" sldId="266"/>
            <ac:spMk id="4" creationId="{98AF6AC2-DCEC-4D98-BAD5-FEC2D32F545A}"/>
          </ac:spMkLst>
        </pc:spChg>
        <pc:spChg chg="add del mod">
          <ac:chgData name="Takanori Sakai" userId="032f162b91ddb017" providerId="LiveId" clId="{7CF8360F-E3F9-4307-A34C-0802C976B45F}" dt="2020-12-28T14:04:11.019" v="1050" actId="478"/>
          <ac:spMkLst>
            <pc:docMk/>
            <pc:sldMk cId="2306051063" sldId="266"/>
            <ac:spMk id="5" creationId="{75AC5CD8-1986-4F6F-98EA-61AC5E8A2852}"/>
          </ac:spMkLst>
        </pc:spChg>
        <pc:spChg chg="add del mod">
          <ac:chgData name="Takanori Sakai" userId="032f162b91ddb017" providerId="LiveId" clId="{7CF8360F-E3F9-4307-A34C-0802C976B45F}" dt="2020-12-28T13:38:05.705" v="861" actId="478"/>
          <ac:spMkLst>
            <pc:docMk/>
            <pc:sldMk cId="2306051063" sldId="266"/>
            <ac:spMk id="6" creationId="{16855753-E094-4569-8513-6BB0FFF99CF8}"/>
          </ac:spMkLst>
        </pc:spChg>
        <pc:spChg chg="add del mod">
          <ac:chgData name="Takanori Sakai" userId="032f162b91ddb017" providerId="LiveId" clId="{7CF8360F-E3F9-4307-A34C-0802C976B45F}" dt="2020-12-28T14:04:11.019" v="1050" actId="478"/>
          <ac:spMkLst>
            <pc:docMk/>
            <pc:sldMk cId="2306051063" sldId="266"/>
            <ac:spMk id="7" creationId="{7B55FC93-A974-4AF9-85C6-9CBACFA45C27}"/>
          </ac:spMkLst>
        </pc:spChg>
        <pc:spChg chg="add mod">
          <ac:chgData name="Takanori Sakai" userId="032f162b91ddb017" providerId="LiveId" clId="{7CF8360F-E3F9-4307-A34C-0802C976B45F}" dt="2020-12-28T13:28:06.695" v="547"/>
          <ac:spMkLst>
            <pc:docMk/>
            <pc:sldMk cId="2306051063" sldId="266"/>
            <ac:spMk id="8" creationId="{9D152EC9-0029-4AFD-B4BC-F5AAC7887404}"/>
          </ac:spMkLst>
        </pc:spChg>
        <pc:spChg chg="add del mod">
          <ac:chgData name="Takanori Sakai" userId="032f162b91ddb017" providerId="LiveId" clId="{7CF8360F-E3F9-4307-A34C-0802C976B45F}" dt="2020-12-28T13:38:06.443" v="862" actId="478"/>
          <ac:spMkLst>
            <pc:docMk/>
            <pc:sldMk cId="2306051063" sldId="266"/>
            <ac:spMk id="10" creationId="{B5F17DED-1A26-4E45-BB4F-EF4C223AF0E8}"/>
          </ac:spMkLst>
        </pc:spChg>
        <pc:spChg chg="add del mod">
          <ac:chgData name="Takanori Sakai" userId="032f162b91ddb017" providerId="LiveId" clId="{7CF8360F-E3F9-4307-A34C-0802C976B45F}" dt="2020-12-28T14:04:11.019" v="1050" actId="478"/>
          <ac:spMkLst>
            <pc:docMk/>
            <pc:sldMk cId="2306051063" sldId="266"/>
            <ac:spMk id="11" creationId="{5410C607-1A96-4CC8-9DB8-713FC1832672}"/>
          </ac:spMkLst>
        </pc:spChg>
        <pc:spChg chg="add del mod">
          <ac:chgData name="Takanori Sakai" userId="032f162b91ddb017" providerId="LiveId" clId="{7CF8360F-E3F9-4307-A34C-0802C976B45F}" dt="2020-12-28T14:04:12.869" v="1051" actId="478"/>
          <ac:spMkLst>
            <pc:docMk/>
            <pc:sldMk cId="2306051063" sldId="266"/>
            <ac:spMk id="12" creationId="{6A1F7E7E-C6A8-4263-9FE6-C6834DFF8510}"/>
          </ac:spMkLst>
        </pc:spChg>
        <pc:spChg chg="add del mod">
          <ac:chgData name="Takanori Sakai" userId="032f162b91ddb017" providerId="LiveId" clId="{7CF8360F-E3F9-4307-A34C-0802C976B45F}" dt="2020-12-28T14:04:29.277" v="1108" actId="21"/>
          <ac:spMkLst>
            <pc:docMk/>
            <pc:sldMk cId="2306051063" sldId="266"/>
            <ac:spMk id="13" creationId="{1B963649-A4C9-4CF8-98C8-31177D499D82}"/>
          </ac:spMkLst>
        </pc:spChg>
      </pc:sldChg>
      <pc:sldChg chg="delSp new mod">
        <pc:chgData name="Takanori Sakai" userId="032f162b91ddb017" providerId="LiveId" clId="{7CF8360F-E3F9-4307-A34C-0802C976B45F}" dt="2020-12-28T13:58:51.782" v="889" actId="478"/>
        <pc:sldMkLst>
          <pc:docMk/>
          <pc:sldMk cId="3254611178" sldId="267"/>
        </pc:sldMkLst>
        <pc:spChg chg="del">
          <ac:chgData name="Takanori Sakai" userId="032f162b91ddb017" providerId="LiveId" clId="{7CF8360F-E3F9-4307-A34C-0802C976B45F}" dt="2020-12-28T13:58:51.782" v="889" actId="478"/>
          <ac:spMkLst>
            <pc:docMk/>
            <pc:sldMk cId="3254611178" sldId="267"/>
            <ac:spMk id="2" creationId="{B2575C05-A79F-4B91-B030-CFB75951D891}"/>
          </ac:spMkLst>
        </pc:spChg>
        <pc:spChg chg="del">
          <ac:chgData name="Takanori Sakai" userId="032f162b91ddb017" providerId="LiveId" clId="{7CF8360F-E3F9-4307-A34C-0802C976B45F}" dt="2020-12-28T13:58:51.782" v="889" actId="478"/>
          <ac:spMkLst>
            <pc:docMk/>
            <pc:sldMk cId="3254611178" sldId="267"/>
            <ac:spMk id="3" creationId="{5DF6DB44-91CD-45C7-B6DA-003EC9570F5B}"/>
          </ac:spMkLst>
        </pc:spChg>
      </pc:sldChg>
    </pc:docChg>
  </pc:docChgLst>
  <pc:docChgLst>
    <pc:chgData name="Takanori Sakai" userId="032f162b91ddb017" providerId="LiveId" clId="{4D1DCD83-2948-4482-8F88-AD53C199CF87}"/>
    <pc:docChg chg="undo custSel modSld">
      <pc:chgData name="Takanori Sakai" userId="032f162b91ddb017" providerId="LiveId" clId="{4D1DCD83-2948-4482-8F88-AD53C199CF87}" dt="2021-02-16T14:25:33.789" v="143" actId="20577"/>
      <pc:docMkLst>
        <pc:docMk/>
      </pc:docMkLst>
      <pc:sldChg chg="modSp mod">
        <pc:chgData name="Takanori Sakai" userId="032f162b91ddb017" providerId="LiveId" clId="{4D1DCD83-2948-4482-8F88-AD53C199CF87}" dt="2021-02-16T14:11:21.143" v="65" actId="27636"/>
        <pc:sldMkLst>
          <pc:docMk/>
          <pc:sldMk cId="2048105077" sldId="272"/>
        </pc:sldMkLst>
        <pc:spChg chg="mod">
          <ac:chgData name="Takanori Sakai" userId="032f162b91ddb017" providerId="LiveId" clId="{4D1DCD83-2948-4482-8F88-AD53C199CF87}" dt="2021-02-16T14:11:21.143" v="65" actId="27636"/>
          <ac:spMkLst>
            <pc:docMk/>
            <pc:sldMk cId="2048105077" sldId="272"/>
            <ac:spMk id="6" creationId="{00000000-0000-0000-0000-000000000000}"/>
          </ac:spMkLst>
        </pc:spChg>
      </pc:sldChg>
      <pc:sldChg chg="modSp mod">
        <pc:chgData name="Takanori Sakai" userId="032f162b91ddb017" providerId="LiveId" clId="{4D1DCD83-2948-4482-8F88-AD53C199CF87}" dt="2021-02-16T14:25:33.789" v="143" actId="20577"/>
        <pc:sldMkLst>
          <pc:docMk/>
          <pc:sldMk cId="3652356341" sldId="301"/>
        </pc:sldMkLst>
        <pc:spChg chg="mod">
          <ac:chgData name="Takanori Sakai" userId="032f162b91ddb017" providerId="LiveId" clId="{4D1DCD83-2948-4482-8F88-AD53C199CF87}" dt="2021-02-16T14:25:33.789" v="143" actId="20577"/>
          <ac:spMkLst>
            <pc:docMk/>
            <pc:sldMk cId="3652356341" sldId="301"/>
            <ac:spMk id="3" creationId="{00000000-0000-0000-0000-000000000000}"/>
          </ac:spMkLst>
        </pc:spChg>
      </pc:sldChg>
      <pc:sldChg chg="modSp mod">
        <pc:chgData name="Takanori Sakai" userId="032f162b91ddb017" providerId="LiveId" clId="{4D1DCD83-2948-4482-8F88-AD53C199CF87}" dt="2021-02-16T14:16:03.560" v="142" actId="14100"/>
        <pc:sldMkLst>
          <pc:docMk/>
          <pc:sldMk cId="45427989" sldId="304"/>
        </pc:sldMkLst>
        <pc:spChg chg="mod">
          <ac:chgData name="Takanori Sakai" userId="032f162b91ddb017" providerId="LiveId" clId="{4D1DCD83-2948-4482-8F88-AD53C199CF87}" dt="2021-02-16T14:10:46.342" v="46" actId="1076"/>
          <ac:spMkLst>
            <pc:docMk/>
            <pc:sldMk cId="45427989" sldId="304"/>
            <ac:spMk id="11" creationId="{00000000-0000-0000-0000-000000000000}"/>
          </ac:spMkLst>
        </pc:spChg>
        <pc:spChg chg="mod">
          <ac:chgData name="Takanori Sakai" userId="032f162b91ddb017" providerId="LiveId" clId="{4D1DCD83-2948-4482-8F88-AD53C199CF87}" dt="2021-02-16T14:13:13.361" v="100" actId="1076"/>
          <ac:spMkLst>
            <pc:docMk/>
            <pc:sldMk cId="45427989" sldId="304"/>
            <ac:spMk id="12" creationId="{00000000-0000-0000-0000-000000000000}"/>
          </ac:spMkLst>
        </pc:spChg>
        <pc:spChg chg="mod">
          <ac:chgData name="Takanori Sakai" userId="032f162b91ddb017" providerId="LiveId" clId="{4D1DCD83-2948-4482-8F88-AD53C199CF87}" dt="2021-02-16T14:14:36.010" v="111" actId="1037"/>
          <ac:spMkLst>
            <pc:docMk/>
            <pc:sldMk cId="45427989" sldId="304"/>
            <ac:spMk id="13" creationId="{00000000-0000-0000-0000-000000000000}"/>
          </ac:spMkLst>
        </pc:spChg>
        <pc:graphicFrameChg chg="mod modGraphic">
          <ac:chgData name="Takanori Sakai" userId="032f162b91ddb017" providerId="LiveId" clId="{4D1DCD83-2948-4482-8F88-AD53C199CF87}" dt="2021-02-16T14:14:21.852" v="108" actId="2061"/>
          <ac:graphicFrameMkLst>
            <pc:docMk/>
            <pc:sldMk cId="45427989" sldId="304"/>
            <ac:graphicFrameMk id="10" creationId="{00000000-0000-0000-0000-000000000000}"/>
          </ac:graphicFrameMkLst>
        </pc:graphicFrameChg>
        <pc:graphicFrameChg chg="mod modGraphic">
          <ac:chgData name="Takanori Sakai" userId="032f162b91ddb017" providerId="LiveId" clId="{4D1DCD83-2948-4482-8F88-AD53C199CF87}" dt="2021-02-16T14:16:03.560" v="142" actId="14100"/>
          <ac:graphicFrameMkLst>
            <pc:docMk/>
            <pc:sldMk cId="45427989" sldId="304"/>
            <ac:graphicFrameMk id="15" creationId="{00000000-0000-0000-0000-000000000000}"/>
          </ac:graphicFrameMkLst>
        </pc:graphicFrameChg>
      </pc:sldChg>
    </pc:docChg>
  </pc:docChgLst>
  <pc:docChgLst>
    <pc:chgData name="Takanori Sakai" userId="032f162b91ddb017" providerId="LiveId" clId="{9546E54A-28AD-4D92-8FF7-399B5C8EE59D}"/>
    <pc:docChg chg="custSel modSld">
      <pc:chgData name="Takanori Sakai" userId="032f162b91ddb017" providerId="LiveId" clId="{9546E54A-28AD-4D92-8FF7-399B5C8EE59D}" dt="2021-01-14T14:14:44.939" v="1" actId="1076"/>
      <pc:docMkLst>
        <pc:docMk/>
      </pc:docMkLst>
      <pc:sldChg chg="modSp mod">
        <pc:chgData name="Takanori Sakai" userId="032f162b91ddb017" providerId="LiveId" clId="{9546E54A-28AD-4D92-8FF7-399B5C8EE59D}" dt="2021-01-14T13:54:47.120" v="0" actId="33524"/>
        <pc:sldMkLst>
          <pc:docMk/>
          <pc:sldMk cId="2322398331" sldId="257"/>
        </pc:sldMkLst>
        <pc:spChg chg="mod">
          <ac:chgData name="Takanori Sakai" userId="032f162b91ddb017" providerId="LiveId" clId="{9546E54A-28AD-4D92-8FF7-399B5C8EE59D}" dt="2021-01-14T13:54:47.120" v="0" actId="33524"/>
          <ac:spMkLst>
            <pc:docMk/>
            <pc:sldMk cId="2322398331" sldId="257"/>
            <ac:spMk id="23" creationId="{20C3D322-2318-42B4-A3B9-34B9F02B0B42}"/>
          </ac:spMkLst>
        </pc:spChg>
      </pc:sldChg>
      <pc:sldChg chg="modSp mod">
        <pc:chgData name="Takanori Sakai" userId="032f162b91ddb017" providerId="LiveId" clId="{9546E54A-28AD-4D92-8FF7-399B5C8EE59D}" dt="2021-01-14T14:14:44.939" v="1" actId="1076"/>
        <pc:sldMkLst>
          <pc:docMk/>
          <pc:sldMk cId="3593211597" sldId="280"/>
        </pc:sldMkLst>
        <pc:spChg chg="mod">
          <ac:chgData name="Takanori Sakai" userId="032f162b91ddb017" providerId="LiveId" clId="{9546E54A-28AD-4D92-8FF7-399B5C8EE59D}" dt="2021-01-14T14:14:44.939" v="1" actId="1076"/>
          <ac:spMkLst>
            <pc:docMk/>
            <pc:sldMk cId="3593211597" sldId="280"/>
            <ac:spMk id="10" creationId="{00000000-0000-0000-0000-000000000000}"/>
          </ac:spMkLst>
        </pc:spChg>
      </pc:sldChg>
    </pc:docChg>
  </pc:docChgLst>
  <pc:docChgLst>
    <pc:chgData name="Takanori Sakai" userId="032f162b91ddb017" providerId="LiveId" clId="{527B86F9-6D3E-451C-9D19-224F9EB31CD0}"/>
    <pc:docChg chg="modSld">
      <pc:chgData name="Takanori Sakai" userId="032f162b91ddb017" providerId="LiveId" clId="{527B86F9-6D3E-451C-9D19-224F9EB31CD0}" dt="2021-02-01T14:35:56.447" v="13" actId="14100"/>
      <pc:docMkLst>
        <pc:docMk/>
      </pc:docMkLst>
      <pc:sldChg chg="modSp mod">
        <pc:chgData name="Takanori Sakai" userId="032f162b91ddb017" providerId="LiveId" clId="{527B86F9-6D3E-451C-9D19-224F9EB31CD0}" dt="2021-02-01T13:59:45.343" v="12" actId="1038"/>
        <pc:sldMkLst>
          <pc:docMk/>
          <pc:sldMk cId="2353713695" sldId="286"/>
        </pc:sldMkLst>
        <pc:spChg chg="mod">
          <ac:chgData name="Takanori Sakai" userId="032f162b91ddb017" providerId="LiveId" clId="{527B86F9-6D3E-451C-9D19-224F9EB31CD0}" dt="2021-02-01T13:59:45.343" v="12" actId="1038"/>
          <ac:spMkLst>
            <pc:docMk/>
            <pc:sldMk cId="2353713695" sldId="286"/>
            <ac:spMk id="17" creationId="{00000000-0000-0000-0000-000000000000}"/>
          </ac:spMkLst>
        </pc:spChg>
      </pc:sldChg>
      <pc:sldChg chg="modSp mod">
        <pc:chgData name="Takanori Sakai" userId="032f162b91ddb017" providerId="LiveId" clId="{527B86F9-6D3E-451C-9D19-224F9EB31CD0}" dt="2021-02-01T14:35:56.447" v="13" actId="14100"/>
        <pc:sldMkLst>
          <pc:docMk/>
          <pc:sldMk cId="2217481701" sldId="298"/>
        </pc:sldMkLst>
        <pc:spChg chg="mod">
          <ac:chgData name="Takanori Sakai" userId="032f162b91ddb017" providerId="LiveId" clId="{527B86F9-6D3E-451C-9D19-224F9EB31CD0}" dt="2021-02-01T14:35:56.447" v="13" actId="14100"/>
          <ac:spMkLst>
            <pc:docMk/>
            <pc:sldMk cId="2217481701" sldId="29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4B583-E5C1-413F-8020-20F6E9FB0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1B0C88-FBEE-44E3-8881-DAF63D0E4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F4C4B-3BBB-4761-84F0-23C6AFA2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C79-48AD-4290-980E-158746067A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3DF638-A347-4EEB-935E-871AA2F3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70F681-0AD8-459C-B1DD-E1818A3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BD9-E720-45E1-AE5D-3A1D07E8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097F8-88EF-422A-8449-D36914F1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A3D240-40F9-4D4B-9B36-7FC1AFD14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C09D0E-4178-42D8-A014-CFD6163A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C79-48AD-4290-980E-158746067A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791B3D-598E-4734-BB66-A24191BF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69F4E3-9EED-4291-8076-6921373B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BD9-E720-45E1-AE5D-3A1D07E8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7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2C36EFB-C980-49DE-AB09-589995DD3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25AB1BC-8E0F-42DC-A491-D59516C14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598338-39A8-4E21-9243-899047B0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C79-48AD-4290-980E-158746067A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827B3E-2F57-4F41-96A1-B8815558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65FC4-3A64-43E1-B6EE-A90287A7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BD9-E720-45E1-AE5D-3A1D07E8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1C17F2-8AB7-4B48-B0B8-E76752FA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D1E531-B630-4A36-97FC-2EC3B5673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049CD9-1EF6-431A-9AD3-43AA7E50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C79-48AD-4290-980E-158746067A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8AFE5E-CFF5-4A2A-AA6C-78BF667C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10D8D-8C03-4EF1-97F0-F1859971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BD9-E720-45E1-AE5D-3A1D07E8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F3DE2-AED7-47E0-8A6D-7027824B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B23C5F-B8C4-42BF-A785-C757F9F52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1E2B28-47CD-44C5-BD9E-19CB608B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C79-48AD-4290-980E-158746067A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8EF65A-4700-4BF9-85ED-59D2A77A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D7CAB7-8F4A-4593-A2F8-2076E008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BD9-E720-45E1-AE5D-3A1D07E8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2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77325-C472-4C93-9B55-59C8B076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4250D4-6DB4-4097-B629-882F296F4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938A56-4E71-46A2-BA01-5AAE61BBB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B7DAB6-A6AE-403A-B7DC-89173081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C79-48AD-4290-980E-158746067A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B18987-2090-4B2E-81F0-06F3A194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6101CB-964F-417E-8A9A-5ACC596B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BD9-E720-45E1-AE5D-3A1D07E8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4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CDCEE2-C66E-486F-B755-BC812967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DD3222-6565-498C-A329-A9C9FD77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6B70B0-3F5A-4681-B0CF-7D45A201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ADAABB8-BA9D-4E76-AEDA-1A5DFF448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B308873-85F7-4C3A-9A3E-5EB128736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266E1E8-FE0A-4A5F-8989-992781BA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C79-48AD-4290-980E-158746067A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25D905C-A000-47C1-9D6B-68C50CF1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1D76F3A-808D-4251-9626-4A397FBE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BD9-E720-45E1-AE5D-3A1D07E8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4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7C075F-5478-482C-9387-152D2186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026173-C37A-40D0-98B2-5B7AAD97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C79-48AD-4290-980E-158746067A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C858195-5CD0-4E98-8B7F-17855E39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6ABC15-970D-49D7-A7E0-63BD743F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BD9-E720-45E1-AE5D-3A1D07E8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6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C4CF186-C900-4CAD-805E-170013E1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C79-48AD-4290-980E-158746067A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8A00442-F96C-4D2E-B592-93030BF8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BE9018-DCF9-49CE-9005-1D16A0EA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BD9-E720-45E1-AE5D-3A1D07E8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ABAE36-BF7E-4E5C-8E7A-F78BEECA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641CD5-622C-4F30-A5F1-60E96B0F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218DFE6-41C0-4CED-A802-99CCEE869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3D491A-3E20-4BF6-859D-B31ADAE7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C79-48AD-4290-980E-158746067A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008707-AD35-4748-9968-F7210C58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9683CB-310D-497F-86DB-01A13999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BD9-E720-45E1-AE5D-3A1D07E8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5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F21327-E0FD-4825-8FA3-9B6DD2B1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F64E701-CF23-4835-A086-E27A8A47C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306078-2E84-4F3F-B3C3-8459BA077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81A843-A073-49B8-9FC2-0EBEF812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C79-48AD-4290-980E-158746067A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EB5488-230B-4F87-86B1-271519CE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ABDC7F-D377-47D7-BA65-1FE4D9BA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BD9-E720-45E1-AE5D-3A1D07E8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5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19243CE-86FC-478E-9413-FE72EAF3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5000C4-9F94-4DF7-BDB8-8AFEE484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9C35A8-3827-477D-B4A5-257AA9843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CFC79-48AD-4290-980E-158746067A6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5EAEFD-B55A-4DFE-A697-844439784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66A67A-C769-4F17-9671-3C02E79FC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C8BD9-E720-45E1-AE5D-3A1D07E8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EBE565-9D3E-4738-8138-302A76535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8842"/>
            <a:ext cx="9144000" cy="2387600"/>
          </a:xfrm>
        </p:spPr>
        <p:txBody>
          <a:bodyPr/>
          <a:lstStyle/>
          <a:p>
            <a:r>
              <a:rPr lang="en-US" dirty="0"/>
              <a:t>Integration between </a:t>
            </a:r>
            <a:br>
              <a:rPr lang="en-US" dirty="0"/>
            </a:br>
            <a:r>
              <a:rPr lang="en-US" dirty="0" err="1"/>
              <a:t>pax</a:t>
            </a:r>
            <a:r>
              <a:rPr lang="en-US" dirty="0"/>
              <a:t> and e-commerce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F8F21C5-CBC5-4E12-BD6B-0B811ECAD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3506"/>
            <a:ext cx="9144000" cy="461962"/>
          </a:xfrm>
        </p:spPr>
        <p:txBody>
          <a:bodyPr/>
          <a:lstStyle/>
          <a:p>
            <a:r>
              <a:rPr lang="en-US" dirty="0" smtClean="0"/>
              <a:t>2021/2/22 </a:t>
            </a:r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56345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Specified implementation document</a:t>
            </a:r>
          </a:p>
          <a:p>
            <a:pPr lvl="1"/>
            <a:r>
              <a:rPr lang="en-US" dirty="0"/>
              <a:t>Make “no. of E-commerce order month” available in </a:t>
            </a:r>
            <a:r>
              <a:rPr lang="en-US" dirty="0" err="1"/>
              <a:t>lua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Add pickup (shopping) trips 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Estimate of substation effect between e-commerce and shopping trip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Substitution effect cannot be estimated so far although various methods were tested (following slides).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3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16" y="255989"/>
            <a:ext cx="10515600" cy="509729"/>
          </a:xfrm>
        </p:spPr>
        <p:txBody>
          <a:bodyPr>
            <a:normAutofit fontScale="90000"/>
          </a:bodyPr>
          <a:lstStyle/>
          <a:p>
            <a:r>
              <a:rPr lang="en-US" dirty="0"/>
              <a:t>Attempted methods</a:t>
            </a:r>
            <a:endParaRPr lang="en-SG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2964" y="2015328"/>
            <a:ext cx="11406936" cy="4652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 detailed categories </a:t>
            </a:r>
          </a:p>
          <a:p>
            <a:pPr lvl="1"/>
            <a:r>
              <a:rPr lang="en-US" sz="2000" dirty="0"/>
              <a:t>Control by the combination of the following variables</a:t>
            </a:r>
          </a:p>
          <a:p>
            <a:pPr marL="914400" lvl="2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Occupation, Education attainment, Part-time/Full-time, Student status, Age, Household composition(with child, only workers), Vehicle ownership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(-&gt; positive coefficients)</a:t>
            </a:r>
          </a:p>
          <a:p>
            <a:r>
              <a:rPr lang="en-US" sz="2400" dirty="0"/>
              <a:t>Use pooled data (with the category &amp; year controlled)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(-&gt; positive coefficients)</a:t>
            </a:r>
          </a:p>
          <a:p>
            <a:r>
              <a:rPr lang="en-US" sz="2400" dirty="0"/>
              <a:t>Use matching method (difference-in-difference model with the category controlled) </a:t>
            </a:r>
          </a:p>
          <a:p>
            <a:pPr lvl="1"/>
            <a:r>
              <a:rPr lang="en-US" sz="2000" dirty="0"/>
              <a:t>Perfect match based on </a:t>
            </a:r>
            <a:r>
              <a:rPr lang="en-US" sz="2000" u="sng" dirty="0"/>
              <a:t>the above variables </a:t>
            </a:r>
            <a:r>
              <a:rPr lang="en-US" sz="2000" dirty="0"/>
              <a:t>plus:</a:t>
            </a:r>
          </a:p>
          <a:p>
            <a:pPr marL="914400" lvl="2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Gender, Time to work, Use of car to work, HH income, Population density of HH location, Census division – MSA – presence of a subway – population, State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(-&gt; positive coefficients)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96448" y="984794"/>
            <a:ext cx="12106706" cy="792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Objective: </a:t>
            </a:r>
          </a:p>
          <a:p>
            <a:r>
              <a:rPr lang="en-US" sz="2800" dirty="0"/>
              <a:t>Estimate the level of substitution between E-commerce orders and shopping trips.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35371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6274" y="280260"/>
            <a:ext cx="10515600" cy="509729"/>
          </a:xfrm>
        </p:spPr>
        <p:txBody>
          <a:bodyPr>
            <a:normAutofit fontScale="90000"/>
          </a:bodyPr>
          <a:lstStyle/>
          <a:p>
            <a:r>
              <a:rPr lang="en-US" dirty="0"/>
              <a:t>Potential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002493" y="1619096"/>
                <a:ext cx="8713311" cy="7755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𝑛𝑆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𝑐𝑜𝑛𝑠𝑡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493" y="1619096"/>
                <a:ext cx="8713311" cy="7755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01636" y="3098144"/>
                <a:ext cx="9664369" cy="3859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7338" indent="-287338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SG" sz="2000" dirty="0">
                    <a:solidFill>
                      <a:schemeClr val="tx1"/>
                    </a:solidFill>
                  </a:rPr>
                  <a:t> Index for a group based on </a:t>
                </a:r>
                <a:r>
                  <a:rPr lang="en-US" sz="2000" dirty="0"/>
                  <a:t>Occupation, Education attainment, Part-time/Full-time, Student,  </a:t>
                </a:r>
                <a:r>
                  <a:rPr lang="en-US" sz="2000" dirty="0">
                    <a:solidFill>
                      <a:schemeClr val="tx1"/>
                    </a:solidFill>
                  </a:rPr>
                  <a:t>Age, Household composition, vehicle ownership</a:t>
                </a:r>
              </a:p>
              <a:p>
                <a:pPr marL="287338" indent="-287338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Index for an individual</a:t>
                </a:r>
              </a:p>
              <a:p>
                <a:pPr marL="287338" indent="-287338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:Index for a year (2009 or 2017)</a:t>
                </a:r>
              </a:p>
              <a:p>
                <a:pPr marL="287338" indent="-287338"/>
                <a:endParaRPr lang="en-US" sz="2000" dirty="0">
                  <a:solidFill>
                    <a:schemeClr val="tx1"/>
                  </a:solidFill>
                </a:endParaRPr>
              </a:p>
              <a:p>
                <a:pPr marL="287338" indent="-287338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𝑛𝑆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No. of shopping trips in a given day</a:t>
                </a:r>
              </a:p>
              <a:p>
                <a:pPr marL="287338" indent="-287338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𝑛𝑂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No. of E-commerce order per month</a:t>
                </a:r>
              </a:p>
              <a:p>
                <a:pPr marL="287338" indent="-287338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𝑐𝑜𝑛𝑠𝑡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Constant for group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287338" indent="-287338"/>
                <a:endParaRPr lang="en-US" sz="2000" dirty="0">
                  <a:solidFill>
                    <a:schemeClr val="tx1"/>
                  </a:solidFill>
                </a:endParaRPr>
              </a:p>
              <a:p>
                <a:pPr marL="287338" indent="-287338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: Unobserved effect (mean is 0)</a:t>
                </a:r>
              </a:p>
              <a:p>
                <a:pPr marL="287338" indent="-287338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Error term </a:t>
                </a:r>
                <a:r>
                  <a:rPr lang="en-US" sz="2000" dirty="0"/>
                  <a:t>(mean is 0)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287338" indent="-287338"/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36" y="3098144"/>
                <a:ext cx="9664369" cy="3859198"/>
              </a:xfrm>
              <a:prstGeom prst="rect">
                <a:avLst/>
              </a:prstGeom>
              <a:blipFill rotWithShape="0">
                <a:blip r:embed="rId3"/>
                <a:stretch>
                  <a:fillRect t="-7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85564" y="891664"/>
                <a:ext cx="96442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Individuals in group (=category)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SG" sz="2400" dirty="0"/>
                  <a:t> have the same observable characteristics.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564" y="891664"/>
                <a:ext cx="964424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11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/>
          <p:cNvSpPr/>
          <p:nvPr/>
        </p:nvSpPr>
        <p:spPr>
          <a:xfrm>
            <a:off x="4854804" y="2162405"/>
            <a:ext cx="2648932" cy="232260"/>
          </a:xfrm>
          <a:custGeom>
            <a:avLst/>
            <a:gdLst>
              <a:gd name="connsiteX0" fmla="*/ 2648932 w 2648932"/>
              <a:gd name="connsiteY0" fmla="*/ 37707 h 480895"/>
              <a:gd name="connsiteX1" fmla="*/ 1423448 w 2648932"/>
              <a:gd name="connsiteY1" fmla="*/ 480767 h 480895"/>
              <a:gd name="connsiteX2" fmla="*/ 0 w 2648932"/>
              <a:gd name="connsiteY2" fmla="*/ 0 h 4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8932" h="480895">
                <a:moveTo>
                  <a:pt x="2648932" y="37707"/>
                </a:moveTo>
                <a:cubicBezTo>
                  <a:pt x="2256934" y="262379"/>
                  <a:pt x="1864937" y="487052"/>
                  <a:pt x="1423448" y="480767"/>
                </a:cubicBezTo>
                <a:cubicBezTo>
                  <a:pt x="981959" y="474482"/>
                  <a:pt x="490979" y="237241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Freeform 23"/>
          <p:cNvSpPr/>
          <p:nvPr/>
        </p:nvSpPr>
        <p:spPr>
          <a:xfrm>
            <a:off x="2790334" y="2181258"/>
            <a:ext cx="4713402" cy="452562"/>
          </a:xfrm>
          <a:custGeom>
            <a:avLst/>
            <a:gdLst>
              <a:gd name="connsiteX0" fmla="*/ 4713402 w 4713402"/>
              <a:gd name="connsiteY0" fmla="*/ 28280 h 452562"/>
              <a:gd name="connsiteX1" fmla="*/ 2394408 w 4713402"/>
              <a:gd name="connsiteY1" fmla="*/ 452486 h 452562"/>
              <a:gd name="connsiteX2" fmla="*/ 0 w 4713402"/>
              <a:gd name="connsiteY2" fmla="*/ 0 h 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402" h="452562">
                <a:moveTo>
                  <a:pt x="4713402" y="28280"/>
                </a:moveTo>
                <a:cubicBezTo>
                  <a:pt x="3946688" y="242739"/>
                  <a:pt x="3179975" y="457199"/>
                  <a:pt x="2394408" y="452486"/>
                </a:cubicBezTo>
                <a:cubicBezTo>
                  <a:pt x="1608841" y="447773"/>
                  <a:pt x="804420" y="223886"/>
                  <a:pt x="0" y="0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5046242" y="2537863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ea typeface="Cambria Math" panose="02040503050406030204" pitchFamily="18" charset="0"/>
              </a:rPr>
              <a:t>+</a:t>
            </a:r>
            <a:endParaRPr lang="en-SG" sz="2000" dirty="0"/>
          </a:p>
        </p:txBody>
      </p:sp>
      <p:sp>
        <p:nvSpPr>
          <p:cNvPr id="26" name="Rectangle 25"/>
          <p:cNvSpPr/>
          <p:nvPr/>
        </p:nvSpPr>
        <p:spPr>
          <a:xfrm>
            <a:off x="6022817" y="2086403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ea typeface="Cambria Math" panose="02040503050406030204" pitchFamily="18" charset="0"/>
              </a:rPr>
              <a:t>+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59878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147676" y="1515663"/>
                <a:ext cx="6958224" cy="7755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𝑛𝑆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=17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𝑛𝑂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=17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𝑐𝑜𝑛𝑠𝑡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=17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676" y="1515663"/>
                <a:ext cx="6958224" cy="775568"/>
              </a:xfrm>
              <a:prstGeom prst="rect">
                <a:avLst/>
              </a:prstGeom>
              <a:blipFill rotWithShape="0">
                <a:blip r:embed="rId2"/>
                <a:stretch>
                  <a:fillRect l="-1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2166529" y="2272442"/>
                <a:ext cx="7434671" cy="7755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𝑛𝑆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=09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𝑛𝑂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=09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𝑐𝑜𝑛𝑠𝑡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=09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529" y="2272442"/>
                <a:ext cx="7434671" cy="775568"/>
              </a:xfrm>
              <a:prstGeom prst="rect">
                <a:avLst/>
              </a:prstGeom>
              <a:blipFill rotWithShape="0">
                <a:blip r:embed="rId3"/>
                <a:stretch>
                  <a:fillRect l="-1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769948" y="3385349"/>
                <a:ext cx="9279052" cy="10620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=17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=09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)−(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=17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=09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𝑛𝑂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=17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𝑛𝑂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=09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948" y="3385349"/>
                <a:ext cx="9279052" cy="10620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508763" y="349003"/>
            <a:ext cx="11406936" cy="715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of an aggregate approach with two cross-sectional data </a:t>
            </a:r>
            <a:br>
              <a:rPr lang="en-US" dirty="0"/>
            </a:br>
            <a:r>
              <a:rPr lang="en-US" dirty="0"/>
              <a:t>(2009 samples are those matched with 2017 samples)  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1769948" y="5386953"/>
                <a:ext cx="9279052" cy="6455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=17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𝑐𝑜𝑛𝑠𝑡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=09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𝑛𝑆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𝑛𝑂𝑟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=17</m:t>
                              </m:r>
                            </m:sub>
                          </m:sSub>
                        </m:e>
                      </m:acc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𝑛𝑆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𝑛𝑂𝑟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=09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948" y="5386953"/>
                <a:ext cx="9279052" cy="6455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 txBox="1">
            <a:spLocks/>
          </p:cNvSpPr>
          <p:nvPr/>
        </p:nvSpPr>
        <p:spPr>
          <a:xfrm>
            <a:off x="9478848" y="6085209"/>
            <a:ext cx="2154352" cy="645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is used.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84300" y="3048010"/>
            <a:ext cx="9575800" cy="1562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907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015"/>
            <a:ext cx="10515600" cy="709531"/>
          </a:xfrm>
        </p:spPr>
        <p:txBody>
          <a:bodyPr/>
          <a:lstStyle/>
          <a:p>
            <a:r>
              <a:rPr lang="en-US" dirty="0"/>
              <a:t>Still, positive coefficients: Example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920604" y="923827"/>
            <a:ext cx="101811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Fulltime worker, age35-50,without child, adults are all workers, 1 car, job: professional/managerial/technical, </a:t>
            </a:r>
            <a:r>
              <a:rPr lang="en-US" sz="2400" i="1" dirty="0" err="1"/>
              <a:t>edu</a:t>
            </a:r>
            <a:r>
              <a:rPr lang="en-US" sz="2400" i="1" dirty="0"/>
              <a:t>.: college/university degree (n=260)</a:t>
            </a:r>
            <a:endParaRPr lang="en-SG" sz="2400" i="1" dirty="0"/>
          </a:p>
        </p:txBody>
      </p:sp>
      <p:sp>
        <p:nvSpPr>
          <p:cNvPr id="5" name="Rectangle 4"/>
          <p:cNvSpPr/>
          <p:nvPr/>
        </p:nvSpPr>
        <p:spPr>
          <a:xfrm>
            <a:off x="368300" y="6340518"/>
            <a:ext cx="11663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Note: also tried with a more detailed group with same income, state, urban/rural, mins. to work, use of car for work, sex…</a:t>
            </a:r>
            <a:endParaRPr lang="en-SG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71933" y="1801959"/>
                <a:ext cx="1529842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SG" sz="2400" dirty="0"/>
                  <a:t>=0.0084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933" y="1801959"/>
                <a:ext cx="1529842" cy="491738"/>
              </a:xfrm>
              <a:prstGeom prst="rect">
                <a:avLst/>
              </a:prstGeom>
              <a:blipFill rotWithShape="0">
                <a:blip r:embed="rId2"/>
                <a:stretch>
                  <a:fillRect t="-8750" r="-4781" b="-237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231" y="2085928"/>
            <a:ext cx="8379171" cy="427415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858000" y="3733800"/>
            <a:ext cx="0" cy="635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127114" y="3175000"/>
            <a:ext cx="0" cy="295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30451" y="3343250"/>
                <a:ext cx="10550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−0.07</m:t>
                      </m:r>
                    </m:oMath>
                  </m:oMathPara>
                </a14:m>
                <a:endParaRPr lang="en-SG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51" y="3343250"/>
                <a:ext cx="105509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0684297" y="2820519"/>
                <a:ext cx="10550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−0.04</m:t>
                      </m:r>
                    </m:oMath>
                  </m:oMathPara>
                </a14:m>
                <a:endParaRPr lang="en-SG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297" y="2820519"/>
                <a:ext cx="105509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03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SG" dirty="0"/>
                  <a:t> of 49 groups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1250"/>
          <a:stretch/>
        </p:blipFill>
        <p:spPr>
          <a:xfrm>
            <a:off x="5559137" y="390525"/>
            <a:ext cx="6442363" cy="608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8219" y="1690688"/>
            <a:ext cx="47130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48 groups and others (small groups were merged)</a:t>
            </a:r>
            <a:endParaRPr lang="en-SG" sz="2400" i="1" dirty="0"/>
          </a:p>
        </p:txBody>
      </p:sp>
    </p:spTree>
    <p:extLst>
      <p:ext uri="{BB962C8B-B14F-4D97-AF65-F5344CB8AC3E}">
        <p14:creationId xmlns:p14="http://schemas.microsoft.com/office/powerpoint/2010/main" val="392075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-41030"/>
            <a:ext cx="6957927" cy="3782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0" y="3683003"/>
            <a:ext cx="6815052" cy="3222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71" y="1386713"/>
            <a:ext cx="3149029" cy="37853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9550" y="186487"/>
            <a:ext cx="40671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The Impact of Online Ordering Frequency in New York City's Planning. Delivery Plans for the City or the Neighborhood? </a:t>
            </a:r>
          </a:p>
          <a:p>
            <a:r>
              <a:rPr lang="en-US" sz="1600" i="1" dirty="0"/>
              <a:t>Tejada &amp; Conway (TRB 2021)</a:t>
            </a:r>
            <a:endParaRPr lang="en-SG" sz="1600" i="1" dirty="0"/>
          </a:p>
        </p:txBody>
      </p:sp>
      <p:sp>
        <p:nvSpPr>
          <p:cNvPr id="8" name="Rectangle 7"/>
          <p:cNvSpPr/>
          <p:nvPr/>
        </p:nvSpPr>
        <p:spPr>
          <a:xfrm>
            <a:off x="330414" y="5530387"/>
            <a:ext cx="47130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With the NY data, substitution is observed for groceries.</a:t>
            </a:r>
            <a:endParaRPr lang="en-SG" sz="2400" i="1" dirty="0"/>
          </a:p>
        </p:txBody>
      </p:sp>
    </p:spTree>
    <p:extLst>
      <p:ext uri="{BB962C8B-B14F-4D97-AF65-F5344CB8AC3E}">
        <p14:creationId xmlns:p14="http://schemas.microsoft.com/office/powerpoint/2010/main" val="71249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The similar analysis using 2019 NYC Citywide Mobility Survey </a:t>
            </a:r>
            <a:endParaRPr lang="en-SG" dirty="0"/>
          </a:p>
          <a:p>
            <a:pPr lvl="1"/>
            <a:r>
              <a:rPr lang="en-US" dirty="0"/>
              <a:t>Publically available</a:t>
            </a:r>
          </a:p>
          <a:p>
            <a:pPr lvl="1"/>
            <a:r>
              <a:rPr lang="en-US" dirty="0"/>
              <a:t>Sample size: 3346; 186 households do grocery shopping online.</a:t>
            </a:r>
          </a:p>
        </p:txBody>
      </p:sp>
    </p:spTree>
    <p:extLst>
      <p:ext uri="{BB962C8B-B14F-4D97-AF65-F5344CB8AC3E}">
        <p14:creationId xmlns:p14="http://schemas.microsoft.com/office/powerpoint/2010/main" val="221748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EBE565-9D3E-4738-8138-302A76535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8842"/>
            <a:ext cx="9144000" cy="2387600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65937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929" y="2104346"/>
            <a:ext cx="8227786" cy="34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6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parameter estimation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907"/>
            <a:ext cx="10515600" cy="4351338"/>
          </a:xfrm>
        </p:spPr>
        <p:txBody>
          <a:bodyPr/>
          <a:lstStyle/>
          <a:p>
            <a:r>
              <a:rPr lang="en-US" dirty="0"/>
              <a:t>Use 2019 NYC Citywide Mobility Survey</a:t>
            </a:r>
          </a:p>
          <a:p>
            <a:pPr lvl="1"/>
            <a:r>
              <a:rPr lang="en-US" dirty="0"/>
              <a:t>“No. of grocery deliveries” and “shopping trips” in a day</a:t>
            </a:r>
          </a:p>
          <a:p>
            <a:pPr lvl="1"/>
            <a:r>
              <a:rPr lang="en-US" dirty="0"/>
              <a:t>Estimate binary logit mixture models </a:t>
            </a:r>
            <a:br>
              <a:rPr lang="en-US" dirty="0"/>
            </a:br>
            <a:r>
              <a:rPr lang="en-US" dirty="0"/>
              <a:t>(the </a:t>
            </a:r>
            <a:r>
              <a:rPr lang="en-US" u="sng" dirty="0"/>
              <a:t>coefficient</a:t>
            </a:r>
            <a:r>
              <a:rPr lang="en-US" dirty="0"/>
              <a:t> of </a:t>
            </a:r>
            <a:r>
              <a:rPr lang="en-US" b="1" dirty="0"/>
              <a:t>the logarithm of no. of grocery deliveries</a:t>
            </a:r>
            <a:r>
              <a:rPr lang="en-US" dirty="0"/>
              <a:t> and its </a:t>
            </a:r>
            <a:r>
              <a:rPr lang="en-US" u="sng" dirty="0"/>
              <a:t>SD (normal distribution</a:t>
            </a:r>
            <a:r>
              <a:rPr lang="en-US" dirty="0"/>
              <a:t>))</a:t>
            </a:r>
          </a:p>
          <a:p>
            <a:pPr lvl="2"/>
            <a:r>
              <a:rPr lang="en-US" dirty="0"/>
              <a:t>Day pattern travel (1 if travel; 0 otherwise)</a:t>
            </a:r>
          </a:p>
          <a:p>
            <a:pPr lvl="2"/>
            <a:r>
              <a:rPr lang="en-US" dirty="0"/>
              <a:t>Day pattern tours (1 if pattern include shopping; 0 otherwise)</a:t>
            </a:r>
          </a:p>
          <a:p>
            <a:pPr lvl="2"/>
            <a:r>
              <a:rPr lang="en-US" dirty="0"/>
              <a:t>Day pattern stops (1 if pattern include shopping; 0 otherwise)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Parameters for “no. of tours (shopping)” can not be estimated as 98.6% of samples do only single shopping tour. </a:t>
            </a:r>
          </a:p>
          <a:p>
            <a:pPr lvl="2"/>
            <a:endParaRPr lang="en-SG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763682"/>
            <a:ext cx="10515600" cy="722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Regression controlling socio-economic characteristics indicate 1 increase in grocery delivery (order) leads to 0.15 decrease in shopping trips</a:t>
            </a:r>
          </a:p>
        </p:txBody>
      </p:sp>
    </p:spTree>
    <p:extLst>
      <p:ext uri="{BB962C8B-B14F-4D97-AF65-F5344CB8AC3E}">
        <p14:creationId xmlns:p14="http://schemas.microsoft.com/office/powerpoint/2010/main" val="3652356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record: </a:t>
            </a:r>
            <a:r>
              <a:rPr lang="en-US" altLang="ja-JP" dirty="0"/>
              <a:t>Poisson </a:t>
            </a:r>
            <a:r>
              <a:rPr lang="en-US" altLang="ja-JP" dirty="0" err="1"/>
              <a:t>reg</a:t>
            </a:r>
            <a:r>
              <a:rPr lang="en-US" altLang="ja-JP" dirty="0"/>
              <a:t>.:</a:t>
            </a:r>
            <a:r>
              <a:rPr lang="en-US" dirty="0"/>
              <a:t>five large groups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299" y="2114211"/>
            <a:ext cx="3663443" cy="3736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2" y="1502908"/>
            <a:ext cx="8632480" cy="47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20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968673" y="3135657"/>
                <a:ext cx="8713311" cy="4773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𝑛𝑆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𝑐𝑜𝑛𝑠𝑡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673" y="3135657"/>
                <a:ext cx="8713311" cy="477319"/>
              </a:xfrm>
              <a:prstGeom prst="rect">
                <a:avLst/>
              </a:prstGeom>
              <a:blipFill rotWithShape="0">
                <a:blip r:embed="rId2"/>
                <a:stretch>
                  <a:fillRect l="-70" b="-240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94384" y="2300514"/>
                <a:ext cx="5013617" cy="623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SG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384" y="2300514"/>
                <a:ext cx="5013617" cy="623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968674" y="3745029"/>
                <a:ext cx="8713311" cy="4773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𝑛𝑆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𝑐𝑜𝑛𝑠𝑡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674" y="3745029"/>
                <a:ext cx="8713311" cy="477319"/>
              </a:xfrm>
              <a:prstGeom prst="rect">
                <a:avLst/>
              </a:prstGeom>
              <a:blipFill rotWithShape="0">
                <a:blip r:embed="rId4"/>
                <a:stretch>
                  <a:fillRect l="-70" b="-240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156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EBE565-9D3E-4738-8138-302A76535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8842"/>
            <a:ext cx="9144000" cy="2387600"/>
          </a:xfrm>
        </p:spPr>
        <p:txBody>
          <a:bodyPr/>
          <a:lstStyle/>
          <a:p>
            <a:r>
              <a:rPr lang="en-US" dirty="0"/>
              <a:t>Integration between </a:t>
            </a:r>
            <a:br>
              <a:rPr lang="en-US" dirty="0"/>
            </a:br>
            <a:r>
              <a:rPr lang="en-US" dirty="0" err="1"/>
              <a:t>pax</a:t>
            </a:r>
            <a:r>
              <a:rPr lang="en-US" dirty="0"/>
              <a:t> and e-commerce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F8F21C5-CBC5-4E12-BD6B-0B811ECAD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3506"/>
            <a:ext cx="9144000" cy="461962"/>
          </a:xfrm>
        </p:spPr>
        <p:txBody>
          <a:bodyPr/>
          <a:lstStyle/>
          <a:p>
            <a:r>
              <a:rPr lang="en-US" dirty="0"/>
              <a:t>2021/1/14 version</a:t>
            </a:r>
          </a:p>
        </p:txBody>
      </p:sp>
    </p:spTree>
    <p:extLst>
      <p:ext uri="{BB962C8B-B14F-4D97-AF65-F5344CB8AC3E}">
        <p14:creationId xmlns:p14="http://schemas.microsoft.com/office/powerpoint/2010/main" val="2261042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3BE4C07-81DE-400C-9274-0CA1F6F387DE}"/>
              </a:ext>
            </a:extLst>
          </p:cNvPr>
          <p:cNvCxnSpPr>
            <a:cxnSpLocks/>
          </p:cNvCxnSpPr>
          <p:nvPr/>
        </p:nvCxnSpPr>
        <p:spPr>
          <a:xfrm flipH="1">
            <a:off x="6768967" y="4240347"/>
            <a:ext cx="56768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95B0D56-787B-4910-9C99-C3BF89CB0643}"/>
              </a:ext>
            </a:extLst>
          </p:cNvPr>
          <p:cNvSpPr txBox="1"/>
          <p:nvPr/>
        </p:nvSpPr>
        <p:spPr>
          <a:xfrm>
            <a:off x="3953287" y="2811541"/>
            <a:ext cx="271441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EC order freq. per month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(both delivery and pickup)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69A8906-E706-42DC-B7DB-BECD16DEF41B}"/>
              </a:ext>
            </a:extLst>
          </p:cNvPr>
          <p:cNvSpPr txBox="1"/>
          <p:nvPr/>
        </p:nvSpPr>
        <p:spPr>
          <a:xfrm>
            <a:off x="7336650" y="2417654"/>
            <a:ext cx="347497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Pax</a:t>
            </a:r>
            <a:r>
              <a:rPr lang="en-US" dirty="0"/>
              <a:t> Preday – Day Pattern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19195" y="291803"/>
            <a:ext cx="10515600" cy="563962"/>
          </a:xfrm>
        </p:spPr>
        <p:txBody>
          <a:bodyPr>
            <a:normAutofit fontScale="90000"/>
          </a:bodyPr>
          <a:lstStyle/>
          <a:p>
            <a:r>
              <a:rPr lang="en-US" dirty="0"/>
              <a:t>Two mechanisms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D0D9FDD-3554-461B-9444-007A58EA14B4}"/>
              </a:ext>
            </a:extLst>
          </p:cNvPr>
          <p:cNvSpPr txBox="1"/>
          <p:nvPr/>
        </p:nvSpPr>
        <p:spPr>
          <a:xfrm>
            <a:off x="7429786" y="3303847"/>
            <a:ext cx="320911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Tours</a:t>
            </a:r>
          </a:p>
          <a:p>
            <a:pPr algn="ctr"/>
            <a:r>
              <a:rPr lang="en-US" sz="1200" dirty="0"/>
              <a:t>(Util. fn. of patterns including shopping)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3BE4C07-81DE-400C-9274-0CA1F6F387DE}"/>
              </a:ext>
            </a:extLst>
          </p:cNvPr>
          <p:cNvCxnSpPr>
            <a:cxnSpLocks/>
          </p:cNvCxnSpPr>
          <p:nvPr/>
        </p:nvCxnSpPr>
        <p:spPr>
          <a:xfrm flipH="1" flipV="1">
            <a:off x="3284337" y="4240347"/>
            <a:ext cx="668950" cy="1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3681" y="1049525"/>
            <a:ext cx="971973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u="sng" dirty="0"/>
              <a:t>EC order freq. </a:t>
            </a:r>
            <a:r>
              <a:rPr lang="en-US" sz="2400" u="sng" dirty="0"/>
              <a:t>influences </a:t>
            </a:r>
            <a:r>
              <a:rPr lang="en-US" sz="2400" b="1" u="sng" dirty="0"/>
              <a:t>shopping activity</a:t>
            </a:r>
            <a:r>
              <a:rPr lang="en-US" sz="2400" u="sng" dirty="0"/>
              <a:t>.</a:t>
            </a:r>
            <a:endParaRPr lang="en-SG" sz="2400" u="sng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F3BE4C07-81DE-400C-9274-0CA1F6F387D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284337" y="3134707"/>
            <a:ext cx="668950" cy="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95B0D56-787B-4910-9C99-C3BF89CB0643}"/>
              </a:ext>
            </a:extLst>
          </p:cNvPr>
          <p:cNvSpPr txBox="1"/>
          <p:nvPr/>
        </p:nvSpPr>
        <p:spPr>
          <a:xfrm>
            <a:off x="3751106" y="4060522"/>
            <a:ext cx="32088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logsum</a:t>
            </a:r>
            <a:r>
              <a:rPr lang="en-US" sz="1600" dirty="0"/>
              <a:t> of the shopping </a:t>
            </a:r>
            <a:br>
              <a:rPr lang="en-US" sz="1600" dirty="0"/>
            </a:br>
            <a:r>
              <a:rPr lang="en-US" sz="1600" dirty="0"/>
              <a:t>mode-destination choice models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F3BE4C07-81DE-400C-9274-0CA1F6F387D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667700" y="3134707"/>
            <a:ext cx="7620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D0D9FDD-3554-461B-9444-007A58EA14B4}"/>
              </a:ext>
            </a:extLst>
          </p:cNvPr>
          <p:cNvSpPr txBox="1"/>
          <p:nvPr/>
        </p:nvSpPr>
        <p:spPr>
          <a:xfrm>
            <a:off x="7429786" y="4523736"/>
            <a:ext cx="320911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No. of tours</a:t>
            </a:r>
          </a:p>
          <a:p>
            <a:pPr algn="ctr"/>
            <a:r>
              <a:rPr lang="en-US" sz="1200" dirty="0"/>
              <a:t>(Util. fn. of shopping)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D0D9FDD-3554-461B-9444-007A58EA14B4}"/>
              </a:ext>
            </a:extLst>
          </p:cNvPr>
          <p:cNvSpPr txBox="1"/>
          <p:nvPr/>
        </p:nvSpPr>
        <p:spPr>
          <a:xfrm>
            <a:off x="7429786" y="3905021"/>
            <a:ext cx="320911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Intermediate stops</a:t>
            </a:r>
          </a:p>
          <a:p>
            <a:pPr algn="ctr"/>
            <a:r>
              <a:rPr lang="en-US" sz="1200" dirty="0"/>
              <a:t>(Util. fn. of patterns including shopping)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895370" y="3413760"/>
            <a:ext cx="1066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EC model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48672" y="2447298"/>
            <a:ext cx="1727196" cy="2308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/>
          <p:cNvSpPr txBox="1"/>
          <p:nvPr/>
        </p:nvSpPr>
        <p:spPr>
          <a:xfrm>
            <a:off x="771874" y="1789181"/>
            <a:ext cx="6578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Changes will be made on </a:t>
            </a:r>
            <a:r>
              <a:rPr lang="en-US" sz="2000" b="1" dirty="0"/>
              <a:t>Day Pattern Level</a:t>
            </a:r>
            <a:endParaRPr lang="en-SG" sz="2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F3BE4C07-81DE-400C-9274-0CA1F6F387DE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>
            <a:off x="6667700" y="3134707"/>
            <a:ext cx="762086" cy="166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F3BE4C07-81DE-400C-9274-0CA1F6F387D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667700" y="3134707"/>
            <a:ext cx="762086" cy="503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F68DD76-D22B-429C-8196-B29BF27E8EC7}"/>
              </a:ext>
            </a:extLst>
          </p:cNvPr>
          <p:cNvSpPr txBox="1"/>
          <p:nvPr/>
        </p:nvSpPr>
        <p:spPr>
          <a:xfrm>
            <a:off x="894982" y="5235227"/>
            <a:ext cx="782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 </a:t>
            </a:r>
            <a:r>
              <a:rPr lang="en-US" sz="2400" b="1" dirty="0"/>
              <a:t>EC “pickup” </a:t>
            </a:r>
            <a:r>
              <a:rPr lang="en-US" sz="2400" dirty="0"/>
              <a:t>generate </a:t>
            </a:r>
            <a:r>
              <a:rPr lang="en-US" sz="2400" b="1" dirty="0"/>
              <a:t>pickup tours and/or trips</a:t>
            </a:r>
            <a:endParaRPr lang="en-SG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C3D322-2318-42B4-A3B9-34B9F02B0B42}"/>
              </a:ext>
            </a:extLst>
          </p:cNvPr>
          <p:cNvSpPr txBox="1"/>
          <p:nvPr/>
        </p:nvSpPr>
        <p:spPr>
          <a:xfrm>
            <a:off x="1402800" y="5800425"/>
            <a:ext cx="8402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EC model predicts a pickup incident, and this will be added to </a:t>
            </a:r>
            <a:br>
              <a:rPr lang="en-US" sz="2000" dirty="0"/>
            </a:br>
            <a:r>
              <a:rPr lang="en-US" sz="2000" dirty="0"/>
              <a:t>a DAS as </a:t>
            </a:r>
            <a:r>
              <a:rPr lang="en-US" sz="2000" b="1" dirty="0"/>
              <a:t>a home-based tour </a:t>
            </a:r>
            <a:r>
              <a:rPr lang="en-US" sz="2000" dirty="0"/>
              <a:t>OR </a:t>
            </a:r>
            <a:r>
              <a:rPr lang="en-US" sz="2000" b="1" dirty="0"/>
              <a:t>an intermediate stop in an existing tour  </a:t>
            </a:r>
            <a:endParaRPr lang="en-SG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D0D9FDD-3554-461B-9444-007A58EA14B4}"/>
              </a:ext>
            </a:extLst>
          </p:cNvPr>
          <p:cNvSpPr txBox="1"/>
          <p:nvPr/>
        </p:nvSpPr>
        <p:spPr>
          <a:xfrm>
            <a:off x="7429786" y="2813800"/>
            <a:ext cx="32091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Travel Binary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F3BE4C07-81DE-400C-9274-0CA1F6F387D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667700" y="3134707"/>
            <a:ext cx="748257" cy="1047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98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08" y="365452"/>
            <a:ext cx="10515600" cy="509729"/>
          </a:xfrm>
        </p:spPr>
        <p:txBody>
          <a:bodyPr>
            <a:normAutofit fontScale="90000"/>
          </a:bodyPr>
          <a:lstStyle/>
          <a:p>
            <a:r>
              <a:rPr lang="en-US" dirty="0"/>
              <a:t>Use of NHTS – Summary </a:t>
            </a:r>
            <a:endParaRPr lang="en-SG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9604" y="1087096"/>
            <a:ext cx="10974572" cy="3244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Analyze the effect of EC Order </a:t>
            </a:r>
            <a:r>
              <a:rPr lang="en-US" i="1" dirty="0"/>
              <a:t>(</a:t>
            </a:r>
            <a:r>
              <a:rPr lang="en-US" sz="2400" i="1" dirty="0"/>
              <a:t>“Count of Times Purchased Online for Delivery in Last 30 Days”</a:t>
            </a:r>
            <a:r>
              <a:rPr lang="en-US" dirty="0"/>
              <a:t>) on travel pattern</a:t>
            </a:r>
          </a:p>
          <a:p>
            <a:r>
              <a:rPr lang="en-US" dirty="0"/>
              <a:t>EC Order data is available both for 2017 NHTS and 2009 NHTS</a:t>
            </a:r>
          </a:p>
          <a:p>
            <a:r>
              <a:rPr lang="en-US" dirty="0"/>
              <a:t>If a single year data is used for a regression:</a:t>
            </a:r>
          </a:p>
          <a:p>
            <a:pPr lvl="1"/>
            <a:r>
              <a:rPr lang="en-US" dirty="0"/>
              <a:t>No. of shopping trips and EC order are positively correlated when individual and HH characteristics (</a:t>
            </a:r>
            <a:r>
              <a:rPr lang="en-US" i="1" dirty="0"/>
              <a:t>employment status, student status</a:t>
            </a:r>
            <a:r>
              <a:rPr lang="en-SG" i="1" dirty="0"/>
              <a:t>, age, HH income, HH size, vehicle ownership</a:t>
            </a:r>
            <a:r>
              <a:rPr lang="en-SG" dirty="0"/>
              <a:t>) </a:t>
            </a:r>
            <a:r>
              <a:rPr lang="en-US" dirty="0"/>
              <a:t>are controlled</a:t>
            </a:r>
          </a:p>
          <a:p>
            <a:pPr lvl="1"/>
            <a:r>
              <a:rPr lang="en-US" b="1" dirty="0"/>
              <a:t>Problem of Endogeneity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18441" y="4787053"/>
                <a:ext cx="8155118" cy="512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𝑆h𝑜𝑝𝑝𝑖𝑛𝑔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𝑇𝑟𝑖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=0.031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  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𝐸𝐶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𝑝𝑟𝑑𝑒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𝐶𝑜𝑛𝑡𝑟𝑜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SG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441" y="4787053"/>
                <a:ext cx="8155118" cy="512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475426" y="5842449"/>
                <a:ext cx="6533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𝐶𝑜𝑛𝑡𝑟𝑜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i="1" dirty="0">
                    <a:solidFill>
                      <a:schemeClr val="accent1">
                        <a:lumMod val="75000"/>
                      </a:schemeClr>
                    </a:solidFill>
                  </a:rPr>
                  <a:t>: Binary variable for category </a:t>
                </a:r>
                <a:r>
                  <a:rPr lang="en-SG" i="1" dirty="0" err="1">
                    <a:solidFill>
                      <a:schemeClr val="accent1">
                        <a:lumMod val="75000"/>
                      </a:schemeClr>
                    </a:solidFill>
                  </a:rPr>
                  <a:t>i</a:t>
                </a:r>
                <a:r>
                  <a:rPr lang="en-SG" i="1" dirty="0">
                    <a:solidFill>
                      <a:schemeClr val="accent1">
                        <a:lumMod val="75000"/>
                      </a:schemeClr>
                    </a:solidFill>
                  </a:rPr>
                  <a:t> (1 if category </a:t>
                </a:r>
                <a:r>
                  <a:rPr lang="en-SG" i="1" dirty="0" err="1">
                    <a:solidFill>
                      <a:schemeClr val="accent1">
                        <a:lumMod val="75000"/>
                      </a:schemeClr>
                    </a:solidFill>
                  </a:rPr>
                  <a:t>i</a:t>
                </a:r>
                <a:r>
                  <a:rPr lang="en-SG" i="1" dirty="0">
                    <a:solidFill>
                      <a:schemeClr val="accent1">
                        <a:lumMod val="75000"/>
                      </a:schemeClr>
                    </a:solidFill>
                  </a:rPr>
                  <a:t>; 0 otherwise)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426" y="5842449"/>
                <a:ext cx="653307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18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475426" y="5505383"/>
                <a:ext cx="31119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SG" i="1" dirty="0">
                    <a:solidFill>
                      <a:schemeClr val="accent1">
                        <a:lumMod val="75000"/>
                      </a:schemeClr>
                    </a:solidFill>
                  </a:rPr>
                  <a:t>               Index for person-day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426" y="5505383"/>
                <a:ext cx="311194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58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865576" y="4392851"/>
            <a:ext cx="3679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Using 2017 NHTS (sample size: 100k)</a:t>
            </a:r>
            <a:endParaRPr lang="en-SG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64405" y="5136051"/>
            <a:ext cx="12811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(S.E.: 0.0025)</a:t>
            </a:r>
            <a:endParaRPr lang="en-SG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89604" y="6266285"/>
            <a:ext cx="10974572" cy="542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2009 and 2017 data</a:t>
            </a:r>
          </a:p>
        </p:txBody>
      </p:sp>
    </p:spTree>
    <p:extLst>
      <p:ext uri="{BB962C8B-B14F-4D97-AF65-F5344CB8AC3E}">
        <p14:creationId xmlns:p14="http://schemas.microsoft.com/office/powerpoint/2010/main" val="3593211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22250"/>
            <a:ext cx="10515600" cy="892175"/>
          </a:xfrm>
        </p:spPr>
        <p:txBody>
          <a:bodyPr/>
          <a:lstStyle/>
          <a:p>
            <a:r>
              <a:rPr lang="en-US" dirty="0"/>
              <a:t>Use of 2009 &amp; 2017 data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92" y="2714573"/>
            <a:ext cx="4200757" cy="415215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149350"/>
            <a:ext cx="10515600" cy="1993900"/>
          </a:xfrm>
        </p:spPr>
        <p:txBody>
          <a:bodyPr/>
          <a:lstStyle/>
          <a:p>
            <a:r>
              <a:rPr lang="en-US" dirty="0"/>
              <a:t>Weights for 2009 data was re-adjusted based on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employment status, student status</a:t>
            </a:r>
            <a:r>
              <a:rPr lang="en-SG" i="1" dirty="0">
                <a:solidFill>
                  <a:schemeClr val="accent1">
                    <a:lumMod val="75000"/>
                  </a:schemeClr>
                </a:solidFill>
              </a:rPr>
              <a:t>, age, HH income, HH size, vehicle ownership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to make it comparable with 2017 data. </a:t>
            </a:r>
          </a:p>
          <a:p>
            <a:r>
              <a:rPr lang="en-US" dirty="0"/>
              <a:t>Compare the average no. of shopping trips and no. of EC orders.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5777801" y="5227542"/>
            <a:ext cx="221520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Black: All</a:t>
            </a:r>
          </a:p>
          <a:p>
            <a:r>
              <a:rPr lang="en-US" sz="1200" dirty="0">
                <a:solidFill>
                  <a:srgbClr val="FF0000"/>
                </a:solidFill>
              </a:rPr>
              <a:t>Red: Full time worker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Blue: Student non-worker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Green: Others</a:t>
            </a:r>
            <a:endParaRPr lang="en-SG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3638" y="3360734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2009</a:t>
            </a:r>
            <a:endParaRPr lang="en-SG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233638" y="4005038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2009</a:t>
            </a:r>
            <a:endParaRPr lang="en-SG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642516" y="4692806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2009</a:t>
            </a:r>
            <a:endParaRPr lang="en-SG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683511" y="4997606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2009</a:t>
            </a:r>
            <a:endParaRPr lang="en-SG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270470" y="3636692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2017</a:t>
            </a:r>
            <a:endParaRPr lang="en-SG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370946" y="4195229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2017</a:t>
            </a:r>
            <a:endParaRPr lang="en-SG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1268" y="4520965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2017</a:t>
            </a:r>
            <a:endParaRPr lang="en-SG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43707" y="5381145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2017</a:t>
            </a:r>
            <a:endParaRPr lang="en-SG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8506134" y="4969174"/>
            <a:ext cx="221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Slop for “all”: -0.031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49959" y="5246173"/>
            <a:ext cx="3228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accent5">
                    <a:lumMod val="75000"/>
                  </a:schemeClr>
                </a:solidFill>
              </a:rPr>
              <a:t>1.00 increase in EC order per day leads to 0.93 decrease in Shopping trip per day</a:t>
            </a:r>
            <a:endParaRPr lang="en-SG" sz="14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337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680" y="2095498"/>
            <a:ext cx="4463980" cy="4319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00" y="2095499"/>
            <a:ext cx="4463980" cy="43199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99260" y="1673275"/>
            <a:ext cx="4183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 Whether </a:t>
            </a:r>
            <a:r>
              <a:rPr lang="en-SG" u="sng" dirty="0"/>
              <a:t>primary tour types </a:t>
            </a:r>
            <a:r>
              <a:rPr lang="en-SG" dirty="0"/>
              <a:t>include SHOP (1 if Yes; 0 otherwise)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990" y="988844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Samples: Person-days who travel in a survey date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3740" y="1673275"/>
            <a:ext cx="4146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dirty="0"/>
              <a:t>Whether </a:t>
            </a:r>
            <a:r>
              <a:rPr lang="en-US" u="sng" dirty="0"/>
              <a:t>intermediate stops </a:t>
            </a:r>
            <a:r>
              <a:rPr lang="en-US" dirty="0"/>
              <a:t>include SHOP</a:t>
            </a:r>
            <a:br>
              <a:rPr lang="en-US" dirty="0"/>
            </a:br>
            <a:r>
              <a:rPr lang="en-SG" dirty="0"/>
              <a:t>(1 if Yes; 0 otherwise)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390774" y="5000623"/>
            <a:ext cx="48205" cy="132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749278" y="5281293"/>
            <a:ext cx="80272" cy="132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50458" y="2695665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2009</a:t>
            </a:r>
            <a:endParaRPr lang="en-SG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836670" y="2888546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2017</a:t>
            </a:r>
            <a:endParaRPr lang="en-SG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757138" y="3762465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2009</a:t>
            </a:r>
            <a:endParaRPr lang="en-SG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034429" y="4421475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2009</a:t>
            </a:r>
            <a:endParaRPr lang="en-SG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088331" y="4704501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2009</a:t>
            </a:r>
            <a:endParaRPr lang="en-SG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013322" y="3914927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2017</a:t>
            </a:r>
            <a:endParaRPr lang="en-SG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807658" y="4665776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2017</a:t>
            </a:r>
            <a:endParaRPr lang="en-SG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8860" y="4828228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2017</a:t>
            </a:r>
            <a:endParaRPr lang="en-SG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8121618" y="4323251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2009</a:t>
            </a:r>
            <a:endParaRPr lang="en-SG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9246870" y="4310392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2017</a:t>
            </a:r>
            <a:endParaRPr lang="en-SG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235918" y="4827611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2009</a:t>
            </a:r>
            <a:endParaRPr lang="en-SG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9422130" y="4732615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2017</a:t>
            </a:r>
            <a:endParaRPr lang="en-SG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8548061" y="4398393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2009</a:t>
            </a:r>
            <a:endParaRPr lang="en-SG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0161270" y="4332774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2017</a:t>
            </a:r>
            <a:endParaRPr lang="en-SG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7429314" y="5055404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2009</a:t>
            </a:r>
            <a:endParaRPr lang="en-SG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7778718" y="5035072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2017</a:t>
            </a:r>
            <a:endParaRPr lang="en-SG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555775" y="2869303"/>
            <a:ext cx="178820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Black: All</a:t>
            </a:r>
          </a:p>
          <a:p>
            <a:r>
              <a:rPr lang="en-US" sz="1200" dirty="0">
                <a:solidFill>
                  <a:srgbClr val="FF0000"/>
                </a:solidFill>
              </a:rPr>
              <a:t>Red: Full time worker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Blue: Student non-worker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Green: Others</a:t>
            </a:r>
            <a:endParaRPr lang="en-SG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51575" y="2759626"/>
            <a:ext cx="178820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Black: All</a:t>
            </a:r>
          </a:p>
          <a:p>
            <a:r>
              <a:rPr lang="en-US" sz="1200" dirty="0">
                <a:solidFill>
                  <a:srgbClr val="FF0000"/>
                </a:solidFill>
              </a:rPr>
              <a:t>Red: Full time worker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Blue: Student non-worker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Green: Others</a:t>
            </a:r>
            <a:endParaRPr lang="en-SG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73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5" y="1612896"/>
            <a:ext cx="5885714" cy="50190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46904" y="763807"/>
            <a:ext cx="3606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Samples: Person-days whose </a:t>
            </a:r>
            <a:r>
              <a:rPr lang="en-SG" b="1" u="sng" dirty="0"/>
              <a:t>primary tour types </a:t>
            </a:r>
            <a:r>
              <a:rPr lang="en-SG" b="1" dirty="0"/>
              <a:t>include SHOP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055" y="1612896"/>
            <a:ext cx="6200000" cy="5019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48830" y="2480683"/>
            <a:ext cx="178820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Black: All</a:t>
            </a:r>
          </a:p>
          <a:p>
            <a:r>
              <a:rPr lang="en-US" sz="1200" dirty="0">
                <a:solidFill>
                  <a:srgbClr val="FF0000"/>
                </a:solidFill>
              </a:rPr>
              <a:t>Red: Full time worker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Blue: Student non-worker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Green: Others</a:t>
            </a:r>
            <a:endParaRPr lang="en-SG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38686" y="1862124"/>
            <a:ext cx="3184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No. of primary tour type [SHOP]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38686" y="2807121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2009</a:t>
            </a:r>
            <a:endParaRPr lang="en-SG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9426515" y="3522256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2017</a:t>
            </a:r>
            <a:endParaRPr lang="en-SG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6765" y="5062641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2009</a:t>
            </a:r>
            <a:endParaRPr lang="en-SG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300535" y="4314898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2017</a:t>
            </a:r>
            <a:endParaRPr lang="en-SG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738685" y="3256100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2009</a:t>
            </a:r>
            <a:endParaRPr lang="en-SG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8287325" y="3785499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2009</a:t>
            </a:r>
            <a:endParaRPr lang="en-SG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9599425" y="3855942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2017</a:t>
            </a:r>
            <a:endParaRPr lang="en-SG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878034" y="4308589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2017</a:t>
            </a:r>
            <a:endParaRPr lang="en-SG" sz="1000" dirty="0"/>
          </a:p>
        </p:txBody>
      </p:sp>
      <p:sp>
        <p:nvSpPr>
          <p:cNvPr id="18" name="Rectangle 17"/>
          <p:cNvSpPr/>
          <p:nvPr/>
        </p:nvSpPr>
        <p:spPr>
          <a:xfrm>
            <a:off x="120110" y="763807"/>
            <a:ext cx="3606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Samples: All person-days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50238" y="1634208"/>
            <a:ext cx="2436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Whether travel is made </a:t>
            </a:r>
            <a:br>
              <a:rPr lang="en-US" dirty="0"/>
            </a:br>
            <a:r>
              <a:rPr lang="en-US" dirty="0"/>
              <a:t>(1 if Yes; 0 otherwise)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960790" y="3379210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2009</a:t>
            </a:r>
            <a:endParaRPr lang="en-SG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064684" y="4308589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2017</a:t>
            </a:r>
            <a:endParaRPr lang="en-SG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369454" y="3785499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2009</a:t>
            </a:r>
            <a:endParaRPr lang="en-SG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850238" y="3984834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2009</a:t>
            </a:r>
            <a:endParaRPr lang="en-SG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659599" y="4471718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2009</a:t>
            </a:r>
            <a:endParaRPr lang="en-SG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661516" y="3884281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2017</a:t>
            </a:r>
            <a:endParaRPr lang="en-SG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454247" y="4634456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2017</a:t>
            </a:r>
            <a:endParaRPr lang="en-SG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616302" y="4308588"/>
            <a:ext cx="698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2017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066700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1682750"/>
            <a:ext cx="11734800" cy="4351338"/>
          </a:xfrm>
        </p:spPr>
        <p:txBody>
          <a:bodyPr/>
          <a:lstStyle/>
          <a:p>
            <a:r>
              <a:rPr lang="en-US" dirty="0"/>
              <a:t>10% increase in online shopping causing a 1.4% reduction in traffic congestion</a:t>
            </a:r>
          </a:p>
          <a:p>
            <a:r>
              <a:rPr lang="en-US" dirty="0"/>
              <a:t>Use online shopping index &amp; traffic congestion index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406" y="3380942"/>
            <a:ext cx="6690611" cy="9549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9039"/>
          <a:stretch/>
        </p:blipFill>
        <p:spPr>
          <a:xfrm>
            <a:off x="3341605" y="144097"/>
            <a:ext cx="5137057" cy="1237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33" y="2972906"/>
            <a:ext cx="5267791" cy="36279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924" y="4466009"/>
            <a:ext cx="6619337" cy="168714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938226" y="5922169"/>
            <a:ext cx="5115392" cy="247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2956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Pls</a:t>
            </a:r>
            <a:r>
              <a:rPr lang="en-US" dirty="0"/>
              <a:t> ignore the following slides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811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729" y="0"/>
            <a:ext cx="5591908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1691" y="334431"/>
            <a:ext cx="5540538" cy="5161493"/>
          </a:xfrm>
        </p:spPr>
        <p:txBody>
          <a:bodyPr>
            <a:normAutofit/>
          </a:bodyPr>
          <a:lstStyle/>
          <a:p>
            <a:pPr marL="285750" lvl="2" indent="-285750"/>
            <a:r>
              <a:rPr lang="en-US" dirty="0"/>
              <a:t>Day pattern travel</a:t>
            </a:r>
          </a:p>
          <a:p>
            <a:pPr marL="0" lvl="2" indent="0">
              <a:buNone/>
            </a:pPr>
            <a:r>
              <a:rPr lang="en-US" dirty="0"/>
              <a:t>     (1 if travel; 0 otherwise)</a:t>
            </a:r>
          </a:p>
          <a:p>
            <a:pPr marL="285750" lvl="2" indent="-285750"/>
            <a:endParaRPr lang="en-US" dirty="0"/>
          </a:p>
          <a:p>
            <a:pPr marL="285750" lvl="2" indent="-285750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85750" lvl="2" indent="-285750"/>
            <a:endParaRPr lang="en-US" dirty="0"/>
          </a:p>
          <a:p>
            <a:pPr marL="285750" lvl="2" indent="-285750"/>
            <a:r>
              <a:rPr lang="en-US" dirty="0"/>
              <a:t>Day pattern tours </a:t>
            </a:r>
            <a:br>
              <a:rPr lang="en-US" dirty="0"/>
            </a:br>
            <a:r>
              <a:rPr lang="en-US" dirty="0"/>
              <a:t>(1 if pattern include shopping; 0 otherwise)</a:t>
            </a:r>
          </a:p>
          <a:p>
            <a:pPr marL="285750" lvl="2" indent="-285750"/>
            <a:endParaRPr lang="en-US" dirty="0"/>
          </a:p>
          <a:p>
            <a:pPr marL="285750" lvl="2" indent="-285750"/>
            <a:endParaRPr lang="en-US" dirty="0"/>
          </a:p>
          <a:p>
            <a:pPr marL="285750" lvl="2" indent="-285750"/>
            <a:endParaRPr lang="en-US" dirty="0"/>
          </a:p>
          <a:p>
            <a:pPr marL="285750" lvl="2" indent="-285750"/>
            <a:endParaRPr lang="en-US" dirty="0"/>
          </a:p>
          <a:p>
            <a:pPr marL="285750" lvl="2" indent="-285750"/>
            <a:r>
              <a:rPr lang="en-US" dirty="0"/>
              <a:t>Day pattern stops </a:t>
            </a:r>
            <a:br>
              <a:rPr lang="en-US" dirty="0"/>
            </a:br>
            <a:r>
              <a:rPr lang="en-US" dirty="0"/>
              <a:t>(1 if pattern include shopping; 0 otherwise)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6104"/>
              </p:ext>
            </p:extLst>
          </p:nvPr>
        </p:nvGraphicFramePr>
        <p:xfrm>
          <a:off x="1973058" y="1096169"/>
          <a:ext cx="3797300" cy="1066800"/>
        </p:xfrm>
        <a:graphic>
          <a:graphicData uri="http://schemas.openxmlformats.org/drawingml/2006/table">
            <a:tbl>
              <a:tblPr/>
              <a:tblGrid>
                <a:gridCol w="22745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43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8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S.E.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log(grocery delivery +1)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sd.log(grocery delivery +1)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71889"/>
              </p:ext>
            </p:extLst>
          </p:nvPr>
        </p:nvGraphicFramePr>
        <p:xfrm>
          <a:off x="1884158" y="5391148"/>
          <a:ext cx="3886200" cy="1066800"/>
        </p:xfrm>
        <a:graphic>
          <a:graphicData uri="http://schemas.openxmlformats.org/drawingml/2006/table">
            <a:tbl>
              <a:tblPr/>
              <a:tblGrid>
                <a:gridCol w="2274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4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1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S.E.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log(grocery delivery +1)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sd.log(grocery delivery +1)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18579"/>
              </p:ext>
            </p:extLst>
          </p:nvPr>
        </p:nvGraphicFramePr>
        <p:xfrm>
          <a:off x="1942204" y="3039269"/>
          <a:ext cx="3886200" cy="1066800"/>
        </p:xfrm>
        <a:graphic>
          <a:graphicData uri="http://schemas.openxmlformats.org/drawingml/2006/table">
            <a:tbl>
              <a:tblPr/>
              <a:tblGrid>
                <a:gridCol w="2274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4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1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S.E.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log(grocery delivery +1)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sd.log(grocery delivery +1)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635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79" y="0"/>
            <a:ext cx="559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42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856"/>
            <a:ext cx="10515600" cy="1020772"/>
          </a:xfrm>
        </p:spPr>
        <p:txBody>
          <a:bodyPr/>
          <a:lstStyle/>
          <a:p>
            <a:r>
              <a:rPr lang="en-US" dirty="0"/>
              <a:t>Use of 2017 NHTS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339" y="3029301"/>
            <a:ext cx="6207115" cy="2739905"/>
          </a:xfrm>
        </p:spPr>
        <p:txBody>
          <a:bodyPr>
            <a:noAutofit/>
          </a:bodyPr>
          <a:lstStyle/>
          <a:p>
            <a:r>
              <a:rPr lang="en-US" dirty="0"/>
              <a:t>Binary logit for:</a:t>
            </a:r>
            <a:endParaRPr lang="en-US" strike="sngStrike" dirty="0"/>
          </a:p>
          <a:p>
            <a:pPr lvl="1"/>
            <a:r>
              <a:rPr lang="en-US" dirty="0"/>
              <a:t>Day Pattern – Tour Type (primary)</a:t>
            </a:r>
          </a:p>
          <a:p>
            <a:pPr lvl="2"/>
            <a:r>
              <a:rPr lang="en-US" u="sng" dirty="0"/>
              <a:t>Whether primary tour types include SHOP</a:t>
            </a:r>
          </a:p>
          <a:p>
            <a:pPr lvl="1"/>
            <a:r>
              <a:rPr lang="en-US" dirty="0"/>
              <a:t>Day Pattern – Intermediate Stops</a:t>
            </a:r>
          </a:p>
          <a:p>
            <a:pPr lvl="2"/>
            <a:r>
              <a:rPr lang="en-US" dirty="0"/>
              <a:t>Whether intermediate stops include SHOP</a:t>
            </a:r>
            <a:endParaRPr lang="en-S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061" y="1860372"/>
            <a:ext cx="4326900" cy="1184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 sample size</a:t>
            </a:r>
          </a:p>
          <a:p>
            <a:pPr marL="0" indent="0">
              <a:buNone/>
            </a:pPr>
            <a:r>
              <a:rPr lang="en-US" dirty="0"/>
              <a:t>	264k person-day </a:t>
            </a:r>
            <a:endParaRPr lang="en-S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060" y="3236686"/>
            <a:ext cx="4449451" cy="1184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100k were re-sampled considering weights </a:t>
            </a:r>
            <a:endParaRPr lang="en-S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40339" y="4603571"/>
            <a:ext cx="6207115" cy="788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29839" y="5888912"/>
            <a:ext cx="6617615" cy="822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EC Order has positive effect on Day Pattern – Binary: likely omitted variable bias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40340" y="1411333"/>
            <a:ext cx="5735776" cy="1322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Impact of EC Order </a:t>
            </a:r>
            <a:r>
              <a:rPr lang="en-US" i="1" dirty="0"/>
              <a:t>(</a:t>
            </a:r>
            <a:r>
              <a:rPr lang="en-US" sz="2400" i="1" dirty="0"/>
              <a:t>“Count of Times Purchased Online for Delivery in Last 30 Days”</a:t>
            </a:r>
            <a:r>
              <a:rPr lang="en-US" dirty="0"/>
              <a:t>) on travel pattern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1591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interaction with following individual/household level characteristics are considered:</a:t>
            </a:r>
          </a:p>
          <a:p>
            <a:pPr lvl="1"/>
            <a:r>
              <a:rPr lang="en-US" dirty="0"/>
              <a:t>Full-time worker/Part-time worker/Student non-worker/Others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Car ownership</a:t>
            </a:r>
          </a:p>
          <a:p>
            <a:pPr lvl="1"/>
            <a:r>
              <a:rPr lang="en-US" dirty="0"/>
              <a:t>Income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1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en-US" dirty="0"/>
              <a:t>Preliminary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513"/>
            <a:ext cx="4846163" cy="3698484"/>
          </a:xfrm>
        </p:spPr>
        <p:txBody>
          <a:bodyPr>
            <a:noAutofit/>
          </a:bodyPr>
          <a:lstStyle/>
          <a:p>
            <a:r>
              <a:rPr lang="en-US" dirty="0"/>
              <a:t>Estimate a regression model (DV: log(no. of shopping trips))</a:t>
            </a:r>
          </a:p>
          <a:p>
            <a:endParaRPr lang="en-US" dirty="0"/>
          </a:p>
          <a:p>
            <a:r>
              <a:rPr lang="en-US" dirty="0"/>
              <a:t>Three categories are considered:</a:t>
            </a:r>
          </a:p>
          <a:p>
            <a:pPr lvl="1"/>
            <a:r>
              <a:rPr lang="en-US" dirty="0"/>
              <a:t>Full-time worker</a:t>
            </a:r>
          </a:p>
          <a:p>
            <a:pPr lvl="1"/>
            <a:r>
              <a:rPr lang="en-US" dirty="0"/>
              <a:t>Student non-worker</a:t>
            </a:r>
          </a:p>
          <a:p>
            <a:pPr lvl="1"/>
            <a:r>
              <a:rPr lang="en-US" dirty="0"/>
              <a:t>Others (base)</a:t>
            </a:r>
            <a:endParaRPr lang="en-SG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363" y="2031353"/>
            <a:ext cx="5971900" cy="351160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5467547"/>
            <a:ext cx="5138394" cy="63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Almost no effect for full-time worker and student non-worker</a:t>
            </a:r>
          </a:p>
        </p:txBody>
      </p:sp>
    </p:spTree>
    <p:extLst>
      <p:ext uri="{BB962C8B-B14F-4D97-AF65-F5344CB8AC3E}">
        <p14:creationId xmlns:p14="http://schemas.microsoft.com/office/powerpoint/2010/main" val="554010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417"/>
            <a:ext cx="10515600" cy="866839"/>
          </a:xfrm>
        </p:spPr>
        <p:txBody>
          <a:bodyPr/>
          <a:lstStyle/>
          <a:p>
            <a:r>
              <a:rPr lang="en-US" dirty="0"/>
              <a:t>Results - Day Pattern – Tour Type (primary)</a:t>
            </a:r>
            <a:endParaRPr lang="en-S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1947" y="4818266"/>
            <a:ext cx="6231904" cy="652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EC order elasticity of Odds (Day Pattern with Primary Tour Type “SHOP”)</a:t>
            </a:r>
            <a:endParaRPr lang="en-S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68445" y="5653441"/>
            <a:ext cx="4827555" cy="652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Some categories are positive</a:t>
            </a:r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443" y="1114608"/>
            <a:ext cx="6142714" cy="7425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522" y="1981447"/>
            <a:ext cx="8707448" cy="2701779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26747"/>
              </p:ext>
            </p:extLst>
          </p:nvPr>
        </p:nvGraphicFramePr>
        <p:xfrm>
          <a:off x="6300223" y="5221792"/>
          <a:ext cx="4395836" cy="1266825"/>
        </p:xfrm>
        <a:graphic>
          <a:graphicData uri="http://schemas.openxmlformats.org/drawingml/2006/table">
            <a:tbl>
              <a:tblPr/>
              <a:tblGrid>
                <a:gridCol w="1975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5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08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HH income (US$)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35k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or more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Full-time worker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 non-worker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105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417"/>
            <a:ext cx="10515600" cy="866839"/>
          </a:xfrm>
        </p:spPr>
        <p:txBody>
          <a:bodyPr/>
          <a:lstStyle/>
          <a:p>
            <a:r>
              <a:rPr lang="en-US" dirty="0"/>
              <a:t>Results - Day Pattern – Intermediate Stops</a:t>
            </a:r>
            <a:endParaRPr lang="en-SG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2775" y="1397716"/>
            <a:ext cx="11330730" cy="652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effect on inter-mediate stops (Whether intermediate stops include SHOP</a:t>
            </a:r>
            <a:r>
              <a:rPr lang="en-SG" dirty="0"/>
              <a:t>)</a:t>
            </a:r>
            <a:r>
              <a:rPr lang="en-US" dirty="0"/>
              <a:t> 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457" y="2078468"/>
            <a:ext cx="4324350" cy="51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702" y="2804256"/>
            <a:ext cx="4761027" cy="1019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507" y="4035163"/>
            <a:ext cx="4305300" cy="647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0" y="5029915"/>
            <a:ext cx="5353050" cy="1657350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2774" y="2396919"/>
            <a:ext cx="4797955" cy="652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Of course… those impacted are “Others”, who do not have WORK and SCHOOL trips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836396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417"/>
            <a:ext cx="10515600" cy="866839"/>
          </a:xfrm>
        </p:spPr>
        <p:txBody>
          <a:bodyPr/>
          <a:lstStyle/>
          <a:p>
            <a:r>
              <a:rPr lang="en-US" dirty="0"/>
              <a:t>Results - Day Pattern – Intermediate Stops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4611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who do online shopping is more likely to do shopping activities (derived demand)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0695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10% increase in online shopping causing a 1.4 reduction in traffic congestion</a:t>
            </a:r>
          </a:p>
          <a:p>
            <a:r>
              <a:rPr lang="en-US" dirty="0"/>
              <a:t>Online shopping index &amp; traffic congestion index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65" y="3206252"/>
            <a:ext cx="8061882" cy="1150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458" y="4819788"/>
            <a:ext cx="7965110" cy="1696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28" y="4388333"/>
            <a:ext cx="6829425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753" y="4388333"/>
            <a:ext cx="33051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0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0" y="2007068"/>
            <a:ext cx="5986156" cy="3479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813" y="1858481"/>
            <a:ext cx="5267791" cy="362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8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4" y="-187325"/>
            <a:ext cx="12087225" cy="1325563"/>
          </a:xfrm>
        </p:spPr>
        <p:txBody>
          <a:bodyPr/>
          <a:lstStyle/>
          <a:p>
            <a:r>
              <a:rPr lang="en-US" dirty="0"/>
              <a:t>Preliminary sensitivity test 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998" y="1046956"/>
            <a:ext cx="7337018" cy="553258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0282" y="1106695"/>
            <a:ext cx="4141259" cy="3227180"/>
          </a:xfrm>
        </p:spPr>
        <p:txBody>
          <a:bodyPr>
            <a:normAutofit/>
          </a:bodyPr>
          <a:lstStyle/>
          <a:p>
            <a:r>
              <a:rPr lang="en-US" sz="2400" dirty="0"/>
              <a:t>Use the e-commerce demand on the right table (for AI)</a:t>
            </a:r>
          </a:p>
          <a:p>
            <a:r>
              <a:rPr lang="en-US" sz="2400" dirty="0"/>
              <a:t>Assume the base logit value based on a previous </a:t>
            </a:r>
            <a:r>
              <a:rPr lang="en-US" sz="2400" dirty="0" err="1"/>
              <a:t>preday</a:t>
            </a:r>
            <a:r>
              <a:rPr lang="en-US" sz="2400" dirty="0"/>
              <a:t> run (the same value for all individuals)</a:t>
            </a:r>
          </a:p>
          <a:p>
            <a:pPr marL="457200" lvl="1" indent="0">
              <a:buNone/>
            </a:pPr>
            <a:r>
              <a:rPr lang="en-US" sz="2000" dirty="0"/>
              <a:t>(= the utility is same for all individuals except the term with the e-commerce demand) </a:t>
            </a:r>
          </a:p>
          <a:p>
            <a:pPr lvl="1"/>
            <a:endParaRPr lang="en-US" sz="2000" dirty="0"/>
          </a:p>
          <a:p>
            <a:pPr lvl="2"/>
            <a:endParaRPr lang="en-SG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1232" y="6267450"/>
            <a:ext cx="4714143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 redo after C++ implementation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1232" y="4658574"/>
            <a:ext cx="4714143" cy="9978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the coefficients of non grocery demand is 1/3 of grocery demand</a:t>
            </a:r>
          </a:p>
        </p:txBody>
      </p:sp>
    </p:spTree>
    <p:extLst>
      <p:ext uri="{BB962C8B-B14F-4D97-AF65-F5344CB8AC3E}">
        <p14:creationId xmlns:p14="http://schemas.microsoft.com/office/powerpoint/2010/main" val="2396212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Complementarity effects / substitution effects</a:t>
            </a:r>
          </a:p>
          <a:p>
            <a:r>
              <a:rPr lang="en-US" dirty="0"/>
              <a:t>Item categories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75" y="3095870"/>
            <a:ext cx="105441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29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658"/>
            <a:ext cx="10515600" cy="1325563"/>
          </a:xfrm>
        </p:spPr>
        <p:txBody>
          <a:bodyPr/>
          <a:lstStyle/>
          <a:p>
            <a:r>
              <a:rPr lang="en-US" dirty="0"/>
              <a:t>Next stops</a:t>
            </a:r>
            <a:endParaRPr lang="en-SG" u="sn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2017 NHTS to identify the impacts of e-commerce on trips</a:t>
            </a:r>
          </a:p>
          <a:p>
            <a:r>
              <a:rPr lang="en-US" dirty="0"/>
              <a:t>Update Preday</a:t>
            </a:r>
          </a:p>
          <a:p>
            <a:r>
              <a:rPr lang="en-US" dirty="0"/>
              <a:t>Calibrate the model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94055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28204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Previous slides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6702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658"/>
            <a:ext cx="10515600" cy="1325563"/>
          </a:xfrm>
        </p:spPr>
        <p:txBody>
          <a:bodyPr/>
          <a:lstStyle/>
          <a:p>
            <a:r>
              <a:rPr lang="en-US" dirty="0"/>
              <a:t>Three potential approaches for </a:t>
            </a:r>
            <a:r>
              <a:rPr lang="en-US" u="sng" dirty="0"/>
              <a:t>pickup trips</a:t>
            </a:r>
            <a:endParaRPr lang="en-SG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55"/>
            <a:ext cx="10515600" cy="621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Alt.1   Consider pickup trips as the same with shopping trips</a:t>
            </a:r>
            <a:endParaRPr lang="en-SG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76399" y="1845730"/>
            <a:ext cx="10024533" cy="1202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Relatively easy</a:t>
            </a:r>
          </a:p>
          <a:p>
            <a:r>
              <a:rPr lang="en-US" sz="2000" dirty="0"/>
              <a:t>Pickup freq. is an input for Day Pattern &amp; No. of Tours </a:t>
            </a:r>
          </a:p>
          <a:p>
            <a:r>
              <a:rPr lang="en-US" sz="2000" dirty="0"/>
              <a:t>Pickup accessibility cannot be differentiated with shopping accessibility</a:t>
            </a:r>
            <a:endParaRPr lang="en-SG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299347"/>
            <a:ext cx="10515600" cy="62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Alt.2   Consider new tour </a:t>
            </a:r>
            <a:r>
              <a:rPr lang="en-US" sz="2400" dirty="0">
                <a:solidFill>
                  <a:srgbClr val="FF0000"/>
                </a:solidFill>
              </a:rPr>
              <a:t>(?)</a:t>
            </a:r>
            <a:r>
              <a:rPr lang="en-US" sz="2400" dirty="0"/>
              <a:t> and activity type: EC pickup</a:t>
            </a:r>
            <a:endParaRPr lang="en-SG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76399" y="3725849"/>
            <a:ext cx="10024533" cy="1202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Relatively difficult</a:t>
            </a:r>
          </a:p>
          <a:p>
            <a:r>
              <a:rPr lang="en-US" sz="2000" dirty="0"/>
              <a:t>New day patterns with pickup need to be considered</a:t>
            </a:r>
          </a:p>
          <a:p>
            <a:r>
              <a:rPr lang="en-US" sz="2000" dirty="0"/>
              <a:t>Pickup accessibility (and locations) can be defined separately from in-store shopping</a:t>
            </a:r>
            <a:endParaRPr lang="en-SG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255668"/>
            <a:ext cx="10515600" cy="62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Alt.3   Develop a heuristics to insert pickup trips</a:t>
            </a:r>
            <a:endParaRPr lang="en-SG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76399" y="5712863"/>
            <a:ext cx="10024533" cy="1202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Pickup location needs to be modeled</a:t>
            </a:r>
          </a:p>
          <a:p>
            <a:r>
              <a:rPr lang="en-US" sz="2000" dirty="0"/>
              <a:t>Heuristics will insert pickup trips into the activity schedules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706308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9693D2-EE20-4B19-BFB2-2248F62E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Notes / Framework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B27780-DA2A-4BA8-A151-DFC2D0009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Order happening in a day != receiving or picking up on same day</a:t>
            </a:r>
          </a:p>
          <a:p>
            <a:pPr lvl="1"/>
            <a:r>
              <a:rPr lang="en-US" dirty="0">
                <a:cs typeface="Calibri"/>
              </a:rPr>
              <a:t>We do not necessarily need to cut/add trips based on order occurrence</a:t>
            </a:r>
          </a:p>
          <a:p>
            <a:pPr lvl="1"/>
            <a:r>
              <a:rPr lang="en-US" dirty="0">
                <a:cs typeface="Calibri"/>
              </a:rPr>
              <a:t>Instead, we could capture influence between orders and tours/trips, by changing their likelihood of occurrence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Moreover, full consistency doesn’t need to be achieved between orders and activities</a:t>
            </a:r>
          </a:p>
          <a:p>
            <a:pPr lvl="1"/>
            <a:r>
              <a:rPr lang="en-US" dirty="0">
                <a:cs typeface="Calibri"/>
              </a:rPr>
              <a:t>E.g. “selecting” an individual to pickup a given order delivered to a shop</a:t>
            </a:r>
          </a:p>
          <a:p>
            <a:pPr lvl="2"/>
            <a:r>
              <a:rPr lang="en-US" dirty="0">
                <a:cs typeface="Calibri"/>
              </a:rPr>
              <a:t>This would be a similar concept to not having vehicle ownership and mode choice consistency at household level</a:t>
            </a:r>
          </a:p>
        </p:txBody>
      </p:sp>
    </p:spTree>
    <p:extLst>
      <p:ext uri="{BB962C8B-B14F-4D97-AF65-F5344CB8AC3E}">
        <p14:creationId xmlns:p14="http://schemas.microsoft.com/office/powerpoint/2010/main" val="3176727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4712F0-3F78-CC47-903C-28E5496E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interaction with shopping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46D2E3-BA8B-C14F-AEE2-98C64708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Delivery (B2C)</a:t>
            </a:r>
          </a:p>
          <a:p>
            <a:pPr lvl="1"/>
            <a:r>
              <a:rPr lang="en-US" dirty="0"/>
              <a:t>Home,  Work, etc.</a:t>
            </a:r>
          </a:p>
          <a:p>
            <a:r>
              <a:rPr lang="en-US" dirty="0"/>
              <a:t>Pickup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Locker</a:t>
            </a:r>
            <a:r>
              <a:rPr lang="en-US" i="1" dirty="0">
                <a:solidFill>
                  <a:srgbClr val="FF0000"/>
                </a:solidFill>
              </a:rPr>
              <a:t> (not yet represented)</a:t>
            </a:r>
          </a:p>
          <a:p>
            <a:pPr lvl="1"/>
            <a:r>
              <a:rPr lang="en-US" dirty="0"/>
              <a:t>Shop (~B2B)</a:t>
            </a:r>
          </a:p>
          <a:p>
            <a:pPr lvl="2"/>
            <a:r>
              <a:rPr lang="en-US" dirty="0"/>
              <a:t>Typical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Alternative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6142267-7891-FA4A-AFFB-7BA70104D7D1}"/>
              </a:ext>
            </a:extLst>
          </p:cNvPr>
          <p:cNvSpPr txBox="1"/>
          <p:nvPr/>
        </p:nvSpPr>
        <p:spPr>
          <a:xfrm>
            <a:off x="838200" y="5807631"/>
            <a:ext cx="786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Locations which might not overlap with Home, Work or Typical shopping locations.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A54CB36-77E3-8344-AAEC-ED1A3A41DB81}"/>
              </a:ext>
            </a:extLst>
          </p:cNvPr>
          <p:cNvSpPr txBox="1"/>
          <p:nvPr/>
        </p:nvSpPr>
        <p:spPr>
          <a:xfrm>
            <a:off x="7200901" y="2362200"/>
            <a:ext cx="36004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How to choose those destinations without a proper representation of a pickup network?</a:t>
            </a:r>
          </a:p>
        </p:txBody>
      </p:sp>
    </p:spTree>
    <p:extLst>
      <p:ext uri="{BB962C8B-B14F-4D97-AF65-F5344CB8AC3E}">
        <p14:creationId xmlns:p14="http://schemas.microsoft.com/office/powerpoint/2010/main" val="391528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13608"/>
              </p:ext>
            </p:extLst>
          </p:nvPr>
        </p:nvGraphicFramePr>
        <p:xfrm>
          <a:off x="469783" y="982752"/>
          <a:ext cx="11283193" cy="2868930"/>
        </p:xfrm>
        <a:graphic>
          <a:graphicData uri="http://schemas.openxmlformats.org/drawingml/2006/table">
            <a:tbl>
              <a:tblPr/>
              <a:tblGrid>
                <a:gridCol w="20907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78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28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49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56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212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38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 (PP/Base)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in shopping stop counts (per day)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284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(%) of 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 = 1 </a:t>
                      </a:r>
                    </a:p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7952">
                <a:tc vMerge="1">
                  <a:txBody>
                    <a:bodyPr/>
                    <a:lstStyle/>
                    <a:p>
                      <a:pPr algn="l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Those using e-commerce for grocery shopping (&gt;= 1 per month)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85.9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85.9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539">
                <a:tc vMerge="1"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539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Ave.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(%) of 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tour (shop) = 1 </a:t>
                      </a:r>
                    </a:p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- 9,010</a:t>
                      </a:r>
                      <a:r>
                        <a:rPr lang="en-SG" sz="1400" b="1" i="0" u="none" strike="noStrike" baseline="30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7952">
                <a:tc vMerge="1">
                  <a:txBody>
                    <a:bodyPr/>
                    <a:lstStyle/>
                    <a:p>
                      <a:pPr algn="l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Those using e-commerce for grocery shopping (&gt;= 1 per month)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539">
                <a:tc vMerge="1"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02928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Ave.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(%) of intermediate stop (shop) = 1 </a:t>
                      </a:r>
                    </a:p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- 14,442</a:t>
                      </a:r>
                      <a:r>
                        <a:rPr lang="en-SG" sz="1400" b="1" i="0" u="none" strike="noStrike" baseline="30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7952">
                <a:tc vMerge="1">
                  <a:txBody>
                    <a:bodyPr/>
                    <a:lstStyle/>
                    <a:p>
                      <a:pPr algn="l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Those using e-commerce for grocery shopping (&gt;= 1 per month)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19125" y="374650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352050" y="3909070"/>
            <a:ext cx="102998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1) Assume a decrease of the choice [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primary tour pattern includes shipping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] leads to a decrease in shopping stop by 1.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3661" y="4232306"/>
            <a:ext cx="10680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2) Assume a decrease of the choice [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intermediate stop pattern includes shipping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] leads to a decrease in shopping stop by 1.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04312"/>
              </p:ext>
            </p:extLst>
          </p:nvPr>
        </p:nvGraphicFramePr>
        <p:xfrm>
          <a:off x="2501770" y="4877188"/>
          <a:ext cx="6591896" cy="1247775"/>
        </p:xfrm>
        <a:graphic>
          <a:graphicData uri="http://schemas.openxmlformats.org/drawingml/2006/table">
            <a:tbl>
              <a:tblPr/>
              <a:tblGrid>
                <a:gridCol w="4488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37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7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in shopping stop per day  (excluding pickup)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-23,452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in home delivery per day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96,700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in pickup orders per day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42,000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2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EBE565-9D3E-4738-8138-302A76535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8842"/>
            <a:ext cx="9144000" cy="2387600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027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34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3BE4C07-81DE-400C-9274-0CA1F6F387DE}"/>
              </a:ext>
            </a:extLst>
          </p:cNvPr>
          <p:cNvCxnSpPr>
            <a:cxnSpLocks/>
          </p:cNvCxnSpPr>
          <p:nvPr/>
        </p:nvCxnSpPr>
        <p:spPr>
          <a:xfrm flipH="1">
            <a:off x="6768967" y="4240347"/>
            <a:ext cx="56768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95B0D56-787B-4910-9C99-C3BF89CB0643}"/>
              </a:ext>
            </a:extLst>
          </p:cNvPr>
          <p:cNvSpPr txBox="1"/>
          <p:nvPr/>
        </p:nvSpPr>
        <p:spPr>
          <a:xfrm>
            <a:off x="3953287" y="2811541"/>
            <a:ext cx="271441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EC order freq. per month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(both delivery and pickup)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69A8906-E706-42DC-B7DB-BECD16DEF41B}"/>
              </a:ext>
            </a:extLst>
          </p:cNvPr>
          <p:cNvSpPr txBox="1"/>
          <p:nvPr/>
        </p:nvSpPr>
        <p:spPr>
          <a:xfrm>
            <a:off x="7336650" y="2417654"/>
            <a:ext cx="347497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Pax</a:t>
            </a:r>
            <a:r>
              <a:rPr lang="en-US" dirty="0"/>
              <a:t> Preday – Day Pattern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19195" y="291803"/>
            <a:ext cx="10515600" cy="563962"/>
          </a:xfrm>
        </p:spPr>
        <p:txBody>
          <a:bodyPr>
            <a:normAutofit fontScale="90000"/>
          </a:bodyPr>
          <a:lstStyle/>
          <a:p>
            <a:r>
              <a:rPr lang="en-US" dirty="0"/>
              <a:t>Two mechanisms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D0D9FDD-3554-461B-9444-007A58EA14B4}"/>
              </a:ext>
            </a:extLst>
          </p:cNvPr>
          <p:cNvSpPr txBox="1"/>
          <p:nvPr/>
        </p:nvSpPr>
        <p:spPr>
          <a:xfrm>
            <a:off x="7429786" y="3303847"/>
            <a:ext cx="320911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Tours</a:t>
            </a:r>
          </a:p>
          <a:p>
            <a:pPr algn="ctr"/>
            <a:r>
              <a:rPr lang="en-US" sz="1200" dirty="0"/>
              <a:t>(Util. fn. of patterns including shopping)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3BE4C07-81DE-400C-9274-0CA1F6F387DE}"/>
              </a:ext>
            </a:extLst>
          </p:cNvPr>
          <p:cNvCxnSpPr>
            <a:cxnSpLocks/>
          </p:cNvCxnSpPr>
          <p:nvPr/>
        </p:nvCxnSpPr>
        <p:spPr>
          <a:xfrm flipH="1" flipV="1">
            <a:off x="3284337" y="4240347"/>
            <a:ext cx="668950" cy="1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3681" y="1049525"/>
            <a:ext cx="971973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u="sng" dirty="0"/>
              <a:t>EC order freq. </a:t>
            </a:r>
            <a:r>
              <a:rPr lang="en-US" sz="2400" u="sng" dirty="0"/>
              <a:t>influences </a:t>
            </a:r>
            <a:r>
              <a:rPr lang="en-US" sz="2400" b="1" u="sng" dirty="0"/>
              <a:t>shopping activity</a:t>
            </a:r>
            <a:r>
              <a:rPr lang="en-US" sz="2400" u="sng" dirty="0"/>
              <a:t>.</a:t>
            </a:r>
            <a:endParaRPr lang="en-SG" sz="2400" u="sng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F3BE4C07-81DE-400C-9274-0CA1F6F387D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284337" y="3134707"/>
            <a:ext cx="668950" cy="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95B0D56-787B-4910-9C99-C3BF89CB0643}"/>
              </a:ext>
            </a:extLst>
          </p:cNvPr>
          <p:cNvSpPr txBox="1"/>
          <p:nvPr/>
        </p:nvSpPr>
        <p:spPr>
          <a:xfrm>
            <a:off x="3751106" y="4060522"/>
            <a:ext cx="32088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logsum</a:t>
            </a:r>
            <a:r>
              <a:rPr lang="en-US" sz="1600" dirty="0"/>
              <a:t> of the shopping </a:t>
            </a:r>
            <a:br>
              <a:rPr lang="en-US" sz="1600" dirty="0"/>
            </a:br>
            <a:r>
              <a:rPr lang="en-US" sz="1600" dirty="0"/>
              <a:t>mode-destination choice models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F3BE4C07-81DE-400C-9274-0CA1F6F387D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667700" y="3134707"/>
            <a:ext cx="7620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D0D9FDD-3554-461B-9444-007A58EA14B4}"/>
              </a:ext>
            </a:extLst>
          </p:cNvPr>
          <p:cNvSpPr txBox="1"/>
          <p:nvPr/>
        </p:nvSpPr>
        <p:spPr>
          <a:xfrm>
            <a:off x="7429786" y="4523736"/>
            <a:ext cx="320911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No. of tours</a:t>
            </a:r>
          </a:p>
          <a:p>
            <a:pPr algn="ctr"/>
            <a:r>
              <a:rPr lang="en-US" sz="1200" dirty="0"/>
              <a:t>(Util. fn. of shopping)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D0D9FDD-3554-461B-9444-007A58EA14B4}"/>
              </a:ext>
            </a:extLst>
          </p:cNvPr>
          <p:cNvSpPr txBox="1"/>
          <p:nvPr/>
        </p:nvSpPr>
        <p:spPr>
          <a:xfrm>
            <a:off x="7429786" y="3905021"/>
            <a:ext cx="320911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Intermediate stops</a:t>
            </a:r>
          </a:p>
          <a:p>
            <a:pPr algn="ctr"/>
            <a:r>
              <a:rPr lang="en-US" sz="1200" dirty="0"/>
              <a:t>(Util. fn. of patterns including shopping)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895370" y="3413760"/>
            <a:ext cx="1066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EC model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48672" y="2447298"/>
            <a:ext cx="1727196" cy="2308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/>
          <p:cNvSpPr txBox="1"/>
          <p:nvPr/>
        </p:nvSpPr>
        <p:spPr>
          <a:xfrm>
            <a:off x="771874" y="1789181"/>
            <a:ext cx="6578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Changes will be made on </a:t>
            </a:r>
            <a:r>
              <a:rPr lang="en-US" sz="2000" b="1" dirty="0"/>
              <a:t>Day Pattern Level</a:t>
            </a:r>
            <a:endParaRPr lang="en-SG" sz="2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F3BE4C07-81DE-400C-9274-0CA1F6F387DE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>
            <a:off x="6667700" y="3134707"/>
            <a:ext cx="762086" cy="166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F3BE4C07-81DE-400C-9274-0CA1F6F387D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667700" y="3134707"/>
            <a:ext cx="762086" cy="503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F68DD76-D22B-429C-8196-B29BF27E8EC7}"/>
              </a:ext>
            </a:extLst>
          </p:cNvPr>
          <p:cNvSpPr txBox="1"/>
          <p:nvPr/>
        </p:nvSpPr>
        <p:spPr>
          <a:xfrm>
            <a:off x="894982" y="5235227"/>
            <a:ext cx="782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 </a:t>
            </a:r>
            <a:r>
              <a:rPr lang="en-US" sz="2400" b="1" dirty="0"/>
              <a:t>EC “pickup” </a:t>
            </a:r>
            <a:r>
              <a:rPr lang="en-US" sz="2400" dirty="0"/>
              <a:t>generate </a:t>
            </a:r>
            <a:r>
              <a:rPr lang="en-US" sz="2400" b="1" dirty="0"/>
              <a:t>pickup tours and/or trips</a:t>
            </a:r>
            <a:endParaRPr lang="en-SG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C3D322-2318-42B4-A3B9-34B9F02B0B42}"/>
              </a:ext>
            </a:extLst>
          </p:cNvPr>
          <p:cNvSpPr txBox="1"/>
          <p:nvPr/>
        </p:nvSpPr>
        <p:spPr>
          <a:xfrm>
            <a:off x="1402800" y="5800425"/>
            <a:ext cx="8402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EC model predicts a pickup incident, and this will be added to </a:t>
            </a:r>
            <a:br>
              <a:rPr lang="en-US" sz="2000" dirty="0"/>
            </a:br>
            <a:r>
              <a:rPr lang="en-US" sz="2000" dirty="0"/>
              <a:t>a DAS as </a:t>
            </a:r>
            <a:r>
              <a:rPr lang="en-US" sz="2000" b="1" dirty="0"/>
              <a:t>a home-based tour </a:t>
            </a:r>
            <a:r>
              <a:rPr lang="en-US" sz="2000" dirty="0"/>
              <a:t>OR </a:t>
            </a:r>
            <a:r>
              <a:rPr lang="en-US" sz="2000" b="1" dirty="0"/>
              <a:t>an intermediate stop in an existing tour  </a:t>
            </a:r>
            <a:endParaRPr lang="en-SG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D0D9FDD-3554-461B-9444-007A58EA14B4}"/>
              </a:ext>
            </a:extLst>
          </p:cNvPr>
          <p:cNvSpPr txBox="1"/>
          <p:nvPr/>
        </p:nvSpPr>
        <p:spPr>
          <a:xfrm>
            <a:off x="7429786" y="2813800"/>
            <a:ext cx="32091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Travel Binary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F3BE4C07-81DE-400C-9274-0CA1F6F387D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667700" y="3134707"/>
            <a:ext cx="748257" cy="1047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72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EBE565-9D3E-4738-8138-302A76535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8842"/>
            <a:ext cx="9144000" cy="2387600"/>
          </a:xfrm>
        </p:spPr>
        <p:txBody>
          <a:bodyPr/>
          <a:lstStyle/>
          <a:p>
            <a:r>
              <a:rPr lang="en-US" dirty="0"/>
              <a:t>Integration between </a:t>
            </a:r>
            <a:br>
              <a:rPr lang="en-US" dirty="0"/>
            </a:br>
            <a:r>
              <a:rPr lang="en-US" dirty="0" err="1"/>
              <a:t>pax</a:t>
            </a:r>
            <a:r>
              <a:rPr lang="en-US" dirty="0"/>
              <a:t> and e-commerce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F8F21C5-CBC5-4E12-BD6B-0B811ECAD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3506"/>
            <a:ext cx="9144000" cy="461962"/>
          </a:xfrm>
        </p:spPr>
        <p:txBody>
          <a:bodyPr/>
          <a:lstStyle/>
          <a:p>
            <a:r>
              <a:rPr lang="en-US" dirty="0"/>
              <a:t>2021/2/1 version</a:t>
            </a:r>
          </a:p>
        </p:txBody>
      </p:sp>
    </p:spTree>
    <p:extLst>
      <p:ext uri="{BB962C8B-B14F-4D97-AF65-F5344CB8AC3E}">
        <p14:creationId xmlns:p14="http://schemas.microsoft.com/office/powerpoint/2010/main" val="409001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19315</TotalTime>
  <Words>1832</Words>
  <Application>Microsoft Office PowerPoint</Application>
  <PresentationFormat>Widescreen</PresentationFormat>
  <Paragraphs>412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游ゴシック Light</vt:lpstr>
      <vt:lpstr>Arial</vt:lpstr>
      <vt:lpstr>Calibri</vt:lpstr>
      <vt:lpstr>Calibri Light</vt:lpstr>
      <vt:lpstr>Cambria Math</vt:lpstr>
      <vt:lpstr>Office Theme</vt:lpstr>
      <vt:lpstr>Integration between  pax and e-commerce</vt:lpstr>
      <vt:lpstr>Model parameter estimation</vt:lpstr>
      <vt:lpstr>PowerPoint Presentation</vt:lpstr>
      <vt:lpstr>Preliminary sensitivity test </vt:lpstr>
      <vt:lpstr>Result</vt:lpstr>
      <vt:lpstr>END</vt:lpstr>
      <vt:lpstr>PowerPoint Presentation</vt:lpstr>
      <vt:lpstr>Two mechanisms</vt:lpstr>
      <vt:lpstr>Integration between  pax and e-commerce</vt:lpstr>
      <vt:lpstr>Progress</vt:lpstr>
      <vt:lpstr>Attempted methods</vt:lpstr>
      <vt:lpstr>Potential Problem</vt:lpstr>
      <vt:lpstr>PowerPoint Presentation</vt:lpstr>
      <vt:lpstr>Still, positive coefficients: Example</vt:lpstr>
      <vt:lpstr>α_g of 49 groups</vt:lpstr>
      <vt:lpstr>PowerPoint Presentation</vt:lpstr>
      <vt:lpstr>To Do</vt:lpstr>
      <vt:lpstr>END</vt:lpstr>
      <vt:lpstr>PowerPoint Presentation</vt:lpstr>
      <vt:lpstr>For record: Poisson reg.:five large groups</vt:lpstr>
      <vt:lpstr>PowerPoint Presentation</vt:lpstr>
      <vt:lpstr>Integration between  pax and e-commerce</vt:lpstr>
      <vt:lpstr>Two mechanisms</vt:lpstr>
      <vt:lpstr>Use of NHTS – Summary </vt:lpstr>
      <vt:lpstr>Use of 2009 &amp; 2017 data</vt:lpstr>
      <vt:lpstr>PowerPoint Presentation</vt:lpstr>
      <vt:lpstr>PowerPoint Presentation</vt:lpstr>
      <vt:lpstr>PowerPoint Presentation</vt:lpstr>
      <vt:lpstr>Appendix</vt:lpstr>
      <vt:lpstr>PowerPoint Presentation</vt:lpstr>
      <vt:lpstr>Use of 2017 NHTS </vt:lpstr>
      <vt:lpstr>Analysis </vt:lpstr>
      <vt:lpstr>Preliminary analysis</vt:lpstr>
      <vt:lpstr>Results - Day Pattern – Tour Type (primary)</vt:lpstr>
      <vt:lpstr>Results - Day Pattern – Intermediate Stops</vt:lpstr>
      <vt:lpstr>Results - Day Pattern – Intermediate Stops</vt:lpstr>
      <vt:lpstr>PowerPoint Presentation</vt:lpstr>
      <vt:lpstr>PowerPoint Presentation</vt:lpstr>
      <vt:lpstr>PowerPoint Presentation</vt:lpstr>
      <vt:lpstr>PowerPoint Presentation</vt:lpstr>
      <vt:lpstr>Next stops</vt:lpstr>
      <vt:lpstr>Previous slides</vt:lpstr>
      <vt:lpstr>Three potential approaches for pickup trips</vt:lpstr>
      <vt:lpstr>Notes / Framework rationale</vt:lpstr>
      <vt:lpstr>Consumer interaction with shopping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between pax and e-commerce</dc:title>
  <dc:creator>Takanori Sakai</dc:creator>
  <cp:lastModifiedBy>Takanori Sakai</cp:lastModifiedBy>
  <cp:revision>146</cp:revision>
  <dcterms:created xsi:type="dcterms:W3CDTF">2020-12-14T22:57:36Z</dcterms:created>
  <dcterms:modified xsi:type="dcterms:W3CDTF">2021-02-22T01:44:55Z</dcterms:modified>
</cp:coreProperties>
</file>