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76" r:id="rId1"/>
  </p:sldMasterIdLst>
  <p:notesMasterIdLst>
    <p:notesMasterId r:id="rId46"/>
  </p:notesMasterIdLst>
  <p:sldIdLst>
    <p:sldId id="256" r:id="rId2"/>
    <p:sldId id="257" r:id="rId3"/>
    <p:sldId id="258" r:id="rId4"/>
    <p:sldId id="322" r:id="rId5"/>
    <p:sldId id="323" r:id="rId6"/>
    <p:sldId id="324" r:id="rId7"/>
    <p:sldId id="259" r:id="rId8"/>
    <p:sldId id="266" r:id="rId9"/>
    <p:sldId id="263" r:id="rId10"/>
    <p:sldId id="260" r:id="rId11"/>
    <p:sldId id="319" r:id="rId12"/>
    <p:sldId id="320" r:id="rId13"/>
    <p:sldId id="267" r:id="rId14"/>
    <p:sldId id="326" r:id="rId15"/>
    <p:sldId id="269" r:id="rId16"/>
    <p:sldId id="272" r:id="rId17"/>
    <p:sldId id="273" r:id="rId18"/>
    <p:sldId id="275" r:id="rId19"/>
    <p:sldId id="279" r:id="rId20"/>
    <p:sldId id="278" r:id="rId21"/>
    <p:sldId id="277" r:id="rId22"/>
    <p:sldId id="312" r:id="rId23"/>
    <p:sldId id="313" r:id="rId24"/>
    <p:sldId id="314" r:id="rId25"/>
    <p:sldId id="281" r:id="rId26"/>
    <p:sldId id="282" r:id="rId27"/>
    <p:sldId id="285" r:id="rId28"/>
    <p:sldId id="283" r:id="rId29"/>
    <p:sldId id="284" r:id="rId30"/>
    <p:sldId id="288" r:id="rId31"/>
    <p:sldId id="289" r:id="rId32"/>
    <p:sldId id="318" r:id="rId33"/>
    <p:sldId id="295" r:id="rId34"/>
    <p:sldId id="294" r:id="rId35"/>
    <p:sldId id="298" r:id="rId36"/>
    <p:sldId id="299" r:id="rId37"/>
    <p:sldId id="302" r:id="rId38"/>
    <p:sldId id="300" r:id="rId39"/>
    <p:sldId id="303" r:id="rId40"/>
    <p:sldId id="305" r:id="rId41"/>
    <p:sldId id="306" r:id="rId42"/>
    <p:sldId id="309" r:id="rId43"/>
    <p:sldId id="310" r:id="rId44"/>
    <p:sldId id="311" r:id="rId4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2253" autoAdjust="0"/>
  </p:normalViewPr>
  <p:slideViewPr>
    <p:cSldViewPr snapToGrid="0">
      <p:cViewPr varScale="1">
        <p:scale>
          <a:sx n="103" d="100"/>
          <a:sy n="103" d="100"/>
        </p:scale>
        <p:origin x="150" y="72"/>
      </p:cViewPr>
      <p:guideLst/>
    </p:cSldViewPr>
  </p:slideViewPr>
  <p:outlineViewPr>
    <p:cViewPr>
      <p:scale>
        <a:sx n="33" d="100"/>
        <a:sy n="33" d="100"/>
      </p:scale>
      <p:origin x="0" y="-240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3574A-E6D7-4806-AAFC-A62D7967529F}" type="datetimeFigureOut">
              <a:rPr lang="el-GR" smtClean="0"/>
              <a:t>10/Σεπ/2018</a:t>
            </a:fld>
            <a:endParaRPr lang="el-G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EFE8B-0B88-457D-A1F6-52DF6DBC039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8444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EFE8B-0B88-457D-A1F6-52DF6DBC0397}" type="slidenum">
              <a:rPr lang="el-GR" smtClean="0"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40650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EFE8B-0B88-457D-A1F6-52DF6DBC0397}" type="slidenum">
              <a:rPr lang="el-GR" smtClean="0"/>
              <a:t>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5299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z_t</a:t>
            </a:r>
            <a:r>
              <a:rPr lang="en-US" baseline="0" dirty="0" smtClean="0"/>
              <a:t>: u</a:t>
            </a:r>
            <a:r>
              <a:rPr lang="en-US" dirty="0" smtClean="0"/>
              <a:t>pdate gate defines how much of</a:t>
            </a:r>
            <a:r>
              <a:rPr lang="en-US" baseline="0" dirty="0" smtClean="0"/>
              <a:t> the previous memory to keep around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dirty="0" smtClean="0"/>
              <a:t>r_t:</a:t>
            </a:r>
            <a:r>
              <a:rPr lang="en-US" baseline="0" dirty="0" smtClean="0"/>
              <a:t> reset gate determines how to combine the new input with the previous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EFE8B-0B88-457D-A1F6-52DF6DBC0397}" type="slidenum">
              <a:rPr lang="el-GR" smtClean="0"/>
              <a:t>21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9334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F03EC41-C82A-4164-B31D-2BB8C6D9AD27}" type="datetime1">
              <a:rPr lang="el-GR" smtClean="0"/>
              <a:t>10/Σεπ/2018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tsakiris@uth.gr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A31492D-B440-46BC-93DB-F9B595376FD4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0746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7906-301D-48B3-8F3F-11CB50E7186B}" type="datetime1">
              <a:rPr lang="el-GR" smtClean="0"/>
              <a:t>10/Σεπ/2018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tsakiris@uth.gr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92D-B440-46BC-93DB-F9B595376FD4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1432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3740-05EF-4DC7-98A4-D68D609D86E0}" type="datetime1">
              <a:rPr lang="el-GR" smtClean="0"/>
              <a:t>10/Σεπ/2018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tsakiris@uth.gr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92D-B440-46BC-93DB-F9B595376FD4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647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C4C4-5C92-4492-99FB-C577B4A8724F}" type="datetime1">
              <a:rPr lang="el-GR" smtClean="0"/>
              <a:t>10/Σεπ/2018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tsakiris@uth.gr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92D-B440-46BC-93DB-F9B595376FD4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2360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2F07-B8A5-4B33-86B0-FDE3128C3CBA}" type="datetime1">
              <a:rPr lang="el-GR" smtClean="0"/>
              <a:t>10/Σεπ/2018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tsakiris@uth.gr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92D-B440-46BC-93DB-F9B595376FD4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9208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4911-EE7D-4604-9BC7-2F72061FB9A8}" type="datetime1">
              <a:rPr lang="el-GR" smtClean="0"/>
              <a:t>10/Σεπ/2018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tsakiris@uth.gr</a:t>
            </a:r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92D-B440-46BC-93DB-F9B595376FD4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97788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43B2-7DF2-4EE0-AF59-0521E5FDCCC8}" type="datetime1">
              <a:rPr lang="el-GR" smtClean="0"/>
              <a:t>10/Σεπ/2018</a:t>
            </a:fld>
            <a:endParaRPr lang="el-G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tsakiris@uth.gr</a:t>
            </a:r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92D-B440-46BC-93DB-F9B595376FD4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82529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8244-DB9C-44A6-9C8E-365D7523D9F2}" type="datetime1">
              <a:rPr lang="el-GR" smtClean="0"/>
              <a:t>10/Σεπ/2018</a:t>
            </a:fld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92D-B440-46BC-93DB-F9B595376FD4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1887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33D0-1AF2-4C3B-8CE1-144028BF5CD6}" type="datetime1">
              <a:rPr lang="el-GR" smtClean="0"/>
              <a:t>10/Σεπ/2018</a:t>
            </a:fld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tsakiris@uth.gr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92D-B440-46BC-93DB-F9B595376FD4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200175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8E0E-4770-4D05-AAC8-571268667D06}" type="datetime1">
              <a:rPr lang="el-GR" smtClean="0"/>
              <a:t>10/Σεπ/2018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tsakiris@uth.gr</a:t>
            </a:r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92D-B440-46BC-93DB-F9B595376FD4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33194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6716-B1A6-4222-B8B1-D76F6D1655A6}" type="datetime1">
              <a:rPr lang="el-GR" smtClean="0"/>
              <a:t>10/Σεπ/2018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92D-B440-46BC-93DB-F9B595376FD4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5379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2670F5F-829E-49FA-86E6-720D162FD5EE}" type="datetime1">
              <a:rPr lang="el-GR" smtClean="0"/>
              <a:t>10/Σεπ/2018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tsakiris@uth.gr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A31492D-B440-46BC-93DB-F9B595376FD4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7940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5560073"/>
            <a:ext cx="1052416" cy="10524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657218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Deep </a:t>
            </a:r>
            <a:r>
              <a:rPr lang="en-US" sz="4800" b="1" dirty="0"/>
              <a:t>Learning Frameworks’ Effectiveness and</a:t>
            </a:r>
            <a:br>
              <a:rPr lang="en-US" sz="4800" b="1" dirty="0"/>
            </a:br>
            <a:r>
              <a:rPr lang="en-US" sz="4800" b="1" dirty="0"/>
              <a:t>Efficiency for Time Series Prediction</a:t>
            </a:r>
            <a:endParaRPr lang="el-GR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6140"/>
            <a:ext cx="9144000" cy="167358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Bachelor Thesis Presentation</a:t>
            </a:r>
            <a:br>
              <a:rPr lang="en-US" sz="2000" dirty="0" smtClean="0"/>
            </a:br>
            <a:r>
              <a:rPr lang="en-US" sz="2000" dirty="0" smtClean="0"/>
              <a:t>by</a:t>
            </a:r>
            <a:br>
              <a:rPr lang="en-US" sz="2000" dirty="0" smtClean="0"/>
            </a:br>
            <a:r>
              <a:rPr lang="en-US" sz="2000" dirty="0" smtClean="0"/>
              <a:t>Tryfon Tsakiris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10717" y="5578450"/>
            <a:ext cx="41705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Supervisors: </a:t>
            </a:r>
          </a:p>
          <a:p>
            <a:pPr algn="ctr"/>
            <a:r>
              <a:rPr lang="en-US" sz="2000" dirty="0" smtClean="0"/>
              <a:t>Dimitrios Katsaros, Assistant </a:t>
            </a:r>
            <a:r>
              <a:rPr lang="en-US" sz="2000" dirty="0" smtClean="0"/>
              <a:t>Professor</a:t>
            </a:r>
          </a:p>
          <a:p>
            <a:pPr algn="ctr"/>
            <a:r>
              <a:rPr lang="en-US" sz="2000" dirty="0" smtClean="0"/>
              <a:t>Lefteris Tsoukalas, Professor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16079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Activation Functions</a:t>
            </a:r>
            <a:endParaRPr lang="el-G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An activation function transforms the input signal into an appropriate output</a:t>
                </a:r>
              </a:p>
              <a:p>
                <a:r>
                  <a:rPr lang="en-US" sz="2000" dirty="0" smtClean="0"/>
                  <a:t>Helps the neural network to make sense of something really complicated</a:t>
                </a:r>
              </a:p>
              <a:p>
                <a:r>
                  <a:rPr lang="en-US" sz="2000" dirty="0" smtClean="0"/>
                  <a:t>Most common non-linear activation functions:</a:t>
                </a:r>
              </a:p>
              <a:p>
                <a:pPr lvl="1"/>
                <a:r>
                  <a:rPr lang="en-US" dirty="0" smtClean="0"/>
                  <a:t>Sigmoid</a:t>
                </a:r>
                <a:r>
                  <a:rPr lang="en-US" b="1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0" dirty="0" smtClean="0"/>
                  <a:t> </a:t>
                </a:r>
              </a:p>
              <a:p>
                <a:pPr lvl="1"/>
                <a:r>
                  <a:rPr lang="en-US" dirty="0" smtClean="0"/>
                  <a:t>Tanh</a:t>
                </a:r>
                <a:r>
                  <a:rPr lang="en-US" sz="1800" dirty="0"/>
                  <a:t>: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1200" b="0" dirty="0" smtClean="0"/>
              </a:p>
              <a:p>
                <a:pPr lvl="1"/>
                <a:r>
                  <a:rPr lang="en-US" b="0" dirty="0" smtClean="0"/>
                  <a:t>ReLU: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lvl="1"/>
                <a:endParaRPr lang="en-US" sz="18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10</a:t>
            </a:fld>
            <a:endParaRPr lang="el-G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67" y="4963886"/>
            <a:ext cx="7255488" cy="180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9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Training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Training a neural network simply means to adjust the weights of the connections between neurons, in an attempt to correctly map arbitrary inputs to outputs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most popular algorithm for this is “</a:t>
            </a:r>
            <a:r>
              <a:rPr lang="en-US" sz="2400" b="1" dirty="0" smtClean="0"/>
              <a:t>Backpropagation”</a:t>
            </a:r>
            <a:br>
              <a:rPr lang="en-US" sz="2400" b="1" dirty="0" smtClean="0"/>
            </a:br>
            <a:endParaRPr lang="en-US" sz="2400" dirty="0" smtClean="0"/>
          </a:p>
          <a:p>
            <a:r>
              <a:rPr lang="en-US" sz="2400" dirty="0" smtClean="0"/>
              <a:t>Requires a measure of the network’s output error which is given by the </a:t>
            </a:r>
            <a:r>
              <a:rPr lang="en-US" sz="2400" i="1" dirty="0" smtClean="0"/>
              <a:t>loss function</a:t>
            </a:r>
            <a:br>
              <a:rPr lang="en-US" sz="2400" i="1" dirty="0" smtClean="0"/>
            </a:br>
            <a:endParaRPr lang="en-US" sz="2400" dirty="0" smtClean="0"/>
          </a:p>
          <a:p>
            <a:r>
              <a:rPr lang="en-US" sz="2400" dirty="0" smtClean="0"/>
              <a:t>Ultimate goal is to minimize this </a:t>
            </a:r>
            <a:r>
              <a:rPr lang="en-US" sz="2400" i="1" dirty="0" smtClean="0"/>
              <a:t>loss function</a:t>
            </a:r>
            <a:r>
              <a:rPr lang="en-US" sz="2400" dirty="0" smtClean="0"/>
              <a:t> in weight space by using a gradient based optimizer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These optimizers take steps proportional to the negative of the gradient of the </a:t>
            </a:r>
            <a:r>
              <a:rPr lang="en-US" sz="2400" i="1" dirty="0" smtClean="0"/>
              <a:t>loss function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11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2224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Backpropagation Steps</a:t>
            </a:r>
            <a:endParaRPr lang="el-G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200" b="1" dirty="0" smtClean="0"/>
                  <a:t>Forward Pass:</a:t>
                </a:r>
                <a:r>
                  <a:rPr lang="en-US" sz="2200" dirty="0" smtClean="0"/>
                  <a:t/>
                </a:r>
                <a:br>
                  <a:rPr lang="en-US" sz="2200" dirty="0" smtClean="0"/>
                </a:br>
                <a:r>
                  <a:rPr lang="en-US" sz="2000" dirty="0" smtClean="0"/>
                  <a:t>Input is given through the input layer and propagated to the network with the activations stored at each layer</a:t>
                </a:r>
                <a:r>
                  <a:rPr lang="en-US" sz="2200" dirty="0" smtClean="0"/>
                  <a:t/>
                </a:r>
                <a:br>
                  <a:rPr lang="en-US" sz="2200" dirty="0" smtClean="0"/>
                </a:br>
                <a:endParaRPr lang="en-US" sz="22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b="1" dirty="0" smtClean="0"/>
                  <a:t>Error Calculation:</a:t>
                </a:r>
                <a:br>
                  <a:rPr lang="en-US" sz="2200" b="1" dirty="0" smtClean="0"/>
                </a:br>
                <a:r>
                  <a:rPr lang="en-US" sz="2000" dirty="0" smtClean="0"/>
                  <a:t>At the output layer the network uses the </a:t>
                </a:r>
                <a:r>
                  <a:rPr lang="en-US" sz="2000" i="1" dirty="0" smtClean="0"/>
                  <a:t>loss function </a:t>
                </a:r>
                <a:r>
                  <a:rPr lang="en-US" sz="2000" dirty="0" smtClean="0"/>
                  <a:t>to compute the error of the prediction as a means to estimate its performance</a:t>
                </a:r>
                <a:br>
                  <a:rPr lang="en-US" sz="2000" dirty="0" smtClean="0"/>
                </a:b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𝑜𝑢𝑡𝑝𝑢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𝑡𝑎𝑟𝑔𝑒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200" dirty="0" smtClean="0"/>
                  <a:t/>
                </a:r>
                <a:br>
                  <a:rPr lang="en-US" sz="2200" dirty="0" smtClean="0"/>
                </a:br>
                <a:endParaRPr lang="en-US" sz="22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b="1" dirty="0" smtClean="0"/>
                  <a:t>Backward Pass:</a:t>
                </a:r>
                <a:br>
                  <a:rPr lang="en-US" sz="2200" b="1" dirty="0" smtClean="0"/>
                </a:br>
                <a:r>
                  <a:rPr lang="en-US" sz="2000" dirty="0" smtClean="0"/>
                  <a:t>The partial derivative of the </a:t>
                </a:r>
                <a:r>
                  <a:rPr lang="en-US" sz="2000" i="1" dirty="0" smtClean="0"/>
                  <a:t>loss function</a:t>
                </a:r>
                <a:r>
                  <a:rPr lang="en-US" sz="2000" dirty="0" smtClean="0"/>
                  <a:t> is computed with respect to the weights and then an update procedure is initiated  to adjust the weights in a backward manner in an attempt to minimize the </a:t>
                </a:r>
                <a:r>
                  <a:rPr lang="en-US" sz="2000" i="1" dirty="0" smtClean="0"/>
                  <a:t>loss function</a:t>
                </a:r>
                <a:br>
                  <a:rPr lang="en-US" sz="2000" i="1" dirty="0" smtClean="0"/>
                </a:br>
                <a:r>
                  <a:rPr lang="en-US" sz="2000" i="1" dirty="0" smtClean="0"/>
                  <a:t/>
                </a:r>
                <a:br>
                  <a:rPr lang="en-US" sz="2000" i="1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den>
                    </m:f>
                  </m:oMath>
                </a14:m>
                <a:endParaRPr lang="en-US" sz="1900" b="1" dirty="0" smtClean="0"/>
              </a:p>
              <a:p>
                <a:pPr marL="0" indent="0">
                  <a:buNone/>
                </a:pPr>
                <a:r>
                  <a:rPr lang="en-US" sz="1800" i="1" dirty="0" smtClean="0"/>
                  <a:t>	</a:t>
                </a:r>
                <a:endParaRPr lang="en-US" sz="19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2381" r="-92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12</a:t>
            </a:fld>
            <a:endParaRPr lang="el-GR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654352" y="5731779"/>
            <a:ext cx="9330" cy="4572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58205" y="6031076"/>
            <a:ext cx="1256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learning rate</a:t>
            </a:r>
            <a:endParaRPr lang="el-GR" sz="1600" i="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654352" y="6192349"/>
            <a:ext cx="503853" cy="1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3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Feedforward &amp; Recurrent Neural Networks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Feedforward networks: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sz="1800" dirty="0" smtClean="0"/>
              <a:t>Information flows in one direction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sz="1800" dirty="0" smtClean="0"/>
              <a:t>No sense of time (memory)</a:t>
            </a:r>
            <a:endParaRPr lang="en-US" sz="1800" dirty="0"/>
          </a:p>
          <a:p>
            <a:pPr lvl="1">
              <a:buFont typeface="Calibri" panose="020F0502020204030204" pitchFamily="34" charset="0"/>
              <a:buChar char="–"/>
            </a:pPr>
            <a:endParaRPr lang="en-US" sz="1800" dirty="0"/>
          </a:p>
          <a:p>
            <a:r>
              <a:rPr lang="en-US" sz="2000" dirty="0" smtClean="0"/>
              <a:t>Recurrent networks: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sz="1800" dirty="0" smtClean="0"/>
              <a:t>Information flow is multidirectional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sz="1800" dirty="0" smtClean="0"/>
              <a:t>Feedback loops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sz="1800" dirty="0" smtClean="0"/>
              <a:t>Input elements not independent</a:t>
            </a:r>
            <a:br>
              <a:rPr lang="en-US" sz="1800" dirty="0" smtClean="0"/>
            </a:br>
            <a:r>
              <a:rPr lang="en-US" sz="1800" dirty="0" smtClean="0"/>
              <a:t>with each</a:t>
            </a:r>
            <a:r>
              <a:rPr lang="en-US" sz="1800" dirty="0"/>
              <a:t> </a:t>
            </a:r>
            <a:r>
              <a:rPr lang="en-US" sz="1800" dirty="0" smtClean="0"/>
              <a:t>other (sequences)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sz="1800" dirty="0" smtClean="0"/>
              <a:t>Notion of time and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13</a:t>
            </a:fld>
            <a:endParaRPr lang="el-GR" dirty="0"/>
          </a:p>
        </p:txBody>
      </p:sp>
      <p:grpSp>
        <p:nvGrpSpPr>
          <p:cNvPr id="77" name="Group 76"/>
          <p:cNvGrpSpPr/>
          <p:nvPr/>
        </p:nvGrpSpPr>
        <p:grpSpPr>
          <a:xfrm>
            <a:off x="6819898" y="1870075"/>
            <a:ext cx="1333502" cy="3865565"/>
            <a:chOff x="5930891" y="2397967"/>
            <a:chExt cx="1333502" cy="3865565"/>
          </a:xfrm>
        </p:grpSpPr>
        <p:grpSp>
          <p:nvGrpSpPr>
            <p:cNvPr id="73" name="Group 72"/>
            <p:cNvGrpSpPr/>
            <p:nvPr/>
          </p:nvGrpSpPr>
          <p:grpSpPr>
            <a:xfrm>
              <a:off x="5930891" y="3153004"/>
              <a:ext cx="1333502" cy="3110528"/>
              <a:chOff x="2332653" y="3228501"/>
              <a:chExt cx="1477344" cy="3579204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332653" y="5607477"/>
                <a:ext cx="1477344" cy="4072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Input layer</a:t>
                </a:r>
                <a:endParaRPr lang="el-GR" sz="14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332653" y="4814485"/>
                <a:ext cx="1477344" cy="4072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Hidden layer</a:t>
                </a:r>
                <a:endParaRPr lang="el-GR" sz="1400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332653" y="4021493"/>
                <a:ext cx="1477344" cy="4072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Output layer</a:t>
                </a:r>
                <a:endParaRPr lang="el-GR" sz="1400" dirty="0"/>
              </a:p>
            </p:txBody>
          </p:sp>
          <p:cxnSp>
            <p:nvCxnSpPr>
              <p:cNvPr id="32" name="Straight Arrow Connector 31"/>
              <p:cNvCxnSpPr>
                <a:stCxn id="25" idx="0"/>
                <a:endCxn id="26" idx="2"/>
              </p:cNvCxnSpPr>
              <p:nvPr/>
            </p:nvCxnSpPr>
            <p:spPr>
              <a:xfrm flipV="1">
                <a:off x="3071325" y="5221721"/>
                <a:ext cx="0" cy="3857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26" idx="0"/>
                <a:endCxn id="27" idx="2"/>
              </p:cNvCxnSpPr>
              <p:nvPr/>
            </p:nvCxnSpPr>
            <p:spPr>
              <a:xfrm flipV="1">
                <a:off x="3071325" y="4428729"/>
                <a:ext cx="0" cy="3857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2606348" y="3228501"/>
                <a:ext cx="929954" cy="4072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Output</a:t>
                </a:r>
                <a:endParaRPr lang="el-GR" sz="1600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606348" y="6400469"/>
                <a:ext cx="929954" cy="4072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Data</a:t>
                </a:r>
                <a:endParaRPr lang="el-GR" sz="1600" dirty="0"/>
              </a:p>
            </p:txBody>
          </p:sp>
          <p:cxnSp>
            <p:nvCxnSpPr>
              <p:cNvPr id="39" name="Straight Arrow Connector 38"/>
              <p:cNvCxnSpPr>
                <a:stCxn id="27" idx="0"/>
                <a:endCxn id="37" idx="2"/>
              </p:cNvCxnSpPr>
              <p:nvPr/>
            </p:nvCxnSpPr>
            <p:spPr>
              <a:xfrm flipV="1">
                <a:off x="3071325" y="3635737"/>
                <a:ext cx="0" cy="3857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3085319" y="6014713"/>
                <a:ext cx="0" cy="3857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/>
            <p:cNvSpPr txBox="1"/>
            <p:nvPr/>
          </p:nvSpPr>
          <p:spPr>
            <a:xfrm>
              <a:off x="6303330" y="2397967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FNN</a:t>
              </a:r>
              <a:endParaRPr lang="el-GR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865754" y="1870075"/>
            <a:ext cx="2156325" cy="3865565"/>
            <a:chOff x="9265042" y="1870075"/>
            <a:chExt cx="2156325" cy="3865565"/>
          </a:xfrm>
        </p:grpSpPr>
        <p:grpSp>
          <p:nvGrpSpPr>
            <p:cNvPr id="78" name="Group 77"/>
            <p:cNvGrpSpPr/>
            <p:nvPr/>
          </p:nvGrpSpPr>
          <p:grpSpPr>
            <a:xfrm>
              <a:off x="9265042" y="1870075"/>
              <a:ext cx="1866122" cy="3865565"/>
              <a:chOff x="8376035" y="2397967"/>
              <a:chExt cx="1866122" cy="3865565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8376035" y="3153004"/>
                <a:ext cx="1866122" cy="3110528"/>
                <a:chOff x="7629336" y="3024883"/>
                <a:chExt cx="1962533" cy="3579204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7629336" y="5403859"/>
                  <a:ext cx="1477344" cy="40723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Input layer</a:t>
                  </a:r>
                  <a:endParaRPr lang="el-GR" sz="1400" dirty="0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7629336" y="4610867"/>
                  <a:ext cx="1477344" cy="40723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Hidden layer</a:t>
                  </a:r>
                  <a:endParaRPr lang="el-GR" sz="1400" dirty="0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7629336" y="3817875"/>
                  <a:ext cx="1477344" cy="40723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Output layer</a:t>
                  </a:r>
                  <a:endParaRPr lang="el-GR" sz="1400" dirty="0"/>
                </a:p>
              </p:txBody>
            </p:sp>
            <p:cxnSp>
              <p:nvCxnSpPr>
                <p:cNvPr id="52" name="Straight Arrow Connector 51"/>
                <p:cNvCxnSpPr>
                  <a:stCxn id="49" idx="0"/>
                  <a:endCxn id="50" idx="2"/>
                </p:cNvCxnSpPr>
                <p:nvPr/>
              </p:nvCxnSpPr>
              <p:spPr>
                <a:xfrm flipV="1">
                  <a:off x="8368008" y="5018103"/>
                  <a:ext cx="0" cy="3857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>
                  <a:stCxn id="50" idx="0"/>
                  <a:endCxn id="51" idx="2"/>
                </p:cNvCxnSpPr>
                <p:nvPr/>
              </p:nvCxnSpPr>
              <p:spPr>
                <a:xfrm flipV="1">
                  <a:off x="8368008" y="4225111"/>
                  <a:ext cx="0" cy="3857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7903031" y="3024883"/>
                  <a:ext cx="929954" cy="40723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Output</a:t>
                  </a:r>
                  <a:endParaRPr lang="el-GR" sz="1600" dirty="0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7903031" y="6196851"/>
                  <a:ext cx="929954" cy="40723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Data</a:t>
                  </a:r>
                  <a:endParaRPr lang="el-GR" sz="1600" dirty="0"/>
                </a:p>
              </p:txBody>
            </p:sp>
            <p:cxnSp>
              <p:nvCxnSpPr>
                <p:cNvPr id="56" name="Straight Arrow Connector 55"/>
                <p:cNvCxnSpPr>
                  <a:stCxn id="51" idx="0"/>
                  <a:endCxn id="54" idx="2"/>
                </p:cNvCxnSpPr>
                <p:nvPr/>
              </p:nvCxnSpPr>
              <p:spPr>
                <a:xfrm flipV="1">
                  <a:off x="8368008" y="3432119"/>
                  <a:ext cx="0" cy="3857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 flipV="1">
                  <a:off x="8382002" y="5811095"/>
                  <a:ext cx="0" cy="3857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9106680" y="4711848"/>
                  <a:ext cx="485189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9591869" y="4711848"/>
                  <a:ext cx="0" cy="20361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9106680" y="4915466"/>
                  <a:ext cx="48518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TextBox 75"/>
              <p:cNvSpPr txBox="1"/>
              <p:nvPr/>
            </p:nvSpPr>
            <p:spPr>
              <a:xfrm>
                <a:off x="8774489" y="2397967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dirty="0" smtClean="0"/>
                  <a:t>NN</a:t>
                </a:r>
                <a:endParaRPr lang="el-GR" dirty="0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10545845" y="3835798"/>
              <a:ext cx="875522" cy="75486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24215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068397" y="3811245"/>
            <a:ext cx="534177" cy="57849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Rectangle 20"/>
          <p:cNvSpPr/>
          <p:nvPr/>
        </p:nvSpPr>
        <p:spPr>
          <a:xfrm>
            <a:off x="3724455" y="3853543"/>
            <a:ext cx="751448" cy="578498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Rectangle 19"/>
          <p:cNvSpPr/>
          <p:nvPr/>
        </p:nvSpPr>
        <p:spPr>
          <a:xfrm>
            <a:off x="4655774" y="3853543"/>
            <a:ext cx="430763" cy="57849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2071971" y="3811245"/>
            <a:ext cx="625151" cy="57849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RNNs remember their previous states</a:t>
                </a:r>
                <a:br>
                  <a:rPr lang="en-US" sz="2000" dirty="0" smtClean="0"/>
                </a:br>
                <a:endParaRPr lang="en-US" sz="2000" dirty="0" smtClean="0"/>
              </a:p>
              <a:p>
                <a:r>
                  <a:rPr lang="en-US" sz="2000" dirty="0" smtClean="0"/>
                  <a:t>At each timestep the hidden states (memory)</a:t>
                </a:r>
                <a:br>
                  <a:rPr lang="en-US" sz="2000" dirty="0" smtClean="0"/>
                </a:br>
                <a:r>
                  <a:rPr lang="en-US" sz="2000" dirty="0" smtClean="0"/>
                  <a:t>are computed like this:</a:t>
                </a:r>
                <a:r>
                  <a:rPr lang="en-US" sz="2200" dirty="0" smtClean="0"/>
                  <a:t/>
                </a:r>
                <a:br>
                  <a:rPr lang="en-US" sz="2200" dirty="0" smtClean="0"/>
                </a:b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l-GR" sz="22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Recurrent Neural Networks</a:t>
            </a:r>
            <a:endParaRPr lang="el-GR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14</a:t>
            </a:fld>
            <a:endParaRPr lang="el-GR" dirty="0"/>
          </a:p>
        </p:txBody>
      </p:sp>
      <p:pic>
        <p:nvPicPr>
          <p:cNvPr id="8" name="Picture 2" descr="http://colah.github.io/posts/2015-08-Understanding-LSTMs/img/RNN-ro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933" y="1690688"/>
            <a:ext cx="1352531" cy="209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colah.github.io/posts/2015-08-Understanding-LSTMs/img/LSTM3-SimpleRN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761" y="3919365"/>
            <a:ext cx="5560877" cy="208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431401" y="4389743"/>
            <a:ext cx="109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state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69004" y="4886242"/>
            <a:ext cx="2054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activation function,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usually tanh</a:t>
            </a:r>
            <a:endParaRPr lang="el-GR" dirty="0">
              <a:solidFill>
                <a:srgbClr val="FFC000"/>
              </a:solidFill>
            </a:endParaRPr>
          </a:p>
        </p:txBody>
      </p:sp>
      <p:cxnSp>
        <p:nvCxnSpPr>
          <p:cNvPr id="24" name="Straight Connector 23"/>
          <p:cNvCxnSpPr>
            <a:stCxn id="19" idx="2"/>
            <a:endCxn id="22" idx="0"/>
          </p:cNvCxnSpPr>
          <p:nvPr/>
        </p:nvCxnSpPr>
        <p:spPr>
          <a:xfrm flipH="1">
            <a:off x="2496337" y="4389743"/>
            <a:ext cx="839149" cy="49649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56391" y="4461755"/>
            <a:ext cx="99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old state</a:t>
            </a:r>
            <a:endParaRPr lang="el-GR" dirty="0">
              <a:solidFill>
                <a:srgbClr val="92D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87099" y="4899826"/>
            <a:ext cx="1143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input at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timestep </a:t>
            </a:r>
            <a:r>
              <a:rPr lang="en-US" i="1" dirty="0" smtClean="0">
                <a:solidFill>
                  <a:srgbClr val="0070C0"/>
                </a:solidFill>
              </a:rPr>
              <a:t>t</a:t>
            </a:r>
            <a:endParaRPr lang="el-GR" dirty="0">
              <a:solidFill>
                <a:srgbClr val="0070C0"/>
              </a:solidFill>
            </a:endParaRPr>
          </a:p>
        </p:txBody>
      </p:sp>
      <p:cxnSp>
        <p:nvCxnSpPr>
          <p:cNvPr id="29" name="Straight Connector 28"/>
          <p:cNvCxnSpPr>
            <a:stCxn id="20" idx="2"/>
            <a:endCxn id="27" idx="0"/>
          </p:cNvCxnSpPr>
          <p:nvPr/>
        </p:nvCxnSpPr>
        <p:spPr>
          <a:xfrm flipH="1">
            <a:off x="4658602" y="4432041"/>
            <a:ext cx="212554" cy="46778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4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Recurrent Neural Networks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RNNs </a:t>
            </a:r>
            <a:r>
              <a:rPr lang="en-US" sz="2200" dirty="0"/>
              <a:t>can be unfolded </a:t>
            </a:r>
            <a:r>
              <a:rPr lang="en-US" sz="2200" dirty="0" smtClean="0"/>
              <a:t>in time</a:t>
            </a:r>
            <a:br>
              <a:rPr lang="en-US" sz="2200" dirty="0" smtClean="0"/>
            </a:br>
            <a:r>
              <a:rPr lang="en-US" sz="2200" dirty="0" smtClean="0"/>
              <a:t>and can be treated as a FNN</a:t>
            </a:r>
            <a:br>
              <a:rPr lang="en-US" sz="2200" dirty="0" smtClean="0"/>
            </a:br>
            <a:r>
              <a:rPr lang="en-US" sz="2200" dirty="0" smtClean="0"/>
              <a:t>that</a:t>
            </a:r>
            <a:r>
              <a:rPr lang="en-US" sz="2200" dirty="0"/>
              <a:t> </a:t>
            </a:r>
            <a:r>
              <a:rPr lang="en-US" sz="2200" dirty="0" smtClean="0"/>
              <a:t>can be trained </a:t>
            </a:r>
            <a:r>
              <a:rPr lang="en-US" sz="2200" dirty="0"/>
              <a:t>in a </a:t>
            </a:r>
            <a:r>
              <a:rPr lang="en-US" sz="2200" dirty="0" smtClean="0"/>
              <a:t>way</a:t>
            </a:r>
            <a:br>
              <a:rPr lang="en-US" sz="2200" dirty="0" smtClean="0"/>
            </a:br>
            <a:r>
              <a:rPr lang="en-US" sz="2200" dirty="0" smtClean="0"/>
              <a:t>similar to backpropagation</a:t>
            </a:r>
            <a:br>
              <a:rPr lang="en-US" sz="2200" dirty="0" smtClean="0"/>
            </a:br>
            <a:endParaRPr lang="en-US" sz="2200" dirty="0"/>
          </a:p>
          <a:p>
            <a:r>
              <a:rPr lang="en-US" sz="2200" dirty="0" smtClean="0"/>
              <a:t>This process is </a:t>
            </a:r>
            <a:r>
              <a:rPr lang="en-US" sz="2200" dirty="0"/>
              <a:t>called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Backpropagation Through</a:t>
            </a:r>
            <a:br>
              <a:rPr lang="en-US" sz="2200" dirty="0" smtClean="0"/>
            </a:br>
            <a:r>
              <a:rPr lang="en-US" sz="2200" dirty="0" smtClean="0"/>
              <a:t>Time </a:t>
            </a:r>
            <a:r>
              <a:rPr lang="en-US" sz="2200" dirty="0"/>
              <a:t>(BPTT</a:t>
            </a:r>
            <a:r>
              <a:rPr lang="en-US" sz="2200" dirty="0" smtClean="0"/>
              <a:t>)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Applies backpropagation</a:t>
            </a:r>
            <a:br>
              <a:rPr lang="en-US" sz="2200" dirty="0" smtClean="0"/>
            </a:br>
            <a:r>
              <a:rPr lang="en-US" sz="2200" dirty="0" smtClean="0"/>
              <a:t>across all timesteps.</a:t>
            </a:r>
            <a:br>
              <a:rPr lang="en-US" sz="2200" dirty="0" smtClean="0"/>
            </a:br>
            <a:r>
              <a:rPr lang="en-US" sz="2200" dirty="0" smtClean="0"/>
              <a:t>Can be tricky if</a:t>
            </a:r>
            <a:br>
              <a:rPr lang="en-US" sz="2200" dirty="0" smtClean="0"/>
            </a:br>
            <a:r>
              <a:rPr lang="en-US" sz="2200" dirty="0" smtClean="0"/>
              <a:t>the gap between timesteps gets</a:t>
            </a:r>
            <a:br>
              <a:rPr lang="en-US" sz="2200" dirty="0" smtClean="0"/>
            </a:br>
            <a:r>
              <a:rPr lang="en-US" sz="2200" dirty="0" smtClean="0"/>
              <a:t>bigger (vanishing gradient)</a:t>
            </a:r>
            <a:endParaRPr lang="el-GR" sz="2200" dirty="0"/>
          </a:p>
          <a:p>
            <a:pPr marL="0" indent="0">
              <a:buNone/>
            </a:pPr>
            <a:endParaRPr lang="en-US" sz="2200" b="1" i="1" dirty="0" smtClean="0"/>
          </a:p>
          <a:p>
            <a:endParaRPr lang="en-US" sz="2200" b="1" i="1" dirty="0" smtClean="0"/>
          </a:p>
          <a:p>
            <a:endParaRPr lang="en-US" sz="2200" b="1" i="1" dirty="0" smtClean="0"/>
          </a:p>
          <a:p>
            <a:endParaRPr lang="en-US" sz="2200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15</a:t>
            </a:fld>
            <a:endParaRPr lang="el-GR" dirty="0"/>
          </a:p>
        </p:txBody>
      </p:sp>
      <p:grpSp>
        <p:nvGrpSpPr>
          <p:cNvPr id="6" name="Group 5"/>
          <p:cNvGrpSpPr/>
          <p:nvPr/>
        </p:nvGrpSpPr>
        <p:grpSpPr>
          <a:xfrm>
            <a:off x="5290457" y="2438399"/>
            <a:ext cx="5802086" cy="2320213"/>
            <a:chOff x="2002971" y="1450911"/>
            <a:chExt cx="7323817" cy="2420370"/>
          </a:xfrm>
        </p:grpSpPr>
        <p:pic>
          <p:nvPicPr>
            <p:cNvPr id="1026" name="Picture 2" descr="An unrolled recurrent neural network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971" y="1946953"/>
              <a:ext cx="7323817" cy="1924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206086" y="145091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RNN</a:t>
              </a:r>
              <a:endParaRPr lang="el-GR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94199" y="1450911"/>
              <a:ext cx="2235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RNN unfolded version</a:t>
              </a:r>
              <a:endParaRPr lang="el-GR" dirty="0"/>
            </a:p>
          </p:txBody>
        </p:sp>
      </p:grpSp>
    </p:spTree>
    <p:extLst>
      <p:ext uri="{BB962C8B-B14F-4D97-AF65-F5344CB8AC3E}">
        <p14:creationId xmlns:p14="http://schemas.microsoft.com/office/powerpoint/2010/main" val="29313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Long Short Term Memory (LSTM)</a:t>
            </a:r>
            <a:endParaRPr lang="el-GR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Special type of Recurrent Neural Network (RNN)</a:t>
            </a:r>
          </a:p>
          <a:p>
            <a:r>
              <a:rPr lang="en-US" sz="2000" dirty="0" smtClean="0"/>
              <a:t>Improved version of the vanilla RNN (more complex, overcomes limitations of standard RNN training)</a:t>
            </a:r>
          </a:p>
          <a:p>
            <a:r>
              <a:rPr lang="en-US" sz="2000" dirty="0" smtClean="0"/>
              <a:t>Each neuron is replaced by a composite unit comprised of: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sz="1800" b="1" i="1" dirty="0"/>
              <a:t>Forget Gate</a:t>
            </a:r>
            <a:endParaRPr lang="el-GR" sz="1800" b="1" i="1" dirty="0"/>
          </a:p>
          <a:p>
            <a:pPr lvl="1">
              <a:buFont typeface="Calibri" panose="020F0502020204030204" pitchFamily="34" charset="0"/>
              <a:buChar char="–"/>
            </a:pPr>
            <a:r>
              <a:rPr lang="en-US" sz="1800" b="1" i="1" dirty="0" smtClean="0"/>
              <a:t>Input Gate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sz="1800" b="1" i="1" dirty="0" smtClean="0"/>
              <a:t>Output Gate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sz="1800" b="1" i="1" dirty="0" smtClean="0"/>
              <a:t>Memory Cell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16</a:t>
            </a:fld>
            <a:endParaRPr lang="el-GR" dirty="0"/>
          </a:p>
        </p:txBody>
      </p:sp>
      <p:sp>
        <p:nvSpPr>
          <p:cNvPr id="8" name="TextBox 7"/>
          <p:cNvSpPr txBox="1"/>
          <p:nvPr/>
        </p:nvSpPr>
        <p:spPr>
          <a:xfrm>
            <a:off x="6921006" y="605560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LSTM</a:t>
            </a:r>
            <a:endParaRPr lang="el-G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96683"/>
            <a:ext cx="6460837" cy="242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LSTM Walkthrough</a:t>
            </a:r>
            <a:endParaRPr lang="el-G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4956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 smtClean="0"/>
                  <a:t>Forget Gate</a:t>
                </a:r>
                <a:r>
                  <a:rPr lang="en-US" sz="2000" dirty="0" smtClean="0"/>
                  <a:t>: Decides what information will be removed from the cell </a:t>
                </a:r>
                <a:r>
                  <a:rPr lang="en-US" sz="2000" dirty="0" smtClean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800" b="0" dirty="0" smtClean="0"/>
                  <a:t>					</a:t>
                </a:r>
                <a:br>
                  <a:rPr lang="en-US" sz="1800" b="0" dirty="0" smtClean="0"/>
                </a:br>
                <a:r>
                  <a:rPr lang="en-US" sz="1800" b="0" dirty="0" smtClean="0"/>
                  <a:t/>
                </a:r>
                <a:br>
                  <a:rPr lang="en-US" sz="1800" b="0" dirty="0" smtClean="0"/>
                </a:br>
                <a:r>
                  <a:rPr lang="en-US" sz="1800" b="0" dirty="0" smtClean="0"/>
                  <a:t/>
                </a:r>
                <a:br>
                  <a:rPr lang="en-US" sz="1800" b="0" dirty="0" smtClean="0"/>
                </a:br>
                <a:r>
                  <a:rPr lang="en-US" sz="1800" b="0" dirty="0" smtClean="0"/>
                  <a:t>					</a:t>
                </a:r>
                <a:br>
                  <a:rPr lang="en-US" sz="1800" b="0" dirty="0" smtClean="0"/>
                </a:br>
                <a:r>
                  <a:rPr lang="en-US" sz="1800" b="0" dirty="0" smtClean="0"/>
                  <a:t>					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4956"/>
                <a:ext cx="10515600" cy="4351338"/>
              </a:xfrm>
              <a:blipFill rotWithShape="0">
                <a:blip r:embed="rId2"/>
                <a:stretch>
                  <a:fillRect l="-232" t="-112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17</a:t>
            </a:fld>
            <a:endParaRPr lang="el-G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5499"/>
            <a:ext cx="4114508" cy="281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0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LSTM Walkthrough</a:t>
            </a:r>
            <a:endParaRPr lang="el-G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4956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 smtClean="0"/>
                  <a:t>Input Gate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Decides what information will be updated on the cell </a:t>
                </a:r>
                <a:r>
                  <a:rPr lang="en-US" sz="2000" dirty="0" smtClean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800" b="0" dirty="0" smtClean="0"/>
                  <a:t>					</a:t>
                </a:r>
                <a:br>
                  <a:rPr lang="en-US" sz="1800" b="0" dirty="0" smtClean="0"/>
                </a:br>
                <a:r>
                  <a:rPr lang="en-US" sz="1800" b="0" dirty="0" smtClean="0"/>
                  <a:t/>
                </a:r>
                <a:br>
                  <a:rPr lang="en-US" sz="1800" b="0" dirty="0" smtClean="0"/>
                </a:br>
                <a:r>
                  <a:rPr lang="en-US" sz="1800" b="0" dirty="0" smtClean="0"/>
                  <a:t/>
                </a:r>
                <a:br>
                  <a:rPr lang="en-US" sz="1800" b="0" dirty="0" smtClean="0"/>
                </a:br>
                <a:r>
                  <a:rPr lang="en-US" sz="1800" b="0" dirty="0" smtClean="0"/>
                  <a:t>					</a:t>
                </a:r>
                <a:br>
                  <a:rPr lang="en-US" sz="1800" b="0" dirty="0" smtClean="0"/>
                </a:br>
                <a:r>
                  <a:rPr lang="en-US" sz="1800" b="0" dirty="0" smtClean="0"/>
                  <a:t>					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				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4956"/>
                <a:ext cx="10515600" cy="4351338"/>
              </a:xfrm>
              <a:blipFill rotWithShape="0">
                <a:blip r:embed="rId2"/>
                <a:stretch>
                  <a:fillRect l="-232" t="-112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18</a:t>
            </a:fld>
            <a:endParaRPr lang="el-G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4797"/>
            <a:ext cx="4130516" cy="257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3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LSTM Walkthrough</a:t>
            </a:r>
            <a:endParaRPr lang="el-G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4956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 smtClean="0"/>
                  <a:t>Memory Cell</a:t>
                </a:r>
                <a:r>
                  <a:rPr lang="en-US" sz="2000" dirty="0" smtClean="0"/>
                  <a:t>: Decides how to update the cell </a:t>
                </a:r>
                <a:r>
                  <a:rPr lang="en-US" sz="2000" dirty="0" smtClean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800" b="0" dirty="0" smtClean="0"/>
                  <a:t>					</a:t>
                </a:r>
                <a:br>
                  <a:rPr lang="en-US" sz="1800" b="0" dirty="0" smtClean="0"/>
                </a:br>
                <a:r>
                  <a:rPr lang="en-US" sz="1800" b="0" dirty="0" smtClean="0"/>
                  <a:t/>
                </a:r>
                <a:br>
                  <a:rPr lang="en-US" sz="1800" b="0" dirty="0" smtClean="0"/>
                </a:br>
                <a:r>
                  <a:rPr lang="en-US" sz="1800" b="0" dirty="0" smtClean="0"/>
                  <a:t/>
                </a:r>
                <a:br>
                  <a:rPr lang="en-US" sz="1800" b="0" dirty="0" smtClean="0"/>
                </a:br>
                <a:r>
                  <a:rPr lang="en-US" sz="1800" b="0" dirty="0" smtClean="0"/>
                  <a:t>					</a:t>
                </a:r>
                <a:br>
                  <a:rPr lang="en-US" sz="1800" b="0" dirty="0" smtClean="0"/>
                </a:br>
                <a:r>
                  <a:rPr lang="en-US" sz="1800" b="0" dirty="0" smtClean="0"/>
                  <a:t>					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 </m:t>
                    </m:r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4956"/>
                <a:ext cx="10515600" cy="4351338"/>
              </a:xfrm>
              <a:blipFill rotWithShape="0">
                <a:blip r:embed="rId2"/>
                <a:stretch>
                  <a:fillRect l="-232" t="-112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19</a:t>
            </a:fld>
            <a:endParaRPr lang="el-G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01461"/>
            <a:ext cx="3981164" cy="26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4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Time Series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Artificial Neural Networks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Data Preprocessing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Frameworks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Methodology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6222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LSTM Walkthrough</a:t>
            </a:r>
            <a:endParaRPr lang="el-G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4956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 smtClean="0"/>
                  <a:t>Output Gate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Decides what information should flow out of the LSTM </a:t>
                </a:r>
                <a:r>
                  <a:rPr lang="en-US" sz="2000" dirty="0" smtClean="0"/>
                  <a:t>unit</a:t>
                </a:r>
              </a:p>
              <a:p>
                <a:pPr marL="0" indent="0">
                  <a:buNone/>
                </a:pPr>
                <a:r>
                  <a:rPr lang="en-US" sz="1800" b="0" dirty="0" smtClean="0"/>
                  <a:t>					</a:t>
                </a:r>
                <a:br>
                  <a:rPr lang="en-US" sz="1800" b="0" dirty="0" smtClean="0"/>
                </a:br>
                <a:r>
                  <a:rPr lang="en-US" sz="1800" b="0" dirty="0" smtClean="0"/>
                  <a:t/>
                </a:r>
                <a:br>
                  <a:rPr lang="en-US" sz="1800" b="0" dirty="0" smtClean="0"/>
                </a:br>
                <a:r>
                  <a:rPr lang="en-US" sz="1800" b="0" dirty="0" smtClean="0"/>
                  <a:t/>
                </a:r>
                <a:br>
                  <a:rPr lang="en-US" sz="1800" b="0" dirty="0" smtClean="0"/>
                </a:br>
                <a:r>
                  <a:rPr lang="en-US" sz="1800" b="0" dirty="0" smtClean="0"/>
                  <a:t>					</a:t>
                </a:r>
                <a:br>
                  <a:rPr lang="en-US" sz="1800" b="0" dirty="0" smtClean="0"/>
                </a:br>
                <a:r>
                  <a:rPr lang="en-US" sz="1800" b="0" dirty="0" smtClean="0"/>
                  <a:t>					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4956"/>
                <a:ext cx="10515600" cy="4351338"/>
              </a:xfrm>
              <a:blipFill rotWithShape="0">
                <a:blip r:embed="rId2"/>
                <a:stretch>
                  <a:fillRect l="-232" t="-112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20</a:t>
            </a:fld>
            <a:endParaRPr lang="el-G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9465"/>
            <a:ext cx="4037171" cy="25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0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656308"/>
            <a:ext cx="3370802" cy="2321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Gated Recurrent Unit (GRU)</a:t>
            </a:r>
            <a:endParaRPr lang="el-G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000" dirty="0" smtClean="0"/>
                  <a:t>Simplified version of the LSTM</a:t>
                </a:r>
              </a:p>
              <a:p>
                <a:pPr lvl="1">
                  <a:buFont typeface="Calibri" panose="020F0502020204030204" pitchFamily="34" charset="0"/>
                  <a:buChar char="–"/>
                </a:pPr>
                <a:r>
                  <a:rPr lang="en-US" sz="1800" dirty="0" smtClean="0"/>
                  <a:t>Merge input and forget gates into a single update </a:t>
                </a:r>
                <a:r>
                  <a:rPr lang="en-US" sz="1800" dirty="0" smtClean="0"/>
                  <a:t>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lvl="1">
                  <a:buFont typeface="Calibri" panose="020F0502020204030204" pitchFamily="34" charset="0"/>
                  <a:buChar char="–"/>
                </a:pPr>
                <a:r>
                  <a:rPr lang="en-US" sz="1800" dirty="0" smtClean="0"/>
                  <a:t>A new gate called reset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</a:p>
              <a:p>
                <a:pPr lvl="1">
                  <a:buFont typeface="Calibri" panose="020F0502020204030204" pitchFamily="34" charset="0"/>
                  <a:buChar char="–"/>
                </a:pPr>
                <a:r>
                  <a:rPr lang="en-US" sz="1800" dirty="0" smtClean="0"/>
                  <a:t>No output gate</a:t>
                </a:r>
                <a:endParaRPr lang="en-US" sz="1800" dirty="0" smtClean="0"/>
              </a:p>
              <a:p>
                <a:pPr lvl="1">
                  <a:buFont typeface="Calibri" panose="020F0502020204030204" pitchFamily="34" charset="0"/>
                  <a:buChar char="–"/>
                </a:pPr>
                <a:r>
                  <a:rPr lang="en-US" sz="1800" dirty="0" smtClean="0"/>
                  <a:t>Combines </a:t>
                </a:r>
                <a:r>
                  <a:rPr lang="en-US" sz="1800" dirty="0" smtClean="0"/>
                  <a:t>cell and hidden state</a:t>
                </a:r>
              </a:p>
              <a:p>
                <a:pPr lvl="1">
                  <a:buFont typeface="Calibri" panose="020F0502020204030204" pitchFamily="34" charset="0"/>
                  <a:buChar char="–"/>
                </a:pPr>
                <a:r>
                  <a:rPr lang="en-US" sz="1800" dirty="0" smtClean="0"/>
                  <a:t>Less trainable parameters </a:t>
                </a:r>
              </a:p>
              <a:p>
                <a:pPr marL="457200" lvl="1" indent="0">
                  <a:buNone/>
                </a:pPr>
                <a:r>
                  <a:rPr lang="en-US" sz="2000" b="0" dirty="0" smtClean="0"/>
                  <a:t>					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</a:t>
                </a:r>
                <a:r>
                  <a:rPr lang="en-US" sz="2000" dirty="0"/>
                  <a:t>	 </a:t>
                </a:r>
                <a:r>
                  <a:rPr lang="en-US" sz="2000" dirty="0" smtClean="0"/>
                  <a:t>       </a:t>
                </a:r>
                <a:r>
                  <a:rPr lang="en-US" sz="2000" dirty="0" smtClean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sz="2000" b="0" dirty="0" smtClean="0"/>
                  <a:t>		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               </a:t>
                </a:r>
                <a:r>
                  <a:rPr lang="en-US" sz="2000" b="0" dirty="0" smtClean="0"/>
                  <a:t> </a:t>
                </a:r>
                <a:r>
                  <a:rPr lang="en-US" sz="2000" b="0" dirty="0" smtClean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l-G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sz="2000" dirty="0" smtClean="0"/>
                  <a:t>   </a:t>
                </a:r>
                <a:r>
                  <a:rPr lang="en-US" sz="2000" dirty="0" smtClean="0"/>
                  <a:t>			         </a:t>
                </a:r>
                <a:r>
                  <a:rPr lang="en-US" sz="2000" dirty="0" smtClean="0"/>
                  <a:t>	 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    </a:t>
                </a:r>
                <a:r>
                  <a:rPr lang="en-US" sz="2000" dirty="0" smtClean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sz="2000" dirty="0" smtClean="0"/>
              </a:p>
              <a:p>
                <a:pPr lvl="8" indent="0">
                  <a:lnSpc>
                    <a:spcPct val="150000"/>
                  </a:lnSpc>
                  <a:buClr>
                    <a:srgbClr val="FFC000"/>
                  </a:buClr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		      </a:t>
                </a:r>
                <a:endParaRPr lang="el-GR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213" t="-168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21</a:t>
            </a:fld>
            <a:endParaRPr lang="el-GR" dirty="0"/>
          </a:p>
        </p:txBody>
      </p:sp>
      <p:sp>
        <p:nvSpPr>
          <p:cNvPr id="10" name="TextBox 9"/>
          <p:cNvSpPr txBox="1"/>
          <p:nvPr/>
        </p:nvSpPr>
        <p:spPr>
          <a:xfrm>
            <a:off x="2645748" y="598753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GRU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008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Regularization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Technique used in deep learning to prevent the model from </a:t>
            </a:r>
            <a:r>
              <a:rPr lang="en-US" sz="2000" b="1" i="1" dirty="0" smtClean="0"/>
              <a:t>over-fitting</a:t>
            </a:r>
          </a:p>
          <a:p>
            <a:pPr>
              <a:lnSpc>
                <a:spcPct val="150000"/>
              </a:lnSpc>
            </a:pPr>
            <a:r>
              <a:rPr lang="en-US" sz="2000" b="1" i="1" dirty="0" smtClean="0"/>
              <a:t>Over-fitting</a:t>
            </a:r>
            <a:r>
              <a:rPr lang="en-US" sz="2000" i="1" dirty="0" smtClean="0"/>
              <a:t> </a:t>
            </a:r>
            <a:r>
              <a:rPr lang="en-US" sz="2000" dirty="0" smtClean="0"/>
              <a:t>occurs when the network models the training data too closely and cannot generalize well to unseen data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There exist several method to prevent it, in this thesis the following are used:</a:t>
            </a:r>
          </a:p>
          <a:p>
            <a:pPr lvl="1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en-US" sz="1800" dirty="0" smtClean="0"/>
              <a:t>Dropout</a:t>
            </a:r>
          </a:p>
          <a:p>
            <a:pPr lvl="1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en-US" sz="1800" dirty="0" smtClean="0"/>
              <a:t>Early Stopping</a:t>
            </a:r>
            <a:endParaRPr lang="en-US" sz="18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22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566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Regularization – Dropout</a:t>
            </a:r>
            <a:endParaRPr lang="el-GR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Dropout</a:t>
            </a:r>
            <a:r>
              <a:rPr lang="en-US" sz="2000" dirty="0"/>
              <a:t>: A random fraction of neurons are dropped during the training phase</a:t>
            </a:r>
          </a:p>
          <a:p>
            <a:endParaRPr lang="el-GR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23</a:t>
            </a:fld>
            <a:endParaRPr lang="el-G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986" y="2705878"/>
            <a:ext cx="7895214" cy="347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646" y="3265714"/>
            <a:ext cx="6166665" cy="3500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Regularization – Early Stopping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Early Stopping</a:t>
            </a:r>
            <a:r>
              <a:rPr lang="en-US" sz="2000" dirty="0"/>
              <a:t>: Monitor the error on the validation set and whenever it improves save a copy of the models parameters. In case there is no improvement in the validation error for </a:t>
            </a:r>
            <a:r>
              <a:rPr lang="en-US" sz="2000" b="1" i="1" dirty="0" smtClean="0"/>
              <a:t>X</a:t>
            </a:r>
            <a:r>
              <a:rPr lang="el-GR" sz="2000" b="1" i="1" dirty="0" smtClean="0"/>
              <a:t> </a:t>
            </a:r>
            <a:r>
              <a:rPr lang="en-US" sz="2000" dirty="0"/>
              <a:t>number of epochs stop training and revert to the latest </a:t>
            </a:r>
            <a:r>
              <a:rPr lang="en-US" sz="2000" dirty="0" smtClean="0"/>
              <a:t>parameters</a:t>
            </a:r>
            <a:endParaRPr lang="en-US" sz="2000" b="1" i="1" dirty="0"/>
          </a:p>
          <a:p>
            <a:endParaRPr lang="el-GR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24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944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Deep Learning Frameworks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Interface or library that allows developers to easily design </a:t>
            </a:r>
            <a:br>
              <a:rPr lang="en-US" sz="2200" dirty="0" smtClean="0"/>
            </a:br>
            <a:r>
              <a:rPr lang="en-US" sz="2200" dirty="0" smtClean="0"/>
              <a:t>Deep Learning models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A collection of pre-built optimized components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Huge collection of frameworks with the most popular being:</a:t>
            </a:r>
          </a:p>
          <a:p>
            <a:pPr lvl="1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en-US" sz="2000" dirty="0" smtClean="0"/>
              <a:t>TensorFlow (Google)</a:t>
            </a:r>
          </a:p>
          <a:p>
            <a:pPr lvl="1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en-US" sz="2000" dirty="0" smtClean="0"/>
              <a:t>Microsoft Cognitive Toolkit – CNTK  (Microsoft)</a:t>
            </a:r>
          </a:p>
          <a:p>
            <a:pPr lvl="1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en-US" sz="2000" dirty="0" smtClean="0"/>
              <a:t>Theano (University of Montreal)</a:t>
            </a:r>
          </a:p>
          <a:p>
            <a:pPr lvl="1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en-US" sz="2000" b="1" dirty="0" smtClean="0"/>
              <a:t>Keras</a:t>
            </a:r>
            <a:r>
              <a:rPr lang="en-US" sz="2000" dirty="0" smtClean="0"/>
              <a:t> (François Chollet, Google Engineer)</a:t>
            </a:r>
            <a:endParaRPr lang="el-GR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25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220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Keras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 high-level deep learning library in Python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Human-friendly interface to build neural networks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Many easy to use tools such as </a:t>
            </a:r>
            <a:r>
              <a:rPr lang="en-US" i="1" dirty="0" smtClean="0"/>
              <a:t>Callbacks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Everything is modular (layers, optimizers, cost functions, etc.)</a:t>
            </a:r>
          </a:p>
          <a:p>
            <a:pPr>
              <a:lnSpc>
                <a:spcPct val="150000"/>
              </a:lnSpc>
            </a:pPr>
            <a:r>
              <a:rPr lang="en-US" dirty="0"/>
              <a:t>Capable of running on top of other deep learning </a:t>
            </a:r>
            <a:r>
              <a:rPr lang="en-US" dirty="0" smtClean="0"/>
              <a:t>frameworks</a:t>
            </a:r>
            <a:br>
              <a:rPr lang="en-US" dirty="0" smtClean="0"/>
            </a:br>
            <a:r>
              <a:rPr lang="en-US" dirty="0" smtClean="0"/>
              <a:t>(TensorFlow, </a:t>
            </a:r>
            <a:r>
              <a:rPr lang="en-US" dirty="0"/>
              <a:t>CNTK, Theano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Keras was the main framework with which the LSTM-GRU models in this thesis were built and the performance of the aforementioned frameworks was tested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26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480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Data Preparation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Supervised Learning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Data Transformation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Keras Details</a:t>
            </a:r>
          </a:p>
          <a:p>
            <a:pPr lvl="1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en-US" sz="1800" dirty="0" smtClean="0"/>
              <a:t>LSTM Input / Output</a:t>
            </a:r>
          </a:p>
          <a:p>
            <a:pPr lvl="1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en-US" sz="1800" dirty="0" smtClean="0"/>
              <a:t>LSTM State</a:t>
            </a:r>
          </a:p>
          <a:p>
            <a:pPr lvl="1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en-US" sz="1800" dirty="0" smtClean="0"/>
              <a:t>Callbacks</a:t>
            </a:r>
          </a:p>
          <a:p>
            <a:pPr lvl="1">
              <a:lnSpc>
                <a:spcPct val="150000"/>
              </a:lnSpc>
              <a:buFont typeface="Calibri" panose="020F0502020204030204" pitchFamily="34" charset="0"/>
              <a:buChar char="–"/>
            </a:pPr>
            <a:endParaRPr lang="el-GR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27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716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Preparation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 order to train the model and test its performance the time series dataset is split into three sub-datasets:</a:t>
            </a:r>
          </a:p>
          <a:p>
            <a:pPr lvl="1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en-US" sz="2000" b="1" dirty="0" smtClean="0"/>
              <a:t>Training dataset</a:t>
            </a:r>
            <a:r>
              <a:rPr lang="en-US" sz="2000" dirty="0" smtClean="0"/>
              <a:t>: </a:t>
            </a:r>
            <a:br>
              <a:rPr lang="en-US" sz="2000" dirty="0" smtClean="0"/>
            </a:br>
            <a:r>
              <a:rPr lang="en-US" sz="2000" dirty="0" smtClean="0"/>
              <a:t>Used for the training of the model to estimate the parameters (e.g. weights)</a:t>
            </a:r>
          </a:p>
          <a:p>
            <a:pPr lvl="1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en-US" sz="2000" b="1" dirty="0" smtClean="0"/>
              <a:t>Validation dataset</a:t>
            </a:r>
            <a:r>
              <a:rPr lang="en-US" sz="2000" dirty="0" smtClean="0"/>
              <a:t>: </a:t>
            </a:r>
            <a:br>
              <a:rPr lang="en-US" sz="2000" dirty="0" smtClean="0"/>
            </a:br>
            <a:r>
              <a:rPr lang="en-US" sz="2000" dirty="0" smtClean="0"/>
              <a:t>Used to provide unbiased evaluation of the model fit so as to tune the </a:t>
            </a:r>
            <a:r>
              <a:rPr lang="en-US" sz="2000" i="1" dirty="0" smtClean="0"/>
              <a:t>hyperparameters (</a:t>
            </a:r>
            <a:r>
              <a:rPr lang="en-US" sz="2000" dirty="0" smtClean="0"/>
              <a:t>number of layers, hidden units, etc.)</a:t>
            </a:r>
            <a:endParaRPr lang="en-US" sz="2000" i="1" dirty="0" smtClean="0"/>
          </a:p>
          <a:p>
            <a:pPr lvl="1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en-US" sz="2000" b="1" dirty="0" smtClean="0"/>
              <a:t>Test dataset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A set comprised of previously unseen data, used to assess the model’s predictive performance</a:t>
            </a:r>
            <a:endParaRPr lang="el-GR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28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383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Preparation (cont’d)</a:t>
            </a:r>
            <a:endParaRPr lang="el-GR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Datasets split ratio:</a:t>
            </a:r>
            <a:br>
              <a:rPr lang="en-US" sz="2000" dirty="0" smtClean="0"/>
            </a:br>
            <a:endParaRPr lang="en-US" sz="2000" dirty="0" smtClean="0"/>
          </a:p>
          <a:p>
            <a:pPr lvl="1">
              <a:buFont typeface="Calibri" panose="020F0502020204030204" pitchFamily="34" charset="0"/>
              <a:buChar char="–"/>
            </a:pPr>
            <a:r>
              <a:rPr lang="en-US" sz="1800" dirty="0" smtClean="0"/>
              <a:t>70% for </a:t>
            </a:r>
            <a:r>
              <a:rPr lang="en-US" sz="1800" b="1" dirty="0" smtClean="0"/>
              <a:t>training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lvl="1">
              <a:buFont typeface="Calibri" panose="020F0502020204030204" pitchFamily="34" charset="0"/>
              <a:buChar char="–"/>
            </a:pPr>
            <a:r>
              <a:rPr lang="en-US" sz="1800" dirty="0" smtClean="0"/>
              <a:t>10% for </a:t>
            </a:r>
            <a:r>
              <a:rPr lang="en-US" sz="1800" b="1" dirty="0" smtClean="0"/>
              <a:t>validation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lvl="1">
              <a:buFont typeface="Calibri" panose="020F0502020204030204" pitchFamily="34" charset="0"/>
              <a:buChar char="–"/>
            </a:pPr>
            <a:r>
              <a:rPr lang="en-US" sz="1800" dirty="0" smtClean="0"/>
              <a:t>20% for </a:t>
            </a:r>
            <a:r>
              <a:rPr lang="en-US" sz="1800" b="1" dirty="0" smtClean="0"/>
              <a:t>testing</a:t>
            </a:r>
          </a:p>
          <a:p>
            <a:pPr marL="0" indent="0">
              <a:buNone/>
            </a:pPr>
            <a:endParaRPr lang="el-GR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29</a:t>
            </a:fld>
            <a:endParaRPr lang="el-GR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54903"/>
            <a:ext cx="6208372" cy="38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Series</a:t>
            </a:r>
            <a:endParaRPr lang="el-G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z="2000" dirty="0" smtClean="0"/>
                  <a:t>Time series is a sequence of observations measured over time at equally spaced intervals</a:t>
                </a:r>
                <a:br>
                  <a:rPr lang="en-US" sz="2000" dirty="0" smtClean="0"/>
                </a:br>
                <a:r>
                  <a:rPr lang="en-US" sz="2000" dirty="0"/>
                  <a:t/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sz="1800" b="0" dirty="0" smtClean="0"/>
              </a:p>
              <a:p>
                <a:endParaRPr lang="en-US" sz="1800" b="0" dirty="0" smtClean="0"/>
              </a:p>
              <a:p>
                <a:r>
                  <a:rPr lang="en-US" sz="2000" dirty="0" smtClean="0"/>
                  <a:t>Time series can be either “</a:t>
                </a:r>
                <a:r>
                  <a:rPr lang="en-US" sz="2000" i="1" dirty="0" smtClean="0"/>
                  <a:t>univariate”</a:t>
                </a:r>
                <a:r>
                  <a:rPr lang="en-US" sz="2000" dirty="0" smtClean="0"/>
                  <a:t> or “</a:t>
                </a:r>
                <a:r>
                  <a:rPr lang="en-US" sz="2000" i="1" dirty="0" smtClean="0"/>
                  <a:t>multivariate</a:t>
                </a:r>
                <a:r>
                  <a:rPr lang="en-US" sz="2000" dirty="0" smtClean="0"/>
                  <a:t>” depending on the number of variables into consideration</a:t>
                </a:r>
                <a:br>
                  <a:rPr lang="en-US" sz="2000" dirty="0" smtClean="0"/>
                </a:br>
                <a:endParaRPr lang="en-US" sz="2000" dirty="0" smtClean="0"/>
              </a:p>
              <a:p>
                <a:r>
                  <a:rPr lang="en-US" sz="2000" dirty="0" smtClean="0"/>
                  <a:t>Time series is composed of several components added together:</a:t>
                </a:r>
              </a:p>
              <a:p>
                <a:pPr lvl="1">
                  <a:buFont typeface="Calibri" panose="020F0502020204030204" pitchFamily="34" charset="0"/>
                  <a:buChar char="–"/>
                </a:pPr>
                <a:r>
                  <a:rPr lang="en-US" sz="1600" b="1" dirty="0" smtClean="0"/>
                  <a:t>Trend (T): </a:t>
                </a:r>
                <a:r>
                  <a:rPr lang="en-US" sz="1600" dirty="0" smtClean="0"/>
                  <a:t>Long term patterns in the series (increasing or decreasing)</a:t>
                </a:r>
              </a:p>
              <a:p>
                <a:pPr lvl="1">
                  <a:buFont typeface="Calibri" panose="020F0502020204030204" pitchFamily="34" charset="0"/>
                  <a:buChar char="–"/>
                </a:pPr>
                <a:r>
                  <a:rPr lang="en-US" sz="1600" b="1" dirty="0" smtClean="0"/>
                  <a:t>Seasonality (S): </a:t>
                </a:r>
                <a:r>
                  <a:rPr lang="en-US" sz="1600" dirty="0" smtClean="0"/>
                  <a:t>Variation in the time series which is seasonal (e.g. same month every year)</a:t>
                </a:r>
              </a:p>
              <a:p>
                <a:pPr lvl="1">
                  <a:buFont typeface="Calibri" panose="020F0502020204030204" pitchFamily="34" charset="0"/>
                  <a:buChar char="–"/>
                </a:pPr>
                <a:r>
                  <a:rPr lang="en-US" sz="1600" b="1" dirty="0" smtClean="0"/>
                  <a:t>Irregular(I): </a:t>
                </a:r>
                <a:r>
                  <a:rPr lang="en-US" sz="1600" dirty="0" smtClean="0"/>
                  <a:t>This is the residual part of the time series after the other components have been removed</a:t>
                </a:r>
                <a:br>
                  <a:rPr lang="en-US" sz="1600" dirty="0" smtClean="0"/>
                </a:br>
                <a:endParaRPr lang="en-US" sz="1600" dirty="0"/>
              </a:p>
              <a:p>
                <a:r>
                  <a:rPr lang="en-US" sz="2000" dirty="0" smtClean="0"/>
                  <a:t>Also a time series can be </a:t>
                </a:r>
                <a:r>
                  <a:rPr lang="en-US" sz="2000" b="1" dirty="0" smtClean="0"/>
                  <a:t>stationary, </a:t>
                </a:r>
                <a:r>
                  <a:rPr lang="en-US" sz="2000" dirty="0" smtClean="0"/>
                  <a:t>which means that its </a:t>
                </a:r>
                <a:r>
                  <a:rPr lang="en-US" sz="2000" dirty="0"/>
                  <a:t>statistical properties like </a:t>
                </a:r>
                <a:r>
                  <a:rPr lang="en-US" sz="2000" i="1" dirty="0"/>
                  <a:t>mean &amp; variance</a:t>
                </a:r>
                <a:r>
                  <a:rPr lang="en-US" sz="2000" dirty="0"/>
                  <a:t> stay constant over time</a:t>
                </a:r>
              </a:p>
              <a:p>
                <a:endParaRPr lang="en-US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1821" r="-106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011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Supervised Learning</a:t>
            </a:r>
            <a:endParaRPr lang="el-G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000" dirty="0" smtClean="0"/>
                  <a:t>Time series need to be reformed and framed as a </a:t>
                </a:r>
                <a:br>
                  <a:rPr lang="en-US" sz="2000" dirty="0" smtClean="0"/>
                </a:br>
                <a:r>
                  <a:rPr lang="en-US" sz="2000" b="1" dirty="0" smtClean="0"/>
                  <a:t>supervised learning task </a:t>
                </a:r>
                <a:r>
                  <a:rPr lang="en-US" sz="2000" dirty="0" smtClean="0"/>
                  <a:t>(inputs – outputs pairs)</a:t>
                </a:r>
                <a:endParaRPr lang="en-US" sz="2000" b="1" dirty="0" smtClean="0"/>
              </a:p>
              <a:p>
                <a:pPr>
                  <a:lnSpc>
                    <a:spcPct val="100000"/>
                  </a:lnSpc>
                </a:pPr>
                <a:r>
                  <a:rPr lang="en-US" sz="2000" dirty="0" smtClean="0"/>
                  <a:t>How?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dirty="0" smtClean="0"/>
                  <a:t>Apply a </a:t>
                </a:r>
                <a:r>
                  <a:rPr lang="en-US" sz="2000" b="1" i="1" dirty="0" smtClean="0"/>
                  <a:t>sliding-window</a:t>
                </a:r>
                <a:r>
                  <a:rPr lang="en-US" sz="2000" dirty="0" smtClean="0"/>
                  <a:t> over the time series to create sequences!</a:t>
                </a:r>
                <a:br>
                  <a:rPr lang="en-US" sz="2000" dirty="0" smtClean="0"/>
                </a:br>
                <a:r>
                  <a:rPr lang="en-US" sz="2000" dirty="0"/>
                  <a:t/>
                </a:r>
                <a:br>
                  <a:rPr lang="en-US" sz="2000" dirty="0"/>
                </a:b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r>
                  <a:rPr lang="en-US" dirty="0" smtClean="0"/>
                  <a:t>Assume we have the time series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and we want to use the past 3 observations in order </a:t>
                </a:r>
                <a:br>
                  <a:rPr lang="en-US" dirty="0" smtClean="0"/>
                </a:br>
                <a:r>
                  <a:rPr lang="en-US" dirty="0" smtClean="0"/>
                  <a:t>to predict the next value in the series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Then the following sequences have to be produced:</a:t>
                </a:r>
                <a:endParaRPr lang="en-US" sz="2000" dirty="0" smtClean="0"/>
              </a:p>
              <a:p>
                <a:pPr>
                  <a:lnSpc>
                    <a:spcPct val="100000"/>
                  </a:lnSpc>
                </a:pPr>
                <a:endParaRPr lang="en-US" sz="2400" dirty="0" smtClean="0"/>
              </a:p>
              <a:p>
                <a:pPr>
                  <a:lnSpc>
                    <a:spcPct val="100000"/>
                  </a:lnSpc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7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30</a:t>
            </a:fld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2406029"/>
                  </p:ext>
                </p:extLst>
              </p:nvPr>
            </p:nvGraphicFramePr>
            <p:xfrm>
              <a:off x="7511143" y="3786822"/>
              <a:ext cx="2799184" cy="268224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399592"/>
                    <a:gridCol w="1399592"/>
                  </a:tblGrid>
                  <a:tr h="325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Input</a:t>
                          </a:r>
                          <a:endParaRPr lang="el-G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Output</a:t>
                          </a:r>
                          <a:endParaRPr lang="el-GR" sz="1600" dirty="0"/>
                        </a:p>
                      </a:txBody>
                      <a:tcPr/>
                    </a:tc>
                  </a:tr>
                  <a:tr h="3256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l-GR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l-GR" sz="1600" dirty="0"/>
                        </a:p>
                      </a:txBody>
                      <a:tcPr>
                        <a:noFill/>
                      </a:tcPr>
                    </a:tc>
                  </a:tr>
                  <a:tr h="3256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l-G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l-GR" sz="1600" dirty="0"/>
                        </a:p>
                      </a:txBody>
                      <a:tcPr/>
                    </a:tc>
                  </a:tr>
                  <a:tr h="3256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l-GR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l-GR" sz="1600" dirty="0"/>
                        </a:p>
                      </a:txBody>
                      <a:tcPr>
                        <a:noFill/>
                      </a:tcPr>
                    </a:tc>
                  </a:tr>
                  <a:tr h="3256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l-G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l-GR" sz="1600" dirty="0"/>
                        </a:p>
                      </a:txBody>
                      <a:tcPr/>
                    </a:tc>
                  </a:tr>
                  <a:tr h="3256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l-GR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l-GR" sz="1600" dirty="0"/>
                        </a:p>
                      </a:txBody>
                      <a:tcPr>
                        <a:noFill/>
                      </a:tcPr>
                    </a:tc>
                  </a:tr>
                  <a:tr h="3256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l-G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l-GR" sz="1600" dirty="0"/>
                        </a:p>
                      </a:txBody>
                      <a:tcPr/>
                    </a:tc>
                  </a:tr>
                  <a:tr h="3256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l-GR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l-GR" sz="160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2406029"/>
                  </p:ext>
                </p:extLst>
              </p:nvPr>
            </p:nvGraphicFramePr>
            <p:xfrm>
              <a:off x="7511143" y="3786822"/>
              <a:ext cx="2799184" cy="268224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399592"/>
                    <a:gridCol w="1399592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Input</a:t>
                          </a:r>
                          <a:endParaRPr lang="el-G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Output</a:t>
                          </a:r>
                          <a:endParaRPr lang="el-GR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5455" r="-100435" b="-6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05455" r="-435" b="-60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5455" r="-100435" b="-5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205455" r="-435" b="-50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0000" r="-100435" b="-39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300000" r="-435" b="-394643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7273" r="-100435" b="-3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407273" r="-435" b="-301818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507273" r="-100435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507273" r="-435" b="-201818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607273" r="-100435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607273" r="-435" b="-101818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707273" r="-100435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707273" r="-435" b="-181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118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Transformation</a:t>
            </a:r>
            <a:endParaRPr lang="el-G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z="2400" dirty="0" smtClean="0"/>
                  <a:t>In deep learning is common practice to transform raw input data prior to inserting them to the neural network</a:t>
                </a:r>
                <a:br>
                  <a:rPr lang="en-US" sz="2400" dirty="0" smtClean="0"/>
                </a:br>
                <a:endParaRPr lang="en-US" sz="2400" dirty="0" smtClean="0"/>
              </a:p>
              <a:p>
                <a:r>
                  <a:rPr lang="en-US" sz="2400" dirty="0" smtClean="0"/>
                  <a:t>It is not required but significantly improves the model’s convergence and performance</a:t>
                </a:r>
                <a:r>
                  <a:rPr lang="en-US" sz="2200" dirty="0" smtClean="0"/>
                  <a:t/>
                </a:r>
                <a:br>
                  <a:rPr lang="en-US" sz="2200" dirty="0" smtClean="0"/>
                </a:br>
                <a:endParaRPr lang="en-US" sz="2200" dirty="0" smtClean="0"/>
              </a:p>
              <a:p>
                <a:r>
                  <a:rPr lang="en-US" sz="2400" dirty="0" smtClean="0"/>
                  <a:t>Methods:</a:t>
                </a:r>
              </a:p>
              <a:p>
                <a:pPr lvl="1">
                  <a:buFont typeface="Calibri" panose="020F0502020204030204" pitchFamily="34" charset="0"/>
                  <a:buChar char="–"/>
                </a:pPr>
                <a:r>
                  <a:rPr lang="en-US" sz="2000" b="1" dirty="0" smtClean="0"/>
                  <a:t>Normalization</a:t>
                </a:r>
                <a:r>
                  <a:rPr lang="en-US" sz="2000" dirty="0" smtClean="0"/>
                  <a:t>:</a:t>
                </a:r>
                <a:r>
                  <a:rPr lang="en-US" sz="2000" dirty="0"/>
                  <a:t> </a:t>
                </a:r>
                <a:r>
                  <a:rPr lang="en-US" sz="1900" dirty="0" smtClean="0"/>
                  <a:t>Rescales the data into the desired scale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1900" dirty="0" smtClean="0"/>
                  <a:t>which is usually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[0,1] </m:t>
                    </m:r>
                  </m:oMath>
                </a14:m>
                <a:r>
                  <a:rPr lang="en-US" sz="1900" dirty="0" smtClean="0"/>
                  <a:t>or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[−1,1]</m:t>
                    </m:r>
                  </m:oMath>
                </a14:m>
                <a:endParaRPr lang="en-US" sz="1900" dirty="0" smtClean="0"/>
              </a:p>
              <a:p>
                <a:pPr marL="914400" lvl="2" indent="0">
                  <a:buNone/>
                </a:pPr>
                <a:r>
                  <a:rPr lang="en-US" sz="16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160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9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/>
                              </m:func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9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/>
                              </m:func>
                            </m:sub>
                          </m:s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9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/>
                              </m:func>
                            </m:sub>
                          </m:sSub>
                        </m:den>
                      </m:f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900" dirty="0" smtClean="0"/>
              </a:p>
              <a:p>
                <a:pPr marL="914400" lvl="2" indent="0">
                  <a:buNone/>
                </a:pPr>
                <a:endParaRPr lang="en-US" sz="1600" dirty="0" smtClean="0"/>
              </a:p>
              <a:p>
                <a:pPr lvl="1">
                  <a:buFont typeface="Calibri" panose="020F0502020204030204" pitchFamily="34" charset="0"/>
                  <a:buChar char="–"/>
                </a:pPr>
                <a:r>
                  <a:rPr lang="en-US" sz="2000" b="1" dirty="0" smtClean="0"/>
                  <a:t>Standardization</a:t>
                </a:r>
                <a:r>
                  <a:rPr lang="en-US" sz="2000" dirty="0" smtClean="0"/>
                  <a:t>:</a:t>
                </a:r>
                <a:r>
                  <a:rPr lang="en-US" sz="2000" dirty="0"/>
                  <a:t> </a:t>
                </a:r>
                <a:r>
                  <a:rPr lang="en-US" sz="1900" dirty="0" smtClean="0"/>
                  <a:t>Transforms input features to have the properties of standard normal distribution (</a:t>
                </a:r>
                <a14:m>
                  <m:oMath xmlns:m="http://schemas.openxmlformats.org/officeDocument/2006/math">
                    <m:r>
                      <a:rPr lang="el-GR" sz="190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l-GR" sz="1900" i="1" dirty="0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l-GR" sz="19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l-GR" sz="19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l-GR" sz="1900" dirty="0" smtClean="0"/>
                  <a:t>)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sz="1900" b="0" i="0" smtClean="0">
                            <a:latin typeface="Cambria Math" panose="02040503050406030204" pitchFamily="18" charset="0"/>
                          </a:rPr>
                          <m:t>μ</m:t>
                        </m:r>
                      </m:num>
                      <m:den>
                        <m:r>
                          <a:rPr lang="el-GR" sz="1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l-G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2381" r="-7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31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506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Keras – LSTM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The LSTM layer in Keras requires the input data to be in the form of a 3D array with dimensions: </a:t>
            </a:r>
            <a:r>
              <a:rPr lang="en-US" sz="2000" b="1" dirty="0" smtClean="0"/>
              <a:t>[batch_size, timesteps, features]</a:t>
            </a:r>
            <a:r>
              <a:rPr lang="en-US" sz="2200" b="1" i="1" dirty="0" smtClean="0"/>
              <a:t/>
            </a:r>
            <a:br>
              <a:rPr lang="en-US" sz="2200" b="1" i="1" dirty="0" smtClean="0"/>
            </a:br>
            <a:endParaRPr lang="en-US" sz="2200" b="1" dirty="0" smtClean="0"/>
          </a:p>
          <a:p>
            <a:pPr lvl="1">
              <a:buFont typeface="Calibri" panose="020F0502020204030204" pitchFamily="34" charset="0"/>
              <a:buChar char="–"/>
            </a:pPr>
            <a:r>
              <a:rPr lang="en-US" sz="1800" b="1" i="1" dirty="0" smtClean="0"/>
              <a:t>batch_size</a:t>
            </a:r>
            <a:r>
              <a:rPr lang="en-US" sz="1800" i="1" dirty="0" smtClean="0"/>
              <a:t>: </a:t>
            </a:r>
            <a:r>
              <a:rPr lang="en-US" sz="1800" dirty="0" smtClean="0"/>
              <a:t>number of samples in a forward/backward pass before a weight update</a:t>
            </a:r>
            <a:br>
              <a:rPr lang="en-US" sz="1800" dirty="0" smtClean="0"/>
            </a:br>
            <a:endParaRPr lang="en-US" sz="1800" dirty="0" smtClean="0"/>
          </a:p>
          <a:p>
            <a:pPr lvl="1">
              <a:buFont typeface="Calibri" panose="020F0502020204030204" pitchFamily="34" charset="0"/>
              <a:buChar char="–"/>
            </a:pPr>
            <a:r>
              <a:rPr lang="en-US" sz="1800" b="1" i="1" dirty="0" smtClean="0"/>
              <a:t>timesteps</a:t>
            </a:r>
            <a:r>
              <a:rPr lang="en-US" sz="1800" i="1" dirty="0" smtClean="0"/>
              <a:t>: the number of past observations to use (unroll the network)</a:t>
            </a:r>
            <a:br>
              <a:rPr lang="en-US" sz="1800" i="1" dirty="0" smtClean="0"/>
            </a:br>
            <a:endParaRPr lang="en-US" sz="1800" i="1" dirty="0" smtClean="0"/>
          </a:p>
          <a:p>
            <a:pPr lvl="1">
              <a:buFont typeface="Calibri" panose="020F0502020204030204" pitchFamily="34" charset="0"/>
              <a:buChar char="–"/>
            </a:pPr>
            <a:r>
              <a:rPr lang="en-US" sz="1800" b="1" i="1" dirty="0" smtClean="0"/>
              <a:t>features</a:t>
            </a:r>
            <a:r>
              <a:rPr lang="en-US" sz="1800" i="1" dirty="0" smtClean="0"/>
              <a:t>: the number of features (in our case 1 –univariate time series)</a:t>
            </a:r>
            <a:br>
              <a:rPr lang="en-US" sz="1800" i="1" dirty="0" smtClean="0"/>
            </a:br>
            <a:endParaRPr lang="en-US" sz="1800" i="1" dirty="0"/>
          </a:p>
          <a:p>
            <a:r>
              <a:rPr lang="en-US" sz="2200" dirty="0" smtClean="0"/>
              <a:t>The LSTM layer can take many arguments, some of the most important are:</a:t>
            </a:r>
            <a:br>
              <a:rPr lang="en-US" sz="2200" dirty="0" smtClean="0"/>
            </a:br>
            <a:endParaRPr lang="en-US" sz="2200" dirty="0" smtClean="0"/>
          </a:p>
          <a:p>
            <a:pPr lvl="1">
              <a:buFont typeface="Calibri" panose="020F0502020204030204" pitchFamily="34" charset="0"/>
              <a:buChar char="–"/>
            </a:pPr>
            <a:r>
              <a:rPr lang="en-US" sz="1800" b="1" i="1" dirty="0" smtClean="0"/>
              <a:t>return_sequences</a:t>
            </a:r>
            <a:r>
              <a:rPr lang="en-US" sz="1800" i="1" dirty="0" smtClean="0"/>
              <a:t>: </a:t>
            </a:r>
            <a:r>
              <a:rPr lang="en-US" sz="1800" dirty="0" smtClean="0"/>
              <a:t>return the whole sequence as an output of the LSTM or the last state</a:t>
            </a:r>
            <a:br>
              <a:rPr lang="en-US" sz="1800" dirty="0" smtClean="0"/>
            </a:br>
            <a:endParaRPr lang="en-US" sz="1800" dirty="0" smtClean="0"/>
          </a:p>
          <a:p>
            <a:pPr lvl="1">
              <a:buFont typeface="Calibri" panose="020F0502020204030204" pitchFamily="34" charset="0"/>
              <a:buChar char="–"/>
            </a:pPr>
            <a:r>
              <a:rPr lang="en-US" sz="1800" b="1" i="1" dirty="0" smtClean="0"/>
              <a:t>stateful</a:t>
            </a:r>
            <a:r>
              <a:rPr lang="en-US" sz="1800" i="1" dirty="0" smtClean="0"/>
              <a:t>: </a:t>
            </a:r>
            <a:r>
              <a:rPr lang="en-US" sz="1800" dirty="0" smtClean="0"/>
              <a:t>whether or not to keep the states of the LSTM for subsequent batches</a:t>
            </a:r>
            <a:br>
              <a:rPr lang="en-US" sz="1800" dirty="0" smtClean="0"/>
            </a:br>
            <a:endParaRPr lang="en-US" sz="20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32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2556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Evaluation Methodology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Main Plan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Datasets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Model Details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Results</a:t>
            </a:r>
            <a:endParaRPr lang="el-GR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33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0396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Main Plan</a:t>
            </a:r>
            <a:endParaRPr lang="el-G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100" dirty="0" smtClean="0"/>
                  <a:t>Model is built with Keras and trained with different frameworks: </a:t>
                </a:r>
                <a:r>
                  <a:rPr lang="en-US" sz="2100" b="1" dirty="0" smtClean="0"/>
                  <a:t>TensorFlow</a:t>
                </a:r>
                <a:r>
                  <a:rPr lang="en-US" sz="2100" dirty="0" smtClean="0"/>
                  <a:t>, </a:t>
                </a:r>
                <a:r>
                  <a:rPr lang="en-US" sz="2100" b="1" dirty="0" smtClean="0"/>
                  <a:t>CNTK</a:t>
                </a:r>
                <a:r>
                  <a:rPr lang="en-US" sz="2100" dirty="0" smtClean="0"/>
                  <a:t>, </a:t>
                </a:r>
                <a:r>
                  <a:rPr lang="en-US" sz="2100" b="1" dirty="0" smtClean="0"/>
                  <a:t>Theano</a:t>
                </a:r>
                <a:endParaRPr lang="en-US" sz="21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100" dirty="0"/>
                  <a:t>All the datasets in the experiments are </a:t>
                </a:r>
                <a:r>
                  <a:rPr lang="en-US" sz="2100" b="1" i="1" dirty="0"/>
                  <a:t>univariate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100" dirty="0"/>
                  <a:t>A method for </a:t>
                </a:r>
                <a:r>
                  <a:rPr lang="en-US" sz="2100" b="1" dirty="0"/>
                  <a:t>one-step ahead</a:t>
                </a:r>
                <a:r>
                  <a:rPr lang="en-US" sz="2100" dirty="0"/>
                  <a:t> forecasts will be </a:t>
                </a:r>
                <a:r>
                  <a:rPr lang="en-US" sz="2100" dirty="0" smtClean="0"/>
                  <a:t>employed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100" dirty="0" smtClean="0"/>
                  <a:t>Performance metrics:</a:t>
                </a:r>
              </a:p>
              <a:p>
                <a:pPr lvl="1">
                  <a:lnSpc>
                    <a:spcPct val="150000"/>
                  </a:lnSpc>
                  <a:buFont typeface="Calibri" panose="020F0502020204030204" pitchFamily="34" charset="0"/>
                  <a:buChar char="–"/>
                </a:pPr>
                <a:r>
                  <a:rPr lang="en-US" sz="1900" dirty="0" smtClean="0"/>
                  <a:t>Training speed</a:t>
                </a:r>
              </a:p>
              <a:p>
                <a:pPr lvl="1">
                  <a:lnSpc>
                    <a:spcPct val="150000"/>
                  </a:lnSpc>
                  <a:buFont typeface="Calibri" panose="020F0502020204030204" pitchFamily="34" charset="0"/>
                  <a:buChar char="–"/>
                </a:pPr>
                <a:r>
                  <a:rPr lang="en-US" sz="1900" dirty="0" smtClean="0"/>
                  <a:t>Accuracy of predictions for out-of-sample forecasts (i.e. forecasts on the test dataset)</a:t>
                </a:r>
              </a:p>
              <a:p>
                <a:pPr marL="457200" lvl="1" indent="0" algn="ctr">
                  <a:lnSpc>
                    <a:spcPct val="150000"/>
                  </a:lnSpc>
                  <a:buNone/>
                </a:pPr>
                <a:r>
                  <a:rPr lang="en-US" sz="1600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𝑴𝑨𝑬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𝐴𝑐𝑡𝑢𝑎</m:t>
                            </m:r>
                            <m:sSub>
                              <m:sSubPr>
                                <m:ctrlP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𝑃𝑟𝑒𝑑𝑖𝑐𝑡𝑖𝑜</m:t>
                            </m:r>
                            <m:sSub>
                              <m:sSubPr>
                                <m:ctrlP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𝑹𝑴𝑺𝑬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𝐴𝑐𝑡𝑢𝑎</m:t>
                                    </m:r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𝑃𝑟𝑒𝑑𝑖𝑐𝑡𝑖𝑜</m:t>
                                    </m:r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34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28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161079"/>
              </p:ext>
            </p:extLst>
          </p:nvPr>
        </p:nvGraphicFramePr>
        <p:xfrm>
          <a:off x="2032000" y="2510790"/>
          <a:ext cx="8127999" cy="384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Dataset Name</a:t>
                      </a:r>
                      <a:endParaRPr lang="el-GR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Abstract</a:t>
                      </a:r>
                      <a:endParaRPr lang="el-GR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Size</a:t>
                      </a:r>
                      <a:endParaRPr lang="el-GR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Beijing</a:t>
                      </a:r>
                      <a:r>
                        <a:rPr lang="en-US" sz="1400" b="1" baseline="0" dirty="0" smtClean="0"/>
                        <a:t> PM2.5</a:t>
                      </a:r>
                      <a:endParaRPr lang="el-GR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hourly data set</a:t>
                      </a:r>
                    </a:p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contains the PM2.5 data of</a:t>
                      </a:r>
                    </a:p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 Embassy in Beijing.</a:t>
                      </a:r>
                      <a:endParaRPr lang="el-GR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43824</a:t>
                      </a:r>
                      <a:endParaRPr lang="el-G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Internet traffic data</a:t>
                      </a:r>
                    </a:p>
                    <a:p>
                      <a:pPr algn="ctr"/>
                      <a:r>
                        <a:rPr lang="en-US" sz="1400" b="1" dirty="0" smtClean="0"/>
                        <a:t>(in</a:t>
                      </a:r>
                      <a:r>
                        <a:rPr lang="en-US" sz="1400" b="1" baseline="0" dirty="0" smtClean="0"/>
                        <a:t> bits) from an ISP</a:t>
                      </a:r>
                      <a:endParaRPr lang="el-GR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dataset contains</a:t>
                      </a:r>
                    </a:p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aggregated traffic in the</a:t>
                      </a:r>
                    </a:p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United Kingdom academic</a:t>
                      </a:r>
                    </a:p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 backbone. Data in five minutes interval, from 19 November 2004 to 27 January 2005.</a:t>
                      </a:r>
                      <a:endParaRPr lang="el-GR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19888</a:t>
                      </a:r>
                      <a:endParaRPr lang="el-G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Zurich monthly</a:t>
                      </a:r>
                      <a:r>
                        <a:rPr lang="en-US" sz="1400" b="1" baseline="0" dirty="0" smtClean="0"/>
                        <a:t> sunspots</a:t>
                      </a:r>
                    </a:p>
                    <a:p>
                      <a:pPr algn="ctr"/>
                      <a:r>
                        <a:rPr lang="en-US" sz="1400" b="1" baseline="0" dirty="0" smtClean="0"/>
                        <a:t>numbers</a:t>
                      </a:r>
                      <a:endParaRPr lang="el-GR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dataset describes a</a:t>
                      </a:r>
                    </a:p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monthly count of the</a:t>
                      </a:r>
                    </a:p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 of observed</a:t>
                      </a:r>
                    </a:p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sunspots for over 230 years</a:t>
                      </a:r>
                    </a:p>
                    <a:p>
                      <a:pPr algn="ctr"/>
                      <a:r>
                        <a:rPr lang="el-G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(1749-1983).</a:t>
                      </a:r>
                      <a:endParaRPr lang="el-GR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2820</a:t>
                      </a:r>
                      <a:endParaRPr lang="el-G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Datasets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Three different datasets with different lengths and patterns</a:t>
            </a:r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35</a:t>
            </a:fld>
            <a:endParaRPr lang="el-GR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343232"/>
              </p:ext>
            </p:extLst>
          </p:nvPr>
        </p:nvGraphicFramePr>
        <p:xfrm>
          <a:off x="2006082" y="2911151"/>
          <a:ext cx="8153917" cy="550506"/>
        </p:xfrm>
        <a:graphic>
          <a:graphicData uri="http://schemas.openxmlformats.org/drawingml/2006/table">
            <a:tbl>
              <a:tblPr/>
              <a:tblGrid>
                <a:gridCol w="8153917"/>
              </a:tblGrid>
              <a:tr h="550506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25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30" y="4245925"/>
            <a:ext cx="3991083" cy="25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468" y="1725925"/>
            <a:ext cx="3904920" cy="252000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11530" y="1725925"/>
            <a:ext cx="3920702" cy="25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Datasets – Visualizations</a:t>
            </a:r>
            <a:endParaRPr lang="el-GR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36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9355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Details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0499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Hyperparameters were chosen after experimentation with main goal to provide low validation error on all three datasets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37</a:t>
            </a:fld>
            <a:endParaRPr lang="el-G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64248"/>
              </p:ext>
            </p:extLst>
          </p:nvPr>
        </p:nvGraphicFramePr>
        <p:xfrm>
          <a:off x="3930520" y="2829037"/>
          <a:ext cx="4330960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5480"/>
                <a:gridCol w="2165480"/>
              </a:tblGrid>
              <a:tr h="31590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Hyperparameters</a:t>
                      </a:r>
                      <a:endParaRPr lang="el-GR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9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Batch_size</a:t>
                      </a:r>
                      <a:endParaRPr lang="el-G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128</a:t>
                      </a:r>
                      <a:endParaRPr lang="el-G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9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Epochs</a:t>
                      </a:r>
                      <a:endParaRPr lang="el-G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l-G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9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Timesteps</a:t>
                      </a:r>
                      <a:endParaRPr lang="el-G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</a:t>
                      </a:r>
                      <a:endParaRPr lang="el-G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9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Optimizer</a:t>
                      </a:r>
                      <a:endParaRPr lang="el-G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RMSProp</a:t>
                      </a:r>
                      <a:endParaRPr lang="el-G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9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Learning rate</a:t>
                      </a:r>
                      <a:endParaRPr lang="el-G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1e-3</a:t>
                      </a:r>
                      <a:endParaRPr lang="el-G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9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Loss Function</a:t>
                      </a:r>
                      <a:endParaRPr lang="el-G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MSE</a:t>
                      </a:r>
                      <a:endParaRPr lang="el-G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9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Neurons per layer</a:t>
                      </a:r>
                      <a:endParaRPr lang="el-G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128, 256, 1</a:t>
                      </a:r>
                      <a:endParaRPr lang="el-G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9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Dropout</a:t>
                      </a:r>
                      <a:endParaRPr lang="el-G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20%</a:t>
                      </a:r>
                      <a:endParaRPr lang="el-G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9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Stateful</a:t>
                      </a:r>
                      <a:endParaRPr lang="el-G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l-G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76772"/>
              </p:ext>
            </p:extLst>
          </p:nvPr>
        </p:nvGraphicFramePr>
        <p:xfrm>
          <a:off x="3930520" y="3184921"/>
          <a:ext cx="4330960" cy="365760"/>
        </p:xfrm>
        <a:graphic>
          <a:graphicData uri="http://schemas.openxmlformats.org/drawingml/2006/table">
            <a:tbl>
              <a:tblPr/>
              <a:tblGrid>
                <a:gridCol w="4330960"/>
              </a:tblGrid>
              <a:tr h="355483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8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32375"/>
            <a:ext cx="4723589" cy="47842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Details</a:t>
            </a:r>
            <a:endParaRPr lang="el-GR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38</a:t>
            </a:fld>
            <a:endParaRPr lang="el-GR" dirty="0"/>
          </a:p>
        </p:txBody>
      </p:sp>
      <p:grpSp>
        <p:nvGrpSpPr>
          <p:cNvPr id="3" name="Group 2"/>
          <p:cNvGrpSpPr/>
          <p:nvPr/>
        </p:nvGrpSpPr>
        <p:grpSpPr>
          <a:xfrm>
            <a:off x="6829236" y="1832375"/>
            <a:ext cx="3894466" cy="4616759"/>
            <a:chOff x="6182799" y="983619"/>
            <a:chExt cx="4457700" cy="532446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7474" y="983619"/>
              <a:ext cx="3256991" cy="501013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82799" y="5993756"/>
              <a:ext cx="4457700" cy="314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39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l-GR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39</a:t>
            </a:fld>
            <a:endParaRPr lang="el-G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916826"/>
            <a:ext cx="9510810" cy="262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Series Forecasting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200" dirty="0"/>
              <a:t>Most challenging and important field in data science is time series </a:t>
            </a:r>
            <a:r>
              <a:rPr lang="en-US" sz="2200" dirty="0" smtClean="0"/>
              <a:t>forecasting</a:t>
            </a:r>
            <a:br>
              <a:rPr lang="en-US" sz="2200" dirty="0" smtClean="0"/>
            </a:br>
            <a:endParaRPr lang="en-US" sz="2200" dirty="0"/>
          </a:p>
          <a:p>
            <a:r>
              <a:rPr lang="en-US" sz="2200" dirty="0"/>
              <a:t>Every business needs to predict the future and make better </a:t>
            </a:r>
            <a:r>
              <a:rPr lang="en-US" sz="2200" dirty="0" smtClean="0"/>
              <a:t>decisions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Time series forecasting is the process of using past observations in order to predict the future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Several traditional forecasting models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sz="1800" dirty="0" smtClean="0"/>
              <a:t>AR (Autoregressive)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sz="1800" dirty="0" smtClean="0"/>
              <a:t>MA (Moving Average)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sz="1800" dirty="0" smtClean="0"/>
              <a:t>ARIMA (Autoregressive Integrated Moving Average)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2200" dirty="0" smtClean="0"/>
              <a:t>These models assume the time series follows a specific distribution (stationarity), if not time series analysis is needed to convert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7116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89" y="2998455"/>
            <a:ext cx="9905806" cy="2461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l-GR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40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715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201" y="1430352"/>
            <a:ext cx="7330527" cy="51482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Predictions Visualization – Beijing PM2.5</a:t>
            </a:r>
            <a:endParaRPr lang="el-GR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b="1" dirty="0" smtClean="0"/>
              <a:t>MAE</a:t>
            </a:r>
            <a:r>
              <a:rPr lang="en-US" dirty="0" smtClean="0"/>
              <a:t>:    11.94</a:t>
            </a:r>
            <a:br>
              <a:rPr lang="en-US" dirty="0" smtClean="0"/>
            </a:br>
            <a:r>
              <a:rPr lang="en-US" b="1" dirty="0" smtClean="0"/>
              <a:t>RMSE</a:t>
            </a:r>
            <a:r>
              <a:rPr lang="en-US" dirty="0" smtClean="0"/>
              <a:t>:  21.69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41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112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021" y="1467517"/>
            <a:ext cx="7186751" cy="5001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Predictions Visualization – Internet Traffic</a:t>
            </a:r>
            <a:endParaRPr lang="el-GR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MAE</a:t>
            </a:r>
            <a:r>
              <a:rPr lang="en-US" dirty="0" smtClean="0"/>
              <a:t>:    57.91</a:t>
            </a:r>
            <a:br>
              <a:rPr lang="en-US" dirty="0" smtClean="0"/>
            </a:br>
            <a:r>
              <a:rPr lang="en-US" b="1" dirty="0" smtClean="0"/>
              <a:t>RMSE</a:t>
            </a:r>
            <a:r>
              <a:rPr lang="en-US" dirty="0" smtClean="0"/>
              <a:t>:  78.76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42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536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54" y="1463204"/>
            <a:ext cx="7305267" cy="5082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Predictions Visualization – Zurich Sunspots</a:t>
            </a:r>
            <a:endParaRPr lang="el-GR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b="1" dirty="0" smtClean="0"/>
              <a:t>MAE</a:t>
            </a:r>
            <a:r>
              <a:rPr lang="en-US" dirty="0" smtClean="0"/>
              <a:t>:    13.41</a:t>
            </a:r>
            <a:br>
              <a:rPr lang="en-US" dirty="0" smtClean="0"/>
            </a:br>
            <a:r>
              <a:rPr lang="en-US" b="1" dirty="0" smtClean="0"/>
              <a:t>RMSE</a:t>
            </a:r>
            <a:r>
              <a:rPr lang="en-US" dirty="0" smtClean="0"/>
              <a:t>:  18.39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43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0365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We presented relevant theory of time series and deep learning that is required for time series forecasting</a:t>
            </a:r>
          </a:p>
          <a:p>
            <a:r>
              <a:rPr lang="en-US" sz="2000" dirty="0" smtClean="0"/>
              <a:t>We showed the details of how to build models for sequence based tasks </a:t>
            </a:r>
            <a:r>
              <a:rPr lang="en-US" sz="2000" b="1" dirty="0" smtClean="0"/>
              <a:t>LSTM-GRU</a:t>
            </a:r>
            <a:r>
              <a:rPr lang="en-US" sz="2000" dirty="0" smtClean="0"/>
              <a:t> with </a:t>
            </a:r>
            <a:r>
              <a:rPr lang="en-US" sz="2000" b="1" dirty="0" smtClean="0"/>
              <a:t>Keras</a:t>
            </a:r>
          </a:p>
          <a:p>
            <a:r>
              <a:rPr lang="en-US" sz="2000" dirty="0" smtClean="0"/>
              <a:t>We built a multi-layered model to make predictions on three different time series datasets</a:t>
            </a:r>
          </a:p>
          <a:p>
            <a:r>
              <a:rPr lang="en-US" sz="2000" dirty="0" smtClean="0"/>
              <a:t>We measured the performance of the model with different frameworks: </a:t>
            </a:r>
            <a:r>
              <a:rPr lang="en-US" sz="2000" b="1" dirty="0" smtClean="0"/>
              <a:t>TensorFlow, CNTK, Theano</a:t>
            </a:r>
          </a:p>
          <a:p>
            <a:r>
              <a:rPr lang="en-US" sz="2000" dirty="0" smtClean="0"/>
              <a:t>A comparison of the </a:t>
            </a:r>
            <a:r>
              <a:rPr lang="en-US" sz="2000" b="1" dirty="0" smtClean="0"/>
              <a:t>LSTM</a:t>
            </a:r>
            <a:r>
              <a:rPr lang="en-US" sz="2000" dirty="0" smtClean="0"/>
              <a:t> and </a:t>
            </a:r>
            <a:r>
              <a:rPr lang="en-US" sz="2000" b="1" dirty="0" smtClean="0"/>
              <a:t>GRU</a:t>
            </a:r>
            <a:r>
              <a:rPr lang="en-US" sz="2000" dirty="0" smtClean="0"/>
              <a:t> with </a:t>
            </a:r>
            <a:r>
              <a:rPr lang="en-US" sz="2000" b="1" dirty="0" smtClean="0"/>
              <a:t>TensorFlow </a:t>
            </a:r>
            <a:r>
              <a:rPr lang="en-US" sz="2000" dirty="0" smtClean="0"/>
              <a:t>was made</a:t>
            </a:r>
            <a:endParaRPr lang="en-US" sz="2000" b="1" dirty="0" smtClean="0"/>
          </a:p>
          <a:p>
            <a:r>
              <a:rPr lang="en-US" sz="2000" dirty="0" smtClean="0"/>
              <a:t>From the experiments it seems that </a:t>
            </a:r>
            <a:r>
              <a:rPr lang="en-US" sz="2000" b="1" dirty="0" smtClean="0"/>
              <a:t>TensorFlow</a:t>
            </a:r>
            <a:r>
              <a:rPr lang="en-US" sz="2000" dirty="0" smtClean="0"/>
              <a:t> is the best candidate framework, for the time series prediction task (faster training speed, approximately same results) on a CPU setup</a:t>
            </a:r>
          </a:p>
          <a:p>
            <a:r>
              <a:rPr lang="en-US" sz="2000" b="1" dirty="0" smtClean="0"/>
              <a:t>GRU</a:t>
            </a:r>
            <a:r>
              <a:rPr lang="en-US" sz="2000" dirty="0" smtClean="0"/>
              <a:t> seems to outperform </a:t>
            </a:r>
            <a:r>
              <a:rPr lang="en-US" sz="2000" b="1" dirty="0" smtClean="0"/>
              <a:t>LSTM</a:t>
            </a:r>
            <a:r>
              <a:rPr lang="en-US" sz="2000" dirty="0" smtClean="0"/>
              <a:t> for these datasets and might be better at modelling them in general</a:t>
            </a:r>
            <a:endParaRPr lang="el-GR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44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566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Series Forecasting (cont’d)</a:t>
            </a:r>
            <a:endParaRPr lang="el-G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Forecasting methods categorized depending on how far into the future we want to predict</a:t>
                </a:r>
                <a:r>
                  <a:rPr lang="en-US" sz="2200" dirty="0" smtClean="0"/>
                  <a:t/>
                </a:r>
                <a:br>
                  <a:rPr lang="en-US" sz="2200" dirty="0" smtClean="0"/>
                </a:br>
                <a:endParaRPr lang="en-US" sz="2200" dirty="0"/>
              </a:p>
              <a:p>
                <a:pPr lvl="1">
                  <a:buFont typeface="Calibri" panose="020F0502020204030204" pitchFamily="34" charset="0"/>
                  <a:buChar char="–"/>
                </a:pPr>
                <a:r>
                  <a:rPr lang="en-US" sz="1800" b="1" dirty="0"/>
                  <a:t>One-step ahead forecasting: </a:t>
                </a:r>
                <a:br>
                  <a:rPr lang="en-US" sz="1800" b="1" dirty="0"/>
                </a:br>
                <a:r>
                  <a:rPr lang="en-US" sz="1800" dirty="0"/>
                  <a:t>Given past observations predict the next value in the series</a:t>
                </a:r>
                <a:br>
                  <a:rPr lang="en-US" sz="1800" dirty="0"/>
                </a:br>
                <a:r>
                  <a:rPr lang="en-US" sz="1800" b="1" dirty="0"/>
                  <a:t/>
                </a:r>
                <a:br>
                  <a:rPr lang="en-US" sz="1800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endParaRPr lang="en-US" sz="1800" dirty="0"/>
              </a:p>
              <a:p>
                <a:pPr lvl="1">
                  <a:buFont typeface="Calibri" panose="020F0502020204030204" pitchFamily="34" charset="0"/>
                  <a:buChar char="–"/>
                </a:pPr>
                <a:r>
                  <a:rPr lang="en-US" sz="1800" b="1" dirty="0" smtClean="0"/>
                  <a:t>Multi-step ahead forecasting:</a:t>
                </a: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>Given past observations predict multiple values into the future at once</a:t>
                </a:r>
                <a:br>
                  <a:rPr lang="en-US" sz="1800" dirty="0" smtClean="0"/>
                </a:br>
                <a:endParaRPr lang="en-US" sz="1800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800" b="1" dirty="0" smtClean="0"/>
                  <a:t>Iterative Approach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800" b="1" dirty="0" smtClean="0"/>
                  <a:t>Direct Approach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800" b="1" dirty="0" smtClean="0"/>
                  <a:t>MIMO Approach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80" b="-168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8428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Series Forecasting (cont’d)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z="2000" b="1" dirty="0" smtClean="0"/>
                  <a:t>Iterative Approach:</a:t>
                </a:r>
                <a:br>
                  <a:rPr lang="en-US" sz="2000" b="1" dirty="0" smtClean="0"/>
                </a:br>
                <a:r>
                  <a:rPr lang="en-US" sz="2000" dirty="0" smtClean="0"/>
                  <a:t>Train a single model to perform one-step ahead forecasts and use it iteratively multiple times to predict </a:t>
                </a:r>
                <a:r>
                  <a:rPr lang="en-US" sz="2000" b="1" i="1" dirty="0" smtClean="0"/>
                  <a:t>H-</a:t>
                </a:r>
                <a:r>
                  <a:rPr lang="en-US" sz="2000" i="1" dirty="0" smtClean="0"/>
                  <a:t>steps</a:t>
                </a:r>
                <a:r>
                  <a:rPr lang="en-US" sz="2000" dirty="0" smtClean="0"/>
                  <a:t> ahead, by using recently forecasted values as inputs</a:t>
                </a:r>
                <a:br>
                  <a:rPr lang="en-US" sz="2000" dirty="0" smtClean="0"/>
                </a:br>
                <a:endParaRPr lang="en-US" sz="2000" dirty="0" smtClean="0"/>
              </a:p>
              <a:p>
                <a:r>
                  <a:rPr lang="en-US" sz="2000" b="1" dirty="0" smtClean="0"/>
                  <a:t>Direct Approach:</a:t>
                </a:r>
                <a:br>
                  <a:rPr lang="en-US" sz="2000" b="1" dirty="0" smtClean="0"/>
                </a:br>
                <a:r>
                  <a:rPr lang="en-US" sz="2000" dirty="0" smtClean="0"/>
                  <a:t>In order to predict </a:t>
                </a:r>
                <a:r>
                  <a:rPr lang="en-US" sz="2000" b="1" i="1" dirty="0" smtClean="0"/>
                  <a:t>H</a:t>
                </a:r>
                <a:r>
                  <a:rPr lang="en-US" sz="2000" i="1" dirty="0" smtClean="0"/>
                  <a:t>-steps </a:t>
                </a:r>
                <a:r>
                  <a:rPr lang="en-US" sz="2000" dirty="0" smtClean="0"/>
                  <a:t>ahead, </a:t>
                </a:r>
                <a:r>
                  <a:rPr lang="en-US" sz="2000" b="1" dirty="0" smtClean="0"/>
                  <a:t>H</a:t>
                </a:r>
                <a:r>
                  <a:rPr lang="en-US" sz="2000" dirty="0" smtClean="0"/>
                  <a:t> different models are trained one for each horizon independently and the forecasts are concatenated</a:t>
                </a:r>
                <a:br>
                  <a:rPr lang="en-US" sz="2000" dirty="0" smtClean="0"/>
                </a:b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∈{1,..,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endParaRPr lang="en-US" sz="2000" dirty="0" smtClean="0"/>
              </a:p>
              <a:p>
                <a:r>
                  <a:rPr lang="en-US" sz="2000" b="1" dirty="0" smtClean="0"/>
                  <a:t>MIMO Approach: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r>
                  <a:rPr lang="en-US" sz="2000" dirty="0" smtClean="0"/>
                  <a:t>In order to predict </a:t>
                </a:r>
                <a:r>
                  <a:rPr lang="en-US" sz="2000" b="1" i="1" dirty="0" smtClean="0"/>
                  <a:t>H</a:t>
                </a:r>
                <a:r>
                  <a:rPr lang="en-US" sz="2000" i="1" dirty="0" smtClean="0"/>
                  <a:t>-steps </a:t>
                </a:r>
                <a:r>
                  <a:rPr lang="en-US" sz="2000" dirty="0" smtClean="0"/>
                  <a:t>ahead, a single model is trained in order to produce multiple outputs in a one shot manner</a:t>
                </a:r>
                <a:br>
                  <a:rPr lang="en-US" sz="2000" dirty="0" smtClean="0"/>
                </a:b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1" dirty="0" smtClean="0"/>
                  <a:t/>
                </a:r>
                <a:br>
                  <a:rPr lang="en-US" sz="2000" b="1" dirty="0" smtClean="0"/>
                </a:br>
                <a:endParaRPr lang="en-US" sz="20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3" t="-2381" r="-2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5448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Artificial Neural Networks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Introduction to Neural Networks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Training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Feedforward Neural Networks (FNN)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Recurrent Neural Networks (RNN)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Long Short Term memory (LSTM)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Gated Recurrent Unit (GRU)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Regularization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820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Neural Networks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Machine learning models that try to mimic biological neurons and replicate the learning procedure of the brain</a:t>
            </a:r>
          </a:p>
          <a:p>
            <a:r>
              <a:rPr lang="en-US" sz="2000" dirty="0"/>
              <a:t>Ability to learn proper responses to given inputs</a:t>
            </a:r>
          </a:p>
          <a:p>
            <a:r>
              <a:rPr lang="en-US" sz="2000" dirty="0"/>
              <a:t>Can be used to solve many </a:t>
            </a:r>
            <a:r>
              <a:rPr lang="en-US" sz="2000" dirty="0" smtClean="0"/>
              <a:t>problems</a:t>
            </a:r>
          </a:p>
          <a:p>
            <a:r>
              <a:rPr lang="en-US" sz="2000" dirty="0" smtClean="0"/>
              <a:t>Composed </a:t>
            </a:r>
            <a:r>
              <a:rPr lang="en-US" sz="2000" dirty="0"/>
              <a:t>by many interconnected building </a:t>
            </a:r>
            <a:r>
              <a:rPr lang="en-US" sz="2000" dirty="0" smtClean="0"/>
              <a:t>blocks</a:t>
            </a:r>
            <a:br>
              <a:rPr lang="en-US" sz="2000" dirty="0" smtClean="0"/>
            </a:br>
            <a:r>
              <a:rPr lang="en-US" sz="2000" dirty="0" smtClean="0"/>
              <a:t>called </a:t>
            </a:r>
            <a:r>
              <a:rPr lang="en-US" sz="2000" dirty="0"/>
              <a:t>neurons</a:t>
            </a:r>
          </a:p>
          <a:p>
            <a:r>
              <a:rPr lang="en-US" sz="2000" dirty="0" smtClean="0"/>
              <a:t>Layered and stacked hierarchically</a:t>
            </a:r>
          </a:p>
          <a:p>
            <a:r>
              <a:rPr lang="en-US" sz="2000" dirty="0" smtClean="0"/>
              <a:t>Can model </a:t>
            </a:r>
            <a:r>
              <a:rPr lang="en-US" sz="2000" b="1" dirty="0" smtClean="0"/>
              <a:t>non-linearities</a:t>
            </a:r>
            <a:r>
              <a:rPr lang="en-US" sz="2000" dirty="0" smtClean="0"/>
              <a:t> without any assumptions</a:t>
            </a:r>
            <a:br>
              <a:rPr lang="en-US" sz="2000" dirty="0" smtClean="0"/>
            </a:br>
            <a:r>
              <a:rPr lang="en-US" sz="2000" dirty="0" smtClean="0"/>
              <a:t>about the statistical distribution of the data</a:t>
            </a:r>
            <a:endParaRPr lang="en-US" sz="2000" dirty="0"/>
          </a:p>
          <a:p>
            <a:endParaRPr lang="el-GR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8</a:t>
            </a:fld>
            <a:endParaRPr lang="el-GR" dirty="0"/>
          </a:p>
        </p:txBody>
      </p:sp>
      <p:pic>
        <p:nvPicPr>
          <p:cNvPr id="1026" name="Picture 2" descr="https://upload.wikimedia.org/wikipedia/commons/thumb/e/e4/Artificial_neural_network.svg/56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991" y="2859420"/>
            <a:ext cx="2733212" cy="244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0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Artificial Neuron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Basic building block of neural networks</a:t>
            </a:r>
          </a:p>
          <a:p>
            <a:r>
              <a:rPr lang="en-US" sz="2000" dirty="0" smtClean="0"/>
              <a:t>Inputs are multiplied by a connection weight</a:t>
            </a:r>
          </a:p>
          <a:p>
            <a:r>
              <a:rPr lang="en-US" sz="2000" dirty="0" smtClean="0"/>
              <a:t>The weighted inputs are summed together with bias</a:t>
            </a:r>
          </a:p>
          <a:p>
            <a:r>
              <a:rPr lang="en-US" sz="2000" dirty="0" smtClean="0"/>
              <a:t>They are fed through an activation function </a:t>
            </a:r>
            <a:r>
              <a:rPr lang="en-US" sz="2000" i="1" dirty="0" smtClean="0"/>
              <a:t>f </a:t>
            </a:r>
            <a:r>
              <a:rPr lang="en-US" sz="2000" dirty="0" smtClean="0"/>
              <a:t>to produce the </a:t>
            </a:r>
            <a:r>
              <a:rPr lang="en-US" sz="2200" dirty="0" smtClean="0"/>
              <a:t>output</a:t>
            </a:r>
          </a:p>
          <a:p>
            <a:endParaRPr lang="el-GR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tsakiris@uth.gr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31492D-B440-46BC-93DB-F9B595376FD4}" type="slidenum">
              <a:rPr lang="el-GR" smtClean="0"/>
              <a:t>9</a:t>
            </a:fld>
            <a:endParaRPr lang="el-G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63" y="3764385"/>
            <a:ext cx="5048274" cy="2355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042279" y="4517630"/>
                <a:ext cx="2707433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279" y="4517630"/>
                <a:ext cx="2707433" cy="848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7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1241</TotalTime>
  <Words>1241</Words>
  <Application>Microsoft Office PowerPoint</Application>
  <PresentationFormat>Widescreen</PresentationFormat>
  <Paragraphs>407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Cambria Math</vt:lpstr>
      <vt:lpstr>Century Schoolbook</vt:lpstr>
      <vt:lpstr>Wingdings</vt:lpstr>
      <vt:lpstr>Wingdings 2</vt:lpstr>
      <vt:lpstr>View</vt:lpstr>
      <vt:lpstr>Deep Learning Frameworks’ Effectiveness and Efficiency for Time Series Prediction</vt:lpstr>
      <vt:lpstr>Outline</vt:lpstr>
      <vt:lpstr>Time Series</vt:lpstr>
      <vt:lpstr>Time Series Forecasting</vt:lpstr>
      <vt:lpstr>Time Series Forecasting (cont’d)</vt:lpstr>
      <vt:lpstr>Time Series Forecasting (cont’d)</vt:lpstr>
      <vt:lpstr>Artificial Neural Networks</vt:lpstr>
      <vt:lpstr>Introduction to Neural Networks</vt:lpstr>
      <vt:lpstr>Artificial Neuron</vt:lpstr>
      <vt:lpstr>Activation Functions</vt:lpstr>
      <vt:lpstr>Training</vt:lpstr>
      <vt:lpstr>Backpropagation Steps</vt:lpstr>
      <vt:lpstr>Feedforward &amp; Recurrent Neural Networks</vt:lpstr>
      <vt:lpstr>Recurrent Neural Networks</vt:lpstr>
      <vt:lpstr>Recurrent Neural Networks</vt:lpstr>
      <vt:lpstr>Long Short Term Memory (LSTM)</vt:lpstr>
      <vt:lpstr>LSTM Walkthrough</vt:lpstr>
      <vt:lpstr>LSTM Walkthrough</vt:lpstr>
      <vt:lpstr>LSTM Walkthrough</vt:lpstr>
      <vt:lpstr>LSTM Walkthrough</vt:lpstr>
      <vt:lpstr>Gated Recurrent Unit (GRU)</vt:lpstr>
      <vt:lpstr>Regularization</vt:lpstr>
      <vt:lpstr>Regularization – Dropout</vt:lpstr>
      <vt:lpstr>Regularization – Early Stopping</vt:lpstr>
      <vt:lpstr>Deep Learning Frameworks</vt:lpstr>
      <vt:lpstr>Keras</vt:lpstr>
      <vt:lpstr>Methodology</vt:lpstr>
      <vt:lpstr>Data Preparation</vt:lpstr>
      <vt:lpstr>Data Preparation (cont’d)</vt:lpstr>
      <vt:lpstr>Supervised Learning</vt:lpstr>
      <vt:lpstr>Data Transformation</vt:lpstr>
      <vt:lpstr>Keras – LSTM</vt:lpstr>
      <vt:lpstr>Evaluation Methodology</vt:lpstr>
      <vt:lpstr>Main Plan</vt:lpstr>
      <vt:lpstr>Datasets</vt:lpstr>
      <vt:lpstr>Datasets – Visualizations</vt:lpstr>
      <vt:lpstr>Model Details</vt:lpstr>
      <vt:lpstr>Model Details</vt:lpstr>
      <vt:lpstr>Results</vt:lpstr>
      <vt:lpstr>Results</vt:lpstr>
      <vt:lpstr>Predictions Visualization – Beijing PM2.5</vt:lpstr>
      <vt:lpstr>Predictions Visualization – Internet Traffic</vt:lpstr>
      <vt:lpstr>Predictions Visualization – Zurich Sunspots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Frameworks’ Effectiveness and Efficiency for Time Series Prediction</dc:title>
  <dc:creator>tsakiris</dc:creator>
  <cp:lastModifiedBy>tsakiris</cp:lastModifiedBy>
  <cp:revision>387</cp:revision>
  <dcterms:created xsi:type="dcterms:W3CDTF">2018-09-07T16:32:58Z</dcterms:created>
  <dcterms:modified xsi:type="dcterms:W3CDTF">2018-09-10T19:36:15Z</dcterms:modified>
</cp:coreProperties>
</file>