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65" r:id="rId5"/>
    <p:sldId id="268" r:id="rId6"/>
    <p:sldId id="286" r:id="rId7"/>
    <p:sldId id="266" r:id="rId8"/>
    <p:sldId id="272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79" r:id="rId18"/>
    <p:sldId id="282" r:id="rId19"/>
    <p:sldId id="283" r:id="rId20"/>
    <p:sldId id="284" r:id="rId21"/>
    <p:sldId id="285" r:id="rId22"/>
    <p:sldId id="287" r:id="rId2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862E9-1BBD-4631-A255-93764FFAED8B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BDA8E-EC4D-4447-905B-ED697352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9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BDA8E-EC4D-4447-905B-ED697352D6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1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944A-2163-44A2-AE20-37129EA97FC1}" type="datetimeFigureOut">
              <a:rPr lang="el-GR" smtClean="0"/>
              <a:t>01/Νοε/2016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A20-888E-42BD-A50B-0E0DB4D7E6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9417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944A-2163-44A2-AE20-37129EA97FC1}" type="datetimeFigureOut">
              <a:rPr lang="el-GR" smtClean="0"/>
              <a:t>01/Νοε/2016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A20-888E-42BD-A50B-0E0DB4D7E6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344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944A-2163-44A2-AE20-37129EA97FC1}" type="datetimeFigureOut">
              <a:rPr lang="el-GR" smtClean="0"/>
              <a:t>01/Νοε/2016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A20-888E-42BD-A50B-0E0DB4D7E6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1130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944A-2163-44A2-AE20-37129EA97FC1}" type="datetimeFigureOut">
              <a:rPr lang="el-GR" smtClean="0"/>
              <a:t>01/Νοε/2016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A20-888E-42BD-A50B-0E0DB4D7E6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644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944A-2163-44A2-AE20-37129EA97FC1}" type="datetimeFigureOut">
              <a:rPr lang="el-GR" smtClean="0"/>
              <a:t>01/Νοε/2016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A20-888E-42BD-A50B-0E0DB4D7E6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763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944A-2163-44A2-AE20-37129EA97FC1}" type="datetimeFigureOut">
              <a:rPr lang="el-GR" smtClean="0"/>
              <a:t>01/Νοε/2016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A20-888E-42BD-A50B-0E0DB4D7E6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801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944A-2163-44A2-AE20-37129EA97FC1}" type="datetimeFigureOut">
              <a:rPr lang="el-GR" smtClean="0"/>
              <a:t>01/Νοε/2016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A20-888E-42BD-A50B-0E0DB4D7E6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348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944A-2163-44A2-AE20-37129EA97FC1}" type="datetimeFigureOut">
              <a:rPr lang="el-GR" smtClean="0"/>
              <a:t>01/Νοε/2016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A20-888E-42BD-A50B-0E0DB4D7E6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91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944A-2163-44A2-AE20-37129EA97FC1}" type="datetimeFigureOut">
              <a:rPr lang="el-GR" smtClean="0"/>
              <a:t>01/Νοε/2016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A20-888E-42BD-A50B-0E0DB4D7E6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7542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944A-2163-44A2-AE20-37129EA97FC1}" type="datetimeFigureOut">
              <a:rPr lang="el-GR" smtClean="0"/>
              <a:t>01/Νοε/2016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A20-888E-42BD-A50B-0E0DB4D7E6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694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944A-2163-44A2-AE20-37129EA97FC1}" type="datetimeFigureOut">
              <a:rPr lang="el-GR" smtClean="0"/>
              <a:t>01/Νοε/2016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A20-888E-42BD-A50B-0E0DB4D7E6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81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7944A-2163-44A2-AE20-37129EA97FC1}" type="datetimeFigureOut">
              <a:rPr lang="el-GR" smtClean="0"/>
              <a:t>01/Νοε/2016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6DA20-888E-42BD-A50B-0E0DB4D7E6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473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04254"/>
            <a:ext cx="12192000" cy="183765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Wireless Sensor Networks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endParaRPr lang="el-G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25365"/>
            <a:ext cx="12192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Assignment 2</a:t>
            </a:r>
            <a:br>
              <a:rPr lang="en-US" dirty="0"/>
            </a:br>
            <a:endParaRPr lang="en-US" dirty="0"/>
          </a:p>
          <a:p>
            <a:r>
              <a:rPr lang="en-US" sz="2800" b="1" dirty="0"/>
              <a:t>Packet propagation to all nodes</a:t>
            </a:r>
            <a:endParaRPr lang="el-GR" sz="28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5202238"/>
            <a:ext cx="421378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Μπαδάκης Ιωάννης 1590</a:t>
            </a:r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Τσακίρης Τρύφων 1655</a:t>
            </a:r>
          </a:p>
          <a:p>
            <a:pPr algn="l"/>
            <a:endParaRPr lang="el-G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58095" y="2914896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81119" y="2914896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03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939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875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6"/>
            <a:endCxn id="15" idx="2"/>
          </p:cNvCxnSpPr>
          <p:nvPr/>
        </p:nvCxnSpPr>
        <p:spPr>
          <a:xfrm flipV="1">
            <a:off x="3823919" y="3089464"/>
            <a:ext cx="457200" cy="14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431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367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303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2647" y="295768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29047" y="294393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16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80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44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495953" y="2449852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126258" y="2449851"/>
            <a:ext cx="645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{[0,0]}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019618" y="2450100"/>
            <a:ext cx="64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{[0,0]}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08596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700319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74" name="Lightning Bolt 73"/>
          <p:cNvSpPr/>
          <p:nvPr/>
        </p:nvSpPr>
        <p:spPr>
          <a:xfrm>
            <a:off x="3903856" y="2530857"/>
            <a:ext cx="444803" cy="385475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547470" y="1994354"/>
            <a:ext cx="93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 sendDone()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19635" y="3603798"/>
            <a:ext cx="2460379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if(buff_indx &gt; fwd_indx || carry != 0)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59893" y="4289367"/>
            <a:ext cx="117851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nothing to do!</a:t>
            </a:r>
          </a:p>
        </p:txBody>
      </p:sp>
      <p:cxnSp>
        <p:nvCxnSpPr>
          <p:cNvPr id="81" name="Straight Connector 80"/>
          <p:cNvCxnSpPr>
            <a:stCxn id="76" idx="2"/>
          </p:cNvCxnSpPr>
          <p:nvPr/>
        </p:nvCxnSpPr>
        <p:spPr>
          <a:xfrm flipH="1">
            <a:off x="4504535" y="3880797"/>
            <a:ext cx="45290" cy="4085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72639" y="3258341"/>
            <a:ext cx="31894" cy="339767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5" idx="7"/>
          </p:cNvCxnSpPr>
          <p:nvPr/>
        </p:nvCxnSpPr>
        <p:spPr>
          <a:xfrm flipV="1">
            <a:off x="4579180" y="1812175"/>
            <a:ext cx="682939" cy="115385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108785" y="842683"/>
            <a:ext cx="1212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r>
              <a:rPr lang="en-US" sz="1200" b="1" dirty="0"/>
              <a:t>Current state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C00000"/>
                </a:solidFill>
              </a:rPr>
              <a:t>buff_indx</a:t>
            </a:r>
            <a:r>
              <a:rPr lang="en-US" sz="1200" dirty="0">
                <a:solidFill>
                  <a:srgbClr val="C00000"/>
                </a:solidFill>
              </a:rPr>
              <a:t> =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</a:rPr>
              <a:t>fwd_indx =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carry = 0</a:t>
            </a:r>
          </a:p>
        </p:txBody>
      </p:sp>
      <p:sp>
        <p:nvSpPr>
          <p:cNvPr id="87" name="Title 1"/>
          <p:cNvSpPr txBox="1">
            <a:spLocks/>
          </p:cNvSpPr>
          <p:nvPr/>
        </p:nvSpPr>
        <p:spPr>
          <a:xfrm>
            <a:off x="838199" y="365125"/>
            <a:ext cx="29857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Single node broadcast</a:t>
            </a:r>
            <a:endParaRPr lang="el-GR" sz="2000" i="1" dirty="0"/>
          </a:p>
        </p:txBody>
      </p:sp>
      <p:pic>
        <p:nvPicPr>
          <p:cNvPr id="31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3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58095" y="2914896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81119" y="2914896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03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939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875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6"/>
            <a:endCxn id="15" idx="2"/>
          </p:cNvCxnSpPr>
          <p:nvPr/>
        </p:nvCxnSpPr>
        <p:spPr>
          <a:xfrm flipV="1">
            <a:off x="3823919" y="3089464"/>
            <a:ext cx="457200" cy="14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431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367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303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2647" y="295768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29047" y="294393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16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80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44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grpSp>
        <p:nvGrpSpPr>
          <p:cNvPr id="53" name="Group 52"/>
          <p:cNvGrpSpPr/>
          <p:nvPr/>
        </p:nvGrpSpPr>
        <p:grpSpPr>
          <a:xfrm rot="13817576">
            <a:off x="4768062" y="2554280"/>
            <a:ext cx="928862" cy="1070363"/>
            <a:chOff x="3051632" y="4572001"/>
            <a:chExt cx="457200" cy="448886"/>
          </a:xfrm>
        </p:grpSpPr>
        <p:sp>
          <p:nvSpPr>
            <p:cNvPr id="48" name="Arc 47"/>
            <p:cNvSpPr/>
            <p:nvPr/>
          </p:nvSpPr>
          <p:spPr>
            <a:xfrm>
              <a:off x="3051632" y="4572001"/>
              <a:ext cx="457200" cy="349134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3105096" y="4638502"/>
              <a:ext cx="348939" cy="382385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>
              <a:off x="3194537" y="4705004"/>
              <a:ext cx="180429" cy="133004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3495953" y="2449852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126258" y="2449851"/>
            <a:ext cx="645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{[0,0]}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019618" y="2450100"/>
            <a:ext cx="64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{[0,0]}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08596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700319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83529" y="3300097"/>
            <a:ext cx="557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&lt;0,0&gt;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412995" y="1555693"/>
            <a:ext cx="308688" cy="315882"/>
            <a:chOff x="4630319" y="714896"/>
            <a:chExt cx="308688" cy="315882"/>
          </a:xfrm>
        </p:grpSpPr>
        <p:sp>
          <p:nvSpPr>
            <p:cNvPr id="50" name="Oval 49"/>
            <p:cNvSpPr/>
            <p:nvPr/>
          </p:nvSpPr>
          <p:spPr>
            <a:xfrm>
              <a:off x="4630319" y="714896"/>
              <a:ext cx="308688" cy="315882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4782689" y="761156"/>
              <a:ext cx="111112" cy="13662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Elbow Connector 53"/>
          <p:cNvCxnSpPr>
            <a:stCxn id="50" idx="4"/>
          </p:cNvCxnSpPr>
          <p:nvPr/>
        </p:nvCxnSpPr>
        <p:spPr>
          <a:xfrm rot="16200000" flipH="1">
            <a:off x="4274590" y="2164323"/>
            <a:ext cx="1130716" cy="545219"/>
          </a:xfrm>
          <a:prstGeom prst="bentConnector3">
            <a:avLst>
              <a:gd name="adj1" fmla="val 492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10264" y="1091706"/>
            <a:ext cx="904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 Timer.fired()</a:t>
            </a:r>
          </a:p>
        </p:txBody>
      </p:sp>
      <p:grpSp>
        <p:nvGrpSpPr>
          <p:cNvPr id="57" name="Group 56"/>
          <p:cNvGrpSpPr/>
          <p:nvPr/>
        </p:nvGrpSpPr>
        <p:grpSpPr>
          <a:xfrm rot="3050369">
            <a:off x="4823817" y="2576430"/>
            <a:ext cx="928862" cy="1070363"/>
            <a:chOff x="3051632" y="4572001"/>
            <a:chExt cx="457200" cy="448886"/>
          </a:xfrm>
        </p:grpSpPr>
        <p:sp>
          <p:nvSpPr>
            <p:cNvPr id="59" name="Arc 58"/>
            <p:cNvSpPr/>
            <p:nvPr/>
          </p:nvSpPr>
          <p:spPr>
            <a:xfrm>
              <a:off x="3051632" y="4572001"/>
              <a:ext cx="457200" cy="349134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>
              <a:off x="3105096" y="4638502"/>
              <a:ext cx="348939" cy="382385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60"/>
            <p:cNvSpPr/>
            <p:nvPr/>
          </p:nvSpPr>
          <p:spPr>
            <a:xfrm>
              <a:off x="3194537" y="4705004"/>
              <a:ext cx="180429" cy="133004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455719" y="3264031"/>
            <a:ext cx="0" cy="53760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32723" y="3801319"/>
            <a:ext cx="1045991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checkBuffer()</a:t>
            </a:r>
          </a:p>
        </p:txBody>
      </p:sp>
      <p:cxnSp>
        <p:nvCxnSpPr>
          <p:cNvPr id="62" name="Straight Connector 61"/>
          <p:cNvCxnSpPr>
            <a:stCxn id="55" idx="2"/>
            <a:endCxn id="64" idx="0"/>
          </p:cNvCxnSpPr>
          <p:nvPr/>
        </p:nvCxnSpPr>
        <p:spPr>
          <a:xfrm>
            <a:off x="4455719" y="4078318"/>
            <a:ext cx="36702" cy="59083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110264" y="4669148"/>
            <a:ext cx="76431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drop pkt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6101846" y="3290870"/>
            <a:ext cx="0" cy="53760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78850" y="3828158"/>
            <a:ext cx="1045991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checkBuffer()</a:t>
            </a:r>
          </a:p>
        </p:txBody>
      </p:sp>
      <p:cxnSp>
        <p:nvCxnSpPr>
          <p:cNvPr id="67" name="Straight Connector 66"/>
          <p:cNvCxnSpPr>
            <a:stCxn id="66" idx="2"/>
            <a:endCxn id="68" idx="0"/>
          </p:cNvCxnSpPr>
          <p:nvPr/>
        </p:nvCxnSpPr>
        <p:spPr>
          <a:xfrm>
            <a:off x="6101846" y="4105157"/>
            <a:ext cx="153558" cy="59083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56391" y="4695987"/>
            <a:ext cx="99802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[0,0]</a:t>
            </a:r>
          </a:p>
          <a:p>
            <a:pPr algn="ctr"/>
            <a:r>
              <a:rPr lang="en-US" sz="1200"/>
              <a:t>buff_indx</a:t>
            </a:r>
            <a:r>
              <a:rPr lang="en-US" sz="1200" dirty="0"/>
              <a:t> ++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838199" y="365125"/>
            <a:ext cx="29857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Single node broadcast</a:t>
            </a:r>
            <a:endParaRPr lang="el-GR" sz="2000" i="1" dirty="0"/>
          </a:p>
        </p:txBody>
      </p:sp>
      <p:pic>
        <p:nvPicPr>
          <p:cNvPr id="45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TextBox 62"/>
          <p:cNvSpPr txBox="1"/>
          <p:nvPr/>
        </p:nvSpPr>
        <p:spPr>
          <a:xfrm>
            <a:off x="5638041" y="5748482"/>
            <a:ext cx="127348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startTimer()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6255404" y="5155323"/>
            <a:ext cx="11282" cy="5965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50875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58095" y="2914896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81119" y="2914896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03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939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6"/>
            <a:endCxn id="15" idx="2"/>
          </p:cNvCxnSpPr>
          <p:nvPr/>
        </p:nvCxnSpPr>
        <p:spPr>
          <a:xfrm flipV="1">
            <a:off x="3823919" y="3089464"/>
            <a:ext cx="457200" cy="14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431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367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6"/>
          </p:cNvCxnSpPr>
          <p:nvPr/>
        </p:nvCxnSpPr>
        <p:spPr>
          <a:xfrm flipV="1">
            <a:off x="4630319" y="3089462"/>
            <a:ext cx="484151" cy="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2647" y="295768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29047" y="294393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16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80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44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495953" y="2449852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126258" y="2449851"/>
            <a:ext cx="645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{[0,0]}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019618" y="2450100"/>
            <a:ext cx="64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{[0,0]}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08596" y="2446491"/>
            <a:ext cx="6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</a:t>
            </a:r>
            <a:r>
              <a:rPr lang="en-US" sz="1400" dirty="0">
                <a:solidFill>
                  <a:srgbClr val="C00000"/>
                </a:solidFill>
              </a:rPr>
              <a:t>0,0</a:t>
            </a:r>
            <a:r>
              <a:rPr lang="en-US" sz="1400" dirty="0"/>
              <a:t>]}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700319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44" name="Lightning Bolt 43"/>
          <p:cNvSpPr/>
          <p:nvPr/>
        </p:nvSpPr>
        <p:spPr>
          <a:xfrm rot="595424">
            <a:off x="4780278" y="2480396"/>
            <a:ext cx="444803" cy="385475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63600" y="1967652"/>
            <a:ext cx="93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 sendDone()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35766" y="3577096"/>
            <a:ext cx="248314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if(buff_indx &gt; fwd_indx || carry != 0)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676023" y="4262665"/>
            <a:ext cx="117851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nothing to do!</a:t>
            </a:r>
          </a:p>
        </p:txBody>
      </p:sp>
      <p:cxnSp>
        <p:nvCxnSpPr>
          <p:cNvPr id="70" name="Straight Connector 69"/>
          <p:cNvCxnSpPr>
            <a:stCxn id="63" idx="2"/>
          </p:cNvCxnSpPr>
          <p:nvPr/>
        </p:nvCxnSpPr>
        <p:spPr>
          <a:xfrm flipH="1">
            <a:off x="5320664" y="3854095"/>
            <a:ext cx="56676" cy="4085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96256" y="3275459"/>
            <a:ext cx="31894" cy="339767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5412531" y="1820487"/>
            <a:ext cx="830588" cy="114553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189021" y="883624"/>
            <a:ext cx="1212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r>
              <a:rPr lang="en-US" sz="1200" b="1" dirty="0"/>
              <a:t>Current state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C00000"/>
                </a:solidFill>
              </a:rPr>
              <a:t>buff_indx</a:t>
            </a:r>
            <a:r>
              <a:rPr lang="en-US" sz="1200" dirty="0">
                <a:solidFill>
                  <a:srgbClr val="C00000"/>
                </a:solidFill>
              </a:rPr>
              <a:t> =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</a:rPr>
              <a:t>fwd_indx =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carry = 0</a:t>
            </a:r>
          </a:p>
        </p:txBody>
      </p:sp>
      <p:sp>
        <p:nvSpPr>
          <p:cNvPr id="91" name="Title 1"/>
          <p:cNvSpPr txBox="1">
            <a:spLocks/>
          </p:cNvSpPr>
          <p:nvPr/>
        </p:nvSpPr>
        <p:spPr>
          <a:xfrm>
            <a:off x="838199" y="365125"/>
            <a:ext cx="29857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Single node broadcast</a:t>
            </a:r>
            <a:endParaRPr lang="el-GR" sz="2000" i="1" dirty="0"/>
          </a:p>
        </p:txBody>
      </p:sp>
      <p:pic>
        <p:nvPicPr>
          <p:cNvPr id="31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85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58095" y="2914896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81119" y="2914896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03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939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875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6"/>
            <a:endCxn id="15" idx="2"/>
          </p:cNvCxnSpPr>
          <p:nvPr/>
        </p:nvCxnSpPr>
        <p:spPr>
          <a:xfrm flipV="1">
            <a:off x="3823919" y="3089464"/>
            <a:ext cx="457200" cy="14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431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367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303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2647" y="295768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29047" y="294393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16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80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44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grpSp>
        <p:nvGrpSpPr>
          <p:cNvPr id="53" name="Group 52"/>
          <p:cNvGrpSpPr/>
          <p:nvPr/>
        </p:nvGrpSpPr>
        <p:grpSpPr>
          <a:xfrm rot="3050369">
            <a:off x="4027656" y="2546307"/>
            <a:ext cx="928862" cy="1070363"/>
            <a:chOff x="3051632" y="4572001"/>
            <a:chExt cx="457200" cy="448886"/>
          </a:xfrm>
        </p:grpSpPr>
        <p:sp>
          <p:nvSpPr>
            <p:cNvPr id="48" name="Arc 47"/>
            <p:cNvSpPr/>
            <p:nvPr/>
          </p:nvSpPr>
          <p:spPr>
            <a:xfrm>
              <a:off x="3051632" y="4572001"/>
              <a:ext cx="457200" cy="349134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3105096" y="4638502"/>
              <a:ext cx="348939" cy="382385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>
              <a:off x="3194537" y="4705004"/>
              <a:ext cx="180429" cy="133004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3495953" y="2449852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259452" y="2449852"/>
            <a:ext cx="34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116874" y="2449852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08596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700319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grpSp>
        <p:nvGrpSpPr>
          <p:cNvPr id="42" name="Group 41"/>
          <p:cNvGrpSpPr/>
          <p:nvPr/>
        </p:nvGrpSpPr>
        <p:grpSpPr>
          <a:xfrm rot="13780067">
            <a:off x="3947337" y="2530568"/>
            <a:ext cx="928862" cy="1070363"/>
            <a:chOff x="3051632" y="4572001"/>
            <a:chExt cx="457200" cy="448886"/>
          </a:xfrm>
        </p:grpSpPr>
        <p:sp>
          <p:nvSpPr>
            <p:cNvPr id="43" name="Arc 42"/>
            <p:cNvSpPr/>
            <p:nvPr/>
          </p:nvSpPr>
          <p:spPr>
            <a:xfrm>
              <a:off x="3051632" y="4572001"/>
              <a:ext cx="457200" cy="349134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/>
            <p:cNvSpPr/>
            <p:nvPr/>
          </p:nvSpPr>
          <p:spPr>
            <a:xfrm>
              <a:off x="3105096" y="4638502"/>
              <a:ext cx="348939" cy="382385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>
              <a:off x="3194537" y="4705004"/>
              <a:ext cx="180429" cy="133004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170959" y="3256979"/>
            <a:ext cx="557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&lt;1,0&gt;</a:t>
            </a:r>
          </a:p>
        </p:txBody>
      </p:sp>
      <p:cxnSp>
        <p:nvCxnSpPr>
          <p:cNvPr id="103" name="Straight Connector 102"/>
          <p:cNvCxnSpPr>
            <a:stCxn id="18" idx="4"/>
            <a:endCxn id="104" idx="0"/>
          </p:cNvCxnSpPr>
          <p:nvPr/>
        </p:nvCxnSpPr>
        <p:spPr>
          <a:xfrm flipH="1">
            <a:off x="5184121" y="3264030"/>
            <a:ext cx="77998" cy="49601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661125" y="3760040"/>
            <a:ext cx="1045991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checkBuffer()</a:t>
            </a:r>
          </a:p>
        </p:txBody>
      </p:sp>
      <p:cxnSp>
        <p:nvCxnSpPr>
          <p:cNvPr id="105" name="Straight Connector 104"/>
          <p:cNvCxnSpPr>
            <a:stCxn id="104" idx="2"/>
            <a:endCxn id="126" idx="0"/>
          </p:cNvCxnSpPr>
          <p:nvPr/>
        </p:nvCxnSpPr>
        <p:spPr>
          <a:xfrm>
            <a:off x="5184121" y="4037039"/>
            <a:ext cx="10241" cy="3663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665611" y="4403379"/>
            <a:ext cx="105750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[1,0]</a:t>
            </a:r>
          </a:p>
          <a:p>
            <a:pPr algn="ctr"/>
            <a:r>
              <a:rPr lang="en-US" sz="1200"/>
              <a:t>buff_indx</a:t>
            </a:r>
            <a:r>
              <a:rPr lang="en-US" sz="1200" dirty="0"/>
              <a:t> ++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635112" y="5449338"/>
            <a:ext cx="127348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startTimer()</a:t>
            </a:r>
          </a:p>
        </p:txBody>
      </p:sp>
      <p:grpSp>
        <p:nvGrpSpPr>
          <p:cNvPr id="47" name="Group 46"/>
          <p:cNvGrpSpPr/>
          <p:nvPr/>
        </p:nvGrpSpPr>
        <p:grpSpPr>
          <a:xfrm rot="13780067">
            <a:off x="5563458" y="2537464"/>
            <a:ext cx="928862" cy="1070363"/>
            <a:chOff x="3051632" y="4572001"/>
            <a:chExt cx="457200" cy="448886"/>
          </a:xfrm>
        </p:grpSpPr>
        <p:sp>
          <p:nvSpPr>
            <p:cNvPr id="50" name="Arc 49"/>
            <p:cNvSpPr/>
            <p:nvPr/>
          </p:nvSpPr>
          <p:spPr>
            <a:xfrm>
              <a:off x="3051632" y="4572001"/>
              <a:ext cx="457200" cy="349134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>
              <a:off x="3105096" y="4638502"/>
              <a:ext cx="348939" cy="382385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>
              <a:off x="3194537" y="4705004"/>
              <a:ext cx="180429" cy="133004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 rot="3050369">
            <a:off x="5631009" y="2564752"/>
            <a:ext cx="928862" cy="1070363"/>
            <a:chOff x="3051632" y="4572001"/>
            <a:chExt cx="457200" cy="448886"/>
          </a:xfrm>
        </p:grpSpPr>
        <p:sp>
          <p:nvSpPr>
            <p:cNvPr id="57" name="Arc 56"/>
            <p:cNvSpPr/>
            <p:nvPr/>
          </p:nvSpPr>
          <p:spPr>
            <a:xfrm>
              <a:off x="3051632" y="4572001"/>
              <a:ext cx="457200" cy="349134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/>
            <p:nvPr/>
          </p:nvSpPr>
          <p:spPr>
            <a:xfrm>
              <a:off x="3105096" y="4638502"/>
              <a:ext cx="348939" cy="382385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>
              <a:off x="3194537" y="4705004"/>
              <a:ext cx="180429" cy="133004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itle 1"/>
          <p:cNvSpPr txBox="1">
            <a:spLocks/>
          </p:cNvSpPr>
          <p:nvPr/>
        </p:nvSpPr>
        <p:spPr>
          <a:xfrm>
            <a:off x="838199" y="365125"/>
            <a:ext cx="3193474" cy="159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Simultaneous node broadcast</a:t>
            </a:r>
          </a:p>
          <a:p>
            <a:r>
              <a:rPr lang="en-US" sz="2000" i="1" dirty="0"/>
              <a:t>(node of interest 2)</a:t>
            </a:r>
            <a:endParaRPr lang="el-GR" sz="2000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5771102" y="3253187"/>
            <a:ext cx="557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&lt;3,0&gt;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89021" y="883624"/>
            <a:ext cx="1212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r>
              <a:rPr lang="en-US" sz="1200" b="1" dirty="0"/>
              <a:t>Current state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C00000"/>
                </a:solidFill>
              </a:rPr>
              <a:t>buff_indx</a:t>
            </a:r>
            <a:r>
              <a:rPr lang="en-US" sz="1200" dirty="0">
                <a:solidFill>
                  <a:srgbClr val="C00000"/>
                </a:solidFill>
              </a:rPr>
              <a:t> =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fwd_indx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carry = 0</a:t>
            </a:r>
          </a:p>
        </p:txBody>
      </p:sp>
      <p:cxnSp>
        <p:nvCxnSpPr>
          <p:cNvPr id="11" name="Straight Arrow Connector 10"/>
          <p:cNvCxnSpPr>
            <a:stCxn id="18" idx="0"/>
          </p:cNvCxnSpPr>
          <p:nvPr/>
        </p:nvCxnSpPr>
        <p:spPr>
          <a:xfrm flipV="1">
            <a:off x="5262119" y="1795549"/>
            <a:ext cx="839423" cy="1119346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5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Straight Connector 61"/>
          <p:cNvCxnSpPr/>
          <p:nvPr/>
        </p:nvCxnSpPr>
        <p:spPr>
          <a:xfrm>
            <a:off x="5194362" y="4852785"/>
            <a:ext cx="11282" cy="5965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9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58095" y="2914896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81119" y="2914896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03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939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875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6"/>
            <a:endCxn id="15" idx="2"/>
          </p:cNvCxnSpPr>
          <p:nvPr/>
        </p:nvCxnSpPr>
        <p:spPr>
          <a:xfrm flipV="1">
            <a:off x="3823919" y="3089464"/>
            <a:ext cx="457200" cy="14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431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367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303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2647" y="295768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29047" y="294393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16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80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44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grpSp>
        <p:nvGrpSpPr>
          <p:cNvPr id="53" name="Group 52"/>
          <p:cNvGrpSpPr/>
          <p:nvPr/>
        </p:nvGrpSpPr>
        <p:grpSpPr>
          <a:xfrm rot="3050369">
            <a:off x="4027656" y="2546307"/>
            <a:ext cx="928862" cy="1070363"/>
            <a:chOff x="3051632" y="4572001"/>
            <a:chExt cx="457200" cy="448886"/>
          </a:xfrm>
        </p:grpSpPr>
        <p:sp>
          <p:nvSpPr>
            <p:cNvPr id="48" name="Arc 47"/>
            <p:cNvSpPr/>
            <p:nvPr/>
          </p:nvSpPr>
          <p:spPr>
            <a:xfrm>
              <a:off x="3051632" y="4572001"/>
              <a:ext cx="457200" cy="349134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3105096" y="4638502"/>
              <a:ext cx="348939" cy="382385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>
              <a:off x="3194537" y="4705004"/>
              <a:ext cx="180429" cy="133004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3495953" y="2449852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259452" y="2449852"/>
            <a:ext cx="34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925875" y="2432706"/>
            <a:ext cx="764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</a:t>
            </a:r>
            <a:r>
              <a:rPr lang="en-US" sz="1400" dirty="0">
                <a:solidFill>
                  <a:srgbClr val="C00000"/>
                </a:solidFill>
              </a:rPr>
              <a:t>1,0</a:t>
            </a:r>
            <a:r>
              <a:rPr lang="en-US" sz="1400" dirty="0"/>
              <a:t>]}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08596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700319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grpSp>
        <p:nvGrpSpPr>
          <p:cNvPr id="42" name="Group 41"/>
          <p:cNvGrpSpPr/>
          <p:nvPr/>
        </p:nvGrpSpPr>
        <p:grpSpPr>
          <a:xfrm rot="13780067">
            <a:off x="3947337" y="2530568"/>
            <a:ext cx="928862" cy="1070363"/>
            <a:chOff x="3051632" y="4572001"/>
            <a:chExt cx="457200" cy="448886"/>
          </a:xfrm>
        </p:grpSpPr>
        <p:sp>
          <p:nvSpPr>
            <p:cNvPr id="43" name="Arc 42"/>
            <p:cNvSpPr/>
            <p:nvPr/>
          </p:nvSpPr>
          <p:spPr>
            <a:xfrm>
              <a:off x="3051632" y="4572001"/>
              <a:ext cx="457200" cy="349134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/>
            <p:cNvSpPr/>
            <p:nvPr/>
          </p:nvSpPr>
          <p:spPr>
            <a:xfrm>
              <a:off x="3105096" y="4638502"/>
              <a:ext cx="348939" cy="382385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>
              <a:off x="3194537" y="4705004"/>
              <a:ext cx="180429" cy="133004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170959" y="3256979"/>
            <a:ext cx="557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&lt;1,0&gt;</a:t>
            </a:r>
          </a:p>
        </p:txBody>
      </p:sp>
      <p:cxnSp>
        <p:nvCxnSpPr>
          <p:cNvPr id="103" name="Straight Connector 102"/>
          <p:cNvCxnSpPr>
            <a:stCxn id="18" idx="4"/>
            <a:endCxn id="104" idx="0"/>
          </p:cNvCxnSpPr>
          <p:nvPr/>
        </p:nvCxnSpPr>
        <p:spPr>
          <a:xfrm flipH="1">
            <a:off x="5184121" y="3264030"/>
            <a:ext cx="77998" cy="49601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661125" y="3760040"/>
            <a:ext cx="1045991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checkBuffer()</a:t>
            </a:r>
          </a:p>
        </p:txBody>
      </p:sp>
      <p:cxnSp>
        <p:nvCxnSpPr>
          <p:cNvPr id="105" name="Straight Connector 104"/>
          <p:cNvCxnSpPr>
            <a:stCxn id="104" idx="2"/>
            <a:endCxn id="126" idx="0"/>
          </p:cNvCxnSpPr>
          <p:nvPr/>
        </p:nvCxnSpPr>
        <p:spPr>
          <a:xfrm>
            <a:off x="5184121" y="4037039"/>
            <a:ext cx="10241" cy="3663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4665611" y="4403379"/>
            <a:ext cx="105750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[3,0]</a:t>
            </a:r>
          </a:p>
          <a:p>
            <a:pPr algn="ctr"/>
            <a:r>
              <a:rPr lang="en-US" sz="1200"/>
              <a:t>buff_indx</a:t>
            </a:r>
            <a:r>
              <a:rPr lang="en-US" sz="1200" dirty="0"/>
              <a:t> ++</a:t>
            </a:r>
          </a:p>
        </p:txBody>
      </p:sp>
      <p:cxnSp>
        <p:nvCxnSpPr>
          <p:cNvPr id="139" name="Straight Connector 138"/>
          <p:cNvCxnSpPr/>
          <p:nvPr/>
        </p:nvCxnSpPr>
        <p:spPr>
          <a:xfrm>
            <a:off x="5194362" y="4852785"/>
            <a:ext cx="11282" cy="5965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635112" y="5449338"/>
            <a:ext cx="127348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startTimer()</a:t>
            </a:r>
          </a:p>
        </p:txBody>
      </p:sp>
      <p:grpSp>
        <p:nvGrpSpPr>
          <p:cNvPr id="47" name="Group 46"/>
          <p:cNvGrpSpPr/>
          <p:nvPr/>
        </p:nvGrpSpPr>
        <p:grpSpPr>
          <a:xfrm rot="13780067">
            <a:off x="5563458" y="2537464"/>
            <a:ext cx="928862" cy="1070363"/>
            <a:chOff x="3051632" y="4572001"/>
            <a:chExt cx="457200" cy="448886"/>
          </a:xfrm>
        </p:grpSpPr>
        <p:sp>
          <p:nvSpPr>
            <p:cNvPr id="50" name="Arc 49"/>
            <p:cNvSpPr/>
            <p:nvPr/>
          </p:nvSpPr>
          <p:spPr>
            <a:xfrm>
              <a:off x="3051632" y="4572001"/>
              <a:ext cx="457200" cy="349134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>
              <a:off x="3105096" y="4638502"/>
              <a:ext cx="348939" cy="382385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>
              <a:off x="3194537" y="4705004"/>
              <a:ext cx="180429" cy="133004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 rot="3050369">
            <a:off x="5631009" y="2564752"/>
            <a:ext cx="928862" cy="1070363"/>
            <a:chOff x="3051632" y="4572001"/>
            <a:chExt cx="457200" cy="448886"/>
          </a:xfrm>
        </p:grpSpPr>
        <p:sp>
          <p:nvSpPr>
            <p:cNvPr id="57" name="Arc 56"/>
            <p:cNvSpPr/>
            <p:nvPr/>
          </p:nvSpPr>
          <p:spPr>
            <a:xfrm>
              <a:off x="3051632" y="4572001"/>
              <a:ext cx="457200" cy="349134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/>
            <p:nvPr/>
          </p:nvSpPr>
          <p:spPr>
            <a:xfrm>
              <a:off x="3105096" y="4638502"/>
              <a:ext cx="348939" cy="382385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>
              <a:off x="3194537" y="4705004"/>
              <a:ext cx="180429" cy="133004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771102" y="3253187"/>
            <a:ext cx="557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&lt;3,0&gt;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89021" y="883624"/>
            <a:ext cx="1212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r>
              <a:rPr lang="en-US" sz="1200" b="1" dirty="0"/>
              <a:t>Current state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C00000"/>
                </a:solidFill>
              </a:rPr>
              <a:t>buff_indx</a:t>
            </a:r>
            <a:r>
              <a:rPr lang="en-US" sz="1200" dirty="0">
                <a:solidFill>
                  <a:srgbClr val="C00000"/>
                </a:solidFill>
              </a:rPr>
              <a:t> =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fwd_indx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carry = 0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262119" y="1795549"/>
            <a:ext cx="839423" cy="1119346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Multiply 7"/>
          <p:cNvSpPr/>
          <p:nvPr/>
        </p:nvSpPr>
        <p:spPr>
          <a:xfrm>
            <a:off x="5710905" y="5379659"/>
            <a:ext cx="737179" cy="434632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696358" y="5397917"/>
            <a:ext cx="1682871" cy="523220"/>
            <a:chOff x="4698400" y="6298230"/>
            <a:chExt cx="1489255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4900763" y="6298230"/>
              <a:ext cx="12868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already running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698400" y="6298230"/>
              <a:ext cx="308688" cy="315882"/>
              <a:chOff x="4630319" y="714896"/>
              <a:chExt cx="308688" cy="315882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630319" y="714896"/>
                <a:ext cx="308688" cy="315882"/>
              </a:xfrm>
              <a:prstGeom prst="ellipse">
                <a:avLst/>
              </a:pr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V="1">
                <a:off x="4782689" y="761156"/>
                <a:ext cx="111112" cy="136622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" name="Curved Connector 32"/>
          <p:cNvCxnSpPr>
            <a:endCxn id="66" idx="3"/>
          </p:cNvCxnSpPr>
          <p:nvPr/>
        </p:nvCxnSpPr>
        <p:spPr>
          <a:xfrm>
            <a:off x="6307257" y="5580799"/>
            <a:ext cx="440185" cy="86740"/>
          </a:xfrm>
          <a:prstGeom prst="curvedConnector4">
            <a:avLst>
              <a:gd name="adj1" fmla="val 44197"/>
              <a:gd name="adj2" fmla="val 363546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itle 1"/>
          <p:cNvSpPr txBox="1">
            <a:spLocks/>
          </p:cNvSpPr>
          <p:nvPr/>
        </p:nvSpPr>
        <p:spPr>
          <a:xfrm>
            <a:off x="838199" y="365125"/>
            <a:ext cx="3193474" cy="159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Simultaneous node broadcast</a:t>
            </a:r>
          </a:p>
          <a:p>
            <a:r>
              <a:rPr lang="en-US" sz="2000" i="1" dirty="0"/>
              <a:t>(node of interest 2)</a:t>
            </a:r>
            <a:endParaRPr lang="el-GR" sz="2000" i="1" dirty="0"/>
          </a:p>
        </p:txBody>
      </p:sp>
      <p:pic>
        <p:nvPicPr>
          <p:cNvPr id="61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3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58095" y="2914896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81119" y="2914896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03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939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875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6"/>
            <a:endCxn id="15" idx="2"/>
          </p:cNvCxnSpPr>
          <p:nvPr/>
        </p:nvCxnSpPr>
        <p:spPr>
          <a:xfrm flipV="1">
            <a:off x="3823919" y="3089464"/>
            <a:ext cx="457200" cy="14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431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367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303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2647" y="295768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29047" y="294393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16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80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44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grpSp>
        <p:nvGrpSpPr>
          <p:cNvPr id="53" name="Group 52"/>
          <p:cNvGrpSpPr/>
          <p:nvPr/>
        </p:nvGrpSpPr>
        <p:grpSpPr>
          <a:xfrm rot="3050369">
            <a:off x="4813532" y="2577387"/>
            <a:ext cx="928862" cy="1070363"/>
            <a:chOff x="3051632" y="4572001"/>
            <a:chExt cx="457200" cy="448886"/>
          </a:xfrm>
        </p:grpSpPr>
        <p:sp>
          <p:nvSpPr>
            <p:cNvPr id="48" name="Arc 47"/>
            <p:cNvSpPr/>
            <p:nvPr/>
          </p:nvSpPr>
          <p:spPr>
            <a:xfrm>
              <a:off x="3051632" y="4572001"/>
              <a:ext cx="457200" cy="349134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3105096" y="4638502"/>
              <a:ext cx="348939" cy="382385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>
              <a:off x="3194537" y="4705004"/>
              <a:ext cx="180429" cy="133004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3495953" y="2449852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259452" y="2449852"/>
            <a:ext cx="34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638300" y="2408507"/>
            <a:ext cx="126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{[1,0],[</a:t>
            </a:r>
            <a:r>
              <a:rPr lang="en-US" sz="1400" dirty="0">
                <a:solidFill>
                  <a:srgbClr val="C00000"/>
                </a:solidFill>
              </a:rPr>
              <a:t>3,0</a:t>
            </a:r>
            <a:r>
              <a:rPr lang="en-US" sz="1400" dirty="0"/>
              <a:t>]}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08596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700319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79408" y="3325729"/>
            <a:ext cx="557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&lt;1,0&gt;</a:t>
            </a:r>
          </a:p>
        </p:txBody>
      </p:sp>
      <p:grpSp>
        <p:nvGrpSpPr>
          <p:cNvPr id="47" name="Group 46"/>
          <p:cNvGrpSpPr/>
          <p:nvPr/>
        </p:nvGrpSpPr>
        <p:grpSpPr>
          <a:xfrm rot="13780067">
            <a:off x="4772691" y="2544133"/>
            <a:ext cx="928862" cy="1070363"/>
            <a:chOff x="3051632" y="4572001"/>
            <a:chExt cx="457200" cy="448886"/>
          </a:xfrm>
        </p:grpSpPr>
        <p:sp>
          <p:nvSpPr>
            <p:cNvPr id="50" name="Arc 49"/>
            <p:cNvSpPr/>
            <p:nvPr/>
          </p:nvSpPr>
          <p:spPr>
            <a:xfrm>
              <a:off x="3051632" y="4572001"/>
              <a:ext cx="457200" cy="349134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>
              <a:off x="3105096" y="4638502"/>
              <a:ext cx="348939" cy="382385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>
              <a:off x="3194537" y="4705004"/>
              <a:ext cx="180429" cy="133004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174466" y="4231362"/>
            <a:ext cx="308688" cy="315882"/>
            <a:chOff x="4630319" y="714896"/>
            <a:chExt cx="308688" cy="315882"/>
          </a:xfrm>
        </p:grpSpPr>
        <p:sp>
          <p:nvSpPr>
            <p:cNvPr id="63" name="Oval 62"/>
            <p:cNvSpPr/>
            <p:nvPr/>
          </p:nvSpPr>
          <p:spPr>
            <a:xfrm>
              <a:off x="4630319" y="714896"/>
              <a:ext cx="308688" cy="315882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4782689" y="761156"/>
              <a:ext cx="111112" cy="13662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9" name="Elbow Connector 68"/>
          <p:cNvCxnSpPr>
            <a:stCxn id="63" idx="4"/>
          </p:cNvCxnSpPr>
          <p:nvPr/>
        </p:nvCxnSpPr>
        <p:spPr>
          <a:xfrm rot="5400000" flipH="1" flipV="1">
            <a:off x="4150776" y="3456430"/>
            <a:ext cx="1268848" cy="912780"/>
          </a:xfrm>
          <a:prstGeom prst="bentConnector3">
            <a:avLst>
              <a:gd name="adj1" fmla="val -180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71735" y="3767375"/>
            <a:ext cx="904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 Timer.fired()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5412531" y="1820487"/>
            <a:ext cx="830588" cy="114553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189021" y="883624"/>
            <a:ext cx="1212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r>
              <a:rPr lang="en-US" sz="1200" b="1" dirty="0"/>
              <a:t>Current state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buff_indx</a:t>
            </a:r>
            <a:r>
              <a:rPr lang="en-US" sz="1200" dirty="0"/>
              <a:t> =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</a:rPr>
              <a:t>fwd_indx =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carry = 0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>
          <a:xfrm>
            <a:off x="838199" y="365125"/>
            <a:ext cx="3193474" cy="159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Simultaneous node broadcast</a:t>
            </a:r>
          </a:p>
          <a:p>
            <a:r>
              <a:rPr lang="en-US" sz="2000" i="1" dirty="0"/>
              <a:t>(node of interest 2)</a:t>
            </a:r>
            <a:endParaRPr lang="el-GR" sz="2000" i="1" dirty="0"/>
          </a:p>
        </p:txBody>
      </p:sp>
      <p:pic>
        <p:nvPicPr>
          <p:cNvPr id="39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35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50875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58095" y="2914896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81119" y="2914896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03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939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6"/>
            <a:endCxn id="15" idx="2"/>
          </p:cNvCxnSpPr>
          <p:nvPr/>
        </p:nvCxnSpPr>
        <p:spPr>
          <a:xfrm flipV="1">
            <a:off x="3823919" y="3089464"/>
            <a:ext cx="457200" cy="14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431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367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6"/>
          </p:cNvCxnSpPr>
          <p:nvPr/>
        </p:nvCxnSpPr>
        <p:spPr>
          <a:xfrm flipV="1">
            <a:off x="4630319" y="3089462"/>
            <a:ext cx="484151" cy="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2647" y="295768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29047" y="294393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16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80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44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495953" y="2449852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126258" y="2449851"/>
            <a:ext cx="645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08596" y="2446491"/>
            <a:ext cx="6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700319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35766" y="3577096"/>
            <a:ext cx="2499926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if(buff_indx &gt; fwd_indx || carry != 0)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676023" y="4262665"/>
            <a:ext cx="1178518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startTimer()</a:t>
            </a:r>
          </a:p>
        </p:txBody>
      </p:sp>
      <p:cxnSp>
        <p:nvCxnSpPr>
          <p:cNvPr id="70" name="Straight Connector 69"/>
          <p:cNvCxnSpPr>
            <a:stCxn id="63" idx="2"/>
          </p:cNvCxnSpPr>
          <p:nvPr/>
        </p:nvCxnSpPr>
        <p:spPr>
          <a:xfrm flipH="1">
            <a:off x="5320663" y="3854095"/>
            <a:ext cx="65066" cy="4085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96256" y="3275459"/>
            <a:ext cx="31894" cy="339767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5412531" y="1820487"/>
            <a:ext cx="830588" cy="114553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189021" y="883624"/>
            <a:ext cx="1212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r>
              <a:rPr lang="en-US" sz="1200" b="1" dirty="0"/>
              <a:t>Current state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buff_indx</a:t>
            </a:r>
            <a:r>
              <a:rPr lang="en-US" sz="1200" dirty="0"/>
              <a:t> =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fwd_indx =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carry =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70004" y="2451195"/>
            <a:ext cx="126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{[1,0],[3,0]}</a:t>
            </a:r>
          </a:p>
        </p:txBody>
      </p:sp>
      <p:sp>
        <p:nvSpPr>
          <p:cNvPr id="34" name="Lightning Bolt 33"/>
          <p:cNvSpPr/>
          <p:nvPr/>
        </p:nvSpPr>
        <p:spPr>
          <a:xfrm rot="595424">
            <a:off x="4689808" y="2580279"/>
            <a:ext cx="444803" cy="385475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246897" y="2109262"/>
            <a:ext cx="93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 sendDone()</a:t>
            </a: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838199" y="365125"/>
            <a:ext cx="3193474" cy="159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Simultaneous node broadcast</a:t>
            </a:r>
          </a:p>
          <a:p>
            <a:r>
              <a:rPr lang="en-US" sz="2000" i="1" dirty="0"/>
              <a:t>(node of interest 2)</a:t>
            </a:r>
            <a:endParaRPr lang="el-GR" sz="2000" i="1" dirty="0"/>
          </a:p>
        </p:txBody>
      </p:sp>
      <p:pic>
        <p:nvPicPr>
          <p:cNvPr id="31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4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58095" y="2914896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81119" y="2914896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03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939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875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6"/>
            <a:endCxn id="15" idx="2"/>
          </p:cNvCxnSpPr>
          <p:nvPr/>
        </p:nvCxnSpPr>
        <p:spPr>
          <a:xfrm flipV="1">
            <a:off x="3823919" y="3089464"/>
            <a:ext cx="457200" cy="14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431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367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303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2647" y="295768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29047" y="294393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16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80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44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grpSp>
        <p:nvGrpSpPr>
          <p:cNvPr id="53" name="Group 52"/>
          <p:cNvGrpSpPr/>
          <p:nvPr/>
        </p:nvGrpSpPr>
        <p:grpSpPr>
          <a:xfrm rot="3050369">
            <a:off x="4813532" y="2577387"/>
            <a:ext cx="928862" cy="1070363"/>
            <a:chOff x="3051632" y="4572001"/>
            <a:chExt cx="457200" cy="448886"/>
          </a:xfrm>
        </p:grpSpPr>
        <p:sp>
          <p:nvSpPr>
            <p:cNvPr id="48" name="Arc 47"/>
            <p:cNvSpPr/>
            <p:nvPr/>
          </p:nvSpPr>
          <p:spPr>
            <a:xfrm>
              <a:off x="3051632" y="4572001"/>
              <a:ext cx="457200" cy="349134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3105096" y="4638502"/>
              <a:ext cx="348939" cy="382385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>
              <a:off x="3194537" y="4705004"/>
              <a:ext cx="180429" cy="133004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3495953" y="2449852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259452" y="2449852"/>
            <a:ext cx="34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676680" y="2408292"/>
            <a:ext cx="1059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{[1,0],[3,0]}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08596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700319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79408" y="3325729"/>
            <a:ext cx="557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&lt;3,0&gt;</a:t>
            </a:r>
          </a:p>
        </p:txBody>
      </p:sp>
      <p:grpSp>
        <p:nvGrpSpPr>
          <p:cNvPr id="47" name="Group 46"/>
          <p:cNvGrpSpPr/>
          <p:nvPr/>
        </p:nvGrpSpPr>
        <p:grpSpPr>
          <a:xfrm rot="13780067">
            <a:off x="4772691" y="2544133"/>
            <a:ext cx="928862" cy="1070363"/>
            <a:chOff x="3051632" y="4572001"/>
            <a:chExt cx="457200" cy="448886"/>
          </a:xfrm>
        </p:grpSpPr>
        <p:sp>
          <p:nvSpPr>
            <p:cNvPr id="50" name="Arc 49"/>
            <p:cNvSpPr/>
            <p:nvPr/>
          </p:nvSpPr>
          <p:spPr>
            <a:xfrm>
              <a:off x="3051632" y="4572001"/>
              <a:ext cx="457200" cy="349134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>
              <a:off x="3105096" y="4638502"/>
              <a:ext cx="348939" cy="382385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>
              <a:off x="3194537" y="4705004"/>
              <a:ext cx="180429" cy="133004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174466" y="4231362"/>
            <a:ext cx="308688" cy="315882"/>
            <a:chOff x="4630319" y="714896"/>
            <a:chExt cx="308688" cy="315882"/>
          </a:xfrm>
        </p:grpSpPr>
        <p:sp>
          <p:nvSpPr>
            <p:cNvPr id="63" name="Oval 62"/>
            <p:cNvSpPr/>
            <p:nvPr/>
          </p:nvSpPr>
          <p:spPr>
            <a:xfrm>
              <a:off x="4630319" y="714896"/>
              <a:ext cx="308688" cy="315882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4782689" y="761156"/>
              <a:ext cx="111112" cy="13662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9" name="Elbow Connector 68"/>
          <p:cNvCxnSpPr>
            <a:stCxn id="63" idx="4"/>
          </p:cNvCxnSpPr>
          <p:nvPr/>
        </p:nvCxnSpPr>
        <p:spPr>
          <a:xfrm rot="5400000" flipH="1" flipV="1">
            <a:off x="4150776" y="3456430"/>
            <a:ext cx="1268848" cy="912780"/>
          </a:xfrm>
          <a:prstGeom prst="bentConnector3">
            <a:avLst>
              <a:gd name="adj1" fmla="val -180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71735" y="3767375"/>
            <a:ext cx="904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 Timer.fired()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412531" y="1820487"/>
            <a:ext cx="830588" cy="114553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89021" y="883624"/>
            <a:ext cx="1212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r>
              <a:rPr lang="en-US" sz="1200" b="1" dirty="0"/>
              <a:t>Current state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buff_indx</a:t>
            </a:r>
            <a:r>
              <a:rPr lang="en-US" sz="1200" dirty="0"/>
              <a:t> =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</a:rPr>
              <a:t>fwd_indx =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carry = 0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838199" y="365125"/>
            <a:ext cx="3193474" cy="159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Simultaneous node broadcast</a:t>
            </a:r>
          </a:p>
          <a:p>
            <a:r>
              <a:rPr lang="en-US" sz="2000" i="1" dirty="0"/>
              <a:t>(node of interest 2)</a:t>
            </a:r>
            <a:endParaRPr lang="el-GR" sz="2000" i="1" dirty="0"/>
          </a:p>
        </p:txBody>
      </p:sp>
      <p:pic>
        <p:nvPicPr>
          <p:cNvPr id="41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9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88"/>
          <p:cNvSpPr/>
          <p:nvPr/>
        </p:nvSpPr>
        <p:spPr>
          <a:xfrm>
            <a:off x="50875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58095" y="2914896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81119" y="2914896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03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939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6"/>
            <a:endCxn id="15" idx="2"/>
          </p:cNvCxnSpPr>
          <p:nvPr/>
        </p:nvCxnSpPr>
        <p:spPr>
          <a:xfrm flipV="1">
            <a:off x="3823919" y="3089464"/>
            <a:ext cx="457200" cy="14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431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367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6"/>
          </p:cNvCxnSpPr>
          <p:nvPr/>
        </p:nvCxnSpPr>
        <p:spPr>
          <a:xfrm flipV="1">
            <a:off x="4630319" y="3089462"/>
            <a:ext cx="484151" cy="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2647" y="295768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29047" y="294393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16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80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44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495953" y="2449852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126258" y="2449851"/>
            <a:ext cx="645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08596" y="2446491"/>
            <a:ext cx="6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700319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46897" y="2109262"/>
            <a:ext cx="93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 sendDone()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35766" y="3577096"/>
            <a:ext cx="2491537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if(buff_indx &gt; fwd_indx || carry != 0)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676023" y="4262665"/>
            <a:ext cx="117851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nothing to do!</a:t>
            </a:r>
          </a:p>
        </p:txBody>
      </p:sp>
      <p:cxnSp>
        <p:nvCxnSpPr>
          <p:cNvPr id="70" name="Straight Connector 69"/>
          <p:cNvCxnSpPr>
            <a:stCxn id="63" idx="2"/>
          </p:cNvCxnSpPr>
          <p:nvPr/>
        </p:nvCxnSpPr>
        <p:spPr>
          <a:xfrm flipH="1">
            <a:off x="5320663" y="3854095"/>
            <a:ext cx="60872" cy="4085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96256" y="3275459"/>
            <a:ext cx="31894" cy="339767"/>
          </a:xfrm>
          <a:prstGeom prst="line">
            <a:avLst/>
          </a:prstGeom>
          <a:ln w="31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5412531" y="1820487"/>
            <a:ext cx="830588" cy="114553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189021" y="883624"/>
            <a:ext cx="1212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r>
              <a:rPr lang="en-US" sz="1200" b="1" dirty="0"/>
              <a:t>Current state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buff_indx</a:t>
            </a:r>
            <a:r>
              <a:rPr lang="en-US" sz="1200" dirty="0"/>
              <a:t> =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fwd_indx =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carry =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70004" y="2451195"/>
            <a:ext cx="126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{[1,0],[3,0]}</a:t>
            </a:r>
          </a:p>
        </p:txBody>
      </p:sp>
      <p:sp>
        <p:nvSpPr>
          <p:cNvPr id="34" name="Lightning Bolt 33"/>
          <p:cNvSpPr/>
          <p:nvPr/>
        </p:nvSpPr>
        <p:spPr>
          <a:xfrm rot="595424">
            <a:off x="4689808" y="2580279"/>
            <a:ext cx="444803" cy="385475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38199" y="365125"/>
            <a:ext cx="3193474" cy="159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Simultaneous node broadcast</a:t>
            </a:r>
          </a:p>
          <a:p>
            <a:r>
              <a:rPr lang="en-US" sz="2000" i="1" dirty="0"/>
              <a:t>(node of interest 2)</a:t>
            </a:r>
            <a:endParaRPr lang="el-GR" sz="2000" i="1" dirty="0"/>
          </a:p>
        </p:txBody>
      </p:sp>
      <p:pic>
        <p:nvPicPr>
          <p:cNvPr id="31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el-G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Topologies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No. nodes </a:t>
            </a:r>
            <a:r>
              <a:rPr lang="en-US" sz="2000" b="1" dirty="0"/>
              <a:t> 9,  15 </a:t>
            </a:r>
            <a:r>
              <a:rPr lang="en-US" sz="2000" dirty="0"/>
              <a:t>&amp;</a:t>
            </a:r>
            <a:r>
              <a:rPr lang="en-US" sz="2000" b="1" dirty="0"/>
              <a:t> 26</a:t>
            </a:r>
            <a:r>
              <a:rPr lang="en-US" sz="2000" dirty="0"/>
              <a:t> respectively to each of the below: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Chain 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Tree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Grid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0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Best-effort network-wide broadcast</a:t>
            </a:r>
            <a:br>
              <a:rPr lang="en-US" sz="2400" b="1" dirty="0"/>
            </a:br>
            <a:endParaRPr lang="en-US" sz="2400" b="1" dirty="0"/>
          </a:p>
          <a:p>
            <a:pPr marL="0" indent="0">
              <a:buNone/>
            </a:pPr>
            <a:r>
              <a:rPr lang="en-US" sz="2000" dirty="0"/>
              <a:t>Requirements: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Propagation with flooding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Collision avoidance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Steady silent state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15355" y="1967178"/>
            <a:ext cx="1695275" cy="691072"/>
          </a:xfrm>
        </p:spPr>
        <p:txBody>
          <a:bodyPr>
            <a:normAutofit fontScale="92500"/>
          </a:bodyPr>
          <a:lstStyle/>
          <a:p>
            <a:r>
              <a:rPr lang="en-US" dirty="0"/>
              <a:t>14 nodes</a:t>
            </a:r>
            <a:endParaRPr lang="el-GR" dirty="0"/>
          </a:p>
        </p:txBody>
      </p:sp>
      <p:grpSp>
        <p:nvGrpSpPr>
          <p:cNvPr id="294" name="Group 293"/>
          <p:cNvGrpSpPr/>
          <p:nvPr/>
        </p:nvGrpSpPr>
        <p:grpSpPr>
          <a:xfrm>
            <a:off x="54086" y="3164784"/>
            <a:ext cx="2889648" cy="1850682"/>
            <a:chOff x="54086" y="3164784"/>
            <a:chExt cx="2889648" cy="1850682"/>
          </a:xfrm>
        </p:grpSpPr>
        <p:sp>
          <p:nvSpPr>
            <p:cNvPr id="24" name="Oval 23"/>
            <p:cNvSpPr/>
            <p:nvPr/>
          </p:nvSpPr>
          <p:spPr>
            <a:xfrm>
              <a:off x="1485327" y="3164784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35976" y="3202287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183427" y="3625813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34223" y="3663316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1790883" y="4140255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39819" y="4183042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577910" y="4152077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24531" y="4191000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1788741" y="4663460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32947" y="4700963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V="1">
              <a:off x="1179343" y="3405376"/>
              <a:ext cx="322905" cy="271987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28" idx="1"/>
            </p:cNvCxnSpPr>
            <p:nvPr/>
          </p:nvCxnSpPr>
          <p:spPr>
            <a:xfrm flipH="1" flipV="1">
              <a:off x="1838515" y="3405376"/>
              <a:ext cx="398486" cy="271987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2469032" y="3948649"/>
              <a:ext cx="186484" cy="23259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2074159" y="3947663"/>
              <a:ext cx="182002" cy="21398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848034" y="3625813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912586" y="3668600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55" name="Oval 154"/>
            <p:cNvSpPr/>
            <p:nvPr/>
          </p:nvSpPr>
          <p:spPr>
            <a:xfrm>
              <a:off x="455490" y="4140255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06017" y="4184944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57" name="Oval 156"/>
            <p:cNvSpPr/>
            <p:nvPr/>
          </p:nvSpPr>
          <p:spPr>
            <a:xfrm>
              <a:off x="1242517" y="4152077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289138" y="4196283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 flipH="1" flipV="1">
              <a:off x="1133639" y="3948649"/>
              <a:ext cx="186484" cy="23259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738766" y="3947663"/>
              <a:ext cx="182002" cy="21398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54086" y="4642066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08131" y="4683979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</a:p>
          </p:txBody>
        </p:sp>
        <p:cxnSp>
          <p:nvCxnSpPr>
            <p:cNvPr id="163" name="Straight Connector 162"/>
            <p:cNvCxnSpPr/>
            <p:nvPr/>
          </p:nvCxnSpPr>
          <p:spPr>
            <a:xfrm flipH="1">
              <a:off x="337362" y="4449474"/>
              <a:ext cx="182002" cy="21398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1971653" y="4485942"/>
              <a:ext cx="0" cy="17751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3" name="Content Placeholder 3"/>
          <p:cNvSpPr txBox="1">
            <a:spLocks/>
          </p:cNvSpPr>
          <p:nvPr/>
        </p:nvSpPr>
        <p:spPr>
          <a:xfrm>
            <a:off x="808840" y="1966758"/>
            <a:ext cx="1695275" cy="691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 nodes</a:t>
            </a:r>
            <a:endParaRPr lang="el-GR" dirty="0"/>
          </a:p>
        </p:txBody>
      </p:sp>
      <p:sp>
        <p:nvSpPr>
          <p:cNvPr id="174" name="Content Placeholder 3"/>
          <p:cNvSpPr txBox="1">
            <a:spLocks/>
          </p:cNvSpPr>
          <p:nvPr/>
        </p:nvSpPr>
        <p:spPr>
          <a:xfrm>
            <a:off x="8922567" y="1967178"/>
            <a:ext cx="1695275" cy="691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25 nodes</a:t>
            </a:r>
            <a:endParaRPr lang="el-GR" dirty="0"/>
          </a:p>
        </p:txBody>
      </p:sp>
      <p:grpSp>
        <p:nvGrpSpPr>
          <p:cNvPr id="295" name="Group 294"/>
          <p:cNvGrpSpPr/>
          <p:nvPr/>
        </p:nvGrpSpPr>
        <p:grpSpPr>
          <a:xfrm>
            <a:off x="3844177" y="3149217"/>
            <a:ext cx="3050188" cy="2420260"/>
            <a:chOff x="3844177" y="3149217"/>
            <a:chExt cx="3050188" cy="2420260"/>
          </a:xfrm>
        </p:grpSpPr>
        <p:sp>
          <p:nvSpPr>
            <p:cNvPr id="36" name="Oval 35"/>
            <p:cNvSpPr/>
            <p:nvPr/>
          </p:nvSpPr>
          <p:spPr>
            <a:xfrm>
              <a:off x="5386208" y="3149217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38752" y="3190394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6521933" y="3618162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69950" y="3651218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4623701" y="3389811"/>
              <a:ext cx="779428" cy="28755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8" idx="1"/>
            </p:cNvCxnSpPr>
            <p:nvPr/>
          </p:nvCxnSpPr>
          <p:spPr>
            <a:xfrm flipH="1" flipV="1">
              <a:off x="5750374" y="3382093"/>
              <a:ext cx="825133" cy="28761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4300733" y="3618162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353756" y="3644519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4732641" y="4153497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82641" y="4193153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cxnSp>
          <p:nvCxnSpPr>
            <p:cNvPr id="63" name="Straight Connector 62"/>
            <p:cNvCxnSpPr>
              <a:endCxn id="98" idx="0"/>
            </p:cNvCxnSpPr>
            <p:nvPr/>
          </p:nvCxnSpPr>
          <p:spPr>
            <a:xfrm flipH="1">
              <a:off x="5380081" y="3937948"/>
              <a:ext cx="87528" cy="22463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stCxn id="36" idx="4"/>
            </p:cNvCxnSpPr>
            <p:nvPr/>
          </p:nvCxnSpPr>
          <p:spPr>
            <a:xfrm>
              <a:off x="5569120" y="3501223"/>
              <a:ext cx="1170" cy="124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5385629" y="3611292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34050" y="3651470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6712561" y="3968564"/>
              <a:ext cx="0" cy="17169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6539973" y="4681992"/>
              <a:ext cx="354392" cy="3334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51765" y="4716400"/>
              <a:ext cx="34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13</a:t>
              </a: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5828471" y="4504474"/>
              <a:ext cx="0" cy="17751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6521933" y="4147041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577481" y="4196284"/>
              <a:ext cx="233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5641602" y="4689478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91185" y="4738467"/>
              <a:ext cx="2524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6712561" y="4498331"/>
              <a:ext cx="0" cy="1681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478215" y="4504175"/>
              <a:ext cx="0" cy="17751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4291346" y="4689179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311049" y="4726300"/>
              <a:ext cx="38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5197169" y="4162583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50397" y="4205370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483645" y="3977819"/>
              <a:ext cx="0" cy="17751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 flipV="1">
              <a:off x="4612054" y="3935563"/>
              <a:ext cx="173565" cy="26072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14" idx="7"/>
            </p:cNvCxnSpPr>
            <p:nvPr/>
          </p:nvCxnSpPr>
          <p:spPr>
            <a:xfrm flipH="1">
              <a:off x="4156427" y="3937948"/>
              <a:ext cx="205191" cy="26082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4294607" y="4154066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343361" y="4200529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sp>
          <p:nvSpPr>
            <p:cNvPr id="114" name="Oval 113"/>
            <p:cNvSpPr/>
            <p:nvPr/>
          </p:nvSpPr>
          <p:spPr>
            <a:xfrm>
              <a:off x="3844177" y="4147223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890798" y="4189498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4915128" y="4504175"/>
              <a:ext cx="0" cy="17751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>
              <a:off x="4728259" y="4689179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747962" y="4726300"/>
              <a:ext cx="38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11</a:t>
              </a:r>
            </a:p>
          </p:txBody>
        </p:sp>
        <p:sp>
          <p:nvSpPr>
            <p:cNvPr id="121" name="Oval 120"/>
            <p:cNvSpPr/>
            <p:nvPr/>
          </p:nvSpPr>
          <p:spPr>
            <a:xfrm>
              <a:off x="5652229" y="4155357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662855" y="4189498"/>
              <a:ext cx="344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14</a:t>
              </a:r>
            </a:p>
          </p:txBody>
        </p:sp>
        <p:cxnSp>
          <p:nvCxnSpPr>
            <p:cNvPr id="123" name="Straight Connector 122"/>
            <p:cNvCxnSpPr>
              <a:stCxn id="121" idx="0"/>
              <a:endCxn id="68" idx="5"/>
            </p:cNvCxnSpPr>
            <p:nvPr/>
          </p:nvCxnSpPr>
          <p:spPr>
            <a:xfrm flipH="1" flipV="1">
              <a:off x="5697879" y="3911748"/>
              <a:ext cx="137262" cy="24360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467899" y="5032467"/>
              <a:ext cx="0" cy="17751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4281030" y="5217471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300733" y="5254592"/>
              <a:ext cx="38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12</a:t>
              </a:r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7629932" y="3149217"/>
            <a:ext cx="4180557" cy="3398440"/>
            <a:chOff x="7629932" y="3149217"/>
            <a:chExt cx="4180557" cy="3398440"/>
          </a:xfrm>
        </p:grpSpPr>
        <p:sp>
          <p:nvSpPr>
            <p:cNvPr id="133" name="Oval 132"/>
            <p:cNvSpPr/>
            <p:nvPr/>
          </p:nvSpPr>
          <p:spPr>
            <a:xfrm>
              <a:off x="9607688" y="3149217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660232" y="3190394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cxnSp>
          <p:nvCxnSpPr>
            <p:cNvPr id="137" name="Straight Connector 136"/>
            <p:cNvCxnSpPr>
              <a:stCxn id="144" idx="1"/>
              <a:endCxn id="133" idx="6"/>
            </p:cNvCxnSpPr>
            <p:nvPr/>
          </p:nvCxnSpPr>
          <p:spPr>
            <a:xfrm flipH="1" flipV="1">
              <a:off x="9973512" y="3325220"/>
              <a:ext cx="1073965" cy="32853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91" idx="7"/>
              <a:endCxn id="133" idx="2"/>
            </p:cNvCxnSpPr>
            <p:nvPr/>
          </p:nvCxnSpPr>
          <p:spPr>
            <a:xfrm flipV="1">
              <a:off x="8590382" y="3325220"/>
              <a:ext cx="1017306" cy="322457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Oval 143"/>
            <p:cNvSpPr/>
            <p:nvPr/>
          </p:nvSpPr>
          <p:spPr>
            <a:xfrm>
              <a:off x="10993903" y="3602200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1041920" y="3635256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47" name="Oval 146"/>
            <p:cNvSpPr/>
            <p:nvPr/>
          </p:nvSpPr>
          <p:spPr>
            <a:xfrm>
              <a:off x="11429940" y="4679446"/>
              <a:ext cx="354392" cy="3334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1441732" y="4713854"/>
              <a:ext cx="34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  <p:sp>
          <p:nvSpPr>
            <p:cNvPr id="149" name="Oval 148"/>
            <p:cNvSpPr/>
            <p:nvPr/>
          </p:nvSpPr>
          <p:spPr>
            <a:xfrm>
              <a:off x="11413288" y="4144649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1429940" y="4172475"/>
              <a:ext cx="380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11</a:t>
              </a:r>
            </a:p>
          </p:txBody>
        </p:sp>
        <p:cxnSp>
          <p:nvCxnSpPr>
            <p:cNvPr id="151" name="Straight Connector 150"/>
            <p:cNvCxnSpPr/>
            <p:nvPr/>
          </p:nvCxnSpPr>
          <p:spPr>
            <a:xfrm>
              <a:off x="11602528" y="4495785"/>
              <a:ext cx="0" cy="1681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Oval 185"/>
            <p:cNvSpPr/>
            <p:nvPr/>
          </p:nvSpPr>
          <p:spPr>
            <a:xfrm>
              <a:off x="11413288" y="5186199"/>
              <a:ext cx="354392" cy="3334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1411642" y="5209985"/>
              <a:ext cx="34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cxnSp>
          <p:nvCxnSpPr>
            <p:cNvPr id="190" name="Straight Connector 189"/>
            <p:cNvCxnSpPr/>
            <p:nvPr/>
          </p:nvCxnSpPr>
          <p:spPr>
            <a:xfrm>
              <a:off x="11602528" y="5023971"/>
              <a:ext cx="0" cy="1681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278132" y="3596127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331155" y="3622484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193" name="Oval 192"/>
            <p:cNvSpPr/>
            <p:nvPr/>
          </p:nvSpPr>
          <p:spPr>
            <a:xfrm>
              <a:off x="8710040" y="4131462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760040" y="4171118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cxnSp>
          <p:nvCxnSpPr>
            <p:cNvPr id="198" name="Straight Connector 197"/>
            <p:cNvCxnSpPr/>
            <p:nvPr/>
          </p:nvCxnSpPr>
          <p:spPr>
            <a:xfrm>
              <a:off x="8461044" y="3955784"/>
              <a:ext cx="0" cy="17751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8589453" y="3913528"/>
              <a:ext cx="173565" cy="26072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>
              <a:endCxn id="203" idx="7"/>
            </p:cNvCxnSpPr>
            <p:nvPr/>
          </p:nvCxnSpPr>
          <p:spPr>
            <a:xfrm flipH="1">
              <a:off x="8133826" y="3915913"/>
              <a:ext cx="205191" cy="26082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Oval 200"/>
            <p:cNvSpPr/>
            <p:nvPr/>
          </p:nvSpPr>
          <p:spPr>
            <a:xfrm>
              <a:off x="8272006" y="4132031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320760" y="4178494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sp>
          <p:nvSpPr>
            <p:cNvPr id="203" name="Oval 202"/>
            <p:cNvSpPr/>
            <p:nvPr/>
          </p:nvSpPr>
          <p:spPr>
            <a:xfrm>
              <a:off x="7821576" y="4125188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68197" y="4167463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cxnSp>
          <p:nvCxnSpPr>
            <p:cNvPr id="214" name="Straight Connector 213"/>
            <p:cNvCxnSpPr>
              <a:endCxn id="215" idx="0"/>
            </p:cNvCxnSpPr>
            <p:nvPr/>
          </p:nvCxnSpPr>
          <p:spPr>
            <a:xfrm flipH="1">
              <a:off x="10519845" y="4452724"/>
              <a:ext cx="87528" cy="22463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10336933" y="4677359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0356170" y="4713854"/>
              <a:ext cx="391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16</a:t>
              </a:r>
            </a:p>
          </p:txBody>
        </p:sp>
        <p:sp>
          <p:nvSpPr>
            <p:cNvPr id="217" name="Oval 216"/>
            <p:cNvSpPr/>
            <p:nvPr/>
          </p:nvSpPr>
          <p:spPr>
            <a:xfrm>
              <a:off x="10791993" y="4670133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0802619" y="4704274"/>
              <a:ext cx="344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17</a:t>
              </a:r>
            </a:p>
          </p:txBody>
        </p:sp>
        <p:cxnSp>
          <p:nvCxnSpPr>
            <p:cNvPr id="219" name="Straight Connector 218"/>
            <p:cNvCxnSpPr>
              <a:stCxn id="217" idx="0"/>
            </p:cNvCxnSpPr>
            <p:nvPr/>
          </p:nvCxnSpPr>
          <p:spPr>
            <a:xfrm flipH="1" flipV="1">
              <a:off x="10837643" y="4426524"/>
              <a:ext cx="137262" cy="24360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0" name="Oval 219"/>
            <p:cNvSpPr/>
            <p:nvPr/>
          </p:nvSpPr>
          <p:spPr>
            <a:xfrm>
              <a:off x="7821900" y="4663317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841603" y="4700438"/>
              <a:ext cx="38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12</a:t>
              </a:r>
            </a:p>
          </p:txBody>
        </p:sp>
        <p:cxnSp>
          <p:nvCxnSpPr>
            <p:cNvPr id="222" name="Straight Connector 221"/>
            <p:cNvCxnSpPr/>
            <p:nvPr/>
          </p:nvCxnSpPr>
          <p:spPr>
            <a:xfrm>
              <a:off x="8004488" y="4487308"/>
              <a:ext cx="0" cy="17751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701195" y="4660445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8713407" y="4709226"/>
              <a:ext cx="3660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15</a:t>
              </a:r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9585177" y="6017174"/>
              <a:ext cx="0" cy="17169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9394549" y="6195651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9414968" y="6238994"/>
              <a:ext cx="417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25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8884318" y="4478850"/>
              <a:ext cx="0" cy="17169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9790739" y="3491663"/>
              <a:ext cx="1170" cy="12459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7" name="Oval 236"/>
            <p:cNvSpPr/>
            <p:nvPr/>
          </p:nvSpPr>
          <p:spPr>
            <a:xfrm>
              <a:off x="9607248" y="3601732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9655705" y="3644519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239" name="Oval 238"/>
            <p:cNvSpPr/>
            <p:nvPr/>
          </p:nvSpPr>
          <p:spPr>
            <a:xfrm>
              <a:off x="10042653" y="4129548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0092653" y="4169204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</a:p>
          </p:txBody>
        </p:sp>
        <p:cxnSp>
          <p:nvCxnSpPr>
            <p:cNvPr id="241" name="Straight Connector 240"/>
            <p:cNvCxnSpPr/>
            <p:nvPr/>
          </p:nvCxnSpPr>
          <p:spPr>
            <a:xfrm>
              <a:off x="9789987" y="3955215"/>
              <a:ext cx="0" cy="17751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H="1" flipV="1">
              <a:off x="11289166" y="3926350"/>
              <a:ext cx="173565" cy="26072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>
              <a:endCxn id="246" idx="7"/>
            </p:cNvCxnSpPr>
            <p:nvPr/>
          </p:nvCxnSpPr>
          <p:spPr>
            <a:xfrm flipH="1">
              <a:off x="9466439" y="3913999"/>
              <a:ext cx="205191" cy="26082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4" name="Oval 243"/>
            <p:cNvSpPr/>
            <p:nvPr/>
          </p:nvSpPr>
          <p:spPr>
            <a:xfrm>
              <a:off x="9600949" y="4131462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9649703" y="4177925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  <p:sp>
          <p:nvSpPr>
            <p:cNvPr id="246" name="Oval 245"/>
            <p:cNvSpPr/>
            <p:nvPr/>
          </p:nvSpPr>
          <p:spPr>
            <a:xfrm>
              <a:off x="9154189" y="4123274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9200810" y="4165549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</a:p>
          </p:txBody>
        </p:sp>
        <p:cxnSp>
          <p:nvCxnSpPr>
            <p:cNvPr id="248" name="Straight Connector 247"/>
            <p:cNvCxnSpPr>
              <a:endCxn id="249" idx="7"/>
            </p:cNvCxnSpPr>
            <p:nvPr/>
          </p:nvCxnSpPr>
          <p:spPr>
            <a:xfrm flipH="1">
              <a:off x="10848772" y="3925030"/>
              <a:ext cx="205191" cy="26082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9" name="Oval 248"/>
            <p:cNvSpPr/>
            <p:nvPr/>
          </p:nvSpPr>
          <p:spPr>
            <a:xfrm>
              <a:off x="10536522" y="4134305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0553608" y="4176580"/>
              <a:ext cx="3548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</a:t>
              </a:r>
            </a:p>
          </p:txBody>
        </p:sp>
        <p:sp>
          <p:nvSpPr>
            <p:cNvPr id="257" name="Oval 256"/>
            <p:cNvSpPr/>
            <p:nvPr/>
          </p:nvSpPr>
          <p:spPr>
            <a:xfrm>
              <a:off x="10331713" y="5186199"/>
              <a:ext cx="354392" cy="3334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10348545" y="5216492"/>
              <a:ext cx="34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18</a:t>
              </a:r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10519845" y="5022139"/>
              <a:ext cx="0" cy="1681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H="1" flipV="1">
              <a:off x="9921698" y="3899483"/>
              <a:ext cx="173565" cy="260721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>
              <a:endCxn id="262" idx="0"/>
            </p:cNvCxnSpPr>
            <p:nvPr/>
          </p:nvCxnSpPr>
          <p:spPr>
            <a:xfrm flipH="1">
              <a:off x="9577461" y="4971506"/>
              <a:ext cx="87528" cy="22463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2" name="Oval 261"/>
            <p:cNvSpPr/>
            <p:nvPr/>
          </p:nvSpPr>
          <p:spPr>
            <a:xfrm>
              <a:off x="9394549" y="5196141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9414968" y="5240291"/>
              <a:ext cx="391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23</a:t>
              </a:r>
            </a:p>
          </p:txBody>
        </p:sp>
        <p:sp>
          <p:nvSpPr>
            <p:cNvPr id="264" name="Oval 263"/>
            <p:cNvSpPr/>
            <p:nvPr/>
          </p:nvSpPr>
          <p:spPr>
            <a:xfrm>
              <a:off x="9849609" y="5188915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9868584" y="5232258"/>
              <a:ext cx="344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22</a:t>
              </a:r>
            </a:p>
          </p:txBody>
        </p:sp>
        <p:cxnSp>
          <p:nvCxnSpPr>
            <p:cNvPr id="266" name="Straight Connector 265"/>
            <p:cNvCxnSpPr>
              <a:stCxn id="264" idx="0"/>
            </p:cNvCxnSpPr>
            <p:nvPr/>
          </p:nvCxnSpPr>
          <p:spPr>
            <a:xfrm flipH="1" flipV="1">
              <a:off x="9895259" y="4945306"/>
              <a:ext cx="137262" cy="24360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Oval 266"/>
            <p:cNvSpPr/>
            <p:nvPr/>
          </p:nvSpPr>
          <p:spPr>
            <a:xfrm>
              <a:off x="9389329" y="5704981"/>
              <a:ext cx="354392" cy="3334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9401121" y="5736782"/>
              <a:ext cx="34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24</a:t>
              </a:r>
            </a:p>
          </p:txBody>
        </p:sp>
        <p:cxnSp>
          <p:nvCxnSpPr>
            <p:cNvPr id="269" name="Straight Connector 268"/>
            <p:cNvCxnSpPr/>
            <p:nvPr/>
          </p:nvCxnSpPr>
          <p:spPr>
            <a:xfrm>
              <a:off x="9577461" y="5540921"/>
              <a:ext cx="0" cy="16817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9782643" y="4490053"/>
              <a:ext cx="0" cy="17751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9" name="Oval 278"/>
            <p:cNvSpPr/>
            <p:nvPr/>
          </p:nvSpPr>
          <p:spPr>
            <a:xfrm>
              <a:off x="9593605" y="4666300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9603975" y="4712378"/>
              <a:ext cx="353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21</a:t>
              </a:r>
            </a:p>
          </p:txBody>
        </p:sp>
        <p:cxnSp>
          <p:nvCxnSpPr>
            <p:cNvPr id="281" name="Straight Connector 280"/>
            <p:cNvCxnSpPr/>
            <p:nvPr/>
          </p:nvCxnSpPr>
          <p:spPr>
            <a:xfrm flipH="1">
              <a:off x="7804869" y="4986471"/>
              <a:ext cx="87528" cy="22463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2" name="Oval 281"/>
            <p:cNvSpPr/>
            <p:nvPr/>
          </p:nvSpPr>
          <p:spPr>
            <a:xfrm>
              <a:off x="7629932" y="5196141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7646000" y="5232258"/>
              <a:ext cx="3912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13</a:t>
              </a:r>
            </a:p>
          </p:txBody>
        </p:sp>
        <p:sp>
          <p:nvSpPr>
            <p:cNvPr id="284" name="Oval 283"/>
            <p:cNvSpPr/>
            <p:nvPr/>
          </p:nvSpPr>
          <p:spPr>
            <a:xfrm>
              <a:off x="8098283" y="5196141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8123769" y="5225762"/>
              <a:ext cx="344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14</a:t>
              </a:r>
            </a:p>
          </p:txBody>
        </p:sp>
        <p:cxnSp>
          <p:nvCxnSpPr>
            <p:cNvPr id="286" name="Straight Connector 285"/>
            <p:cNvCxnSpPr>
              <a:stCxn id="284" idx="0"/>
            </p:cNvCxnSpPr>
            <p:nvPr/>
          </p:nvCxnSpPr>
          <p:spPr>
            <a:xfrm flipH="1" flipV="1">
              <a:off x="8130642" y="4960979"/>
              <a:ext cx="150553" cy="23516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Tree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5323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15355" y="1967178"/>
            <a:ext cx="1695275" cy="691072"/>
          </a:xfrm>
        </p:spPr>
        <p:txBody>
          <a:bodyPr>
            <a:normAutofit fontScale="92500"/>
          </a:bodyPr>
          <a:lstStyle/>
          <a:p>
            <a:r>
              <a:rPr lang="en-US" dirty="0"/>
              <a:t>14 nodes</a:t>
            </a:r>
            <a:endParaRPr lang="el-GR" dirty="0"/>
          </a:p>
        </p:txBody>
      </p:sp>
      <p:sp>
        <p:nvSpPr>
          <p:cNvPr id="173" name="Content Placeholder 3"/>
          <p:cNvSpPr txBox="1">
            <a:spLocks/>
          </p:cNvSpPr>
          <p:nvPr/>
        </p:nvSpPr>
        <p:spPr>
          <a:xfrm>
            <a:off x="808840" y="1966758"/>
            <a:ext cx="1695275" cy="691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 nodes</a:t>
            </a:r>
            <a:endParaRPr lang="el-GR" dirty="0"/>
          </a:p>
        </p:txBody>
      </p:sp>
      <p:sp>
        <p:nvSpPr>
          <p:cNvPr id="174" name="Content Placeholder 3"/>
          <p:cNvSpPr txBox="1">
            <a:spLocks/>
          </p:cNvSpPr>
          <p:nvPr/>
        </p:nvSpPr>
        <p:spPr>
          <a:xfrm>
            <a:off x="8779925" y="1966758"/>
            <a:ext cx="1695275" cy="691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25 nodes</a:t>
            </a:r>
            <a:endParaRPr lang="el-GR" dirty="0"/>
          </a:p>
        </p:txBody>
      </p:sp>
      <p:grpSp>
        <p:nvGrpSpPr>
          <p:cNvPr id="12" name="Group 11"/>
          <p:cNvGrpSpPr/>
          <p:nvPr/>
        </p:nvGrpSpPr>
        <p:grpSpPr>
          <a:xfrm>
            <a:off x="642866" y="2933900"/>
            <a:ext cx="1861249" cy="1855024"/>
            <a:chOff x="642866" y="2933900"/>
            <a:chExt cx="1861249" cy="1855024"/>
          </a:xfrm>
        </p:grpSpPr>
        <p:sp>
          <p:nvSpPr>
            <p:cNvPr id="161" name="Oval 160"/>
            <p:cNvSpPr/>
            <p:nvPr/>
          </p:nvSpPr>
          <p:spPr>
            <a:xfrm>
              <a:off x="642866" y="2933900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96911" y="2975813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164" name="Oval 163"/>
            <p:cNvSpPr/>
            <p:nvPr/>
          </p:nvSpPr>
          <p:spPr>
            <a:xfrm>
              <a:off x="1385816" y="2933900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439861" y="2975813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05" name="Oval 204"/>
            <p:cNvSpPr/>
            <p:nvPr/>
          </p:nvSpPr>
          <p:spPr>
            <a:xfrm>
              <a:off x="2138291" y="2933900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192336" y="2975813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207" name="Oval 206"/>
            <p:cNvSpPr/>
            <p:nvPr/>
          </p:nvSpPr>
          <p:spPr>
            <a:xfrm>
              <a:off x="642866" y="3686375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96911" y="3728288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209" name="Oval 208"/>
            <p:cNvSpPr/>
            <p:nvPr/>
          </p:nvSpPr>
          <p:spPr>
            <a:xfrm>
              <a:off x="1385816" y="3686375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439861" y="3728288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211" name="Oval 210"/>
            <p:cNvSpPr/>
            <p:nvPr/>
          </p:nvSpPr>
          <p:spPr>
            <a:xfrm>
              <a:off x="2138291" y="3686375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192336" y="3728288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sp>
          <p:nvSpPr>
            <p:cNvPr id="213" name="Oval 212"/>
            <p:cNvSpPr/>
            <p:nvPr/>
          </p:nvSpPr>
          <p:spPr>
            <a:xfrm>
              <a:off x="642866" y="4436918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696911" y="4478831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227" name="Oval 226"/>
            <p:cNvSpPr/>
            <p:nvPr/>
          </p:nvSpPr>
          <p:spPr>
            <a:xfrm>
              <a:off x="1385816" y="4436918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439861" y="4478831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</a:p>
          </p:txBody>
        </p:sp>
        <p:sp>
          <p:nvSpPr>
            <p:cNvPr id="231" name="Oval 230"/>
            <p:cNvSpPr/>
            <p:nvPr/>
          </p:nvSpPr>
          <p:spPr>
            <a:xfrm>
              <a:off x="2138291" y="4436918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2192336" y="4478831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  <p:cxnSp>
          <p:nvCxnSpPr>
            <p:cNvPr id="6" name="Straight Connector 5"/>
            <p:cNvCxnSpPr>
              <a:stCxn id="161" idx="6"/>
              <a:endCxn id="164" idx="2"/>
            </p:cNvCxnSpPr>
            <p:nvPr/>
          </p:nvCxnSpPr>
          <p:spPr>
            <a:xfrm>
              <a:off x="1008690" y="3109903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1761165" y="3109903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1008690" y="3882368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1751640" y="3882368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1008690" y="4626257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1761165" y="4626257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61" idx="4"/>
              <a:endCxn id="207" idx="0"/>
            </p:cNvCxnSpPr>
            <p:nvPr/>
          </p:nvCxnSpPr>
          <p:spPr>
            <a:xfrm>
              <a:off x="825778" y="3285906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1568728" y="3285906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2321203" y="3285906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1556481" y="4038381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2321203" y="4038381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825791" y="4038381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334684" y="2933900"/>
            <a:ext cx="2617605" cy="2605567"/>
            <a:chOff x="4334684" y="2933900"/>
            <a:chExt cx="2617605" cy="2605567"/>
          </a:xfrm>
        </p:grpSpPr>
        <p:sp>
          <p:nvSpPr>
            <p:cNvPr id="274" name="Oval 273"/>
            <p:cNvSpPr/>
            <p:nvPr/>
          </p:nvSpPr>
          <p:spPr>
            <a:xfrm>
              <a:off x="4338566" y="2933900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4392611" y="2975813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276" name="Oval 275"/>
            <p:cNvSpPr/>
            <p:nvPr/>
          </p:nvSpPr>
          <p:spPr>
            <a:xfrm>
              <a:off x="5081516" y="2933900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5135561" y="2975813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87" name="Oval 286"/>
            <p:cNvSpPr/>
            <p:nvPr/>
          </p:nvSpPr>
          <p:spPr>
            <a:xfrm>
              <a:off x="5833991" y="2933900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5888036" y="2975813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289" name="Oval 288"/>
            <p:cNvSpPr/>
            <p:nvPr/>
          </p:nvSpPr>
          <p:spPr>
            <a:xfrm>
              <a:off x="4338566" y="3686375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4392611" y="3728288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291" name="Oval 290"/>
            <p:cNvSpPr/>
            <p:nvPr/>
          </p:nvSpPr>
          <p:spPr>
            <a:xfrm>
              <a:off x="5081516" y="3686375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5135561" y="3728288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sp>
          <p:nvSpPr>
            <p:cNvPr id="293" name="Oval 292"/>
            <p:cNvSpPr/>
            <p:nvPr/>
          </p:nvSpPr>
          <p:spPr>
            <a:xfrm>
              <a:off x="5833991" y="3686375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5888036" y="3728288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295" name="Oval 294"/>
            <p:cNvSpPr/>
            <p:nvPr/>
          </p:nvSpPr>
          <p:spPr>
            <a:xfrm>
              <a:off x="4338566" y="4436918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4360967" y="4478831"/>
              <a:ext cx="365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11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5081516" y="4436918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135561" y="4478831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</a:p>
          </p:txBody>
        </p:sp>
        <p:sp>
          <p:nvSpPr>
            <p:cNvPr id="299" name="Oval 298"/>
            <p:cNvSpPr/>
            <p:nvPr/>
          </p:nvSpPr>
          <p:spPr>
            <a:xfrm>
              <a:off x="5833991" y="4436918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5847519" y="4478831"/>
              <a:ext cx="365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</a:t>
              </a:r>
            </a:p>
          </p:txBody>
        </p:sp>
        <p:cxnSp>
          <p:nvCxnSpPr>
            <p:cNvPr id="301" name="Straight Connector 300"/>
            <p:cNvCxnSpPr>
              <a:stCxn id="274" idx="6"/>
              <a:endCxn id="276" idx="2"/>
            </p:cNvCxnSpPr>
            <p:nvPr/>
          </p:nvCxnSpPr>
          <p:spPr>
            <a:xfrm>
              <a:off x="4704390" y="3109903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5456865" y="3109903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4704390" y="3882368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447340" y="3882368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4704390" y="4626257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5456865" y="4626257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>
              <a:stCxn id="274" idx="4"/>
              <a:endCxn id="289" idx="0"/>
            </p:cNvCxnSpPr>
            <p:nvPr/>
          </p:nvCxnSpPr>
          <p:spPr>
            <a:xfrm>
              <a:off x="4521478" y="3285906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5264428" y="3285906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6016903" y="3285906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5252181" y="4038381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6016903" y="4038381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4521491" y="4038381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3" name="Oval 312"/>
            <p:cNvSpPr/>
            <p:nvPr/>
          </p:nvSpPr>
          <p:spPr>
            <a:xfrm>
              <a:off x="6586465" y="2933900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6640510" y="2975813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6586465" y="3686375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6640510" y="3728288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</a:p>
          </p:txBody>
        </p:sp>
        <p:sp>
          <p:nvSpPr>
            <p:cNvPr id="317" name="Oval 316"/>
            <p:cNvSpPr/>
            <p:nvPr/>
          </p:nvSpPr>
          <p:spPr>
            <a:xfrm>
              <a:off x="6586465" y="4436918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6659172" y="4478831"/>
              <a:ext cx="267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  <p:cxnSp>
          <p:nvCxnSpPr>
            <p:cNvPr id="319" name="Straight Connector 318"/>
            <p:cNvCxnSpPr/>
            <p:nvPr/>
          </p:nvCxnSpPr>
          <p:spPr>
            <a:xfrm>
              <a:off x="6209339" y="3109903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6199814" y="3882368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6209339" y="4626257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6769377" y="3285906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6769377" y="4038381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2" name="Oval 331"/>
            <p:cNvSpPr/>
            <p:nvPr/>
          </p:nvSpPr>
          <p:spPr>
            <a:xfrm>
              <a:off x="4334684" y="5187461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4352199" y="5229374"/>
              <a:ext cx="365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12</a:t>
              </a:r>
            </a:p>
          </p:txBody>
        </p:sp>
        <p:sp>
          <p:nvSpPr>
            <p:cNvPr id="334" name="Oval 333"/>
            <p:cNvSpPr/>
            <p:nvPr/>
          </p:nvSpPr>
          <p:spPr>
            <a:xfrm>
              <a:off x="5077634" y="5187461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5100808" y="5229374"/>
              <a:ext cx="365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13</a:t>
              </a:r>
            </a:p>
          </p:txBody>
        </p:sp>
        <p:sp>
          <p:nvSpPr>
            <p:cNvPr id="336" name="Oval 335"/>
            <p:cNvSpPr/>
            <p:nvPr/>
          </p:nvSpPr>
          <p:spPr>
            <a:xfrm>
              <a:off x="5830109" y="5187461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5847519" y="5229374"/>
              <a:ext cx="43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14</a:t>
              </a:r>
            </a:p>
          </p:txBody>
        </p:sp>
        <p:cxnSp>
          <p:nvCxnSpPr>
            <p:cNvPr id="338" name="Straight Connector 337"/>
            <p:cNvCxnSpPr/>
            <p:nvPr/>
          </p:nvCxnSpPr>
          <p:spPr>
            <a:xfrm>
              <a:off x="4700508" y="5376800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5452983" y="5376800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5248299" y="4788924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6013021" y="4788924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4517609" y="4788924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8030411" y="2933900"/>
            <a:ext cx="3450304" cy="3356110"/>
            <a:chOff x="8030411" y="2933900"/>
            <a:chExt cx="3450304" cy="3356110"/>
          </a:xfrm>
        </p:grpSpPr>
        <p:sp>
          <p:nvSpPr>
            <p:cNvPr id="343" name="Oval 342"/>
            <p:cNvSpPr/>
            <p:nvPr/>
          </p:nvSpPr>
          <p:spPr>
            <a:xfrm>
              <a:off x="8030411" y="2933900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8084456" y="2975813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</a:t>
              </a:r>
            </a:p>
          </p:txBody>
        </p:sp>
        <p:sp>
          <p:nvSpPr>
            <p:cNvPr id="345" name="Oval 344"/>
            <p:cNvSpPr/>
            <p:nvPr/>
          </p:nvSpPr>
          <p:spPr>
            <a:xfrm>
              <a:off x="8773361" y="2933900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8827406" y="2975813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47" name="Oval 346"/>
            <p:cNvSpPr/>
            <p:nvPr/>
          </p:nvSpPr>
          <p:spPr>
            <a:xfrm>
              <a:off x="9525836" y="2933900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9579881" y="2975813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349" name="Oval 348"/>
            <p:cNvSpPr/>
            <p:nvPr/>
          </p:nvSpPr>
          <p:spPr>
            <a:xfrm>
              <a:off x="8030411" y="3686375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8084456" y="3728288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sp>
          <p:nvSpPr>
            <p:cNvPr id="351" name="Oval 350"/>
            <p:cNvSpPr/>
            <p:nvPr/>
          </p:nvSpPr>
          <p:spPr>
            <a:xfrm>
              <a:off x="8773361" y="3686375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8827406" y="3728288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  <p:sp>
          <p:nvSpPr>
            <p:cNvPr id="353" name="Oval 352"/>
            <p:cNvSpPr/>
            <p:nvPr/>
          </p:nvSpPr>
          <p:spPr>
            <a:xfrm>
              <a:off x="9525836" y="3686375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9579881" y="3728288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</a:p>
          </p:txBody>
        </p:sp>
        <p:sp>
          <p:nvSpPr>
            <p:cNvPr id="355" name="Oval 354"/>
            <p:cNvSpPr/>
            <p:nvPr/>
          </p:nvSpPr>
          <p:spPr>
            <a:xfrm>
              <a:off x="8030411" y="4436918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8052812" y="4478831"/>
              <a:ext cx="365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10</a:t>
              </a:r>
            </a:p>
          </p:txBody>
        </p:sp>
        <p:sp>
          <p:nvSpPr>
            <p:cNvPr id="357" name="Oval 356"/>
            <p:cNvSpPr/>
            <p:nvPr/>
          </p:nvSpPr>
          <p:spPr>
            <a:xfrm>
              <a:off x="8773361" y="4436918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8805286" y="4478831"/>
              <a:ext cx="384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11</a:t>
              </a:r>
            </a:p>
          </p:txBody>
        </p:sp>
        <p:sp>
          <p:nvSpPr>
            <p:cNvPr id="359" name="Oval 358"/>
            <p:cNvSpPr/>
            <p:nvPr/>
          </p:nvSpPr>
          <p:spPr>
            <a:xfrm>
              <a:off x="9525836" y="4436918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9539364" y="4478831"/>
              <a:ext cx="365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12</a:t>
              </a:r>
            </a:p>
          </p:txBody>
        </p:sp>
        <p:cxnSp>
          <p:nvCxnSpPr>
            <p:cNvPr id="361" name="Straight Connector 360"/>
            <p:cNvCxnSpPr>
              <a:stCxn id="343" idx="6"/>
              <a:endCxn id="345" idx="2"/>
            </p:cNvCxnSpPr>
            <p:nvPr/>
          </p:nvCxnSpPr>
          <p:spPr>
            <a:xfrm>
              <a:off x="8396235" y="3109903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9148710" y="3109903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8396235" y="3882368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9139185" y="3882368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8396235" y="4626257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9148710" y="4626257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>
              <a:stCxn id="343" idx="4"/>
              <a:endCxn id="349" idx="0"/>
            </p:cNvCxnSpPr>
            <p:nvPr/>
          </p:nvCxnSpPr>
          <p:spPr>
            <a:xfrm>
              <a:off x="8213323" y="3285906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8956273" y="3285906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9708748" y="3285906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8944026" y="4038381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9708748" y="4038381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8213336" y="4038381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3" name="Oval 372"/>
            <p:cNvSpPr/>
            <p:nvPr/>
          </p:nvSpPr>
          <p:spPr>
            <a:xfrm>
              <a:off x="10278310" y="2933900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10332355" y="2975813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375" name="Oval 374"/>
            <p:cNvSpPr/>
            <p:nvPr/>
          </p:nvSpPr>
          <p:spPr>
            <a:xfrm>
              <a:off x="10278310" y="3686375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10332355" y="3728288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  <p:sp>
          <p:nvSpPr>
            <p:cNvPr id="377" name="Oval 376"/>
            <p:cNvSpPr/>
            <p:nvPr/>
          </p:nvSpPr>
          <p:spPr>
            <a:xfrm>
              <a:off x="10278310" y="4436918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10312832" y="4478831"/>
              <a:ext cx="365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13</a:t>
              </a:r>
            </a:p>
          </p:txBody>
        </p:sp>
        <p:cxnSp>
          <p:nvCxnSpPr>
            <p:cNvPr id="379" name="Straight Connector 378"/>
            <p:cNvCxnSpPr/>
            <p:nvPr/>
          </p:nvCxnSpPr>
          <p:spPr>
            <a:xfrm>
              <a:off x="9901184" y="3109903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9891659" y="3882368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9901184" y="4626257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10461222" y="3285906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10461222" y="4038381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5" name="Oval 394"/>
            <p:cNvSpPr/>
            <p:nvPr/>
          </p:nvSpPr>
          <p:spPr>
            <a:xfrm>
              <a:off x="11019077" y="2933900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11073122" y="2975813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397" name="Oval 396"/>
            <p:cNvSpPr/>
            <p:nvPr/>
          </p:nvSpPr>
          <p:spPr>
            <a:xfrm>
              <a:off x="11019077" y="3686375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11073122" y="3728288"/>
              <a:ext cx="241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</a:p>
          </p:txBody>
        </p:sp>
        <p:sp>
          <p:nvSpPr>
            <p:cNvPr id="399" name="Oval 398"/>
            <p:cNvSpPr/>
            <p:nvPr/>
          </p:nvSpPr>
          <p:spPr>
            <a:xfrm>
              <a:off x="11019077" y="4436918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11053599" y="4478831"/>
              <a:ext cx="427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14</a:t>
              </a:r>
            </a:p>
          </p:txBody>
        </p:sp>
        <p:cxnSp>
          <p:nvCxnSpPr>
            <p:cNvPr id="401" name="Straight Connector 400"/>
            <p:cNvCxnSpPr/>
            <p:nvPr/>
          </p:nvCxnSpPr>
          <p:spPr>
            <a:xfrm>
              <a:off x="10641951" y="3109903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10632426" y="3882368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10641951" y="4626257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11201989" y="3285906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11201989" y="4038381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9" name="Oval 438"/>
            <p:cNvSpPr/>
            <p:nvPr/>
          </p:nvSpPr>
          <p:spPr>
            <a:xfrm>
              <a:off x="8030411" y="5187461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8057574" y="5229374"/>
              <a:ext cx="356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15</a:t>
              </a:r>
            </a:p>
          </p:txBody>
        </p:sp>
        <p:sp>
          <p:nvSpPr>
            <p:cNvPr id="441" name="Oval 440"/>
            <p:cNvSpPr/>
            <p:nvPr/>
          </p:nvSpPr>
          <p:spPr>
            <a:xfrm>
              <a:off x="8773361" y="5187461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8800524" y="5229373"/>
              <a:ext cx="377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16</a:t>
              </a:r>
            </a:p>
          </p:txBody>
        </p:sp>
        <p:sp>
          <p:nvSpPr>
            <p:cNvPr id="443" name="Oval 442"/>
            <p:cNvSpPr/>
            <p:nvPr/>
          </p:nvSpPr>
          <p:spPr>
            <a:xfrm>
              <a:off x="9525836" y="5187461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9554990" y="5241767"/>
              <a:ext cx="3506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17</a:t>
              </a:r>
            </a:p>
          </p:txBody>
        </p:sp>
        <p:sp>
          <p:nvSpPr>
            <p:cNvPr id="445" name="Oval 444"/>
            <p:cNvSpPr/>
            <p:nvPr/>
          </p:nvSpPr>
          <p:spPr>
            <a:xfrm>
              <a:off x="8030411" y="5938004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8052812" y="5979917"/>
              <a:ext cx="365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sp>
          <p:nvSpPr>
            <p:cNvPr id="447" name="Oval 446"/>
            <p:cNvSpPr/>
            <p:nvPr/>
          </p:nvSpPr>
          <p:spPr>
            <a:xfrm>
              <a:off x="8773361" y="5938004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8805286" y="5979917"/>
              <a:ext cx="384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21</a:t>
              </a:r>
            </a:p>
          </p:txBody>
        </p:sp>
        <p:sp>
          <p:nvSpPr>
            <p:cNvPr id="449" name="Oval 448"/>
            <p:cNvSpPr/>
            <p:nvPr/>
          </p:nvSpPr>
          <p:spPr>
            <a:xfrm>
              <a:off x="9525836" y="5938004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9539364" y="5979917"/>
              <a:ext cx="365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22</a:t>
              </a:r>
            </a:p>
          </p:txBody>
        </p:sp>
        <p:cxnSp>
          <p:nvCxnSpPr>
            <p:cNvPr id="451" name="Straight Connector 450"/>
            <p:cNvCxnSpPr/>
            <p:nvPr/>
          </p:nvCxnSpPr>
          <p:spPr>
            <a:xfrm>
              <a:off x="8396235" y="5383454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/>
          </p:nvCxnSpPr>
          <p:spPr>
            <a:xfrm>
              <a:off x="9139185" y="5383454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>
              <a:off x="8396235" y="6127343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9148710" y="6127343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>
              <a:endCxn id="439" idx="0"/>
            </p:cNvCxnSpPr>
            <p:nvPr/>
          </p:nvCxnSpPr>
          <p:spPr>
            <a:xfrm>
              <a:off x="8213323" y="4786992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8956273" y="4786992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9708748" y="4786992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8944026" y="5539467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/>
          </p:nvCxnSpPr>
          <p:spPr>
            <a:xfrm>
              <a:off x="9708748" y="5539467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>
              <a:off x="8213336" y="5539467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1" name="Oval 460"/>
            <p:cNvSpPr/>
            <p:nvPr/>
          </p:nvSpPr>
          <p:spPr>
            <a:xfrm>
              <a:off x="10278310" y="5187461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TextBox 461"/>
            <p:cNvSpPr txBox="1"/>
            <p:nvPr/>
          </p:nvSpPr>
          <p:spPr>
            <a:xfrm>
              <a:off x="10292288" y="5229373"/>
              <a:ext cx="365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18</a:t>
              </a:r>
            </a:p>
          </p:txBody>
        </p:sp>
        <p:sp>
          <p:nvSpPr>
            <p:cNvPr id="463" name="Oval 462"/>
            <p:cNvSpPr/>
            <p:nvPr/>
          </p:nvSpPr>
          <p:spPr>
            <a:xfrm>
              <a:off x="10278310" y="5938004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10299136" y="5995184"/>
              <a:ext cx="365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23</a:t>
              </a:r>
            </a:p>
          </p:txBody>
        </p:sp>
        <p:cxnSp>
          <p:nvCxnSpPr>
            <p:cNvPr id="465" name="Straight Connector 464"/>
            <p:cNvCxnSpPr/>
            <p:nvPr/>
          </p:nvCxnSpPr>
          <p:spPr>
            <a:xfrm>
              <a:off x="9891659" y="5383454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6" name="Straight Connector 465"/>
            <p:cNvCxnSpPr/>
            <p:nvPr/>
          </p:nvCxnSpPr>
          <p:spPr>
            <a:xfrm>
              <a:off x="9901184" y="6127343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7" name="Straight Connector 466"/>
            <p:cNvCxnSpPr/>
            <p:nvPr/>
          </p:nvCxnSpPr>
          <p:spPr>
            <a:xfrm>
              <a:off x="10461222" y="4786992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>
              <a:off x="10461222" y="5539467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9" name="Oval 468"/>
            <p:cNvSpPr/>
            <p:nvPr/>
          </p:nvSpPr>
          <p:spPr>
            <a:xfrm>
              <a:off x="11019077" y="5187461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11035661" y="5229373"/>
              <a:ext cx="4075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  <p:sp>
          <p:nvSpPr>
            <p:cNvPr id="471" name="Oval 470"/>
            <p:cNvSpPr/>
            <p:nvPr/>
          </p:nvSpPr>
          <p:spPr>
            <a:xfrm>
              <a:off x="11019077" y="5938004"/>
              <a:ext cx="365824" cy="352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11053599" y="5979917"/>
              <a:ext cx="427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24</a:t>
              </a:r>
            </a:p>
          </p:txBody>
        </p:sp>
        <p:cxnSp>
          <p:nvCxnSpPr>
            <p:cNvPr id="473" name="Straight Connector 472"/>
            <p:cNvCxnSpPr/>
            <p:nvPr/>
          </p:nvCxnSpPr>
          <p:spPr>
            <a:xfrm>
              <a:off x="10632426" y="5383454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4" name="Straight Connector 473"/>
            <p:cNvCxnSpPr/>
            <p:nvPr/>
          </p:nvCxnSpPr>
          <p:spPr>
            <a:xfrm>
              <a:off x="10641951" y="6127343"/>
              <a:ext cx="37712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5" name="Straight Connector 474"/>
            <p:cNvCxnSpPr/>
            <p:nvPr/>
          </p:nvCxnSpPr>
          <p:spPr>
            <a:xfrm>
              <a:off x="11201989" y="4786992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>
              <a:off x="11201989" y="5539467"/>
              <a:ext cx="0" cy="40046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1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Grid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177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Chain:</a:t>
            </a:r>
          </a:p>
          <a:p>
            <a:pPr lvl="1"/>
            <a:r>
              <a:rPr lang="en-US" sz="2000" dirty="0"/>
              <a:t>huge average and max latency</a:t>
            </a:r>
          </a:p>
          <a:p>
            <a:pPr lvl="1"/>
            <a:r>
              <a:rPr lang="en-US" sz="2000" dirty="0"/>
              <a:t>bad coverage</a:t>
            </a:r>
          </a:p>
          <a:p>
            <a:pPr lvl="1"/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Tree:</a:t>
            </a:r>
          </a:p>
          <a:p>
            <a:pPr lvl="1"/>
            <a:r>
              <a:rPr lang="en-US" sz="2000" dirty="0"/>
              <a:t>good average latency</a:t>
            </a:r>
          </a:p>
          <a:p>
            <a:pPr lvl="1"/>
            <a:r>
              <a:rPr lang="en-US" sz="2000" dirty="0"/>
              <a:t>better coverage than chain but still not the best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Grid:</a:t>
            </a:r>
            <a:endParaRPr lang="en-US" sz="2000" dirty="0"/>
          </a:p>
          <a:p>
            <a:pPr lvl="1"/>
            <a:r>
              <a:rPr lang="en-US" sz="2000" dirty="0"/>
              <a:t>best average latency </a:t>
            </a:r>
          </a:p>
          <a:p>
            <a:pPr lvl="1"/>
            <a:r>
              <a:rPr lang="en-US" sz="2000" dirty="0"/>
              <a:t>best coverage</a:t>
            </a:r>
          </a:p>
          <a:p>
            <a:pPr lvl="1"/>
            <a:r>
              <a:rPr lang="en-US" sz="2000" dirty="0"/>
              <a:t>more duplicate/dropped packets (almost 2x of those in tree, chain)</a:t>
            </a:r>
          </a:p>
          <a:p>
            <a:pPr lvl="1"/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  <a:endParaRPr lang="el-GR" dirty="0"/>
          </a:p>
        </p:txBody>
      </p:sp>
      <p:pic>
        <p:nvPicPr>
          <p:cNvPr id="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55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Buffering</a:t>
            </a:r>
            <a:r>
              <a:rPr lang="en-US" b="1" dirty="0"/>
              <a:t> </a:t>
            </a:r>
          </a:p>
          <a:p>
            <a:pPr lvl="1"/>
            <a:r>
              <a:rPr lang="en-US" sz="2000" dirty="0"/>
              <a:t>on each node</a:t>
            </a:r>
          </a:p>
          <a:p>
            <a:pPr lvl="1"/>
            <a:r>
              <a:rPr lang="en-US" sz="2000" dirty="0"/>
              <a:t>handle duplicates</a:t>
            </a:r>
          </a:p>
          <a:p>
            <a:pPr lvl="1"/>
            <a:r>
              <a:rPr lang="en-US" sz="2000" dirty="0"/>
              <a:t>forward broadcasted packets </a:t>
            </a:r>
          </a:p>
          <a:p>
            <a:pPr lvl="1"/>
            <a:r>
              <a:rPr lang="en-US" sz="2000" dirty="0"/>
              <a:t>cyclic</a:t>
            </a:r>
            <a:r>
              <a:rPr lang="el-GR" sz="2000" dirty="0"/>
              <a:t> </a:t>
            </a:r>
            <a:r>
              <a:rPr lang="en-US" sz="2000" dirty="0"/>
              <a:t>storage</a:t>
            </a:r>
          </a:p>
          <a:p>
            <a:pPr lvl="1"/>
            <a:r>
              <a:rPr lang="en-US" sz="2000" dirty="0"/>
              <a:t>max size of 10 slots</a:t>
            </a:r>
          </a:p>
          <a:p>
            <a:pPr lvl="1"/>
            <a:r>
              <a:rPr lang="en-US" sz="2000" dirty="0"/>
              <a:t>save (node_id, seq_no)</a:t>
            </a:r>
          </a:p>
          <a:p>
            <a:pPr lvl="1"/>
            <a:r>
              <a:rPr lang="en-US" sz="2000" dirty="0"/>
              <a:t>2 </a:t>
            </a:r>
            <a:r>
              <a:rPr lang="en-US" sz="2000" dirty="0" smtClean="0"/>
              <a:t>indexes (</a:t>
            </a:r>
            <a:r>
              <a:rPr lang="en-US" sz="2000" smtClean="0"/>
              <a:t>buff_indx</a:t>
            </a:r>
            <a:r>
              <a:rPr lang="en-US" sz="2000" dirty="0"/>
              <a:t>, fwd_indx)</a:t>
            </a:r>
          </a:p>
          <a:p>
            <a:pPr lvl="1"/>
            <a:r>
              <a:rPr lang="en-US" sz="2100" dirty="0"/>
              <a:t>1 counter for wrap arounds (carry)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Packet</a:t>
            </a:r>
          </a:p>
          <a:p>
            <a:pPr lvl="1"/>
            <a:r>
              <a:rPr lang="en-US" sz="2000" dirty="0"/>
              <a:t>group id</a:t>
            </a:r>
          </a:p>
          <a:p>
            <a:pPr lvl="1"/>
            <a:r>
              <a:rPr lang="en-US" sz="2000" dirty="0"/>
              <a:t>node id</a:t>
            </a:r>
          </a:p>
          <a:p>
            <a:pPr lvl="1"/>
            <a:r>
              <a:rPr lang="en-US" sz="2000" dirty="0"/>
              <a:t>sequence number</a:t>
            </a:r>
          </a:p>
        </p:txBody>
      </p:sp>
      <p:pic>
        <p:nvPicPr>
          <p:cNvPr id="5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4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0237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400" b="1" dirty="0"/>
              <a:t>Tasks</a:t>
            </a:r>
            <a:endParaRPr lang="en-US" sz="5100" b="1" dirty="0"/>
          </a:p>
          <a:p>
            <a:pPr lvl="1"/>
            <a:r>
              <a:rPr lang="en-US" sz="3600" dirty="0"/>
              <a:t>broadcastMsg()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3300" dirty="0"/>
              <a:t>set packets fields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3300" dirty="0"/>
              <a:t>send it over the radio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3300" dirty="0"/>
              <a:t>update local seq_no counter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endParaRPr lang="en-US" sz="3300" dirty="0"/>
          </a:p>
          <a:p>
            <a:pPr lvl="1"/>
            <a:r>
              <a:rPr lang="en-US" sz="3600" dirty="0"/>
              <a:t>forwardMsg()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3300" dirty="0"/>
              <a:t>set packets fields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3300" dirty="0"/>
              <a:t>send it over the radio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3300" dirty="0"/>
              <a:t>update fwd_indx counter</a:t>
            </a:r>
          </a:p>
          <a:p>
            <a:pPr marL="914400" lvl="2" indent="0">
              <a:buSzPct val="65000"/>
              <a:buNone/>
            </a:pPr>
            <a:endParaRPr lang="en-US" sz="3300" dirty="0"/>
          </a:p>
          <a:p>
            <a:pPr lvl="1"/>
            <a:r>
              <a:rPr lang="en-US" sz="3600" dirty="0"/>
              <a:t>bufferMsg()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3300" dirty="0"/>
              <a:t>drops duplicate packets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3300" dirty="0"/>
              <a:t>save non-duplicates</a:t>
            </a:r>
          </a:p>
          <a:p>
            <a:pPr lvl="2">
              <a:buSzPct val="65000"/>
              <a:buFont typeface="Courier New" panose="02070309020205020404" pitchFamily="49" charset="0"/>
              <a:buChar char="o"/>
            </a:pPr>
            <a:r>
              <a:rPr lang="en-US" sz="3300" dirty="0"/>
              <a:t>schedule a transmission time</a:t>
            </a:r>
          </a:p>
          <a:p>
            <a:pPr marL="914400" lvl="2" indent="0">
              <a:buSzPct val="65000"/>
              <a:buNone/>
            </a:pPr>
            <a:endParaRPr lang="en-US" dirty="0"/>
          </a:p>
          <a:p>
            <a:pPr marL="914400" lvl="2" indent="0">
              <a:buSzPct val="65000"/>
              <a:buNone/>
            </a:pPr>
            <a:r>
              <a:rPr lang="en-US" dirty="0"/>
              <a:t> </a:t>
            </a:r>
          </a:p>
        </p:txBody>
      </p:sp>
      <p:pic>
        <p:nvPicPr>
          <p:cNvPr id="6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9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838200" y="2427316"/>
            <a:ext cx="4182687" cy="35329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71160" cy="465830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General Idea Pseudocode: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300" dirty="0"/>
              <a:t>(</a:t>
            </a:r>
            <a:r>
              <a:rPr lang="en-US" sz="2100" dirty="0"/>
              <a:t>with omitted info)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900" dirty="0"/>
              <a:t/>
            </a:r>
            <a:br>
              <a:rPr lang="en-US" sz="1900" dirty="0"/>
            </a:br>
            <a:endParaRPr lang="en-US" sz="1500" dirty="0"/>
          </a:p>
          <a:p>
            <a:pPr mar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/>
              <a:t>event receive();</a:t>
            </a:r>
          </a:p>
          <a:p>
            <a:pPr marL="0" indent="-457200">
              <a:buFont typeface="+mj-lt"/>
              <a:buAutoNum type="arabicPeriod"/>
            </a:pPr>
            <a:r>
              <a:rPr lang="en-US" sz="2400" dirty="0"/>
              <a:t>if not my_group: { return; }</a:t>
            </a:r>
          </a:p>
          <a:p>
            <a:pPr marL="0" indent="-457200">
              <a:buFont typeface="+mj-lt"/>
              <a:buAutoNum type="arabicPeriod"/>
            </a:pPr>
            <a:r>
              <a:rPr lang="en-US" sz="2400" dirty="0"/>
              <a:t>post bufferMsg();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task bufferMsg():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rcv_pkt in buffer: { return; }</a:t>
            </a:r>
          </a:p>
          <a:p>
            <a:pPr marL="0" indent="-457200">
              <a:buFont typeface="+mj-lt"/>
              <a:buAutoNum type="arabicPeriod"/>
            </a:pPr>
            <a:r>
              <a:rPr lang="en-US" sz="2400" dirty="0"/>
              <a:t>saveTobuffer();</a:t>
            </a:r>
          </a:p>
          <a:p>
            <a:pPr marL="0" indent="-457200">
              <a:buFont typeface="+mj-lt"/>
              <a:buAutoNum type="arabicPeriod"/>
            </a:pPr>
            <a:r>
              <a:rPr lang="en-US" sz="2400" dirty="0"/>
              <a:t>startTimer(); 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</a:rPr>
              <a:t>/* random backoff time */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event timer.fired();</a:t>
            </a:r>
          </a:p>
          <a:p>
            <a:pPr marL="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post forwardMsg();</a:t>
            </a:r>
          </a:p>
          <a:p>
            <a:pPr marL="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event sendDone();</a:t>
            </a:r>
          </a:p>
          <a:p>
            <a:pPr marL="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pkts_to_fwd: { startTimer(); }</a:t>
            </a:r>
          </a:p>
          <a:p>
            <a:pPr marL="0" indent="0">
              <a:buNone/>
            </a:pP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6844148" y="1690688"/>
            <a:ext cx="2773678" cy="12469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</a:rPr>
              <a:t>void startTimer() {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</a:rPr>
              <a:t>        uint16_t delay;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</a:rPr>
              <a:t>        if(call Timer.isRunning()) {return; }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</a:rPr>
              <a:t>        delay = call Random.rand16() % 50;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</a:rPr>
              <a:t>        call Timer.startOneShot(delay);</a:t>
            </a:r>
          </a:p>
          <a:p>
            <a:r>
              <a:rPr lang="en-US" sz="1200" dirty="0">
                <a:ln w="0"/>
                <a:solidFill>
                  <a:schemeClr val="tx1"/>
                </a:solidFill>
              </a:rPr>
              <a:t>    }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857105" y="2314145"/>
            <a:ext cx="2987043" cy="20250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8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199" y="365125"/>
            <a:ext cx="3193474" cy="159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Carry brief explanation</a:t>
            </a:r>
          </a:p>
          <a:p>
            <a:endParaRPr lang="el-GR" sz="2000" i="1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/>
          </p:nvPr>
        </p:nvGraphicFramePr>
        <p:xfrm>
          <a:off x="992955" y="4064363"/>
          <a:ext cx="6043370" cy="440356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{5C22544A-7EE6-4342-B048-85BDC9FD1C3A}</a:tableStyleId>
              </a:tblPr>
              <a:tblGrid>
                <a:gridCol w="6043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43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43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43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43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43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433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433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433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433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440356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l-GR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l-GR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l-GR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l-GR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l-GR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l-GR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el-GR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el-GR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</a:t>
                      </a:r>
                      <a:endParaRPr lang="el-GR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</a:t>
                      </a:r>
                      <a:endParaRPr lang="el-GR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6" name="Curved Connector 75"/>
          <p:cNvCxnSpPr/>
          <p:nvPr/>
        </p:nvCxnSpPr>
        <p:spPr>
          <a:xfrm rot="10800000" flipV="1">
            <a:off x="1730375" y="4284538"/>
            <a:ext cx="5305956" cy="693861"/>
          </a:xfrm>
          <a:prstGeom prst="curvedConnector3">
            <a:avLst>
              <a:gd name="adj1" fmla="val -9779"/>
            </a:avLst>
          </a:prstGeom>
          <a:ln w="12700" cap="flat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77095" y="4130649"/>
            <a:ext cx="86726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carry++</a:t>
            </a:r>
            <a:endParaRPr lang="el-GR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992955" y="3630216"/>
            <a:ext cx="165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assume buffer is full</a:t>
            </a:r>
            <a:endParaRPr lang="el-GR" sz="1400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6696958" y="3630216"/>
            <a:ext cx="9427" cy="434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877585" y="3598984"/>
            <a:ext cx="9427" cy="465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480812" y="3322439"/>
            <a:ext cx="933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fwd_indx</a:t>
            </a:r>
            <a:endParaRPr lang="el-GR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6239758" y="3322438"/>
            <a:ext cx="933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buff_indx</a:t>
            </a:r>
            <a:endParaRPr lang="el-GR" sz="1400" dirty="0"/>
          </a:p>
        </p:txBody>
      </p:sp>
      <p:sp>
        <p:nvSpPr>
          <p:cNvPr id="96" name="Lightning Bolt 95"/>
          <p:cNvSpPr/>
          <p:nvPr/>
        </p:nvSpPr>
        <p:spPr>
          <a:xfrm rot="5195911">
            <a:off x="7019517" y="3670923"/>
            <a:ext cx="444803" cy="385475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379169" y="3442781"/>
            <a:ext cx="796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rcv_pkt</a:t>
            </a:r>
            <a:endParaRPr lang="el-GR" sz="1400" dirty="0"/>
          </a:p>
        </p:txBody>
      </p:sp>
      <p:graphicFrame>
        <p:nvGraphicFramePr>
          <p:cNvPr id="101" name="Table 100"/>
          <p:cNvGraphicFramePr>
            <a:graphicFrameLocks noGrp="1"/>
          </p:cNvGraphicFramePr>
          <p:nvPr>
            <p:extLst/>
          </p:nvPr>
        </p:nvGraphicFramePr>
        <p:xfrm>
          <a:off x="992954" y="5886169"/>
          <a:ext cx="6043370" cy="440356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{5C22544A-7EE6-4342-B048-85BDC9FD1C3A}</a:tableStyleId>
              </a:tblPr>
              <a:tblGrid>
                <a:gridCol w="6043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43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43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43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43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43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433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433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433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433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440356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el-GR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el-GR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el-GR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el-GR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el-GR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el-GR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el-GR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el-GR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</a:t>
                      </a:r>
                      <a:endParaRPr lang="el-GR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</a:t>
                      </a:r>
                      <a:endParaRPr lang="el-GR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2" name="Straight Arrow Connector 101"/>
          <p:cNvCxnSpPr/>
          <p:nvPr/>
        </p:nvCxnSpPr>
        <p:spPr>
          <a:xfrm>
            <a:off x="1295399" y="5451150"/>
            <a:ext cx="9427" cy="434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38199" y="5143372"/>
            <a:ext cx="933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buff_indx</a:t>
            </a:r>
            <a:endParaRPr lang="el-GR" sz="14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4877585" y="5412859"/>
            <a:ext cx="9427" cy="465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480812" y="5136314"/>
            <a:ext cx="933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fwd_indx</a:t>
            </a:r>
            <a:endParaRPr lang="el-GR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271234" y="2654574"/>
            <a:ext cx="1212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r>
              <a:rPr lang="en-US" sz="1200" b="1" dirty="0"/>
              <a:t>Current state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buff_indx</a:t>
            </a:r>
            <a:r>
              <a:rPr lang="en-US" sz="1200" dirty="0"/>
              <a:t> = 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fwd_indx = 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carry = 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271234" y="5160391"/>
            <a:ext cx="1212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r>
              <a:rPr lang="en-US" sz="1200" b="1" dirty="0"/>
              <a:t>Current state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buff_indx</a:t>
            </a:r>
            <a:r>
              <a:rPr lang="en-US" sz="1200" dirty="0"/>
              <a:t>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fwd_indx = 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carry = 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38199" y="1887722"/>
            <a:ext cx="3479616" cy="138499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if </a:t>
            </a:r>
            <a:r>
              <a:rPr lang="en-US" sz="1400" b="1"/>
              <a:t>buff_indx</a:t>
            </a:r>
            <a:r>
              <a:rPr lang="en-US" sz="1400" b="1" dirty="0"/>
              <a:t> == MAX_SIZE - 1 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buff_indx</a:t>
            </a:r>
            <a:r>
              <a:rPr lang="en-US" sz="1400" b="1" dirty="0"/>
              <a:t> = 0</a:t>
            </a:r>
            <a:r>
              <a:rPr lang="en-US" sz="1400" dirty="0"/>
              <a:t> (wrap around)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carry ++</a:t>
            </a:r>
          </a:p>
          <a:p>
            <a:r>
              <a:rPr lang="en-US" sz="1400" b="1" dirty="0"/>
              <a:t>if fwd_indx == MAX_SIZE - 1 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fwd_indx = 0 </a:t>
            </a:r>
            <a:r>
              <a:rPr lang="en-US" sz="1400" dirty="0"/>
              <a:t>(wrap around)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carry --</a:t>
            </a:r>
            <a:endParaRPr lang="el-GR" sz="1400" b="1" dirty="0"/>
          </a:p>
        </p:txBody>
      </p:sp>
      <p:cxnSp>
        <p:nvCxnSpPr>
          <p:cNvPr id="139" name="Curved Connector 138"/>
          <p:cNvCxnSpPr/>
          <p:nvPr/>
        </p:nvCxnSpPr>
        <p:spPr>
          <a:xfrm rot="10800000">
            <a:off x="1276348" y="4504719"/>
            <a:ext cx="492124" cy="473681"/>
          </a:xfrm>
          <a:prstGeom prst="curvedConnector3">
            <a:avLst>
              <a:gd name="adj1" fmla="val 1026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2985719" cy="1325563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Single node broadcast</a:t>
            </a:r>
            <a:endParaRPr lang="el-GR" sz="2200" i="1" dirty="0"/>
          </a:p>
        </p:txBody>
      </p:sp>
      <p:sp>
        <p:nvSpPr>
          <p:cNvPr id="5" name="Oval 4"/>
          <p:cNvSpPr/>
          <p:nvPr/>
        </p:nvSpPr>
        <p:spPr>
          <a:xfrm>
            <a:off x="3458095" y="2914896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81119" y="2914896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03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939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875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6"/>
            <a:endCxn id="15" idx="2"/>
          </p:cNvCxnSpPr>
          <p:nvPr/>
        </p:nvCxnSpPr>
        <p:spPr>
          <a:xfrm flipV="1">
            <a:off x="3823919" y="3089464"/>
            <a:ext cx="457200" cy="14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431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367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303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2647" y="295768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29047" y="294393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16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80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44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grpSp>
        <p:nvGrpSpPr>
          <p:cNvPr id="53" name="Group 52"/>
          <p:cNvGrpSpPr/>
          <p:nvPr/>
        </p:nvGrpSpPr>
        <p:grpSpPr>
          <a:xfrm rot="2774304">
            <a:off x="3218268" y="2561000"/>
            <a:ext cx="928862" cy="1070363"/>
            <a:chOff x="3051632" y="4572001"/>
            <a:chExt cx="457200" cy="448886"/>
          </a:xfrm>
        </p:grpSpPr>
        <p:sp>
          <p:nvSpPr>
            <p:cNvPr id="48" name="Arc 47"/>
            <p:cNvSpPr/>
            <p:nvPr/>
          </p:nvSpPr>
          <p:spPr>
            <a:xfrm>
              <a:off x="3051632" y="4572001"/>
              <a:ext cx="457200" cy="349134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3105096" y="4638502"/>
              <a:ext cx="348939" cy="382385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>
              <a:off x="3194537" y="4705004"/>
              <a:ext cx="180429" cy="133004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223618" y="4611062"/>
            <a:ext cx="105750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[0,0]</a:t>
            </a:r>
          </a:p>
          <a:p>
            <a:pPr algn="ctr"/>
            <a:r>
              <a:rPr lang="en-US" sz="1200"/>
              <a:t>buff_indx</a:t>
            </a:r>
            <a:r>
              <a:rPr lang="en-US" sz="1200" dirty="0"/>
              <a:t> ++</a:t>
            </a:r>
          </a:p>
        </p:txBody>
      </p:sp>
      <p:cxnSp>
        <p:nvCxnSpPr>
          <p:cNvPr id="82" name="Straight Connector 81"/>
          <p:cNvCxnSpPr>
            <a:stCxn id="15" idx="4"/>
          </p:cNvCxnSpPr>
          <p:nvPr/>
        </p:nvCxnSpPr>
        <p:spPr>
          <a:xfrm>
            <a:off x="4455719" y="3264031"/>
            <a:ext cx="0" cy="53760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523737" y="3824746"/>
            <a:ext cx="83240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seq_no ++</a:t>
            </a:r>
          </a:p>
        </p:txBody>
      </p:sp>
      <p:cxnSp>
        <p:nvCxnSpPr>
          <p:cNvPr id="107" name="Straight Connector 106"/>
          <p:cNvCxnSpPr>
            <a:stCxn id="5" idx="3"/>
            <a:endCxn id="106" idx="0"/>
          </p:cNvCxnSpPr>
          <p:nvPr/>
        </p:nvCxnSpPr>
        <p:spPr>
          <a:xfrm flipH="1">
            <a:off x="2939941" y="3215352"/>
            <a:ext cx="571728" cy="60939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495953" y="2449852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259452" y="2449852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116874" y="2449852"/>
            <a:ext cx="370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{}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08596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700319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241057" y="2238275"/>
            <a:ext cx="633357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buffer</a:t>
            </a:r>
          </a:p>
        </p:txBody>
      </p:sp>
      <p:cxnSp>
        <p:nvCxnSpPr>
          <p:cNvPr id="133" name="Straight Connector 132"/>
          <p:cNvCxnSpPr>
            <a:stCxn id="132" idx="1"/>
            <a:endCxn id="125" idx="3"/>
          </p:cNvCxnSpPr>
          <p:nvPr/>
        </p:nvCxnSpPr>
        <p:spPr>
          <a:xfrm flipH="1">
            <a:off x="7070496" y="2376775"/>
            <a:ext cx="170561" cy="22360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383160" y="3260496"/>
            <a:ext cx="66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rcv_pkt</a:t>
            </a:r>
            <a:endParaRPr lang="en-US" sz="1100" dirty="0"/>
          </a:p>
        </p:txBody>
      </p:sp>
      <p:sp>
        <p:nvSpPr>
          <p:cNvPr id="142" name="Flowchart: Process 141"/>
          <p:cNvSpPr/>
          <p:nvPr/>
        </p:nvSpPr>
        <p:spPr>
          <a:xfrm>
            <a:off x="7263764" y="2845308"/>
            <a:ext cx="1221299" cy="4883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Initial 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buff_indx</a:t>
            </a:r>
            <a:r>
              <a:rPr lang="en-US" sz="1200" dirty="0">
                <a:solidFill>
                  <a:schemeClr val="tx1"/>
                </a:solidFill>
              </a:rPr>
              <a:t> = 0;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fwd_indx = 0;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carry = 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932723" y="3801319"/>
            <a:ext cx="1045991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checkBuffer()</a:t>
            </a:r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3973301" y="4078318"/>
            <a:ext cx="428835" cy="55187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421337" y="4084791"/>
            <a:ext cx="520104" cy="54539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996482" y="4150736"/>
            <a:ext cx="21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666317" y="4187336"/>
            <a:ext cx="21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680880" y="4630189"/>
            <a:ext cx="76431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drop pkt</a:t>
            </a:r>
          </a:p>
        </p:txBody>
      </p:sp>
      <p:cxnSp>
        <p:nvCxnSpPr>
          <p:cNvPr id="166" name="Straight Connector 165"/>
          <p:cNvCxnSpPr>
            <a:stCxn id="79" idx="2"/>
          </p:cNvCxnSpPr>
          <p:nvPr/>
        </p:nvCxnSpPr>
        <p:spPr>
          <a:xfrm>
            <a:off x="3752369" y="5072727"/>
            <a:ext cx="11282" cy="5965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166831" y="5669280"/>
            <a:ext cx="127348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startTimer()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907549" y="2859719"/>
            <a:ext cx="557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&lt;0,0&gt;</a:t>
            </a:r>
          </a:p>
        </p:txBody>
      </p:sp>
      <p:pic>
        <p:nvPicPr>
          <p:cNvPr id="44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6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58095" y="2914896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81119" y="2914896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03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939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875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6"/>
            <a:endCxn id="15" idx="2"/>
          </p:cNvCxnSpPr>
          <p:nvPr/>
        </p:nvCxnSpPr>
        <p:spPr>
          <a:xfrm flipV="1">
            <a:off x="3823919" y="3089464"/>
            <a:ext cx="457200" cy="14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431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367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303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2647" y="295768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29047" y="294393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16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80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44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495953" y="2449852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116874" y="2449852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08596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700319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98469" y="2446491"/>
            <a:ext cx="65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</a:t>
            </a:r>
            <a:r>
              <a:rPr lang="en-US" sz="1400" dirty="0">
                <a:solidFill>
                  <a:srgbClr val="C00000"/>
                </a:solidFill>
              </a:rPr>
              <a:t>0,0</a:t>
            </a:r>
            <a:r>
              <a:rPr lang="en-US" sz="1400" dirty="0"/>
              <a:t>]}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3641007" y="3261728"/>
            <a:ext cx="0" cy="36042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Lightning Bolt 46"/>
          <p:cNvSpPr/>
          <p:nvPr/>
        </p:nvSpPr>
        <p:spPr>
          <a:xfrm>
            <a:off x="3050123" y="2559648"/>
            <a:ext cx="444803" cy="385475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363195" y="2145941"/>
            <a:ext cx="935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 sendDone()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73029" y="3624252"/>
            <a:ext cx="2459697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if(buff_indx &gt; fwd_indx || carry != 0)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443288" y="4432804"/>
            <a:ext cx="117851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nothing to do!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3192971" y="3900060"/>
            <a:ext cx="428835" cy="55187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641007" y="3906533"/>
            <a:ext cx="520104" cy="54539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216152" y="3972478"/>
            <a:ext cx="21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885987" y="4009078"/>
            <a:ext cx="21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900549" y="4451931"/>
            <a:ext cx="970709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startTimer()</a:t>
            </a:r>
          </a:p>
        </p:txBody>
      </p:sp>
      <p:cxnSp>
        <p:nvCxnSpPr>
          <p:cNvPr id="61" name="Straight Arrow Connector 60"/>
          <p:cNvCxnSpPr>
            <a:stCxn id="5" idx="0"/>
          </p:cNvCxnSpPr>
          <p:nvPr/>
        </p:nvCxnSpPr>
        <p:spPr>
          <a:xfrm flipV="1">
            <a:off x="3641007" y="1886989"/>
            <a:ext cx="756426" cy="102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89450" y="896039"/>
            <a:ext cx="1212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  <a:p>
            <a:r>
              <a:rPr lang="en-US" sz="1200" b="1" dirty="0"/>
              <a:t>Current state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buff_indx</a:t>
            </a:r>
            <a:r>
              <a:rPr lang="en-US" sz="1200" dirty="0"/>
              <a:t>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fwd_indx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carry = 0</a:t>
            </a:r>
          </a:p>
        </p:txBody>
      </p:sp>
      <p:sp>
        <p:nvSpPr>
          <p:cNvPr id="92" name="Title 1"/>
          <p:cNvSpPr txBox="1">
            <a:spLocks/>
          </p:cNvSpPr>
          <p:nvPr/>
        </p:nvSpPr>
        <p:spPr>
          <a:xfrm>
            <a:off x="838199" y="365125"/>
            <a:ext cx="29857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Single node broadcast</a:t>
            </a:r>
            <a:endParaRPr lang="el-GR" sz="2000" i="1" dirty="0"/>
          </a:p>
        </p:txBody>
      </p:sp>
      <p:pic>
        <p:nvPicPr>
          <p:cNvPr id="35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458095" y="2914896"/>
            <a:ext cx="365824" cy="352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81119" y="2914896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03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939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87519" y="2914895"/>
            <a:ext cx="349200" cy="3491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6"/>
            <a:endCxn id="15" idx="2"/>
          </p:cNvCxnSpPr>
          <p:nvPr/>
        </p:nvCxnSpPr>
        <p:spPr>
          <a:xfrm flipV="1">
            <a:off x="3823919" y="3089464"/>
            <a:ext cx="457200" cy="14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431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367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30319" y="3089462"/>
            <a:ext cx="45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2647" y="2957683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29047" y="294393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16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80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4417" y="2950962"/>
            <a:ext cx="241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grpSp>
        <p:nvGrpSpPr>
          <p:cNvPr id="53" name="Group 52"/>
          <p:cNvGrpSpPr/>
          <p:nvPr/>
        </p:nvGrpSpPr>
        <p:grpSpPr>
          <a:xfrm rot="3050369">
            <a:off x="4027656" y="2546307"/>
            <a:ext cx="928862" cy="1070363"/>
            <a:chOff x="3051632" y="4572001"/>
            <a:chExt cx="457200" cy="448886"/>
          </a:xfrm>
        </p:grpSpPr>
        <p:sp>
          <p:nvSpPr>
            <p:cNvPr id="48" name="Arc 47"/>
            <p:cNvSpPr/>
            <p:nvPr/>
          </p:nvSpPr>
          <p:spPr>
            <a:xfrm>
              <a:off x="3051632" y="4572001"/>
              <a:ext cx="457200" cy="349134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3105096" y="4638502"/>
              <a:ext cx="348939" cy="382385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>
              <a:off x="3194537" y="4705004"/>
              <a:ext cx="180429" cy="133004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7" name="Straight Connector 106"/>
          <p:cNvCxnSpPr/>
          <p:nvPr/>
        </p:nvCxnSpPr>
        <p:spPr>
          <a:xfrm flipH="1">
            <a:off x="3252066" y="3215352"/>
            <a:ext cx="293631" cy="3186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495953" y="2449852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259452" y="2449852"/>
            <a:ext cx="702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{[0,0]}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116874" y="2449852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08596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700319" y="2446491"/>
            <a:ext cx="370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{}</a:t>
            </a:r>
          </a:p>
        </p:txBody>
      </p:sp>
      <p:grpSp>
        <p:nvGrpSpPr>
          <p:cNvPr id="42" name="Group 41"/>
          <p:cNvGrpSpPr/>
          <p:nvPr/>
        </p:nvGrpSpPr>
        <p:grpSpPr>
          <a:xfrm rot="13780067">
            <a:off x="3947337" y="2530568"/>
            <a:ext cx="928862" cy="1070363"/>
            <a:chOff x="3051632" y="4572001"/>
            <a:chExt cx="457200" cy="448886"/>
          </a:xfrm>
        </p:grpSpPr>
        <p:sp>
          <p:nvSpPr>
            <p:cNvPr id="43" name="Arc 42"/>
            <p:cNvSpPr/>
            <p:nvPr/>
          </p:nvSpPr>
          <p:spPr>
            <a:xfrm>
              <a:off x="3051632" y="4572001"/>
              <a:ext cx="457200" cy="349134"/>
            </a:xfrm>
            <a:prstGeom prst="arc">
              <a:avLst>
                <a:gd name="adj1" fmla="val 16311038"/>
                <a:gd name="adj2" fmla="val 21275401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/>
            <p:cNvSpPr/>
            <p:nvPr/>
          </p:nvSpPr>
          <p:spPr>
            <a:xfrm>
              <a:off x="3105096" y="4638502"/>
              <a:ext cx="348939" cy="382385"/>
            </a:xfrm>
            <a:prstGeom prst="arc">
              <a:avLst>
                <a:gd name="adj1" fmla="val 16200000"/>
                <a:gd name="adj2" fmla="val 19933610"/>
              </a:avLst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>
              <a:off x="3194537" y="4705004"/>
              <a:ext cx="180429" cy="133004"/>
            </a:xfrm>
            <a:prstGeom prst="arc">
              <a:avLst/>
            </a:prstGeom>
            <a:ln w="317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602667" y="3533978"/>
            <a:ext cx="1045991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checkBuffer()</a:t>
            </a:r>
          </a:p>
        </p:txBody>
      </p:sp>
      <p:cxnSp>
        <p:nvCxnSpPr>
          <p:cNvPr id="7" name="Straight Connector 6"/>
          <p:cNvCxnSpPr>
            <a:stCxn id="46" idx="2"/>
            <a:endCxn id="55" idx="0"/>
          </p:cNvCxnSpPr>
          <p:nvPr/>
        </p:nvCxnSpPr>
        <p:spPr>
          <a:xfrm flipH="1">
            <a:off x="2835881" y="3810977"/>
            <a:ext cx="289782" cy="503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453724" y="4314306"/>
            <a:ext cx="76431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drop pkt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70959" y="3256979"/>
            <a:ext cx="557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&lt;0,0&gt;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3632695" y="1519428"/>
            <a:ext cx="308688" cy="315882"/>
            <a:chOff x="4630319" y="714896"/>
            <a:chExt cx="308688" cy="315882"/>
          </a:xfrm>
        </p:grpSpPr>
        <p:sp>
          <p:nvSpPr>
            <p:cNvPr id="35" name="Oval 34"/>
            <p:cNvSpPr/>
            <p:nvPr/>
          </p:nvSpPr>
          <p:spPr>
            <a:xfrm>
              <a:off x="4630319" y="714896"/>
              <a:ext cx="308688" cy="315882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4782689" y="761156"/>
              <a:ext cx="111112" cy="13662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7" name="Elbow Connector 76"/>
          <p:cNvCxnSpPr>
            <a:stCxn id="35" idx="4"/>
            <a:endCxn id="15" idx="1"/>
          </p:cNvCxnSpPr>
          <p:nvPr/>
        </p:nvCxnSpPr>
        <p:spPr>
          <a:xfrm rot="16200000" flipH="1">
            <a:off x="3494290" y="2128058"/>
            <a:ext cx="1130716" cy="545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329964" y="1055441"/>
            <a:ext cx="904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event Timer.fired()</a:t>
            </a:r>
          </a:p>
        </p:txBody>
      </p:sp>
      <p:cxnSp>
        <p:nvCxnSpPr>
          <p:cNvPr id="103" name="Straight Connector 102"/>
          <p:cNvCxnSpPr>
            <a:stCxn id="18" idx="4"/>
            <a:endCxn id="104" idx="0"/>
          </p:cNvCxnSpPr>
          <p:nvPr/>
        </p:nvCxnSpPr>
        <p:spPr>
          <a:xfrm>
            <a:off x="5262119" y="3264030"/>
            <a:ext cx="308570" cy="4967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047693" y="3760807"/>
            <a:ext cx="1045991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checkBuffer()</a:t>
            </a:r>
          </a:p>
        </p:txBody>
      </p:sp>
      <p:cxnSp>
        <p:nvCxnSpPr>
          <p:cNvPr id="105" name="Straight Connector 104"/>
          <p:cNvCxnSpPr>
            <a:stCxn id="104" idx="2"/>
            <a:endCxn id="126" idx="0"/>
          </p:cNvCxnSpPr>
          <p:nvPr/>
        </p:nvCxnSpPr>
        <p:spPr>
          <a:xfrm>
            <a:off x="5570689" y="4037806"/>
            <a:ext cx="232911" cy="36557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274849" y="4403377"/>
            <a:ext cx="105750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[0,0]</a:t>
            </a:r>
          </a:p>
          <a:p>
            <a:pPr algn="ctr"/>
            <a:r>
              <a:rPr lang="en-US" sz="1200"/>
              <a:t>buff_indx</a:t>
            </a:r>
            <a:r>
              <a:rPr lang="en-US" sz="1200" dirty="0"/>
              <a:t> ++</a:t>
            </a:r>
          </a:p>
        </p:txBody>
      </p:sp>
      <p:cxnSp>
        <p:nvCxnSpPr>
          <p:cNvPr id="139" name="Straight Connector 138"/>
          <p:cNvCxnSpPr/>
          <p:nvPr/>
        </p:nvCxnSpPr>
        <p:spPr>
          <a:xfrm>
            <a:off x="5800384" y="4865042"/>
            <a:ext cx="11282" cy="5965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214846" y="5461595"/>
            <a:ext cx="127348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startTimer()</a:t>
            </a:r>
          </a:p>
        </p:txBody>
      </p:sp>
      <p:sp>
        <p:nvSpPr>
          <p:cNvPr id="141" name="Title 1"/>
          <p:cNvSpPr txBox="1">
            <a:spLocks/>
          </p:cNvSpPr>
          <p:nvPr/>
        </p:nvSpPr>
        <p:spPr>
          <a:xfrm>
            <a:off x="838199" y="365125"/>
            <a:ext cx="29857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i="1" dirty="0"/>
              <a:t>Single node broadcast</a:t>
            </a:r>
            <a:endParaRPr lang="el-GR" sz="2000" i="1" dirty="0"/>
          </a:p>
        </p:txBody>
      </p:sp>
      <p:pic>
        <p:nvPicPr>
          <p:cNvPr id="47" name="Shape 1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440" y="59075"/>
            <a:ext cx="452376" cy="45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2" descr="http://sites.tech.uh.edu/isgrin/files/2013/11/tmote-sky-bl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57" y="6242035"/>
            <a:ext cx="930066" cy="60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4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974</TotalTime>
  <Words>872</Words>
  <Application>Microsoft Office PowerPoint</Application>
  <PresentationFormat>Widescreen</PresentationFormat>
  <Paragraphs>487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Office Theme</vt:lpstr>
      <vt:lpstr>Wireless Sensor Networks  </vt:lpstr>
      <vt:lpstr>Description</vt:lpstr>
      <vt:lpstr>Design</vt:lpstr>
      <vt:lpstr>Design</vt:lpstr>
      <vt:lpstr>Implementation</vt:lpstr>
      <vt:lpstr>PowerPoint Presentation</vt:lpstr>
      <vt:lpstr>Example Single node broadcast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Experiments</vt:lpstr>
      <vt:lpstr>Tree</vt:lpstr>
      <vt:lpstr>Grid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Networks</dc:title>
  <dc:creator>tsakiris</dc:creator>
  <cp:lastModifiedBy>tsakiris</cp:lastModifiedBy>
  <cp:revision>154</cp:revision>
  <dcterms:created xsi:type="dcterms:W3CDTF">2016-10-26T11:21:18Z</dcterms:created>
  <dcterms:modified xsi:type="dcterms:W3CDTF">2016-11-01T13:20:29Z</dcterms:modified>
</cp:coreProperties>
</file>