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90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4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64E1D2-4920-49FA-899A-25985F548332}" type="datetimeFigureOut">
              <a:rPr lang="el-GR" smtClean="0"/>
              <a:t>24/11/2016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982760-3F2A-45D8-93E7-9190BAF6B2A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26217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EEF73-56A3-45CE-819C-C8B9F02DD212}" type="datetimeFigureOut">
              <a:rPr lang="el-GR" smtClean="0"/>
              <a:t>24/11/2016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F7F0-EA29-4D6D-ABBE-C6C95331DBE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31681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EEF73-56A3-45CE-819C-C8B9F02DD212}" type="datetimeFigureOut">
              <a:rPr lang="el-GR" smtClean="0"/>
              <a:t>24/11/2016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F7F0-EA29-4D6D-ABBE-C6C95331DBE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16909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EEF73-56A3-45CE-819C-C8B9F02DD212}" type="datetimeFigureOut">
              <a:rPr lang="el-GR" smtClean="0"/>
              <a:t>24/11/2016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F7F0-EA29-4D6D-ABBE-C6C95331DBE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84325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EEF73-56A3-45CE-819C-C8B9F02DD212}" type="datetimeFigureOut">
              <a:rPr lang="el-GR" smtClean="0"/>
              <a:t>24/11/2016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F7F0-EA29-4D6D-ABBE-C6C95331DBE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6377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EEF73-56A3-45CE-819C-C8B9F02DD212}" type="datetimeFigureOut">
              <a:rPr lang="el-GR" smtClean="0"/>
              <a:t>24/11/2016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F7F0-EA29-4D6D-ABBE-C6C95331DBE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14048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EEF73-56A3-45CE-819C-C8B9F02DD212}" type="datetimeFigureOut">
              <a:rPr lang="el-GR" smtClean="0"/>
              <a:t>24/11/2016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F7F0-EA29-4D6D-ABBE-C6C95331DBE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92505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EEF73-56A3-45CE-819C-C8B9F02DD212}" type="datetimeFigureOut">
              <a:rPr lang="el-GR" smtClean="0"/>
              <a:t>24/11/2016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F7F0-EA29-4D6D-ABBE-C6C95331DBE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8024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EEF73-56A3-45CE-819C-C8B9F02DD212}" type="datetimeFigureOut">
              <a:rPr lang="el-GR" smtClean="0"/>
              <a:t>24/11/2016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F7F0-EA29-4D6D-ABBE-C6C95331DBE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55086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EEF73-56A3-45CE-819C-C8B9F02DD212}" type="datetimeFigureOut">
              <a:rPr lang="el-GR" smtClean="0"/>
              <a:t>24/11/2016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F7F0-EA29-4D6D-ABBE-C6C95331DBE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03284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EEF73-56A3-45CE-819C-C8B9F02DD212}" type="datetimeFigureOut">
              <a:rPr lang="el-GR" smtClean="0"/>
              <a:t>24/11/2016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F7F0-EA29-4D6D-ABBE-C6C95331DBE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97710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EEF73-56A3-45CE-819C-C8B9F02DD212}" type="datetimeFigureOut">
              <a:rPr lang="el-GR" smtClean="0"/>
              <a:t>24/11/2016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F7F0-EA29-4D6D-ABBE-C6C95331DBE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21584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EEF73-56A3-45CE-819C-C8B9F02DD212}" type="datetimeFigureOut">
              <a:rPr lang="el-GR" smtClean="0"/>
              <a:t>24/11/2016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EF7F0-EA29-4D6D-ABBE-C6C95331DBE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16436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04254"/>
            <a:ext cx="12192000" cy="1837653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Wireless Sensor Networks</a:t>
            </a:r>
            <a:br>
              <a:rPr lang="en-US" sz="5400" dirty="0"/>
            </a:br>
            <a:br>
              <a:rPr lang="en-US" sz="5400" dirty="0"/>
            </a:br>
            <a:endParaRPr lang="el-GR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425365"/>
            <a:ext cx="12192000" cy="1655762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Assignment 3</a:t>
            </a:r>
            <a:br>
              <a:rPr lang="en-US" dirty="0"/>
            </a:br>
            <a:endParaRPr lang="en-US" dirty="0"/>
          </a:p>
          <a:p>
            <a:r>
              <a:rPr lang="en-US" sz="2800" b="1" dirty="0"/>
              <a:t>Query propagation and return of results </a:t>
            </a:r>
            <a:endParaRPr lang="el-GR" sz="2800" b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0" y="5202238"/>
            <a:ext cx="4213781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Μπαδάκης Ιωάννης 1590</a:t>
            </a:r>
          </a:p>
          <a:p>
            <a:pPr algn="l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Τσακίρης Τρύφων 1655</a:t>
            </a:r>
          </a:p>
          <a:p>
            <a:pPr algn="l"/>
            <a:endParaRPr lang="el-G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Shape 1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440" y="59075"/>
            <a:ext cx="452376" cy="456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2" descr="http://sites.tech.uh.edu/isgrin/files/2013/11/tmote-sky-blu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457" y="6242035"/>
            <a:ext cx="930066" cy="60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294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Aggregation</a:t>
            </a:r>
            <a:br>
              <a:rPr lang="en-US" sz="2600" b="1" dirty="0"/>
            </a:br>
            <a:br>
              <a:rPr lang="en-US" sz="2400" b="1" dirty="0"/>
            </a:br>
            <a:r>
              <a:rPr lang="en-US" sz="1800" i="1" dirty="0"/>
              <a:t>Two recursive functions and an self-adjustable timer to wait for the reading values from the children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800" i="1" dirty="0"/>
          </a:p>
          <a:p>
            <a:pPr lvl="1"/>
            <a:r>
              <a:rPr lang="en-US" sz="1900" dirty="0"/>
              <a:t>combine</a:t>
            </a:r>
            <a:r>
              <a:rPr lang="en-US" sz="2000" dirty="0"/>
              <a:t>()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700" dirty="0"/>
              <a:t>scan the ResultQueue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700" dirty="0"/>
              <a:t>create a temporary Queue with all the packets from the same period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700" dirty="0"/>
              <a:t>pass them to merge()</a:t>
            </a:r>
            <a:br>
              <a:rPr lang="en-US" sz="1600" dirty="0"/>
            </a:br>
            <a:br>
              <a:rPr lang="en-US" sz="1600" dirty="0"/>
            </a:br>
            <a:endParaRPr lang="en-US" sz="1600" dirty="0"/>
          </a:p>
          <a:p>
            <a:pPr lvl="1"/>
            <a:r>
              <a:rPr lang="en-US" sz="1900" dirty="0"/>
              <a:t>merge</a:t>
            </a:r>
            <a:r>
              <a:rPr lang="en-US" sz="2000" dirty="0"/>
              <a:t>()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700" dirty="0"/>
              <a:t>scan the temporary Queue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700" dirty="0"/>
              <a:t>merge packets with the same mode e.g. PIGGYBACK, STATS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700" dirty="0"/>
              <a:t>handle payload limitations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pPr marL="0" indent="0">
              <a:buNone/>
            </a:pPr>
            <a:endParaRPr lang="en-US" dirty="0"/>
          </a:p>
          <a:p>
            <a:pPr lvl="2">
              <a:buSzPct val="65000"/>
              <a:buFont typeface="Courier New" panose="02070309020205020404" pitchFamily="49" charset="0"/>
              <a:buChar char="o"/>
            </a:pPr>
            <a:endParaRPr lang="en-US" sz="1600" dirty="0"/>
          </a:p>
          <a:p>
            <a:pPr lvl="1"/>
            <a:endParaRPr lang="en-US" sz="2000" dirty="0"/>
          </a:p>
          <a:p>
            <a:pPr lvl="1"/>
            <a:endParaRPr lang="en-US" dirty="0"/>
          </a:p>
        </p:txBody>
      </p:sp>
      <p:pic>
        <p:nvPicPr>
          <p:cNvPr id="5" name="Shape 1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440" y="59075"/>
            <a:ext cx="452376" cy="456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2" descr="http://sites.tech.uh.edu/isgrin/files/2013/11/tmote-sky-blu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457" y="6242035"/>
            <a:ext cx="930066" cy="60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293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5588363" y="1703247"/>
            <a:ext cx="365824" cy="35200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588012" y="2729325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856206" y="4766178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851163" y="3748039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42152" y="3748968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5" idx="4"/>
            <a:endCxn id="15" idx="0"/>
          </p:cNvCxnSpPr>
          <p:nvPr/>
        </p:nvCxnSpPr>
        <p:spPr>
          <a:xfrm flipH="1">
            <a:off x="5762612" y="2055253"/>
            <a:ext cx="8663" cy="67407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39377" y="1738338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35940" y="2761545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96250" y="3785034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893479" y="3784106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93479" y="4807444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5411571" y="1590042"/>
            <a:ext cx="729704" cy="767634"/>
            <a:chOff x="5411571" y="1590042"/>
            <a:chExt cx="729704" cy="767634"/>
          </a:xfrm>
        </p:grpSpPr>
        <p:sp>
          <p:nvSpPr>
            <p:cNvPr id="48" name="Arc 47"/>
            <p:cNvSpPr/>
            <p:nvPr/>
          </p:nvSpPr>
          <p:spPr>
            <a:xfrm rot="8255467">
              <a:off x="5425786" y="1688389"/>
              <a:ext cx="715489" cy="669287"/>
            </a:xfrm>
            <a:prstGeom prst="arc">
              <a:avLst>
                <a:gd name="adj1" fmla="val 16311038"/>
                <a:gd name="adj2" fmla="val 21275401"/>
              </a:avLst>
            </a:prstGeom>
            <a:ln w="317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rc 48"/>
            <p:cNvSpPr/>
            <p:nvPr/>
          </p:nvSpPr>
          <p:spPr>
            <a:xfrm rot="8255467">
              <a:off x="5411571" y="1590042"/>
              <a:ext cx="575976" cy="721619"/>
            </a:xfrm>
            <a:prstGeom prst="arc">
              <a:avLst>
                <a:gd name="adj1" fmla="val 16200000"/>
                <a:gd name="adj2" fmla="val 19933610"/>
              </a:avLst>
            </a:prstGeom>
            <a:ln w="317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Arc 51"/>
            <p:cNvSpPr/>
            <p:nvPr/>
          </p:nvSpPr>
          <p:spPr>
            <a:xfrm rot="8255467">
              <a:off x="5606026" y="1875878"/>
              <a:ext cx="348873" cy="320052"/>
            </a:xfrm>
            <a:prstGeom prst="arc">
              <a:avLst/>
            </a:prstGeom>
            <a:ln w="317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1" name="TextBox 120"/>
          <p:cNvSpPr txBox="1"/>
          <p:nvPr/>
        </p:nvSpPr>
        <p:spPr>
          <a:xfrm>
            <a:off x="5205406" y="1602734"/>
            <a:ext cx="37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5222002" y="2790362"/>
            <a:ext cx="37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pic>
        <p:nvPicPr>
          <p:cNvPr id="44" name="Shape 1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440" y="59075"/>
            <a:ext cx="452376" cy="456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Picture 2" descr="http://sites.tech.uh.edu/isgrin/files/2013/11/tmote-sky-blu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457" y="6242035"/>
            <a:ext cx="930066" cy="60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Straight Connector 54"/>
          <p:cNvCxnSpPr>
            <a:stCxn id="15" idx="3"/>
            <a:endCxn id="17" idx="7"/>
          </p:cNvCxnSpPr>
          <p:nvPr/>
        </p:nvCxnSpPr>
        <p:spPr>
          <a:xfrm flipH="1">
            <a:off x="5149224" y="3027330"/>
            <a:ext cx="489927" cy="771839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5025763" y="4092104"/>
            <a:ext cx="8663" cy="67407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18" idx="1"/>
          </p:cNvCxnSpPr>
          <p:nvPr/>
        </p:nvCxnSpPr>
        <p:spPr>
          <a:xfrm>
            <a:off x="5900366" y="3018762"/>
            <a:ext cx="592925" cy="78133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8" idx="0"/>
          </p:cNvCxnSpPr>
          <p:nvPr/>
        </p:nvCxnSpPr>
        <p:spPr>
          <a:xfrm flipV="1">
            <a:off x="6001137" y="2271703"/>
            <a:ext cx="768757" cy="5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789862" y="1402287"/>
            <a:ext cx="1674630" cy="156966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packet payload</a:t>
            </a:r>
            <a:r>
              <a:rPr lang="en-US" sz="1200" b="1" u="sng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type = 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mode = 1 (pickyback)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originator = 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period = 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lifetime = 60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seq_no = 0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hop_counter = 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208202" y="1818389"/>
            <a:ext cx="37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216396" y="2580065"/>
            <a:ext cx="37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517628" y="3651414"/>
            <a:ext cx="37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520424" y="3867069"/>
            <a:ext cx="37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514832" y="4679900"/>
            <a:ext cx="37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517628" y="4895555"/>
            <a:ext cx="37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sp>
        <p:nvSpPr>
          <p:cNvPr id="63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2985719" cy="1325563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  <a:br>
              <a:rPr lang="en-US" dirty="0"/>
            </a:br>
            <a:r>
              <a:rPr lang="en-US" sz="2000" i="1" dirty="0"/>
              <a:t>Single query</a:t>
            </a:r>
            <a:endParaRPr lang="el-GR" sz="2200" i="1" dirty="0"/>
          </a:p>
        </p:txBody>
      </p:sp>
      <p:sp>
        <p:nvSpPr>
          <p:cNvPr id="64" name="TextBox 63"/>
          <p:cNvSpPr txBox="1"/>
          <p:nvPr/>
        </p:nvSpPr>
        <p:spPr>
          <a:xfrm>
            <a:off x="6780344" y="3651414"/>
            <a:ext cx="37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783140" y="3867069"/>
            <a:ext cx="37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257550" y="2610843"/>
            <a:ext cx="1911874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/>
              <a:t>Route_info_t routing_table</a:t>
            </a:r>
          </a:p>
          <a:p>
            <a:pPr algn="r"/>
            <a:r>
              <a:rPr lang="en-US" sz="1200" b="1" dirty="0"/>
              <a:t>Query_t query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109955" y="3359237"/>
            <a:ext cx="1371600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Initial state: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siblings = 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my_children = 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all_children = 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delay = 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time = 0</a:t>
            </a:r>
          </a:p>
        </p:txBody>
      </p:sp>
    </p:spTree>
    <p:extLst>
      <p:ext uri="{BB962C8B-B14F-4D97-AF65-F5344CB8AC3E}">
        <p14:creationId xmlns:p14="http://schemas.microsoft.com/office/powerpoint/2010/main" val="4243656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2985719" cy="1325563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  <a:br>
              <a:rPr lang="en-US" dirty="0"/>
            </a:br>
            <a:r>
              <a:rPr lang="en-US" sz="2000" i="1" dirty="0"/>
              <a:t>Single query</a:t>
            </a:r>
            <a:endParaRPr lang="el-GR" sz="2200" i="1" dirty="0"/>
          </a:p>
        </p:txBody>
      </p:sp>
      <p:sp>
        <p:nvSpPr>
          <p:cNvPr id="5" name="Oval 4"/>
          <p:cNvSpPr/>
          <p:nvPr/>
        </p:nvSpPr>
        <p:spPr>
          <a:xfrm>
            <a:off x="5588363" y="1703247"/>
            <a:ext cx="365824" cy="3520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588012" y="2729325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856206" y="4766178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851163" y="3748039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42152" y="3748968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5" idx="4"/>
            <a:endCxn id="15" idx="0"/>
          </p:cNvCxnSpPr>
          <p:nvPr/>
        </p:nvCxnSpPr>
        <p:spPr>
          <a:xfrm flipH="1">
            <a:off x="5762612" y="2055253"/>
            <a:ext cx="8663" cy="67407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39377" y="1738338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35940" y="2761545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96250" y="3785034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893479" y="3784106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93479" y="4807444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5205406" y="1602734"/>
            <a:ext cx="37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5222002" y="2790362"/>
            <a:ext cx="37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pic>
        <p:nvPicPr>
          <p:cNvPr id="44" name="Shape 1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440" y="59075"/>
            <a:ext cx="452376" cy="456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Picture 2" descr="http://sites.tech.uh.edu/isgrin/files/2013/11/tmote-sky-blu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457" y="6242035"/>
            <a:ext cx="930066" cy="60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Straight Connector 54"/>
          <p:cNvCxnSpPr>
            <a:stCxn id="15" idx="3"/>
            <a:endCxn id="17" idx="7"/>
          </p:cNvCxnSpPr>
          <p:nvPr/>
        </p:nvCxnSpPr>
        <p:spPr>
          <a:xfrm flipH="1">
            <a:off x="5149224" y="3027330"/>
            <a:ext cx="489927" cy="771839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5025763" y="4092104"/>
            <a:ext cx="8663" cy="67407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18" idx="1"/>
          </p:cNvCxnSpPr>
          <p:nvPr/>
        </p:nvCxnSpPr>
        <p:spPr>
          <a:xfrm>
            <a:off x="5900366" y="3018762"/>
            <a:ext cx="592925" cy="78133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216396" y="2580065"/>
            <a:ext cx="37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517628" y="3651414"/>
            <a:ext cx="37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520424" y="3867069"/>
            <a:ext cx="37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514832" y="4679900"/>
            <a:ext cx="37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517628" y="4895555"/>
            <a:ext cx="37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sp>
        <p:nvSpPr>
          <p:cNvPr id="34" name="Oval 33"/>
          <p:cNvSpPr/>
          <p:nvPr/>
        </p:nvSpPr>
        <p:spPr>
          <a:xfrm>
            <a:off x="6442152" y="3748968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496250" y="3785034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937212" y="2065322"/>
            <a:ext cx="3408124" cy="1507059"/>
            <a:chOff x="5937212" y="2065322"/>
            <a:chExt cx="3408124" cy="1507059"/>
          </a:xfrm>
        </p:grpSpPr>
        <p:sp>
          <p:nvSpPr>
            <p:cNvPr id="38" name="TextBox 37"/>
            <p:cNvSpPr txBox="1"/>
            <p:nvPr/>
          </p:nvSpPr>
          <p:spPr>
            <a:xfrm>
              <a:off x="6196201" y="2762022"/>
              <a:ext cx="1045991" cy="276999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checkBuffer()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 flipH="1">
              <a:off x="7242574" y="2335226"/>
              <a:ext cx="428835" cy="55187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7242192" y="2888484"/>
              <a:ext cx="520104" cy="54539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7242574" y="2414931"/>
              <a:ext cx="2144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242574" y="2995363"/>
              <a:ext cx="2144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y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761663" y="3295382"/>
              <a:ext cx="764314" cy="276999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drop pkt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671408" y="2065322"/>
              <a:ext cx="1673928" cy="830997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saveToBuffer()</a:t>
              </a:r>
            </a:p>
            <a:p>
              <a:r>
                <a:rPr lang="en-US" sz="1200" dirty="0"/>
                <a:t>startCollisionTimer()</a:t>
              </a:r>
            </a:p>
            <a:p>
              <a:r>
                <a:rPr lang="en-US" sz="1200" dirty="0"/>
                <a:t>saveQuery() </a:t>
              </a:r>
              <a:r>
                <a:rPr lang="en-US" sz="1200" dirty="0">
                  <a:solidFill>
                    <a:srgbClr val="FF0000"/>
                  </a:solidFill>
                </a:rPr>
                <a:t>*</a:t>
              </a:r>
            </a:p>
            <a:p>
              <a:r>
                <a:rPr lang="en-US" sz="1200" dirty="0"/>
                <a:t>newRoutingTableEntry()</a:t>
              </a:r>
            </a:p>
          </p:txBody>
        </p:sp>
        <p:cxnSp>
          <p:nvCxnSpPr>
            <p:cNvPr id="60" name="Straight Arrow Connector 59"/>
            <p:cNvCxnSpPr>
              <a:endCxn id="38" idx="1"/>
            </p:cNvCxnSpPr>
            <p:nvPr/>
          </p:nvCxnSpPr>
          <p:spPr>
            <a:xfrm flipV="1">
              <a:off x="5937212" y="2900522"/>
              <a:ext cx="258989" cy="33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1" name="TextBox 60"/>
          <p:cNvSpPr txBox="1"/>
          <p:nvPr/>
        </p:nvSpPr>
        <p:spPr>
          <a:xfrm>
            <a:off x="4533360" y="2702018"/>
            <a:ext cx="661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rcv_pkt</a:t>
            </a:r>
            <a:endParaRPr lang="en-US" sz="1100" dirty="0"/>
          </a:p>
        </p:txBody>
      </p:sp>
      <p:sp>
        <p:nvSpPr>
          <p:cNvPr id="62" name="TextBox 61"/>
          <p:cNvSpPr txBox="1"/>
          <p:nvPr/>
        </p:nvSpPr>
        <p:spPr>
          <a:xfrm>
            <a:off x="1625453" y="2411480"/>
            <a:ext cx="2640747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saveQuery():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check if we have any inactive query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If yes, replace 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If no, check if we have enough space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else drop it</a:t>
            </a:r>
          </a:p>
          <a:p>
            <a:r>
              <a:rPr lang="en-US" sz="1200" dirty="0">
                <a:solidFill>
                  <a:srgbClr val="FF0000"/>
                </a:solidFill>
              </a:rPr>
              <a:t>* If not dropped, call QueryTimer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612666" y="3713242"/>
            <a:ext cx="2640747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newRoutingTableEntry():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check if we have already a route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If yes, do nothing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If no, same logic as saveQuery()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125758" y="1818389"/>
            <a:ext cx="452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q1</a:t>
            </a:r>
            <a:r>
              <a:rPr lang="en-US" sz="1400" dirty="0"/>
              <a:t>}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780344" y="3651414"/>
            <a:ext cx="37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783140" y="3867069"/>
            <a:ext cx="37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243586" y="1324287"/>
            <a:ext cx="1090083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QueryTimer()</a:t>
            </a:r>
          </a:p>
        </p:txBody>
      </p:sp>
    </p:spTree>
    <p:extLst>
      <p:ext uri="{BB962C8B-B14F-4D97-AF65-F5344CB8AC3E}">
        <p14:creationId xmlns:p14="http://schemas.microsoft.com/office/powerpoint/2010/main" val="2436464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2985719" cy="1325563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  <a:br>
              <a:rPr lang="en-US" dirty="0"/>
            </a:br>
            <a:r>
              <a:rPr lang="en-US" sz="2000" i="1" dirty="0"/>
              <a:t>Single query</a:t>
            </a:r>
            <a:endParaRPr lang="el-GR" sz="2200" i="1" dirty="0"/>
          </a:p>
        </p:txBody>
      </p:sp>
      <p:sp>
        <p:nvSpPr>
          <p:cNvPr id="5" name="Oval 4"/>
          <p:cNvSpPr/>
          <p:nvPr/>
        </p:nvSpPr>
        <p:spPr>
          <a:xfrm>
            <a:off x="5588363" y="1703247"/>
            <a:ext cx="365824" cy="3520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588012" y="2729325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856206" y="4766178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851163" y="3748039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42152" y="3748968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5" idx="4"/>
            <a:endCxn id="15" idx="0"/>
          </p:cNvCxnSpPr>
          <p:nvPr/>
        </p:nvCxnSpPr>
        <p:spPr>
          <a:xfrm flipH="1">
            <a:off x="5762612" y="2055253"/>
            <a:ext cx="8663" cy="67407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39377" y="1738338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35940" y="2761545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96250" y="3785034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893479" y="3784106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93479" y="4807444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5205406" y="1602734"/>
            <a:ext cx="37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pic>
        <p:nvPicPr>
          <p:cNvPr id="44" name="Shape 1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440" y="59075"/>
            <a:ext cx="452376" cy="456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Picture 2" descr="http://sites.tech.uh.edu/isgrin/files/2013/11/tmote-sky-blu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457" y="6242035"/>
            <a:ext cx="930066" cy="60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Straight Connector 54"/>
          <p:cNvCxnSpPr>
            <a:stCxn id="15" idx="3"/>
            <a:endCxn id="17" idx="7"/>
          </p:cNvCxnSpPr>
          <p:nvPr/>
        </p:nvCxnSpPr>
        <p:spPr>
          <a:xfrm flipH="1">
            <a:off x="5149224" y="3027330"/>
            <a:ext cx="489927" cy="771839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5025763" y="4092104"/>
            <a:ext cx="8663" cy="67407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18" idx="1"/>
          </p:cNvCxnSpPr>
          <p:nvPr/>
        </p:nvCxnSpPr>
        <p:spPr>
          <a:xfrm>
            <a:off x="5900366" y="3018762"/>
            <a:ext cx="592925" cy="78133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125758" y="1818389"/>
            <a:ext cx="452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q1</a:t>
            </a:r>
            <a:r>
              <a:rPr lang="en-US" sz="1400" dirty="0"/>
              <a:t>}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369062" y="2537129"/>
            <a:ext cx="159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0,0,1,0,true,false</a:t>
            </a:r>
            <a:r>
              <a:rPr lang="en-US" sz="1400" dirty="0"/>
              <a:t>}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517628" y="3651414"/>
            <a:ext cx="37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520424" y="3867069"/>
            <a:ext cx="37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514832" y="4679900"/>
            <a:ext cx="37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517628" y="4895555"/>
            <a:ext cx="37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sp>
        <p:nvSpPr>
          <p:cNvPr id="34" name="Oval 33"/>
          <p:cNvSpPr/>
          <p:nvPr/>
        </p:nvSpPr>
        <p:spPr>
          <a:xfrm>
            <a:off x="6442152" y="3748968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496250" y="3785034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149683" y="2777945"/>
            <a:ext cx="452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q1</a:t>
            </a:r>
            <a:r>
              <a:rPr lang="en-US" sz="1400" dirty="0"/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764791" y="3673106"/>
            <a:ext cx="1979763" cy="156966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Query_t query: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type = 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mode = 1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originator = 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period = 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lifetime = 60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seq_no = 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ignore_counter = 0 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764791" y="2210080"/>
            <a:ext cx="1996708" cy="138499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Route_info_t routing_table: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next_hop = 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originator = 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hop_counter =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missed_updates =0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active = true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updated = false 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4885009" y="1682568"/>
            <a:ext cx="1844064" cy="1932074"/>
            <a:chOff x="5411571" y="1590042"/>
            <a:chExt cx="729704" cy="767634"/>
          </a:xfrm>
        </p:grpSpPr>
        <p:sp>
          <p:nvSpPr>
            <p:cNvPr id="66" name="Arc 65"/>
            <p:cNvSpPr/>
            <p:nvPr/>
          </p:nvSpPr>
          <p:spPr>
            <a:xfrm rot="8255467">
              <a:off x="5425786" y="1688389"/>
              <a:ext cx="715489" cy="669287"/>
            </a:xfrm>
            <a:prstGeom prst="arc">
              <a:avLst>
                <a:gd name="adj1" fmla="val 16311038"/>
                <a:gd name="adj2" fmla="val 21275401"/>
              </a:avLst>
            </a:prstGeom>
            <a:ln w="317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Arc 66"/>
            <p:cNvSpPr/>
            <p:nvPr/>
          </p:nvSpPr>
          <p:spPr>
            <a:xfrm rot="8255467">
              <a:off x="5411571" y="1590042"/>
              <a:ext cx="575976" cy="721619"/>
            </a:xfrm>
            <a:prstGeom prst="arc">
              <a:avLst>
                <a:gd name="adj1" fmla="val 16200000"/>
                <a:gd name="adj2" fmla="val 19933610"/>
              </a:avLst>
            </a:prstGeom>
            <a:ln w="317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Arc 67"/>
            <p:cNvSpPr/>
            <p:nvPr/>
          </p:nvSpPr>
          <p:spPr>
            <a:xfrm rot="8255467">
              <a:off x="5606026" y="1875878"/>
              <a:ext cx="348873" cy="320052"/>
            </a:xfrm>
            <a:prstGeom prst="arc">
              <a:avLst/>
            </a:prstGeom>
            <a:ln w="317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6780344" y="3651414"/>
            <a:ext cx="37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783140" y="3867069"/>
            <a:ext cx="37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grpSp>
        <p:nvGrpSpPr>
          <p:cNvPr id="76" name="Group 75"/>
          <p:cNvGrpSpPr/>
          <p:nvPr/>
        </p:nvGrpSpPr>
        <p:grpSpPr>
          <a:xfrm rot="10800000">
            <a:off x="5391590" y="2472650"/>
            <a:ext cx="729704" cy="767634"/>
            <a:chOff x="5411571" y="1590042"/>
            <a:chExt cx="729704" cy="767634"/>
          </a:xfrm>
        </p:grpSpPr>
        <p:sp>
          <p:nvSpPr>
            <p:cNvPr id="77" name="Arc 76"/>
            <p:cNvSpPr/>
            <p:nvPr/>
          </p:nvSpPr>
          <p:spPr>
            <a:xfrm rot="8255467">
              <a:off x="5425786" y="1688389"/>
              <a:ext cx="715489" cy="669287"/>
            </a:xfrm>
            <a:prstGeom prst="arc">
              <a:avLst>
                <a:gd name="adj1" fmla="val 16311038"/>
                <a:gd name="adj2" fmla="val 21275401"/>
              </a:avLst>
            </a:prstGeom>
            <a:ln w="317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Arc 77"/>
            <p:cNvSpPr/>
            <p:nvPr/>
          </p:nvSpPr>
          <p:spPr>
            <a:xfrm rot="8255467">
              <a:off x="5411571" y="1590042"/>
              <a:ext cx="575976" cy="721619"/>
            </a:xfrm>
            <a:prstGeom prst="arc">
              <a:avLst>
                <a:gd name="adj1" fmla="val 16200000"/>
                <a:gd name="adj2" fmla="val 19933610"/>
              </a:avLst>
            </a:prstGeom>
            <a:ln w="317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 rot="8255467">
              <a:off x="5606026" y="1875878"/>
              <a:ext cx="348873" cy="320052"/>
            </a:xfrm>
            <a:prstGeom prst="arc">
              <a:avLst/>
            </a:prstGeom>
            <a:ln w="317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6225327" y="1706113"/>
            <a:ext cx="1045991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checkBuffer()</a:t>
            </a:r>
          </a:p>
        </p:txBody>
      </p:sp>
      <p:cxnSp>
        <p:nvCxnSpPr>
          <p:cNvPr id="81" name="Straight Connector 80"/>
          <p:cNvCxnSpPr>
            <a:endCxn id="83" idx="1"/>
          </p:cNvCxnSpPr>
          <p:nvPr/>
        </p:nvCxnSpPr>
        <p:spPr>
          <a:xfrm>
            <a:off x="7273943" y="1841415"/>
            <a:ext cx="231101" cy="272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252679" y="1551747"/>
            <a:ext cx="214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505044" y="1705636"/>
            <a:ext cx="764314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drop pkt</a:t>
            </a:r>
          </a:p>
        </p:txBody>
      </p:sp>
      <p:cxnSp>
        <p:nvCxnSpPr>
          <p:cNvPr id="84" name="Straight Arrow Connector 83"/>
          <p:cNvCxnSpPr>
            <a:endCxn id="80" idx="1"/>
          </p:cNvCxnSpPr>
          <p:nvPr/>
        </p:nvCxnSpPr>
        <p:spPr>
          <a:xfrm flipV="1">
            <a:off x="5966338" y="1844613"/>
            <a:ext cx="258989" cy="3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196201" y="2762022"/>
            <a:ext cx="1045991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QueryTimer()</a:t>
            </a:r>
          </a:p>
        </p:txBody>
      </p:sp>
    </p:spTree>
    <p:extLst>
      <p:ext uri="{BB962C8B-B14F-4D97-AF65-F5344CB8AC3E}">
        <p14:creationId xmlns:p14="http://schemas.microsoft.com/office/powerpoint/2010/main" val="3664124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2985719" cy="1325563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  <a:br>
              <a:rPr lang="en-US" dirty="0"/>
            </a:br>
            <a:r>
              <a:rPr lang="en-US" sz="2000" i="1" dirty="0"/>
              <a:t>Single query</a:t>
            </a:r>
            <a:endParaRPr lang="el-GR" sz="2200" i="1" dirty="0"/>
          </a:p>
        </p:txBody>
      </p:sp>
      <p:sp>
        <p:nvSpPr>
          <p:cNvPr id="5" name="Oval 4"/>
          <p:cNvSpPr/>
          <p:nvPr/>
        </p:nvSpPr>
        <p:spPr>
          <a:xfrm>
            <a:off x="5588363" y="1703247"/>
            <a:ext cx="365824" cy="3520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588012" y="2729325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856206" y="4766178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851163" y="3748039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42152" y="3748968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5" idx="4"/>
            <a:endCxn id="15" idx="0"/>
          </p:cNvCxnSpPr>
          <p:nvPr/>
        </p:nvCxnSpPr>
        <p:spPr>
          <a:xfrm flipH="1">
            <a:off x="5762612" y="2055253"/>
            <a:ext cx="8663" cy="67407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39377" y="1738338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35940" y="2761545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96250" y="3785034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893479" y="3784106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93479" y="4807444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5205406" y="1602734"/>
            <a:ext cx="37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pic>
        <p:nvPicPr>
          <p:cNvPr id="44" name="Shape 1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440" y="59075"/>
            <a:ext cx="452376" cy="456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Picture 2" descr="http://sites.tech.uh.edu/isgrin/files/2013/11/tmote-sky-blu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457" y="6242035"/>
            <a:ext cx="930066" cy="60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Straight Connector 54"/>
          <p:cNvCxnSpPr>
            <a:stCxn id="15" idx="3"/>
            <a:endCxn id="17" idx="7"/>
          </p:cNvCxnSpPr>
          <p:nvPr/>
        </p:nvCxnSpPr>
        <p:spPr>
          <a:xfrm flipH="1">
            <a:off x="5149224" y="3027330"/>
            <a:ext cx="489927" cy="771839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5025763" y="4092104"/>
            <a:ext cx="8663" cy="67407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18" idx="1"/>
          </p:cNvCxnSpPr>
          <p:nvPr/>
        </p:nvCxnSpPr>
        <p:spPr>
          <a:xfrm>
            <a:off x="5900366" y="3018762"/>
            <a:ext cx="592925" cy="78133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125758" y="1818389"/>
            <a:ext cx="452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q1</a:t>
            </a:r>
            <a:r>
              <a:rPr lang="en-US" sz="1400" dirty="0"/>
              <a:t>}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369062" y="2537129"/>
            <a:ext cx="159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0,0,1,0,true,false</a:t>
            </a:r>
            <a:r>
              <a:rPr lang="en-US" sz="1400" dirty="0"/>
              <a:t>}</a:t>
            </a:r>
          </a:p>
        </p:txBody>
      </p:sp>
      <p:sp>
        <p:nvSpPr>
          <p:cNvPr id="34" name="Oval 33"/>
          <p:cNvSpPr/>
          <p:nvPr/>
        </p:nvSpPr>
        <p:spPr>
          <a:xfrm>
            <a:off x="6442152" y="3748968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496250" y="3785034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149683" y="2777945"/>
            <a:ext cx="452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q1</a:t>
            </a:r>
            <a:r>
              <a:rPr lang="en-US" sz="1400" dirty="0"/>
              <a:t>}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556460" y="3658026"/>
            <a:ext cx="159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1,0,2,0,true,false</a:t>
            </a:r>
            <a:r>
              <a:rPr lang="en-US" sz="1400" dirty="0"/>
              <a:t>}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337081" y="3898842"/>
            <a:ext cx="452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q1</a:t>
            </a:r>
            <a:r>
              <a:rPr lang="en-US" sz="1400" dirty="0"/>
              <a:t>}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730590" y="3653849"/>
            <a:ext cx="159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1,0,2,0,true,false</a:t>
            </a:r>
            <a:r>
              <a:rPr lang="en-US" sz="1400" dirty="0"/>
              <a:t>}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799381" y="3907216"/>
            <a:ext cx="452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q1</a:t>
            </a:r>
            <a:r>
              <a:rPr lang="en-US" sz="1400" dirty="0"/>
              <a:t>}</a:t>
            </a:r>
          </a:p>
        </p:txBody>
      </p:sp>
      <p:grpSp>
        <p:nvGrpSpPr>
          <p:cNvPr id="43" name="Group 42"/>
          <p:cNvGrpSpPr/>
          <p:nvPr/>
        </p:nvGrpSpPr>
        <p:grpSpPr>
          <a:xfrm rot="13427445">
            <a:off x="4676484" y="3492529"/>
            <a:ext cx="729704" cy="767634"/>
            <a:chOff x="5411571" y="1590042"/>
            <a:chExt cx="729704" cy="767634"/>
          </a:xfrm>
        </p:grpSpPr>
        <p:sp>
          <p:nvSpPr>
            <p:cNvPr id="47" name="Arc 46"/>
            <p:cNvSpPr/>
            <p:nvPr/>
          </p:nvSpPr>
          <p:spPr>
            <a:xfrm rot="8255467">
              <a:off x="5425786" y="1688389"/>
              <a:ext cx="715489" cy="669287"/>
            </a:xfrm>
            <a:prstGeom prst="arc">
              <a:avLst>
                <a:gd name="adj1" fmla="val 16311038"/>
                <a:gd name="adj2" fmla="val 21275401"/>
              </a:avLst>
            </a:prstGeom>
            <a:ln w="317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Arc 47"/>
            <p:cNvSpPr/>
            <p:nvPr/>
          </p:nvSpPr>
          <p:spPr>
            <a:xfrm rot="8255467">
              <a:off x="5411571" y="1590042"/>
              <a:ext cx="575976" cy="721619"/>
            </a:xfrm>
            <a:prstGeom prst="arc">
              <a:avLst>
                <a:gd name="adj1" fmla="val 16200000"/>
                <a:gd name="adj2" fmla="val 19933610"/>
              </a:avLst>
            </a:prstGeom>
            <a:ln w="317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rc 48"/>
            <p:cNvSpPr/>
            <p:nvPr/>
          </p:nvSpPr>
          <p:spPr>
            <a:xfrm rot="8255467">
              <a:off x="5606026" y="1875878"/>
              <a:ext cx="348873" cy="320052"/>
            </a:xfrm>
            <a:prstGeom prst="arc">
              <a:avLst/>
            </a:prstGeom>
            <a:ln w="317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 rot="8544132">
            <a:off x="6210488" y="3515025"/>
            <a:ext cx="729704" cy="767634"/>
            <a:chOff x="5411571" y="1590042"/>
            <a:chExt cx="729704" cy="767634"/>
          </a:xfrm>
        </p:grpSpPr>
        <p:sp>
          <p:nvSpPr>
            <p:cNvPr id="53" name="Arc 52"/>
            <p:cNvSpPr/>
            <p:nvPr/>
          </p:nvSpPr>
          <p:spPr>
            <a:xfrm rot="8255467">
              <a:off x="5425786" y="1688389"/>
              <a:ext cx="715489" cy="669287"/>
            </a:xfrm>
            <a:prstGeom prst="arc">
              <a:avLst>
                <a:gd name="adj1" fmla="val 16311038"/>
                <a:gd name="adj2" fmla="val 21275401"/>
              </a:avLst>
            </a:prstGeom>
            <a:ln w="317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Arc 53"/>
            <p:cNvSpPr/>
            <p:nvPr/>
          </p:nvSpPr>
          <p:spPr>
            <a:xfrm rot="8255467">
              <a:off x="5411571" y="1590042"/>
              <a:ext cx="575976" cy="721619"/>
            </a:xfrm>
            <a:prstGeom prst="arc">
              <a:avLst>
                <a:gd name="adj1" fmla="val 16200000"/>
                <a:gd name="adj2" fmla="val 19933610"/>
              </a:avLst>
            </a:prstGeom>
            <a:ln w="317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Arc 59"/>
            <p:cNvSpPr/>
            <p:nvPr/>
          </p:nvSpPr>
          <p:spPr>
            <a:xfrm rot="8255467">
              <a:off x="5606026" y="1875878"/>
              <a:ext cx="348873" cy="320052"/>
            </a:xfrm>
            <a:prstGeom prst="arc">
              <a:avLst/>
            </a:prstGeom>
            <a:ln w="317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675203" y="3591305"/>
            <a:ext cx="729704" cy="767634"/>
            <a:chOff x="5411571" y="1590042"/>
            <a:chExt cx="729704" cy="767634"/>
          </a:xfrm>
        </p:grpSpPr>
        <p:sp>
          <p:nvSpPr>
            <p:cNvPr id="69" name="Arc 68"/>
            <p:cNvSpPr/>
            <p:nvPr/>
          </p:nvSpPr>
          <p:spPr>
            <a:xfrm rot="8255467">
              <a:off x="5425786" y="1688389"/>
              <a:ext cx="715489" cy="669287"/>
            </a:xfrm>
            <a:prstGeom prst="arc">
              <a:avLst>
                <a:gd name="adj1" fmla="val 16311038"/>
                <a:gd name="adj2" fmla="val 21275401"/>
              </a:avLst>
            </a:prstGeom>
            <a:ln w="317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Arc 69"/>
            <p:cNvSpPr/>
            <p:nvPr/>
          </p:nvSpPr>
          <p:spPr>
            <a:xfrm rot="8255467">
              <a:off x="5411571" y="1590042"/>
              <a:ext cx="575976" cy="721619"/>
            </a:xfrm>
            <a:prstGeom prst="arc">
              <a:avLst>
                <a:gd name="adj1" fmla="val 16200000"/>
                <a:gd name="adj2" fmla="val 19933610"/>
              </a:avLst>
            </a:prstGeom>
            <a:ln w="317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Arc 70"/>
            <p:cNvSpPr/>
            <p:nvPr/>
          </p:nvSpPr>
          <p:spPr>
            <a:xfrm rot="8255467">
              <a:off x="5606026" y="1875878"/>
              <a:ext cx="348873" cy="320052"/>
            </a:xfrm>
            <a:prstGeom prst="arc">
              <a:avLst/>
            </a:prstGeom>
            <a:ln w="317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4514832" y="4679900"/>
            <a:ext cx="37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517628" y="4895555"/>
            <a:ext cx="37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484460" y="3669237"/>
            <a:ext cx="1090083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QueryTimer()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096099" y="3664575"/>
            <a:ext cx="1090083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QueryTimer()</a:t>
            </a:r>
          </a:p>
        </p:txBody>
      </p:sp>
    </p:spTree>
    <p:extLst>
      <p:ext uri="{BB962C8B-B14F-4D97-AF65-F5344CB8AC3E}">
        <p14:creationId xmlns:p14="http://schemas.microsoft.com/office/powerpoint/2010/main" val="969016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2985719" cy="1325563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  <a:br>
              <a:rPr lang="en-US" dirty="0"/>
            </a:br>
            <a:r>
              <a:rPr lang="en-US" sz="2000" i="1" dirty="0"/>
              <a:t>Single query</a:t>
            </a:r>
            <a:endParaRPr lang="el-GR" sz="2200" i="1" dirty="0"/>
          </a:p>
        </p:txBody>
      </p:sp>
      <p:sp>
        <p:nvSpPr>
          <p:cNvPr id="5" name="Oval 4"/>
          <p:cNvSpPr/>
          <p:nvPr/>
        </p:nvSpPr>
        <p:spPr>
          <a:xfrm>
            <a:off x="5588363" y="1703247"/>
            <a:ext cx="365824" cy="3520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588012" y="2729325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856206" y="4766178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851163" y="3748039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42152" y="3748968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5" idx="4"/>
            <a:endCxn id="15" idx="0"/>
          </p:cNvCxnSpPr>
          <p:nvPr/>
        </p:nvCxnSpPr>
        <p:spPr>
          <a:xfrm flipH="1">
            <a:off x="5762612" y="2055253"/>
            <a:ext cx="8663" cy="67407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39377" y="1738338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35940" y="2761545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96250" y="3785034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893479" y="3784106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93479" y="4807444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5205406" y="1602734"/>
            <a:ext cx="37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pic>
        <p:nvPicPr>
          <p:cNvPr id="44" name="Shape 1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440" y="59075"/>
            <a:ext cx="452376" cy="456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Picture 2" descr="http://sites.tech.uh.edu/isgrin/files/2013/11/tmote-sky-blu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457" y="6242035"/>
            <a:ext cx="930066" cy="60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Straight Connector 54"/>
          <p:cNvCxnSpPr>
            <a:stCxn id="15" idx="3"/>
            <a:endCxn id="17" idx="7"/>
          </p:cNvCxnSpPr>
          <p:nvPr/>
        </p:nvCxnSpPr>
        <p:spPr>
          <a:xfrm flipH="1">
            <a:off x="5149224" y="3027330"/>
            <a:ext cx="489927" cy="771839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5025763" y="4092104"/>
            <a:ext cx="8663" cy="67407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18" idx="1"/>
          </p:cNvCxnSpPr>
          <p:nvPr/>
        </p:nvCxnSpPr>
        <p:spPr>
          <a:xfrm>
            <a:off x="5900366" y="3018762"/>
            <a:ext cx="592925" cy="78133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125758" y="1818389"/>
            <a:ext cx="452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q1</a:t>
            </a:r>
            <a:r>
              <a:rPr lang="en-US" sz="1400" dirty="0"/>
              <a:t>}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369062" y="2537129"/>
            <a:ext cx="159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0,0,1,0,true,false</a:t>
            </a:r>
            <a:r>
              <a:rPr lang="en-US" sz="1400" dirty="0"/>
              <a:t>}</a:t>
            </a:r>
          </a:p>
        </p:txBody>
      </p:sp>
      <p:sp>
        <p:nvSpPr>
          <p:cNvPr id="34" name="Oval 33"/>
          <p:cNvSpPr/>
          <p:nvPr/>
        </p:nvSpPr>
        <p:spPr>
          <a:xfrm>
            <a:off x="6442152" y="3748968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496250" y="3785034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149683" y="2777945"/>
            <a:ext cx="452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q1</a:t>
            </a:r>
            <a:r>
              <a:rPr lang="en-US" sz="1400" dirty="0"/>
              <a:t>}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556460" y="3658026"/>
            <a:ext cx="159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1,0,2,0,true,false</a:t>
            </a:r>
            <a:r>
              <a:rPr lang="en-US" sz="1400" dirty="0"/>
              <a:t>}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337081" y="3898842"/>
            <a:ext cx="452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q1</a:t>
            </a:r>
            <a:r>
              <a:rPr lang="en-US" sz="1400" dirty="0"/>
              <a:t>}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730590" y="3653849"/>
            <a:ext cx="159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1,0,2,0,true,false</a:t>
            </a:r>
            <a:r>
              <a:rPr lang="en-US" sz="1400" dirty="0"/>
              <a:t>}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799381" y="3907216"/>
            <a:ext cx="452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q1</a:t>
            </a:r>
            <a:r>
              <a:rPr lang="en-US" sz="1400" dirty="0"/>
              <a:t>}</a:t>
            </a:r>
          </a:p>
        </p:txBody>
      </p:sp>
      <p:grpSp>
        <p:nvGrpSpPr>
          <p:cNvPr id="43" name="Group 42"/>
          <p:cNvGrpSpPr/>
          <p:nvPr/>
        </p:nvGrpSpPr>
        <p:grpSpPr>
          <a:xfrm rot="10971053">
            <a:off x="4660911" y="4512377"/>
            <a:ext cx="729704" cy="767634"/>
            <a:chOff x="5411571" y="1590042"/>
            <a:chExt cx="729704" cy="767634"/>
          </a:xfrm>
        </p:grpSpPr>
        <p:sp>
          <p:nvSpPr>
            <p:cNvPr id="47" name="Arc 46"/>
            <p:cNvSpPr/>
            <p:nvPr/>
          </p:nvSpPr>
          <p:spPr>
            <a:xfrm rot="8255467">
              <a:off x="5425786" y="1688389"/>
              <a:ext cx="715489" cy="669287"/>
            </a:xfrm>
            <a:prstGeom prst="arc">
              <a:avLst>
                <a:gd name="adj1" fmla="val 16311038"/>
                <a:gd name="adj2" fmla="val 21275401"/>
              </a:avLst>
            </a:prstGeom>
            <a:ln w="317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Arc 47"/>
            <p:cNvSpPr/>
            <p:nvPr/>
          </p:nvSpPr>
          <p:spPr>
            <a:xfrm rot="8255467">
              <a:off x="5411571" y="1590042"/>
              <a:ext cx="575976" cy="721619"/>
            </a:xfrm>
            <a:prstGeom prst="arc">
              <a:avLst>
                <a:gd name="adj1" fmla="val 16200000"/>
                <a:gd name="adj2" fmla="val 19933610"/>
              </a:avLst>
            </a:prstGeom>
            <a:ln w="317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rc 48"/>
            <p:cNvSpPr/>
            <p:nvPr/>
          </p:nvSpPr>
          <p:spPr>
            <a:xfrm rot="8255467">
              <a:off x="5606026" y="1875878"/>
              <a:ext cx="348873" cy="320052"/>
            </a:xfrm>
            <a:prstGeom prst="arc">
              <a:avLst/>
            </a:prstGeom>
            <a:ln w="317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3606950" y="4612287"/>
            <a:ext cx="159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3,0,3,0,true,false</a:t>
            </a:r>
            <a:r>
              <a:rPr lang="en-US" sz="1400" dirty="0"/>
              <a:t>}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387571" y="4853103"/>
            <a:ext cx="452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q1</a:t>
            </a:r>
            <a:r>
              <a:rPr lang="en-US" sz="1400" dirty="0"/>
              <a:t>}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196201" y="2762022"/>
            <a:ext cx="1045991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checkBuffer()</a:t>
            </a:r>
          </a:p>
        </p:txBody>
      </p:sp>
      <p:cxnSp>
        <p:nvCxnSpPr>
          <p:cNvPr id="59" name="Straight Connector 58"/>
          <p:cNvCxnSpPr>
            <a:endCxn id="64" idx="1"/>
          </p:cNvCxnSpPr>
          <p:nvPr/>
        </p:nvCxnSpPr>
        <p:spPr>
          <a:xfrm>
            <a:off x="7244817" y="2897324"/>
            <a:ext cx="231101" cy="272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223553" y="2607656"/>
            <a:ext cx="214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475918" y="2761545"/>
            <a:ext cx="764314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drop pkt</a:t>
            </a:r>
          </a:p>
        </p:txBody>
      </p:sp>
      <p:cxnSp>
        <p:nvCxnSpPr>
          <p:cNvPr id="65" name="Straight Arrow Connector 64"/>
          <p:cNvCxnSpPr>
            <a:endCxn id="58" idx="1"/>
          </p:cNvCxnSpPr>
          <p:nvPr/>
        </p:nvCxnSpPr>
        <p:spPr>
          <a:xfrm flipV="1">
            <a:off x="5937212" y="2900522"/>
            <a:ext cx="258989" cy="3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476068" y="5216207"/>
            <a:ext cx="1090083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QueryTimer()</a:t>
            </a:r>
          </a:p>
        </p:txBody>
      </p:sp>
    </p:spTree>
    <p:extLst>
      <p:ext uri="{BB962C8B-B14F-4D97-AF65-F5344CB8AC3E}">
        <p14:creationId xmlns:p14="http://schemas.microsoft.com/office/powerpoint/2010/main" val="1762485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2985719" cy="1325563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  <a:br>
              <a:rPr lang="en-US" dirty="0"/>
            </a:br>
            <a:r>
              <a:rPr lang="en-US" sz="2000" i="1" dirty="0"/>
              <a:t>Single query</a:t>
            </a:r>
            <a:endParaRPr lang="el-GR" sz="2200" i="1" dirty="0"/>
          </a:p>
        </p:txBody>
      </p:sp>
      <p:sp>
        <p:nvSpPr>
          <p:cNvPr id="5" name="Oval 4"/>
          <p:cNvSpPr/>
          <p:nvPr/>
        </p:nvSpPr>
        <p:spPr>
          <a:xfrm>
            <a:off x="5588363" y="1703247"/>
            <a:ext cx="365824" cy="3520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588012" y="2729325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856206" y="4766178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851163" y="3748039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42152" y="3748968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5" idx="4"/>
            <a:endCxn id="15" idx="0"/>
          </p:cNvCxnSpPr>
          <p:nvPr/>
        </p:nvCxnSpPr>
        <p:spPr>
          <a:xfrm flipH="1">
            <a:off x="5762612" y="2055253"/>
            <a:ext cx="8663" cy="67407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39377" y="1738338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35940" y="2761545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96250" y="3785034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893479" y="3784106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93479" y="4807444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5205406" y="1602734"/>
            <a:ext cx="37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pic>
        <p:nvPicPr>
          <p:cNvPr id="44" name="Shape 1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440" y="59075"/>
            <a:ext cx="452376" cy="456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Picture 2" descr="http://sites.tech.uh.edu/isgrin/files/2013/11/tmote-sky-blu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457" y="6242035"/>
            <a:ext cx="930066" cy="60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Straight Connector 54"/>
          <p:cNvCxnSpPr>
            <a:stCxn id="15" idx="3"/>
            <a:endCxn id="17" idx="7"/>
          </p:cNvCxnSpPr>
          <p:nvPr/>
        </p:nvCxnSpPr>
        <p:spPr>
          <a:xfrm flipH="1">
            <a:off x="5149224" y="3027330"/>
            <a:ext cx="489927" cy="771839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5025763" y="4092104"/>
            <a:ext cx="8663" cy="67407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18" idx="1"/>
          </p:cNvCxnSpPr>
          <p:nvPr/>
        </p:nvCxnSpPr>
        <p:spPr>
          <a:xfrm>
            <a:off x="5900366" y="3018762"/>
            <a:ext cx="592925" cy="78133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125758" y="1818389"/>
            <a:ext cx="452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q1</a:t>
            </a:r>
            <a:r>
              <a:rPr lang="en-US" sz="1400" dirty="0"/>
              <a:t>}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369062" y="2537129"/>
            <a:ext cx="159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0,0,1,0,true,false</a:t>
            </a:r>
            <a:r>
              <a:rPr lang="en-US" sz="1400" dirty="0"/>
              <a:t>}</a:t>
            </a:r>
          </a:p>
        </p:txBody>
      </p:sp>
      <p:sp>
        <p:nvSpPr>
          <p:cNvPr id="34" name="Oval 33"/>
          <p:cNvSpPr/>
          <p:nvPr/>
        </p:nvSpPr>
        <p:spPr>
          <a:xfrm>
            <a:off x="6442152" y="3748968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496250" y="3785034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149683" y="2777945"/>
            <a:ext cx="452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q1</a:t>
            </a:r>
            <a:r>
              <a:rPr lang="en-US" sz="1400" dirty="0"/>
              <a:t>}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556460" y="3658026"/>
            <a:ext cx="159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1,0,2,0,true,false</a:t>
            </a:r>
            <a:r>
              <a:rPr lang="en-US" sz="1400" dirty="0"/>
              <a:t>}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730590" y="3653849"/>
            <a:ext cx="159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1,0,2,0,true,false</a:t>
            </a:r>
            <a:r>
              <a:rPr lang="en-US" sz="1400" dirty="0"/>
              <a:t>}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799381" y="3907216"/>
            <a:ext cx="452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q1</a:t>
            </a:r>
            <a:r>
              <a:rPr lang="en-US" sz="1400" dirty="0"/>
              <a:t>}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606950" y="4612287"/>
            <a:ext cx="159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3,0,3,0,true,false</a:t>
            </a:r>
            <a:r>
              <a:rPr lang="en-US" sz="1400" dirty="0"/>
              <a:t>}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387571" y="4853103"/>
            <a:ext cx="452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q1</a:t>
            </a:r>
            <a:r>
              <a:rPr lang="en-US" sz="1400" dirty="0"/>
              <a:t>}</a:t>
            </a:r>
          </a:p>
        </p:txBody>
      </p:sp>
      <p:sp>
        <p:nvSpPr>
          <p:cNvPr id="68" name="Lightning Bolt 67"/>
          <p:cNvSpPr/>
          <p:nvPr/>
        </p:nvSpPr>
        <p:spPr>
          <a:xfrm rot="752066">
            <a:off x="5394273" y="1266779"/>
            <a:ext cx="444803" cy="385475"/>
          </a:xfrm>
          <a:prstGeom prst="lightningBol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5694600" y="1077625"/>
            <a:ext cx="1405440" cy="677172"/>
            <a:chOff x="5694600" y="1077625"/>
            <a:chExt cx="1405440" cy="677172"/>
          </a:xfrm>
        </p:grpSpPr>
        <p:grpSp>
          <p:nvGrpSpPr>
            <p:cNvPr id="53" name="Group 52"/>
            <p:cNvGrpSpPr/>
            <p:nvPr/>
          </p:nvGrpSpPr>
          <p:grpSpPr>
            <a:xfrm>
              <a:off x="6791352" y="1077625"/>
              <a:ext cx="308688" cy="315882"/>
              <a:chOff x="4630319" y="714896"/>
              <a:chExt cx="308688" cy="315882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630319" y="714896"/>
                <a:ext cx="308688" cy="315882"/>
              </a:xfrm>
              <a:prstGeom prst="ellipse">
                <a:avLst/>
              </a:prstGeom>
              <a:ln w="3175"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Arrow Connector 59"/>
              <p:cNvCxnSpPr/>
              <p:nvPr/>
            </p:nvCxnSpPr>
            <p:spPr>
              <a:xfrm flipV="1">
                <a:off x="4782689" y="761156"/>
                <a:ext cx="111112" cy="136622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7" name="TextBox 66"/>
            <p:cNvSpPr txBox="1"/>
            <p:nvPr/>
          </p:nvSpPr>
          <p:spPr>
            <a:xfrm rot="19784594">
              <a:off x="5694600" y="1123402"/>
              <a:ext cx="1305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event QueryTimer.fired()</a:t>
              </a:r>
            </a:p>
          </p:txBody>
        </p:sp>
        <p:cxnSp>
          <p:nvCxnSpPr>
            <p:cNvPr id="7" name="Straight Arrow Connector 6"/>
            <p:cNvCxnSpPr>
              <a:stCxn id="5" idx="7"/>
              <a:endCxn id="54" idx="2"/>
            </p:cNvCxnSpPr>
            <p:nvPr/>
          </p:nvCxnSpPr>
          <p:spPr>
            <a:xfrm flipV="1">
              <a:off x="5900613" y="1235566"/>
              <a:ext cx="890739" cy="5192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442" y="1680959"/>
            <a:ext cx="236506" cy="389052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6028715" y="5150805"/>
            <a:ext cx="3552409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avoid collisions:</a:t>
            </a:r>
          </a:p>
          <a:p>
            <a:pPr algn="ctr"/>
            <a:r>
              <a:rPr lang="en-US" sz="1200" b="1" dirty="0">
                <a:solidFill>
                  <a:srgbClr val="C00000"/>
                </a:solidFill>
              </a:rPr>
              <a:t>delay = random() % ((siblings+1)*NET_LAT + C)</a:t>
            </a:r>
          </a:p>
          <a:p>
            <a:pPr algn="ctr"/>
            <a:r>
              <a:rPr lang="en-US" sz="1200" b="1" dirty="0"/>
              <a:t>aggregate:</a:t>
            </a:r>
          </a:p>
          <a:p>
            <a:pPr algn="ctr"/>
            <a:r>
              <a:rPr lang="en-US" sz="1200" b="1" dirty="0">
                <a:solidFill>
                  <a:srgbClr val="C00000"/>
                </a:solidFill>
              </a:rPr>
              <a:t>time = all_children*(NET_LAT + PROC_LAT)</a:t>
            </a:r>
          </a:p>
        </p:txBody>
      </p:sp>
      <p:cxnSp>
        <p:nvCxnSpPr>
          <p:cNvPr id="19" name="Straight Arrow Connector 18"/>
          <p:cNvCxnSpPr>
            <a:stCxn id="5" idx="2"/>
            <a:endCxn id="8" idx="3"/>
          </p:cNvCxnSpPr>
          <p:nvPr/>
        </p:nvCxnSpPr>
        <p:spPr>
          <a:xfrm flipH="1" flipV="1">
            <a:off x="4860948" y="1875485"/>
            <a:ext cx="727415" cy="3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5958837" y="1722720"/>
            <a:ext cx="1203677" cy="597395"/>
            <a:chOff x="5958837" y="1722720"/>
            <a:chExt cx="1203677" cy="597395"/>
          </a:xfrm>
        </p:grpSpPr>
        <p:sp>
          <p:nvSpPr>
            <p:cNvPr id="76" name="TextBox 75"/>
            <p:cNvSpPr txBox="1"/>
            <p:nvPr/>
          </p:nvSpPr>
          <p:spPr>
            <a:xfrm rot="701517">
              <a:off x="5958837" y="1722720"/>
              <a:ext cx="1203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event AggrTimer.fired()</a:t>
              </a:r>
            </a:p>
          </p:txBody>
        </p:sp>
        <p:cxnSp>
          <p:nvCxnSpPr>
            <p:cNvPr id="77" name="Straight Arrow Connector 76"/>
            <p:cNvCxnSpPr/>
            <p:nvPr/>
          </p:nvCxnSpPr>
          <p:spPr>
            <a:xfrm rot="2576016" flipV="1">
              <a:off x="6020936" y="1800884"/>
              <a:ext cx="890739" cy="5192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330176" y="747176"/>
            <a:ext cx="1378880" cy="1701251"/>
            <a:chOff x="7330176" y="747176"/>
            <a:chExt cx="1378880" cy="1701251"/>
          </a:xfrm>
        </p:grpSpPr>
        <p:sp>
          <p:nvSpPr>
            <p:cNvPr id="69" name="TextBox 68"/>
            <p:cNvSpPr txBox="1"/>
            <p:nvPr/>
          </p:nvSpPr>
          <p:spPr>
            <a:xfrm>
              <a:off x="7330176" y="747176"/>
              <a:ext cx="1378880" cy="646331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If needToRead() </a:t>
              </a:r>
              <a:r>
                <a:rPr lang="en-US" sz="1200" dirty="0">
                  <a:solidFill>
                    <a:srgbClr val="FF0000"/>
                  </a:solidFill>
                </a:rPr>
                <a:t>*</a:t>
              </a:r>
              <a:endParaRPr lang="en-US" sz="1200" dirty="0"/>
            </a:p>
            <a:p>
              <a:pPr algn="ctr"/>
              <a:r>
                <a:rPr lang="en-US" sz="1200" dirty="0"/>
                <a:t>delay = 0</a:t>
              </a:r>
            </a:p>
            <a:p>
              <a:pPr algn="ctr"/>
              <a:r>
                <a:rPr lang="en-US" sz="1200" dirty="0"/>
                <a:t>time = 0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414437" y="1555090"/>
              <a:ext cx="1210357" cy="276999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AggrTimer(time)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330176" y="1986762"/>
              <a:ext cx="1378880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merge()</a:t>
              </a:r>
            </a:p>
            <a:p>
              <a:pPr algn="ctr"/>
              <a:r>
                <a:rPr lang="en-US" sz="1200" dirty="0"/>
                <a:t>sendSerial()</a:t>
              </a:r>
            </a:p>
          </p:txBody>
        </p:sp>
        <p:cxnSp>
          <p:nvCxnSpPr>
            <p:cNvPr id="22" name="Straight Arrow Connector 21"/>
            <p:cNvCxnSpPr>
              <a:stCxn id="69" idx="2"/>
              <a:endCxn id="71" idx="0"/>
            </p:cNvCxnSpPr>
            <p:nvPr/>
          </p:nvCxnSpPr>
          <p:spPr>
            <a:xfrm>
              <a:off x="8019616" y="1393507"/>
              <a:ext cx="0" cy="1615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8019616" y="1832089"/>
              <a:ext cx="0" cy="1615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Lightning Bolt 78"/>
          <p:cNvSpPr/>
          <p:nvPr/>
        </p:nvSpPr>
        <p:spPr>
          <a:xfrm>
            <a:off x="5229029" y="1344293"/>
            <a:ext cx="444803" cy="385475"/>
          </a:xfrm>
          <a:prstGeom prst="lightningBol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1" name="Group 80"/>
          <p:cNvGrpSpPr/>
          <p:nvPr/>
        </p:nvGrpSpPr>
        <p:grpSpPr>
          <a:xfrm>
            <a:off x="6961132" y="2042849"/>
            <a:ext cx="308688" cy="315882"/>
            <a:chOff x="4630319" y="714896"/>
            <a:chExt cx="308688" cy="315882"/>
          </a:xfrm>
        </p:grpSpPr>
        <p:sp>
          <p:nvSpPr>
            <p:cNvPr id="82" name="Oval 81"/>
            <p:cNvSpPr/>
            <p:nvPr/>
          </p:nvSpPr>
          <p:spPr>
            <a:xfrm>
              <a:off x="4630319" y="714896"/>
              <a:ext cx="308688" cy="315882"/>
            </a:xfrm>
            <a:prstGeom prst="ellipse">
              <a:avLst/>
            </a:prstGeom>
            <a:ln w="3175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 flipV="1">
              <a:off x="4782689" y="761156"/>
              <a:ext cx="111112" cy="136622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8" name="TextBox 57"/>
          <p:cNvSpPr txBox="1"/>
          <p:nvPr/>
        </p:nvSpPr>
        <p:spPr>
          <a:xfrm>
            <a:off x="1363423" y="1875485"/>
            <a:ext cx="1371600" cy="138499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current state</a:t>
            </a:r>
          </a:p>
          <a:p>
            <a:pPr algn="ctr"/>
            <a:r>
              <a:rPr lang="en-US" sz="1200" b="1" dirty="0"/>
              <a:t>of all nodes: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siblings = 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my_children = 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all_children = 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delay = 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time = 0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337081" y="3898842"/>
            <a:ext cx="452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q1</a:t>
            </a:r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526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2985719" cy="1325563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  <a:br>
              <a:rPr lang="en-US" dirty="0"/>
            </a:br>
            <a:r>
              <a:rPr lang="en-US" sz="2000" i="1" dirty="0"/>
              <a:t>Single query</a:t>
            </a:r>
            <a:endParaRPr lang="el-GR" sz="2200" i="1" dirty="0"/>
          </a:p>
        </p:txBody>
      </p:sp>
      <p:sp>
        <p:nvSpPr>
          <p:cNvPr id="5" name="Oval 4"/>
          <p:cNvSpPr/>
          <p:nvPr/>
        </p:nvSpPr>
        <p:spPr>
          <a:xfrm>
            <a:off x="5588363" y="1703247"/>
            <a:ext cx="365824" cy="3520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588012" y="2729325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856206" y="4766178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851163" y="3748039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42152" y="3748968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639377" y="1738338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35940" y="2761545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96250" y="3785034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893479" y="3784106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93479" y="4807444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5205406" y="1602734"/>
            <a:ext cx="37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pic>
        <p:nvPicPr>
          <p:cNvPr id="44" name="Shape 1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440" y="59075"/>
            <a:ext cx="452376" cy="456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Picture 2" descr="http://sites.tech.uh.edu/isgrin/files/2013/11/tmote-sky-blu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457" y="6242035"/>
            <a:ext cx="930066" cy="60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Straight Connector 54"/>
          <p:cNvCxnSpPr>
            <a:stCxn id="15" idx="3"/>
            <a:endCxn id="17" idx="7"/>
          </p:cNvCxnSpPr>
          <p:nvPr/>
        </p:nvCxnSpPr>
        <p:spPr>
          <a:xfrm flipH="1">
            <a:off x="5149224" y="3027330"/>
            <a:ext cx="489927" cy="771839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5025763" y="4092104"/>
            <a:ext cx="8663" cy="67407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18" idx="1"/>
          </p:cNvCxnSpPr>
          <p:nvPr/>
        </p:nvCxnSpPr>
        <p:spPr>
          <a:xfrm>
            <a:off x="5900366" y="3018762"/>
            <a:ext cx="592925" cy="78133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125758" y="1818389"/>
            <a:ext cx="452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q1</a:t>
            </a:r>
            <a:r>
              <a:rPr lang="en-US" sz="1400" dirty="0"/>
              <a:t>}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369062" y="2537129"/>
            <a:ext cx="159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0,0,1,</a:t>
            </a:r>
            <a:r>
              <a:rPr lang="en-US" sz="1200" dirty="0">
                <a:solidFill>
                  <a:srgbClr val="C00000"/>
                </a:solidFill>
              </a:rPr>
              <a:t>1</a:t>
            </a:r>
            <a:r>
              <a:rPr lang="en-US" sz="1200" dirty="0"/>
              <a:t>,true,false</a:t>
            </a:r>
            <a:r>
              <a:rPr lang="en-US" sz="1400" dirty="0"/>
              <a:t>}</a:t>
            </a:r>
          </a:p>
        </p:txBody>
      </p:sp>
      <p:sp>
        <p:nvSpPr>
          <p:cNvPr id="34" name="Oval 33"/>
          <p:cNvSpPr/>
          <p:nvPr/>
        </p:nvSpPr>
        <p:spPr>
          <a:xfrm>
            <a:off x="6442152" y="3748968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496250" y="3785034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149683" y="2777945"/>
            <a:ext cx="452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q1</a:t>
            </a:r>
            <a:r>
              <a:rPr lang="en-US" sz="1400" dirty="0"/>
              <a:t>}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556460" y="3658026"/>
            <a:ext cx="159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1,0,2,0,true,false</a:t>
            </a:r>
            <a:r>
              <a:rPr lang="en-US" sz="1400" dirty="0"/>
              <a:t>}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730590" y="3653849"/>
            <a:ext cx="159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1,0,2,0,true,false</a:t>
            </a:r>
            <a:r>
              <a:rPr lang="en-US" sz="1400" dirty="0"/>
              <a:t>}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799381" y="3907216"/>
            <a:ext cx="452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q1</a:t>
            </a:r>
            <a:r>
              <a:rPr lang="en-US" sz="1400" dirty="0"/>
              <a:t>}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606950" y="4612287"/>
            <a:ext cx="159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3,0,3,0,true,false</a:t>
            </a:r>
            <a:r>
              <a:rPr lang="en-US" sz="1400" dirty="0"/>
              <a:t>}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387571" y="4853103"/>
            <a:ext cx="452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q1</a:t>
            </a:r>
            <a:r>
              <a:rPr lang="en-US" sz="1400" dirty="0"/>
              <a:t>}</a:t>
            </a:r>
          </a:p>
        </p:txBody>
      </p:sp>
      <p:sp>
        <p:nvSpPr>
          <p:cNvPr id="68" name="Lightning Bolt 67"/>
          <p:cNvSpPr/>
          <p:nvPr/>
        </p:nvSpPr>
        <p:spPr>
          <a:xfrm rot="752066">
            <a:off x="5438812" y="2274652"/>
            <a:ext cx="444803" cy="385475"/>
          </a:xfrm>
          <a:prstGeom prst="lightningBol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6786294" y="2075662"/>
            <a:ext cx="308688" cy="315882"/>
            <a:chOff x="4630319" y="714896"/>
            <a:chExt cx="308688" cy="315882"/>
          </a:xfrm>
        </p:grpSpPr>
        <p:sp>
          <p:nvSpPr>
            <p:cNvPr id="54" name="Oval 53"/>
            <p:cNvSpPr/>
            <p:nvPr/>
          </p:nvSpPr>
          <p:spPr>
            <a:xfrm>
              <a:off x="4630319" y="714896"/>
              <a:ext cx="308688" cy="315882"/>
            </a:xfrm>
            <a:prstGeom prst="ellipse">
              <a:avLst/>
            </a:prstGeom>
            <a:ln w="3175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 flipV="1">
              <a:off x="4782689" y="761156"/>
              <a:ext cx="111112" cy="136622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 rot="19784594">
            <a:off x="5689542" y="2121439"/>
            <a:ext cx="130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event QueryTimer.fired()</a:t>
            </a:r>
          </a:p>
        </p:txBody>
      </p:sp>
      <p:cxnSp>
        <p:nvCxnSpPr>
          <p:cNvPr id="7" name="Straight Arrow Connector 6"/>
          <p:cNvCxnSpPr>
            <a:stCxn id="5" idx="7"/>
            <a:endCxn id="54" idx="2"/>
          </p:cNvCxnSpPr>
          <p:nvPr/>
        </p:nvCxnSpPr>
        <p:spPr>
          <a:xfrm flipV="1">
            <a:off x="5895555" y="2233603"/>
            <a:ext cx="890739" cy="519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442" y="1680959"/>
            <a:ext cx="236506" cy="389052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stCxn id="5" idx="2"/>
            <a:endCxn id="8" idx="3"/>
          </p:cNvCxnSpPr>
          <p:nvPr/>
        </p:nvCxnSpPr>
        <p:spPr>
          <a:xfrm flipH="1" flipV="1">
            <a:off x="4860948" y="1875485"/>
            <a:ext cx="727415" cy="3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 rot="701517">
            <a:off x="5953779" y="2720757"/>
            <a:ext cx="1203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event AggrTimer.fired()</a:t>
            </a:r>
          </a:p>
        </p:txBody>
      </p:sp>
      <p:cxnSp>
        <p:nvCxnSpPr>
          <p:cNvPr id="77" name="Straight Arrow Connector 76"/>
          <p:cNvCxnSpPr>
            <a:endCxn id="74" idx="2"/>
          </p:cNvCxnSpPr>
          <p:nvPr/>
        </p:nvCxnSpPr>
        <p:spPr>
          <a:xfrm rot="2576016" flipV="1">
            <a:off x="6015878" y="2798921"/>
            <a:ext cx="890739" cy="519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7325118" y="1745213"/>
            <a:ext cx="1378880" cy="1701251"/>
            <a:chOff x="7330176" y="747176"/>
            <a:chExt cx="1378880" cy="1701251"/>
          </a:xfrm>
        </p:grpSpPr>
        <p:sp>
          <p:nvSpPr>
            <p:cNvPr id="69" name="TextBox 68"/>
            <p:cNvSpPr txBox="1"/>
            <p:nvPr/>
          </p:nvSpPr>
          <p:spPr>
            <a:xfrm>
              <a:off x="7330176" y="747176"/>
              <a:ext cx="1378880" cy="646331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If needToRead() </a:t>
              </a:r>
              <a:r>
                <a:rPr lang="en-US" sz="1200" dirty="0">
                  <a:solidFill>
                    <a:srgbClr val="FF0000"/>
                  </a:solidFill>
                </a:rPr>
                <a:t>*</a:t>
              </a:r>
              <a:endParaRPr lang="en-US" sz="1200" dirty="0"/>
            </a:p>
            <a:p>
              <a:pPr algn="ctr"/>
              <a:r>
                <a:rPr lang="en-US" sz="1200" dirty="0"/>
                <a:t>delay = 0</a:t>
              </a:r>
            </a:p>
            <a:p>
              <a:pPr algn="ctr"/>
              <a:r>
                <a:rPr lang="en-US" sz="1200" dirty="0"/>
                <a:t>time = 0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414437" y="1555090"/>
              <a:ext cx="1210357" cy="276999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AggrTimer(time)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330176" y="1986762"/>
              <a:ext cx="1378880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merge()</a:t>
              </a:r>
            </a:p>
            <a:p>
              <a:pPr algn="ctr"/>
              <a:r>
                <a:rPr lang="en-US" sz="1200" dirty="0"/>
                <a:t>sendUnicast()</a:t>
              </a:r>
            </a:p>
          </p:txBody>
        </p:sp>
        <p:cxnSp>
          <p:nvCxnSpPr>
            <p:cNvPr id="22" name="Straight Arrow Connector 21"/>
            <p:cNvCxnSpPr>
              <a:stCxn id="69" idx="2"/>
              <a:endCxn id="71" idx="0"/>
            </p:cNvCxnSpPr>
            <p:nvPr/>
          </p:nvCxnSpPr>
          <p:spPr>
            <a:xfrm>
              <a:off x="8019616" y="1393507"/>
              <a:ext cx="0" cy="1615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8019616" y="1832089"/>
              <a:ext cx="0" cy="1615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Lightning Bolt 78"/>
          <p:cNvSpPr/>
          <p:nvPr/>
        </p:nvSpPr>
        <p:spPr>
          <a:xfrm>
            <a:off x="5283222" y="2327657"/>
            <a:ext cx="444803" cy="385475"/>
          </a:xfrm>
          <a:prstGeom prst="lightningBol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>
            <a:endCxn id="5" idx="4"/>
          </p:cNvCxnSpPr>
          <p:nvPr/>
        </p:nvCxnSpPr>
        <p:spPr>
          <a:xfrm flipV="1">
            <a:off x="5760244" y="2055253"/>
            <a:ext cx="11031" cy="6740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363423" y="1875485"/>
            <a:ext cx="1371600" cy="138499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current state</a:t>
            </a:r>
          </a:p>
          <a:p>
            <a:pPr algn="ctr"/>
            <a:r>
              <a:rPr lang="en-US" sz="1200" b="1" dirty="0"/>
              <a:t>of node </a:t>
            </a:r>
            <a:r>
              <a:rPr lang="en-US" sz="1200" b="1" dirty="0">
                <a:solidFill>
                  <a:srgbClr val="C00000"/>
                </a:solidFill>
              </a:rPr>
              <a:t>0</a:t>
            </a:r>
            <a:r>
              <a:rPr lang="en-US" sz="1200" b="1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siblings = 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my_children = </a:t>
            </a:r>
            <a:r>
              <a:rPr lang="en-US" sz="1200" dirty="0">
                <a:solidFill>
                  <a:srgbClr val="C00000"/>
                </a:solidFill>
              </a:rPr>
              <a:t>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all_children = </a:t>
            </a:r>
            <a:r>
              <a:rPr lang="en-US" sz="1200" dirty="0">
                <a:solidFill>
                  <a:srgbClr val="C00000"/>
                </a:solidFill>
              </a:rPr>
              <a:t>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delay = 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time = 0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826755" y="1426248"/>
            <a:ext cx="37560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(1)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6952542" y="2998586"/>
            <a:ext cx="308688" cy="315882"/>
            <a:chOff x="4630319" y="714896"/>
            <a:chExt cx="308688" cy="315882"/>
          </a:xfrm>
        </p:grpSpPr>
        <p:sp>
          <p:nvSpPr>
            <p:cNvPr id="63" name="Oval 62"/>
            <p:cNvSpPr/>
            <p:nvPr/>
          </p:nvSpPr>
          <p:spPr>
            <a:xfrm>
              <a:off x="4630319" y="714896"/>
              <a:ext cx="308688" cy="315882"/>
            </a:xfrm>
            <a:prstGeom prst="ellipse">
              <a:avLst/>
            </a:prstGeom>
            <a:ln w="3175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64" name="Straight Arrow Connector 63"/>
            <p:cNvCxnSpPr/>
            <p:nvPr/>
          </p:nvCxnSpPr>
          <p:spPr>
            <a:xfrm flipV="1">
              <a:off x="4782689" y="761156"/>
              <a:ext cx="111112" cy="136622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5" name="TextBox 64"/>
          <p:cNvSpPr txBox="1"/>
          <p:nvPr/>
        </p:nvSpPr>
        <p:spPr>
          <a:xfrm>
            <a:off x="4337081" y="3898842"/>
            <a:ext cx="452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q1</a:t>
            </a:r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1433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Box 130"/>
          <p:cNvSpPr txBox="1"/>
          <p:nvPr/>
        </p:nvSpPr>
        <p:spPr>
          <a:xfrm>
            <a:off x="9222849" y="2060150"/>
            <a:ext cx="1700079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merge()</a:t>
            </a:r>
          </a:p>
          <a:p>
            <a:pPr algn="ctr"/>
            <a:r>
              <a:rPr lang="en-US" sz="1200" dirty="0"/>
              <a:t>sendSerial()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2985719" cy="1325563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  <a:br>
              <a:rPr lang="en-US" dirty="0"/>
            </a:br>
            <a:r>
              <a:rPr lang="en-US" sz="2000" i="1" dirty="0"/>
              <a:t>Single query</a:t>
            </a:r>
            <a:endParaRPr lang="el-GR" sz="2200" i="1" dirty="0"/>
          </a:p>
        </p:txBody>
      </p:sp>
      <p:sp>
        <p:nvSpPr>
          <p:cNvPr id="5" name="Oval 4"/>
          <p:cNvSpPr/>
          <p:nvPr/>
        </p:nvSpPr>
        <p:spPr>
          <a:xfrm>
            <a:off x="5588363" y="1703247"/>
            <a:ext cx="365824" cy="3520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588012" y="2729325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856206" y="4766178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851163" y="3748039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42152" y="3748968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639377" y="1738338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35940" y="2761545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96250" y="3785034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893479" y="3784106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93479" y="4807444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5205406" y="1602734"/>
            <a:ext cx="37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pic>
        <p:nvPicPr>
          <p:cNvPr id="44" name="Shape 1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440" y="59075"/>
            <a:ext cx="452376" cy="456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Picture 2" descr="http://sites.tech.uh.edu/isgrin/files/2013/11/tmote-sky-blu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457" y="6242035"/>
            <a:ext cx="930066" cy="60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Straight Connector 55"/>
          <p:cNvCxnSpPr/>
          <p:nvPr/>
        </p:nvCxnSpPr>
        <p:spPr>
          <a:xfrm flipH="1">
            <a:off x="5025763" y="4092104"/>
            <a:ext cx="8663" cy="67407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125758" y="1818389"/>
            <a:ext cx="452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q1</a:t>
            </a:r>
            <a:r>
              <a:rPr lang="en-US" sz="1400" dirty="0"/>
              <a:t>}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369062" y="2537129"/>
            <a:ext cx="159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0,0,1,1,true,false</a:t>
            </a:r>
            <a:r>
              <a:rPr lang="en-US" sz="1400" dirty="0"/>
              <a:t>}</a:t>
            </a:r>
          </a:p>
        </p:txBody>
      </p:sp>
      <p:sp>
        <p:nvSpPr>
          <p:cNvPr id="34" name="Oval 33"/>
          <p:cNvSpPr/>
          <p:nvPr/>
        </p:nvSpPr>
        <p:spPr>
          <a:xfrm>
            <a:off x="6442152" y="3748968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496250" y="3785034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149683" y="2777945"/>
            <a:ext cx="452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q1</a:t>
            </a:r>
            <a:r>
              <a:rPr lang="en-US" sz="1400" dirty="0"/>
              <a:t>}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556460" y="3658026"/>
            <a:ext cx="159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1,0,2,</a:t>
            </a:r>
            <a:r>
              <a:rPr lang="en-US" sz="1200" dirty="0">
                <a:solidFill>
                  <a:srgbClr val="C00000"/>
                </a:solidFill>
              </a:rPr>
              <a:t>1</a:t>
            </a:r>
            <a:r>
              <a:rPr lang="en-US" sz="1200" dirty="0"/>
              <a:t>,true,false</a:t>
            </a:r>
            <a:r>
              <a:rPr lang="en-US" sz="1400" dirty="0"/>
              <a:t>}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730590" y="3653849"/>
            <a:ext cx="159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1,0,2,</a:t>
            </a:r>
            <a:r>
              <a:rPr lang="en-US" sz="1200" dirty="0">
                <a:solidFill>
                  <a:srgbClr val="C00000"/>
                </a:solidFill>
              </a:rPr>
              <a:t>1</a:t>
            </a:r>
            <a:r>
              <a:rPr lang="en-US" sz="1200" dirty="0"/>
              <a:t>,true,false</a:t>
            </a:r>
            <a:r>
              <a:rPr lang="en-US" sz="1400" dirty="0"/>
              <a:t>}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799381" y="3907216"/>
            <a:ext cx="452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q1</a:t>
            </a:r>
            <a:r>
              <a:rPr lang="en-US" sz="1400" dirty="0"/>
              <a:t>}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606950" y="4612287"/>
            <a:ext cx="159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3,0,3,0,true,false</a:t>
            </a:r>
            <a:r>
              <a:rPr lang="en-US" sz="1400" dirty="0"/>
              <a:t>}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387571" y="4853103"/>
            <a:ext cx="452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q1</a:t>
            </a:r>
            <a:r>
              <a:rPr lang="en-US" sz="1400" dirty="0"/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442" y="1680959"/>
            <a:ext cx="236506" cy="389052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stCxn id="5" idx="2"/>
            <a:endCxn id="8" idx="3"/>
          </p:cNvCxnSpPr>
          <p:nvPr/>
        </p:nvCxnSpPr>
        <p:spPr>
          <a:xfrm flipH="1" flipV="1">
            <a:off x="4860948" y="1875485"/>
            <a:ext cx="727415" cy="3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 rot="425817">
            <a:off x="6543163" y="3145818"/>
            <a:ext cx="1405440" cy="677172"/>
            <a:chOff x="5694600" y="1077627"/>
            <a:chExt cx="1405440" cy="677169"/>
          </a:xfrm>
        </p:grpSpPr>
        <p:grpSp>
          <p:nvGrpSpPr>
            <p:cNvPr id="53" name="Group 52"/>
            <p:cNvGrpSpPr/>
            <p:nvPr/>
          </p:nvGrpSpPr>
          <p:grpSpPr>
            <a:xfrm>
              <a:off x="6791352" y="1077627"/>
              <a:ext cx="308688" cy="315882"/>
              <a:chOff x="4630319" y="714898"/>
              <a:chExt cx="308688" cy="315882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630319" y="714898"/>
                <a:ext cx="308688" cy="315882"/>
              </a:xfrm>
              <a:prstGeom prst="ellipse">
                <a:avLst/>
              </a:prstGeom>
              <a:ln w="3175"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Arrow Connector 59"/>
              <p:cNvCxnSpPr/>
              <p:nvPr/>
            </p:nvCxnSpPr>
            <p:spPr>
              <a:xfrm flipV="1">
                <a:off x="4782689" y="761156"/>
                <a:ext cx="111112" cy="136622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7" name="TextBox 66"/>
            <p:cNvSpPr txBox="1"/>
            <p:nvPr/>
          </p:nvSpPr>
          <p:spPr>
            <a:xfrm rot="19784594">
              <a:off x="5694600" y="1123402"/>
              <a:ext cx="1305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event QueryTimer.fired()</a:t>
              </a:r>
            </a:p>
          </p:txBody>
        </p:sp>
        <p:cxnSp>
          <p:nvCxnSpPr>
            <p:cNvPr id="7" name="Straight Arrow Connector 6"/>
            <p:cNvCxnSpPr>
              <a:stCxn id="5" idx="7"/>
              <a:endCxn id="54" idx="2"/>
            </p:cNvCxnSpPr>
            <p:nvPr/>
          </p:nvCxnSpPr>
          <p:spPr>
            <a:xfrm flipV="1">
              <a:off x="5900613" y="1235565"/>
              <a:ext cx="890739" cy="5192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extBox 75"/>
          <p:cNvSpPr txBox="1"/>
          <p:nvPr/>
        </p:nvSpPr>
        <p:spPr>
          <a:xfrm rot="3158009">
            <a:off x="6661450" y="4450647"/>
            <a:ext cx="1203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event AggrTimer.fired()</a:t>
            </a:r>
          </a:p>
        </p:txBody>
      </p:sp>
      <p:cxnSp>
        <p:nvCxnSpPr>
          <p:cNvPr id="77" name="Straight Arrow Connector 76"/>
          <p:cNvCxnSpPr>
            <a:stCxn id="34" idx="4"/>
          </p:cNvCxnSpPr>
          <p:nvPr/>
        </p:nvCxnSpPr>
        <p:spPr>
          <a:xfrm>
            <a:off x="6616752" y="4098103"/>
            <a:ext cx="730679" cy="938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8274768" y="3747532"/>
            <a:ext cx="1378880" cy="1701251"/>
            <a:chOff x="7330176" y="747176"/>
            <a:chExt cx="1378880" cy="1701251"/>
          </a:xfrm>
        </p:grpSpPr>
        <p:sp>
          <p:nvSpPr>
            <p:cNvPr id="69" name="TextBox 68"/>
            <p:cNvSpPr txBox="1"/>
            <p:nvPr/>
          </p:nvSpPr>
          <p:spPr>
            <a:xfrm>
              <a:off x="7330176" y="747176"/>
              <a:ext cx="1378880" cy="646331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If needToRead() </a:t>
              </a:r>
              <a:r>
                <a:rPr lang="en-US" sz="1200" dirty="0">
                  <a:solidFill>
                    <a:srgbClr val="FF0000"/>
                  </a:solidFill>
                </a:rPr>
                <a:t>*</a:t>
              </a:r>
              <a:endParaRPr lang="en-US" sz="1200" dirty="0"/>
            </a:p>
            <a:p>
              <a:pPr algn="ctr"/>
              <a:r>
                <a:rPr lang="en-US" sz="1200" dirty="0"/>
                <a:t>delay = 0</a:t>
              </a:r>
            </a:p>
            <a:p>
              <a:pPr algn="ctr"/>
              <a:r>
                <a:rPr lang="en-US" sz="1200" dirty="0"/>
                <a:t>time = 0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414437" y="1555090"/>
              <a:ext cx="1210357" cy="276999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AggrTimer(time)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330176" y="1986762"/>
              <a:ext cx="1378880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merge()</a:t>
              </a:r>
            </a:p>
            <a:p>
              <a:pPr algn="ctr"/>
              <a:r>
                <a:rPr lang="en-US" sz="1200" dirty="0"/>
                <a:t>sendUnicast()</a:t>
              </a:r>
            </a:p>
          </p:txBody>
        </p:sp>
        <p:cxnSp>
          <p:nvCxnSpPr>
            <p:cNvPr id="22" name="Straight Arrow Connector 21"/>
            <p:cNvCxnSpPr>
              <a:stCxn id="69" idx="2"/>
              <a:endCxn id="71" idx="0"/>
            </p:cNvCxnSpPr>
            <p:nvPr/>
          </p:nvCxnSpPr>
          <p:spPr>
            <a:xfrm>
              <a:off x="8019616" y="1393507"/>
              <a:ext cx="0" cy="1615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8019616" y="1832089"/>
              <a:ext cx="0" cy="1615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Lightning Bolt 60"/>
          <p:cNvSpPr/>
          <p:nvPr/>
        </p:nvSpPr>
        <p:spPr>
          <a:xfrm rot="752066">
            <a:off x="6157253" y="3333255"/>
            <a:ext cx="444803" cy="385475"/>
          </a:xfrm>
          <a:prstGeom prst="lightningBol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Lightning Bolt 62"/>
          <p:cNvSpPr/>
          <p:nvPr/>
        </p:nvSpPr>
        <p:spPr>
          <a:xfrm>
            <a:off x="6003493" y="3362057"/>
            <a:ext cx="444803" cy="385475"/>
          </a:xfrm>
          <a:prstGeom prst="lightningBol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Lightning Bolt 63"/>
          <p:cNvSpPr/>
          <p:nvPr/>
        </p:nvSpPr>
        <p:spPr>
          <a:xfrm rot="2910235">
            <a:off x="5007199" y="3318123"/>
            <a:ext cx="444803" cy="385475"/>
          </a:xfrm>
          <a:prstGeom prst="lightningBol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Lightning Bolt 64"/>
          <p:cNvSpPr/>
          <p:nvPr/>
        </p:nvSpPr>
        <p:spPr>
          <a:xfrm rot="4079099">
            <a:off x="5142089" y="3384030"/>
            <a:ext cx="444803" cy="385475"/>
          </a:xfrm>
          <a:prstGeom prst="lightningBol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1" name="Group 80"/>
          <p:cNvGrpSpPr/>
          <p:nvPr/>
        </p:nvGrpSpPr>
        <p:grpSpPr>
          <a:xfrm rot="425817">
            <a:off x="3706753" y="3086025"/>
            <a:ext cx="308688" cy="315883"/>
            <a:chOff x="4630319" y="714898"/>
            <a:chExt cx="308688" cy="315882"/>
          </a:xfrm>
        </p:grpSpPr>
        <p:sp>
          <p:nvSpPr>
            <p:cNvPr id="84" name="Oval 83"/>
            <p:cNvSpPr/>
            <p:nvPr/>
          </p:nvSpPr>
          <p:spPr>
            <a:xfrm>
              <a:off x="4630319" y="714898"/>
              <a:ext cx="308688" cy="315882"/>
            </a:xfrm>
            <a:prstGeom prst="ellipse">
              <a:avLst/>
            </a:prstGeom>
            <a:ln w="3175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85" name="Straight Arrow Connector 84"/>
            <p:cNvCxnSpPr/>
            <p:nvPr/>
          </p:nvCxnSpPr>
          <p:spPr>
            <a:xfrm flipV="1">
              <a:off x="4782689" y="761156"/>
              <a:ext cx="111112" cy="136622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2" name="TextBox 81"/>
          <p:cNvSpPr txBox="1"/>
          <p:nvPr/>
        </p:nvSpPr>
        <p:spPr>
          <a:xfrm rot="1693339">
            <a:off x="4021677" y="3312858"/>
            <a:ext cx="1305569" cy="369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event QueryTimer.fired()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 flipH="1" flipV="1">
            <a:off x="3973177" y="3344273"/>
            <a:ext cx="898592" cy="466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 rot="20187956">
            <a:off x="3507617" y="4036573"/>
            <a:ext cx="1203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event AggrTimer.fired()</a:t>
            </a:r>
          </a:p>
        </p:txBody>
      </p:sp>
      <p:cxnSp>
        <p:nvCxnSpPr>
          <p:cNvPr id="89" name="Straight Arrow Connector 88"/>
          <p:cNvCxnSpPr>
            <a:stCxn id="17" idx="3"/>
          </p:cNvCxnSpPr>
          <p:nvPr/>
        </p:nvCxnSpPr>
        <p:spPr>
          <a:xfrm flipH="1">
            <a:off x="3559319" y="4046044"/>
            <a:ext cx="1342983" cy="611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 rot="425817">
            <a:off x="7312266" y="4969095"/>
            <a:ext cx="308688" cy="315883"/>
            <a:chOff x="4630319" y="714898"/>
            <a:chExt cx="308688" cy="315882"/>
          </a:xfrm>
        </p:grpSpPr>
        <p:sp>
          <p:nvSpPr>
            <p:cNvPr id="96" name="Oval 95"/>
            <p:cNvSpPr/>
            <p:nvPr/>
          </p:nvSpPr>
          <p:spPr>
            <a:xfrm>
              <a:off x="4630319" y="714898"/>
              <a:ext cx="308688" cy="315882"/>
            </a:xfrm>
            <a:prstGeom prst="ellipse">
              <a:avLst/>
            </a:prstGeom>
            <a:ln w="3175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97" name="Straight Arrow Connector 96"/>
            <p:cNvCxnSpPr/>
            <p:nvPr/>
          </p:nvCxnSpPr>
          <p:spPr>
            <a:xfrm flipV="1">
              <a:off x="4782689" y="761156"/>
              <a:ext cx="111112" cy="136622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 rot="425817">
            <a:off x="3266348" y="4513205"/>
            <a:ext cx="308688" cy="315883"/>
            <a:chOff x="4630319" y="714898"/>
            <a:chExt cx="308688" cy="315882"/>
          </a:xfrm>
        </p:grpSpPr>
        <p:sp>
          <p:nvSpPr>
            <p:cNvPr id="99" name="Oval 98"/>
            <p:cNvSpPr/>
            <p:nvPr/>
          </p:nvSpPr>
          <p:spPr>
            <a:xfrm>
              <a:off x="4630319" y="714898"/>
              <a:ext cx="308688" cy="315882"/>
            </a:xfrm>
            <a:prstGeom prst="ellipse">
              <a:avLst/>
            </a:prstGeom>
            <a:ln w="3175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 flipV="1">
              <a:off x="4782689" y="761156"/>
              <a:ext cx="111112" cy="136622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1345884" y="3762404"/>
            <a:ext cx="1378880" cy="1701251"/>
            <a:chOff x="7330176" y="747176"/>
            <a:chExt cx="1378880" cy="1701251"/>
          </a:xfrm>
        </p:grpSpPr>
        <p:sp>
          <p:nvSpPr>
            <p:cNvPr id="102" name="TextBox 101"/>
            <p:cNvSpPr txBox="1"/>
            <p:nvPr/>
          </p:nvSpPr>
          <p:spPr>
            <a:xfrm>
              <a:off x="7330176" y="747176"/>
              <a:ext cx="1378880" cy="646331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If needToRead() </a:t>
              </a:r>
              <a:r>
                <a:rPr lang="en-US" sz="1200" dirty="0">
                  <a:solidFill>
                    <a:srgbClr val="FF0000"/>
                  </a:solidFill>
                </a:rPr>
                <a:t>*</a:t>
              </a:r>
              <a:endParaRPr lang="en-US" sz="1200" dirty="0"/>
            </a:p>
            <a:p>
              <a:pPr algn="ctr"/>
              <a:r>
                <a:rPr lang="en-US" sz="1200" dirty="0"/>
                <a:t>delay = 0</a:t>
              </a:r>
            </a:p>
            <a:p>
              <a:pPr algn="ctr"/>
              <a:r>
                <a:rPr lang="en-US" sz="1200" dirty="0"/>
                <a:t>time = 0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7414437" y="1555090"/>
              <a:ext cx="1210357" cy="276999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AggrTimer(time)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330176" y="1986762"/>
              <a:ext cx="1378880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merge()</a:t>
              </a:r>
            </a:p>
            <a:p>
              <a:pPr algn="ctr"/>
              <a:r>
                <a:rPr lang="en-US" sz="1200" dirty="0"/>
                <a:t>sendUnicast()</a:t>
              </a:r>
            </a:p>
          </p:txBody>
        </p:sp>
        <p:cxnSp>
          <p:nvCxnSpPr>
            <p:cNvPr id="105" name="Straight Arrow Connector 104"/>
            <p:cNvCxnSpPr>
              <a:stCxn id="102" idx="2"/>
              <a:endCxn id="103" idx="0"/>
            </p:cNvCxnSpPr>
            <p:nvPr/>
          </p:nvCxnSpPr>
          <p:spPr>
            <a:xfrm>
              <a:off x="8019616" y="1393507"/>
              <a:ext cx="0" cy="1615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>
              <a:off x="8019616" y="1832089"/>
              <a:ext cx="0" cy="1615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7" name="Straight Connector 106"/>
          <p:cNvCxnSpPr/>
          <p:nvPr/>
        </p:nvCxnSpPr>
        <p:spPr>
          <a:xfrm flipH="1">
            <a:off x="5762612" y="2055253"/>
            <a:ext cx="8663" cy="67407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7" idx="7"/>
            <a:endCxn id="15" idx="3"/>
          </p:cNvCxnSpPr>
          <p:nvPr/>
        </p:nvCxnSpPr>
        <p:spPr>
          <a:xfrm flipV="1">
            <a:off x="5149224" y="3027330"/>
            <a:ext cx="489927" cy="77183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4" idx="1"/>
            <a:endCxn id="15" idx="5"/>
          </p:cNvCxnSpPr>
          <p:nvPr/>
        </p:nvCxnSpPr>
        <p:spPr>
          <a:xfrm flipH="1" flipV="1">
            <a:off x="5886073" y="3027330"/>
            <a:ext cx="607218" cy="77276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6206926" y="1738793"/>
            <a:ext cx="1045077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BufferResult()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9222849" y="1082961"/>
            <a:ext cx="1700079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treat it as NONE</a:t>
            </a:r>
          </a:p>
          <a:p>
            <a:pPr algn="ctr"/>
            <a:r>
              <a:rPr lang="en-US" sz="1200" dirty="0"/>
              <a:t>sendSerial()</a:t>
            </a:r>
          </a:p>
        </p:txBody>
      </p:sp>
      <p:cxnSp>
        <p:nvCxnSpPr>
          <p:cNvPr id="111" name="Straight Arrow Connector 110"/>
          <p:cNvCxnSpPr>
            <a:stCxn id="5" idx="6"/>
            <a:endCxn id="109" idx="1"/>
          </p:cNvCxnSpPr>
          <p:nvPr/>
        </p:nvCxnSpPr>
        <p:spPr>
          <a:xfrm flipV="1">
            <a:off x="5954187" y="1877293"/>
            <a:ext cx="252739" cy="1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7416432" y="1736985"/>
            <a:ext cx="1547776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AggrTimer.isRunning()</a:t>
            </a:r>
          </a:p>
        </p:txBody>
      </p:sp>
      <p:cxnSp>
        <p:nvCxnSpPr>
          <p:cNvPr id="125" name="Straight Arrow Connector 124"/>
          <p:cNvCxnSpPr>
            <a:stCxn id="123" idx="3"/>
          </p:cNvCxnSpPr>
          <p:nvPr/>
        </p:nvCxnSpPr>
        <p:spPr>
          <a:xfrm flipV="1">
            <a:off x="8964208" y="1333895"/>
            <a:ext cx="246515" cy="541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23" idx="3"/>
          </p:cNvCxnSpPr>
          <p:nvPr/>
        </p:nvCxnSpPr>
        <p:spPr>
          <a:xfrm>
            <a:off x="8964208" y="1875485"/>
            <a:ext cx="246515" cy="415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8892104" y="1395314"/>
            <a:ext cx="214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8892104" y="1967817"/>
            <a:ext cx="214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</a:t>
            </a:r>
          </a:p>
        </p:txBody>
      </p:sp>
      <p:cxnSp>
        <p:nvCxnSpPr>
          <p:cNvPr id="132" name="Straight Arrow Connector 131"/>
          <p:cNvCxnSpPr>
            <a:stCxn id="109" idx="3"/>
            <a:endCxn id="123" idx="1"/>
          </p:cNvCxnSpPr>
          <p:nvPr/>
        </p:nvCxnSpPr>
        <p:spPr>
          <a:xfrm flipV="1">
            <a:off x="7252003" y="1875485"/>
            <a:ext cx="164429" cy="1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1363423" y="1875485"/>
            <a:ext cx="1371600" cy="138499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current state</a:t>
            </a:r>
          </a:p>
          <a:p>
            <a:pPr algn="ctr"/>
            <a:r>
              <a:rPr lang="en-US" sz="1200" b="1" dirty="0"/>
              <a:t>of node </a:t>
            </a:r>
            <a:r>
              <a:rPr lang="en-US" sz="1200" b="1" dirty="0">
                <a:solidFill>
                  <a:srgbClr val="C00000"/>
                </a:solidFill>
              </a:rPr>
              <a:t>1</a:t>
            </a:r>
            <a:r>
              <a:rPr lang="en-US" sz="1200" b="1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siblings = 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my_children = </a:t>
            </a:r>
            <a:r>
              <a:rPr lang="en-US" sz="1200" dirty="0">
                <a:solidFill>
                  <a:srgbClr val="C00000"/>
                </a:solidFill>
              </a:rPr>
              <a:t>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all_children = </a:t>
            </a:r>
            <a:r>
              <a:rPr lang="en-US" sz="1200" dirty="0">
                <a:solidFill>
                  <a:srgbClr val="C00000"/>
                </a:solidFill>
              </a:rPr>
              <a:t>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delay = 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time = 0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8775028" y="3483910"/>
            <a:ext cx="37560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(2)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1836007" y="3474135"/>
            <a:ext cx="37560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(3)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337081" y="3898842"/>
            <a:ext cx="452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q1</a:t>
            </a:r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7853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2985719" cy="1325563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  <a:br>
              <a:rPr lang="en-US" dirty="0"/>
            </a:br>
            <a:r>
              <a:rPr lang="en-US" sz="2000" i="1" dirty="0"/>
              <a:t>Single query</a:t>
            </a:r>
            <a:endParaRPr lang="el-GR" sz="2200" i="1" dirty="0"/>
          </a:p>
        </p:txBody>
      </p:sp>
      <p:sp>
        <p:nvSpPr>
          <p:cNvPr id="5" name="Oval 4"/>
          <p:cNvSpPr/>
          <p:nvPr/>
        </p:nvSpPr>
        <p:spPr>
          <a:xfrm>
            <a:off x="5588363" y="1703247"/>
            <a:ext cx="365824" cy="3520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588012" y="2729325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856206" y="4766178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851163" y="3748039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42152" y="3748968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639377" y="1738338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35940" y="2761545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96250" y="3785034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893479" y="3784106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93479" y="4807444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5205406" y="1602734"/>
            <a:ext cx="37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pic>
        <p:nvPicPr>
          <p:cNvPr id="44" name="Shape 1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440" y="59075"/>
            <a:ext cx="452376" cy="456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Picture 2" descr="http://sites.tech.uh.edu/isgrin/files/2013/11/tmote-sky-blu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457" y="6242035"/>
            <a:ext cx="930066" cy="60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5125758" y="1818389"/>
            <a:ext cx="452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q1</a:t>
            </a:r>
            <a:r>
              <a:rPr lang="en-US" sz="1400" dirty="0"/>
              <a:t>}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369062" y="2537129"/>
            <a:ext cx="159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0,0,1,0,true,false</a:t>
            </a:r>
            <a:r>
              <a:rPr lang="en-US" sz="1400" dirty="0"/>
              <a:t>}</a:t>
            </a:r>
          </a:p>
        </p:txBody>
      </p:sp>
      <p:sp>
        <p:nvSpPr>
          <p:cNvPr id="34" name="Oval 33"/>
          <p:cNvSpPr/>
          <p:nvPr/>
        </p:nvSpPr>
        <p:spPr>
          <a:xfrm>
            <a:off x="6442152" y="3748968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496250" y="3785034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149683" y="2777945"/>
            <a:ext cx="452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q1</a:t>
            </a:r>
            <a:r>
              <a:rPr lang="en-US" sz="1400" dirty="0"/>
              <a:t>}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556460" y="3658026"/>
            <a:ext cx="159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1,0,2,1,true,false</a:t>
            </a:r>
            <a:r>
              <a:rPr lang="en-US" sz="1400" dirty="0"/>
              <a:t>}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730590" y="3653849"/>
            <a:ext cx="159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1,0,2,1,true,false</a:t>
            </a:r>
            <a:r>
              <a:rPr lang="en-US" sz="1400" dirty="0"/>
              <a:t>}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799381" y="3907216"/>
            <a:ext cx="452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q1</a:t>
            </a:r>
            <a:r>
              <a:rPr lang="en-US" sz="1400" dirty="0"/>
              <a:t>}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606950" y="4612287"/>
            <a:ext cx="159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3,0,3,</a:t>
            </a:r>
            <a:r>
              <a:rPr lang="en-US" sz="1200" dirty="0">
                <a:solidFill>
                  <a:srgbClr val="C00000"/>
                </a:solidFill>
              </a:rPr>
              <a:t>1</a:t>
            </a:r>
            <a:r>
              <a:rPr lang="en-US" sz="1200" dirty="0"/>
              <a:t>,true,false</a:t>
            </a:r>
            <a:r>
              <a:rPr lang="en-US" sz="1400" dirty="0"/>
              <a:t>}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387571" y="4853103"/>
            <a:ext cx="452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q1</a:t>
            </a:r>
            <a:r>
              <a:rPr lang="en-US" sz="1400" dirty="0"/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442" y="1680959"/>
            <a:ext cx="236506" cy="389052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stCxn id="5" idx="2"/>
            <a:endCxn id="8" idx="3"/>
          </p:cNvCxnSpPr>
          <p:nvPr/>
        </p:nvCxnSpPr>
        <p:spPr>
          <a:xfrm flipH="1" flipV="1">
            <a:off x="4860948" y="1875485"/>
            <a:ext cx="727415" cy="3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1345884" y="3762404"/>
            <a:ext cx="1378880" cy="1701251"/>
            <a:chOff x="7330176" y="747176"/>
            <a:chExt cx="1378880" cy="1701251"/>
          </a:xfrm>
        </p:grpSpPr>
        <p:sp>
          <p:nvSpPr>
            <p:cNvPr id="102" name="TextBox 101"/>
            <p:cNvSpPr txBox="1"/>
            <p:nvPr/>
          </p:nvSpPr>
          <p:spPr>
            <a:xfrm>
              <a:off x="7330176" y="747176"/>
              <a:ext cx="1378880" cy="646331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If needToRead() </a:t>
              </a:r>
              <a:r>
                <a:rPr lang="en-US" sz="1200" dirty="0">
                  <a:solidFill>
                    <a:srgbClr val="FF0000"/>
                  </a:solidFill>
                </a:rPr>
                <a:t>*</a:t>
              </a:r>
              <a:endParaRPr lang="en-US" sz="1200" dirty="0"/>
            </a:p>
            <a:p>
              <a:pPr algn="ctr"/>
              <a:r>
                <a:rPr lang="en-US" sz="1200" dirty="0"/>
                <a:t>delay = 0</a:t>
              </a:r>
            </a:p>
            <a:p>
              <a:pPr algn="ctr"/>
              <a:r>
                <a:rPr lang="en-US" sz="1200" dirty="0"/>
                <a:t>time = 0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7414437" y="1555090"/>
              <a:ext cx="1210357" cy="276999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AggrTimer(time)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330176" y="1986762"/>
              <a:ext cx="1378880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merge()</a:t>
              </a:r>
            </a:p>
            <a:p>
              <a:pPr algn="ctr"/>
              <a:r>
                <a:rPr lang="en-US" sz="1200" dirty="0"/>
                <a:t>sendUnicast()</a:t>
              </a:r>
            </a:p>
          </p:txBody>
        </p:sp>
        <p:cxnSp>
          <p:nvCxnSpPr>
            <p:cNvPr id="105" name="Straight Arrow Connector 104"/>
            <p:cNvCxnSpPr>
              <a:stCxn id="102" idx="2"/>
              <a:endCxn id="103" idx="0"/>
            </p:cNvCxnSpPr>
            <p:nvPr/>
          </p:nvCxnSpPr>
          <p:spPr>
            <a:xfrm>
              <a:off x="8019616" y="1393507"/>
              <a:ext cx="0" cy="1615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>
              <a:off x="8019616" y="1832089"/>
              <a:ext cx="0" cy="1615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7" name="Straight Connector 106"/>
          <p:cNvCxnSpPr/>
          <p:nvPr/>
        </p:nvCxnSpPr>
        <p:spPr>
          <a:xfrm flipH="1">
            <a:off x="5762612" y="2055253"/>
            <a:ext cx="8663" cy="67407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1363423" y="1875485"/>
            <a:ext cx="1371600" cy="138499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current state</a:t>
            </a:r>
          </a:p>
          <a:p>
            <a:pPr algn="ctr"/>
            <a:r>
              <a:rPr lang="en-US" sz="1200" b="1" dirty="0"/>
              <a:t>of node </a:t>
            </a:r>
            <a:r>
              <a:rPr lang="en-US" sz="1200" b="1" dirty="0">
                <a:solidFill>
                  <a:srgbClr val="C00000"/>
                </a:solidFill>
              </a:rPr>
              <a:t>3</a:t>
            </a:r>
            <a:r>
              <a:rPr lang="en-US" sz="1200" b="1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siblings = 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my_children = </a:t>
            </a:r>
            <a:r>
              <a:rPr lang="en-US" sz="1200" dirty="0">
                <a:solidFill>
                  <a:srgbClr val="C00000"/>
                </a:solidFill>
              </a:rPr>
              <a:t>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all_children = </a:t>
            </a:r>
            <a:r>
              <a:rPr lang="en-US" sz="1200" dirty="0">
                <a:solidFill>
                  <a:srgbClr val="C00000"/>
                </a:solidFill>
              </a:rPr>
              <a:t>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delay = 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time = 0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1836007" y="3474135"/>
            <a:ext cx="37560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(4)</a:t>
            </a:r>
          </a:p>
        </p:txBody>
      </p:sp>
      <p:cxnSp>
        <p:nvCxnSpPr>
          <p:cNvPr id="86" name="Straight Connector 85"/>
          <p:cNvCxnSpPr/>
          <p:nvPr/>
        </p:nvCxnSpPr>
        <p:spPr>
          <a:xfrm flipH="1">
            <a:off x="5149224" y="3027330"/>
            <a:ext cx="489927" cy="771839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5900366" y="3018762"/>
            <a:ext cx="592925" cy="78133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V="1">
            <a:off x="5020247" y="4094640"/>
            <a:ext cx="11031" cy="6740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Lightning Bolt 91"/>
          <p:cNvSpPr/>
          <p:nvPr/>
        </p:nvSpPr>
        <p:spPr>
          <a:xfrm rot="752066">
            <a:off x="4691432" y="4311665"/>
            <a:ext cx="444803" cy="385475"/>
          </a:xfrm>
          <a:prstGeom prst="lightningBol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3" name="Group 92"/>
          <p:cNvGrpSpPr/>
          <p:nvPr/>
        </p:nvGrpSpPr>
        <p:grpSpPr>
          <a:xfrm>
            <a:off x="4942162" y="4112675"/>
            <a:ext cx="1405440" cy="677172"/>
            <a:chOff x="5694600" y="1077625"/>
            <a:chExt cx="1405440" cy="677172"/>
          </a:xfrm>
        </p:grpSpPr>
        <p:grpSp>
          <p:nvGrpSpPr>
            <p:cNvPr id="94" name="Group 93"/>
            <p:cNvGrpSpPr/>
            <p:nvPr/>
          </p:nvGrpSpPr>
          <p:grpSpPr>
            <a:xfrm>
              <a:off x="6791352" y="1077625"/>
              <a:ext cx="308688" cy="315882"/>
              <a:chOff x="4630319" y="714896"/>
              <a:chExt cx="308688" cy="315882"/>
            </a:xfrm>
          </p:grpSpPr>
          <p:sp>
            <p:nvSpPr>
              <p:cNvPr id="113" name="Oval 112"/>
              <p:cNvSpPr/>
              <p:nvPr/>
            </p:nvSpPr>
            <p:spPr>
              <a:xfrm>
                <a:off x="4630319" y="714896"/>
                <a:ext cx="308688" cy="315882"/>
              </a:xfrm>
              <a:prstGeom prst="ellipse">
                <a:avLst/>
              </a:prstGeom>
              <a:ln w="3175"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114" name="Straight Arrow Connector 113"/>
              <p:cNvCxnSpPr/>
              <p:nvPr/>
            </p:nvCxnSpPr>
            <p:spPr>
              <a:xfrm flipV="1">
                <a:off x="4782689" y="761156"/>
                <a:ext cx="111112" cy="136622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8" name="TextBox 107"/>
            <p:cNvSpPr txBox="1"/>
            <p:nvPr/>
          </p:nvSpPr>
          <p:spPr>
            <a:xfrm rot="19784594">
              <a:off x="5694600" y="1123402"/>
              <a:ext cx="1305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event QueryTimer.fired()</a:t>
              </a:r>
            </a:p>
          </p:txBody>
        </p:sp>
        <p:cxnSp>
          <p:nvCxnSpPr>
            <p:cNvPr id="112" name="Straight Arrow Connector 111"/>
            <p:cNvCxnSpPr>
              <a:endCxn id="113" idx="2"/>
            </p:cNvCxnSpPr>
            <p:nvPr/>
          </p:nvCxnSpPr>
          <p:spPr>
            <a:xfrm flipV="1">
              <a:off x="5900613" y="1235566"/>
              <a:ext cx="890739" cy="5192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/>
          <p:cNvGrpSpPr/>
          <p:nvPr/>
        </p:nvGrpSpPr>
        <p:grpSpPr>
          <a:xfrm>
            <a:off x="5206399" y="4757770"/>
            <a:ext cx="1203677" cy="597395"/>
            <a:chOff x="5958837" y="1722720"/>
            <a:chExt cx="1203677" cy="597395"/>
          </a:xfrm>
        </p:grpSpPr>
        <p:sp>
          <p:nvSpPr>
            <p:cNvPr id="117" name="TextBox 116"/>
            <p:cNvSpPr txBox="1"/>
            <p:nvPr/>
          </p:nvSpPr>
          <p:spPr>
            <a:xfrm rot="701517">
              <a:off x="5958837" y="1722720"/>
              <a:ext cx="1203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event AggrTimer.fired()</a:t>
              </a:r>
            </a:p>
          </p:txBody>
        </p:sp>
        <p:cxnSp>
          <p:nvCxnSpPr>
            <p:cNvPr id="118" name="Straight Arrow Connector 117"/>
            <p:cNvCxnSpPr/>
            <p:nvPr/>
          </p:nvCxnSpPr>
          <p:spPr>
            <a:xfrm rot="2576016" flipV="1">
              <a:off x="6020936" y="1800884"/>
              <a:ext cx="890739" cy="5192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Lightning Bolt 121"/>
          <p:cNvSpPr/>
          <p:nvPr/>
        </p:nvSpPr>
        <p:spPr>
          <a:xfrm>
            <a:off x="4535842" y="4364670"/>
            <a:ext cx="444803" cy="385475"/>
          </a:xfrm>
          <a:prstGeom prst="lightningBol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24" name="Group 123"/>
          <p:cNvGrpSpPr/>
          <p:nvPr/>
        </p:nvGrpSpPr>
        <p:grpSpPr>
          <a:xfrm>
            <a:off x="6216780" y="5046004"/>
            <a:ext cx="308688" cy="315882"/>
            <a:chOff x="4630319" y="714896"/>
            <a:chExt cx="308688" cy="315882"/>
          </a:xfrm>
        </p:grpSpPr>
        <p:sp>
          <p:nvSpPr>
            <p:cNvPr id="126" name="Oval 125"/>
            <p:cNvSpPr/>
            <p:nvPr/>
          </p:nvSpPr>
          <p:spPr>
            <a:xfrm>
              <a:off x="4630319" y="714896"/>
              <a:ext cx="308688" cy="315882"/>
            </a:xfrm>
            <a:prstGeom prst="ellipse">
              <a:avLst/>
            </a:prstGeom>
            <a:ln w="3175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28" name="Straight Arrow Connector 127"/>
            <p:cNvCxnSpPr/>
            <p:nvPr/>
          </p:nvCxnSpPr>
          <p:spPr>
            <a:xfrm flipV="1">
              <a:off x="4782689" y="761156"/>
              <a:ext cx="111112" cy="136622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5" name="TextBox 64"/>
          <p:cNvSpPr txBox="1"/>
          <p:nvPr/>
        </p:nvSpPr>
        <p:spPr>
          <a:xfrm>
            <a:off x="4337081" y="3898842"/>
            <a:ext cx="452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q1</a:t>
            </a:r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8707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/>
              <a:t>Support for periodic, long-lived sensor measurement queries in the wireless sensor network. </a:t>
            </a:r>
            <a:br>
              <a:rPr lang="en-US" sz="2400" b="1" dirty="0"/>
            </a:br>
            <a:endParaRPr lang="en-US" sz="2400" b="1" dirty="0"/>
          </a:p>
          <a:p>
            <a:pPr marL="0" indent="0">
              <a:buNone/>
            </a:pPr>
            <a:r>
              <a:rPr lang="en-US" sz="2000" dirty="0"/>
              <a:t>Requirements:</a:t>
            </a:r>
            <a:br>
              <a:rPr lang="en-US" sz="2000" dirty="0"/>
            </a:br>
            <a:endParaRPr lang="en-US" sz="2000" dirty="0"/>
          </a:p>
          <a:p>
            <a:pPr lvl="1"/>
            <a:r>
              <a:rPr lang="en-US" sz="2000" dirty="0"/>
              <a:t>Query propagation, activation, expiry</a:t>
            </a:r>
            <a:br>
              <a:rPr lang="en-US" sz="2000" dirty="0"/>
            </a:br>
            <a:endParaRPr lang="en-US" sz="2000" dirty="0"/>
          </a:p>
          <a:p>
            <a:pPr lvl="1"/>
            <a:r>
              <a:rPr lang="en-US" sz="2000" dirty="0"/>
              <a:t>Suitable ad-hoc routing structure</a:t>
            </a:r>
            <a:br>
              <a:rPr lang="en-US" sz="2000" dirty="0"/>
            </a:br>
            <a:endParaRPr lang="en-US" sz="2000" dirty="0"/>
          </a:p>
          <a:p>
            <a:pPr lvl="1"/>
            <a:r>
              <a:rPr lang="en-US" sz="2000" dirty="0"/>
              <a:t>Robustness against topology changes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Aggregation of results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Shape 1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440" y="59075"/>
            <a:ext cx="452376" cy="456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 descr="http://sites.tech.uh.edu/isgrin/files/2013/11/tmote-sky-blu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457" y="6242035"/>
            <a:ext cx="930066" cy="60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662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3146572" cy="1325563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  <a:br>
              <a:rPr lang="en-US" dirty="0"/>
            </a:br>
            <a:r>
              <a:rPr lang="en-US" sz="2000" i="1" dirty="0"/>
              <a:t>Scenario: New node(5) boots</a:t>
            </a:r>
            <a:endParaRPr lang="el-GR" sz="2200" i="1" dirty="0"/>
          </a:p>
        </p:txBody>
      </p:sp>
      <p:sp>
        <p:nvSpPr>
          <p:cNvPr id="5" name="Oval 4"/>
          <p:cNvSpPr/>
          <p:nvPr/>
        </p:nvSpPr>
        <p:spPr>
          <a:xfrm>
            <a:off x="5588363" y="1703247"/>
            <a:ext cx="365824" cy="3520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588012" y="2729325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856206" y="4766178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851163" y="3748039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42152" y="3748968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5" idx="4"/>
            <a:endCxn id="15" idx="0"/>
          </p:cNvCxnSpPr>
          <p:nvPr/>
        </p:nvCxnSpPr>
        <p:spPr>
          <a:xfrm flipH="1">
            <a:off x="5762612" y="2055253"/>
            <a:ext cx="8663" cy="67407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39377" y="1738338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35940" y="2761545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96250" y="3785034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893479" y="3784106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93479" y="4807444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5205406" y="1602734"/>
            <a:ext cx="37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pic>
        <p:nvPicPr>
          <p:cNvPr id="44" name="Shape 1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440" y="59075"/>
            <a:ext cx="452376" cy="456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Picture 2" descr="http://sites.tech.uh.edu/isgrin/files/2013/11/tmote-sky-blu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457" y="6242035"/>
            <a:ext cx="930066" cy="60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Straight Connector 54"/>
          <p:cNvCxnSpPr>
            <a:stCxn id="15" idx="3"/>
            <a:endCxn id="17" idx="7"/>
          </p:cNvCxnSpPr>
          <p:nvPr/>
        </p:nvCxnSpPr>
        <p:spPr>
          <a:xfrm flipH="1">
            <a:off x="5149224" y="3027330"/>
            <a:ext cx="489927" cy="771839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5025763" y="4092104"/>
            <a:ext cx="8663" cy="67407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18" idx="1"/>
          </p:cNvCxnSpPr>
          <p:nvPr/>
        </p:nvCxnSpPr>
        <p:spPr>
          <a:xfrm>
            <a:off x="5900366" y="3018762"/>
            <a:ext cx="592925" cy="78133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125758" y="1818389"/>
            <a:ext cx="452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q1</a:t>
            </a:r>
            <a:r>
              <a:rPr lang="en-US" sz="1400" dirty="0"/>
              <a:t>}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369062" y="2537129"/>
            <a:ext cx="159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0,0,1,0,true,false</a:t>
            </a:r>
            <a:r>
              <a:rPr lang="en-US" sz="1400" dirty="0"/>
              <a:t>}</a:t>
            </a:r>
          </a:p>
        </p:txBody>
      </p:sp>
      <p:sp>
        <p:nvSpPr>
          <p:cNvPr id="34" name="Oval 33"/>
          <p:cNvSpPr/>
          <p:nvPr/>
        </p:nvSpPr>
        <p:spPr>
          <a:xfrm>
            <a:off x="6442152" y="3748968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496250" y="3785034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149683" y="2777945"/>
            <a:ext cx="452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q1</a:t>
            </a:r>
            <a:r>
              <a:rPr lang="en-US" sz="1400" dirty="0"/>
              <a:t>}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556460" y="3658026"/>
            <a:ext cx="159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1,0,2,0,true,false</a:t>
            </a:r>
            <a:r>
              <a:rPr lang="en-US" sz="1400" dirty="0"/>
              <a:t>}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337081" y="3898842"/>
            <a:ext cx="452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q1</a:t>
            </a:r>
            <a:r>
              <a:rPr lang="en-US" sz="1400" dirty="0"/>
              <a:t>}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730590" y="3653849"/>
            <a:ext cx="159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1,0,2,0,true,false</a:t>
            </a:r>
            <a:r>
              <a:rPr lang="en-US" sz="1400" dirty="0"/>
              <a:t>}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799381" y="3907216"/>
            <a:ext cx="452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q1</a:t>
            </a:r>
            <a:r>
              <a:rPr lang="en-US" sz="1400" dirty="0"/>
              <a:t>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182155"/>
              </p:ext>
            </p:extLst>
          </p:nvPr>
        </p:nvGraphicFramePr>
        <p:xfrm>
          <a:off x="7343963" y="369011"/>
          <a:ext cx="4643906" cy="27433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0683">
                  <a:extLst>
                    <a:ext uri="{9D8B030D-6E8A-4147-A177-3AD203B41FA5}">
                      <a16:colId xmlns:a16="http://schemas.microsoft.com/office/drawing/2014/main" val="3872089245"/>
                    </a:ext>
                  </a:extLst>
                </a:gridCol>
                <a:gridCol w="780683">
                  <a:extLst>
                    <a:ext uri="{9D8B030D-6E8A-4147-A177-3AD203B41FA5}">
                      <a16:colId xmlns:a16="http://schemas.microsoft.com/office/drawing/2014/main" val="1680870642"/>
                    </a:ext>
                  </a:extLst>
                </a:gridCol>
                <a:gridCol w="780683">
                  <a:extLst>
                    <a:ext uri="{9D8B030D-6E8A-4147-A177-3AD203B41FA5}">
                      <a16:colId xmlns:a16="http://schemas.microsoft.com/office/drawing/2014/main" val="3880892958"/>
                    </a:ext>
                  </a:extLst>
                </a:gridCol>
                <a:gridCol w="780683">
                  <a:extLst>
                    <a:ext uri="{9D8B030D-6E8A-4147-A177-3AD203B41FA5}">
                      <a16:colId xmlns:a16="http://schemas.microsoft.com/office/drawing/2014/main" val="1845676284"/>
                    </a:ext>
                  </a:extLst>
                </a:gridCol>
                <a:gridCol w="780683">
                  <a:extLst>
                    <a:ext uri="{9D8B030D-6E8A-4147-A177-3AD203B41FA5}">
                      <a16:colId xmlns:a16="http://schemas.microsoft.com/office/drawing/2014/main" val="3266614422"/>
                    </a:ext>
                  </a:extLst>
                </a:gridCol>
                <a:gridCol w="740491">
                  <a:extLst>
                    <a:ext uri="{9D8B030D-6E8A-4147-A177-3AD203B41FA5}">
                      <a16:colId xmlns:a16="http://schemas.microsoft.com/office/drawing/2014/main" val="424113360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NODE</a:t>
                      </a:r>
                      <a:endParaRPr lang="el-G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l-G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l-G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l-G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l-G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661876"/>
                  </a:ext>
                </a:extLst>
              </a:tr>
              <a:tr h="4001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siblings</a:t>
                      </a:r>
                      <a:endParaRPr lang="el-G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540543"/>
                  </a:ext>
                </a:extLst>
              </a:tr>
              <a:tr h="5649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my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children</a:t>
                      </a:r>
                      <a:endParaRPr lang="el-G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968342"/>
                  </a:ext>
                </a:extLst>
              </a:tr>
              <a:tr h="706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all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children</a:t>
                      </a:r>
                      <a:endParaRPr lang="el-G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010298"/>
                  </a:ext>
                </a:extLst>
              </a:tr>
              <a:tr h="706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aggr</a:t>
                      </a:r>
                    </a:p>
                    <a:p>
                      <a:pPr algn="ctr"/>
                      <a:r>
                        <a:rPr lang="en-US" sz="1400" dirty="0"/>
                        <a:t>timer</a:t>
                      </a:r>
                      <a:endParaRPr lang="el-G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4*t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3*t</a:t>
                      </a:r>
                      <a:endParaRPr lang="en-US" baseline="0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0*t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1*t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0*t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976179"/>
                  </a:ext>
                </a:extLst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3606950" y="4612287"/>
            <a:ext cx="159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3,0,3,0,true,false</a:t>
            </a:r>
            <a:r>
              <a:rPr lang="en-US" sz="1400" dirty="0"/>
              <a:t>}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387571" y="4853103"/>
            <a:ext cx="452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q1</a:t>
            </a:r>
            <a:r>
              <a:rPr lang="en-US" sz="1400" dirty="0"/>
              <a:t>}</a:t>
            </a:r>
          </a:p>
        </p:txBody>
      </p:sp>
      <p:sp>
        <p:nvSpPr>
          <p:cNvPr id="63" name="Oval 62"/>
          <p:cNvSpPr/>
          <p:nvPr/>
        </p:nvSpPr>
        <p:spPr>
          <a:xfrm>
            <a:off x="1932161" y="2773632"/>
            <a:ext cx="365824" cy="35200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1983175" y="2808723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</a:t>
            </a:r>
          </a:p>
        </p:txBody>
      </p:sp>
      <p:cxnSp>
        <p:nvCxnSpPr>
          <p:cNvPr id="65" name="Straight Connector 64"/>
          <p:cNvCxnSpPr>
            <a:stCxn id="5" idx="4"/>
            <a:endCxn id="63" idx="6"/>
          </p:cNvCxnSpPr>
          <p:nvPr/>
        </p:nvCxnSpPr>
        <p:spPr>
          <a:xfrm flipH="1">
            <a:off x="2297985" y="2055253"/>
            <a:ext cx="3473290" cy="89438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63" idx="5"/>
          </p:cNvCxnSpPr>
          <p:nvPr/>
        </p:nvCxnSpPr>
        <p:spPr>
          <a:xfrm flipH="1" flipV="1">
            <a:off x="2244411" y="3074088"/>
            <a:ext cx="2714849" cy="169208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 rot="16200000">
            <a:off x="1025952" y="2052725"/>
            <a:ext cx="1844064" cy="1932074"/>
            <a:chOff x="5411571" y="1590042"/>
            <a:chExt cx="729704" cy="767634"/>
          </a:xfrm>
        </p:grpSpPr>
        <p:sp>
          <p:nvSpPr>
            <p:cNvPr id="79" name="Arc 78"/>
            <p:cNvSpPr/>
            <p:nvPr/>
          </p:nvSpPr>
          <p:spPr>
            <a:xfrm rot="8255467">
              <a:off x="5425786" y="1688389"/>
              <a:ext cx="715489" cy="669287"/>
            </a:xfrm>
            <a:prstGeom prst="arc">
              <a:avLst>
                <a:gd name="adj1" fmla="val 16311038"/>
                <a:gd name="adj2" fmla="val 21275401"/>
              </a:avLst>
            </a:prstGeom>
            <a:ln w="317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Arc 79"/>
            <p:cNvSpPr/>
            <p:nvPr/>
          </p:nvSpPr>
          <p:spPr>
            <a:xfrm rot="8255467">
              <a:off x="5411571" y="1590042"/>
              <a:ext cx="575976" cy="721619"/>
            </a:xfrm>
            <a:prstGeom prst="arc">
              <a:avLst>
                <a:gd name="adj1" fmla="val 16200000"/>
                <a:gd name="adj2" fmla="val 19933610"/>
              </a:avLst>
            </a:prstGeom>
            <a:ln w="317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/>
            <p:cNvSpPr/>
            <p:nvPr/>
          </p:nvSpPr>
          <p:spPr>
            <a:xfrm rot="8255467">
              <a:off x="5606026" y="1875878"/>
              <a:ext cx="348873" cy="320052"/>
            </a:xfrm>
            <a:prstGeom prst="arc">
              <a:avLst/>
            </a:prstGeom>
            <a:ln w="317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6354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6037448" y="5287005"/>
            <a:ext cx="80940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(3) &amp; (0)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3146572" cy="1325563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  <a:br>
              <a:rPr lang="en-US" dirty="0"/>
            </a:br>
            <a:r>
              <a:rPr lang="en-US" sz="2000" i="1" dirty="0"/>
              <a:t>Scenario: New node(5) boots</a:t>
            </a:r>
            <a:endParaRPr lang="el-GR" sz="2200" i="1" dirty="0"/>
          </a:p>
        </p:txBody>
      </p:sp>
      <p:sp>
        <p:nvSpPr>
          <p:cNvPr id="5" name="Oval 4"/>
          <p:cNvSpPr/>
          <p:nvPr/>
        </p:nvSpPr>
        <p:spPr>
          <a:xfrm>
            <a:off x="5588363" y="1703247"/>
            <a:ext cx="365824" cy="3520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588012" y="2729325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856206" y="4766178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851163" y="3748039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42152" y="3748968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5" idx="4"/>
            <a:endCxn id="15" idx="0"/>
          </p:cNvCxnSpPr>
          <p:nvPr/>
        </p:nvCxnSpPr>
        <p:spPr>
          <a:xfrm flipH="1">
            <a:off x="5762612" y="2055253"/>
            <a:ext cx="8663" cy="67407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39377" y="1738338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35940" y="2761545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96250" y="3785034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893479" y="3784106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93479" y="4807444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5205406" y="1602734"/>
            <a:ext cx="37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pic>
        <p:nvPicPr>
          <p:cNvPr id="44" name="Shape 1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440" y="59075"/>
            <a:ext cx="452376" cy="456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Picture 2" descr="http://sites.tech.uh.edu/isgrin/files/2013/11/tmote-sky-blu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457" y="6242035"/>
            <a:ext cx="930066" cy="60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Straight Connector 54"/>
          <p:cNvCxnSpPr>
            <a:stCxn id="15" idx="3"/>
            <a:endCxn id="17" idx="7"/>
          </p:cNvCxnSpPr>
          <p:nvPr/>
        </p:nvCxnSpPr>
        <p:spPr>
          <a:xfrm flipH="1">
            <a:off x="5149224" y="3027330"/>
            <a:ext cx="489927" cy="771839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5025763" y="4092104"/>
            <a:ext cx="8663" cy="67407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18" idx="1"/>
          </p:cNvCxnSpPr>
          <p:nvPr/>
        </p:nvCxnSpPr>
        <p:spPr>
          <a:xfrm>
            <a:off x="5900366" y="3018762"/>
            <a:ext cx="592925" cy="78133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125758" y="1818389"/>
            <a:ext cx="452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q1</a:t>
            </a:r>
            <a:r>
              <a:rPr lang="en-US" sz="1400" dirty="0"/>
              <a:t>}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369062" y="2537129"/>
            <a:ext cx="159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0,0,1,0,true,false</a:t>
            </a:r>
            <a:r>
              <a:rPr lang="en-US" sz="1400" dirty="0"/>
              <a:t>}</a:t>
            </a:r>
          </a:p>
        </p:txBody>
      </p:sp>
      <p:sp>
        <p:nvSpPr>
          <p:cNvPr id="34" name="Oval 33"/>
          <p:cNvSpPr/>
          <p:nvPr/>
        </p:nvSpPr>
        <p:spPr>
          <a:xfrm>
            <a:off x="6442152" y="3748968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496250" y="3785034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149683" y="2777945"/>
            <a:ext cx="452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q1</a:t>
            </a:r>
            <a:r>
              <a:rPr lang="en-US" sz="1400" dirty="0"/>
              <a:t>}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556460" y="3658026"/>
            <a:ext cx="159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1,0,2,0,true,false</a:t>
            </a:r>
            <a:r>
              <a:rPr lang="en-US" sz="1400" dirty="0"/>
              <a:t>}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337081" y="3898842"/>
            <a:ext cx="452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q1</a:t>
            </a:r>
            <a:r>
              <a:rPr lang="en-US" sz="1400" dirty="0"/>
              <a:t>}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730590" y="3653849"/>
            <a:ext cx="159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1,0,2,0,true,false</a:t>
            </a:r>
            <a:r>
              <a:rPr lang="en-US" sz="1400" dirty="0"/>
              <a:t>}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799381" y="3907216"/>
            <a:ext cx="452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q1</a:t>
            </a:r>
            <a:r>
              <a:rPr lang="en-US" sz="1400" dirty="0"/>
              <a:t>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343963" y="369011"/>
          <a:ext cx="4643906" cy="27433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0683">
                  <a:extLst>
                    <a:ext uri="{9D8B030D-6E8A-4147-A177-3AD203B41FA5}">
                      <a16:colId xmlns:a16="http://schemas.microsoft.com/office/drawing/2014/main" val="3872089245"/>
                    </a:ext>
                  </a:extLst>
                </a:gridCol>
                <a:gridCol w="780683">
                  <a:extLst>
                    <a:ext uri="{9D8B030D-6E8A-4147-A177-3AD203B41FA5}">
                      <a16:colId xmlns:a16="http://schemas.microsoft.com/office/drawing/2014/main" val="1680870642"/>
                    </a:ext>
                  </a:extLst>
                </a:gridCol>
                <a:gridCol w="780683">
                  <a:extLst>
                    <a:ext uri="{9D8B030D-6E8A-4147-A177-3AD203B41FA5}">
                      <a16:colId xmlns:a16="http://schemas.microsoft.com/office/drawing/2014/main" val="3880892958"/>
                    </a:ext>
                  </a:extLst>
                </a:gridCol>
                <a:gridCol w="780683">
                  <a:extLst>
                    <a:ext uri="{9D8B030D-6E8A-4147-A177-3AD203B41FA5}">
                      <a16:colId xmlns:a16="http://schemas.microsoft.com/office/drawing/2014/main" val="1845676284"/>
                    </a:ext>
                  </a:extLst>
                </a:gridCol>
                <a:gridCol w="780683">
                  <a:extLst>
                    <a:ext uri="{9D8B030D-6E8A-4147-A177-3AD203B41FA5}">
                      <a16:colId xmlns:a16="http://schemas.microsoft.com/office/drawing/2014/main" val="3266614422"/>
                    </a:ext>
                  </a:extLst>
                </a:gridCol>
                <a:gridCol w="740491">
                  <a:extLst>
                    <a:ext uri="{9D8B030D-6E8A-4147-A177-3AD203B41FA5}">
                      <a16:colId xmlns:a16="http://schemas.microsoft.com/office/drawing/2014/main" val="424113360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NODE</a:t>
                      </a:r>
                      <a:endParaRPr lang="el-G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l-G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l-G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l-G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l-G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661876"/>
                  </a:ext>
                </a:extLst>
              </a:tr>
              <a:tr h="4001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siblings</a:t>
                      </a:r>
                      <a:endParaRPr lang="el-G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540543"/>
                  </a:ext>
                </a:extLst>
              </a:tr>
              <a:tr h="5649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my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children</a:t>
                      </a:r>
                      <a:endParaRPr lang="el-G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968342"/>
                  </a:ext>
                </a:extLst>
              </a:tr>
              <a:tr h="706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all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children</a:t>
                      </a:r>
                      <a:endParaRPr lang="el-G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010298"/>
                  </a:ext>
                </a:extLst>
              </a:tr>
              <a:tr h="706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aggr</a:t>
                      </a:r>
                    </a:p>
                    <a:p>
                      <a:pPr algn="ctr"/>
                      <a:r>
                        <a:rPr lang="en-US" sz="1400" dirty="0"/>
                        <a:t>timer</a:t>
                      </a:r>
                      <a:endParaRPr lang="el-G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4*t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3*t</a:t>
                      </a:r>
                      <a:endParaRPr lang="en-US" baseline="0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0*t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1*t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0*t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976179"/>
                  </a:ext>
                </a:extLst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3606950" y="4612287"/>
            <a:ext cx="159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3,0,3,0,true,false</a:t>
            </a:r>
            <a:r>
              <a:rPr lang="en-US" sz="1400" dirty="0"/>
              <a:t>}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387571" y="4853103"/>
            <a:ext cx="452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q1</a:t>
            </a:r>
            <a:r>
              <a:rPr lang="en-US" sz="1400" dirty="0"/>
              <a:t>}</a:t>
            </a:r>
          </a:p>
        </p:txBody>
      </p:sp>
      <p:sp>
        <p:nvSpPr>
          <p:cNvPr id="63" name="Oval 62"/>
          <p:cNvSpPr/>
          <p:nvPr/>
        </p:nvSpPr>
        <p:spPr>
          <a:xfrm>
            <a:off x="1932161" y="2773632"/>
            <a:ext cx="365824" cy="3520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1983175" y="2808723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</a:t>
            </a:r>
          </a:p>
        </p:txBody>
      </p:sp>
      <p:cxnSp>
        <p:nvCxnSpPr>
          <p:cNvPr id="65" name="Straight Connector 64"/>
          <p:cNvCxnSpPr>
            <a:stCxn id="5" idx="4"/>
            <a:endCxn id="63" idx="6"/>
          </p:cNvCxnSpPr>
          <p:nvPr/>
        </p:nvCxnSpPr>
        <p:spPr>
          <a:xfrm flipH="1">
            <a:off x="2297985" y="2055253"/>
            <a:ext cx="3473290" cy="89438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63" idx="5"/>
          </p:cNvCxnSpPr>
          <p:nvPr/>
        </p:nvCxnSpPr>
        <p:spPr>
          <a:xfrm flipH="1" flipV="1">
            <a:off x="2244411" y="3074088"/>
            <a:ext cx="2714849" cy="169208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390494" y="5587033"/>
            <a:ext cx="2268655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received special packet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need to send an “ACK” </a:t>
            </a:r>
            <a:br>
              <a:rPr lang="en-US" sz="1200" b="1" dirty="0"/>
            </a:br>
            <a:r>
              <a:rPr lang="en-US" sz="1200" b="1" dirty="0"/>
              <a:t>   when my AggrTimer will</a:t>
            </a:r>
            <a:br>
              <a:rPr lang="en-US" sz="1200" b="1" dirty="0"/>
            </a:br>
            <a:r>
              <a:rPr lang="en-US" sz="1200" b="1" dirty="0"/>
              <a:t>   fire to synchronize him</a:t>
            </a:r>
          </a:p>
        </p:txBody>
      </p:sp>
    </p:spTree>
    <p:extLst>
      <p:ext uri="{BB962C8B-B14F-4D97-AF65-F5344CB8AC3E}">
        <p14:creationId xmlns:p14="http://schemas.microsoft.com/office/powerpoint/2010/main" val="20261590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3146572" cy="1325563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  <a:br>
              <a:rPr lang="en-US" dirty="0"/>
            </a:br>
            <a:r>
              <a:rPr lang="en-US" sz="2000" i="1" dirty="0"/>
              <a:t>Scenario: New node(5) boots</a:t>
            </a:r>
            <a:endParaRPr lang="el-GR" sz="2200" i="1" dirty="0"/>
          </a:p>
        </p:txBody>
      </p:sp>
      <p:sp>
        <p:nvSpPr>
          <p:cNvPr id="5" name="Oval 4"/>
          <p:cNvSpPr/>
          <p:nvPr/>
        </p:nvSpPr>
        <p:spPr>
          <a:xfrm>
            <a:off x="5588363" y="1703247"/>
            <a:ext cx="365824" cy="3520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588012" y="2729325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856206" y="4766178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851163" y="3748039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42152" y="3748968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5" idx="4"/>
            <a:endCxn id="15" idx="0"/>
          </p:cNvCxnSpPr>
          <p:nvPr/>
        </p:nvCxnSpPr>
        <p:spPr>
          <a:xfrm flipH="1">
            <a:off x="5762612" y="2055253"/>
            <a:ext cx="8663" cy="67407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39377" y="1738338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35940" y="2761545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96250" y="3785034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893479" y="3784106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93479" y="4807444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5205406" y="1602734"/>
            <a:ext cx="37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pic>
        <p:nvPicPr>
          <p:cNvPr id="44" name="Shape 1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440" y="59075"/>
            <a:ext cx="452376" cy="456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Picture 2" descr="http://sites.tech.uh.edu/isgrin/files/2013/11/tmote-sky-blu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457" y="6242035"/>
            <a:ext cx="930066" cy="60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Straight Connector 54"/>
          <p:cNvCxnSpPr>
            <a:stCxn id="15" idx="3"/>
            <a:endCxn id="17" idx="7"/>
          </p:cNvCxnSpPr>
          <p:nvPr/>
        </p:nvCxnSpPr>
        <p:spPr>
          <a:xfrm flipH="1">
            <a:off x="5149224" y="3027330"/>
            <a:ext cx="489927" cy="771839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5025763" y="4092104"/>
            <a:ext cx="8663" cy="67407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18" idx="1"/>
          </p:cNvCxnSpPr>
          <p:nvPr/>
        </p:nvCxnSpPr>
        <p:spPr>
          <a:xfrm>
            <a:off x="5900366" y="3018762"/>
            <a:ext cx="592925" cy="78133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125758" y="1818389"/>
            <a:ext cx="452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q1</a:t>
            </a:r>
            <a:r>
              <a:rPr lang="en-US" sz="1400" dirty="0"/>
              <a:t>}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369062" y="2537129"/>
            <a:ext cx="159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0,0,1,0,true,false</a:t>
            </a:r>
            <a:r>
              <a:rPr lang="en-US" sz="1400" dirty="0"/>
              <a:t>}</a:t>
            </a:r>
          </a:p>
        </p:txBody>
      </p:sp>
      <p:sp>
        <p:nvSpPr>
          <p:cNvPr id="34" name="Oval 33"/>
          <p:cNvSpPr/>
          <p:nvPr/>
        </p:nvSpPr>
        <p:spPr>
          <a:xfrm>
            <a:off x="6442152" y="3748968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496250" y="3785034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149683" y="2777945"/>
            <a:ext cx="452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q1</a:t>
            </a:r>
            <a:r>
              <a:rPr lang="en-US" sz="1400" dirty="0"/>
              <a:t>}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556460" y="3658026"/>
            <a:ext cx="159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1,0,2,0,true,false</a:t>
            </a:r>
            <a:r>
              <a:rPr lang="en-US" sz="1400" dirty="0"/>
              <a:t>}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337081" y="3898842"/>
            <a:ext cx="452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q1</a:t>
            </a:r>
            <a:r>
              <a:rPr lang="en-US" sz="1400" dirty="0"/>
              <a:t>}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730590" y="3653849"/>
            <a:ext cx="159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1,0,2,0,true,false</a:t>
            </a:r>
            <a:r>
              <a:rPr lang="en-US" sz="1400" dirty="0"/>
              <a:t>}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799381" y="3907216"/>
            <a:ext cx="452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q1</a:t>
            </a:r>
            <a:r>
              <a:rPr lang="en-US" sz="1400" dirty="0"/>
              <a:t>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401187"/>
              </p:ext>
            </p:extLst>
          </p:nvPr>
        </p:nvGraphicFramePr>
        <p:xfrm>
          <a:off x="7340367" y="369011"/>
          <a:ext cx="4647502" cy="27433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4279">
                  <a:extLst>
                    <a:ext uri="{9D8B030D-6E8A-4147-A177-3AD203B41FA5}">
                      <a16:colId xmlns:a16="http://schemas.microsoft.com/office/drawing/2014/main" val="3872089245"/>
                    </a:ext>
                  </a:extLst>
                </a:gridCol>
                <a:gridCol w="780683">
                  <a:extLst>
                    <a:ext uri="{9D8B030D-6E8A-4147-A177-3AD203B41FA5}">
                      <a16:colId xmlns:a16="http://schemas.microsoft.com/office/drawing/2014/main" val="1680870642"/>
                    </a:ext>
                  </a:extLst>
                </a:gridCol>
                <a:gridCol w="780683">
                  <a:extLst>
                    <a:ext uri="{9D8B030D-6E8A-4147-A177-3AD203B41FA5}">
                      <a16:colId xmlns:a16="http://schemas.microsoft.com/office/drawing/2014/main" val="3880892958"/>
                    </a:ext>
                  </a:extLst>
                </a:gridCol>
                <a:gridCol w="780683">
                  <a:extLst>
                    <a:ext uri="{9D8B030D-6E8A-4147-A177-3AD203B41FA5}">
                      <a16:colId xmlns:a16="http://schemas.microsoft.com/office/drawing/2014/main" val="1845676284"/>
                    </a:ext>
                  </a:extLst>
                </a:gridCol>
                <a:gridCol w="780683">
                  <a:extLst>
                    <a:ext uri="{9D8B030D-6E8A-4147-A177-3AD203B41FA5}">
                      <a16:colId xmlns:a16="http://schemas.microsoft.com/office/drawing/2014/main" val="3266614422"/>
                    </a:ext>
                  </a:extLst>
                </a:gridCol>
                <a:gridCol w="740491">
                  <a:extLst>
                    <a:ext uri="{9D8B030D-6E8A-4147-A177-3AD203B41FA5}">
                      <a16:colId xmlns:a16="http://schemas.microsoft.com/office/drawing/2014/main" val="424113360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NODE</a:t>
                      </a:r>
                      <a:endParaRPr lang="el-G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l-G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l-G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l-G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l-G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661876"/>
                  </a:ext>
                </a:extLst>
              </a:tr>
              <a:tr h="4001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siblings</a:t>
                      </a:r>
                      <a:endParaRPr lang="el-G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540543"/>
                  </a:ext>
                </a:extLst>
              </a:tr>
              <a:tr h="5649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my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children</a:t>
                      </a:r>
                      <a:endParaRPr lang="el-G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968342"/>
                  </a:ext>
                </a:extLst>
              </a:tr>
              <a:tr h="706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all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children</a:t>
                      </a:r>
                      <a:endParaRPr lang="el-G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010298"/>
                  </a:ext>
                </a:extLst>
              </a:tr>
              <a:tr h="706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aggr</a:t>
                      </a:r>
                    </a:p>
                    <a:p>
                      <a:pPr algn="ctr"/>
                      <a:r>
                        <a:rPr lang="en-US" sz="1400" dirty="0"/>
                        <a:t>timer</a:t>
                      </a:r>
                      <a:endParaRPr lang="el-G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4*t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3*t</a:t>
                      </a:r>
                      <a:endParaRPr lang="en-US" baseline="0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0*t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1*t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0*t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976179"/>
                  </a:ext>
                </a:extLst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3606950" y="4612287"/>
            <a:ext cx="159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3,0,3,0,true,false</a:t>
            </a:r>
            <a:r>
              <a:rPr lang="en-US" sz="1400" dirty="0"/>
              <a:t>}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387571" y="4853103"/>
            <a:ext cx="452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q1</a:t>
            </a:r>
            <a:r>
              <a:rPr lang="en-US" sz="1400" dirty="0"/>
              <a:t>}</a:t>
            </a:r>
          </a:p>
        </p:txBody>
      </p:sp>
      <p:sp>
        <p:nvSpPr>
          <p:cNvPr id="63" name="Oval 62"/>
          <p:cNvSpPr/>
          <p:nvPr/>
        </p:nvSpPr>
        <p:spPr>
          <a:xfrm>
            <a:off x="1932161" y="2773632"/>
            <a:ext cx="365824" cy="3520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1983175" y="2808723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</a:t>
            </a:r>
          </a:p>
        </p:txBody>
      </p:sp>
      <p:cxnSp>
        <p:nvCxnSpPr>
          <p:cNvPr id="65" name="Straight Connector 64"/>
          <p:cNvCxnSpPr>
            <a:stCxn id="5" idx="4"/>
            <a:endCxn id="63" idx="6"/>
          </p:cNvCxnSpPr>
          <p:nvPr/>
        </p:nvCxnSpPr>
        <p:spPr>
          <a:xfrm flipH="1">
            <a:off x="2297985" y="2055253"/>
            <a:ext cx="3473290" cy="89438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63" idx="5"/>
          </p:cNvCxnSpPr>
          <p:nvPr/>
        </p:nvCxnSpPr>
        <p:spPr>
          <a:xfrm flipH="1" flipV="1">
            <a:off x="2244411" y="3074088"/>
            <a:ext cx="2714849" cy="169208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Lightning Bolt 69"/>
          <p:cNvSpPr/>
          <p:nvPr/>
        </p:nvSpPr>
        <p:spPr>
          <a:xfrm rot="752066">
            <a:off x="5455881" y="1299494"/>
            <a:ext cx="444803" cy="385475"/>
          </a:xfrm>
          <a:prstGeom prst="lightningBol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5727999" y="1119482"/>
            <a:ext cx="1405440" cy="677172"/>
            <a:chOff x="5694600" y="1077625"/>
            <a:chExt cx="1405440" cy="677172"/>
          </a:xfrm>
        </p:grpSpPr>
        <p:grpSp>
          <p:nvGrpSpPr>
            <p:cNvPr id="72" name="Group 71"/>
            <p:cNvGrpSpPr/>
            <p:nvPr/>
          </p:nvGrpSpPr>
          <p:grpSpPr>
            <a:xfrm>
              <a:off x="6791352" y="1077625"/>
              <a:ext cx="308688" cy="315882"/>
              <a:chOff x="4630319" y="714896"/>
              <a:chExt cx="308688" cy="315882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4630319" y="714896"/>
                <a:ext cx="308688" cy="315882"/>
              </a:xfrm>
              <a:prstGeom prst="ellipse">
                <a:avLst/>
              </a:prstGeom>
              <a:ln w="3175"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76" name="Straight Arrow Connector 75"/>
              <p:cNvCxnSpPr/>
              <p:nvPr/>
            </p:nvCxnSpPr>
            <p:spPr>
              <a:xfrm flipV="1">
                <a:off x="4782689" y="761156"/>
                <a:ext cx="111112" cy="136622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3" name="TextBox 72"/>
            <p:cNvSpPr txBox="1"/>
            <p:nvPr/>
          </p:nvSpPr>
          <p:spPr>
            <a:xfrm rot="19784594">
              <a:off x="5694600" y="1123402"/>
              <a:ext cx="1305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event QueryTimer.fired()</a:t>
              </a:r>
            </a:p>
          </p:txBody>
        </p:sp>
        <p:cxnSp>
          <p:nvCxnSpPr>
            <p:cNvPr id="74" name="Straight Arrow Connector 73"/>
            <p:cNvCxnSpPr>
              <a:endCxn id="75" idx="2"/>
            </p:cNvCxnSpPr>
            <p:nvPr/>
          </p:nvCxnSpPr>
          <p:spPr>
            <a:xfrm flipV="1">
              <a:off x="5900613" y="1235566"/>
              <a:ext cx="890739" cy="5192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/>
          <p:cNvSpPr txBox="1"/>
          <p:nvPr/>
        </p:nvSpPr>
        <p:spPr>
          <a:xfrm>
            <a:off x="3851939" y="1682952"/>
            <a:ext cx="1210357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AggrTimer()</a:t>
            </a:r>
          </a:p>
        </p:txBody>
      </p:sp>
    </p:spTree>
    <p:extLst>
      <p:ext uri="{BB962C8B-B14F-4D97-AF65-F5344CB8AC3E}">
        <p14:creationId xmlns:p14="http://schemas.microsoft.com/office/powerpoint/2010/main" val="38208806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3146572" cy="1325563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  <a:br>
              <a:rPr lang="en-US" dirty="0"/>
            </a:br>
            <a:r>
              <a:rPr lang="en-US" sz="2000" i="1" dirty="0"/>
              <a:t>Scenario: New node(5) boots</a:t>
            </a:r>
            <a:endParaRPr lang="el-GR" sz="2200" i="1" dirty="0"/>
          </a:p>
        </p:txBody>
      </p:sp>
      <p:sp>
        <p:nvSpPr>
          <p:cNvPr id="5" name="Oval 4"/>
          <p:cNvSpPr/>
          <p:nvPr/>
        </p:nvSpPr>
        <p:spPr>
          <a:xfrm>
            <a:off x="5588363" y="1703247"/>
            <a:ext cx="365824" cy="3520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588012" y="2729325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856206" y="4766178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851163" y="3748039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42152" y="3748968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5" idx="4"/>
            <a:endCxn id="15" idx="0"/>
          </p:cNvCxnSpPr>
          <p:nvPr/>
        </p:nvCxnSpPr>
        <p:spPr>
          <a:xfrm flipH="1">
            <a:off x="5762612" y="2055253"/>
            <a:ext cx="8663" cy="67407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39377" y="1738338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35940" y="2761545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96250" y="3785034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893479" y="3784106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93479" y="4807444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5205406" y="1602734"/>
            <a:ext cx="37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pic>
        <p:nvPicPr>
          <p:cNvPr id="44" name="Shape 1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440" y="59075"/>
            <a:ext cx="452376" cy="456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Picture 2" descr="http://sites.tech.uh.edu/isgrin/files/2013/11/tmote-sky-blu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457" y="6242035"/>
            <a:ext cx="930066" cy="60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Straight Connector 54"/>
          <p:cNvCxnSpPr>
            <a:stCxn id="15" idx="3"/>
            <a:endCxn id="17" idx="7"/>
          </p:cNvCxnSpPr>
          <p:nvPr/>
        </p:nvCxnSpPr>
        <p:spPr>
          <a:xfrm flipH="1">
            <a:off x="5149224" y="3027330"/>
            <a:ext cx="489927" cy="771839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5025763" y="4092104"/>
            <a:ext cx="8663" cy="67407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18" idx="1"/>
          </p:cNvCxnSpPr>
          <p:nvPr/>
        </p:nvCxnSpPr>
        <p:spPr>
          <a:xfrm>
            <a:off x="5900366" y="3018762"/>
            <a:ext cx="592925" cy="78133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125758" y="1818389"/>
            <a:ext cx="452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q1</a:t>
            </a:r>
            <a:r>
              <a:rPr lang="en-US" sz="1400" dirty="0"/>
              <a:t>}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369062" y="2537129"/>
            <a:ext cx="159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0,0,1,0,true,false</a:t>
            </a:r>
            <a:r>
              <a:rPr lang="en-US" sz="1400" dirty="0"/>
              <a:t>}</a:t>
            </a:r>
          </a:p>
        </p:txBody>
      </p:sp>
      <p:sp>
        <p:nvSpPr>
          <p:cNvPr id="34" name="Oval 33"/>
          <p:cNvSpPr/>
          <p:nvPr/>
        </p:nvSpPr>
        <p:spPr>
          <a:xfrm>
            <a:off x="6442152" y="3748968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496250" y="3785034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149683" y="2777945"/>
            <a:ext cx="452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q1</a:t>
            </a:r>
            <a:r>
              <a:rPr lang="en-US" sz="1400" dirty="0"/>
              <a:t>}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556460" y="3658026"/>
            <a:ext cx="159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1,0,2,0,true,false</a:t>
            </a:r>
            <a:r>
              <a:rPr lang="en-US" sz="1400" dirty="0"/>
              <a:t>}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337081" y="3898842"/>
            <a:ext cx="452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q1</a:t>
            </a:r>
            <a:r>
              <a:rPr lang="en-US" sz="1400" dirty="0"/>
              <a:t>}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730590" y="3653849"/>
            <a:ext cx="159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1,0,2,0,true,false</a:t>
            </a:r>
            <a:r>
              <a:rPr lang="en-US" sz="1400" dirty="0"/>
              <a:t>}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799381" y="3907216"/>
            <a:ext cx="452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q1</a:t>
            </a:r>
            <a:r>
              <a:rPr lang="en-US" sz="1400" dirty="0"/>
              <a:t>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343963" y="369011"/>
          <a:ext cx="4643906" cy="27433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0683">
                  <a:extLst>
                    <a:ext uri="{9D8B030D-6E8A-4147-A177-3AD203B41FA5}">
                      <a16:colId xmlns:a16="http://schemas.microsoft.com/office/drawing/2014/main" val="3872089245"/>
                    </a:ext>
                  </a:extLst>
                </a:gridCol>
                <a:gridCol w="780683">
                  <a:extLst>
                    <a:ext uri="{9D8B030D-6E8A-4147-A177-3AD203B41FA5}">
                      <a16:colId xmlns:a16="http://schemas.microsoft.com/office/drawing/2014/main" val="1680870642"/>
                    </a:ext>
                  </a:extLst>
                </a:gridCol>
                <a:gridCol w="780683">
                  <a:extLst>
                    <a:ext uri="{9D8B030D-6E8A-4147-A177-3AD203B41FA5}">
                      <a16:colId xmlns:a16="http://schemas.microsoft.com/office/drawing/2014/main" val="3880892958"/>
                    </a:ext>
                  </a:extLst>
                </a:gridCol>
                <a:gridCol w="780683">
                  <a:extLst>
                    <a:ext uri="{9D8B030D-6E8A-4147-A177-3AD203B41FA5}">
                      <a16:colId xmlns:a16="http://schemas.microsoft.com/office/drawing/2014/main" val="1845676284"/>
                    </a:ext>
                  </a:extLst>
                </a:gridCol>
                <a:gridCol w="780683">
                  <a:extLst>
                    <a:ext uri="{9D8B030D-6E8A-4147-A177-3AD203B41FA5}">
                      <a16:colId xmlns:a16="http://schemas.microsoft.com/office/drawing/2014/main" val="3266614422"/>
                    </a:ext>
                  </a:extLst>
                </a:gridCol>
                <a:gridCol w="740491">
                  <a:extLst>
                    <a:ext uri="{9D8B030D-6E8A-4147-A177-3AD203B41FA5}">
                      <a16:colId xmlns:a16="http://schemas.microsoft.com/office/drawing/2014/main" val="424113360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NODE</a:t>
                      </a:r>
                      <a:endParaRPr lang="el-G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l-G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l-G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l-G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l-G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661876"/>
                  </a:ext>
                </a:extLst>
              </a:tr>
              <a:tr h="4001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siblings</a:t>
                      </a:r>
                      <a:endParaRPr lang="el-G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540543"/>
                  </a:ext>
                </a:extLst>
              </a:tr>
              <a:tr h="5649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my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children</a:t>
                      </a:r>
                      <a:endParaRPr lang="el-G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968342"/>
                  </a:ext>
                </a:extLst>
              </a:tr>
              <a:tr h="706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all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children</a:t>
                      </a:r>
                      <a:endParaRPr lang="el-G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010298"/>
                  </a:ext>
                </a:extLst>
              </a:tr>
              <a:tr h="706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aggr</a:t>
                      </a:r>
                    </a:p>
                    <a:p>
                      <a:pPr algn="ctr"/>
                      <a:r>
                        <a:rPr lang="en-US" sz="1400" dirty="0"/>
                        <a:t>timer</a:t>
                      </a:r>
                      <a:endParaRPr lang="el-G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4*t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3*t</a:t>
                      </a:r>
                      <a:endParaRPr lang="en-US" baseline="0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0*t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1*t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0*t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976179"/>
                  </a:ext>
                </a:extLst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3606950" y="4612287"/>
            <a:ext cx="159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3,0,3,0,true,false</a:t>
            </a:r>
            <a:r>
              <a:rPr lang="en-US" sz="1400" dirty="0"/>
              <a:t>}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387571" y="4853103"/>
            <a:ext cx="452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q1</a:t>
            </a:r>
            <a:r>
              <a:rPr lang="en-US" sz="1400" dirty="0"/>
              <a:t>}</a:t>
            </a:r>
          </a:p>
        </p:txBody>
      </p:sp>
      <p:sp>
        <p:nvSpPr>
          <p:cNvPr id="63" name="Oval 62"/>
          <p:cNvSpPr/>
          <p:nvPr/>
        </p:nvSpPr>
        <p:spPr>
          <a:xfrm>
            <a:off x="1932161" y="2773632"/>
            <a:ext cx="365824" cy="3520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1983175" y="2808723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</a:t>
            </a:r>
          </a:p>
        </p:txBody>
      </p:sp>
      <p:cxnSp>
        <p:nvCxnSpPr>
          <p:cNvPr id="65" name="Straight Connector 64"/>
          <p:cNvCxnSpPr>
            <a:stCxn id="5" idx="4"/>
            <a:endCxn id="63" idx="6"/>
          </p:cNvCxnSpPr>
          <p:nvPr/>
        </p:nvCxnSpPr>
        <p:spPr>
          <a:xfrm flipH="1">
            <a:off x="2297985" y="2055253"/>
            <a:ext cx="3473290" cy="89438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63" idx="5"/>
          </p:cNvCxnSpPr>
          <p:nvPr/>
        </p:nvCxnSpPr>
        <p:spPr>
          <a:xfrm flipH="1" flipV="1">
            <a:off x="2244411" y="3074088"/>
            <a:ext cx="2714849" cy="169208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Lightning Bolt 46"/>
          <p:cNvSpPr/>
          <p:nvPr/>
        </p:nvSpPr>
        <p:spPr>
          <a:xfrm rot="752066">
            <a:off x="4674745" y="4337027"/>
            <a:ext cx="444803" cy="385475"/>
          </a:xfrm>
          <a:prstGeom prst="lightningBol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4946863" y="4157015"/>
            <a:ext cx="1405440" cy="677172"/>
            <a:chOff x="5694600" y="1077625"/>
            <a:chExt cx="1405440" cy="677172"/>
          </a:xfrm>
        </p:grpSpPr>
        <p:grpSp>
          <p:nvGrpSpPr>
            <p:cNvPr id="49" name="Group 48"/>
            <p:cNvGrpSpPr/>
            <p:nvPr/>
          </p:nvGrpSpPr>
          <p:grpSpPr>
            <a:xfrm>
              <a:off x="6791352" y="1077625"/>
              <a:ext cx="308688" cy="315882"/>
              <a:chOff x="4630319" y="714896"/>
              <a:chExt cx="308688" cy="315882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630319" y="714896"/>
                <a:ext cx="308688" cy="315882"/>
              </a:xfrm>
              <a:prstGeom prst="ellipse">
                <a:avLst/>
              </a:prstGeom>
              <a:ln w="3175"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58" name="Straight Arrow Connector 57"/>
              <p:cNvCxnSpPr/>
              <p:nvPr/>
            </p:nvCxnSpPr>
            <p:spPr>
              <a:xfrm flipV="1">
                <a:off x="4782689" y="761156"/>
                <a:ext cx="111112" cy="136622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2" name="TextBox 51"/>
            <p:cNvSpPr txBox="1"/>
            <p:nvPr/>
          </p:nvSpPr>
          <p:spPr>
            <a:xfrm rot="19784594">
              <a:off x="5694600" y="1123402"/>
              <a:ext cx="1305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event QueryTimer.fired()</a:t>
              </a:r>
            </a:p>
          </p:txBody>
        </p:sp>
        <p:cxnSp>
          <p:nvCxnSpPr>
            <p:cNvPr id="53" name="Straight Arrow Connector 52"/>
            <p:cNvCxnSpPr>
              <a:endCxn id="54" idx="2"/>
            </p:cNvCxnSpPr>
            <p:nvPr/>
          </p:nvCxnSpPr>
          <p:spPr>
            <a:xfrm flipV="1">
              <a:off x="5900613" y="1235566"/>
              <a:ext cx="890739" cy="5192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5439006" y="4792574"/>
            <a:ext cx="1210357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AggrTimer()</a:t>
            </a:r>
          </a:p>
        </p:txBody>
      </p:sp>
    </p:spTree>
    <p:extLst>
      <p:ext uri="{BB962C8B-B14F-4D97-AF65-F5344CB8AC3E}">
        <p14:creationId xmlns:p14="http://schemas.microsoft.com/office/powerpoint/2010/main" val="1740711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3146572" cy="1325563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  <a:br>
              <a:rPr lang="en-US" dirty="0"/>
            </a:br>
            <a:r>
              <a:rPr lang="en-US" sz="2000" i="1" dirty="0"/>
              <a:t>Scenario: New node(5) boots</a:t>
            </a:r>
            <a:endParaRPr lang="el-GR" sz="2200" i="1" dirty="0"/>
          </a:p>
        </p:txBody>
      </p:sp>
      <p:sp>
        <p:nvSpPr>
          <p:cNvPr id="5" name="Oval 4"/>
          <p:cNvSpPr/>
          <p:nvPr/>
        </p:nvSpPr>
        <p:spPr>
          <a:xfrm>
            <a:off x="5588363" y="1703247"/>
            <a:ext cx="365824" cy="3520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588012" y="2729325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856206" y="4766178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851163" y="3748039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42152" y="3748968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5" idx="4"/>
            <a:endCxn id="15" idx="0"/>
          </p:cNvCxnSpPr>
          <p:nvPr/>
        </p:nvCxnSpPr>
        <p:spPr>
          <a:xfrm flipH="1">
            <a:off x="5762612" y="2055253"/>
            <a:ext cx="8663" cy="67407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39377" y="1738338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35940" y="2761545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96250" y="3785034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893479" y="3784106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93479" y="4807444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5205406" y="1602734"/>
            <a:ext cx="37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pic>
        <p:nvPicPr>
          <p:cNvPr id="44" name="Shape 1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440" y="59075"/>
            <a:ext cx="452376" cy="456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Picture 2" descr="http://sites.tech.uh.edu/isgrin/files/2013/11/tmote-sky-blu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457" y="6242035"/>
            <a:ext cx="930066" cy="60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Straight Connector 54"/>
          <p:cNvCxnSpPr>
            <a:stCxn id="15" idx="3"/>
            <a:endCxn id="17" idx="7"/>
          </p:cNvCxnSpPr>
          <p:nvPr/>
        </p:nvCxnSpPr>
        <p:spPr>
          <a:xfrm flipH="1">
            <a:off x="5149224" y="3027330"/>
            <a:ext cx="489927" cy="771839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5025763" y="4092104"/>
            <a:ext cx="8663" cy="67407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18" idx="1"/>
          </p:cNvCxnSpPr>
          <p:nvPr/>
        </p:nvCxnSpPr>
        <p:spPr>
          <a:xfrm>
            <a:off x="5900366" y="3018762"/>
            <a:ext cx="592925" cy="78133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125758" y="1818389"/>
            <a:ext cx="452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q1</a:t>
            </a:r>
            <a:r>
              <a:rPr lang="en-US" sz="1400" dirty="0"/>
              <a:t>}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369062" y="2537129"/>
            <a:ext cx="159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0,0,1,0,true,false</a:t>
            </a:r>
            <a:r>
              <a:rPr lang="en-US" sz="1400" dirty="0"/>
              <a:t>}</a:t>
            </a:r>
          </a:p>
        </p:txBody>
      </p:sp>
      <p:sp>
        <p:nvSpPr>
          <p:cNvPr id="34" name="Oval 33"/>
          <p:cNvSpPr/>
          <p:nvPr/>
        </p:nvSpPr>
        <p:spPr>
          <a:xfrm>
            <a:off x="6442152" y="3748968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496250" y="3785034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149683" y="2777945"/>
            <a:ext cx="452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q1</a:t>
            </a:r>
            <a:r>
              <a:rPr lang="en-US" sz="1400" dirty="0"/>
              <a:t>}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556460" y="3658026"/>
            <a:ext cx="159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1,0,2,0,true,false</a:t>
            </a:r>
            <a:r>
              <a:rPr lang="en-US" sz="1400" dirty="0"/>
              <a:t>}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337081" y="3898842"/>
            <a:ext cx="452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q1</a:t>
            </a:r>
            <a:r>
              <a:rPr lang="en-US" sz="1400" dirty="0"/>
              <a:t>}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730590" y="3653849"/>
            <a:ext cx="159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1,0,2,0,true,false</a:t>
            </a:r>
            <a:r>
              <a:rPr lang="en-US" sz="1400" dirty="0"/>
              <a:t>}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799381" y="3907216"/>
            <a:ext cx="452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q1</a:t>
            </a:r>
            <a:r>
              <a:rPr lang="en-US" sz="1400" dirty="0"/>
              <a:t>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343963" y="369011"/>
          <a:ext cx="4643906" cy="27433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0683">
                  <a:extLst>
                    <a:ext uri="{9D8B030D-6E8A-4147-A177-3AD203B41FA5}">
                      <a16:colId xmlns:a16="http://schemas.microsoft.com/office/drawing/2014/main" val="3872089245"/>
                    </a:ext>
                  </a:extLst>
                </a:gridCol>
                <a:gridCol w="780683">
                  <a:extLst>
                    <a:ext uri="{9D8B030D-6E8A-4147-A177-3AD203B41FA5}">
                      <a16:colId xmlns:a16="http://schemas.microsoft.com/office/drawing/2014/main" val="1680870642"/>
                    </a:ext>
                  </a:extLst>
                </a:gridCol>
                <a:gridCol w="780683">
                  <a:extLst>
                    <a:ext uri="{9D8B030D-6E8A-4147-A177-3AD203B41FA5}">
                      <a16:colId xmlns:a16="http://schemas.microsoft.com/office/drawing/2014/main" val="3880892958"/>
                    </a:ext>
                  </a:extLst>
                </a:gridCol>
                <a:gridCol w="780683">
                  <a:extLst>
                    <a:ext uri="{9D8B030D-6E8A-4147-A177-3AD203B41FA5}">
                      <a16:colId xmlns:a16="http://schemas.microsoft.com/office/drawing/2014/main" val="1845676284"/>
                    </a:ext>
                  </a:extLst>
                </a:gridCol>
                <a:gridCol w="780683">
                  <a:extLst>
                    <a:ext uri="{9D8B030D-6E8A-4147-A177-3AD203B41FA5}">
                      <a16:colId xmlns:a16="http://schemas.microsoft.com/office/drawing/2014/main" val="3266614422"/>
                    </a:ext>
                  </a:extLst>
                </a:gridCol>
                <a:gridCol w="740491">
                  <a:extLst>
                    <a:ext uri="{9D8B030D-6E8A-4147-A177-3AD203B41FA5}">
                      <a16:colId xmlns:a16="http://schemas.microsoft.com/office/drawing/2014/main" val="424113360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NODE</a:t>
                      </a:r>
                      <a:endParaRPr lang="el-G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l-G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l-G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l-G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l-G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661876"/>
                  </a:ext>
                </a:extLst>
              </a:tr>
              <a:tr h="4001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siblings</a:t>
                      </a:r>
                      <a:endParaRPr lang="el-G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540543"/>
                  </a:ext>
                </a:extLst>
              </a:tr>
              <a:tr h="5649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my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children</a:t>
                      </a:r>
                      <a:endParaRPr lang="el-G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968342"/>
                  </a:ext>
                </a:extLst>
              </a:tr>
              <a:tr h="706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all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children</a:t>
                      </a:r>
                      <a:endParaRPr lang="el-G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010298"/>
                  </a:ext>
                </a:extLst>
              </a:tr>
              <a:tr h="706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aggr</a:t>
                      </a:r>
                    </a:p>
                    <a:p>
                      <a:pPr algn="ctr"/>
                      <a:r>
                        <a:rPr lang="en-US" sz="1400" dirty="0"/>
                        <a:t>timer</a:t>
                      </a:r>
                      <a:endParaRPr lang="el-G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4*t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3*t</a:t>
                      </a:r>
                      <a:endParaRPr lang="en-US" baseline="0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0*t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1*t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0*t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976179"/>
                  </a:ext>
                </a:extLst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3606950" y="4612287"/>
            <a:ext cx="159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3,0,3,0,true,false</a:t>
            </a:r>
            <a:r>
              <a:rPr lang="en-US" sz="1400" dirty="0"/>
              <a:t>}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387571" y="4853103"/>
            <a:ext cx="452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q1</a:t>
            </a:r>
            <a:r>
              <a:rPr lang="en-US" sz="1400" dirty="0"/>
              <a:t>}</a:t>
            </a:r>
          </a:p>
        </p:txBody>
      </p:sp>
      <p:sp>
        <p:nvSpPr>
          <p:cNvPr id="63" name="Oval 62"/>
          <p:cNvSpPr/>
          <p:nvPr/>
        </p:nvSpPr>
        <p:spPr>
          <a:xfrm>
            <a:off x="1932161" y="2773632"/>
            <a:ext cx="365824" cy="3520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1983175" y="2808723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</a:t>
            </a:r>
          </a:p>
        </p:txBody>
      </p:sp>
      <p:cxnSp>
        <p:nvCxnSpPr>
          <p:cNvPr id="65" name="Straight Connector 64"/>
          <p:cNvCxnSpPr>
            <a:stCxn id="5" idx="4"/>
            <a:endCxn id="63" idx="6"/>
          </p:cNvCxnSpPr>
          <p:nvPr/>
        </p:nvCxnSpPr>
        <p:spPr>
          <a:xfrm flipH="1">
            <a:off x="2297985" y="2055253"/>
            <a:ext cx="3473290" cy="89438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63" idx="5"/>
          </p:cNvCxnSpPr>
          <p:nvPr/>
        </p:nvCxnSpPr>
        <p:spPr>
          <a:xfrm flipH="1" flipV="1">
            <a:off x="2244411" y="3074088"/>
            <a:ext cx="2714849" cy="169208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Lightning Bolt 46"/>
          <p:cNvSpPr/>
          <p:nvPr/>
        </p:nvSpPr>
        <p:spPr>
          <a:xfrm rot="3505532">
            <a:off x="4834296" y="4489626"/>
            <a:ext cx="316431" cy="215223"/>
          </a:xfrm>
          <a:prstGeom prst="lightningBol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4946863" y="4157015"/>
            <a:ext cx="1405440" cy="677172"/>
            <a:chOff x="5694600" y="1077625"/>
            <a:chExt cx="1405440" cy="677172"/>
          </a:xfrm>
        </p:grpSpPr>
        <p:grpSp>
          <p:nvGrpSpPr>
            <p:cNvPr id="49" name="Group 48"/>
            <p:cNvGrpSpPr/>
            <p:nvPr/>
          </p:nvGrpSpPr>
          <p:grpSpPr>
            <a:xfrm>
              <a:off x="6791352" y="1077625"/>
              <a:ext cx="308688" cy="315882"/>
              <a:chOff x="4630319" y="714896"/>
              <a:chExt cx="308688" cy="315882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630319" y="714896"/>
                <a:ext cx="308688" cy="315882"/>
              </a:xfrm>
              <a:prstGeom prst="ellipse">
                <a:avLst/>
              </a:prstGeom>
              <a:ln w="3175"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58" name="Straight Arrow Connector 57"/>
              <p:cNvCxnSpPr/>
              <p:nvPr/>
            </p:nvCxnSpPr>
            <p:spPr>
              <a:xfrm flipV="1">
                <a:off x="4782689" y="761156"/>
                <a:ext cx="111112" cy="136622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2" name="TextBox 51"/>
            <p:cNvSpPr txBox="1"/>
            <p:nvPr/>
          </p:nvSpPr>
          <p:spPr>
            <a:xfrm rot="19784594">
              <a:off x="5694600" y="1123402"/>
              <a:ext cx="1305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event </a:t>
              </a:r>
              <a:br>
                <a:rPr lang="en-US" sz="900" dirty="0"/>
              </a:br>
              <a:r>
                <a:rPr lang="en-US" sz="900" dirty="0"/>
                <a:t>AggrTimer.fired()</a:t>
              </a:r>
            </a:p>
          </p:txBody>
        </p:sp>
        <p:cxnSp>
          <p:nvCxnSpPr>
            <p:cNvPr id="53" name="Straight Arrow Connector 52"/>
            <p:cNvCxnSpPr>
              <a:endCxn id="54" idx="2"/>
            </p:cNvCxnSpPr>
            <p:nvPr/>
          </p:nvCxnSpPr>
          <p:spPr>
            <a:xfrm flipV="1">
              <a:off x="5900613" y="1235566"/>
              <a:ext cx="890739" cy="5192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 rot="7610246">
            <a:off x="4612801" y="4413356"/>
            <a:ext cx="729704" cy="767634"/>
            <a:chOff x="5411571" y="1590042"/>
            <a:chExt cx="729704" cy="767634"/>
          </a:xfrm>
        </p:grpSpPr>
        <p:sp>
          <p:nvSpPr>
            <p:cNvPr id="61" name="Arc 60"/>
            <p:cNvSpPr/>
            <p:nvPr/>
          </p:nvSpPr>
          <p:spPr>
            <a:xfrm rot="8255467">
              <a:off x="5425786" y="1688389"/>
              <a:ext cx="715489" cy="669287"/>
            </a:xfrm>
            <a:prstGeom prst="arc">
              <a:avLst>
                <a:gd name="adj1" fmla="val 16311038"/>
                <a:gd name="adj2" fmla="val 21275401"/>
              </a:avLst>
            </a:prstGeom>
            <a:ln w="317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Arc 66"/>
            <p:cNvSpPr/>
            <p:nvPr/>
          </p:nvSpPr>
          <p:spPr>
            <a:xfrm rot="8255467">
              <a:off x="5411571" y="1590042"/>
              <a:ext cx="575976" cy="721619"/>
            </a:xfrm>
            <a:prstGeom prst="arc">
              <a:avLst>
                <a:gd name="adj1" fmla="val 16200000"/>
                <a:gd name="adj2" fmla="val 19933610"/>
              </a:avLst>
            </a:prstGeom>
            <a:ln w="317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Arc 67"/>
            <p:cNvSpPr/>
            <p:nvPr/>
          </p:nvSpPr>
          <p:spPr>
            <a:xfrm rot="8255467">
              <a:off x="5606026" y="1875878"/>
              <a:ext cx="348873" cy="320052"/>
            </a:xfrm>
            <a:prstGeom prst="arc">
              <a:avLst/>
            </a:prstGeom>
            <a:ln w="317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 rot="11027618">
            <a:off x="4650096" y="4171885"/>
            <a:ext cx="729704" cy="767634"/>
            <a:chOff x="5411571" y="1590042"/>
            <a:chExt cx="729704" cy="767634"/>
          </a:xfrm>
        </p:grpSpPr>
        <p:sp>
          <p:nvSpPr>
            <p:cNvPr id="70" name="Arc 69"/>
            <p:cNvSpPr/>
            <p:nvPr/>
          </p:nvSpPr>
          <p:spPr>
            <a:xfrm rot="8255467">
              <a:off x="5425786" y="1688389"/>
              <a:ext cx="715489" cy="669287"/>
            </a:xfrm>
            <a:prstGeom prst="arc">
              <a:avLst>
                <a:gd name="adj1" fmla="val 16311038"/>
                <a:gd name="adj2" fmla="val 21275401"/>
              </a:avLst>
            </a:prstGeom>
            <a:ln w="317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Arc 70"/>
            <p:cNvSpPr/>
            <p:nvPr/>
          </p:nvSpPr>
          <p:spPr>
            <a:xfrm rot="8255467">
              <a:off x="5411571" y="1590042"/>
              <a:ext cx="575976" cy="721619"/>
            </a:xfrm>
            <a:prstGeom prst="arc">
              <a:avLst>
                <a:gd name="adj1" fmla="val 16200000"/>
                <a:gd name="adj2" fmla="val 19933610"/>
              </a:avLst>
            </a:prstGeom>
            <a:ln w="317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Arc 71"/>
            <p:cNvSpPr/>
            <p:nvPr/>
          </p:nvSpPr>
          <p:spPr>
            <a:xfrm rot="8255467">
              <a:off x="5606026" y="1875878"/>
              <a:ext cx="348873" cy="320052"/>
            </a:xfrm>
            <a:prstGeom prst="arc">
              <a:avLst/>
            </a:prstGeom>
            <a:ln w="317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70505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3146572" cy="1325563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  <a:br>
              <a:rPr lang="en-US" dirty="0"/>
            </a:br>
            <a:r>
              <a:rPr lang="en-US" sz="2000" i="1" dirty="0"/>
              <a:t>Scenario: New node(5) boots</a:t>
            </a:r>
            <a:endParaRPr lang="el-GR" sz="2200" i="1" dirty="0"/>
          </a:p>
        </p:txBody>
      </p:sp>
      <p:sp>
        <p:nvSpPr>
          <p:cNvPr id="5" name="Oval 4"/>
          <p:cNvSpPr/>
          <p:nvPr/>
        </p:nvSpPr>
        <p:spPr>
          <a:xfrm>
            <a:off x="5588363" y="1703247"/>
            <a:ext cx="365824" cy="3520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588012" y="2729325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856206" y="4766178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851163" y="3748039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42152" y="3748968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5" idx="4"/>
            <a:endCxn id="15" idx="0"/>
          </p:cNvCxnSpPr>
          <p:nvPr/>
        </p:nvCxnSpPr>
        <p:spPr>
          <a:xfrm flipH="1">
            <a:off x="5762612" y="2055253"/>
            <a:ext cx="8663" cy="67407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39377" y="1738338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35940" y="2761545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96250" y="3785034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893479" y="3784106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93479" y="4807444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5205406" y="1602734"/>
            <a:ext cx="37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pic>
        <p:nvPicPr>
          <p:cNvPr id="44" name="Shape 1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440" y="59075"/>
            <a:ext cx="452376" cy="456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Picture 2" descr="http://sites.tech.uh.edu/isgrin/files/2013/11/tmote-sky-blu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457" y="6242035"/>
            <a:ext cx="930066" cy="60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Straight Connector 54"/>
          <p:cNvCxnSpPr>
            <a:stCxn id="15" idx="3"/>
            <a:endCxn id="17" idx="7"/>
          </p:cNvCxnSpPr>
          <p:nvPr/>
        </p:nvCxnSpPr>
        <p:spPr>
          <a:xfrm flipH="1">
            <a:off x="5149224" y="3027330"/>
            <a:ext cx="489927" cy="771839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5025763" y="4092104"/>
            <a:ext cx="8663" cy="67407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900366" y="3018762"/>
            <a:ext cx="592925" cy="78133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125758" y="1818389"/>
            <a:ext cx="452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q1</a:t>
            </a:r>
            <a:r>
              <a:rPr lang="en-US" sz="1400" dirty="0"/>
              <a:t>}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369062" y="2537129"/>
            <a:ext cx="159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0,0,1,0,true,false</a:t>
            </a:r>
            <a:r>
              <a:rPr lang="en-US" sz="1400" dirty="0"/>
              <a:t>}</a:t>
            </a:r>
          </a:p>
        </p:txBody>
      </p:sp>
      <p:sp>
        <p:nvSpPr>
          <p:cNvPr id="34" name="Oval 33"/>
          <p:cNvSpPr/>
          <p:nvPr/>
        </p:nvSpPr>
        <p:spPr>
          <a:xfrm>
            <a:off x="6442152" y="3748968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496250" y="3785034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149683" y="2777945"/>
            <a:ext cx="452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q1</a:t>
            </a:r>
            <a:r>
              <a:rPr lang="en-US" sz="1400" dirty="0"/>
              <a:t>}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556460" y="3658026"/>
            <a:ext cx="159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1,0,2,0,true,false</a:t>
            </a:r>
            <a:r>
              <a:rPr lang="en-US" sz="1400" dirty="0"/>
              <a:t>}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337081" y="3898842"/>
            <a:ext cx="452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q1</a:t>
            </a:r>
            <a:r>
              <a:rPr lang="en-US" sz="1400" dirty="0"/>
              <a:t>}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730590" y="3653849"/>
            <a:ext cx="159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1,0,2,0,true,false</a:t>
            </a:r>
            <a:r>
              <a:rPr lang="en-US" sz="1400" dirty="0"/>
              <a:t>}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799381" y="3907216"/>
            <a:ext cx="452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q1</a:t>
            </a:r>
            <a:r>
              <a:rPr lang="en-US" sz="1400" dirty="0"/>
              <a:t>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343963" y="369011"/>
          <a:ext cx="4643906" cy="27433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0683">
                  <a:extLst>
                    <a:ext uri="{9D8B030D-6E8A-4147-A177-3AD203B41FA5}">
                      <a16:colId xmlns:a16="http://schemas.microsoft.com/office/drawing/2014/main" val="3872089245"/>
                    </a:ext>
                  </a:extLst>
                </a:gridCol>
                <a:gridCol w="780683">
                  <a:extLst>
                    <a:ext uri="{9D8B030D-6E8A-4147-A177-3AD203B41FA5}">
                      <a16:colId xmlns:a16="http://schemas.microsoft.com/office/drawing/2014/main" val="1680870642"/>
                    </a:ext>
                  </a:extLst>
                </a:gridCol>
                <a:gridCol w="780683">
                  <a:extLst>
                    <a:ext uri="{9D8B030D-6E8A-4147-A177-3AD203B41FA5}">
                      <a16:colId xmlns:a16="http://schemas.microsoft.com/office/drawing/2014/main" val="3880892958"/>
                    </a:ext>
                  </a:extLst>
                </a:gridCol>
                <a:gridCol w="780683">
                  <a:extLst>
                    <a:ext uri="{9D8B030D-6E8A-4147-A177-3AD203B41FA5}">
                      <a16:colId xmlns:a16="http://schemas.microsoft.com/office/drawing/2014/main" val="1845676284"/>
                    </a:ext>
                  </a:extLst>
                </a:gridCol>
                <a:gridCol w="780683">
                  <a:extLst>
                    <a:ext uri="{9D8B030D-6E8A-4147-A177-3AD203B41FA5}">
                      <a16:colId xmlns:a16="http://schemas.microsoft.com/office/drawing/2014/main" val="3266614422"/>
                    </a:ext>
                  </a:extLst>
                </a:gridCol>
                <a:gridCol w="740491">
                  <a:extLst>
                    <a:ext uri="{9D8B030D-6E8A-4147-A177-3AD203B41FA5}">
                      <a16:colId xmlns:a16="http://schemas.microsoft.com/office/drawing/2014/main" val="424113360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NODE</a:t>
                      </a:r>
                      <a:endParaRPr lang="el-G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l-G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l-G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l-G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l-G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661876"/>
                  </a:ext>
                </a:extLst>
              </a:tr>
              <a:tr h="4001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siblings</a:t>
                      </a:r>
                      <a:endParaRPr lang="el-G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540543"/>
                  </a:ext>
                </a:extLst>
              </a:tr>
              <a:tr h="5649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my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children</a:t>
                      </a:r>
                      <a:endParaRPr lang="el-G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968342"/>
                  </a:ext>
                </a:extLst>
              </a:tr>
              <a:tr h="706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all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children</a:t>
                      </a:r>
                      <a:endParaRPr lang="el-G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010298"/>
                  </a:ext>
                </a:extLst>
              </a:tr>
              <a:tr h="706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aggr</a:t>
                      </a:r>
                    </a:p>
                    <a:p>
                      <a:pPr algn="ctr"/>
                      <a:r>
                        <a:rPr lang="en-US" sz="1400" dirty="0"/>
                        <a:t>timer</a:t>
                      </a:r>
                      <a:endParaRPr lang="el-G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4*t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3*t</a:t>
                      </a:r>
                      <a:endParaRPr lang="en-US" baseline="0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0*t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1*t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0*t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976179"/>
                  </a:ext>
                </a:extLst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3606950" y="4612287"/>
            <a:ext cx="159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3,0,3,0,true,false</a:t>
            </a:r>
            <a:r>
              <a:rPr lang="en-US" sz="1400" dirty="0"/>
              <a:t>}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387571" y="4853103"/>
            <a:ext cx="452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q1</a:t>
            </a:r>
            <a:r>
              <a:rPr lang="en-US" sz="1400" dirty="0"/>
              <a:t>}</a:t>
            </a:r>
          </a:p>
        </p:txBody>
      </p:sp>
      <p:sp>
        <p:nvSpPr>
          <p:cNvPr id="63" name="Oval 62"/>
          <p:cNvSpPr/>
          <p:nvPr/>
        </p:nvSpPr>
        <p:spPr>
          <a:xfrm>
            <a:off x="1932161" y="2773632"/>
            <a:ext cx="365824" cy="3520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1983175" y="2808723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</a:t>
            </a:r>
          </a:p>
        </p:txBody>
      </p:sp>
      <p:cxnSp>
        <p:nvCxnSpPr>
          <p:cNvPr id="65" name="Straight Connector 64"/>
          <p:cNvCxnSpPr>
            <a:stCxn id="5" idx="4"/>
            <a:endCxn id="63" idx="6"/>
          </p:cNvCxnSpPr>
          <p:nvPr/>
        </p:nvCxnSpPr>
        <p:spPr>
          <a:xfrm flipH="1">
            <a:off x="2297985" y="2055253"/>
            <a:ext cx="3473290" cy="89438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63" idx="5"/>
          </p:cNvCxnSpPr>
          <p:nvPr/>
        </p:nvCxnSpPr>
        <p:spPr>
          <a:xfrm flipH="1" flipV="1">
            <a:off x="2244411" y="3074088"/>
            <a:ext cx="2714849" cy="169208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260216" y="5612292"/>
            <a:ext cx="2983087" cy="461665"/>
            <a:chOff x="6196201" y="2669688"/>
            <a:chExt cx="2983087" cy="461665"/>
          </a:xfrm>
        </p:grpSpPr>
        <p:sp>
          <p:nvSpPr>
            <p:cNvPr id="76" name="TextBox 75"/>
            <p:cNvSpPr txBox="1"/>
            <p:nvPr/>
          </p:nvSpPr>
          <p:spPr>
            <a:xfrm>
              <a:off x="6196201" y="2762022"/>
              <a:ext cx="1045991" cy="276999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update()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505360" y="2669688"/>
              <a:ext cx="1673928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saveQuery() </a:t>
              </a:r>
              <a:endParaRPr lang="en-US" sz="1200" dirty="0">
                <a:solidFill>
                  <a:srgbClr val="FF0000"/>
                </a:solidFill>
              </a:endParaRPr>
            </a:p>
            <a:p>
              <a:r>
                <a:rPr lang="en-US" sz="1200" dirty="0"/>
                <a:t>newRoutingTableEntry()</a:t>
              </a: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3500695" y="5704624"/>
            <a:ext cx="1045991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QueryTimer()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01096" y="5388313"/>
            <a:ext cx="37560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(5)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5390494" y="4802245"/>
            <a:ext cx="2268655" cy="1615785"/>
            <a:chOff x="5390494" y="4802245"/>
            <a:chExt cx="2268655" cy="1615785"/>
          </a:xfrm>
        </p:grpSpPr>
        <p:sp>
          <p:nvSpPr>
            <p:cNvPr id="73" name="TextBox 72"/>
            <p:cNvSpPr txBox="1"/>
            <p:nvPr/>
          </p:nvSpPr>
          <p:spPr>
            <a:xfrm>
              <a:off x="5390494" y="5587033"/>
              <a:ext cx="2268655" cy="830997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b="1" dirty="0"/>
                <a:t>received an “ACK” from a node tha has next_hop my node_id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b="1" dirty="0"/>
                <a:t>no need to update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337018" y="4802245"/>
              <a:ext cx="37560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C00000"/>
                  </a:solidFill>
                </a:rPr>
                <a:t>(3)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160437" y="5125169"/>
              <a:ext cx="728765" cy="276999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update()</a:t>
              </a:r>
            </a:p>
          </p:txBody>
        </p:sp>
        <p:cxnSp>
          <p:nvCxnSpPr>
            <p:cNvPr id="29" name="Straight Connector 28"/>
            <p:cNvCxnSpPr>
              <a:stCxn id="88" idx="2"/>
              <a:endCxn id="73" idx="0"/>
            </p:cNvCxnSpPr>
            <p:nvPr/>
          </p:nvCxnSpPr>
          <p:spPr>
            <a:xfrm>
              <a:off x="6524820" y="5402168"/>
              <a:ext cx="2" cy="1848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Connector 42"/>
          <p:cNvCxnSpPr>
            <a:stCxn id="76" idx="3"/>
            <a:endCxn id="82" idx="1"/>
          </p:cNvCxnSpPr>
          <p:nvPr/>
        </p:nvCxnSpPr>
        <p:spPr>
          <a:xfrm flipV="1">
            <a:off x="1306207" y="5843125"/>
            <a:ext cx="26316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82" idx="3"/>
            <a:endCxn id="84" idx="1"/>
          </p:cNvCxnSpPr>
          <p:nvPr/>
        </p:nvCxnSpPr>
        <p:spPr>
          <a:xfrm flipV="1">
            <a:off x="3243303" y="5843124"/>
            <a:ext cx="25739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8378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3146572" cy="1325563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  <a:br>
              <a:rPr lang="en-US" dirty="0"/>
            </a:br>
            <a:r>
              <a:rPr lang="en-US" sz="2000" i="1" dirty="0"/>
              <a:t>Scenario: New node(5) boots</a:t>
            </a:r>
            <a:endParaRPr lang="el-GR" sz="2200" i="1" dirty="0"/>
          </a:p>
        </p:txBody>
      </p:sp>
      <p:sp>
        <p:nvSpPr>
          <p:cNvPr id="5" name="Oval 4"/>
          <p:cNvSpPr/>
          <p:nvPr/>
        </p:nvSpPr>
        <p:spPr>
          <a:xfrm>
            <a:off x="5588363" y="1703247"/>
            <a:ext cx="365824" cy="35200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588012" y="2729325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856206" y="4766178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851163" y="3748039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42152" y="3748968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5" idx="4"/>
            <a:endCxn id="15" idx="0"/>
          </p:cNvCxnSpPr>
          <p:nvPr/>
        </p:nvCxnSpPr>
        <p:spPr>
          <a:xfrm flipH="1">
            <a:off x="5762612" y="2055253"/>
            <a:ext cx="8663" cy="67407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39377" y="1738338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35940" y="2761545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96250" y="3785034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893479" y="3784106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93479" y="4807444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5205406" y="1602734"/>
            <a:ext cx="37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pic>
        <p:nvPicPr>
          <p:cNvPr id="44" name="Shape 1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440" y="59075"/>
            <a:ext cx="452376" cy="456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Picture 2" descr="http://sites.tech.uh.edu/isgrin/files/2013/11/tmote-sky-blu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457" y="6242035"/>
            <a:ext cx="930066" cy="60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Straight Connector 54"/>
          <p:cNvCxnSpPr>
            <a:stCxn id="15" idx="3"/>
            <a:endCxn id="17" idx="7"/>
          </p:cNvCxnSpPr>
          <p:nvPr/>
        </p:nvCxnSpPr>
        <p:spPr>
          <a:xfrm flipH="1">
            <a:off x="5149224" y="3027330"/>
            <a:ext cx="489927" cy="771839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5025763" y="4092104"/>
            <a:ext cx="8663" cy="67407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900366" y="3018762"/>
            <a:ext cx="592925" cy="78133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125758" y="1818389"/>
            <a:ext cx="452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q1</a:t>
            </a:r>
            <a:r>
              <a:rPr lang="en-US" sz="1400" dirty="0"/>
              <a:t>}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369062" y="2537129"/>
            <a:ext cx="159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0,0,1,0,true,false</a:t>
            </a:r>
            <a:r>
              <a:rPr lang="en-US" sz="1400" dirty="0"/>
              <a:t>}</a:t>
            </a:r>
          </a:p>
        </p:txBody>
      </p:sp>
      <p:sp>
        <p:nvSpPr>
          <p:cNvPr id="34" name="Oval 33"/>
          <p:cNvSpPr/>
          <p:nvPr/>
        </p:nvSpPr>
        <p:spPr>
          <a:xfrm>
            <a:off x="6442152" y="3748968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496250" y="3785034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149683" y="2777945"/>
            <a:ext cx="452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q1</a:t>
            </a:r>
            <a:r>
              <a:rPr lang="en-US" sz="1400" dirty="0"/>
              <a:t>}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556460" y="3658026"/>
            <a:ext cx="159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1,0,2,0,true,false</a:t>
            </a:r>
            <a:r>
              <a:rPr lang="en-US" sz="1400" dirty="0"/>
              <a:t>}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337081" y="3898842"/>
            <a:ext cx="452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q1</a:t>
            </a:r>
            <a:r>
              <a:rPr lang="en-US" sz="1400" dirty="0"/>
              <a:t>}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730590" y="3653849"/>
            <a:ext cx="159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1,0,2,0,true,false</a:t>
            </a:r>
            <a:r>
              <a:rPr lang="en-US" sz="1400" dirty="0"/>
              <a:t>}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799381" y="3907216"/>
            <a:ext cx="452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q1</a:t>
            </a:r>
            <a:r>
              <a:rPr lang="en-US" sz="1400" dirty="0"/>
              <a:t>}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606950" y="4612287"/>
            <a:ext cx="159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3,0,3,0,true,false</a:t>
            </a:r>
            <a:r>
              <a:rPr lang="en-US" sz="1400" dirty="0"/>
              <a:t>}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387571" y="4853103"/>
            <a:ext cx="452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q1</a:t>
            </a:r>
            <a:r>
              <a:rPr lang="en-US" sz="1400" dirty="0"/>
              <a:t>}</a:t>
            </a:r>
          </a:p>
        </p:txBody>
      </p:sp>
      <p:sp>
        <p:nvSpPr>
          <p:cNvPr id="63" name="Oval 62"/>
          <p:cNvSpPr/>
          <p:nvPr/>
        </p:nvSpPr>
        <p:spPr>
          <a:xfrm>
            <a:off x="1932161" y="2773632"/>
            <a:ext cx="365824" cy="3520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1983175" y="2808723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</a:t>
            </a:r>
          </a:p>
        </p:txBody>
      </p:sp>
      <p:cxnSp>
        <p:nvCxnSpPr>
          <p:cNvPr id="65" name="Straight Connector 64"/>
          <p:cNvCxnSpPr>
            <a:stCxn id="5" idx="4"/>
            <a:endCxn id="63" idx="6"/>
          </p:cNvCxnSpPr>
          <p:nvPr/>
        </p:nvCxnSpPr>
        <p:spPr>
          <a:xfrm flipH="1">
            <a:off x="2297985" y="2055253"/>
            <a:ext cx="3473290" cy="89438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63" idx="5"/>
          </p:cNvCxnSpPr>
          <p:nvPr/>
        </p:nvCxnSpPr>
        <p:spPr>
          <a:xfrm flipH="1" flipV="1">
            <a:off x="2244411" y="3074088"/>
            <a:ext cx="2714849" cy="169208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40882" y="2691017"/>
            <a:ext cx="159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>
                <a:solidFill>
                  <a:srgbClr val="C00000"/>
                </a:solidFill>
              </a:rPr>
              <a:t>4</a:t>
            </a:r>
            <a:r>
              <a:rPr lang="en-US" sz="1200" dirty="0"/>
              <a:t>,0,</a:t>
            </a:r>
            <a:r>
              <a:rPr lang="en-US" sz="1200" dirty="0">
                <a:solidFill>
                  <a:srgbClr val="C00000"/>
                </a:solidFill>
              </a:rPr>
              <a:t>4</a:t>
            </a:r>
            <a:r>
              <a:rPr lang="en-US" sz="1200" dirty="0"/>
              <a:t>,0,true,false</a:t>
            </a:r>
            <a:r>
              <a:rPr lang="en-US" sz="1400" dirty="0"/>
              <a:t>}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421503" y="2931833"/>
            <a:ext cx="452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q1</a:t>
            </a:r>
            <a:r>
              <a:rPr lang="en-US" sz="1400" dirty="0"/>
              <a:t>}</a:t>
            </a:r>
          </a:p>
        </p:txBody>
      </p:sp>
      <p:sp>
        <p:nvSpPr>
          <p:cNvPr id="53" name="Lightning Bolt 52"/>
          <p:cNvSpPr/>
          <p:nvPr/>
        </p:nvSpPr>
        <p:spPr>
          <a:xfrm rot="752066">
            <a:off x="5470713" y="1275934"/>
            <a:ext cx="444803" cy="385475"/>
          </a:xfrm>
          <a:prstGeom prst="lightningBol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5742831" y="1095922"/>
            <a:ext cx="1405440" cy="677172"/>
            <a:chOff x="5694600" y="1077625"/>
            <a:chExt cx="1405440" cy="677172"/>
          </a:xfrm>
        </p:grpSpPr>
        <p:grpSp>
          <p:nvGrpSpPr>
            <p:cNvPr id="58" name="Group 57"/>
            <p:cNvGrpSpPr/>
            <p:nvPr/>
          </p:nvGrpSpPr>
          <p:grpSpPr>
            <a:xfrm>
              <a:off x="6791352" y="1077625"/>
              <a:ext cx="308688" cy="315882"/>
              <a:chOff x="4630319" y="714896"/>
              <a:chExt cx="308688" cy="315882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4630319" y="714896"/>
                <a:ext cx="308688" cy="315882"/>
              </a:xfrm>
              <a:prstGeom prst="ellipse">
                <a:avLst/>
              </a:prstGeom>
              <a:ln w="3175"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67" name="Straight Arrow Connector 66"/>
              <p:cNvCxnSpPr/>
              <p:nvPr/>
            </p:nvCxnSpPr>
            <p:spPr>
              <a:xfrm flipV="1">
                <a:off x="4782689" y="761156"/>
                <a:ext cx="111112" cy="136622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/>
            <p:cNvSpPr txBox="1"/>
            <p:nvPr/>
          </p:nvSpPr>
          <p:spPr>
            <a:xfrm rot="19784594">
              <a:off x="5694600" y="1123402"/>
              <a:ext cx="1305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event </a:t>
              </a:r>
              <a:br>
                <a:rPr lang="en-US" sz="900" dirty="0"/>
              </a:br>
              <a:r>
                <a:rPr lang="en-US" sz="900" dirty="0"/>
                <a:t>AggrTimer.fired()</a:t>
              </a:r>
            </a:p>
          </p:txBody>
        </p:sp>
        <p:cxnSp>
          <p:nvCxnSpPr>
            <p:cNvPr id="60" name="Straight Arrow Connector 59"/>
            <p:cNvCxnSpPr>
              <a:endCxn id="61" idx="2"/>
            </p:cNvCxnSpPr>
            <p:nvPr/>
          </p:nvCxnSpPr>
          <p:spPr>
            <a:xfrm flipV="1">
              <a:off x="5900613" y="1235566"/>
              <a:ext cx="890739" cy="5192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 rot="4602107">
            <a:off x="5007191" y="1780070"/>
            <a:ext cx="729704" cy="767634"/>
            <a:chOff x="5411571" y="1590042"/>
            <a:chExt cx="729704" cy="767634"/>
          </a:xfrm>
        </p:grpSpPr>
        <p:sp>
          <p:nvSpPr>
            <p:cNvPr id="69" name="Arc 68"/>
            <p:cNvSpPr/>
            <p:nvPr/>
          </p:nvSpPr>
          <p:spPr>
            <a:xfrm rot="8255467">
              <a:off x="5425786" y="1688389"/>
              <a:ext cx="715489" cy="669287"/>
            </a:xfrm>
            <a:prstGeom prst="arc">
              <a:avLst>
                <a:gd name="adj1" fmla="val 16311038"/>
                <a:gd name="adj2" fmla="val 21275401"/>
              </a:avLst>
            </a:prstGeom>
            <a:ln w="317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Arc 69"/>
            <p:cNvSpPr/>
            <p:nvPr/>
          </p:nvSpPr>
          <p:spPr>
            <a:xfrm rot="8255467">
              <a:off x="5411571" y="1590042"/>
              <a:ext cx="575976" cy="721619"/>
            </a:xfrm>
            <a:prstGeom prst="arc">
              <a:avLst>
                <a:gd name="adj1" fmla="val 16200000"/>
                <a:gd name="adj2" fmla="val 19933610"/>
              </a:avLst>
            </a:prstGeom>
            <a:ln w="317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Arc 70"/>
            <p:cNvSpPr/>
            <p:nvPr/>
          </p:nvSpPr>
          <p:spPr>
            <a:xfrm rot="8255467">
              <a:off x="5606026" y="1875878"/>
              <a:ext cx="348873" cy="320052"/>
            </a:xfrm>
            <a:prstGeom prst="arc">
              <a:avLst/>
            </a:prstGeom>
            <a:ln w="317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5427868" y="1678842"/>
            <a:ext cx="729704" cy="767634"/>
            <a:chOff x="5411571" y="1590042"/>
            <a:chExt cx="729704" cy="767634"/>
          </a:xfrm>
        </p:grpSpPr>
        <p:sp>
          <p:nvSpPr>
            <p:cNvPr id="74" name="Arc 73"/>
            <p:cNvSpPr/>
            <p:nvPr/>
          </p:nvSpPr>
          <p:spPr>
            <a:xfrm rot="8255467">
              <a:off x="5425786" y="1688389"/>
              <a:ext cx="715489" cy="669287"/>
            </a:xfrm>
            <a:prstGeom prst="arc">
              <a:avLst>
                <a:gd name="adj1" fmla="val 16311038"/>
                <a:gd name="adj2" fmla="val 21275401"/>
              </a:avLst>
            </a:prstGeom>
            <a:ln w="317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Arc 82"/>
            <p:cNvSpPr/>
            <p:nvPr/>
          </p:nvSpPr>
          <p:spPr>
            <a:xfrm rot="8255467">
              <a:off x="5411571" y="1590042"/>
              <a:ext cx="575976" cy="721619"/>
            </a:xfrm>
            <a:prstGeom prst="arc">
              <a:avLst>
                <a:gd name="adj1" fmla="val 16200000"/>
                <a:gd name="adj2" fmla="val 19933610"/>
              </a:avLst>
            </a:prstGeom>
            <a:ln w="317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Arc 86"/>
            <p:cNvSpPr/>
            <p:nvPr/>
          </p:nvSpPr>
          <p:spPr>
            <a:xfrm rot="8255467">
              <a:off x="5606026" y="1875878"/>
              <a:ext cx="348873" cy="320052"/>
            </a:xfrm>
            <a:prstGeom prst="arc">
              <a:avLst/>
            </a:prstGeom>
            <a:ln w="317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943436"/>
              </p:ext>
            </p:extLst>
          </p:nvPr>
        </p:nvGraphicFramePr>
        <p:xfrm>
          <a:off x="7270496" y="369011"/>
          <a:ext cx="4717373" cy="3327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74546">
                  <a:extLst>
                    <a:ext uri="{9D8B030D-6E8A-4147-A177-3AD203B41FA5}">
                      <a16:colId xmlns:a16="http://schemas.microsoft.com/office/drawing/2014/main" val="3872089245"/>
                    </a:ext>
                  </a:extLst>
                </a:gridCol>
                <a:gridCol w="645952">
                  <a:extLst>
                    <a:ext uri="{9D8B030D-6E8A-4147-A177-3AD203B41FA5}">
                      <a16:colId xmlns:a16="http://schemas.microsoft.com/office/drawing/2014/main" val="1680870642"/>
                    </a:ext>
                  </a:extLst>
                </a:gridCol>
                <a:gridCol w="654342">
                  <a:extLst>
                    <a:ext uri="{9D8B030D-6E8A-4147-A177-3AD203B41FA5}">
                      <a16:colId xmlns:a16="http://schemas.microsoft.com/office/drawing/2014/main" val="3880892958"/>
                    </a:ext>
                  </a:extLst>
                </a:gridCol>
                <a:gridCol w="654341">
                  <a:extLst>
                    <a:ext uri="{9D8B030D-6E8A-4147-A177-3AD203B41FA5}">
                      <a16:colId xmlns:a16="http://schemas.microsoft.com/office/drawing/2014/main" val="1845676284"/>
                    </a:ext>
                  </a:extLst>
                </a:gridCol>
                <a:gridCol w="690674">
                  <a:extLst>
                    <a:ext uri="{9D8B030D-6E8A-4147-A177-3AD203B41FA5}">
                      <a16:colId xmlns:a16="http://schemas.microsoft.com/office/drawing/2014/main" val="3266614422"/>
                    </a:ext>
                  </a:extLst>
                </a:gridCol>
                <a:gridCol w="648759">
                  <a:extLst>
                    <a:ext uri="{9D8B030D-6E8A-4147-A177-3AD203B41FA5}">
                      <a16:colId xmlns:a16="http://schemas.microsoft.com/office/drawing/2014/main" val="4241133608"/>
                    </a:ext>
                  </a:extLst>
                </a:gridCol>
                <a:gridCol w="648759">
                  <a:extLst>
                    <a:ext uri="{9D8B030D-6E8A-4147-A177-3AD203B41FA5}">
                      <a16:colId xmlns:a16="http://schemas.microsoft.com/office/drawing/2014/main" val="3813205095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NODE</a:t>
                      </a:r>
                      <a:endParaRPr lang="el-G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l-G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l-G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l-G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l-G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l-G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661876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siblings</a:t>
                      </a:r>
                      <a:endParaRPr lang="el-G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54054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my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children</a:t>
                      </a:r>
                      <a:endParaRPr lang="el-G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96834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all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children</a:t>
                      </a:r>
                      <a:endParaRPr lang="el-G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010298"/>
                  </a:ext>
                </a:extLst>
              </a:tr>
              <a:tr h="706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aggr</a:t>
                      </a:r>
                    </a:p>
                    <a:p>
                      <a:pPr algn="ctr"/>
                      <a:r>
                        <a:rPr lang="en-US" sz="1400" dirty="0"/>
                        <a:t>timer</a:t>
                      </a:r>
                      <a:endParaRPr lang="el-G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4*t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3*t</a:t>
                      </a:r>
                      <a:endParaRPr lang="en-US" baseline="0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0*t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1*t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0*t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976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54740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3146572" cy="1325563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  <a:br>
              <a:rPr lang="en-US" dirty="0"/>
            </a:br>
            <a:r>
              <a:rPr lang="en-US" sz="2000" i="1" dirty="0"/>
              <a:t>Scenario: New node(5) boots</a:t>
            </a:r>
            <a:endParaRPr lang="el-GR" sz="2200" i="1" dirty="0"/>
          </a:p>
        </p:txBody>
      </p:sp>
      <p:sp>
        <p:nvSpPr>
          <p:cNvPr id="5" name="Oval 4"/>
          <p:cNvSpPr/>
          <p:nvPr/>
        </p:nvSpPr>
        <p:spPr>
          <a:xfrm>
            <a:off x="5588363" y="1703247"/>
            <a:ext cx="365824" cy="3520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588012" y="2729325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856206" y="4766178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851163" y="3748039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42152" y="3748968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5" idx="4"/>
            <a:endCxn id="15" idx="0"/>
          </p:cNvCxnSpPr>
          <p:nvPr/>
        </p:nvCxnSpPr>
        <p:spPr>
          <a:xfrm flipH="1">
            <a:off x="5762612" y="2055253"/>
            <a:ext cx="8663" cy="67407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39377" y="1738338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35940" y="2761545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96250" y="3785034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893479" y="3784106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93479" y="4807444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5205406" y="1602734"/>
            <a:ext cx="37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pic>
        <p:nvPicPr>
          <p:cNvPr id="44" name="Shape 1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440" y="59075"/>
            <a:ext cx="452376" cy="456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Picture 2" descr="http://sites.tech.uh.edu/isgrin/files/2013/11/tmote-sky-blu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457" y="6242035"/>
            <a:ext cx="930066" cy="60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Straight Connector 54"/>
          <p:cNvCxnSpPr>
            <a:stCxn id="15" idx="3"/>
            <a:endCxn id="17" idx="7"/>
          </p:cNvCxnSpPr>
          <p:nvPr/>
        </p:nvCxnSpPr>
        <p:spPr>
          <a:xfrm flipH="1">
            <a:off x="5149224" y="3027330"/>
            <a:ext cx="489927" cy="771839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5025763" y="4092104"/>
            <a:ext cx="8663" cy="67407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900366" y="3018762"/>
            <a:ext cx="592925" cy="78133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125758" y="1818389"/>
            <a:ext cx="452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q1</a:t>
            </a:r>
            <a:r>
              <a:rPr lang="en-US" sz="1400" dirty="0"/>
              <a:t>}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369062" y="2537129"/>
            <a:ext cx="159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0,0,1,0,true,false</a:t>
            </a:r>
            <a:r>
              <a:rPr lang="en-US" sz="1400" dirty="0"/>
              <a:t>}</a:t>
            </a:r>
          </a:p>
        </p:txBody>
      </p:sp>
      <p:sp>
        <p:nvSpPr>
          <p:cNvPr id="34" name="Oval 33"/>
          <p:cNvSpPr/>
          <p:nvPr/>
        </p:nvSpPr>
        <p:spPr>
          <a:xfrm>
            <a:off x="6442152" y="3748968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496250" y="3785034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149683" y="2777945"/>
            <a:ext cx="452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q1</a:t>
            </a:r>
            <a:r>
              <a:rPr lang="en-US" sz="1400" dirty="0"/>
              <a:t>}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556460" y="3658026"/>
            <a:ext cx="159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1,0,2,0,true,false</a:t>
            </a:r>
            <a:r>
              <a:rPr lang="en-US" sz="1400" dirty="0"/>
              <a:t>}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337081" y="3898842"/>
            <a:ext cx="452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q1</a:t>
            </a:r>
            <a:r>
              <a:rPr lang="en-US" sz="1400" dirty="0"/>
              <a:t>}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730590" y="3653849"/>
            <a:ext cx="159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1,0,2,0,true,false</a:t>
            </a:r>
            <a:r>
              <a:rPr lang="en-US" sz="1400" dirty="0"/>
              <a:t>}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799381" y="3907216"/>
            <a:ext cx="452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q1</a:t>
            </a:r>
            <a:r>
              <a:rPr lang="en-US" sz="1400" dirty="0"/>
              <a:t>}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606950" y="4612287"/>
            <a:ext cx="159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3,0,3,0,true,false</a:t>
            </a:r>
            <a:r>
              <a:rPr lang="en-US" sz="1400" dirty="0"/>
              <a:t>}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387571" y="4853103"/>
            <a:ext cx="452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q1</a:t>
            </a:r>
            <a:r>
              <a:rPr lang="en-US" sz="1400" dirty="0"/>
              <a:t>}</a:t>
            </a:r>
          </a:p>
        </p:txBody>
      </p:sp>
      <p:sp>
        <p:nvSpPr>
          <p:cNvPr id="63" name="Oval 62"/>
          <p:cNvSpPr/>
          <p:nvPr/>
        </p:nvSpPr>
        <p:spPr>
          <a:xfrm>
            <a:off x="1932161" y="2773632"/>
            <a:ext cx="365824" cy="3520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1983175" y="2808723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</a:t>
            </a:r>
          </a:p>
        </p:txBody>
      </p:sp>
      <p:cxnSp>
        <p:nvCxnSpPr>
          <p:cNvPr id="65" name="Straight Connector 64"/>
          <p:cNvCxnSpPr>
            <a:stCxn id="5" idx="4"/>
            <a:endCxn id="63" idx="6"/>
          </p:cNvCxnSpPr>
          <p:nvPr/>
        </p:nvCxnSpPr>
        <p:spPr>
          <a:xfrm flipH="1">
            <a:off x="2297985" y="2055253"/>
            <a:ext cx="3473290" cy="89438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63" idx="5"/>
          </p:cNvCxnSpPr>
          <p:nvPr/>
        </p:nvCxnSpPr>
        <p:spPr>
          <a:xfrm flipH="1" flipV="1">
            <a:off x="2244411" y="3074088"/>
            <a:ext cx="2714849" cy="169208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40882" y="2691017"/>
            <a:ext cx="159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4,0,4,0,true,false</a:t>
            </a:r>
            <a:r>
              <a:rPr lang="en-US" sz="1400" dirty="0"/>
              <a:t>}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421503" y="2931833"/>
            <a:ext cx="452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q1</a:t>
            </a:r>
            <a:r>
              <a:rPr lang="en-US" sz="1400" dirty="0"/>
              <a:t>}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5390494" y="4802245"/>
            <a:ext cx="2268655" cy="1431119"/>
            <a:chOff x="5390494" y="4802245"/>
            <a:chExt cx="2268655" cy="1431119"/>
          </a:xfrm>
        </p:grpSpPr>
        <p:sp>
          <p:nvSpPr>
            <p:cNvPr id="76" name="TextBox 75"/>
            <p:cNvSpPr txBox="1"/>
            <p:nvPr/>
          </p:nvSpPr>
          <p:spPr>
            <a:xfrm>
              <a:off x="5390494" y="5587033"/>
              <a:ext cx="2268655" cy="646331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b="1" dirty="0"/>
                <a:t>received an “ACK” from my next_hop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b="1" dirty="0"/>
                <a:t>no need to update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337018" y="4802245"/>
              <a:ext cx="37560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C00000"/>
                  </a:solidFill>
                </a:rPr>
                <a:t>(1)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160437" y="5125169"/>
              <a:ext cx="728765" cy="276999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update()</a:t>
              </a:r>
            </a:p>
          </p:txBody>
        </p:sp>
        <p:cxnSp>
          <p:nvCxnSpPr>
            <p:cNvPr id="79" name="Straight Connector 78"/>
            <p:cNvCxnSpPr>
              <a:stCxn id="78" idx="2"/>
              <a:endCxn id="76" idx="0"/>
            </p:cNvCxnSpPr>
            <p:nvPr/>
          </p:nvCxnSpPr>
          <p:spPr>
            <a:xfrm>
              <a:off x="6524820" y="5402168"/>
              <a:ext cx="2" cy="1848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97362" y="3559764"/>
            <a:ext cx="1986538" cy="3014658"/>
            <a:chOff x="297362" y="3559764"/>
            <a:chExt cx="1986538" cy="3014658"/>
          </a:xfrm>
        </p:grpSpPr>
        <p:sp>
          <p:nvSpPr>
            <p:cNvPr id="89" name="TextBox 88"/>
            <p:cNvSpPr txBox="1"/>
            <p:nvPr/>
          </p:nvSpPr>
          <p:spPr>
            <a:xfrm>
              <a:off x="914926" y="3836763"/>
              <a:ext cx="791916" cy="276999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update()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59432" y="4252938"/>
              <a:ext cx="1693952" cy="1200329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b="1" dirty="0"/>
                <a:t>received an “ACK” from a node that isn’t my next_hop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b="1" dirty="0"/>
                <a:t>check if he has better hop_counter than my next_hop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123082" y="3559764"/>
              <a:ext cx="37560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C00000"/>
                  </a:solidFill>
                </a:rPr>
                <a:t>(5)</a:t>
              </a:r>
            </a:p>
          </p:txBody>
        </p:sp>
        <p:cxnSp>
          <p:nvCxnSpPr>
            <p:cNvPr id="6" name="Straight Connector 5"/>
            <p:cNvCxnSpPr>
              <a:stCxn id="89" idx="2"/>
              <a:endCxn id="95" idx="0"/>
            </p:cNvCxnSpPr>
            <p:nvPr/>
          </p:nvCxnSpPr>
          <p:spPr>
            <a:xfrm flipH="1">
              <a:off x="1306408" y="4113762"/>
              <a:ext cx="4476" cy="139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 flipH="1">
              <a:off x="1278780" y="5409274"/>
              <a:ext cx="463061" cy="55187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>
              <a:off x="790730" y="5453267"/>
              <a:ext cx="442258" cy="463473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1436888" y="5415556"/>
              <a:ext cx="2315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 rot="21440569">
              <a:off x="856456" y="5415556"/>
              <a:ext cx="2315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y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337791" y="5916740"/>
              <a:ext cx="94610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no need to update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97362" y="5928091"/>
              <a:ext cx="946109" cy="646331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replace current entry</a:t>
              </a:r>
            </a:p>
          </p:txBody>
        </p:sp>
      </p:grpSp>
      <p:graphicFrame>
        <p:nvGraphicFramePr>
          <p:cNvPr id="97" name="Table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760323"/>
              </p:ext>
            </p:extLst>
          </p:nvPr>
        </p:nvGraphicFramePr>
        <p:xfrm>
          <a:off x="7270496" y="369011"/>
          <a:ext cx="4717373" cy="3327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74546">
                  <a:extLst>
                    <a:ext uri="{9D8B030D-6E8A-4147-A177-3AD203B41FA5}">
                      <a16:colId xmlns:a16="http://schemas.microsoft.com/office/drawing/2014/main" val="3872089245"/>
                    </a:ext>
                  </a:extLst>
                </a:gridCol>
                <a:gridCol w="645952">
                  <a:extLst>
                    <a:ext uri="{9D8B030D-6E8A-4147-A177-3AD203B41FA5}">
                      <a16:colId xmlns:a16="http://schemas.microsoft.com/office/drawing/2014/main" val="1680870642"/>
                    </a:ext>
                  </a:extLst>
                </a:gridCol>
                <a:gridCol w="654342">
                  <a:extLst>
                    <a:ext uri="{9D8B030D-6E8A-4147-A177-3AD203B41FA5}">
                      <a16:colId xmlns:a16="http://schemas.microsoft.com/office/drawing/2014/main" val="3880892958"/>
                    </a:ext>
                  </a:extLst>
                </a:gridCol>
                <a:gridCol w="654341">
                  <a:extLst>
                    <a:ext uri="{9D8B030D-6E8A-4147-A177-3AD203B41FA5}">
                      <a16:colId xmlns:a16="http://schemas.microsoft.com/office/drawing/2014/main" val="1845676284"/>
                    </a:ext>
                  </a:extLst>
                </a:gridCol>
                <a:gridCol w="690674">
                  <a:extLst>
                    <a:ext uri="{9D8B030D-6E8A-4147-A177-3AD203B41FA5}">
                      <a16:colId xmlns:a16="http://schemas.microsoft.com/office/drawing/2014/main" val="3266614422"/>
                    </a:ext>
                  </a:extLst>
                </a:gridCol>
                <a:gridCol w="648759">
                  <a:extLst>
                    <a:ext uri="{9D8B030D-6E8A-4147-A177-3AD203B41FA5}">
                      <a16:colId xmlns:a16="http://schemas.microsoft.com/office/drawing/2014/main" val="4241133608"/>
                    </a:ext>
                  </a:extLst>
                </a:gridCol>
                <a:gridCol w="648759">
                  <a:extLst>
                    <a:ext uri="{9D8B030D-6E8A-4147-A177-3AD203B41FA5}">
                      <a16:colId xmlns:a16="http://schemas.microsoft.com/office/drawing/2014/main" val="3813205095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NODE</a:t>
                      </a:r>
                      <a:endParaRPr lang="el-G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l-G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l-G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l-G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l-G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l-G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661876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siblings</a:t>
                      </a:r>
                      <a:endParaRPr lang="el-G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54054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my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children</a:t>
                      </a:r>
                      <a:endParaRPr lang="el-G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96834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all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children</a:t>
                      </a:r>
                      <a:endParaRPr lang="el-G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010298"/>
                  </a:ext>
                </a:extLst>
              </a:tr>
              <a:tr h="706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aggr</a:t>
                      </a:r>
                    </a:p>
                    <a:p>
                      <a:pPr algn="ctr"/>
                      <a:r>
                        <a:rPr lang="en-US" sz="1400" dirty="0"/>
                        <a:t>timer</a:t>
                      </a:r>
                      <a:endParaRPr lang="el-G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4*t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3*t</a:t>
                      </a:r>
                      <a:endParaRPr lang="en-US" baseline="0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0*t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1*t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0*t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976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4909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3146572" cy="1325563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  <a:br>
              <a:rPr lang="en-US" dirty="0"/>
            </a:br>
            <a:r>
              <a:rPr lang="en-US" sz="2000" i="1" dirty="0"/>
              <a:t>Scenario: New node(5) boots</a:t>
            </a:r>
            <a:endParaRPr lang="el-GR" sz="2200" i="1" dirty="0"/>
          </a:p>
        </p:txBody>
      </p:sp>
      <p:sp>
        <p:nvSpPr>
          <p:cNvPr id="5" name="Oval 4"/>
          <p:cNvSpPr/>
          <p:nvPr/>
        </p:nvSpPr>
        <p:spPr>
          <a:xfrm>
            <a:off x="5588363" y="1703247"/>
            <a:ext cx="365824" cy="3520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588012" y="2729325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856206" y="4766178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851163" y="3748039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42152" y="3748968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5" idx="4"/>
            <a:endCxn id="15" idx="0"/>
          </p:cNvCxnSpPr>
          <p:nvPr/>
        </p:nvCxnSpPr>
        <p:spPr>
          <a:xfrm flipH="1">
            <a:off x="5762612" y="2055253"/>
            <a:ext cx="8663" cy="67407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39377" y="1738338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35940" y="2761545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96250" y="3785034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893479" y="3784106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93479" y="4807444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5205406" y="1602734"/>
            <a:ext cx="37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pic>
        <p:nvPicPr>
          <p:cNvPr id="44" name="Shape 1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440" y="59075"/>
            <a:ext cx="452376" cy="456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Picture 2" descr="http://sites.tech.uh.edu/isgrin/files/2013/11/tmote-sky-blu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457" y="6242035"/>
            <a:ext cx="930066" cy="60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Straight Connector 54"/>
          <p:cNvCxnSpPr>
            <a:stCxn id="15" idx="3"/>
            <a:endCxn id="17" idx="7"/>
          </p:cNvCxnSpPr>
          <p:nvPr/>
        </p:nvCxnSpPr>
        <p:spPr>
          <a:xfrm flipH="1">
            <a:off x="5149224" y="3027330"/>
            <a:ext cx="489927" cy="771839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5025763" y="4092104"/>
            <a:ext cx="8663" cy="67407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900366" y="3018762"/>
            <a:ext cx="592925" cy="78133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125758" y="1818389"/>
            <a:ext cx="452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q1</a:t>
            </a:r>
            <a:r>
              <a:rPr lang="en-US" sz="1400" dirty="0"/>
              <a:t>}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369062" y="2537129"/>
            <a:ext cx="159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0,0,1,0,true,false</a:t>
            </a:r>
            <a:r>
              <a:rPr lang="en-US" sz="1400" dirty="0"/>
              <a:t>}</a:t>
            </a:r>
          </a:p>
        </p:txBody>
      </p:sp>
      <p:sp>
        <p:nvSpPr>
          <p:cNvPr id="34" name="Oval 33"/>
          <p:cNvSpPr/>
          <p:nvPr/>
        </p:nvSpPr>
        <p:spPr>
          <a:xfrm>
            <a:off x="6442152" y="3748968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496250" y="3785034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149683" y="2777945"/>
            <a:ext cx="452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q1</a:t>
            </a:r>
            <a:r>
              <a:rPr lang="en-US" sz="1400" dirty="0"/>
              <a:t>}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556460" y="3658026"/>
            <a:ext cx="159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1,0,2,0,true,false</a:t>
            </a:r>
            <a:r>
              <a:rPr lang="en-US" sz="1400" dirty="0"/>
              <a:t>}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337081" y="3898842"/>
            <a:ext cx="452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q1</a:t>
            </a:r>
            <a:r>
              <a:rPr lang="en-US" sz="1400" dirty="0"/>
              <a:t>}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730590" y="3653849"/>
            <a:ext cx="159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1,0,2,0,true,false</a:t>
            </a:r>
            <a:r>
              <a:rPr lang="en-US" sz="1400" dirty="0"/>
              <a:t>}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799381" y="3907216"/>
            <a:ext cx="452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q1</a:t>
            </a:r>
            <a:r>
              <a:rPr lang="en-US" sz="1400" dirty="0"/>
              <a:t>}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606950" y="4612287"/>
            <a:ext cx="159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3,0,3,0,true,false</a:t>
            </a:r>
            <a:r>
              <a:rPr lang="en-US" sz="1400" dirty="0"/>
              <a:t>}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387571" y="4853103"/>
            <a:ext cx="452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q1</a:t>
            </a:r>
            <a:r>
              <a:rPr lang="en-US" sz="1400" dirty="0"/>
              <a:t>}</a:t>
            </a:r>
          </a:p>
        </p:txBody>
      </p:sp>
      <p:sp>
        <p:nvSpPr>
          <p:cNvPr id="63" name="Oval 62"/>
          <p:cNvSpPr/>
          <p:nvPr/>
        </p:nvSpPr>
        <p:spPr>
          <a:xfrm>
            <a:off x="1932161" y="2773632"/>
            <a:ext cx="365824" cy="3520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1983175" y="2808723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</a:t>
            </a:r>
          </a:p>
        </p:txBody>
      </p:sp>
      <p:cxnSp>
        <p:nvCxnSpPr>
          <p:cNvPr id="65" name="Straight Connector 64"/>
          <p:cNvCxnSpPr>
            <a:stCxn id="5" idx="4"/>
            <a:endCxn id="63" idx="6"/>
          </p:cNvCxnSpPr>
          <p:nvPr/>
        </p:nvCxnSpPr>
        <p:spPr>
          <a:xfrm flipH="1">
            <a:off x="2297985" y="2055253"/>
            <a:ext cx="3473290" cy="89438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63" idx="5"/>
          </p:cNvCxnSpPr>
          <p:nvPr/>
        </p:nvCxnSpPr>
        <p:spPr>
          <a:xfrm flipH="1" flipV="1">
            <a:off x="2244411" y="3074088"/>
            <a:ext cx="2714849" cy="169208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40882" y="2691017"/>
            <a:ext cx="159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>
                <a:solidFill>
                  <a:srgbClr val="C00000"/>
                </a:solidFill>
              </a:rPr>
              <a:t>0</a:t>
            </a:r>
            <a:r>
              <a:rPr lang="en-US" sz="1200" dirty="0"/>
              <a:t>,0,</a:t>
            </a:r>
            <a:r>
              <a:rPr lang="en-US" sz="1200" dirty="0">
                <a:solidFill>
                  <a:srgbClr val="C00000"/>
                </a:solidFill>
              </a:rPr>
              <a:t>1</a:t>
            </a:r>
            <a:r>
              <a:rPr lang="en-US" sz="1200" dirty="0"/>
              <a:t>,0,true,false</a:t>
            </a:r>
            <a:r>
              <a:rPr lang="en-US" sz="1400" dirty="0"/>
              <a:t>}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421503" y="2931833"/>
            <a:ext cx="452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q1</a:t>
            </a:r>
            <a:r>
              <a:rPr lang="en-US" sz="1400" dirty="0"/>
              <a:t>}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86929" y="3893537"/>
            <a:ext cx="1693952" cy="101566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updated my entry in routing table for a specific query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inform everyone about this change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123082" y="3559764"/>
            <a:ext cx="37560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(5)</a:t>
            </a:r>
          </a:p>
        </p:txBody>
      </p:sp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943436"/>
              </p:ext>
            </p:extLst>
          </p:nvPr>
        </p:nvGraphicFramePr>
        <p:xfrm>
          <a:off x="7270496" y="369011"/>
          <a:ext cx="4717373" cy="3327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74546">
                  <a:extLst>
                    <a:ext uri="{9D8B030D-6E8A-4147-A177-3AD203B41FA5}">
                      <a16:colId xmlns:a16="http://schemas.microsoft.com/office/drawing/2014/main" val="3872089245"/>
                    </a:ext>
                  </a:extLst>
                </a:gridCol>
                <a:gridCol w="645952">
                  <a:extLst>
                    <a:ext uri="{9D8B030D-6E8A-4147-A177-3AD203B41FA5}">
                      <a16:colId xmlns:a16="http://schemas.microsoft.com/office/drawing/2014/main" val="1680870642"/>
                    </a:ext>
                  </a:extLst>
                </a:gridCol>
                <a:gridCol w="654342">
                  <a:extLst>
                    <a:ext uri="{9D8B030D-6E8A-4147-A177-3AD203B41FA5}">
                      <a16:colId xmlns:a16="http://schemas.microsoft.com/office/drawing/2014/main" val="3880892958"/>
                    </a:ext>
                  </a:extLst>
                </a:gridCol>
                <a:gridCol w="654341">
                  <a:extLst>
                    <a:ext uri="{9D8B030D-6E8A-4147-A177-3AD203B41FA5}">
                      <a16:colId xmlns:a16="http://schemas.microsoft.com/office/drawing/2014/main" val="1845676284"/>
                    </a:ext>
                  </a:extLst>
                </a:gridCol>
                <a:gridCol w="690674">
                  <a:extLst>
                    <a:ext uri="{9D8B030D-6E8A-4147-A177-3AD203B41FA5}">
                      <a16:colId xmlns:a16="http://schemas.microsoft.com/office/drawing/2014/main" val="3266614422"/>
                    </a:ext>
                  </a:extLst>
                </a:gridCol>
                <a:gridCol w="648759">
                  <a:extLst>
                    <a:ext uri="{9D8B030D-6E8A-4147-A177-3AD203B41FA5}">
                      <a16:colId xmlns:a16="http://schemas.microsoft.com/office/drawing/2014/main" val="4241133608"/>
                    </a:ext>
                  </a:extLst>
                </a:gridCol>
                <a:gridCol w="648759">
                  <a:extLst>
                    <a:ext uri="{9D8B030D-6E8A-4147-A177-3AD203B41FA5}">
                      <a16:colId xmlns:a16="http://schemas.microsoft.com/office/drawing/2014/main" val="3813205095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NODE</a:t>
                      </a:r>
                      <a:endParaRPr lang="el-G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l-G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l-G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l-G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l-G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l-G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661876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siblings</a:t>
                      </a:r>
                      <a:endParaRPr lang="el-G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54054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my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children</a:t>
                      </a:r>
                      <a:endParaRPr lang="el-G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96834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all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children</a:t>
                      </a:r>
                      <a:endParaRPr lang="el-G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010298"/>
                  </a:ext>
                </a:extLst>
              </a:tr>
              <a:tr h="706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aggr</a:t>
                      </a:r>
                    </a:p>
                    <a:p>
                      <a:pPr algn="ctr"/>
                      <a:r>
                        <a:rPr lang="en-US" sz="1400" dirty="0"/>
                        <a:t>timer</a:t>
                      </a:r>
                      <a:endParaRPr lang="el-G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4*t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3*t</a:t>
                      </a:r>
                      <a:endParaRPr lang="en-US" baseline="0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0*t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1*t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0*t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976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98514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3146572" cy="1325563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  <a:br>
              <a:rPr lang="en-US" dirty="0"/>
            </a:br>
            <a:r>
              <a:rPr lang="en-US" sz="2000" i="1" dirty="0"/>
              <a:t>Scenario: New node(5) boots</a:t>
            </a:r>
            <a:endParaRPr lang="el-GR" sz="2200" i="1" dirty="0"/>
          </a:p>
        </p:txBody>
      </p:sp>
      <p:sp>
        <p:nvSpPr>
          <p:cNvPr id="5" name="Oval 4"/>
          <p:cNvSpPr/>
          <p:nvPr/>
        </p:nvSpPr>
        <p:spPr>
          <a:xfrm>
            <a:off x="5588363" y="1703247"/>
            <a:ext cx="365824" cy="3520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588012" y="2729325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856206" y="4766178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851163" y="3748039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42152" y="3748968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5" idx="4"/>
            <a:endCxn id="15" idx="0"/>
          </p:cNvCxnSpPr>
          <p:nvPr/>
        </p:nvCxnSpPr>
        <p:spPr>
          <a:xfrm flipH="1">
            <a:off x="5762612" y="2055253"/>
            <a:ext cx="8663" cy="67407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39377" y="1738338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35940" y="2761545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96250" y="3785034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893479" y="3784106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93479" y="4807444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5205406" y="1602734"/>
            <a:ext cx="37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pic>
        <p:nvPicPr>
          <p:cNvPr id="44" name="Shape 1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440" y="59075"/>
            <a:ext cx="452376" cy="456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Picture 2" descr="http://sites.tech.uh.edu/isgrin/files/2013/11/tmote-sky-blu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457" y="6242035"/>
            <a:ext cx="930066" cy="60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Straight Connector 54"/>
          <p:cNvCxnSpPr>
            <a:stCxn id="15" idx="3"/>
            <a:endCxn id="17" idx="7"/>
          </p:cNvCxnSpPr>
          <p:nvPr/>
        </p:nvCxnSpPr>
        <p:spPr>
          <a:xfrm flipH="1">
            <a:off x="5149224" y="3027330"/>
            <a:ext cx="489927" cy="771839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5025763" y="4092104"/>
            <a:ext cx="8663" cy="67407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900366" y="3018762"/>
            <a:ext cx="592925" cy="78133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125758" y="1818389"/>
            <a:ext cx="452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q1</a:t>
            </a:r>
            <a:r>
              <a:rPr lang="en-US" sz="1400" dirty="0"/>
              <a:t>}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369062" y="2537129"/>
            <a:ext cx="159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0,0,1,0,true,false</a:t>
            </a:r>
            <a:r>
              <a:rPr lang="en-US" sz="1400" dirty="0"/>
              <a:t>}</a:t>
            </a:r>
          </a:p>
        </p:txBody>
      </p:sp>
      <p:sp>
        <p:nvSpPr>
          <p:cNvPr id="34" name="Oval 33"/>
          <p:cNvSpPr/>
          <p:nvPr/>
        </p:nvSpPr>
        <p:spPr>
          <a:xfrm>
            <a:off x="6442152" y="3748968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496250" y="3785034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149683" y="2777945"/>
            <a:ext cx="452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q1</a:t>
            </a:r>
            <a:r>
              <a:rPr lang="en-US" sz="1400" dirty="0"/>
              <a:t>}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556460" y="3658026"/>
            <a:ext cx="159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1,0,2,0,true,false</a:t>
            </a:r>
            <a:r>
              <a:rPr lang="en-US" sz="1400" dirty="0"/>
              <a:t>}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337081" y="3898842"/>
            <a:ext cx="452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q1</a:t>
            </a:r>
            <a:r>
              <a:rPr lang="en-US" sz="1400" dirty="0"/>
              <a:t>}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730590" y="3653849"/>
            <a:ext cx="159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1,0,2,0,true,false</a:t>
            </a:r>
            <a:r>
              <a:rPr lang="en-US" sz="1400" dirty="0"/>
              <a:t>}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799381" y="3907216"/>
            <a:ext cx="452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q1</a:t>
            </a:r>
            <a:r>
              <a:rPr lang="en-US" sz="1400" dirty="0"/>
              <a:t>}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606950" y="4612287"/>
            <a:ext cx="159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3,0,3,0,true,false</a:t>
            </a:r>
            <a:r>
              <a:rPr lang="en-US" sz="1400" dirty="0"/>
              <a:t>}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387571" y="4853103"/>
            <a:ext cx="452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q1</a:t>
            </a:r>
            <a:r>
              <a:rPr lang="en-US" sz="1400" dirty="0"/>
              <a:t>}</a:t>
            </a:r>
          </a:p>
        </p:txBody>
      </p:sp>
      <p:sp>
        <p:nvSpPr>
          <p:cNvPr id="63" name="Oval 62"/>
          <p:cNvSpPr/>
          <p:nvPr/>
        </p:nvSpPr>
        <p:spPr>
          <a:xfrm>
            <a:off x="1932161" y="2773632"/>
            <a:ext cx="365824" cy="35200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1983175" y="2808723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</a:t>
            </a:r>
          </a:p>
        </p:txBody>
      </p:sp>
      <p:cxnSp>
        <p:nvCxnSpPr>
          <p:cNvPr id="65" name="Straight Connector 64"/>
          <p:cNvCxnSpPr>
            <a:stCxn id="5" idx="4"/>
            <a:endCxn id="63" idx="6"/>
          </p:cNvCxnSpPr>
          <p:nvPr/>
        </p:nvCxnSpPr>
        <p:spPr>
          <a:xfrm flipH="1">
            <a:off x="2297985" y="2055253"/>
            <a:ext cx="3473290" cy="89438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63" idx="5"/>
          </p:cNvCxnSpPr>
          <p:nvPr/>
        </p:nvCxnSpPr>
        <p:spPr>
          <a:xfrm flipH="1" flipV="1">
            <a:off x="2244411" y="3074088"/>
            <a:ext cx="2714849" cy="169208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40882" y="2691017"/>
            <a:ext cx="159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0,0,1,0,true,false</a:t>
            </a:r>
            <a:r>
              <a:rPr lang="en-US" sz="1400" dirty="0"/>
              <a:t>}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421503" y="2931833"/>
            <a:ext cx="452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q1</a:t>
            </a:r>
            <a:r>
              <a:rPr lang="en-US" sz="1400" dirty="0"/>
              <a:t>}</a:t>
            </a:r>
          </a:p>
        </p:txBody>
      </p:sp>
      <p:grpSp>
        <p:nvGrpSpPr>
          <p:cNvPr id="54" name="Group 53"/>
          <p:cNvGrpSpPr/>
          <p:nvPr/>
        </p:nvGrpSpPr>
        <p:grpSpPr>
          <a:xfrm rot="16200000">
            <a:off x="1025952" y="2052725"/>
            <a:ext cx="1844064" cy="1932074"/>
            <a:chOff x="5411571" y="1590042"/>
            <a:chExt cx="729704" cy="767634"/>
          </a:xfrm>
        </p:grpSpPr>
        <p:sp>
          <p:nvSpPr>
            <p:cNvPr id="58" name="Arc 57"/>
            <p:cNvSpPr/>
            <p:nvPr/>
          </p:nvSpPr>
          <p:spPr>
            <a:xfrm rot="8255467">
              <a:off x="5425786" y="1688389"/>
              <a:ext cx="715489" cy="669287"/>
            </a:xfrm>
            <a:prstGeom prst="arc">
              <a:avLst>
                <a:gd name="adj1" fmla="val 16311038"/>
                <a:gd name="adj2" fmla="val 21275401"/>
              </a:avLst>
            </a:prstGeom>
            <a:ln w="317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Arc 58"/>
            <p:cNvSpPr/>
            <p:nvPr/>
          </p:nvSpPr>
          <p:spPr>
            <a:xfrm rot="8255467">
              <a:off x="5411571" y="1590042"/>
              <a:ext cx="575976" cy="721619"/>
            </a:xfrm>
            <a:prstGeom prst="arc">
              <a:avLst>
                <a:gd name="adj1" fmla="val 16200000"/>
                <a:gd name="adj2" fmla="val 19933610"/>
              </a:avLst>
            </a:prstGeom>
            <a:ln w="317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Arc 59"/>
            <p:cNvSpPr/>
            <p:nvPr/>
          </p:nvSpPr>
          <p:spPr>
            <a:xfrm rot="8255467">
              <a:off x="5606026" y="1875878"/>
              <a:ext cx="348873" cy="320052"/>
            </a:xfrm>
            <a:prstGeom prst="arc">
              <a:avLst/>
            </a:prstGeom>
            <a:ln w="317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943436"/>
              </p:ext>
            </p:extLst>
          </p:nvPr>
        </p:nvGraphicFramePr>
        <p:xfrm>
          <a:off x="7270496" y="369011"/>
          <a:ext cx="4717373" cy="3327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74546">
                  <a:extLst>
                    <a:ext uri="{9D8B030D-6E8A-4147-A177-3AD203B41FA5}">
                      <a16:colId xmlns:a16="http://schemas.microsoft.com/office/drawing/2014/main" val="3872089245"/>
                    </a:ext>
                  </a:extLst>
                </a:gridCol>
                <a:gridCol w="645952">
                  <a:extLst>
                    <a:ext uri="{9D8B030D-6E8A-4147-A177-3AD203B41FA5}">
                      <a16:colId xmlns:a16="http://schemas.microsoft.com/office/drawing/2014/main" val="1680870642"/>
                    </a:ext>
                  </a:extLst>
                </a:gridCol>
                <a:gridCol w="654342">
                  <a:extLst>
                    <a:ext uri="{9D8B030D-6E8A-4147-A177-3AD203B41FA5}">
                      <a16:colId xmlns:a16="http://schemas.microsoft.com/office/drawing/2014/main" val="3880892958"/>
                    </a:ext>
                  </a:extLst>
                </a:gridCol>
                <a:gridCol w="654341">
                  <a:extLst>
                    <a:ext uri="{9D8B030D-6E8A-4147-A177-3AD203B41FA5}">
                      <a16:colId xmlns:a16="http://schemas.microsoft.com/office/drawing/2014/main" val="1845676284"/>
                    </a:ext>
                  </a:extLst>
                </a:gridCol>
                <a:gridCol w="690674">
                  <a:extLst>
                    <a:ext uri="{9D8B030D-6E8A-4147-A177-3AD203B41FA5}">
                      <a16:colId xmlns:a16="http://schemas.microsoft.com/office/drawing/2014/main" val="3266614422"/>
                    </a:ext>
                  </a:extLst>
                </a:gridCol>
                <a:gridCol w="648759">
                  <a:extLst>
                    <a:ext uri="{9D8B030D-6E8A-4147-A177-3AD203B41FA5}">
                      <a16:colId xmlns:a16="http://schemas.microsoft.com/office/drawing/2014/main" val="4241133608"/>
                    </a:ext>
                  </a:extLst>
                </a:gridCol>
                <a:gridCol w="648759">
                  <a:extLst>
                    <a:ext uri="{9D8B030D-6E8A-4147-A177-3AD203B41FA5}">
                      <a16:colId xmlns:a16="http://schemas.microsoft.com/office/drawing/2014/main" val="3813205095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NODE</a:t>
                      </a:r>
                      <a:endParaRPr lang="el-G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l-G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l-G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l-G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l-G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l-G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661876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siblings</a:t>
                      </a:r>
                      <a:endParaRPr lang="el-G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54054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my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children</a:t>
                      </a:r>
                      <a:endParaRPr lang="el-G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96834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all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children</a:t>
                      </a:r>
                      <a:endParaRPr lang="el-G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010298"/>
                  </a:ext>
                </a:extLst>
              </a:tr>
              <a:tr h="706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aggr</a:t>
                      </a:r>
                    </a:p>
                    <a:p>
                      <a:pPr algn="ctr"/>
                      <a:r>
                        <a:rPr lang="en-US" sz="1400" dirty="0"/>
                        <a:t>timer</a:t>
                      </a:r>
                      <a:endParaRPr lang="el-G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4*t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3*t</a:t>
                      </a:r>
                      <a:endParaRPr lang="en-US" baseline="0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0*t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1*t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0*t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976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4165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Propagation</a:t>
            </a:r>
          </a:p>
          <a:p>
            <a:pPr lvl="1">
              <a:buSzPct val="100000"/>
            </a:pPr>
            <a:r>
              <a:rPr lang="en-US" sz="2000" dirty="0"/>
              <a:t>Best-effort network-wide broadcast mechanism</a:t>
            </a:r>
          </a:p>
          <a:p>
            <a:pPr lvl="1">
              <a:buSzPct val="100000"/>
            </a:pPr>
            <a:endParaRPr lang="en-US" sz="2000" dirty="0"/>
          </a:p>
          <a:p>
            <a:pPr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/>
              <a:t>Packet</a:t>
            </a:r>
          </a:p>
          <a:p>
            <a:pPr lvl="1">
              <a:buSzPct val="100000"/>
            </a:pPr>
            <a:r>
              <a:rPr lang="en-US" sz="2000" dirty="0"/>
              <a:t>group id</a:t>
            </a:r>
          </a:p>
          <a:p>
            <a:pPr lvl="1">
              <a:buSzPct val="100000"/>
            </a:pPr>
            <a:r>
              <a:rPr lang="en-US" sz="2000" dirty="0"/>
              <a:t>hop counter</a:t>
            </a:r>
          </a:p>
          <a:p>
            <a:pPr lvl="2">
              <a:buSzPct val="100000"/>
            </a:pPr>
            <a:r>
              <a:rPr lang="en-US" sz="1700" dirty="0"/>
              <a:t>initialized to 0</a:t>
            </a:r>
          </a:p>
          <a:p>
            <a:pPr lvl="2">
              <a:buSzPct val="100000"/>
            </a:pPr>
            <a:r>
              <a:rPr lang="en-US" sz="1700" dirty="0"/>
              <a:t>incremented +1 every time a node forwards the packet</a:t>
            </a:r>
          </a:p>
          <a:p>
            <a:pPr lvl="1">
              <a:buSzPct val="100000"/>
            </a:pPr>
            <a:r>
              <a:rPr lang="en-US" sz="2000" dirty="0"/>
              <a:t>query</a:t>
            </a:r>
          </a:p>
          <a:p>
            <a:pPr lvl="2">
              <a:buSzPct val="100000"/>
            </a:pPr>
            <a:r>
              <a:rPr lang="en-US" sz="1700" dirty="0"/>
              <a:t>struct containing all the information about the query</a:t>
            </a:r>
          </a:p>
          <a:p>
            <a:pPr lvl="2">
              <a:buSzPct val="100000"/>
            </a:pPr>
            <a:r>
              <a:rPr lang="en-US" sz="1700" dirty="0"/>
              <a:t>lifetime, period, mode, type, originator, seq_no, ignore_counter</a:t>
            </a:r>
          </a:p>
          <a:p>
            <a:pPr marL="914400" lvl="2" indent="0">
              <a:buSzPct val="100000"/>
              <a:buNone/>
            </a:pPr>
            <a:r>
              <a:rPr lang="en-US" sz="1700" dirty="0">
                <a:solidFill>
                  <a:srgbClr val="FF0000"/>
                </a:solidFill>
              </a:rPr>
              <a:t>*</a:t>
            </a:r>
            <a:r>
              <a:rPr lang="en-US" sz="1700" dirty="0"/>
              <a:t> (originator, seq_no) define a unique query</a:t>
            </a:r>
          </a:p>
        </p:txBody>
      </p:sp>
      <p:pic>
        <p:nvPicPr>
          <p:cNvPr id="5" name="Shape 1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440" y="59075"/>
            <a:ext cx="452376" cy="456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2" descr="http://sites.tech.uh.edu/isgrin/files/2013/11/tmote-sky-blu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457" y="6242035"/>
            <a:ext cx="930066" cy="60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7440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3146572" cy="1325563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  <a:br>
              <a:rPr lang="en-US" dirty="0"/>
            </a:br>
            <a:r>
              <a:rPr lang="en-US" sz="2000" i="1" dirty="0"/>
              <a:t>Scenario: New node(5) boots</a:t>
            </a:r>
            <a:endParaRPr lang="el-GR" sz="2200" i="1" dirty="0"/>
          </a:p>
        </p:txBody>
      </p:sp>
      <p:sp>
        <p:nvSpPr>
          <p:cNvPr id="5" name="Oval 4"/>
          <p:cNvSpPr/>
          <p:nvPr/>
        </p:nvSpPr>
        <p:spPr>
          <a:xfrm>
            <a:off x="5588363" y="1703247"/>
            <a:ext cx="365824" cy="3520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588012" y="2729325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856206" y="4766178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851163" y="3748039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42152" y="3748968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5" idx="4"/>
            <a:endCxn id="15" idx="0"/>
          </p:cNvCxnSpPr>
          <p:nvPr/>
        </p:nvCxnSpPr>
        <p:spPr>
          <a:xfrm flipH="1">
            <a:off x="5762612" y="2055253"/>
            <a:ext cx="8663" cy="67407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39377" y="1738338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35940" y="2761545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96250" y="3785034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893479" y="3784106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93479" y="4807444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5205406" y="1602734"/>
            <a:ext cx="37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pic>
        <p:nvPicPr>
          <p:cNvPr id="44" name="Shape 1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440" y="59075"/>
            <a:ext cx="452376" cy="456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Picture 2" descr="http://sites.tech.uh.edu/isgrin/files/2013/11/tmote-sky-blu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457" y="6242035"/>
            <a:ext cx="930066" cy="60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Straight Connector 54"/>
          <p:cNvCxnSpPr>
            <a:stCxn id="15" idx="3"/>
            <a:endCxn id="17" idx="7"/>
          </p:cNvCxnSpPr>
          <p:nvPr/>
        </p:nvCxnSpPr>
        <p:spPr>
          <a:xfrm flipH="1">
            <a:off x="5149224" y="3027330"/>
            <a:ext cx="489927" cy="771839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5025763" y="4092104"/>
            <a:ext cx="8663" cy="67407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900366" y="3018762"/>
            <a:ext cx="592925" cy="78133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125758" y="1818389"/>
            <a:ext cx="452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q1</a:t>
            </a:r>
            <a:r>
              <a:rPr lang="en-US" sz="1400" dirty="0"/>
              <a:t>}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369062" y="2537129"/>
            <a:ext cx="159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0,0,1,0,true,false</a:t>
            </a:r>
            <a:r>
              <a:rPr lang="en-US" sz="1400" dirty="0"/>
              <a:t>}</a:t>
            </a:r>
          </a:p>
        </p:txBody>
      </p:sp>
      <p:sp>
        <p:nvSpPr>
          <p:cNvPr id="34" name="Oval 33"/>
          <p:cNvSpPr/>
          <p:nvPr/>
        </p:nvSpPr>
        <p:spPr>
          <a:xfrm>
            <a:off x="6442152" y="3748968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496250" y="3785034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149683" y="2777945"/>
            <a:ext cx="452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q1</a:t>
            </a:r>
            <a:r>
              <a:rPr lang="en-US" sz="1400" dirty="0"/>
              <a:t>}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556460" y="3658026"/>
            <a:ext cx="159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1,0,2,0,true,false</a:t>
            </a:r>
            <a:r>
              <a:rPr lang="en-US" sz="1400" dirty="0"/>
              <a:t>}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337081" y="3898842"/>
            <a:ext cx="452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q1</a:t>
            </a:r>
            <a:r>
              <a:rPr lang="en-US" sz="1400" dirty="0"/>
              <a:t>}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730590" y="3653849"/>
            <a:ext cx="159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1,0,2,0,true,false</a:t>
            </a:r>
            <a:r>
              <a:rPr lang="en-US" sz="1400" dirty="0"/>
              <a:t>}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799381" y="3907216"/>
            <a:ext cx="452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q1</a:t>
            </a:r>
            <a:r>
              <a:rPr lang="en-US" sz="1400" dirty="0"/>
              <a:t>}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606950" y="4612287"/>
            <a:ext cx="159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3,0,3,0,true,false</a:t>
            </a:r>
            <a:r>
              <a:rPr lang="en-US" sz="1400" dirty="0"/>
              <a:t>}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387571" y="4853103"/>
            <a:ext cx="452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q1</a:t>
            </a:r>
            <a:r>
              <a:rPr lang="en-US" sz="1400" dirty="0"/>
              <a:t>}</a:t>
            </a:r>
          </a:p>
        </p:txBody>
      </p:sp>
      <p:sp>
        <p:nvSpPr>
          <p:cNvPr id="63" name="Oval 62"/>
          <p:cNvSpPr/>
          <p:nvPr/>
        </p:nvSpPr>
        <p:spPr>
          <a:xfrm>
            <a:off x="1932161" y="2773632"/>
            <a:ext cx="365824" cy="3520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1983175" y="2808723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</a:t>
            </a:r>
          </a:p>
        </p:txBody>
      </p:sp>
      <p:cxnSp>
        <p:nvCxnSpPr>
          <p:cNvPr id="65" name="Straight Connector 64"/>
          <p:cNvCxnSpPr>
            <a:stCxn id="5" idx="4"/>
            <a:endCxn id="63" idx="6"/>
          </p:cNvCxnSpPr>
          <p:nvPr/>
        </p:nvCxnSpPr>
        <p:spPr>
          <a:xfrm flipH="1">
            <a:off x="2297985" y="2055253"/>
            <a:ext cx="3473290" cy="89438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63" idx="5"/>
          </p:cNvCxnSpPr>
          <p:nvPr/>
        </p:nvCxnSpPr>
        <p:spPr>
          <a:xfrm flipH="1" flipV="1">
            <a:off x="2244411" y="3074088"/>
            <a:ext cx="2714849" cy="169208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40882" y="2691017"/>
            <a:ext cx="159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0,0,1,0,true,false</a:t>
            </a:r>
            <a:r>
              <a:rPr lang="en-US" sz="1400" dirty="0"/>
              <a:t>}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421503" y="2931833"/>
            <a:ext cx="452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q1</a:t>
            </a:r>
            <a:r>
              <a:rPr lang="en-US" sz="1400" dirty="0"/>
              <a:t>}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5390494" y="4802245"/>
            <a:ext cx="2268655" cy="1615785"/>
            <a:chOff x="5390494" y="4802245"/>
            <a:chExt cx="2268655" cy="1615785"/>
          </a:xfrm>
        </p:grpSpPr>
        <p:sp>
          <p:nvSpPr>
            <p:cNvPr id="48" name="TextBox 47"/>
            <p:cNvSpPr txBox="1"/>
            <p:nvPr/>
          </p:nvSpPr>
          <p:spPr>
            <a:xfrm>
              <a:off x="5390494" y="5587033"/>
              <a:ext cx="2268655" cy="830997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b="1" dirty="0"/>
                <a:t>received an “ACK” from a node tha has for a next_hop my node_id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b="1" dirty="0"/>
                <a:t>no need to update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337018" y="4802245"/>
              <a:ext cx="37560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C00000"/>
                  </a:solidFill>
                </a:rPr>
                <a:t>(0)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160437" y="5125169"/>
              <a:ext cx="728765" cy="276999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update()</a:t>
              </a:r>
            </a:p>
          </p:txBody>
        </p:sp>
        <p:cxnSp>
          <p:nvCxnSpPr>
            <p:cNvPr id="67" name="Straight Connector 66"/>
            <p:cNvCxnSpPr>
              <a:stCxn id="61" idx="2"/>
              <a:endCxn id="48" idx="0"/>
            </p:cNvCxnSpPr>
            <p:nvPr/>
          </p:nvCxnSpPr>
          <p:spPr>
            <a:xfrm>
              <a:off x="6524820" y="5402168"/>
              <a:ext cx="2" cy="1848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297362" y="3559764"/>
            <a:ext cx="1986538" cy="3014658"/>
            <a:chOff x="297362" y="3559764"/>
            <a:chExt cx="1986538" cy="3014658"/>
          </a:xfrm>
        </p:grpSpPr>
        <p:sp>
          <p:nvSpPr>
            <p:cNvPr id="103" name="TextBox 102"/>
            <p:cNvSpPr txBox="1"/>
            <p:nvPr/>
          </p:nvSpPr>
          <p:spPr>
            <a:xfrm>
              <a:off x="914926" y="3836763"/>
              <a:ext cx="791916" cy="276999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update()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59432" y="4252938"/>
              <a:ext cx="1693952" cy="1200329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b="1" dirty="0"/>
                <a:t>received an “ACK” from a node that isn’t my next_hop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b="1" dirty="0"/>
                <a:t>check if he has better hop_counter than my next_hop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123082" y="3559764"/>
              <a:ext cx="37560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C00000"/>
                  </a:solidFill>
                </a:rPr>
                <a:t>(4)</a:t>
              </a:r>
            </a:p>
          </p:txBody>
        </p:sp>
        <p:cxnSp>
          <p:nvCxnSpPr>
            <p:cNvPr id="106" name="Straight Connector 105"/>
            <p:cNvCxnSpPr>
              <a:stCxn id="103" idx="2"/>
              <a:endCxn id="104" idx="0"/>
            </p:cNvCxnSpPr>
            <p:nvPr/>
          </p:nvCxnSpPr>
          <p:spPr>
            <a:xfrm flipH="1">
              <a:off x="1306408" y="4113762"/>
              <a:ext cx="4476" cy="139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5400000" flipH="1">
              <a:off x="1278780" y="5409274"/>
              <a:ext cx="463061" cy="55187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H="1">
              <a:off x="790730" y="5453267"/>
              <a:ext cx="442258" cy="463473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1436888" y="5415556"/>
              <a:ext cx="2315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 rot="21440569">
              <a:off x="856456" y="5415556"/>
              <a:ext cx="2315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y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337791" y="5916740"/>
              <a:ext cx="94610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no need to update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97362" y="5928091"/>
              <a:ext cx="946109" cy="646331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replace current entry</a:t>
              </a:r>
            </a:p>
          </p:txBody>
        </p:sp>
      </p:grpSp>
      <p:graphicFrame>
        <p:nvGraphicFramePr>
          <p:cNvPr id="113" name="Table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943436"/>
              </p:ext>
            </p:extLst>
          </p:nvPr>
        </p:nvGraphicFramePr>
        <p:xfrm>
          <a:off x="7270496" y="369011"/>
          <a:ext cx="4717373" cy="3327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74546">
                  <a:extLst>
                    <a:ext uri="{9D8B030D-6E8A-4147-A177-3AD203B41FA5}">
                      <a16:colId xmlns:a16="http://schemas.microsoft.com/office/drawing/2014/main" val="3872089245"/>
                    </a:ext>
                  </a:extLst>
                </a:gridCol>
                <a:gridCol w="645952">
                  <a:extLst>
                    <a:ext uri="{9D8B030D-6E8A-4147-A177-3AD203B41FA5}">
                      <a16:colId xmlns:a16="http://schemas.microsoft.com/office/drawing/2014/main" val="1680870642"/>
                    </a:ext>
                  </a:extLst>
                </a:gridCol>
                <a:gridCol w="654342">
                  <a:extLst>
                    <a:ext uri="{9D8B030D-6E8A-4147-A177-3AD203B41FA5}">
                      <a16:colId xmlns:a16="http://schemas.microsoft.com/office/drawing/2014/main" val="3880892958"/>
                    </a:ext>
                  </a:extLst>
                </a:gridCol>
                <a:gridCol w="654341">
                  <a:extLst>
                    <a:ext uri="{9D8B030D-6E8A-4147-A177-3AD203B41FA5}">
                      <a16:colId xmlns:a16="http://schemas.microsoft.com/office/drawing/2014/main" val="1845676284"/>
                    </a:ext>
                  </a:extLst>
                </a:gridCol>
                <a:gridCol w="690674">
                  <a:extLst>
                    <a:ext uri="{9D8B030D-6E8A-4147-A177-3AD203B41FA5}">
                      <a16:colId xmlns:a16="http://schemas.microsoft.com/office/drawing/2014/main" val="3266614422"/>
                    </a:ext>
                  </a:extLst>
                </a:gridCol>
                <a:gridCol w="648759">
                  <a:extLst>
                    <a:ext uri="{9D8B030D-6E8A-4147-A177-3AD203B41FA5}">
                      <a16:colId xmlns:a16="http://schemas.microsoft.com/office/drawing/2014/main" val="4241133608"/>
                    </a:ext>
                  </a:extLst>
                </a:gridCol>
                <a:gridCol w="648759">
                  <a:extLst>
                    <a:ext uri="{9D8B030D-6E8A-4147-A177-3AD203B41FA5}">
                      <a16:colId xmlns:a16="http://schemas.microsoft.com/office/drawing/2014/main" val="3813205095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NODE</a:t>
                      </a:r>
                      <a:endParaRPr lang="el-G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l-G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l-G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l-G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l-G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l-G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661876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siblings</a:t>
                      </a:r>
                      <a:endParaRPr lang="el-G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54054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my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children</a:t>
                      </a:r>
                      <a:endParaRPr lang="el-G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96834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all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children</a:t>
                      </a:r>
                      <a:endParaRPr lang="el-G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010298"/>
                  </a:ext>
                </a:extLst>
              </a:tr>
              <a:tr h="706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aggr</a:t>
                      </a:r>
                    </a:p>
                    <a:p>
                      <a:pPr algn="ctr"/>
                      <a:r>
                        <a:rPr lang="en-US" sz="1400" dirty="0"/>
                        <a:t>timer</a:t>
                      </a:r>
                      <a:endParaRPr lang="el-G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4*t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3*t</a:t>
                      </a:r>
                      <a:endParaRPr lang="en-US" baseline="0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0*t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1*t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0*t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976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92453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3146572" cy="1325563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  <a:br>
              <a:rPr lang="en-US" dirty="0"/>
            </a:br>
            <a:r>
              <a:rPr lang="en-US" sz="2000" i="1" dirty="0"/>
              <a:t>Scenario: New node(5) boots</a:t>
            </a:r>
            <a:endParaRPr lang="el-GR" sz="2200" i="1" dirty="0"/>
          </a:p>
        </p:txBody>
      </p:sp>
      <p:sp>
        <p:nvSpPr>
          <p:cNvPr id="5" name="Oval 4"/>
          <p:cNvSpPr/>
          <p:nvPr/>
        </p:nvSpPr>
        <p:spPr>
          <a:xfrm>
            <a:off x="5588363" y="1703247"/>
            <a:ext cx="365824" cy="3520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588012" y="2729325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856206" y="4766178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851163" y="3748039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42152" y="3748968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5" idx="4"/>
            <a:endCxn id="15" idx="0"/>
          </p:cNvCxnSpPr>
          <p:nvPr/>
        </p:nvCxnSpPr>
        <p:spPr>
          <a:xfrm flipH="1">
            <a:off x="5762612" y="2055253"/>
            <a:ext cx="8663" cy="67407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39377" y="1738338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35940" y="2761545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96250" y="3785034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893479" y="3784106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93479" y="4807444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5205406" y="1602734"/>
            <a:ext cx="37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pic>
        <p:nvPicPr>
          <p:cNvPr id="44" name="Shape 1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440" y="59075"/>
            <a:ext cx="452376" cy="456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Picture 2" descr="http://sites.tech.uh.edu/isgrin/files/2013/11/tmote-sky-blu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457" y="6242035"/>
            <a:ext cx="930066" cy="60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Straight Connector 54"/>
          <p:cNvCxnSpPr>
            <a:stCxn id="15" idx="3"/>
            <a:endCxn id="17" idx="7"/>
          </p:cNvCxnSpPr>
          <p:nvPr/>
        </p:nvCxnSpPr>
        <p:spPr>
          <a:xfrm flipH="1">
            <a:off x="5149224" y="3027330"/>
            <a:ext cx="489927" cy="771839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5025763" y="4092104"/>
            <a:ext cx="8663" cy="67407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900366" y="3018762"/>
            <a:ext cx="592925" cy="78133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125758" y="1818389"/>
            <a:ext cx="452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q1</a:t>
            </a:r>
            <a:r>
              <a:rPr lang="en-US" sz="1400" dirty="0"/>
              <a:t>}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369062" y="2537129"/>
            <a:ext cx="159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0,0,1,0,true,false</a:t>
            </a:r>
            <a:r>
              <a:rPr lang="en-US" sz="1400" dirty="0"/>
              <a:t>}</a:t>
            </a:r>
          </a:p>
        </p:txBody>
      </p:sp>
      <p:sp>
        <p:nvSpPr>
          <p:cNvPr id="34" name="Oval 33"/>
          <p:cNvSpPr/>
          <p:nvPr/>
        </p:nvSpPr>
        <p:spPr>
          <a:xfrm>
            <a:off x="6442152" y="3748968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496250" y="3785034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149683" y="2777945"/>
            <a:ext cx="452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q1</a:t>
            </a:r>
            <a:r>
              <a:rPr lang="en-US" sz="1400" dirty="0"/>
              <a:t>}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556460" y="3658026"/>
            <a:ext cx="159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1,0,2,0,true,false</a:t>
            </a:r>
            <a:r>
              <a:rPr lang="en-US" sz="1400" dirty="0"/>
              <a:t>}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337081" y="3898842"/>
            <a:ext cx="452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q1</a:t>
            </a:r>
            <a:r>
              <a:rPr lang="en-US" sz="1400" dirty="0"/>
              <a:t>}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730590" y="3653849"/>
            <a:ext cx="159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1,0,2,0,true,false</a:t>
            </a:r>
            <a:r>
              <a:rPr lang="en-US" sz="1400" dirty="0"/>
              <a:t>}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799381" y="3907216"/>
            <a:ext cx="452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q1</a:t>
            </a:r>
            <a:r>
              <a:rPr lang="en-US" sz="1400" dirty="0"/>
              <a:t>}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606950" y="4612287"/>
            <a:ext cx="159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>
                <a:solidFill>
                  <a:srgbClr val="C00000"/>
                </a:solidFill>
              </a:rPr>
              <a:t>5</a:t>
            </a:r>
            <a:r>
              <a:rPr lang="en-US" sz="1200" dirty="0"/>
              <a:t>,0,</a:t>
            </a:r>
            <a:r>
              <a:rPr lang="en-US" sz="1200" dirty="0">
                <a:solidFill>
                  <a:srgbClr val="C00000"/>
                </a:solidFill>
              </a:rPr>
              <a:t>2</a:t>
            </a:r>
            <a:r>
              <a:rPr lang="en-US" sz="1200" dirty="0"/>
              <a:t>,0,true,false</a:t>
            </a:r>
            <a:r>
              <a:rPr lang="en-US" sz="1400" dirty="0"/>
              <a:t>}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387571" y="4853103"/>
            <a:ext cx="452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q1</a:t>
            </a:r>
            <a:r>
              <a:rPr lang="en-US" sz="1400" dirty="0"/>
              <a:t>}</a:t>
            </a:r>
          </a:p>
        </p:txBody>
      </p:sp>
      <p:sp>
        <p:nvSpPr>
          <p:cNvPr id="63" name="Oval 62"/>
          <p:cNvSpPr/>
          <p:nvPr/>
        </p:nvSpPr>
        <p:spPr>
          <a:xfrm>
            <a:off x="1932161" y="2773632"/>
            <a:ext cx="365824" cy="3520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1983175" y="2808723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</a:t>
            </a:r>
          </a:p>
        </p:txBody>
      </p:sp>
      <p:cxnSp>
        <p:nvCxnSpPr>
          <p:cNvPr id="65" name="Straight Connector 64"/>
          <p:cNvCxnSpPr>
            <a:stCxn id="5" idx="4"/>
            <a:endCxn id="63" idx="6"/>
          </p:cNvCxnSpPr>
          <p:nvPr/>
        </p:nvCxnSpPr>
        <p:spPr>
          <a:xfrm flipH="1">
            <a:off x="2297985" y="2055253"/>
            <a:ext cx="3473290" cy="89438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63" idx="5"/>
          </p:cNvCxnSpPr>
          <p:nvPr/>
        </p:nvCxnSpPr>
        <p:spPr>
          <a:xfrm flipH="1" flipV="1">
            <a:off x="2244411" y="3074088"/>
            <a:ext cx="2714849" cy="169208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40882" y="2691017"/>
            <a:ext cx="159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0,0,1,0,true,false</a:t>
            </a:r>
            <a:r>
              <a:rPr lang="en-US" sz="1400" dirty="0"/>
              <a:t>}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421503" y="2931833"/>
            <a:ext cx="452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q1</a:t>
            </a:r>
            <a:r>
              <a:rPr lang="en-US" sz="1400" dirty="0"/>
              <a:t>}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86929" y="3893537"/>
            <a:ext cx="1693952" cy="101566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updated my entry in routing table for a specific query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inform everyone about this change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123082" y="3559764"/>
            <a:ext cx="37560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(4)</a:t>
            </a: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943436"/>
              </p:ext>
            </p:extLst>
          </p:nvPr>
        </p:nvGraphicFramePr>
        <p:xfrm>
          <a:off x="7270496" y="369011"/>
          <a:ext cx="4717373" cy="3327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74546">
                  <a:extLst>
                    <a:ext uri="{9D8B030D-6E8A-4147-A177-3AD203B41FA5}">
                      <a16:colId xmlns:a16="http://schemas.microsoft.com/office/drawing/2014/main" val="3872089245"/>
                    </a:ext>
                  </a:extLst>
                </a:gridCol>
                <a:gridCol w="645952">
                  <a:extLst>
                    <a:ext uri="{9D8B030D-6E8A-4147-A177-3AD203B41FA5}">
                      <a16:colId xmlns:a16="http://schemas.microsoft.com/office/drawing/2014/main" val="1680870642"/>
                    </a:ext>
                  </a:extLst>
                </a:gridCol>
                <a:gridCol w="654342">
                  <a:extLst>
                    <a:ext uri="{9D8B030D-6E8A-4147-A177-3AD203B41FA5}">
                      <a16:colId xmlns:a16="http://schemas.microsoft.com/office/drawing/2014/main" val="3880892958"/>
                    </a:ext>
                  </a:extLst>
                </a:gridCol>
                <a:gridCol w="654341">
                  <a:extLst>
                    <a:ext uri="{9D8B030D-6E8A-4147-A177-3AD203B41FA5}">
                      <a16:colId xmlns:a16="http://schemas.microsoft.com/office/drawing/2014/main" val="1845676284"/>
                    </a:ext>
                  </a:extLst>
                </a:gridCol>
                <a:gridCol w="690674">
                  <a:extLst>
                    <a:ext uri="{9D8B030D-6E8A-4147-A177-3AD203B41FA5}">
                      <a16:colId xmlns:a16="http://schemas.microsoft.com/office/drawing/2014/main" val="3266614422"/>
                    </a:ext>
                  </a:extLst>
                </a:gridCol>
                <a:gridCol w="648759">
                  <a:extLst>
                    <a:ext uri="{9D8B030D-6E8A-4147-A177-3AD203B41FA5}">
                      <a16:colId xmlns:a16="http://schemas.microsoft.com/office/drawing/2014/main" val="4241133608"/>
                    </a:ext>
                  </a:extLst>
                </a:gridCol>
                <a:gridCol w="648759">
                  <a:extLst>
                    <a:ext uri="{9D8B030D-6E8A-4147-A177-3AD203B41FA5}">
                      <a16:colId xmlns:a16="http://schemas.microsoft.com/office/drawing/2014/main" val="3813205095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NODE</a:t>
                      </a:r>
                      <a:endParaRPr lang="el-G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l-G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l-G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l-G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l-G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l-G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661876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siblings</a:t>
                      </a:r>
                      <a:endParaRPr lang="el-G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54054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my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children</a:t>
                      </a:r>
                      <a:endParaRPr lang="el-G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96834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all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children</a:t>
                      </a:r>
                      <a:endParaRPr lang="el-G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010298"/>
                  </a:ext>
                </a:extLst>
              </a:tr>
              <a:tr h="706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aggr</a:t>
                      </a:r>
                    </a:p>
                    <a:p>
                      <a:pPr algn="ctr"/>
                      <a:r>
                        <a:rPr lang="en-US" sz="1400" dirty="0"/>
                        <a:t>timer</a:t>
                      </a:r>
                      <a:endParaRPr lang="el-G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4*t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3*t</a:t>
                      </a:r>
                      <a:endParaRPr lang="en-US" baseline="0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0*t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1*t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0*t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976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99332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3146572" cy="1325563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  <a:br>
              <a:rPr lang="en-US" dirty="0"/>
            </a:br>
            <a:r>
              <a:rPr lang="en-US" sz="2000" i="1" dirty="0"/>
              <a:t>Scenario: New node(5) boots</a:t>
            </a:r>
            <a:endParaRPr lang="el-GR" sz="2200" i="1" dirty="0"/>
          </a:p>
        </p:txBody>
      </p:sp>
      <p:sp>
        <p:nvSpPr>
          <p:cNvPr id="5" name="Oval 4"/>
          <p:cNvSpPr/>
          <p:nvPr/>
        </p:nvSpPr>
        <p:spPr>
          <a:xfrm>
            <a:off x="5588363" y="1703247"/>
            <a:ext cx="365824" cy="3520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588012" y="2729325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856206" y="4766178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851163" y="3748039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42152" y="3748968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5" idx="4"/>
            <a:endCxn id="15" idx="0"/>
          </p:cNvCxnSpPr>
          <p:nvPr/>
        </p:nvCxnSpPr>
        <p:spPr>
          <a:xfrm flipH="1">
            <a:off x="5762612" y="2055253"/>
            <a:ext cx="8663" cy="67407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39377" y="1738338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35940" y="2761545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96250" y="3785034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893479" y="3784106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93479" y="4807444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5205406" y="1602734"/>
            <a:ext cx="37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pic>
        <p:nvPicPr>
          <p:cNvPr id="44" name="Shape 1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440" y="59075"/>
            <a:ext cx="452376" cy="456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Picture 2" descr="http://sites.tech.uh.edu/isgrin/files/2013/11/tmote-sky-blu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457" y="6242035"/>
            <a:ext cx="930066" cy="60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Straight Connector 54"/>
          <p:cNvCxnSpPr>
            <a:stCxn id="15" idx="3"/>
            <a:endCxn id="17" idx="7"/>
          </p:cNvCxnSpPr>
          <p:nvPr/>
        </p:nvCxnSpPr>
        <p:spPr>
          <a:xfrm flipH="1">
            <a:off x="5149224" y="3027330"/>
            <a:ext cx="489927" cy="771839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5025763" y="4092104"/>
            <a:ext cx="8663" cy="67407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900366" y="3018762"/>
            <a:ext cx="592925" cy="78133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125758" y="1818389"/>
            <a:ext cx="452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q1</a:t>
            </a:r>
            <a:r>
              <a:rPr lang="en-US" sz="1400" dirty="0"/>
              <a:t>}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369062" y="2537129"/>
            <a:ext cx="159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0,0,1,0,true,false</a:t>
            </a:r>
            <a:r>
              <a:rPr lang="en-US" sz="1400" dirty="0"/>
              <a:t>}</a:t>
            </a:r>
          </a:p>
        </p:txBody>
      </p:sp>
      <p:sp>
        <p:nvSpPr>
          <p:cNvPr id="34" name="Oval 33"/>
          <p:cNvSpPr/>
          <p:nvPr/>
        </p:nvSpPr>
        <p:spPr>
          <a:xfrm>
            <a:off x="6442152" y="3748968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496250" y="3785034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149683" y="2777945"/>
            <a:ext cx="452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q1</a:t>
            </a:r>
            <a:r>
              <a:rPr lang="en-US" sz="1400" dirty="0"/>
              <a:t>}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556460" y="3658026"/>
            <a:ext cx="159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1,0,2,0,true,false</a:t>
            </a:r>
            <a:r>
              <a:rPr lang="en-US" sz="1400" dirty="0"/>
              <a:t>}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337081" y="3898842"/>
            <a:ext cx="452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q1</a:t>
            </a:r>
            <a:r>
              <a:rPr lang="en-US" sz="1400" dirty="0"/>
              <a:t>}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730590" y="3653849"/>
            <a:ext cx="159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1,0,2,0,true,false</a:t>
            </a:r>
            <a:r>
              <a:rPr lang="en-US" sz="1400" dirty="0"/>
              <a:t>}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799381" y="3907216"/>
            <a:ext cx="452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q1</a:t>
            </a:r>
            <a:r>
              <a:rPr lang="en-US" sz="1400" dirty="0"/>
              <a:t>}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606950" y="4612287"/>
            <a:ext cx="159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5,0,2,0,true,false</a:t>
            </a:r>
            <a:r>
              <a:rPr lang="en-US" sz="1400" dirty="0"/>
              <a:t>}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387571" y="4853103"/>
            <a:ext cx="452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q1</a:t>
            </a:r>
            <a:r>
              <a:rPr lang="en-US" sz="1400" dirty="0"/>
              <a:t>}</a:t>
            </a:r>
          </a:p>
        </p:txBody>
      </p:sp>
      <p:sp>
        <p:nvSpPr>
          <p:cNvPr id="63" name="Oval 62"/>
          <p:cNvSpPr/>
          <p:nvPr/>
        </p:nvSpPr>
        <p:spPr>
          <a:xfrm>
            <a:off x="1932161" y="2773632"/>
            <a:ext cx="365824" cy="3520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1983175" y="2808723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</a:t>
            </a:r>
          </a:p>
        </p:txBody>
      </p:sp>
      <p:cxnSp>
        <p:nvCxnSpPr>
          <p:cNvPr id="65" name="Straight Connector 64"/>
          <p:cNvCxnSpPr>
            <a:stCxn id="5" idx="4"/>
            <a:endCxn id="63" idx="6"/>
          </p:cNvCxnSpPr>
          <p:nvPr/>
        </p:nvCxnSpPr>
        <p:spPr>
          <a:xfrm flipH="1">
            <a:off x="2297985" y="2055253"/>
            <a:ext cx="3473290" cy="89438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63" idx="5"/>
          </p:cNvCxnSpPr>
          <p:nvPr/>
        </p:nvCxnSpPr>
        <p:spPr>
          <a:xfrm flipH="1" flipV="1">
            <a:off x="2244411" y="3074088"/>
            <a:ext cx="2714849" cy="169208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40882" y="2691017"/>
            <a:ext cx="159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0,0,1,0,true,false</a:t>
            </a:r>
            <a:r>
              <a:rPr lang="en-US" sz="1400" dirty="0"/>
              <a:t>}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421503" y="2931833"/>
            <a:ext cx="452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q1</a:t>
            </a:r>
            <a:r>
              <a:rPr lang="en-US" sz="1400" dirty="0"/>
              <a:t>}</a:t>
            </a:r>
          </a:p>
        </p:txBody>
      </p:sp>
      <p:grpSp>
        <p:nvGrpSpPr>
          <p:cNvPr id="70" name="Group 69"/>
          <p:cNvGrpSpPr/>
          <p:nvPr/>
        </p:nvGrpSpPr>
        <p:grpSpPr>
          <a:xfrm rot="9506022">
            <a:off x="4465726" y="4283799"/>
            <a:ext cx="1107926" cy="1205571"/>
            <a:chOff x="5411571" y="1590042"/>
            <a:chExt cx="729704" cy="767634"/>
          </a:xfrm>
        </p:grpSpPr>
        <p:sp>
          <p:nvSpPr>
            <p:cNvPr id="71" name="Arc 70"/>
            <p:cNvSpPr/>
            <p:nvPr/>
          </p:nvSpPr>
          <p:spPr>
            <a:xfrm rot="8255467">
              <a:off x="5425786" y="1688389"/>
              <a:ext cx="715489" cy="669287"/>
            </a:xfrm>
            <a:prstGeom prst="arc">
              <a:avLst>
                <a:gd name="adj1" fmla="val 16311038"/>
                <a:gd name="adj2" fmla="val 21275401"/>
              </a:avLst>
            </a:prstGeom>
            <a:ln w="317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Arc 71"/>
            <p:cNvSpPr/>
            <p:nvPr/>
          </p:nvSpPr>
          <p:spPr>
            <a:xfrm rot="8255467">
              <a:off x="5411571" y="1590042"/>
              <a:ext cx="575976" cy="721619"/>
            </a:xfrm>
            <a:prstGeom prst="arc">
              <a:avLst>
                <a:gd name="adj1" fmla="val 16200000"/>
                <a:gd name="adj2" fmla="val 19933610"/>
              </a:avLst>
            </a:prstGeom>
            <a:ln w="317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Arc 72"/>
            <p:cNvSpPr/>
            <p:nvPr/>
          </p:nvSpPr>
          <p:spPr>
            <a:xfrm rot="8255467">
              <a:off x="5606026" y="1875878"/>
              <a:ext cx="348873" cy="320052"/>
            </a:xfrm>
            <a:prstGeom prst="arc">
              <a:avLst/>
            </a:prstGeom>
            <a:ln w="317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943436"/>
              </p:ext>
            </p:extLst>
          </p:nvPr>
        </p:nvGraphicFramePr>
        <p:xfrm>
          <a:off x="7270496" y="369011"/>
          <a:ext cx="4717373" cy="3327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74546">
                  <a:extLst>
                    <a:ext uri="{9D8B030D-6E8A-4147-A177-3AD203B41FA5}">
                      <a16:colId xmlns:a16="http://schemas.microsoft.com/office/drawing/2014/main" val="3872089245"/>
                    </a:ext>
                  </a:extLst>
                </a:gridCol>
                <a:gridCol w="645952">
                  <a:extLst>
                    <a:ext uri="{9D8B030D-6E8A-4147-A177-3AD203B41FA5}">
                      <a16:colId xmlns:a16="http://schemas.microsoft.com/office/drawing/2014/main" val="1680870642"/>
                    </a:ext>
                  </a:extLst>
                </a:gridCol>
                <a:gridCol w="654342">
                  <a:extLst>
                    <a:ext uri="{9D8B030D-6E8A-4147-A177-3AD203B41FA5}">
                      <a16:colId xmlns:a16="http://schemas.microsoft.com/office/drawing/2014/main" val="3880892958"/>
                    </a:ext>
                  </a:extLst>
                </a:gridCol>
                <a:gridCol w="654341">
                  <a:extLst>
                    <a:ext uri="{9D8B030D-6E8A-4147-A177-3AD203B41FA5}">
                      <a16:colId xmlns:a16="http://schemas.microsoft.com/office/drawing/2014/main" val="1845676284"/>
                    </a:ext>
                  </a:extLst>
                </a:gridCol>
                <a:gridCol w="690674">
                  <a:extLst>
                    <a:ext uri="{9D8B030D-6E8A-4147-A177-3AD203B41FA5}">
                      <a16:colId xmlns:a16="http://schemas.microsoft.com/office/drawing/2014/main" val="3266614422"/>
                    </a:ext>
                  </a:extLst>
                </a:gridCol>
                <a:gridCol w="648759">
                  <a:extLst>
                    <a:ext uri="{9D8B030D-6E8A-4147-A177-3AD203B41FA5}">
                      <a16:colId xmlns:a16="http://schemas.microsoft.com/office/drawing/2014/main" val="4241133608"/>
                    </a:ext>
                  </a:extLst>
                </a:gridCol>
                <a:gridCol w="648759">
                  <a:extLst>
                    <a:ext uri="{9D8B030D-6E8A-4147-A177-3AD203B41FA5}">
                      <a16:colId xmlns:a16="http://schemas.microsoft.com/office/drawing/2014/main" val="3813205095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NODE</a:t>
                      </a:r>
                      <a:endParaRPr lang="el-G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l-G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l-G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l-G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l-G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l-G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661876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siblings</a:t>
                      </a:r>
                      <a:endParaRPr lang="el-G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54054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my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children</a:t>
                      </a:r>
                      <a:endParaRPr lang="el-G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96834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all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children</a:t>
                      </a:r>
                      <a:endParaRPr lang="el-G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010298"/>
                  </a:ext>
                </a:extLst>
              </a:tr>
              <a:tr h="706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aggr</a:t>
                      </a:r>
                    </a:p>
                    <a:p>
                      <a:pPr algn="ctr"/>
                      <a:r>
                        <a:rPr lang="en-US" sz="1400" dirty="0"/>
                        <a:t>timer</a:t>
                      </a:r>
                      <a:endParaRPr lang="el-G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4*t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3*t</a:t>
                      </a:r>
                      <a:endParaRPr lang="en-US" baseline="0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0*t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1*t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0*t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976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98818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3146572" cy="1325563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  <a:br>
              <a:rPr lang="en-US" dirty="0"/>
            </a:br>
            <a:r>
              <a:rPr lang="en-US" sz="2000" i="1" dirty="0"/>
              <a:t>Scenario: New node(5) boots</a:t>
            </a:r>
            <a:endParaRPr lang="el-GR" sz="2200" i="1" dirty="0"/>
          </a:p>
        </p:txBody>
      </p:sp>
      <p:sp>
        <p:nvSpPr>
          <p:cNvPr id="5" name="Oval 4"/>
          <p:cNvSpPr/>
          <p:nvPr/>
        </p:nvSpPr>
        <p:spPr>
          <a:xfrm>
            <a:off x="5588363" y="1703247"/>
            <a:ext cx="365824" cy="3520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588012" y="2729325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856206" y="4766178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851163" y="3748039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42152" y="3748968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5" idx="4"/>
            <a:endCxn id="15" idx="0"/>
          </p:cNvCxnSpPr>
          <p:nvPr/>
        </p:nvCxnSpPr>
        <p:spPr>
          <a:xfrm flipH="1">
            <a:off x="5762612" y="2055253"/>
            <a:ext cx="8663" cy="67407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39377" y="1738338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35940" y="2761545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96250" y="3785034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893479" y="3784106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93479" y="4807444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5205406" y="1602734"/>
            <a:ext cx="37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pic>
        <p:nvPicPr>
          <p:cNvPr id="44" name="Shape 1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440" y="59075"/>
            <a:ext cx="452376" cy="456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Picture 2" descr="http://sites.tech.uh.edu/isgrin/files/2013/11/tmote-sky-blu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457" y="6242035"/>
            <a:ext cx="930066" cy="60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Straight Connector 54"/>
          <p:cNvCxnSpPr>
            <a:stCxn id="15" idx="3"/>
            <a:endCxn id="17" idx="7"/>
          </p:cNvCxnSpPr>
          <p:nvPr/>
        </p:nvCxnSpPr>
        <p:spPr>
          <a:xfrm flipH="1">
            <a:off x="5149224" y="3027330"/>
            <a:ext cx="489927" cy="771839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5025763" y="4092104"/>
            <a:ext cx="8663" cy="67407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900366" y="3018762"/>
            <a:ext cx="592925" cy="78133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125758" y="1818389"/>
            <a:ext cx="452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q1</a:t>
            </a:r>
            <a:r>
              <a:rPr lang="en-US" sz="1400" dirty="0"/>
              <a:t>}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369062" y="2537129"/>
            <a:ext cx="159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0,0,1,0,true,false</a:t>
            </a:r>
            <a:r>
              <a:rPr lang="en-US" sz="1400" dirty="0"/>
              <a:t>}</a:t>
            </a:r>
          </a:p>
        </p:txBody>
      </p:sp>
      <p:sp>
        <p:nvSpPr>
          <p:cNvPr id="34" name="Oval 33"/>
          <p:cNvSpPr/>
          <p:nvPr/>
        </p:nvSpPr>
        <p:spPr>
          <a:xfrm>
            <a:off x="6442152" y="3748968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496250" y="3785034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149683" y="2777945"/>
            <a:ext cx="452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q1</a:t>
            </a:r>
            <a:r>
              <a:rPr lang="en-US" sz="1400" dirty="0"/>
              <a:t>}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556460" y="3658026"/>
            <a:ext cx="159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1,0,2,0,true,false</a:t>
            </a:r>
            <a:r>
              <a:rPr lang="en-US" sz="1400" dirty="0"/>
              <a:t>}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337081" y="3898842"/>
            <a:ext cx="452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q1</a:t>
            </a:r>
            <a:r>
              <a:rPr lang="en-US" sz="1400" dirty="0"/>
              <a:t>}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730590" y="3653849"/>
            <a:ext cx="159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1,0,2,0,true,false</a:t>
            </a:r>
            <a:r>
              <a:rPr lang="en-US" sz="1400" dirty="0"/>
              <a:t>}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799381" y="3907216"/>
            <a:ext cx="452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q1</a:t>
            </a:r>
            <a:r>
              <a:rPr lang="en-US" sz="1400" dirty="0"/>
              <a:t>}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606950" y="4612287"/>
            <a:ext cx="159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3,0,3,0,true,false</a:t>
            </a:r>
            <a:r>
              <a:rPr lang="en-US" sz="1400" dirty="0"/>
              <a:t>}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387571" y="4853103"/>
            <a:ext cx="452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q1</a:t>
            </a:r>
            <a:r>
              <a:rPr lang="en-US" sz="1400" dirty="0"/>
              <a:t>}</a:t>
            </a:r>
          </a:p>
        </p:txBody>
      </p:sp>
      <p:sp>
        <p:nvSpPr>
          <p:cNvPr id="63" name="Oval 62"/>
          <p:cNvSpPr/>
          <p:nvPr/>
        </p:nvSpPr>
        <p:spPr>
          <a:xfrm>
            <a:off x="1932161" y="2773632"/>
            <a:ext cx="365824" cy="3520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1983175" y="2808723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</a:t>
            </a:r>
          </a:p>
        </p:txBody>
      </p:sp>
      <p:cxnSp>
        <p:nvCxnSpPr>
          <p:cNvPr id="65" name="Straight Connector 64"/>
          <p:cNvCxnSpPr>
            <a:stCxn id="5" idx="4"/>
            <a:endCxn id="63" idx="6"/>
          </p:cNvCxnSpPr>
          <p:nvPr/>
        </p:nvCxnSpPr>
        <p:spPr>
          <a:xfrm flipH="1">
            <a:off x="2297985" y="2055253"/>
            <a:ext cx="3473290" cy="89438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63" idx="5"/>
          </p:cNvCxnSpPr>
          <p:nvPr/>
        </p:nvCxnSpPr>
        <p:spPr>
          <a:xfrm flipH="1" flipV="1">
            <a:off x="2244411" y="3074088"/>
            <a:ext cx="2714849" cy="169208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40882" y="2691017"/>
            <a:ext cx="159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0,0,1,0,true,false</a:t>
            </a:r>
            <a:r>
              <a:rPr lang="en-US" sz="1400" dirty="0"/>
              <a:t>}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421503" y="2931833"/>
            <a:ext cx="452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200" dirty="0"/>
              <a:t>q1</a:t>
            </a:r>
            <a:r>
              <a:rPr lang="en-US" sz="1400" dirty="0"/>
              <a:t>}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5390494" y="4802245"/>
            <a:ext cx="2268655" cy="1615785"/>
            <a:chOff x="5390494" y="4802245"/>
            <a:chExt cx="2268655" cy="1615785"/>
          </a:xfrm>
        </p:grpSpPr>
        <p:sp>
          <p:nvSpPr>
            <p:cNvPr id="48" name="TextBox 47"/>
            <p:cNvSpPr txBox="1"/>
            <p:nvPr/>
          </p:nvSpPr>
          <p:spPr>
            <a:xfrm>
              <a:off x="5390494" y="5587033"/>
              <a:ext cx="2268655" cy="830997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b="1" dirty="0"/>
                <a:t>received an “ACK” from a node tha has for a next_hop my node_id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b="1" dirty="0"/>
                <a:t>no need to update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337018" y="4802245"/>
              <a:ext cx="37560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C00000"/>
                  </a:solidFill>
                </a:rPr>
                <a:t>(5)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160437" y="5125169"/>
              <a:ext cx="728765" cy="276999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update()</a:t>
              </a:r>
            </a:p>
          </p:txBody>
        </p:sp>
        <p:cxnSp>
          <p:nvCxnSpPr>
            <p:cNvPr id="67" name="Straight Connector 66"/>
            <p:cNvCxnSpPr>
              <a:stCxn id="61" idx="2"/>
              <a:endCxn id="48" idx="0"/>
            </p:cNvCxnSpPr>
            <p:nvPr/>
          </p:nvCxnSpPr>
          <p:spPr>
            <a:xfrm>
              <a:off x="6524820" y="5402168"/>
              <a:ext cx="2" cy="1848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297362" y="3559764"/>
            <a:ext cx="1986538" cy="3014658"/>
            <a:chOff x="297362" y="3559764"/>
            <a:chExt cx="1986538" cy="3014658"/>
          </a:xfrm>
        </p:grpSpPr>
        <p:sp>
          <p:nvSpPr>
            <p:cNvPr id="103" name="TextBox 102"/>
            <p:cNvSpPr txBox="1"/>
            <p:nvPr/>
          </p:nvSpPr>
          <p:spPr>
            <a:xfrm>
              <a:off x="914926" y="3836763"/>
              <a:ext cx="791916" cy="276999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update()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59432" y="4252938"/>
              <a:ext cx="1693952" cy="1200329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b="1" dirty="0"/>
                <a:t>received an “ACK” from a node that isn’t my next_hop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b="1" dirty="0"/>
                <a:t>check if he has better hop_counter than my next_hop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123082" y="3559764"/>
              <a:ext cx="37560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C00000"/>
                  </a:solidFill>
                </a:rPr>
                <a:t>(3)</a:t>
              </a:r>
            </a:p>
          </p:txBody>
        </p:sp>
        <p:cxnSp>
          <p:nvCxnSpPr>
            <p:cNvPr id="106" name="Straight Connector 105"/>
            <p:cNvCxnSpPr>
              <a:stCxn id="103" idx="2"/>
              <a:endCxn id="104" idx="0"/>
            </p:cNvCxnSpPr>
            <p:nvPr/>
          </p:nvCxnSpPr>
          <p:spPr>
            <a:xfrm flipH="1">
              <a:off x="1306408" y="4113762"/>
              <a:ext cx="4476" cy="139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5400000" flipH="1">
              <a:off x="1278780" y="5409274"/>
              <a:ext cx="463061" cy="55187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H="1">
              <a:off x="790730" y="5453267"/>
              <a:ext cx="442258" cy="463473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1436888" y="5415556"/>
              <a:ext cx="2315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 rot="21440569">
              <a:off x="856456" y="5415556"/>
              <a:ext cx="2315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y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337791" y="5916740"/>
              <a:ext cx="94610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no need to update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97362" y="5928091"/>
              <a:ext cx="946109" cy="646331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replace current entry</a:t>
              </a:r>
            </a:p>
          </p:txBody>
        </p:sp>
      </p:grp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943436"/>
              </p:ext>
            </p:extLst>
          </p:nvPr>
        </p:nvGraphicFramePr>
        <p:xfrm>
          <a:off x="7270496" y="369011"/>
          <a:ext cx="4717373" cy="3327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74546">
                  <a:extLst>
                    <a:ext uri="{9D8B030D-6E8A-4147-A177-3AD203B41FA5}">
                      <a16:colId xmlns:a16="http://schemas.microsoft.com/office/drawing/2014/main" val="3872089245"/>
                    </a:ext>
                  </a:extLst>
                </a:gridCol>
                <a:gridCol w="645952">
                  <a:extLst>
                    <a:ext uri="{9D8B030D-6E8A-4147-A177-3AD203B41FA5}">
                      <a16:colId xmlns:a16="http://schemas.microsoft.com/office/drawing/2014/main" val="1680870642"/>
                    </a:ext>
                  </a:extLst>
                </a:gridCol>
                <a:gridCol w="654342">
                  <a:extLst>
                    <a:ext uri="{9D8B030D-6E8A-4147-A177-3AD203B41FA5}">
                      <a16:colId xmlns:a16="http://schemas.microsoft.com/office/drawing/2014/main" val="3880892958"/>
                    </a:ext>
                  </a:extLst>
                </a:gridCol>
                <a:gridCol w="654341">
                  <a:extLst>
                    <a:ext uri="{9D8B030D-6E8A-4147-A177-3AD203B41FA5}">
                      <a16:colId xmlns:a16="http://schemas.microsoft.com/office/drawing/2014/main" val="1845676284"/>
                    </a:ext>
                  </a:extLst>
                </a:gridCol>
                <a:gridCol w="690674">
                  <a:extLst>
                    <a:ext uri="{9D8B030D-6E8A-4147-A177-3AD203B41FA5}">
                      <a16:colId xmlns:a16="http://schemas.microsoft.com/office/drawing/2014/main" val="3266614422"/>
                    </a:ext>
                  </a:extLst>
                </a:gridCol>
                <a:gridCol w="648759">
                  <a:extLst>
                    <a:ext uri="{9D8B030D-6E8A-4147-A177-3AD203B41FA5}">
                      <a16:colId xmlns:a16="http://schemas.microsoft.com/office/drawing/2014/main" val="4241133608"/>
                    </a:ext>
                  </a:extLst>
                </a:gridCol>
                <a:gridCol w="648759">
                  <a:extLst>
                    <a:ext uri="{9D8B030D-6E8A-4147-A177-3AD203B41FA5}">
                      <a16:colId xmlns:a16="http://schemas.microsoft.com/office/drawing/2014/main" val="3813205095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NODE</a:t>
                      </a:r>
                      <a:endParaRPr lang="el-G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l-G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l-G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l-G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l-G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l-G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661876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siblings</a:t>
                      </a:r>
                      <a:endParaRPr lang="el-G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54054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my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children</a:t>
                      </a:r>
                      <a:endParaRPr lang="el-G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96834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all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children</a:t>
                      </a:r>
                      <a:endParaRPr lang="el-G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010298"/>
                  </a:ext>
                </a:extLst>
              </a:tr>
              <a:tr h="706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aggr</a:t>
                      </a:r>
                    </a:p>
                    <a:p>
                      <a:pPr algn="ctr"/>
                      <a:r>
                        <a:rPr lang="en-US" sz="1400" dirty="0"/>
                        <a:t>timer</a:t>
                      </a:r>
                      <a:endParaRPr lang="el-G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4*t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3*t</a:t>
                      </a:r>
                      <a:endParaRPr lang="en-US" baseline="0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0*t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1*t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0*t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976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9939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Buffering</a:t>
            </a:r>
          </a:p>
          <a:p>
            <a:pPr marL="457200" lvl="1" indent="0">
              <a:buNone/>
            </a:pPr>
            <a:r>
              <a:rPr lang="en-US" sz="2000" i="1" dirty="0"/>
              <a:t>Whenever a node receives a query, it stores it regardless if it features the sensor or not</a:t>
            </a:r>
          </a:p>
          <a:p>
            <a:pPr marL="457200" lvl="1" indent="0">
              <a:buNone/>
            </a:pPr>
            <a:r>
              <a:rPr lang="en-US" sz="2000" i="1" dirty="0"/>
              <a:t>and also keeps some information about the sender</a:t>
            </a:r>
          </a:p>
          <a:p>
            <a:pPr marL="457200" lvl="1" indent="0">
              <a:buNone/>
            </a:pPr>
            <a:endParaRPr lang="en-US" sz="1900" b="1" dirty="0"/>
          </a:p>
          <a:p>
            <a:pPr lvl="1">
              <a:buSzPct val="65000"/>
              <a:buFont typeface="Wingdings" panose="05000000000000000000" pitchFamily="2" charset="2"/>
              <a:buChar char="q"/>
            </a:pPr>
            <a:r>
              <a:rPr lang="en-US" sz="2000" dirty="0"/>
              <a:t>Routing Table</a:t>
            </a:r>
            <a:endParaRPr lang="en-US" sz="2000" b="1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dirty="0"/>
              <a:t>Structure:</a:t>
            </a:r>
            <a:r>
              <a:rPr lang="en-US" sz="1700" dirty="0"/>
              <a:t>	</a:t>
            </a:r>
          </a:p>
          <a:p>
            <a:pPr lvl="3"/>
            <a:r>
              <a:rPr lang="en-US" sz="1700" dirty="0"/>
              <a:t>[ next_hop, originator, hop_counter, active_status , missed_updates ]</a:t>
            </a:r>
          </a:p>
          <a:p>
            <a:pPr lvl="3"/>
            <a:r>
              <a:rPr lang="en-US" sz="1700" dirty="0"/>
              <a:t>max size of 10 slots</a:t>
            </a:r>
            <a:br>
              <a:rPr lang="en-US" sz="1700" dirty="0"/>
            </a:br>
            <a:endParaRPr lang="en-US" sz="1700" dirty="0"/>
          </a:p>
          <a:p>
            <a:pPr lvl="1">
              <a:buSzPct val="65000"/>
              <a:buFont typeface="Wingdings" panose="05000000000000000000" pitchFamily="2" charset="2"/>
              <a:buChar char="q"/>
            </a:pPr>
            <a:r>
              <a:rPr lang="en-US" sz="2000" dirty="0"/>
              <a:t> Queries</a:t>
            </a:r>
          </a:p>
          <a:p>
            <a:pPr lvl="2">
              <a:buSzPct val="100000"/>
              <a:buFont typeface="Wingdings" panose="05000000000000000000" pitchFamily="2" charset="2"/>
              <a:buChar char="Ø"/>
            </a:pPr>
            <a:r>
              <a:rPr lang="en-US" sz="1800" dirty="0"/>
              <a:t>Structure:</a:t>
            </a:r>
          </a:p>
          <a:p>
            <a:pPr lvl="3">
              <a:buSzPct val="100000"/>
            </a:pPr>
            <a:r>
              <a:rPr lang="en-US" sz="1700" dirty="0"/>
              <a:t>[ lifetime, period, type, mode, originator, seq_no, ignore_counter ]</a:t>
            </a:r>
          </a:p>
          <a:p>
            <a:pPr lvl="3">
              <a:buSzPct val="100000"/>
            </a:pPr>
            <a:r>
              <a:rPr lang="en-US" sz="1700" dirty="0"/>
              <a:t>max size of 5 slots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5" name="Shape 1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440" y="59075"/>
            <a:ext cx="452376" cy="456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2" descr="http://sites.tech.uh.edu/isgrin/files/2013/11/tmote-sky-blu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457" y="6242035"/>
            <a:ext cx="930066" cy="60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3109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Buffering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pPr lvl="1">
              <a:buSzPct val="100000"/>
            </a:pPr>
            <a:r>
              <a:rPr lang="en-US" sz="2000" dirty="0"/>
              <a:t>ResultQueue</a:t>
            </a:r>
            <a:r>
              <a:rPr lang="en-US" dirty="0"/>
              <a:t>()</a:t>
            </a:r>
          </a:p>
          <a:p>
            <a:pPr lvl="2">
              <a:buSzPct val="100000"/>
              <a:buFont typeface="Courier New" panose="02070309020205020404" pitchFamily="49" charset="0"/>
              <a:buChar char="o"/>
            </a:pPr>
            <a:r>
              <a:rPr lang="en-US" sz="1800" dirty="0"/>
              <a:t>contains reading values either ours or received from other nodes</a:t>
            </a:r>
          </a:p>
          <a:p>
            <a:pPr lvl="2">
              <a:buSzPct val="100000"/>
              <a:buFont typeface="Courier New" panose="02070309020205020404" pitchFamily="49" charset="0"/>
              <a:buChar char="o"/>
            </a:pPr>
            <a:endParaRPr lang="en-US" sz="1800" dirty="0"/>
          </a:p>
          <a:p>
            <a:pPr lvl="1">
              <a:buSzPct val="100000"/>
            </a:pPr>
            <a:r>
              <a:rPr lang="en-US" sz="2000" dirty="0"/>
              <a:t>SendQueue</a:t>
            </a:r>
            <a:r>
              <a:rPr lang="en-US" dirty="0"/>
              <a:t>()</a:t>
            </a:r>
          </a:p>
          <a:p>
            <a:pPr lvl="2">
              <a:buSzPct val="100000"/>
              <a:buFont typeface="Courier New" panose="02070309020205020404" pitchFamily="49" charset="0"/>
              <a:buChar char="o"/>
            </a:pPr>
            <a:r>
              <a:rPr lang="en-US" sz="1800" dirty="0"/>
              <a:t>contains all the “ready” packets to be sent</a:t>
            </a:r>
          </a:p>
          <a:p>
            <a:pPr lvl="2">
              <a:buSzPct val="100000"/>
              <a:buFont typeface="Courier New" panose="02070309020205020404" pitchFamily="49" charset="0"/>
              <a:buChar char="o"/>
            </a:pPr>
            <a:endParaRPr lang="en-US" sz="1800" dirty="0"/>
          </a:p>
          <a:p>
            <a:pPr lvl="1">
              <a:buSzPct val="100000"/>
            </a:pPr>
            <a:r>
              <a:rPr lang="en-US" sz="2000" dirty="0"/>
              <a:t>UpdateQueue</a:t>
            </a:r>
            <a:r>
              <a:rPr lang="en-US" dirty="0"/>
              <a:t>()</a:t>
            </a:r>
          </a:p>
          <a:p>
            <a:pPr lvl="2">
              <a:buSzPct val="100000"/>
              <a:buFont typeface="Courier New" panose="02070309020205020404" pitchFamily="49" charset="0"/>
              <a:buChar char="o"/>
            </a:pPr>
            <a:r>
              <a:rPr lang="en-US" sz="1800" dirty="0"/>
              <a:t>contains all the received update packets </a:t>
            </a:r>
          </a:p>
          <a:p>
            <a:pPr lvl="2">
              <a:buSzPct val="100000"/>
            </a:pPr>
            <a:endParaRPr lang="en-US" sz="1600" dirty="0"/>
          </a:p>
          <a:p>
            <a:pPr lvl="2">
              <a:buSzPct val="65000"/>
            </a:pPr>
            <a:endParaRPr lang="en-US" dirty="0"/>
          </a:p>
          <a:p>
            <a:pPr lvl="2">
              <a:buSzPct val="65000"/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5" name="Shape 1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440" y="59075"/>
            <a:ext cx="452376" cy="456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2" descr="http://sites.tech.uh.edu/isgrin/files/2013/11/tmote-sky-blu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457" y="6242035"/>
            <a:ext cx="930066" cy="60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3178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50237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4400" b="1" dirty="0"/>
              <a:t>Tasks</a:t>
            </a:r>
            <a:endParaRPr lang="en-US" sz="5100" b="1" dirty="0"/>
          </a:p>
          <a:p>
            <a:pPr lvl="1"/>
            <a:r>
              <a:rPr lang="en-US" sz="3600" dirty="0"/>
              <a:t>broadcastMsg()</a:t>
            </a:r>
          </a:p>
          <a:p>
            <a:pPr lvl="2">
              <a:buSzPct val="65000"/>
              <a:buFont typeface="Courier New" panose="02070309020205020404" pitchFamily="49" charset="0"/>
              <a:buChar char="o"/>
            </a:pPr>
            <a:r>
              <a:rPr lang="en-US" sz="3300" dirty="0"/>
              <a:t>set packets fields</a:t>
            </a:r>
          </a:p>
          <a:p>
            <a:pPr lvl="2">
              <a:buSzPct val="65000"/>
              <a:buFont typeface="Courier New" panose="02070309020205020404" pitchFamily="49" charset="0"/>
              <a:buChar char="o"/>
            </a:pPr>
            <a:r>
              <a:rPr lang="en-US" sz="3300" dirty="0"/>
              <a:t>send it over the radio</a:t>
            </a:r>
          </a:p>
          <a:p>
            <a:pPr lvl="2">
              <a:buSzPct val="65000"/>
              <a:buFont typeface="Courier New" panose="02070309020205020404" pitchFamily="49" charset="0"/>
              <a:buChar char="o"/>
            </a:pPr>
            <a:r>
              <a:rPr lang="en-US" sz="3300" dirty="0"/>
              <a:t>update local seq_no counter</a:t>
            </a:r>
          </a:p>
          <a:p>
            <a:pPr lvl="2">
              <a:buSzPct val="65000"/>
              <a:buFont typeface="Courier New" panose="02070309020205020404" pitchFamily="49" charset="0"/>
              <a:buChar char="o"/>
            </a:pPr>
            <a:endParaRPr lang="en-US" sz="3300" dirty="0"/>
          </a:p>
          <a:p>
            <a:pPr lvl="1"/>
            <a:r>
              <a:rPr lang="en-US" sz="3600" dirty="0"/>
              <a:t>forwardMsg()</a:t>
            </a:r>
          </a:p>
          <a:p>
            <a:pPr lvl="2">
              <a:buSzPct val="65000"/>
              <a:buFont typeface="Courier New" panose="02070309020205020404" pitchFamily="49" charset="0"/>
              <a:buChar char="o"/>
            </a:pPr>
            <a:r>
              <a:rPr lang="en-US" sz="3300" dirty="0"/>
              <a:t>set packets fields</a:t>
            </a:r>
          </a:p>
          <a:p>
            <a:pPr lvl="2">
              <a:buSzPct val="65000"/>
              <a:buFont typeface="Courier New" panose="02070309020205020404" pitchFamily="49" charset="0"/>
              <a:buChar char="o"/>
            </a:pPr>
            <a:r>
              <a:rPr lang="en-US" sz="3300" dirty="0"/>
              <a:t>send it over the radio</a:t>
            </a:r>
          </a:p>
          <a:p>
            <a:pPr lvl="2">
              <a:buSzPct val="65000"/>
              <a:buFont typeface="Courier New" panose="02070309020205020404" pitchFamily="49" charset="0"/>
              <a:buChar char="o"/>
            </a:pPr>
            <a:r>
              <a:rPr lang="en-US" sz="3300" dirty="0"/>
              <a:t>update fwd_indx counter</a:t>
            </a:r>
          </a:p>
          <a:p>
            <a:pPr marL="914400" lvl="2" indent="0">
              <a:buSzPct val="65000"/>
              <a:buNone/>
            </a:pPr>
            <a:endParaRPr lang="en-US" sz="3300" dirty="0"/>
          </a:p>
          <a:p>
            <a:pPr lvl="1"/>
            <a:r>
              <a:rPr lang="en-US" sz="3600" dirty="0"/>
              <a:t>bufferMsg()</a:t>
            </a:r>
          </a:p>
          <a:p>
            <a:pPr lvl="2">
              <a:buSzPct val="65000"/>
              <a:buFont typeface="Courier New" panose="02070309020205020404" pitchFamily="49" charset="0"/>
              <a:buChar char="o"/>
            </a:pPr>
            <a:r>
              <a:rPr lang="en-US" sz="3300" dirty="0"/>
              <a:t>drops duplicate packets/queries</a:t>
            </a:r>
          </a:p>
          <a:p>
            <a:pPr lvl="2">
              <a:buSzPct val="65000"/>
              <a:buFont typeface="Courier New" panose="02070309020205020404" pitchFamily="49" charset="0"/>
              <a:buChar char="o"/>
            </a:pPr>
            <a:r>
              <a:rPr lang="en-US" sz="3300" dirty="0"/>
              <a:t>save non-duplicates</a:t>
            </a:r>
          </a:p>
          <a:p>
            <a:pPr lvl="2">
              <a:buSzPct val="65000"/>
              <a:buFont typeface="Courier New" panose="02070309020205020404" pitchFamily="49" charset="0"/>
              <a:buChar char="o"/>
            </a:pPr>
            <a:r>
              <a:rPr lang="en-US" sz="3300" dirty="0"/>
              <a:t>schedule a transmission time</a:t>
            </a:r>
          </a:p>
          <a:p>
            <a:pPr marL="914400" lvl="2" indent="0">
              <a:buSzPct val="65000"/>
              <a:buNone/>
            </a:pPr>
            <a:endParaRPr lang="en-US" dirty="0"/>
          </a:p>
          <a:p>
            <a:pPr marL="914400" lvl="2" indent="0">
              <a:buSzPct val="65000"/>
              <a:buNone/>
            </a:pPr>
            <a:r>
              <a:rPr lang="en-US" dirty="0"/>
              <a:t> </a:t>
            </a:r>
          </a:p>
        </p:txBody>
      </p:sp>
      <p:pic>
        <p:nvPicPr>
          <p:cNvPr id="6" name="Shape 1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440" y="59075"/>
            <a:ext cx="452376" cy="456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2" descr="http://sites.tech.uh.edu/isgrin/files/2013/11/tmote-sky-blu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457" y="6242035"/>
            <a:ext cx="930066" cy="60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30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5023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Tasks</a:t>
            </a:r>
            <a:endParaRPr lang="en-US" sz="3600" b="1" dirty="0"/>
          </a:p>
          <a:p>
            <a:pPr lvl="1"/>
            <a:r>
              <a:rPr lang="en-US" sz="2000" dirty="0"/>
              <a:t>unicastMsg()</a:t>
            </a:r>
          </a:p>
          <a:p>
            <a:pPr lvl="2">
              <a:buSzPct val="65000"/>
              <a:buFont typeface="Courier New" panose="02070309020205020404" pitchFamily="49" charset="0"/>
              <a:buChar char="o"/>
            </a:pPr>
            <a:r>
              <a:rPr lang="en-US" sz="1800" dirty="0"/>
              <a:t>set packets fields</a:t>
            </a:r>
          </a:p>
          <a:p>
            <a:pPr lvl="2">
              <a:buSzPct val="65000"/>
              <a:buFont typeface="Courier New" panose="02070309020205020404" pitchFamily="49" charset="0"/>
              <a:buChar char="o"/>
            </a:pPr>
            <a:r>
              <a:rPr lang="en-US" sz="1800" dirty="0"/>
              <a:t>send it to next_hop</a:t>
            </a:r>
          </a:p>
          <a:p>
            <a:pPr lvl="2">
              <a:buSzPct val="65000"/>
              <a:buFont typeface="Courier New" panose="02070309020205020404" pitchFamily="49" charset="0"/>
              <a:buChar char="o"/>
            </a:pPr>
            <a:r>
              <a:rPr lang="en-US" sz="1800" dirty="0"/>
              <a:t>increase missed_updates counter</a:t>
            </a:r>
          </a:p>
          <a:p>
            <a:pPr lvl="2">
              <a:buSzPct val="65000"/>
              <a:buFont typeface="Courier New" panose="02070309020205020404" pitchFamily="49" charset="0"/>
              <a:buChar char="o"/>
            </a:pPr>
            <a:r>
              <a:rPr lang="en-US" sz="1800" dirty="0"/>
              <a:t>if missed_updates == MAX_MISSED_UPDATES raise a flag to request for an update</a:t>
            </a:r>
          </a:p>
          <a:p>
            <a:pPr lvl="2">
              <a:buSzPct val="65000"/>
              <a:buFont typeface="Courier New" panose="02070309020205020404" pitchFamily="49" charset="0"/>
              <a:buChar char="o"/>
            </a:pPr>
            <a:r>
              <a:rPr lang="en-US" sz="1800" dirty="0"/>
              <a:t>send all_children counter</a:t>
            </a:r>
          </a:p>
          <a:p>
            <a:pPr lvl="2">
              <a:buSzPct val="65000"/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SzPct val="100000"/>
            </a:pPr>
            <a:r>
              <a:rPr lang="en-US" sz="2000" dirty="0"/>
              <a:t>bufferResult()</a:t>
            </a:r>
          </a:p>
          <a:p>
            <a:pPr lvl="2">
              <a:buSzPct val="100000"/>
              <a:buFont typeface="Courier New" panose="02070309020205020404" pitchFamily="49" charset="0"/>
              <a:buChar char="o"/>
            </a:pPr>
            <a:r>
              <a:rPr lang="en-US" sz="1800" dirty="0"/>
              <a:t>distinguish packet aggregation-mode</a:t>
            </a:r>
          </a:p>
          <a:p>
            <a:pPr lvl="2">
              <a:buSzPct val="100000"/>
              <a:buFont typeface="Courier New" panose="02070309020205020404" pitchFamily="49" charset="0"/>
              <a:buChar char="o"/>
            </a:pPr>
            <a:r>
              <a:rPr lang="en-US" sz="1800" dirty="0"/>
              <a:t>add it to the ResultQueue</a:t>
            </a:r>
          </a:p>
          <a:p>
            <a:pPr lvl="2">
              <a:buSzPct val="100000"/>
              <a:buFont typeface="Courier New" panose="02070309020205020404" pitchFamily="49" charset="0"/>
              <a:buChar char="o"/>
            </a:pPr>
            <a:r>
              <a:rPr lang="en-US" sz="1800" dirty="0"/>
              <a:t>update children counters</a:t>
            </a:r>
          </a:p>
          <a:p>
            <a:pPr marL="914400" lvl="2" indent="0">
              <a:buSzPct val="65000"/>
              <a:buNone/>
            </a:pPr>
            <a:endParaRPr lang="en-US" dirty="0"/>
          </a:p>
          <a:p>
            <a:pPr marL="914400" lvl="2" indent="0">
              <a:buSzPct val="65000"/>
              <a:buNone/>
            </a:pPr>
            <a:endParaRPr lang="en-US" dirty="0"/>
          </a:p>
          <a:p>
            <a:pPr marL="914400" lvl="2" indent="0">
              <a:buSzPct val="65000"/>
              <a:buNone/>
            </a:pPr>
            <a:endParaRPr lang="en-US" dirty="0"/>
          </a:p>
          <a:p>
            <a:pPr marL="914400" lvl="2" indent="0">
              <a:buSzPct val="65000"/>
              <a:buNone/>
            </a:pPr>
            <a:endParaRPr lang="en-US" dirty="0"/>
          </a:p>
        </p:txBody>
      </p:sp>
      <p:pic>
        <p:nvPicPr>
          <p:cNvPr id="6" name="Shape 1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440" y="59075"/>
            <a:ext cx="452376" cy="456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2" descr="http://sites.tech.uh.edu/isgrin/files/2013/11/tmote-sky-blu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457" y="6242035"/>
            <a:ext cx="930066" cy="60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7046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Tasks</a:t>
            </a:r>
          </a:p>
          <a:p>
            <a:pPr lvl="1"/>
            <a:r>
              <a:rPr lang="en-US" sz="2000" dirty="0"/>
              <a:t>sendUpdateAck()</a:t>
            </a:r>
          </a:p>
          <a:p>
            <a:pPr lvl="2">
              <a:buSzPct val="65000"/>
              <a:buFont typeface="Courier New" panose="02070309020205020404" pitchFamily="49" charset="0"/>
              <a:buChar char="o"/>
            </a:pPr>
            <a:r>
              <a:rPr lang="en-US" sz="1800" dirty="0"/>
              <a:t>set packet fields with routing table info and queries info</a:t>
            </a:r>
          </a:p>
          <a:p>
            <a:pPr lvl="2">
              <a:buSzPct val="65000"/>
              <a:buFont typeface="Courier New" panose="02070309020205020404" pitchFamily="49" charset="0"/>
              <a:buChar char="o"/>
            </a:pPr>
            <a:r>
              <a:rPr lang="en-US" sz="1800" dirty="0"/>
              <a:t>send it over radio</a:t>
            </a:r>
          </a:p>
          <a:p>
            <a:pPr lvl="2">
              <a:buSzPct val="65000"/>
              <a:buFont typeface="Courier New" panose="02070309020205020404" pitchFamily="49" charset="0"/>
              <a:buChar char="o"/>
            </a:pPr>
            <a:r>
              <a:rPr lang="en-US" sz="1800" dirty="0"/>
              <a:t>when a node has received at least once for 2 periods</a:t>
            </a:r>
          </a:p>
          <a:p>
            <a:pPr lvl="2">
              <a:buSzPct val="65000"/>
              <a:buFont typeface="Courier New" panose="02070309020205020404" pitchFamily="49" charset="0"/>
              <a:buChar char="o"/>
            </a:pPr>
            <a:endParaRPr lang="en-US" sz="1600" dirty="0"/>
          </a:p>
          <a:p>
            <a:pPr lvl="1">
              <a:buSzPct val="100000"/>
            </a:pPr>
            <a:r>
              <a:rPr lang="en-US" sz="2000" dirty="0"/>
              <a:t>requestUpdate()</a:t>
            </a:r>
          </a:p>
          <a:p>
            <a:pPr lvl="2">
              <a:buSzPct val="65000"/>
              <a:buFont typeface="Courier New" panose="02070309020205020404" pitchFamily="49" charset="0"/>
              <a:buChar char="o"/>
            </a:pPr>
            <a:r>
              <a:rPr lang="en-US" sz="1800" dirty="0"/>
              <a:t>sends a special packet which indicates that we request an update</a:t>
            </a:r>
          </a:p>
          <a:p>
            <a:pPr lvl="2">
              <a:buSzPct val="65000"/>
              <a:buFont typeface="Courier New" panose="02070309020205020404" pitchFamily="49" charset="0"/>
              <a:buChar char="o"/>
            </a:pPr>
            <a:r>
              <a:rPr lang="en-US" sz="1800" dirty="0"/>
              <a:t>when a node boots after a SEARCH_INTERVAL time </a:t>
            </a:r>
          </a:p>
          <a:p>
            <a:pPr lvl="2">
              <a:buSzPct val="65000"/>
              <a:buFont typeface="Courier New" panose="02070309020205020404" pitchFamily="49" charset="0"/>
              <a:buChar char="o"/>
            </a:pPr>
            <a:r>
              <a:rPr lang="en-US" sz="1800" dirty="0"/>
              <a:t>when a node doesn’t receive a single ACK after a </a:t>
            </a:r>
            <a:r>
              <a:rPr lang="en-US" sz="1800" b="1" dirty="0"/>
              <a:t>k</a:t>
            </a:r>
            <a:r>
              <a:rPr lang="en-US" sz="1800" dirty="0"/>
              <a:t> number of unicast transmissions</a:t>
            </a:r>
          </a:p>
          <a:p>
            <a:pPr lvl="2">
              <a:buSzPct val="65000"/>
              <a:buFont typeface="Courier New" panose="02070309020205020404" pitchFamily="49" charset="0"/>
              <a:buChar char="o"/>
            </a:pPr>
            <a:endParaRPr lang="en-US" sz="1600" dirty="0"/>
          </a:p>
          <a:p>
            <a:pPr lvl="1">
              <a:buSzPct val="100000"/>
            </a:pPr>
            <a:r>
              <a:rPr lang="en-US" sz="2000" dirty="0"/>
              <a:t>update()</a:t>
            </a:r>
          </a:p>
          <a:p>
            <a:pPr lvl="2">
              <a:buSzPct val="65000"/>
              <a:buFont typeface="Courier New" panose="02070309020205020404" pitchFamily="49" charset="0"/>
              <a:buChar char="o"/>
            </a:pPr>
            <a:r>
              <a:rPr lang="en-US" sz="1800" dirty="0"/>
              <a:t>stores the received  new queries (if any)</a:t>
            </a:r>
          </a:p>
          <a:p>
            <a:pPr lvl="2">
              <a:buSzPct val="65000"/>
              <a:buFont typeface="Courier New" panose="02070309020205020404" pitchFamily="49" charset="0"/>
              <a:buChar char="o"/>
            </a:pPr>
            <a:r>
              <a:rPr lang="en-US" sz="1800" dirty="0"/>
              <a:t>updates routing table accordingly e.g we find a smaller </a:t>
            </a:r>
            <a:r>
              <a:rPr lang="en-US" sz="1800" b="1" dirty="0"/>
              <a:t>hop_counter</a:t>
            </a:r>
            <a:r>
              <a:rPr lang="en-US" sz="1800" dirty="0"/>
              <a:t> towards originator</a:t>
            </a:r>
          </a:p>
          <a:p>
            <a:pPr lvl="1">
              <a:buSzPct val="65000"/>
              <a:buFont typeface="Courier New" panose="02070309020205020404" pitchFamily="49" charset="0"/>
              <a:buChar char="o"/>
            </a:pPr>
            <a:endParaRPr lang="en-US" dirty="0"/>
          </a:p>
          <a:p>
            <a:pPr lvl="2">
              <a:buSzPct val="65000"/>
              <a:buFont typeface="Courier New" panose="02070309020205020404" pitchFamily="49" charset="0"/>
              <a:buChar char="o"/>
            </a:pPr>
            <a:endParaRPr lang="en-US" sz="1600" dirty="0"/>
          </a:p>
          <a:p>
            <a:pPr lvl="1"/>
            <a:endParaRPr lang="en-US" sz="2000" dirty="0"/>
          </a:p>
          <a:p>
            <a:pPr lvl="1"/>
            <a:endParaRPr lang="en-US" dirty="0"/>
          </a:p>
        </p:txBody>
      </p:sp>
      <p:pic>
        <p:nvPicPr>
          <p:cNvPr id="5" name="Shape 1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440" y="59075"/>
            <a:ext cx="452376" cy="456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2" descr="http://sites.tech.uh.edu/isgrin/files/2013/11/tmote-sky-blu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457" y="6242035"/>
            <a:ext cx="930066" cy="60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8274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Multiple Queries: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000" dirty="0"/>
              <a:t>We are using a single timer for different queries, assuming though that the periods are integer multiples.</a:t>
            </a:r>
          </a:p>
          <a:p>
            <a:pPr lvl="1"/>
            <a:endParaRPr lang="en-US" sz="1600" dirty="0"/>
          </a:p>
          <a:p>
            <a:pPr lvl="1"/>
            <a:r>
              <a:rPr lang="en-US" sz="2000" dirty="0"/>
              <a:t>adjustTimer</a:t>
            </a:r>
            <a:r>
              <a:rPr lang="en-US" dirty="0"/>
              <a:t>()</a:t>
            </a:r>
          </a:p>
          <a:p>
            <a:pPr marL="914400" lvl="2" indent="0">
              <a:buNone/>
            </a:pPr>
            <a:r>
              <a:rPr lang="en-US" sz="1800" i="1" dirty="0"/>
              <a:t>“Basic” idea:</a:t>
            </a:r>
          </a:p>
          <a:p>
            <a:pPr lvl="2">
              <a:buSzPct val="65000"/>
              <a:buFont typeface="Courier New" panose="02070309020205020404" pitchFamily="49" charset="0"/>
              <a:buChar char="o"/>
            </a:pPr>
            <a:r>
              <a:rPr lang="en-US" sz="1800" dirty="0"/>
              <a:t>find the </a:t>
            </a:r>
            <a:r>
              <a:rPr lang="en-US" sz="1800" b="1" dirty="0"/>
              <a:t>g</a:t>
            </a:r>
            <a:r>
              <a:rPr lang="en-US" sz="1800" dirty="0"/>
              <a:t>reatest </a:t>
            </a:r>
            <a:r>
              <a:rPr lang="en-US" sz="1800" b="1" dirty="0"/>
              <a:t>c</a:t>
            </a:r>
            <a:r>
              <a:rPr lang="en-US" sz="1800" dirty="0"/>
              <a:t>ommon </a:t>
            </a:r>
            <a:r>
              <a:rPr lang="en-US" sz="1800" b="1" dirty="0"/>
              <a:t>d</a:t>
            </a:r>
            <a:r>
              <a:rPr lang="en-US" sz="1800" dirty="0"/>
              <a:t>ivisor from the periods</a:t>
            </a:r>
          </a:p>
          <a:p>
            <a:pPr lvl="2">
              <a:buSzPct val="65000"/>
              <a:buFont typeface="Courier New" panose="02070309020205020404" pitchFamily="49" charset="0"/>
              <a:buChar char="o"/>
            </a:pPr>
            <a:r>
              <a:rPr lang="en-US" sz="1800" dirty="0"/>
              <a:t>start a new timer with the gcd()*</a:t>
            </a:r>
          </a:p>
          <a:p>
            <a:pPr lvl="2">
              <a:buSzPct val="65000"/>
              <a:buFont typeface="Courier New" panose="02070309020205020404" pitchFamily="49" charset="0"/>
              <a:buChar char="o"/>
            </a:pPr>
            <a:r>
              <a:rPr lang="en-US" sz="1800" dirty="0"/>
              <a:t>update ignore_counters for each query</a:t>
            </a:r>
          </a:p>
          <a:p>
            <a:pPr lvl="2">
              <a:buSzPct val="65000"/>
              <a:buFont typeface="Courier New" panose="02070309020205020404" pitchFamily="49" charset="0"/>
              <a:buChar char="o"/>
            </a:pPr>
            <a:r>
              <a:rPr lang="en-US" sz="1800" dirty="0"/>
              <a:t>take care for a shortly upcoming fired event e.g. not to miss it</a:t>
            </a:r>
            <a:br>
              <a:rPr lang="en-US" sz="800" dirty="0"/>
            </a:br>
            <a:endParaRPr lang="en-US" sz="800" dirty="0"/>
          </a:p>
          <a:p>
            <a:pPr lvl="1"/>
            <a:endParaRPr lang="en-US" dirty="0"/>
          </a:p>
        </p:txBody>
      </p:sp>
      <p:pic>
        <p:nvPicPr>
          <p:cNvPr id="5" name="Shape 1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440" y="59075"/>
            <a:ext cx="452376" cy="456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2" descr="http://sites.tech.uh.edu/isgrin/files/2013/11/tmote-sky-blu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457" y="6242035"/>
            <a:ext cx="930066" cy="60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0837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2997</Words>
  <Application>Microsoft Office PowerPoint</Application>
  <PresentationFormat>Widescreen</PresentationFormat>
  <Paragraphs>1227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Courier New</vt:lpstr>
      <vt:lpstr>Wingdings</vt:lpstr>
      <vt:lpstr>Office Theme</vt:lpstr>
      <vt:lpstr>Wireless Sensor Networks  </vt:lpstr>
      <vt:lpstr>Description</vt:lpstr>
      <vt:lpstr>Design</vt:lpstr>
      <vt:lpstr>Design</vt:lpstr>
      <vt:lpstr>Design</vt:lpstr>
      <vt:lpstr>Design</vt:lpstr>
      <vt:lpstr>Design</vt:lpstr>
      <vt:lpstr>Design</vt:lpstr>
      <vt:lpstr>Design</vt:lpstr>
      <vt:lpstr>Design</vt:lpstr>
      <vt:lpstr>Example Single query</vt:lpstr>
      <vt:lpstr>Example Single query</vt:lpstr>
      <vt:lpstr>Example Single query</vt:lpstr>
      <vt:lpstr>Example Single query</vt:lpstr>
      <vt:lpstr>Example Single query</vt:lpstr>
      <vt:lpstr>Example Single query</vt:lpstr>
      <vt:lpstr>Example Single query</vt:lpstr>
      <vt:lpstr>Example Single query</vt:lpstr>
      <vt:lpstr>Example Single query</vt:lpstr>
      <vt:lpstr>Example Scenario: New node(5) boots</vt:lpstr>
      <vt:lpstr>Example Scenario: New node(5) boots</vt:lpstr>
      <vt:lpstr>Example Scenario: New node(5) boots</vt:lpstr>
      <vt:lpstr>Example Scenario: New node(5) boots</vt:lpstr>
      <vt:lpstr>Example Scenario: New node(5) boots</vt:lpstr>
      <vt:lpstr>Example Scenario: New node(5) boots</vt:lpstr>
      <vt:lpstr>Example Scenario: New node(5) boots</vt:lpstr>
      <vt:lpstr>Example Scenario: New node(5) boots</vt:lpstr>
      <vt:lpstr>Example Scenario: New node(5) boots</vt:lpstr>
      <vt:lpstr>Example Scenario: New node(5) boots</vt:lpstr>
      <vt:lpstr>Example Scenario: New node(5) boots</vt:lpstr>
      <vt:lpstr>Example Scenario: New node(5) boots</vt:lpstr>
      <vt:lpstr>Example Scenario: New node(5) boots</vt:lpstr>
      <vt:lpstr>Example Scenario: New node(5) boots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Wireless Sensor Networks  </dc:title>
  <dc:creator>tsakiris</dc:creator>
  <cp:lastModifiedBy>JohnBad</cp:lastModifiedBy>
  <cp:revision>171</cp:revision>
  <dcterms:created xsi:type="dcterms:W3CDTF">2016-11-23T12:24:00Z</dcterms:created>
  <dcterms:modified xsi:type="dcterms:W3CDTF">2016-11-24T09:39:27Z</dcterms:modified>
</cp:coreProperties>
</file>