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0" autoAdjust="0"/>
    <p:restoredTop sz="94660"/>
  </p:normalViewPr>
  <p:slideViewPr>
    <p:cSldViewPr snapToGrid="0">
      <p:cViewPr>
        <p:scale>
          <a:sx n="150" d="100"/>
          <a:sy n="150" d="100"/>
        </p:scale>
        <p:origin x="-750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974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457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142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07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74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653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25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893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119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108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00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C7E8-2CE8-483F-BA5D-E11182971E17}" type="datetimeFigureOut">
              <a:rPr lang="el-GR" smtClean="0"/>
              <a:t>21/12/2016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B9DF-6A44-461D-B041-430ABD70FB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1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4254"/>
            <a:ext cx="12192000" cy="183765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Wireless Sensor Networks</a:t>
            </a:r>
            <a:br>
              <a:rPr lang="en-US" sz="5400" dirty="0"/>
            </a:br>
            <a:br>
              <a:rPr lang="en-US" sz="5400" dirty="0"/>
            </a:br>
            <a:endParaRPr lang="el-G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25365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Assignment 5</a:t>
            </a:r>
            <a:br>
              <a:rPr lang="en-US" dirty="0"/>
            </a:br>
            <a:endParaRPr lang="en-US" dirty="0"/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Network-level application support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202238"/>
            <a:ext cx="421378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Μπαδάκης Ιωάννης 1590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Τσακίρης Τρύφων 1655</a:t>
            </a:r>
          </a:p>
          <a:p>
            <a:pPr algn="l"/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Timers</a:t>
            </a:r>
            <a:br>
              <a:rPr lang="en-US" sz="2400" b="1" dirty="0"/>
            </a:br>
            <a:endParaRPr lang="en-US" sz="2400" b="1" dirty="0"/>
          </a:p>
          <a:p>
            <a:pPr lvl="1"/>
            <a:r>
              <a:rPr lang="en-US" sz="2000" dirty="0"/>
              <a:t>Each application has its own timer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A single timer for caching techniques, to avoid an overly frequent sensor access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sz="1600" dirty="0"/>
              <a:t>CACHE_INTERVAL  = 1000 msec</a:t>
            </a:r>
            <a:endParaRPr lang="el-GR" sz="1600" dirty="0"/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2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11571" y="1590042"/>
            <a:ext cx="729704" cy="767634"/>
            <a:chOff x="5411571" y="1590042"/>
            <a:chExt cx="729704" cy="767634"/>
          </a:xfrm>
        </p:grpSpPr>
        <p:sp>
          <p:nvSpPr>
            <p:cNvPr id="48" name="Arc 47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22002" y="279036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8" idx="0"/>
          </p:cNvCxnSpPr>
          <p:nvPr/>
        </p:nvCxnSpPr>
        <p:spPr>
          <a:xfrm flipV="1">
            <a:off x="6001137" y="2271703"/>
            <a:ext cx="768757" cy="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49224" y="1818389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16396" y="258006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7628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0424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4832" y="4679900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7628" y="489555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Propagation</a:t>
            </a:r>
            <a:endParaRPr lang="el-GR" sz="22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780344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3140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7" name="TextBox 84"/>
          <p:cNvSpPr txBox="1"/>
          <p:nvPr/>
        </p:nvSpPr>
        <p:spPr>
          <a:xfrm>
            <a:off x="6849233" y="1565218"/>
            <a:ext cx="1778488" cy="1415772"/>
          </a:xfrm>
          <a:prstGeom prst="rect">
            <a:avLst/>
          </a:prstGeom>
          <a:solidFill>
            <a:srgbClr val="FFFF00"/>
          </a:solidFill>
        </p:spPr>
        <p:txBody>
          <a:bodyPr wrap="square" lIns="90000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packet payload: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group_id =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seq_no =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en-US" sz="1200" dirty="0"/>
              <a:t>app_id = 0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en-US" sz="1200" dirty="0"/>
              <a:t>originator = 0 </a:t>
            </a:r>
          </a:p>
          <a:p>
            <a:pPr marL="742950" lvl="1" indent="-285750">
              <a:buSzPct val="65000"/>
              <a:buFont typeface="Courier New" panose="02070309020205020404" pitchFamily="49" charset="0"/>
              <a:buChar char="o"/>
            </a:pPr>
            <a:r>
              <a:rPr lang="en-US" sz="1200" dirty="0"/>
              <a:t>app_bin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29775" y="2647457"/>
            <a:ext cx="105977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routing_table</a:t>
            </a:r>
          </a:p>
          <a:p>
            <a:pPr algn="ctr"/>
            <a:r>
              <a:rPr lang="en-US" sz="1200" dirty="0"/>
              <a:t>apps_buffer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5" idx="6"/>
            <a:endCxn id="39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5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11571" y="1590042"/>
            <a:ext cx="729704" cy="767634"/>
            <a:chOff x="5411571" y="1590042"/>
            <a:chExt cx="729704" cy="767634"/>
          </a:xfrm>
        </p:grpSpPr>
        <p:sp>
          <p:nvSpPr>
            <p:cNvPr id="48" name="Arc 47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25763" y="279036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7628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0424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4832" y="4679900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7628" y="4895555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Propagation</a:t>
            </a:r>
            <a:endParaRPr lang="el-GR" sz="22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780344" y="365141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3140" y="386706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952583" y="2047293"/>
            <a:ext cx="3408124" cy="1507059"/>
            <a:chOff x="5937212" y="2065322"/>
            <a:chExt cx="3408124" cy="1507059"/>
          </a:xfrm>
        </p:grpSpPr>
        <p:sp>
          <p:nvSpPr>
            <p:cNvPr id="38" name="TextBox 37"/>
            <p:cNvSpPr txBox="1"/>
            <p:nvPr/>
          </p:nvSpPr>
          <p:spPr>
            <a:xfrm>
              <a:off x="6196201" y="2762022"/>
              <a:ext cx="104599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checkBuffer()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7242574" y="2335226"/>
              <a:ext cx="428835" cy="5518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242192" y="2888484"/>
              <a:ext cx="520104" cy="54539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42574" y="2414931"/>
              <a:ext cx="21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42574" y="2995363"/>
              <a:ext cx="21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61663" y="3295382"/>
              <a:ext cx="764314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/>
                <a:t>drop pkt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71408" y="2065322"/>
              <a:ext cx="1673928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>
              <a:defPPr>
                <a:defRPr lang="el-G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saveToBuffer()</a:t>
              </a:r>
            </a:p>
            <a:p>
              <a:r>
                <a:rPr lang="en-US" sz="1200" dirty="0"/>
                <a:t>startCollisionTimer()</a:t>
              </a:r>
            </a:p>
            <a:p>
              <a:r>
                <a:rPr lang="en-US" sz="1200" dirty="0"/>
                <a:t>saveApplication() </a:t>
              </a:r>
            </a:p>
            <a:p>
              <a:r>
                <a:rPr lang="en-US" sz="1200" dirty="0"/>
                <a:t>newRoutingTableEntry()</a:t>
              </a:r>
            </a:p>
          </p:txBody>
        </p:sp>
        <p:cxnSp>
          <p:nvCxnSpPr>
            <p:cNvPr id="60" name="Straight Arrow Connector 59"/>
            <p:cNvCxnSpPr>
              <a:endCxn id="38" idx="1"/>
            </p:cNvCxnSpPr>
            <p:nvPr/>
          </p:nvCxnSpPr>
          <p:spPr>
            <a:xfrm flipV="1">
              <a:off x="5937212" y="2900522"/>
              <a:ext cx="258989" cy="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8900719" y="2580065"/>
            <a:ext cx="8053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03598" y="2428109"/>
            <a:ext cx="1294369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post interpreter</a:t>
            </a:r>
            <a:endParaRPr lang="el-GR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149224" y="1818389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endCxn id="70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4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25763" y="279036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Propagation</a:t>
            </a:r>
            <a:endParaRPr lang="el-GR" sz="2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286985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62947" y="4930554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49224" y="1818389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1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>
            <a:endCxn id="17" idx="4"/>
          </p:cNvCxnSpPr>
          <p:nvPr/>
        </p:nvCxnSpPr>
        <p:spPr>
          <a:xfrm flipV="1">
            <a:off x="5020247" y="4097174"/>
            <a:ext cx="5516" cy="6715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25763" y="279036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Propagation</a:t>
            </a:r>
            <a:endParaRPr lang="el-GR" sz="2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286985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62947" y="4930554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49224" y="1818389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23918" y="4472682"/>
            <a:ext cx="1190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47912" y="3672463"/>
            <a:ext cx="1538706" cy="16004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packet payload: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seq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reg7 = 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reg8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originator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app_id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path_indx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path = [4]</a:t>
            </a:r>
            <a:endParaRPr lang="el-GR" sz="12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endCxn id="74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206399" y="4742381"/>
            <a:ext cx="1203677" cy="612784"/>
            <a:chOff x="5958837" y="1707331"/>
            <a:chExt cx="1203677" cy="612784"/>
          </a:xfrm>
        </p:grpSpPr>
        <p:sp>
          <p:nvSpPr>
            <p:cNvPr id="77" name="TextBox 76"/>
            <p:cNvSpPr txBox="1"/>
            <p:nvPr/>
          </p:nvSpPr>
          <p:spPr>
            <a:xfrm rot="701517">
              <a:off x="5958837" y="1707331"/>
              <a:ext cx="1203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event App0Timer.fired()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2576016" flipV="1">
              <a:off x="6020936" y="1800884"/>
              <a:ext cx="890739" cy="51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216780" y="5046004"/>
            <a:ext cx="308688" cy="315882"/>
            <a:chOff x="4630319" y="714896"/>
            <a:chExt cx="308688" cy="315882"/>
          </a:xfrm>
        </p:grpSpPr>
        <p:sp>
          <p:nvSpPr>
            <p:cNvPr id="80" name="Oval 79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07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25763" y="279036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Propagation</a:t>
            </a:r>
            <a:endParaRPr lang="el-GR" sz="2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286985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62947" y="4930554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49224" y="1818389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5612" y="2708803"/>
            <a:ext cx="1538706" cy="16004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packet payload: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seq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reg7 = 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reg8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originator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app_id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path_indx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path = [4,3]</a:t>
            </a:r>
            <a:endParaRPr lang="el-GR" sz="1200" dirty="0"/>
          </a:p>
        </p:txBody>
      </p:sp>
      <p:grpSp>
        <p:nvGrpSpPr>
          <p:cNvPr id="53" name="Group 52"/>
          <p:cNvGrpSpPr/>
          <p:nvPr/>
        </p:nvGrpSpPr>
        <p:grpSpPr>
          <a:xfrm rot="21120336">
            <a:off x="5202164" y="3857987"/>
            <a:ext cx="1004202" cy="1340685"/>
            <a:chOff x="6616752" y="3944293"/>
            <a:chExt cx="1004202" cy="1340685"/>
          </a:xfrm>
        </p:grpSpPr>
        <p:sp>
          <p:nvSpPr>
            <p:cNvPr id="54" name="TextBox 53"/>
            <p:cNvSpPr txBox="1"/>
            <p:nvPr/>
          </p:nvSpPr>
          <p:spPr>
            <a:xfrm rot="3138153">
              <a:off x="6570905" y="4346077"/>
              <a:ext cx="1203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event App0Timer.fired()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616752" y="4098103"/>
              <a:ext cx="730679" cy="93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425817">
              <a:off x="7312266" y="4969095"/>
              <a:ext cx="308688" cy="315883"/>
              <a:chOff x="4630319" y="714898"/>
              <a:chExt cx="308688" cy="3158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630319" y="714898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" name="Straight Arrow Connector 73"/>
          <p:cNvCxnSpPr/>
          <p:nvPr/>
        </p:nvCxnSpPr>
        <p:spPr>
          <a:xfrm flipH="1">
            <a:off x="4196029" y="3426515"/>
            <a:ext cx="1190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149224" y="3027330"/>
            <a:ext cx="489927" cy="7718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2037" y="2518510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Likewise for the other nodes</a:t>
            </a:r>
            <a:endParaRPr lang="el-GR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80" name="Straight Arrow Connector 79"/>
          <p:cNvCxnSpPr>
            <a:endCxn id="79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25763" y="279036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Termination</a:t>
            </a:r>
            <a:endParaRPr lang="el-GR" sz="2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286985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62947" y="4930554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49224" y="1818389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411571" y="1590042"/>
            <a:ext cx="729704" cy="767634"/>
            <a:chOff x="5411571" y="1590042"/>
            <a:chExt cx="729704" cy="767634"/>
          </a:xfrm>
        </p:grpSpPr>
        <p:sp>
          <p:nvSpPr>
            <p:cNvPr id="32" name="Arc 31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6001137" y="2271703"/>
            <a:ext cx="768757" cy="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84"/>
          <p:cNvSpPr txBox="1"/>
          <p:nvPr/>
        </p:nvSpPr>
        <p:spPr>
          <a:xfrm>
            <a:off x="6769894" y="1902371"/>
            <a:ext cx="1388144" cy="738664"/>
          </a:xfrm>
          <a:prstGeom prst="rect">
            <a:avLst/>
          </a:prstGeom>
          <a:solidFill>
            <a:srgbClr val="FFFF00"/>
          </a:solidFill>
        </p:spPr>
        <p:txBody>
          <a:bodyPr wrap="square" lIns="90000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packet payload: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originator</a:t>
            </a:r>
          </a:p>
        </p:txBody>
      </p:sp>
    </p:spTree>
    <p:extLst>
      <p:ext uri="{BB962C8B-B14F-4D97-AF65-F5344CB8AC3E}">
        <p14:creationId xmlns:p14="http://schemas.microsoft.com/office/powerpoint/2010/main" val="218597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74652" y="279036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Termination</a:t>
            </a:r>
            <a:endParaRPr lang="el-GR" sz="2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286985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62947" y="4930554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99193" y="1818597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0"/>
            <a:endCxn id="36" idx="1"/>
          </p:cNvCxnSpPr>
          <p:nvPr/>
        </p:nvCxnSpPr>
        <p:spPr>
          <a:xfrm flipV="1">
            <a:off x="6225253" y="2913710"/>
            <a:ext cx="512001" cy="3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84"/>
          <p:cNvSpPr txBox="1"/>
          <p:nvPr/>
        </p:nvSpPr>
        <p:spPr>
          <a:xfrm>
            <a:off x="6737254" y="2575156"/>
            <a:ext cx="1388144" cy="677108"/>
          </a:xfrm>
          <a:prstGeom prst="rect">
            <a:avLst/>
          </a:prstGeom>
          <a:solidFill>
            <a:srgbClr val="FFFF00"/>
          </a:solidFill>
        </p:spPr>
        <p:txBody>
          <a:bodyPr wrap="square" lIns="90000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packet payload: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app_id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originator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885009" y="1682568"/>
            <a:ext cx="1844064" cy="1932074"/>
            <a:chOff x="5411571" y="1590042"/>
            <a:chExt cx="729704" cy="767634"/>
          </a:xfrm>
        </p:grpSpPr>
        <p:sp>
          <p:nvSpPr>
            <p:cNvPr id="42" name="Arc 41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rot="10800000">
            <a:off x="5383433" y="2498044"/>
            <a:ext cx="729704" cy="767634"/>
            <a:chOff x="5411571" y="1590042"/>
            <a:chExt cx="729704" cy="767634"/>
          </a:xfrm>
        </p:grpSpPr>
        <p:sp>
          <p:nvSpPr>
            <p:cNvPr id="49" name="Arc 48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5909457" y="2634541"/>
            <a:ext cx="827797" cy="15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75286" y="279059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8" idx="1"/>
          </p:cNvCxnSpPr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Termination</a:t>
            </a:r>
            <a:endParaRPr lang="el-GR" sz="2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346850" y="3873139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62947" y="4930554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06785" y="1817220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84"/>
          <p:cNvSpPr txBox="1"/>
          <p:nvPr/>
        </p:nvSpPr>
        <p:spPr>
          <a:xfrm>
            <a:off x="6054545" y="4250747"/>
            <a:ext cx="1388144" cy="677108"/>
          </a:xfrm>
          <a:prstGeom prst="rect">
            <a:avLst/>
          </a:prstGeom>
          <a:solidFill>
            <a:srgbClr val="FFFF00"/>
          </a:solidFill>
        </p:spPr>
        <p:txBody>
          <a:bodyPr wrap="square" lIns="90000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packet payload: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app_id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originator</a:t>
            </a:r>
          </a:p>
        </p:txBody>
      </p:sp>
      <p:grpSp>
        <p:nvGrpSpPr>
          <p:cNvPr id="52" name="Group 51"/>
          <p:cNvGrpSpPr/>
          <p:nvPr/>
        </p:nvGrpSpPr>
        <p:grpSpPr>
          <a:xfrm rot="13427445">
            <a:off x="4676484" y="3492529"/>
            <a:ext cx="729704" cy="767634"/>
            <a:chOff x="5411571" y="1590042"/>
            <a:chExt cx="729704" cy="767634"/>
          </a:xfrm>
        </p:grpSpPr>
        <p:sp>
          <p:nvSpPr>
            <p:cNvPr id="53" name="Arc 52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/>
          <p:cNvCxnSpPr/>
          <p:nvPr/>
        </p:nvCxnSpPr>
        <p:spPr>
          <a:xfrm flipH="1">
            <a:off x="6103571" y="3276512"/>
            <a:ext cx="250768" cy="3366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46448" y="3339718"/>
            <a:ext cx="365013" cy="2102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63383" y="3444831"/>
            <a:ext cx="6730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6407" y="3290942"/>
            <a:ext cx="85696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lost packet</a:t>
            </a:r>
            <a:endParaRPr lang="el-GR" sz="1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4675203" y="3591305"/>
            <a:ext cx="729704" cy="767634"/>
            <a:chOff x="5411571" y="1590042"/>
            <a:chExt cx="729704" cy="767634"/>
          </a:xfrm>
        </p:grpSpPr>
        <p:sp>
          <p:nvSpPr>
            <p:cNvPr id="73" name="Arc 72"/>
            <p:cNvSpPr/>
            <p:nvPr/>
          </p:nvSpPr>
          <p:spPr>
            <a:xfrm rot="8255467">
              <a:off x="5425786" y="1688389"/>
              <a:ext cx="715489" cy="669287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/>
            <p:cNvSpPr/>
            <p:nvPr/>
          </p:nvSpPr>
          <p:spPr>
            <a:xfrm rot="8255467">
              <a:off x="5411571" y="1590042"/>
              <a:ext cx="575976" cy="721619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/>
            <p:cNvSpPr/>
            <p:nvPr/>
          </p:nvSpPr>
          <p:spPr>
            <a:xfrm rot="8255467">
              <a:off x="5606026" y="1875878"/>
              <a:ext cx="348873" cy="320052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stCxn id="54" idx="2"/>
          </p:cNvCxnSpPr>
          <p:nvPr/>
        </p:nvCxnSpPr>
        <p:spPr>
          <a:xfrm>
            <a:off x="5349682" y="3812773"/>
            <a:ext cx="696766" cy="64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3" idx="0"/>
            <a:endCxn id="36" idx="1"/>
          </p:cNvCxnSpPr>
          <p:nvPr/>
        </p:nvCxnSpPr>
        <p:spPr>
          <a:xfrm>
            <a:off x="5264769" y="4278556"/>
            <a:ext cx="789776" cy="310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3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72960" y="279011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Termination</a:t>
            </a:r>
            <a:endParaRPr lang="el-GR" sz="2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348172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22519" y="4922580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00363" y="1816275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29" idx="1"/>
          </p:cNvCxnSpPr>
          <p:nvPr/>
        </p:nvCxnSpPr>
        <p:spPr>
          <a:xfrm flipV="1">
            <a:off x="5205406" y="4939610"/>
            <a:ext cx="647399" cy="1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2805" y="4616444"/>
            <a:ext cx="150434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children = 0</a:t>
            </a:r>
          </a:p>
          <a:p>
            <a:r>
              <a:rPr lang="en-US" sz="1200" dirty="0"/>
              <a:t>no need to broadcast termination msg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17908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/>
              <a:t>Development of a complete platform that supports deployment </a:t>
            </a:r>
            <a:br>
              <a:rPr lang="en-US" sz="2400" b="1" dirty="0"/>
            </a:br>
            <a:r>
              <a:rPr lang="en-US" sz="2400" b="1" dirty="0"/>
              <a:t>and execution of applications in WSN</a:t>
            </a:r>
          </a:p>
          <a:p>
            <a:pPr marL="0" indent="0" fontAlgn="base">
              <a:buNone/>
            </a:pPr>
            <a:endParaRPr lang="en-US" sz="2400" b="1" dirty="0"/>
          </a:p>
          <a:p>
            <a:pPr marL="0" indent="0" fontAlgn="base">
              <a:buNone/>
            </a:pPr>
            <a:r>
              <a:rPr lang="en-US" sz="2400" dirty="0"/>
              <a:t>Requirements:</a:t>
            </a:r>
            <a:br>
              <a:rPr lang="en-US" sz="2400" dirty="0"/>
            </a:br>
            <a:endParaRPr lang="en-US" sz="2400" dirty="0"/>
          </a:p>
          <a:p>
            <a:pPr lvl="1" fontAlgn="base"/>
            <a:r>
              <a:rPr lang="en-US" sz="2000" dirty="0"/>
              <a:t>Long running queries</a:t>
            </a:r>
            <a:br>
              <a:rPr lang="en-US" sz="2000" dirty="0"/>
            </a:br>
            <a:endParaRPr lang="en-US" sz="2000" dirty="0"/>
          </a:p>
          <a:p>
            <a:pPr lvl="1" fontAlgn="base"/>
            <a:r>
              <a:rPr lang="en-US" sz="2000" dirty="0"/>
              <a:t>Return of results back to the sink</a:t>
            </a:r>
            <a:br>
              <a:rPr lang="en-US" sz="2000" dirty="0"/>
            </a:br>
            <a:endParaRPr lang="en-US" sz="2000" dirty="0"/>
          </a:p>
          <a:p>
            <a:pPr lvl="1" fontAlgn="base"/>
            <a:r>
              <a:rPr lang="en-US" sz="2000" dirty="0"/>
              <a:t>Removal of applications</a:t>
            </a:r>
          </a:p>
          <a:p>
            <a:pPr marL="457200" lvl="1" indent="0" fontAlgn="base">
              <a:buNone/>
            </a:pPr>
            <a:br>
              <a:rPr lang="en-US" sz="2000" dirty="0"/>
            </a:br>
            <a:endParaRPr lang="en-US" sz="2000" dirty="0"/>
          </a:p>
          <a:p>
            <a:pPr lvl="1" fontAlgn="base"/>
            <a:endParaRPr lang="en-US" sz="2000" dirty="0"/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7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Termination</a:t>
            </a:r>
            <a:endParaRPr lang="el-GR" sz="22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84"/>
          <p:cNvSpPr txBox="1"/>
          <p:nvPr/>
        </p:nvSpPr>
        <p:spPr>
          <a:xfrm>
            <a:off x="7089742" y="3011764"/>
            <a:ext cx="1388144" cy="492443"/>
          </a:xfrm>
          <a:prstGeom prst="rect">
            <a:avLst/>
          </a:prstGeom>
          <a:solidFill>
            <a:srgbClr val="FFFF00"/>
          </a:solidFill>
        </p:spPr>
        <p:txBody>
          <a:bodyPr wrap="square" lIns="90000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packet payload: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unicast msg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143761" y="3295840"/>
            <a:ext cx="945981" cy="6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886073" y="3027330"/>
            <a:ext cx="607218" cy="772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48172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2960" y="279011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00363" y="1816275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22519" y="4922580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grpSp>
        <p:nvGrpSpPr>
          <p:cNvPr id="7" name="Group 6"/>
          <p:cNvGrpSpPr/>
          <p:nvPr/>
        </p:nvGrpSpPr>
        <p:grpSpPr>
          <a:xfrm rot="20176217">
            <a:off x="5343260" y="4108540"/>
            <a:ext cx="1415022" cy="792896"/>
            <a:chOff x="5243189" y="3893119"/>
            <a:chExt cx="1415022" cy="792896"/>
          </a:xfrm>
        </p:grpSpPr>
        <p:sp>
          <p:nvSpPr>
            <p:cNvPr id="77" name="TextBox 76"/>
            <p:cNvSpPr txBox="1"/>
            <p:nvPr/>
          </p:nvSpPr>
          <p:spPr>
            <a:xfrm rot="20290627">
              <a:off x="5454534" y="3893119"/>
              <a:ext cx="1203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event App0Timer.fired()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423783" flipH="1">
              <a:off x="5671188" y="3913941"/>
              <a:ext cx="760273" cy="77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 rot="425817">
              <a:off x="5243189" y="4366159"/>
              <a:ext cx="308688" cy="315883"/>
              <a:chOff x="4927527" y="475790"/>
              <a:chExt cx="308688" cy="315882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927527" y="475790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endCxn id="80" idx="1"/>
              </p:cNvCxnSpPr>
              <p:nvPr/>
            </p:nvCxnSpPr>
            <p:spPr>
              <a:xfrm rot="997966" flipH="1" flipV="1">
                <a:off x="4955422" y="540245"/>
                <a:ext cx="141787" cy="10022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594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Termination</a:t>
            </a:r>
            <a:endParaRPr lang="el-GR" sz="22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936406" y="3855577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48172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2960" y="279011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0363" y="1816275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22519" y="4922580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11572" y="2743993"/>
            <a:ext cx="115204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isAppActive()</a:t>
            </a:r>
          </a:p>
        </p:txBody>
      </p:sp>
      <p:cxnSp>
        <p:nvCxnSpPr>
          <p:cNvPr id="51" name="Straight Arrow Connector 50"/>
          <p:cNvCxnSpPr>
            <a:endCxn id="46" idx="1"/>
          </p:cNvCxnSpPr>
          <p:nvPr/>
        </p:nvCxnSpPr>
        <p:spPr>
          <a:xfrm flipV="1">
            <a:off x="5952583" y="2882493"/>
            <a:ext cx="258989" cy="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9" idx="1"/>
            <a:endCxn id="46" idx="3"/>
          </p:cNvCxnSpPr>
          <p:nvPr/>
        </p:nvCxnSpPr>
        <p:spPr>
          <a:xfrm flipH="1">
            <a:off x="7363614" y="2882493"/>
            <a:ext cx="3346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88397" y="2651660"/>
            <a:ext cx="30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98242" y="2651660"/>
            <a:ext cx="127225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send </a:t>
            </a:r>
            <a:r>
              <a:rPr lang="en-US" sz="1200" b="1" dirty="0"/>
              <a:t>termination</a:t>
            </a:r>
            <a:r>
              <a:rPr lang="en-US" sz="1200" dirty="0"/>
              <a:t> msg with unicast</a:t>
            </a:r>
          </a:p>
        </p:txBody>
      </p:sp>
    </p:spTree>
    <p:extLst>
      <p:ext uri="{BB962C8B-B14F-4D97-AF65-F5344CB8AC3E}">
        <p14:creationId xmlns:p14="http://schemas.microsoft.com/office/powerpoint/2010/main" val="59962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Termination</a:t>
            </a:r>
            <a:endParaRPr lang="el-GR" sz="22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944380" y="3865134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{0}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48172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2960" y="279011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0363" y="1816275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22519" y="4922580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cxnSp>
        <p:nvCxnSpPr>
          <p:cNvPr id="6" name="Straight Arrow Connector 5"/>
          <p:cNvCxnSpPr>
            <a:stCxn id="15" idx="5"/>
            <a:endCxn id="18" idx="1"/>
          </p:cNvCxnSpPr>
          <p:nvPr/>
        </p:nvCxnSpPr>
        <p:spPr>
          <a:xfrm>
            <a:off x="5886073" y="3027330"/>
            <a:ext cx="607218" cy="772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84"/>
          <p:cNvSpPr txBox="1"/>
          <p:nvPr/>
        </p:nvSpPr>
        <p:spPr>
          <a:xfrm>
            <a:off x="7092392" y="2886746"/>
            <a:ext cx="1388144" cy="677108"/>
          </a:xfrm>
          <a:prstGeom prst="rect">
            <a:avLst/>
          </a:prstGeom>
          <a:solidFill>
            <a:srgbClr val="FFFF00"/>
          </a:solidFill>
        </p:spPr>
        <p:txBody>
          <a:bodyPr wrap="square" lIns="90000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packet payload: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app_id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originator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041812" y="3225300"/>
            <a:ext cx="1047930" cy="6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2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8363" y="1703247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8012" y="272932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6206" y="476617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1163" y="3748039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42152" y="3748968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5" idx="4"/>
            <a:endCxn id="15" idx="0"/>
          </p:cNvCxnSpPr>
          <p:nvPr/>
        </p:nvCxnSpPr>
        <p:spPr>
          <a:xfrm flipH="1">
            <a:off x="5762612" y="2055253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9377" y="1738338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940" y="2761545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6250" y="378503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3479" y="3784106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3479" y="4807444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>
            <a:stCxn id="15" idx="3"/>
            <a:endCxn id="17" idx="7"/>
          </p:cNvCxnSpPr>
          <p:nvPr/>
        </p:nvCxnSpPr>
        <p:spPr>
          <a:xfrm flipH="1">
            <a:off x="5149224" y="3027330"/>
            <a:ext cx="489927" cy="7718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25763" y="4092104"/>
            <a:ext cx="8663" cy="6740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App Termination</a:t>
            </a:r>
            <a:endParaRPr lang="el-GR" sz="22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977554" y="3829088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45450" y="3645280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44" y="1677361"/>
            <a:ext cx="236506" cy="389052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954187" y="1871887"/>
            <a:ext cx="488857" cy="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05406" y="16027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34807" y="2580065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48172" y="3865135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96029" y="3654838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71991" y="4720257"/>
            <a:ext cx="651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{[3,0]}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2960" y="2790112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0363" y="1816275"/>
            <a:ext cx="42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22519" y="4922580"/>
            <a:ext cx="5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900366" y="3018762"/>
            <a:ext cx="592925" cy="7813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4"/>
            <a:endCxn id="53" idx="0"/>
          </p:cNvCxnSpPr>
          <p:nvPr/>
        </p:nvCxnSpPr>
        <p:spPr>
          <a:xfrm>
            <a:off x="6616752" y="4098103"/>
            <a:ext cx="344547" cy="6721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9" y="4770238"/>
            <a:ext cx="150434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children = 0</a:t>
            </a:r>
          </a:p>
          <a:p>
            <a:r>
              <a:rPr lang="en-US" sz="1200" dirty="0"/>
              <a:t>no need to broadcast termination msg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79902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Propagation</a:t>
            </a:r>
          </a:p>
          <a:p>
            <a:pPr lvl="1">
              <a:buSzPct val="100000"/>
            </a:pPr>
            <a:r>
              <a:rPr lang="en-US" dirty="0"/>
              <a:t>Best-effort network-wide broadcast mechanism</a:t>
            </a:r>
            <a:br>
              <a:rPr lang="en-US" dirty="0"/>
            </a:br>
            <a:r>
              <a:rPr lang="en-US" dirty="0"/>
              <a:t>	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Packet structure</a:t>
            </a:r>
          </a:p>
          <a:p>
            <a:pPr lvl="1">
              <a:buSzPct val="100000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 Packet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group id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seq_no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app</a:t>
            </a:r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sz="1600" dirty="0" err="1"/>
              <a:t>app_id</a:t>
            </a:r>
            <a:endParaRPr lang="en-US" sz="1600" dirty="0"/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originator</a:t>
            </a:r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application binary</a:t>
            </a:r>
            <a:br>
              <a:rPr lang="en-US" sz="1600" dirty="0"/>
            </a:br>
            <a:endParaRPr lang="en-US" sz="1600" dirty="0"/>
          </a:p>
          <a:p>
            <a:pPr marL="914400" lvl="2" indent="0">
              <a:buSzPct val="100000"/>
              <a:buNone/>
            </a:pPr>
            <a:r>
              <a:rPr lang="en-US" sz="1800" dirty="0">
                <a:solidFill>
                  <a:srgbClr val="FF0000"/>
                </a:solidFill>
              </a:rPr>
              <a:t>* </a:t>
            </a:r>
            <a:r>
              <a:rPr lang="en-US" sz="1800" dirty="0"/>
              <a:t>(originator, seq_no) define a unique application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9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Packet Structure(cont’d)</a:t>
            </a:r>
          </a:p>
          <a:p>
            <a:pPr lvl="1">
              <a:buSzPct val="100000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Unicast Packet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seq (binary sequence number, either 0 or 1, it’s used to distinguish different periods)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reg7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reg8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originator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app_id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path_indx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path[] (buffer to track the path of the packet, contains node ids)</a:t>
            </a:r>
            <a:br>
              <a:rPr lang="en-US" sz="1800" dirty="0"/>
            </a:br>
            <a:endParaRPr lang="en-US" sz="1800" dirty="0"/>
          </a:p>
          <a:p>
            <a:pPr lvl="1">
              <a:buSzPct val="100000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Termination Packet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app_id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originator</a:t>
            </a:r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5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Buffering</a:t>
            </a:r>
            <a:br>
              <a:rPr lang="en-US" sz="2400" b="1" dirty="0"/>
            </a:br>
            <a:endParaRPr lang="en-US" sz="2400" b="1" dirty="0"/>
          </a:p>
          <a:p>
            <a:pPr marL="457200" lvl="1" indent="0">
              <a:buNone/>
            </a:pPr>
            <a:r>
              <a:rPr lang="en-US" sz="2000" i="1" dirty="0"/>
              <a:t>Whenever a node receives a new application, it starts executing it and floods it to the network while keeping some information about the sender</a:t>
            </a:r>
            <a:br>
              <a:rPr lang="en-US" sz="2000" i="1" dirty="0"/>
            </a:br>
            <a:endParaRPr lang="en-US" sz="1900" b="1" dirty="0"/>
          </a:p>
          <a:p>
            <a:pPr lvl="1">
              <a:buSzPct val="100000"/>
            </a:pPr>
            <a:r>
              <a:rPr lang="en-US" sz="2000" dirty="0"/>
              <a:t>Routing Table</a:t>
            </a:r>
            <a:r>
              <a:rPr lang="en-US" sz="1700" dirty="0"/>
              <a:t>	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[ next_hop, originator]</a:t>
            </a:r>
            <a:br>
              <a:rPr lang="en-US" sz="1900" dirty="0"/>
            </a:br>
            <a:endParaRPr lang="en-US" sz="1900" dirty="0"/>
          </a:p>
          <a:p>
            <a:pPr lvl="1">
              <a:buSzPct val="100000"/>
            </a:pPr>
            <a:r>
              <a:rPr lang="en-US" sz="2000" dirty="0"/>
              <a:t> Application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Lengths of different event handlers</a:t>
            </a:r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bin_len</a:t>
            </a:r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init_len</a:t>
            </a:r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timer_len</a:t>
            </a:r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sz="1600" dirty="0" err="1"/>
              <a:t>msg_len</a:t>
            </a:r>
            <a:endParaRPr lang="en-US" sz="1600" dirty="0"/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0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sz="2400" dirty="0"/>
              <a:t>Application(cont’d)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pc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originator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app_id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seq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application binary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10 registers</a:t>
            </a:r>
          </a:p>
          <a:p>
            <a:pPr lvl="2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6: 1-byte general purpose</a:t>
            </a:r>
          </a:p>
          <a:p>
            <a:pPr lvl="2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4: 1-byte special purpose (incoming, outgoing application-level messages)</a:t>
            </a:r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flags</a:t>
            </a:r>
          </a:p>
          <a:p>
            <a:pPr lvl="2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waiting</a:t>
            </a:r>
          </a:p>
          <a:p>
            <a:pPr lvl="2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active</a:t>
            </a:r>
          </a:p>
          <a:p>
            <a:pPr lvl="2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received</a:t>
            </a:r>
          </a:p>
          <a:p>
            <a:pPr lvl="2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aggr_mode</a:t>
            </a:r>
          </a:p>
          <a:p>
            <a:pPr lvl="2">
              <a:buSzPct val="100000"/>
              <a:buFont typeface="Calibri" panose="020F0502020204030204" pitchFamily="34" charset="0"/>
              <a:buChar char="–"/>
            </a:pPr>
            <a:r>
              <a:rPr lang="en-US" sz="1600" dirty="0"/>
              <a:t>timer_fired</a:t>
            </a:r>
          </a:p>
          <a:p>
            <a:pPr lvl="1">
              <a:buSzPct val="100000"/>
            </a:pPr>
            <a:endParaRPr lang="en-US" sz="1800" dirty="0"/>
          </a:p>
          <a:p>
            <a:pPr lvl="1">
              <a:buSzPct val="65000"/>
              <a:buFont typeface="Wingdings" panose="05000000000000000000" pitchFamily="2" charset="2"/>
              <a:buChar char="q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endParaRPr lang="el-GR" sz="1400" dirty="0"/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8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Queues</a:t>
            </a:r>
            <a:br>
              <a:rPr lang="en-US" sz="2000" dirty="0"/>
            </a:br>
            <a:endParaRPr lang="en-US" sz="2000" dirty="0"/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000" dirty="0"/>
              <a:t>HandlerQueue</a:t>
            </a:r>
            <a:r>
              <a:rPr lang="en-US" sz="1800" dirty="0"/>
              <a:t>()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/>
              <a:t>contains received messages for the message handler</a:t>
            </a:r>
            <a:br>
              <a:rPr lang="en-US" sz="1800" dirty="0"/>
            </a:b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SzPct val="65000"/>
              <a:buFont typeface="Courier New" panose="02070309020205020404" pitchFamily="49" charset="0"/>
              <a:buChar char="o"/>
            </a:pPr>
            <a:r>
              <a:rPr lang="en-US" sz="2000" dirty="0"/>
              <a:t>SendQueue()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sz="1800" dirty="0"/>
              <a:t>contains all the “ready” messages to be sent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8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71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Tasks</a:t>
            </a:r>
          </a:p>
          <a:p>
            <a:pPr lvl="1"/>
            <a:r>
              <a:rPr lang="en-US" sz="2000" i="1" dirty="0"/>
              <a:t>bufferMsg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drop duplicate packets/apps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save non-duplicates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schedule a transmission time</a:t>
            </a:r>
            <a:br>
              <a:rPr lang="en-US" sz="1800" dirty="0"/>
            </a:br>
            <a:endParaRPr lang="en-US" sz="1800" dirty="0"/>
          </a:p>
          <a:p>
            <a:pPr lvl="1">
              <a:buSzPct val="100000"/>
            </a:pPr>
            <a:r>
              <a:rPr lang="en-US" sz="2000" i="1" dirty="0"/>
              <a:t>bufferResult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handle received unicast messages</a:t>
            </a:r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dirty="0"/>
              <a:t>execute interpeter for the </a:t>
            </a:r>
            <a:r>
              <a:rPr lang="en-US" dirty="0" err="1"/>
              <a:t>msg_handler</a:t>
            </a:r>
            <a:r>
              <a:rPr lang="en-US" dirty="0"/>
              <a:t> (if no event-handler is executing)</a:t>
            </a:r>
          </a:p>
          <a:p>
            <a:pPr lvl="3">
              <a:buSzPct val="100000"/>
              <a:buFont typeface="Calibri" panose="020F0502020204030204" pitchFamily="34" charset="0"/>
              <a:buChar char="–"/>
            </a:pPr>
            <a:r>
              <a:rPr lang="en-US" dirty="0"/>
              <a:t>either pass them to the HandlerQueue or send them transparently</a:t>
            </a:r>
            <a:endParaRPr lang="en-US" sz="1600" dirty="0"/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adjust aggregation back-off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/>
            <a:r>
              <a:rPr lang="en-US" sz="2000" i="1" dirty="0"/>
              <a:t>interpreter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i="1" dirty="0"/>
              <a:t>execute instructions 1-by-1 “pseudo concurrently”  among all the active applications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i="1" dirty="0"/>
              <a:t>repost as long as there are more instructions to be executed</a:t>
            </a:r>
          </a:p>
          <a:p>
            <a:pPr lvl="2">
              <a:buSzPct val="65000"/>
            </a:pPr>
            <a:endParaRPr lang="en-US" sz="1600" dirty="0"/>
          </a:p>
          <a:p>
            <a:pPr lvl="1"/>
            <a:endParaRPr lang="el-GR" sz="2000" dirty="0"/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Tasks</a:t>
            </a:r>
            <a:endParaRPr lang="en-US" sz="1800" i="1" dirty="0"/>
          </a:p>
          <a:p>
            <a:pPr lvl="1">
              <a:buSzPct val="100000"/>
            </a:pPr>
            <a:r>
              <a:rPr lang="en-US" sz="2000" i="1" dirty="0"/>
              <a:t>brodacastMsg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i="1" dirty="0"/>
              <a:t>broadcast the application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1800" i="1" dirty="0"/>
          </a:p>
          <a:p>
            <a:pPr lvl="1">
              <a:buSzPct val="100000"/>
            </a:pPr>
            <a:r>
              <a:rPr lang="en-US" sz="2000" i="1" dirty="0"/>
              <a:t>forwardMsg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i="1" dirty="0"/>
              <a:t>forward the received application 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1800" i="1" dirty="0"/>
          </a:p>
          <a:p>
            <a:pPr lvl="1">
              <a:buSzPct val="100000"/>
            </a:pPr>
            <a:r>
              <a:rPr lang="en-US" sz="2000" i="1" dirty="0"/>
              <a:t>unicastMsg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i="1" dirty="0"/>
              <a:t>unicast the results of an application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1800" i="1" dirty="0"/>
          </a:p>
          <a:p>
            <a:pPr lvl="1">
              <a:buSzPct val="100000"/>
            </a:pPr>
            <a:r>
              <a:rPr lang="en-US" sz="2000" i="1" dirty="0"/>
              <a:t>terminateMsg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1800" i="1" dirty="0"/>
              <a:t>broadcast or unicast a termination message</a:t>
            </a:r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1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716</Words>
  <Application>Microsoft Office PowerPoint</Application>
  <PresentationFormat>Widescreen</PresentationFormat>
  <Paragraphs>376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Wireless Sensor Networks  </vt:lpstr>
      <vt:lpstr>Description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Example App Propagation</vt:lpstr>
      <vt:lpstr>Example App Propagation</vt:lpstr>
      <vt:lpstr>Example App Propagation</vt:lpstr>
      <vt:lpstr>Example App Propagation</vt:lpstr>
      <vt:lpstr>Example App Propagation</vt:lpstr>
      <vt:lpstr>Example App Termination</vt:lpstr>
      <vt:lpstr>Example App Termination</vt:lpstr>
      <vt:lpstr>Example App Termination</vt:lpstr>
      <vt:lpstr>Example App Termination</vt:lpstr>
      <vt:lpstr>Example App Termination</vt:lpstr>
      <vt:lpstr>Example App Termination</vt:lpstr>
      <vt:lpstr>Example App Termination</vt:lpstr>
      <vt:lpstr>Example App 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  </dc:title>
  <dc:creator>tsakiris</dc:creator>
  <cp:lastModifiedBy>JohnBad</cp:lastModifiedBy>
  <cp:revision>223</cp:revision>
  <dcterms:created xsi:type="dcterms:W3CDTF">2016-12-18T13:23:25Z</dcterms:created>
  <dcterms:modified xsi:type="dcterms:W3CDTF">2016-12-21T20:51:03Z</dcterms:modified>
</cp:coreProperties>
</file>