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9" r:id="rId3"/>
    <p:sldId id="258" r:id="rId4"/>
    <p:sldId id="261" r:id="rId5"/>
    <p:sldId id="283" r:id="rId6"/>
    <p:sldId id="265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6" r:id="rId19"/>
    <p:sldId id="277" r:id="rId20"/>
    <p:sldId id="275" r:id="rId21"/>
    <p:sldId id="282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98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77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4898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53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078532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5771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03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3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00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2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2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2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1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38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3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32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0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winners in Dota2 matches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45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414" y="1396634"/>
            <a:ext cx="2943636" cy="328658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model fitting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27827" y="280030"/>
            <a:ext cx="4146175" cy="6459620"/>
          </a:xfrm>
        </p:spPr>
      </p:pic>
    </p:spTree>
    <p:extLst>
      <p:ext uri="{BB962C8B-B14F-4D97-AF65-F5344CB8AC3E}">
        <p14:creationId xmlns:p14="http://schemas.microsoft.com/office/powerpoint/2010/main" val="2602052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95625"/>
            <a:ext cx="10565793" cy="70438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140191" cy="1320800"/>
          </a:xfrm>
        </p:spPr>
        <p:txBody>
          <a:bodyPr/>
          <a:lstStyle/>
          <a:p>
            <a:r>
              <a:rPr lang="en-US" dirty="0" smtClean="0"/>
              <a:t>One Hot Encoded </a:t>
            </a:r>
            <a:r>
              <a:rPr lang="en-US" dirty="0" err="1" smtClean="0"/>
              <a:t>XGBoost</a:t>
            </a:r>
            <a:r>
              <a:rPr lang="en-US" dirty="0" smtClean="0"/>
              <a:t> 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66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XGBoost</a:t>
            </a:r>
            <a:r>
              <a:rPr lang="en-US" dirty="0" smtClean="0"/>
              <a:t> does not handle categorical columns, only numerical ones</a:t>
            </a:r>
          </a:p>
          <a:p>
            <a:pPr lvl="1"/>
            <a:r>
              <a:rPr lang="en-US" dirty="0" smtClean="0"/>
              <a:t>It will make </a:t>
            </a:r>
            <a:r>
              <a:rPr lang="en-US" dirty="0" smtClean="0"/>
              <a:t>assumption that the categories are ordered</a:t>
            </a:r>
          </a:p>
          <a:p>
            <a:r>
              <a:rPr lang="en-US" dirty="0" smtClean="0"/>
              <a:t>Hero ID has been One Hot Encoded, but </a:t>
            </a:r>
            <a:r>
              <a:rPr lang="en-US" dirty="0" err="1" smtClean="0"/>
              <a:t>team_id</a:t>
            </a:r>
            <a:r>
              <a:rPr lang="en-US" dirty="0" smtClean="0"/>
              <a:t> is still categorical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Team IDs: 1838315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1883502, 726228, 39, 2163, 15, 350190,6214973,2108395, 2586976, 111474, 2626685, 6209804, 543897, 36, 7203342, 2672298,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1375614 (+ more)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However, there are 259 dire teams and 261 radiant teams in the data set, which leads to…</a:t>
            </a:r>
          </a:p>
          <a:p>
            <a:pPr lvl="1"/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99072" y="2238075"/>
            <a:ext cx="3071004" cy="276999"/>
          </a:xfrm>
          <a:prstGeom prst="rect">
            <a:avLst/>
          </a:prstGeom>
          <a:solidFill>
            <a:srgbClr val="CDCD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Xgboost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manages only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06AAA"/>
                </a:solidFill>
                <a:effectLst/>
                <a:latin typeface="Consolas" panose="020B0609020204030204" pitchFamily="49" charset="0"/>
              </a:rPr>
              <a:t>numeric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vectors.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379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team_id</a:t>
            </a:r>
            <a:r>
              <a:rPr lang="en-US" dirty="0" smtClean="0"/>
              <a:t> one hot encoded: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239482" cy="3880773"/>
          </a:xfrm>
        </p:spPr>
        <p:txBody>
          <a:bodyPr/>
          <a:lstStyle/>
          <a:p>
            <a:r>
              <a:rPr lang="en-US" dirty="0" smtClean="0"/>
              <a:t>757 </a:t>
            </a:r>
            <a:r>
              <a:rPr lang="en-US" dirty="0" smtClean="0"/>
              <a:t>columns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Feature importance of this data set:</a:t>
            </a:r>
          </a:p>
          <a:p>
            <a:pPr lvl="1"/>
            <a:r>
              <a:rPr lang="en-US" dirty="0"/>
              <a:t>625 of the 757 columns were considered to have 0 importance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816" y="2160589"/>
            <a:ext cx="2943636" cy="32008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596" y="0"/>
            <a:ext cx="3299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58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396" t="10599" r="18365"/>
          <a:stretch/>
        </p:blipFill>
        <p:spPr>
          <a:xfrm>
            <a:off x="3476446" y="678832"/>
            <a:ext cx="6349041" cy="61791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team_id</a:t>
            </a:r>
            <a:r>
              <a:rPr lang="en-US" dirty="0" smtClean="0"/>
              <a:t> one hot encoded: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498515" cy="3880773"/>
          </a:xfrm>
        </p:spPr>
        <p:txBody>
          <a:bodyPr/>
          <a:lstStyle/>
          <a:p>
            <a:r>
              <a:rPr lang="en-US" dirty="0" smtClean="0"/>
              <a:t>Decision tree for this data set</a:t>
            </a:r>
          </a:p>
        </p:txBody>
      </p:sp>
    </p:spTree>
    <p:extLst>
      <p:ext uri="{BB962C8B-B14F-4D97-AF65-F5344CB8AC3E}">
        <p14:creationId xmlns:p14="http://schemas.microsoft.com/office/powerpoint/2010/main" val="415127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keeping matches where both teams are attending the International 2019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1679 rows × 271 </a:t>
            </a:r>
            <a:r>
              <a:rPr lang="en-US" dirty="0" smtClean="0"/>
              <a:t>columns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285" y="2402128"/>
            <a:ext cx="2781688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35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35" y="2639190"/>
            <a:ext cx="8345065" cy="35056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keeping matches where both teams are attending the International 2019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GridSearchCV</a:t>
            </a:r>
            <a:r>
              <a:rPr lang="en-US" dirty="0" smtClean="0"/>
              <a:t> to narrow down best parameters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392174" y="3226279"/>
            <a:ext cx="517585" cy="500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203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469" y="0"/>
            <a:ext cx="667653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838135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Only keeping matches where both teams are attending the International 2019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540000"/>
            <a:ext cx="4533021" cy="3501362"/>
          </a:xfrm>
        </p:spPr>
        <p:txBody>
          <a:bodyPr/>
          <a:lstStyle/>
          <a:p>
            <a:r>
              <a:rPr lang="en-US" dirty="0" smtClean="0"/>
              <a:t>Custom loop to test fits</a:t>
            </a:r>
          </a:p>
          <a:p>
            <a:endParaRPr lang="en-US" dirty="0"/>
          </a:p>
          <a:p>
            <a:r>
              <a:rPr lang="en-US" dirty="0" smtClean="0"/>
              <a:t>Interesting note: </a:t>
            </a:r>
            <a:r>
              <a:rPr lang="en-US" dirty="0" err="1" smtClean="0"/>
              <a:t>XGBClassifier’s</a:t>
            </a:r>
            <a:r>
              <a:rPr lang="en-US" dirty="0" smtClean="0"/>
              <a:t> </a:t>
            </a:r>
            <a:r>
              <a:rPr lang="en-US" dirty="0" err="1" smtClean="0"/>
              <a:t>random_state</a:t>
            </a:r>
            <a:r>
              <a:rPr lang="en-US" dirty="0" smtClean="0"/>
              <a:t> does not affect fit</a:t>
            </a:r>
          </a:p>
          <a:p>
            <a:pPr lvl="1"/>
            <a:r>
              <a:rPr lang="en-US" dirty="0" smtClean="0"/>
              <a:t>Only some parameters are random, others are deterministic</a:t>
            </a:r>
          </a:p>
          <a:p>
            <a:pPr lvl="1"/>
            <a:r>
              <a:rPr lang="en-US" dirty="0" smtClean="0"/>
              <a:t>If subsample=1 (default), </a:t>
            </a:r>
            <a:r>
              <a:rPr lang="en-US" dirty="0" err="1" smtClean="0"/>
              <a:t>random_state</a:t>
            </a:r>
            <a:r>
              <a:rPr lang="en-US" dirty="0" smtClean="0"/>
              <a:t> has no 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59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keeping matches where both teams are attending the International 2019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RandomSearchCV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79" y="2790316"/>
            <a:ext cx="8391323" cy="294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93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keeping matches where both teams are attending the International 2019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RandomSearchCV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67955"/>
            <a:ext cx="9593014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2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57" y="503207"/>
            <a:ext cx="9546566" cy="596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5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Model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Metrics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513" y="1930400"/>
            <a:ext cx="6230219" cy="2791215"/>
          </a:xfrm>
        </p:spPr>
      </p:pic>
    </p:spTree>
    <p:extLst>
      <p:ext uri="{BB962C8B-B14F-4D97-AF65-F5344CB8AC3E}">
        <p14:creationId xmlns:p14="http://schemas.microsoft.com/office/powerpoint/2010/main" val="1954782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Model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Comparing various models: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More refined modeling shows worse test scores and a larger gap between train and test scores, despite being more “accurately” modeled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721" y="2688228"/>
            <a:ext cx="2829320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47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model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 flask app!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98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 the past “season”, teams have accumulated points for tournament results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505" y="2946375"/>
            <a:ext cx="5871805" cy="358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23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team has accumulated more points through the season, they’ve been the “better” team over the course of the season</a:t>
            </a:r>
          </a:p>
          <a:p>
            <a:r>
              <a:rPr lang="en-US" dirty="0" smtClean="0"/>
              <a:t>So what is my accuracy if all I do is:</a:t>
            </a:r>
          </a:p>
          <a:p>
            <a:pPr lvl="1"/>
            <a:r>
              <a:rPr lang="en-US" dirty="0" smtClean="0"/>
              <a:t>If team A is in the top 12 and team B is not, team A wins</a:t>
            </a:r>
          </a:p>
          <a:p>
            <a:pPr lvl="1"/>
            <a:r>
              <a:rPr lang="en-US" dirty="0" smtClean="0"/>
              <a:t>If both teams are in top 12, higher ranked team wins</a:t>
            </a:r>
          </a:p>
          <a:p>
            <a:pPr lvl="1"/>
            <a:r>
              <a:rPr lang="en-US" dirty="0" smtClean="0"/>
              <a:t>If both teams are in ranks 13-18 (regional qualifier teams), random win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8794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2315"/>
          <a:stretch/>
        </p:blipFill>
        <p:spPr>
          <a:xfrm>
            <a:off x="1142418" y="1496355"/>
            <a:ext cx="7494674" cy="34034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147" y="5050920"/>
            <a:ext cx="8026214" cy="6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8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3.amazonaws.com/twin-galaxies-www/assets/editorial/2018/03/dota2-international-crow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44" y="495847"/>
            <a:ext cx="8928338" cy="595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882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teams of five players, each playing one character or “Hero”</a:t>
            </a:r>
          </a:p>
          <a:p>
            <a:pPr lvl="1"/>
            <a:r>
              <a:rPr lang="en-US" dirty="0" smtClean="0"/>
              <a:t>Radiant vs Dire</a:t>
            </a:r>
          </a:p>
          <a:p>
            <a:r>
              <a:rPr lang="en-US" dirty="0" smtClean="0"/>
              <a:t>Objective is to destroy the opponent’s base</a:t>
            </a:r>
          </a:p>
          <a:p>
            <a:r>
              <a:rPr lang="en-US" dirty="0" smtClean="0"/>
              <a:t>Each team’s composition is determined by the two captains alternating bans and picks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661" y="3808023"/>
            <a:ext cx="5115464" cy="287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8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OpenDota.com API</a:t>
            </a:r>
          </a:p>
          <a:p>
            <a:r>
              <a:rPr lang="en-US" dirty="0" smtClean="0"/>
              <a:t>Has API call for match id list (games played) by team ID</a:t>
            </a:r>
          </a:p>
          <a:p>
            <a:r>
              <a:rPr lang="en-US" dirty="0" smtClean="0"/>
              <a:t>Has API call for detailed match info by match id</a:t>
            </a:r>
          </a:p>
          <a:p>
            <a:endParaRPr lang="en-US" dirty="0"/>
          </a:p>
          <a:p>
            <a:r>
              <a:rPr lang="en-US" dirty="0" smtClean="0"/>
              <a:t>Dataset:</a:t>
            </a:r>
          </a:p>
          <a:p>
            <a:pPr lvl="1"/>
            <a:r>
              <a:rPr lang="en-US" dirty="0" smtClean="0"/>
              <a:t>Games played by the 18 teams attending the International 2019 (</a:t>
            </a:r>
            <a:r>
              <a:rPr lang="en-US" smtClean="0"/>
              <a:t>TI9)</a:t>
            </a:r>
          </a:p>
          <a:p>
            <a:pPr lvl="1"/>
            <a:r>
              <a:rPr lang="en-US" smtClean="0"/>
              <a:t>Within the last 2 years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821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20313"/>
          <a:stretch/>
        </p:blipFill>
        <p:spPr>
          <a:xfrm>
            <a:off x="1477648" y="2116495"/>
            <a:ext cx="7371108" cy="17623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272" y="4343909"/>
            <a:ext cx="6868484" cy="172426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6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model 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SVC model</a:t>
            </a:r>
          </a:p>
          <a:p>
            <a:r>
              <a:rPr lang="en-US" dirty="0" err="1" smtClean="0"/>
              <a:t>XGBoost</a:t>
            </a:r>
            <a:r>
              <a:rPr lang="en-US" dirty="0" smtClean="0"/>
              <a:t> model</a:t>
            </a:r>
          </a:p>
          <a:p>
            <a:pPr lvl="1"/>
            <a:r>
              <a:rPr lang="en-US" dirty="0" smtClean="0"/>
              <a:t>Showed the most promise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match_weight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['patch']/41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747" y="928777"/>
            <a:ext cx="3496163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8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Metrics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937664"/>
              </p:ext>
            </p:extLst>
          </p:nvPr>
        </p:nvGraphicFramePr>
        <p:xfrm>
          <a:off x="677864" y="2160588"/>
          <a:ext cx="4661887" cy="1656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8853">
                  <a:extLst>
                    <a:ext uri="{9D8B030D-6E8A-4147-A177-3AD203B41FA5}">
                      <a16:colId xmlns:a16="http://schemas.microsoft.com/office/drawing/2014/main" val="3921278998"/>
                    </a:ext>
                  </a:extLst>
                </a:gridCol>
                <a:gridCol w="1216325">
                  <a:extLst>
                    <a:ext uri="{9D8B030D-6E8A-4147-A177-3AD203B41FA5}">
                      <a16:colId xmlns:a16="http://schemas.microsoft.com/office/drawing/2014/main" val="2605752005"/>
                    </a:ext>
                  </a:extLst>
                </a:gridCol>
                <a:gridCol w="1276709">
                  <a:extLst>
                    <a:ext uri="{9D8B030D-6E8A-4147-A177-3AD203B41FA5}">
                      <a16:colId xmlns:a16="http://schemas.microsoft.com/office/drawing/2014/main" val="1873435668"/>
                    </a:ext>
                  </a:extLst>
                </a:gridCol>
              </a:tblGrid>
              <a:tr h="8155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XGBoost</a:t>
                      </a:r>
                      <a:r>
                        <a:rPr lang="en-US" baseline="0" dirty="0" smtClean="0"/>
                        <a:t> predict Dire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XGBoost</a:t>
                      </a:r>
                      <a:r>
                        <a:rPr lang="en-US" dirty="0" smtClean="0"/>
                        <a:t> predict</a:t>
                      </a:r>
                      <a:r>
                        <a:rPr lang="en-US" baseline="0" dirty="0" smtClean="0"/>
                        <a:t> Radiant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21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 Dire win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166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816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 Radiant</a:t>
                      </a:r>
                      <a:r>
                        <a:rPr lang="en-US" baseline="0" dirty="0" smtClean="0"/>
                        <a:t> win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767601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046856"/>
            <a:ext cx="4086795" cy="13908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206" y="2306745"/>
            <a:ext cx="2610214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03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Changed each pick (dire_pick_1, dire_pick_2, etc.) to be One Hot Encoded and then merged into one set of One Hot Encoded columns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Many more features, but very sparse (5 1’s in 117 columns, twice)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041" y="3072131"/>
            <a:ext cx="9335803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731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791</TotalTime>
  <Words>551</Words>
  <Application>Microsoft Office PowerPoint</Application>
  <PresentationFormat>Widescreen</PresentationFormat>
  <Paragraphs>92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Consolas</vt:lpstr>
      <vt:lpstr>Courier New</vt:lpstr>
      <vt:lpstr>Open Sans</vt:lpstr>
      <vt:lpstr>Trebuchet MS</vt:lpstr>
      <vt:lpstr>Wingdings 3</vt:lpstr>
      <vt:lpstr>Facet</vt:lpstr>
      <vt:lpstr>Predicting winners in Dota2 matches</vt:lpstr>
      <vt:lpstr>PowerPoint Presentation</vt:lpstr>
      <vt:lpstr>PowerPoint Presentation</vt:lpstr>
      <vt:lpstr>Game basics</vt:lpstr>
      <vt:lpstr>Creating the dataset</vt:lpstr>
      <vt:lpstr>Initial Dataset</vt:lpstr>
      <vt:lpstr>Initial model fitting</vt:lpstr>
      <vt:lpstr>Initial Metrics</vt:lpstr>
      <vt:lpstr>Transforming dataset</vt:lpstr>
      <vt:lpstr>More model fitting</vt:lpstr>
      <vt:lpstr>One Hot Encoded XGBoost Decision Tree</vt:lpstr>
      <vt:lpstr>Problem!</vt:lpstr>
      <vt:lpstr>team_id one hot encoded:</vt:lpstr>
      <vt:lpstr>team_id one hot encoded:</vt:lpstr>
      <vt:lpstr>Only keeping matches where both teams are attending the International 2019</vt:lpstr>
      <vt:lpstr>Only keeping matches where both teams are attending the International 2019</vt:lpstr>
      <vt:lpstr>Only keeping matches where both teams are attending the International 2019</vt:lpstr>
      <vt:lpstr>Only keeping matches where both teams are attending the International 2019</vt:lpstr>
      <vt:lpstr>Only keeping matches where both teams are attending the International 2019</vt:lpstr>
      <vt:lpstr>Final Model  Metrics</vt:lpstr>
      <vt:lpstr>Final Model  Comparison</vt:lpstr>
      <vt:lpstr>Final model in action</vt:lpstr>
      <vt:lpstr>However…</vt:lpstr>
      <vt:lpstr>However…</vt:lpstr>
      <vt:lpstr>However…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winners in Dota2 matches</dc:title>
  <dc:creator>rawr</dc:creator>
  <cp:lastModifiedBy>rawr</cp:lastModifiedBy>
  <cp:revision>27</cp:revision>
  <dcterms:created xsi:type="dcterms:W3CDTF">2019-08-07T03:12:08Z</dcterms:created>
  <dcterms:modified xsi:type="dcterms:W3CDTF">2019-08-07T23:07:28Z</dcterms:modified>
</cp:coreProperties>
</file>