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44"/>
  </p:notesMasterIdLst>
  <p:handoutMasterIdLst>
    <p:handoutMasterId r:id="rId45"/>
  </p:handoutMasterIdLst>
  <p:sldIdLst>
    <p:sldId id="266" r:id="rId3"/>
    <p:sldId id="272" r:id="rId4"/>
    <p:sldId id="286" r:id="rId5"/>
    <p:sldId id="290" r:id="rId6"/>
    <p:sldId id="291" r:id="rId7"/>
    <p:sldId id="292" r:id="rId8"/>
    <p:sldId id="293" r:id="rId9"/>
    <p:sldId id="287" r:id="rId10"/>
    <p:sldId id="289" r:id="rId11"/>
    <p:sldId id="288" r:id="rId12"/>
    <p:sldId id="282" r:id="rId13"/>
    <p:sldId id="295" r:id="rId14"/>
    <p:sldId id="297" r:id="rId15"/>
    <p:sldId id="298" r:id="rId16"/>
    <p:sldId id="258" r:id="rId17"/>
    <p:sldId id="260" r:id="rId18"/>
    <p:sldId id="261" r:id="rId19"/>
    <p:sldId id="264" r:id="rId20"/>
    <p:sldId id="263" r:id="rId21"/>
    <p:sldId id="271" r:id="rId22"/>
    <p:sldId id="299" r:id="rId23"/>
    <p:sldId id="279" r:id="rId24"/>
    <p:sldId id="301" r:id="rId25"/>
    <p:sldId id="307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20" r:id="rId34"/>
    <p:sldId id="321" r:id="rId35"/>
    <p:sldId id="323" r:id="rId36"/>
    <p:sldId id="322" r:id="rId37"/>
    <p:sldId id="324" r:id="rId38"/>
    <p:sldId id="325" r:id="rId39"/>
    <p:sldId id="326" r:id="rId40"/>
    <p:sldId id="319" r:id="rId41"/>
    <p:sldId id="303" r:id="rId42"/>
    <p:sldId id="304" r:id="rId43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E6E6E6"/>
    <a:srgbClr val="E2E2E2"/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25" autoAdjust="0"/>
  </p:normalViewPr>
  <p:slideViewPr>
    <p:cSldViewPr>
      <p:cViewPr varScale="1">
        <p:scale>
          <a:sx n="80" d="100"/>
          <a:sy n="80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Subversion</c:v>
                </c:pt>
                <c:pt idx="1">
                  <c:v>Git</c:v>
                </c:pt>
                <c:pt idx="2">
                  <c:v>GitHub</c:v>
                </c:pt>
                <c:pt idx="3">
                  <c:v>CVS</c:v>
                </c:pt>
                <c:pt idx="4">
                  <c:v>Mercurial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30.7</c:v>
                </c:pt>
                <c:pt idx="1">
                  <c:v>33.299999999999997</c:v>
                </c:pt>
                <c:pt idx="2">
                  <c:v>9.6</c:v>
                </c:pt>
                <c:pt idx="3">
                  <c:v>3.7</c:v>
                </c:pt>
                <c:pt idx="4">
                  <c:v>2.1</c:v>
                </c:pt>
                <c:pt idx="5">
                  <c:v>20.600000000000009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8-435B-8E42-3DCE462ED6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718406144"/>
        <c:axId val="1718408864"/>
      </c:barChart>
      <c:catAx>
        <c:axId val="17184061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718408864"/>
        <c:crosses val="autoZero"/>
        <c:auto val="1"/>
        <c:lblAlgn val="ctr"/>
        <c:lblOffset val="100"/>
        <c:noMultiLvlLbl val="0"/>
      </c:catAx>
      <c:valAx>
        <c:axId val="171840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1840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097625C6-2DD8-4A85-A1BE-6926FA0688E9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5D8169E7-7739-4E87-9B85-4AE0E6E5A208}" type="slidenum">
              <a:rPr lang="da-DK" altLang="en-US"/>
              <a:pPr/>
              <a:t>‹nr.›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B6E184E-2439-4A41-AF02-4856BA76FFF1}" type="slidenum">
              <a:rPr lang="da-DK" altLang="en-US" sz="1200"/>
              <a:pPr/>
              <a:t>1</a:t>
            </a:fld>
            <a:endParaRPr lang="da-DK" altLang="en-US" sz="120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22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283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6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r>
              <a:rPr lang="en-US" baseline="0" dirty="0" smtClean="0"/>
              <a:t> – DAN crowd problem solution stuff – information sharing.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dropbox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292D0-6E94-4CF9-A914-49EE61C44804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6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1338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9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55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848600" y="152400"/>
            <a:ext cx="12954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1000" y="5715000"/>
            <a:ext cx="82296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20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76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4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30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983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75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1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0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3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497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611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29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1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1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63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87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5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7676E7-E98F-4662-9C88-23800ED21DB0}" type="slidenum">
              <a:rPr lang="da-DK" altLang="en-US" sz="900"/>
              <a:pPr>
                <a:spcBef>
                  <a:spcPct val="0"/>
                </a:spcBef>
              </a:pPr>
              <a:t>‹nr.›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4873DB-2FCB-49ED-8B7B-6AF9FD7235A9}" type="slidenum">
              <a:rPr lang="da-DK" altLang="en-US" sz="900"/>
              <a:pPr>
                <a:spcBef>
                  <a:spcPct val="0"/>
                </a:spcBef>
              </a:pPr>
              <a:t>‹nr.›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700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www.red-gat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Research Software Tools Workshop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Version control using </a:t>
            </a:r>
            <a:r>
              <a:rPr lang="en-US" altLang="en-US" dirty="0" err="1" smtClean="0"/>
              <a:t>git</a:t>
            </a:r>
            <a:endParaRPr lang="en-US" altLang="en-US" dirty="0" smtClean="0"/>
          </a:p>
          <a:p>
            <a:r>
              <a:rPr lang="en-US" altLang="en-US" dirty="0" smtClean="0"/>
              <a:t>Tommy S. Alstrøm</a:t>
            </a:r>
          </a:p>
          <a:p>
            <a:r>
              <a:rPr lang="en-US" altLang="en-US" dirty="0" smtClean="0"/>
              <a:t>Postdoc</a:t>
            </a:r>
          </a:p>
          <a:p>
            <a:r>
              <a:rPr lang="en-US" altLang="en-US" dirty="0" smtClean="0"/>
              <a:t>Cognitive Systems</a:t>
            </a:r>
          </a:p>
        </p:txBody>
      </p:sp>
    </p:spTree>
    <p:extLst>
      <p:ext uri="{BB962C8B-B14F-4D97-AF65-F5344CB8AC3E}">
        <p14:creationId xmlns:p14="http://schemas.microsoft.com/office/powerpoint/2010/main" val="15539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10000" y="4169566"/>
            <a:ext cx="1511761" cy="1552508"/>
            <a:chOff x="3822239" y="2819400"/>
            <a:chExt cx="1511761" cy="155250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790" y="2819400"/>
              <a:ext cx="11334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822239" y="4033354"/>
              <a:ext cx="15117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P4D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 5</a:t>
            </a:r>
            <a:br>
              <a:rPr lang="en-US" dirty="0" smtClean="0"/>
            </a:br>
            <a:r>
              <a:rPr lang="en-US" dirty="0" smtClean="0"/>
              <a:t>Data management using Perforce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59049" y="3162333"/>
            <a:ext cx="1763240" cy="1333467"/>
            <a:chOff x="3718955" y="4896438"/>
            <a:chExt cx="1763240" cy="133346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896438"/>
              <a:ext cx="9715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718955" y="5891351"/>
              <a:ext cx="17632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Control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8865" y="1507827"/>
            <a:ext cx="1218603" cy="1159737"/>
            <a:chOff x="6939560" y="3095624"/>
            <a:chExt cx="1218603" cy="1159737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60" name="Picture 12" descr="http://www.perforce.com/sites/all/themes/perforce/images/why-perforce-hybri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095624"/>
              <a:ext cx="1000125" cy="771525"/>
            </a:xfrm>
            <a:prstGeom prst="rect">
              <a:avLst/>
            </a:prstGeom>
            <a:grpFill/>
            <a:extLst/>
          </p:spPr>
        </p:pic>
        <p:sp>
          <p:nvSpPr>
            <p:cNvPr id="21" name="Rectangle 20"/>
            <p:cNvSpPr/>
            <p:nvPr/>
          </p:nvSpPr>
          <p:spPr>
            <a:xfrm>
              <a:off x="6939560" y="3916807"/>
              <a:ext cx="121860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675" y="3378574"/>
            <a:ext cx="1817164" cy="1452979"/>
            <a:chOff x="3663418" y="1143000"/>
            <a:chExt cx="1817164" cy="1452979"/>
          </a:xfrm>
          <a:noFill/>
          <a:effectLst>
            <a:outerShdw blurRad="50800" dist="50800" dir="54000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</a:effectLst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1143000"/>
              <a:ext cx="857250" cy="1114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663418" y="2257425"/>
              <a:ext cx="1817164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Perforce Swarm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23" name="Flowchart: Magnetic Disk 22"/>
          <p:cNvSpPr/>
          <p:nvPr/>
        </p:nvSpPr>
        <p:spPr bwMode="auto">
          <a:xfrm>
            <a:off x="3352800" y="3352800"/>
            <a:ext cx="2405620" cy="2590800"/>
          </a:xfrm>
          <a:prstGeom prst="flowChartMagneticDisk">
            <a:avLst/>
          </a:prstGeom>
          <a:solidFill>
            <a:schemeClr val="accent1">
              <a:alpha val="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6377" y="6003627"/>
            <a:ext cx="2285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ZFS storage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(72 TB)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AutoShape 2" descr="Redgat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Redgat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dgate logo">
            <a:hlinkClick r:id="rId7" tooltip="Go to home page"/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covered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3434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Chapter 1 – Getting </a:t>
            </a:r>
            <a:r>
              <a:rPr lang="en-US" sz="3600" dirty="0" smtClean="0"/>
              <a:t>Started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2 – </a:t>
            </a: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smtClean="0"/>
              <a:t>Basics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3 – </a:t>
            </a: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smtClean="0"/>
              <a:t>Branching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4.1 - </a:t>
            </a:r>
            <a:r>
              <a:rPr lang="en-US" sz="3600" dirty="0" err="1" smtClean="0"/>
              <a:t>Git</a:t>
            </a:r>
            <a:r>
              <a:rPr lang="en-US" sz="3600" dirty="0" smtClean="0"/>
              <a:t> on the server – the </a:t>
            </a:r>
            <a:r>
              <a:rPr lang="en-US" sz="3600" dirty="0" smtClean="0"/>
              <a:t>protocols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4.3 - Generating Your SSH Public </a:t>
            </a:r>
            <a:r>
              <a:rPr lang="en-US" sz="3600" dirty="0" smtClean="0"/>
              <a:t>Key</a:t>
            </a:r>
          </a:p>
          <a:p>
            <a:endParaRPr lang="en-US" sz="3600" dirty="0" smtClean="0"/>
          </a:p>
          <a:p>
            <a:r>
              <a:rPr lang="en-US" sz="3600" dirty="0" smtClean="0"/>
              <a:t>Chapter 7.11 – </a:t>
            </a:r>
            <a:r>
              <a:rPr lang="en-US" sz="3600" dirty="0" smtClean="0"/>
              <a:t>Submodules</a:t>
            </a:r>
          </a:p>
          <a:p>
            <a:endParaRPr lang="en-US" sz="3600" dirty="0"/>
          </a:p>
          <a:p>
            <a:r>
              <a:rPr lang="en-US" sz="3600" dirty="0" smtClean="0"/>
              <a:t>The book is 574 pages long, we will cover roughly 100 pages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2" descr="X:\Documents\Presentations\Big Data figs\gitbook\progit2\book\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1752600" cy="231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https://git-scm.com/book/en/v2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08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772400" cy="4724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http://git-scm.com/downloads</a:t>
            </a:r>
            <a:endParaRPr lang="en-US" sz="1400" dirty="0"/>
          </a:p>
        </p:txBody>
      </p:sp>
      <p:sp>
        <p:nvSpPr>
          <p:cNvPr id="10" name="Double Bracket 3"/>
          <p:cNvSpPr/>
          <p:nvPr/>
        </p:nvSpPr>
        <p:spPr bwMode="auto">
          <a:xfrm>
            <a:off x="2833053" y="4114800"/>
            <a:ext cx="5472747" cy="1600200"/>
          </a:xfrm>
          <a:prstGeom prst="bracketPair">
            <a:avLst/>
          </a:prstGeom>
          <a:solidFill>
            <a:schemeClr val="accent1">
              <a:alpha val="90000"/>
            </a:schemeClr>
          </a:solidFill>
          <a:ln w="38100" cap="flat" cmpd="sng" algn="ctr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274320" tIns="0" rIns="27432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Windows users: choose these options when installing:</a:t>
            </a:r>
          </a:p>
          <a:p>
            <a:pPr algn="ctr"/>
            <a:r>
              <a:rPr lang="en-US" sz="1400" b="1" dirty="0" smtClean="0">
                <a:ea typeface="ＭＳ Ｐゴシック" pitchFamily="-80" charset="-128"/>
              </a:rPr>
              <a:t>“Use </a:t>
            </a:r>
            <a:r>
              <a:rPr lang="en-US" sz="1400" b="1" dirty="0" err="1" smtClean="0">
                <a:ea typeface="ＭＳ Ｐゴシック" pitchFamily="-80" charset="-128"/>
              </a:rPr>
              <a:t>Git</a:t>
            </a:r>
            <a:r>
              <a:rPr lang="en-US" sz="1400" b="1" dirty="0" smtClean="0">
                <a:ea typeface="ＭＳ Ｐゴシック" pitchFamily="-80" charset="-128"/>
              </a:rPr>
              <a:t> </a:t>
            </a:r>
            <a:r>
              <a:rPr lang="en-US" sz="1400" b="1" dirty="0">
                <a:ea typeface="ＭＳ Ｐゴシック" pitchFamily="-80" charset="-128"/>
              </a:rPr>
              <a:t>from the Windows command </a:t>
            </a:r>
            <a:r>
              <a:rPr lang="en-US" sz="1400" b="1" dirty="0" smtClean="0">
                <a:ea typeface="ＭＳ Ｐゴシック" pitchFamily="-80" charset="-128"/>
              </a:rPr>
              <a:t>prompt”</a:t>
            </a:r>
            <a:endParaRPr lang="en-US" sz="1400" b="1" dirty="0">
              <a:ea typeface="ＭＳ Ｐゴシック" pitchFamily="-80" charset="-128"/>
            </a:endParaRPr>
          </a:p>
          <a:p>
            <a:pPr algn="ctr"/>
            <a:r>
              <a:rPr lang="en-US" sz="1400" b="1" dirty="0">
                <a:ea typeface="ＭＳ Ｐゴシック" pitchFamily="-80" charset="-128"/>
              </a:rPr>
              <a:t>Otherwise use default settings.</a:t>
            </a:r>
          </a:p>
          <a:p>
            <a:pPr algn="ctr"/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65650"/>
          </a:xfrm>
          <a:solidFill>
            <a:srgbClr val="E6E6E6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tommysl@tommysl-PC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/e/DTU/courses/</a:t>
            </a:r>
            <a:r>
              <a:rPr lang="en-US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ResearchSoftwareTools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/ws4_version_control_git</a:t>
            </a:r>
            <a:r>
              <a:rPr lang="en-US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cd “exercise directory”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latin typeface="Lucida Console" panose="020B0609040504020204" pitchFamily="49" charset="0"/>
              </a:rPr>
              <a:t>git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clone https://github.com/tsal-dtu/ws4_version_control_git.git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Cloning into 'ws4_version_control_git'...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Counting objects: 14,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Compressing objects: 100% (12/12),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remote: Total 14 (delta 1), reused 14 (delta 1), pack-reused 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Unpacking objects: 100% (14/14), done.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Checking connectivity... done</a:t>
            </a:r>
            <a:r>
              <a:rPr lang="en-US" sz="1400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ls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tommysl 197121 0 Nov 15 12:02 </a:t>
            </a:r>
            <a:r>
              <a:rPr lang="en-US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ws4_version_control_git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cd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ws4_version_control_git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</a:t>
            </a:r>
            <a:r>
              <a:rPr lang="en-US" sz="1400" b="1" dirty="0" smtClean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ls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-l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460</a:t>
            </a:r>
          </a:p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tommysl 197121      0 Nov 15 12:02 </a:t>
            </a:r>
            <a:r>
              <a:rPr lang="en-US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latex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-rw-r--r-- 1 tommysl 197121 470824 Nov 15 12:02 </a:t>
            </a:r>
            <a:r>
              <a:rPr lang="pt-BR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version_control_git.pptx</a:t>
            </a:r>
            <a:endParaRPr lang="en-US" sz="14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files … the </a:t>
            </a:r>
            <a:r>
              <a:rPr lang="en-US" dirty="0" err="1" smtClean="0"/>
              <a:t>git</a:t>
            </a:r>
            <a:r>
              <a:rPr lang="en-US" dirty="0" smtClean="0"/>
              <a:t>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material is very brief</a:t>
            </a:r>
            <a:br>
              <a:rPr lang="en-US" dirty="0" smtClean="0"/>
            </a:br>
            <a:r>
              <a:rPr lang="en-US" dirty="0" smtClean="0"/>
              <a:t>google issues or use the book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/>
          <p:nvPr/>
        </p:nvSpPr>
        <p:spPr>
          <a:xfrm>
            <a:off x="607382" y="5793808"/>
            <a:ext cx="777461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http://www.theallium.com/engineering/computer-programming-to-be-officially-renamed-googling-stackoverflow/</a:t>
            </a:r>
            <a:endParaRPr lang="en-US" sz="140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2" y="1600200"/>
            <a:ext cx="7774618" cy="41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0" y="1600200"/>
            <a:ext cx="5347759" cy="4565650"/>
          </a:xfrm>
        </p:spPr>
      </p:pic>
    </p:spTree>
    <p:extLst>
      <p:ext uri="{BB962C8B-B14F-4D97-AF65-F5344CB8AC3E}">
        <p14:creationId xmlns:p14="http://schemas.microsoft.com/office/powerpoint/2010/main" val="33414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1250"/>
            <a:ext cx="7620000" cy="2952750"/>
          </a:xfrm>
        </p:spPr>
      </p:pic>
    </p:spTree>
    <p:extLst>
      <p:ext uri="{BB962C8B-B14F-4D97-AF65-F5344CB8AC3E}">
        <p14:creationId xmlns:p14="http://schemas.microsoft.com/office/powerpoint/2010/main" val="38279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0462"/>
            <a:ext cx="7620000" cy="2905125"/>
          </a:xfrm>
        </p:spPr>
      </p:pic>
    </p:spTree>
    <p:extLst>
      <p:ext uri="{BB962C8B-B14F-4D97-AF65-F5344CB8AC3E}">
        <p14:creationId xmlns:p14="http://schemas.microsoft.com/office/powerpoint/2010/main" val="21255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2"/>
            <a:ext cx="7620000" cy="4200525"/>
          </a:xfrm>
        </p:spPr>
      </p:pic>
    </p:spTree>
    <p:extLst>
      <p:ext uri="{BB962C8B-B14F-4D97-AF65-F5344CB8AC3E}">
        <p14:creationId xmlns:p14="http://schemas.microsoft.com/office/powerpoint/2010/main" val="4904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620000" cy="3143250"/>
          </a:xfrm>
        </p:spPr>
      </p:pic>
    </p:spTree>
    <p:extLst>
      <p:ext uri="{BB962C8B-B14F-4D97-AF65-F5344CB8AC3E}">
        <p14:creationId xmlns:p14="http://schemas.microsoft.com/office/powerpoint/2010/main" val="3806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today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is gained by using a versioning control system.</a:t>
            </a:r>
          </a:p>
          <a:p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 smtClean="0"/>
              <a:t>main concepts of a version control </a:t>
            </a:r>
            <a:r>
              <a:rPr lang="en-US" dirty="0" smtClean="0"/>
              <a:t>system such as versioning, commits, branches and merging.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 the basic </a:t>
            </a:r>
            <a:r>
              <a:rPr lang="en-US" dirty="0" smtClean="0"/>
              <a:t>differences of </a:t>
            </a:r>
            <a:r>
              <a:rPr lang="en-US" dirty="0" err="1" smtClean="0"/>
              <a:t>git</a:t>
            </a:r>
            <a:r>
              <a:rPr lang="en-US" dirty="0" smtClean="0"/>
              <a:t>, and how it compares to Perforce and </a:t>
            </a:r>
            <a:r>
              <a:rPr lang="en-US" dirty="0" smtClean="0"/>
              <a:t>Subversion.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able to set up a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environment, both locally and using remote servers.</a:t>
            </a:r>
          </a:p>
          <a:p>
            <a:endParaRPr lang="en-US" dirty="0"/>
          </a:p>
          <a:p>
            <a:r>
              <a:rPr lang="en-US" dirty="0" smtClean="0"/>
              <a:t>Will be able to work with clones, commits, merging, rebasing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read a </a:t>
            </a:r>
            <a:r>
              <a:rPr lang="en-US" dirty="0" err="1" smtClean="0"/>
              <a:t>github</a:t>
            </a:r>
            <a:r>
              <a:rPr lang="en-US" dirty="0" smtClean="0"/>
              <a:t> website.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65650"/>
          </a:xfrm>
          <a:solidFill>
            <a:srgbClr val="E6E6E6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tommysl@tommysl-PC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/e/DTU/courses/</a:t>
            </a:r>
            <a:r>
              <a:rPr lang="en-US" sz="20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ResearchSoftwareTools</a:t>
            </a: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/ws4_version_control_git</a:t>
            </a:r>
            <a:r>
              <a:rPr lang="en-US" sz="20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latex/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directory.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reset HEAD &lt;file&gt;..." to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modified:   latex/</a:t>
            </a:r>
            <a:r>
              <a:rPr 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version_control_git.tex</a:t>
            </a: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modified:   latex/</a:t>
            </a:r>
            <a:r>
              <a:rPr lang="en-US" sz="20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Makefile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License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book/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latex/</a:t>
            </a:r>
            <a:r>
              <a:rPr lang="en-US" sz="2000" dirty="0" err="1">
                <a:solidFill>
                  <a:srgbClr val="BF0000"/>
                </a:solidFill>
                <a:latin typeface="Lucida Console" panose="020B0609040504020204" pitchFamily="49" charset="0"/>
              </a:rPr>
              <a:t>Makefile.advanced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latex/version_control_git.pdf</a:t>
            </a:r>
            <a:endParaRPr lang="en-US" sz="20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refs/</a:t>
            </a:r>
          </a:p>
        </p:txBody>
      </p:sp>
    </p:spTree>
    <p:extLst>
      <p:ext uri="{BB962C8B-B14F-4D97-AF65-F5344CB8AC3E}">
        <p14:creationId xmlns:p14="http://schemas.microsoft.com/office/powerpoint/2010/main" val="4032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620000" cy="3143250"/>
          </a:xfrm>
        </p:spPr>
      </p:pic>
      <p:sp>
        <p:nvSpPr>
          <p:cNvPr id="3" name="Tekstfelt 2"/>
          <p:cNvSpPr txBox="1"/>
          <p:nvPr/>
        </p:nvSpPr>
        <p:spPr>
          <a:xfrm>
            <a:off x="5671775" y="4345742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4724400" y="5285373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 --staged</a:t>
            </a:r>
            <a:endParaRPr lang="en-US" dirty="0"/>
          </a:p>
        </p:txBody>
      </p:sp>
      <p:sp>
        <p:nvSpPr>
          <p:cNvPr id="6" name="Tekstfelt 5"/>
          <p:cNvSpPr txBox="1"/>
          <p:nvPr/>
        </p:nvSpPr>
        <p:spPr>
          <a:xfrm>
            <a:off x="3477934" y="402239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Removing files are done with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License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‘License’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reset HEAD &lt;file&gt;..." to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deleted:    License</a:t>
            </a:r>
          </a:p>
          <a:p>
            <a:pPr marL="0" indent="0">
              <a:buNone/>
            </a:pPr>
            <a:endParaRPr lang="en-US" sz="20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3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To see commit history use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log --stat -1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5e99b7da063e9ed615c503384d852a1a281b822a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Tommy S. Alstrøm &lt;tsal@dtu.dk&gt;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Nov 15 14:57:51 2015 +0100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Updated content of the latex file so this is no longer in bullet form.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latex/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| 143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++++++++++++++++++++++++++++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95 insertions(+), 48 deletions(-)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Or launch the visual tool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&amp;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 and merging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8125"/>
            <a:ext cx="7620000" cy="2209800"/>
          </a:xfrm>
        </p:spPr>
      </p:pic>
    </p:spTree>
    <p:extLst>
      <p:ext uri="{BB962C8B-B14F-4D97-AF65-F5344CB8AC3E}">
        <p14:creationId xmlns:p14="http://schemas.microsoft.com/office/powerpoint/2010/main" val="4366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25650"/>
            <a:ext cx="7620000" cy="3714750"/>
          </a:xfrm>
        </p:spPr>
      </p:pic>
    </p:spTree>
    <p:extLst>
      <p:ext uri="{BB962C8B-B14F-4D97-AF65-F5344CB8AC3E}">
        <p14:creationId xmlns:p14="http://schemas.microsoft.com/office/powerpoint/2010/main" val="4326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1425"/>
            <a:ext cx="7620000" cy="2743200"/>
          </a:xfrm>
        </p:spPr>
      </p:pic>
    </p:spTree>
    <p:extLst>
      <p:ext uri="{BB962C8B-B14F-4D97-AF65-F5344CB8AC3E}">
        <p14:creationId xmlns:p14="http://schemas.microsoft.com/office/powerpoint/2010/main" val="34414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8987"/>
            <a:ext cx="7620000" cy="3648075"/>
          </a:xfrm>
        </p:spPr>
      </p:pic>
    </p:spTree>
    <p:extLst>
      <p:ext uri="{BB962C8B-B14F-4D97-AF65-F5344CB8AC3E}">
        <p14:creationId xmlns:p14="http://schemas.microsoft.com/office/powerpoint/2010/main" val="22165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" y="1600200"/>
            <a:ext cx="7609416" cy="4565650"/>
          </a:xfrm>
        </p:spPr>
      </p:pic>
    </p:spTree>
    <p:extLst>
      <p:ext uri="{BB962C8B-B14F-4D97-AF65-F5344CB8AC3E}">
        <p14:creationId xmlns:p14="http://schemas.microsoft.com/office/powerpoint/2010/main" val="30800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8512"/>
            <a:ext cx="7620000" cy="3629025"/>
          </a:xfrm>
        </p:spPr>
      </p:pic>
    </p:spTree>
    <p:extLst>
      <p:ext uri="{BB962C8B-B14F-4D97-AF65-F5344CB8AC3E}">
        <p14:creationId xmlns:p14="http://schemas.microsoft.com/office/powerpoint/2010/main" val="20536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basic principle of computational reproducible research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8" y="2133600"/>
            <a:ext cx="7775532" cy="2741280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607382" y="5793808"/>
            <a:ext cx="777461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Roger D. Peng. "Reproducible Research in Computational </a:t>
            </a:r>
            <a:r>
              <a:rPr lang="en-US" sz="1400" dirty="0" smtClean="0"/>
              <a:t>Science“. </a:t>
            </a:r>
            <a:r>
              <a:rPr lang="en-US" sz="1400" i="1" dirty="0" smtClean="0"/>
              <a:t>Science</a:t>
            </a:r>
            <a:r>
              <a:rPr lang="en-US" sz="1400" dirty="0" smtClean="0"/>
              <a:t> </a:t>
            </a:r>
            <a:r>
              <a:rPr lang="en-US" sz="1400" dirty="0"/>
              <a:t>2 December 2011: </a:t>
            </a:r>
            <a:r>
              <a:rPr lang="en-US" sz="1400" b="1" dirty="0"/>
              <a:t>334</a:t>
            </a:r>
            <a:r>
              <a:rPr lang="en-US" sz="1400" dirty="0"/>
              <a:t> (6060), 1226-1227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8512"/>
            <a:ext cx="7620000" cy="3629025"/>
          </a:xfrm>
        </p:spPr>
      </p:pic>
    </p:spTree>
    <p:extLst>
      <p:ext uri="{BB962C8B-B14F-4D97-AF65-F5344CB8AC3E}">
        <p14:creationId xmlns:p14="http://schemas.microsoft.com/office/powerpoint/2010/main" val="5287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branching and merging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8075"/>
            <a:ext cx="7620000" cy="3009900"/>
          </a:xfrm>
        </p:spPr>
      </p:pic>
    </p:spTree>
    <p:extLst>
      <p:ext uri="{BB962C8B-B14F-4D97-AF65-F5344CB8AC3E}">
        <p14:creationId xmlns:p14="http://schemas.microsoft.com/office/powerpoint/2010/main" val="14064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branching and merging implemented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3237"/>
            <a:ext cx="7620000" cy="4219575"/>
          </a:xfrm>
        </p:spPr>
      </p:pic>
    </p:spTree>
    <p:extLst>
      <p:ext uri="{BB962C8B-B14F-4D97-AF65-F5344CB8AC3E}">
        <p14:creationId xmlns:p14="http://schemas.microsoft.com/office/powerpoint/2010/main" val="39099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5150"/>
            <a:ext cx="7620000" cy="4095750"/>
          </a:xfrm>
        </p:spPr>
      </p:pic>
    </p:spTree>
    <p:extLst>
      <p:ext uri="{BB962C8B-B14F-4D97-AF65-F5344CB8AC3E}">
        <p14:creationId xmlns:p14="http://schemas.microsoft.com/office/powerpoint/2010/main" val="23195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8937"/>
            <a:ext cx="7620000" cy="4448175"/>
          </a:xfrm>
        </p:spPr>
      </p:pic>
    </p:spTree>
    <p:extLst>
      <p:ext uri="{BB962C8B-B14F-4D97-AF65-F5344CB8AC3E}">
        <p14:creationId xmlns:p14="http://schemas.microsoft.com/office/powerpoint/2010/main" val="1871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branching and merging implemented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2350"/>
            <a:ext cx="7620000" cy="3181350"/>
          </a:xfrm>
        </p:spPr>
      </p:pic>
    </p:spTree>
    <p:extLst>
      <p:ext uri="{BB962C8B-B14F-4D97-AF65-F5344CB8AC3E}">
        <p14:creationId xmlns:p14="http://schemas.microsoft.com/office/powerpoint/2010/main" val="4201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To see commit history use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log --stat -1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5e99b7da063e9ed615c503384d852a1a281b822a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Tommy S. Alstrøm &lt;tsal@dtu.dk&gt;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Nov 15 14:57:51 2015 +0100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Updated content of the latex file so this is no longer in bullet form.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latex/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| 143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++++++++++++++++++++++++++++</a:t>
            </a:r>
            <a:r>
              <a:rPr lang="en-US" sz="2000" dirty="0">
                <a:solidFill>
                  <a:srgbClr val="BF0000"/>
                </a:solidFill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95 insertions(+), 48 deletions(-)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Or launch the visual tool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gitk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&amp;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solidFill>
            <a:srgbClr val="E6E6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See current branches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branch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8A3E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Create a new branch with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 &lt;new 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Delete a branch using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A3E"/>
                </a:solidFill>
                <a:latin typeface="Lucida Console" panose="020B0609040504020204" pitchFamily="49" charset="0"/>
              </a:rPr>
              <a:t>$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–d &lt;</a:t>
            </a:r>
            <a:r>
              <a:rPr lang="en-US" sz="20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branchname</a:t>
            </a:r>
            <a:r>
              <a:rPr lang="en-US" sz="2000" smtClean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endParaRPr lang="en-US" sz="2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209800" y="-1143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</p:txBody>
      </p:sp>
      <p:sp>
        <p:nvSpPr>
          <p:cNvPr id="5" name="Rektangel 4"/>
          <p:cNvSpPr/>
          <p:nvPr/>
        </p:nvSpPr>
        <p:spPr>
          <a:xfrm>
            <a:off x="4267200" y="-1897053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tommysl@tommysl-PC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/e/DTU/courses/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ResearchSoftwareTools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/ws4_version_control_git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-b testing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D       License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       latex/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version_control_git.tex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M       version_control_git.pptx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a new branch 'testing'</a:t>
            </a:r>
          </a:p>
        </p:txBody>
      </p:sp>
    </p:spTree>
    <p:extLst>
      <p:ext uri="{BB962C8B-B14F-4D97-AF65-F5344CB8AC3E}">
        <p14:creationId xmlns:p14="http://schemas.microsoft.com/office/powerpoint/2010/main" val="21060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Branching – the mainline model</a:t>
            </a:r>
            <a:br>
              <a:rPr lang="en-US" dirty="0" smtClean="0"/>
            </a:b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371600"/>
            <a:ext cx="10010288" cy="4495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7382" y="5793808"/>
            <a:ext cx="77746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https://www.perforce.com/resources/tutorials/mainline-model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00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 versioning control system?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_images/version_contr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94740"/>
            <a:ext cx="6629400" cy="53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0322" y="6367046"/>
            <a:ext cx="3123356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http://git-lectures.github.io/</a:t>
            </a:r>
          </a:p>
        </p:txBody>
      </p:sp>
    </p:spTree>
    <p:extLst>
      <p:ext uri="{BB962C8B-B14F-4D97-AF65-F5344CB8AC3E}">
        <p14:creationId xmlns:p14="http://schemas.microsoft.com/office/powerpoint/2010/main" val="249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lets </a:t>
            </a:r>
            <a:r>
              <a:rPr lang="en-US" dirty="0" smtClean="0"/>
              <a:t>look at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web:</a:t>
            </a:r>
            <a:br>
              <a:rPr lang="en-US" dirty="0" smtClean="0"/>
            </a:br>
            <a:r>
              <a:rPr lang="en-US" dirty="0"/>
              <a:t>https://github.com/git/git</a:t>
            </a:r>
            <a:br>
              <a:rPr lang="en-US" dirty="0"/>
            </a:b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1674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60" y="1600200"/>
            <a:ext cx="6569280" cy="4565650"/>
          </a:xfrm>
        </p:spPr>
      </p:pic>
    </p:spTree>
    <p:extLst>
      <p:ext uri="{BB962C8B-B14F-4D97-AF65-F5344CB8AC3E}">
        <p14:creationId xmlns:p14="http://schemas.microsoft.com/office/powerpoint/2010/main" val="29035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hdcomics.com/comics/archive/phd101212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51054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557" y="6367046"/>
            <a:ext cx="844115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http://www.ee.columbia.edu/~dpwe/e6891/slides/E6891_%20lecture%202.pdf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-182880" y="548639"/>
          <a:ext cx="9601200" cy="540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4" imgW="6858000" imgH="3857396" progId="AcroExch.Document.11">
                  <p:embed/>
                </p:oleObj>
              </mc:Choice>
              <mc:Fallback>
                <p:oleObj name="Acrobat Document" r:id="rId4" imgW="6858000" imgH="3857396" progId="AcroExch.Document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2880" y="548639"/>
                        <a:ext cx="9601200" cy="540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557" y="6367046"/>
            <a:ext cx="844115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http://www.ee.columbia.edu/~dpwe/e6891/slides/E6891_%20lecture%202.pdf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-182880" y="548639"/>
          <a:ext cx="9601200" cy="540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4" imgW="6858000" imgH="3857396" progId="AcroExch.Document.11">
                  <p:embed/>
                </p:oleObj>
              </mc:Choice>
              <mc:Fallback>
                <p:oleObj name="Acrobat Document" r:id="rId4" imgW="6858000" imgH="3857396" progId="AcroExch.Document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2880" y="548639"/>
                        <a:ext cx="9601200" cy="540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3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4</a:t>
            </a:r>
            <a:br>
              <a:rPr lang="en-US" dirty="0" smtClean="0"/>
            </a:br>
            <a:r>
              <a:rPr lang="en-US" dirty="0" smtClean="0"/>
              <a:t>Version control of code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3962400" cy="21883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Git</a:t>
            </a:r>
            <a:r>
              <a:rPr lang="en-US" sz="1800" dirty="0"/>
              <a:t> is a </a:t>
            </a:r>
            <a:r>
              <a:rPr lang="en-US" sz="1800" dirty="0">
                <a:solidFill>
                  <a:srgbClr val="0070C0"/>
                </a:solidFill>
              </a:rPr>
              <a:t>free and open source</a:t>
            </a:r>
            <a:r>
              <a:rPr lang="en-US" sz="1800" dirty="0">
                <a:solidFill>
                  <a:srgbClr val="33CCFF"/>
                </a:solidFill>
              </a:rPr>
              <a:t> </a:t>
            </a:r>
            <a:r>
              <a:rPr lang="en-US" sz="1800" dirty="0"/>
              <a:t>distributed version control system designed to handle everything from small to very large projects with speed and efficiency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42" name="Picture 2" descr="X:\Documents\Presentations\Big Data figs\gitbook\progit2\book\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00400" cy="42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/>
          <p:cNvGraphicFramePr/>
          <p:nvPr>
            <p:extLst/>
          </p:nvPr>
        </p:nvGraphicFramePr>
        <p:xfrm>
          <a:off x="457200" y="3437692"/>
          <a:ext cx="4114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6046" y="6028492"/>
            <a:ext cx="2359107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https://git-scm.com/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6096000"/>
            <a:ext cx="3466398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Eclipse community survey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13186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used as primary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11683"/>
              </p:ext>
            </p:extLst>
          </p:nvPr>
        </p:nvGraphicFramePr>
        <p:xfrm>
          <a:off x="914400" y="1219200"/>
          <a:ext cx="7391400" cy="454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Git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Subversion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Perforce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Free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Free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Commercial</a:t>
                      </a:r>
                    </a:p>
                    <a:p>
                      <a:r>
                        <a:rPr lang="da-DK" dirty="0" err="1" smtClean="0"/>
                        <a:t>Free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dirty="0" smtClean="0"/>
                        <a:t>for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personal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use</a:t>
                      </a:r>
                      <a:r>
                        <a:rPr lang="da-DK" baseline="0" dirty="0" smtClean="0"/>
                        <a:t>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Distributed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Centralized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Local shadow copy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Local shadow copy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None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lang="da-DK" dirty="0" smtClean="0"/>
                        <a:t>Everything</a:t>
                      </a:r>
                      <a:r>
                        <a:rPr lang="da-DK" baseline="0" dirty="0" smtClean="0"/>
                        <a:t> happens client-side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Client-server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Server-side copy/branching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&quot;No&quot; Symbol 5"/>
          <p:cNvSpPr/>
          <p:nvPr/>
        </p:nvSpPr>
        <p:spPr bwMode="auto">
          <a:xfrm>
            <a:off x="1722455" y="4972259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1704451" y="4038600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" name="&quot;No&quot; Symbol 7"/>
          <p:cNvSpPr/>
          <p:nvPr/>
        </p:nvSpPr>
        <p:spPr bwMode="auto">
          <a:xfrm>
            <a:off x="4191000" y="4038600"/>
            <a:ext cx="715945" cy="715945"/>
          </a:xfrm>
          <a:prstGeom prst="noSmoking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7367116" y="208503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0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</Template>
  <TotalTime>1950</TotalTime>
  <Words>955</Words>
  <Application>Microsoft Office PowerPoint</Application>
  <PresentationFormat>Skærmshow (4:3)</PresentationFormat>
  <Paragraphs>202</Paragraphs>
  <Slides>41</Slides>
  <Notes>4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2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8" baseType="lpstr">
      <vt:lpstr>MS PGothic</vt:lpstr>
      <vt:lpstr>Arial</vt:lpstr>
      <vt:lpstr>Lucida Console</vt:lpstr>
      <vt:lpstr>Verdana</vt:lpstr>
      <vt:lpstr>DTU_Informatics[1]</vt:lpstr>
      <vt:lpstr>DTU Corporate UK</vt:lpstr>
      <vt:lpstr>Acrobat Document</vt:lpstr>
      <vt:lpstr>Research Software Tools Workshop</vt:lpstr>
      <vt:lpstr>Learning objectives for today</vt:lpstr>
      <vt:lpstr>  The basic principle of computational reproducible research </vt:lpstr>
      <vt:lpstr>Why a versioning control system? </vt:lpstr>
      <vt:lpstr>PowerPoint-præsentation</vt:lpstr>
      <vt:lpstr>PowerPoint-præsentation</vt:lpstr>
      <vt:lpstr>PowerPoint-præsentation</vt:lpstr>
      <vt:lpstr>Workshop 4 Version control of code using git</vt:lpstr>
      <vt:lpstr>PowerPoint-præsentation</vt:lpstr>
      <vt:lpstr> Workshop 5 Data management using Perforce</vt:lpstr>
      <vt:lpstr>Material covered  </vt:lpstr>
      <vt:lpstr>Installing git  </vt:lpstr>
      <vt:lpstr>Getting files … the git way</vt:lpstr>
      <vt:lpstr>Exercise material is very brief google issues or use the book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Git diff</vt:lpstr>
      <vt:lpstr>Git rm</vt:lpstr>
      <vt:lpstr>Git log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How is branching and merging implemented in git</vt:lpstr>
      <vt:lpstr>How is branching and merging implemented in git</vt:lpstr>
      <vt:lpstr>How is branching and merging implemented in git</vt:lpstr>
      <vt:lpstr>How is branching and merging implemented in git</vt:lpstr>
      <vt:lpstr>PowerPoint-præsentation</vt:lpstr>
      <vt:lpstr>Git log</vt:lpstr>
      <vt:lpstr>Git log</vt:lpstr>
      <vt:lpstr>Branching – the mainline model </vt:lpstr>
      <vt:lpstr>Now lets look at github web: https://github.com/git/git </vt:lpstr>
      <vt:lpstr>PowerPoint-præsentation</vt:lpstr>
    </vt:vector>
  </TitlesOfParts>
  <Company>DTU Compute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Sonne Alstrøm</dc:creator>
  <cp:lastModifiedBy>Tommy Sonne Alstrøm</cp:lastModifiedBy>
  <cp:revision>38</cp:revision>
  <dcterms:created xsi:type="dcterms:W3CDTF">2015-11-13T12:14:56Z</dcterms:created>
  <dcterms:modified xsi:type="dcterms:W3CDTF">2015-11-15T21:42:18Z</dcterms:modified>
</cp:coreProperties>
</file>