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570"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9fca8079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9fca8079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9fca80799_2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9fca80799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9fca80799_2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9fca80799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9fca80799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9fca80799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9fca80799_5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9fca80799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9fca80799_5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9fca80799_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9fca80799_5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9fca80799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9fca8079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9fca8079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9fca80799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9fca8079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9fca80799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9fca80799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9fca80799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9fca8079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9fca80799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9fca8079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9fca80799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9fca80799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59fca8079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59fca8079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9fca80799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9fca80799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9fca80799_3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9fca80799_3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9fca80799_3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9fca80799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59fca80799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59fca8079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9fca80799_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9fca80799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59fca80799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59fca80799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59fca80799_3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59fca80799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59fca80799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59fca80799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9fca80799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9fca80799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59fca80799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59fca80799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59fca80799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59fca8079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9fca80799_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9fca80799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9fca80799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9fca80799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9fca80799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9fca8079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The percentage in the top five was 40%,</a:t>
            </a:r>
            <a:endParaRPr/>
          </a:p>
          <a:p>
            <a:pPr marL="0" lvl="0" indent="0" algn="l" rtl="0">
              <a:spcBef>
                <a:spcPts val="0"/>
              </a:spcBef>
              <a:spcAft>
                <a:spcPts val="0"/>
              </a:spcAft>
              <a:buNone/>
            </a:pPr>
            <a:r>
              <a:rPr lang="es"/>
              <a:t>the percentage in the least five was 4%</a:t>
            </a:r>
            <a:endParaRPr/>
          </a:p>
          <a:p>
            <a:pPr marL="0" lvl="0" indent="0" algn="l" rtl="0">
              <a:spcBef>
                <a:spcPts val="0"/>
              </a:spcBef>
              <a:spcAft>
                <a:spcPts val="0"/>
              </a:spcAft>
              <a:buNone/>
            </a:pPr>
            <a:r>
              <a:rPr lang="es"/>
              <a:t>The 3 most populates cities were </a:t>
            </a:r>
            <a:r>
              <a:rPr lang="es" sz="1000">
                <a:latin typeface="Verdana"/>
                <a:ea typeface="Verdana"/>
                <a:cs typeface="Verdana"/>
                <a:sym typeface="Verdana"/>
              </a:rPr>
              <a:t>Baja California , Iztalapa   y Leon, 5% of the 100%,</a:t>
            </a:r>
            <a:endParaRPr sz="1000">
              <a:latin typeface="Verdana"/>
              <a:ea typeface="Verdana"/>
              <a:cs typeface="Verdana"/>
              <a:sym typeface="Verdana"/>
            </a:endParaRPr>
          </a:p>
          <a:p>
            <a:pPr marL="0" lvl="0" indent="0" algn="l" rtl="0">
              <a:spcBef>
                <a:spcPts val="0"/>
              </a:spcBef>
              <a:spcAft>
                <a:spcPts val="0"/>
              </a:spcAft>
              <a:buNone/>
            </a:pPr>
            <a:r>
              <a:rPr lang="es" sz="1000">
                <a:latin typeface="Verdana"/>
                <a:ea typeface="Verdana"/>
                <a:cs typeface="Verdana"/>
                <a:sym typeface="Verdana"/>
              </a:rPr>
              <a:t>49% Male and 51% Female</a:t>
            </a:r>
            <a:endParaRPr sz="1000">
              <a:latin typeface="Verdana"/>
              <a:ea typeface="Verdana"/>
              <a:cs typeface="Verdana"/>
              <a:sym typeface="Verdana"/>
            </a:endParaRPr>
          </a:p>
          <a:p>
            <a:pPr marL="0" lvl="0" indent="0" algn="l" rtl="0">
              <a:spcBef>
                <a:spcPts val="0"/>
              </a:spcBef>
              <a:spcAft>
                <a:spcPts val="0"/>
              </a:spcAft>
              <a:buNone/>
            </a:pPr>
            <a:r>
              <a:rPr lang="es" sz="1000">
                <a:latin typeface="Verdana"/>
                <a:ea typeface="Verdana"/>
                <a:cs typeface="Verdana"/>
                <a:sym typeface="Verdana"/>
              </a:rPr>
              <a:t>The range with the most population was the rane 10-4 8.7%</a:t>
            </a:r>
            <a:endParaRPr sz="1000">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9fca80799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9fca80799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9fca80799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9fca80799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9fca8079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9fca8079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inegi.org.mx/datosabierto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slide" Target="slide9.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www.inegi.org.mx/datosabierto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21.xml"/><Relationship Id="rId7"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slide" Target="slide27.xml"/><Relationship Id="rId5" Type="http://schemas.openxmlformats.org/officeDocument/2006/relationships/slide" Target="slide16.xml"/><Relationship Id="rId4" Type="http://schemas.openxmlformats.org/officeDocument/2006/relationships/slide" Target="slide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Project 3</a:t>
            </a:r>
            <a:endParaRPr/>
          </a:p>
        </p:txBody>
      </p:sp>
      <p:sp>
        <p:nvSpPr>
          <p:cNvPr id="135" name="Google Shape;135;p13"/>
          <p:cNvSpPr txBox="1">
            <a:spLocks noGrp="1"/>
          </p:cNvSpPr>
          <p:nvPr>
            <p:ph type="subTitle" idx="1"/>
          </p:nvPr>
        </p:nvSpPr>
        <p:spPr>
          <a:xfrm>
            <a:off x="5083950" y="3924925"/>
            <a:ext cx="3470700" cy="841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23"/>
              <a:buNone/>
            </a:pPr>
            <a:r>
              <a:rPr lang="es" sz="1217"/>
              <a:t>Tadeo Salinas</a:t>
            </a:r>
            <a:endParaRPr sz="1217"/>
          </a:p>
          <a:p>
            <a:pPr marL="0" lvl="0" indent="0" algn="l" rtl="0">
              <a:lnSpc>
                <a:spcPct val="80000"/>
              </a:lnSpc>
              <a:spcBef>
                <a:spcPts val="0"/>
              </a:spcBef>
              <a:spcAft>
                <a:spcPts val="0"/>
              </a:spcAft>
              <a:buSzPts val="523"/>
              <a:buNone/>
            </a:pPr>
            <a:r>
              <a:rPr lang="es" sz="1217"/>
              <a:t>Juan Coronado</a:t>
            </a:r>
            <a:endParaRPr sz="1217"/>
          </a:p>
          <a:p>
            <a:pPr marL="0" lvl="0" indent="0" algn="l" rtl="0">
              <a:lnSpc>
                <a:spcPct val="80000"/>
              </a:lnSpc>
              <a:spcBef>
                <a:spcPts val="0"/>
              </a:spcBef>
              <a:spcAft>
                <a:spcPts val="0"/>
              </a:spcAft>
              <a:buSzPts val="523"/>
              <a:buNone/>
            </a:pPr>
            <a:r>
              <a:rPr lang="es" sz="1217"/>
              <a:t>Mauricio Ruiz</a:t>
            </a:r>
            <a:endParaRPr sz="1217"/>
          </a:p>
          <a:p>
            <a:pPr marL="0" lvl="0" indent="0" algn="l" rtl="0">
              <a:lnSpc>
                <a:spcPct val="80000"/>
              </a:lnSpc>
              <a:spcBef>
                <a:spcPts val="0"/>
              </a:spcBef>
              <a:spcAft>
                <a:spcPts val="0"/>
              </a:spcAft>
              <a:buSzPts val="523"/>
              <a:buNone/>
            </a:pPr>
            <a:r>
              <a:rPr lang="es" sz="1217"/>
              <a:t>José Rodríguez</a:t>
            </a:r>
            <a:endParaRPr sz="1217"/>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823850" y="1284675"/>
            <a:ext cx="52989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a:t>
            </a:r>
            <a:endParaRPr/>
          </a:p>
        </p:txBody>
      </p:sp>
      <p:sp>
        <p:nvSpPr>
          <p:cNvPr id="204" name="Google Shape;204;p22"/>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SQL / PGADMIN</a:t>
            </a:r>
            <a:endParaRPr/>
          </a:p>
        </p:txBody>
      </p:sp>
      <p:sp>
        <p:nvSpPr>
          <p:cNvPr id="210" name="Google Shape;210;p23"/>
          <p:cNvSpPr txBox="1">
            <a:spLocks noGrp="1"/>
          </p:cNvSpPr>
          <p:nvPr>
            <p:ph type="body" idx="1"/>
          </p:nvPr>
        </p:nvSpPr>
        <p:spPr>
          <a:xfrm>
            <a:off x="2680525" y="1497625"/>
            <a:ext cx="5464800" cy="1198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
              <a:t>The code defines a new table called "poblacion_table" with various columns, each representing different demographic data, such as population count by age group, gender, location, and more. The final SQL statement SELECT * FROM poblacion_table is used to query and display all the data stored in the newly created "poblacion_table".</a:t>
            </a:r>
            <a:endParaRPr/>
          </a:p>
        </p:txBody>
      </p:sp>
      <p:pic>
        <p:nvPicPr>
          <p:cNvPr id="211" name="Google Shape;211;p23"/>
          <p:cNvPicPr preferRelativeResize="0"/>
          <p:nvPr/>
        </p:nvPicPr>
        <p:blipFill>
          <a:blip r:embed="rId3">
            <a:alphaModFix/>
          </a:blip>
          <a:stretch>
            <a:fillRect/>
          </a:stretch>
        </p:blipFill>
        <p:spPr>
          <a:xfrm>
            <a:off x="152400" y="1460250"/>
            <a:ext cx="2128894" cy="3530849"/>
          </a:xfrm>
          <a:prstGeom prst="rect">
            <a:avLst/>
          </a:prstGeom>
          <a:noFill/>
          <a:ln>
            <a:noFill/>
          </a:ln>
        </p:spPr>
      </p:pic>
      <p:pic>
        <p:nvPicPr>
          <p:cNvPr id="212" name="Google Shape;212;p23"/>
          <p:cNvPicPr preferRelativeResize="0"/>
          <p:nvPr/>
        </p:nvPicPr>
        <p:blipFill>
          <a:blip r:embed="rId4">
            <a:alphaModFix/>
          </a:blip>
          <a:stretch>
            <a:fillRect/>
          </a:stretch>
        </p:blipFill>
        <p:spPr>
          <a:xfrm>
            <a:off x="2491050" y="3115621"/>
            <a:ext cx="5654401" cy="172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sz="8000"/>
              <a:t>ipynb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599000" y="3314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This part of the code import the library and  connects to a PostgreSQL database</a:t>
            </a:r>
            <a:endParaRPr/>
          </a:p>
        </p:txBody>
      </p:sp>
      <p:pic>
        <p:nvPicPr>
          <p:cNvPr id="223" name="Google Shape;223;p25"/>
          <p:cNvPicPr preferRelativeResize="0"/>
          <p:nvPr/>
        </p:nvPicPr>
        <p:blipFill>
          <a:blip r:embed="rId3">
            <a:alphaModFix/>
          </a:blip>
          <a:stretch>
            <a:fillRect/>
          </a:stretch>
        </p:blipFill>
        <p:spPr>
          <a:xfrm>
            <a:off x="152400" y="1460250"/>
            <a:ext cx="5746750" cy="145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with this code we read data from a SQL database and we put into a dictionary</a:t>
            </a:r>
            <a:endParaRPr/>
          </a:p>
        </p:txBody>
      </p:sp>
      <p:pic>
        <p:nvPicPr>
          <p:cNvPr id="229" name="Google Shape;229;p26"/>
          <p:cNvPicPr preferRelativeResize="0"/>
          <p:nvPr/>
        </p:nvPicPr>
        <p:blipFill>
          <a:blip r:embed="rId3">
            <a:alphaModFix/>
          </a:blip>
          <a:stretch>
            <a:fillRect/>
          </a:stretch>
        </p:blipFill>
        <p:spPr>
          <a:xfrm>
            <a:off x="2000250" y="1409450"/>
            <a:ext cx="4903634" cy="3530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7"/>
          <p:cNvPicPr preferRelativeResize="0"/>
          <p:nvPr/>
        </p:nvPicPr>
        <p:blipFill>
          <a:blip r:embed="rId3">
            <a:alphaModFix/>
          </a:blip>
          <a:stretch>
            <a:fillRect/>
          </a:stretch>
        </p:blipFill>
        <p:spPr>
          <a:xfrm>
            <a:off x="1466850" y="647700"/>
            <a:ext cx="5883525" cy="244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823850" y="1284675"/>
            <a:ext cx="52989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app.py</a:t>
            </a:r>
            <a:endParaRPr/>
          </a:p>
        </p:txBody>
      </p:sp>
      <p:sp>
        <p:nvSpPr>
          <p:cNvPr id="240" name="Google Shape;240;p28"/>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p:nvPr/>
        </p:nvSpPr>
        <p:spPr>
          <a:xfrm>
            <a:off x="283125" y="3550900"/>
            <a:ext cx="5981100" cy="1285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lt1"/>
                </a:solidFill>
                <a:latin typeface="Lato"/>
                <a:ea typeface="Lato"/>
                <a:cs typeface="Lato"/>
                <a:sym typeface="Lato"/>
              </a:rPr>
              <a:t>The provided code is a Flask web application that connects to a PostgreSQL database ('poblacion_db') to retrieve and present various demographic statistics related to the Mexican population. The data is accessed through SQL queries using the pandas library to manage and process the data efficiently.</a:t>
            </a:r>
            <a:endParaRPr b="1">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46" name="Google Shape;246;p29"/>
          <p:cNvPicPr preferRelativeResize="0"/>
          <p:nvPr/>
        </p:nvPicPr>
        <p:blipFill>
          <a:blip r:embed="rId3">
            <a:alphaModFix/>
          </a:blip>
          <a:stretch>
            <a:fillRect/>
          </a:stretch>
        </p:blipFill>
        <p:spPr>
          <a:xfrm>
            <a:off x="1377188" y="1252300"/>
            <a:ext cx="7073377" cy="2009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p:nvPr/>
        </p:nvSpPr>
        <p:spPr>
          <a:xfrm>
            <a:off x="6606350" y="507300"/>
            <a:ext cx="2229600" cy="4128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Lato"/>
              <a:buAutoNum type="arabicPeriod"/>
            </a:pPr>
            <a:r>
              <a:rPr lang="es" b="1">
                <a:solidFill>
                  <a:schemeClr val="lt1"/>
                </a:solidFill>
                <a:latin typeface="Lato"/>
                <a:ea typeface="Lato"/>
                <a:cs typeface="Lato"/>
                <a:sym typeface="Lato"/>
              </a:rPr>
              <a:t>/api:</a:t>
            </a:r>
            <a:endParaRPr b="1">
              <a:solidFill>
                <a:schemeClr val="lt1"/>
              </a:solidFill>
              <a:latin typeface="Lato"/>
              <a:ea typeface="Lato"/>
              <a:cs typeface="Lato"/>
              <a:sym typeface="Lato"/>
            </a:endParaRPr>
          </a:p>
          <a:p>
            <a:pPr marL="0" lvl="0" indent="0" algn="l" rtl="0">
              <a:spcBef>
                <a:spcPts val="0"/>
              </a:spcBef>
              <a:spcAft>
                <a:spcPts val="0"/>
              </a:spcAft>
              <a:buNone/>
            </a:pPr>
            <a:endParaRPr b="1">
              <a:solidFill>
                <a:schemeClr val="lt1"/>
              </a:solidFill>
              <a:latin typeface="Lato"/>
              <a:ea typeface="Lato"/>
              <a:cs typeface="Lato"/>
              <a:sym typeface="Lato"/>
            </a:endParaRPr>
          </a:p>
          <a:p>
            <a:pPr marL="0" lvl="0" indent="0" algn="l" rtl="0">
              <a:spcBef>
                <a:spcPts val="0"/>
              </a:spcBef>
              <a:spcAft>
                <a:spcPts val="0"/>
              </a:spcAft>
              <a:buNone/>
            </a:pPr>
            <a:r>
              <a:rPr lang="es" b="1">
                <a:solidFill>
                  <a:schemeClr val="lt1"/>
                </a:solidFill>
                <a:latin typeface="Lato"/>
                <a:ea typeface="Lato"/>
                <a:cs typeface="Lato"/>
                <a:sym typeface="Lato"/>
              </a:rPr>
              <a:t>This endpoint fetches data to display the total population per state in Mexico.</a:t>
            </a:r>
            <a:endParaRPr b="1">
              <a:solidFill>
                <a:schemeClr val="lt1"/>
              </a:solidFill>
              <a:latin typeface="Lato"/>
              <a:ea typeface="Lato"/>
              <a:cs typeface="Lato"/>
              <a:sym typeface="Lato"/>
            </a:endParaRPr>
          </a:p>
          <a:p>
            <a:pPr marL="0" lvl="0" indent="0" algn="l" rtl="0">
              <a:spcBef>
                <a:spcPts val="0"/>
              </a:spcBef>
              <a:spcAft>
                <a:spcPts val="0"/>
              </a:spcAft>
              <a:buNone/>
            </a:pPr>
            <a:r>
              <a:rPr lang="es" b="1">
                <a:solidFill>
                  <a:schemeClr val="lt1"/>
                </a:solidFill>
                <a:latin typeface="Lato"/>
                <a:ea typeface="Lato"/>
                <a:cs typeface="Lato"/>
                <a:sym typeface="Lato"/>
              </a:rPr>
              <a:t>The SQL query groups the data by state ('nom_ent') and calculates the sum of the total population ('pobtot').</a:t>
            </a:r>
            <a:endParaRPr b="1">
              <a:solidFill>
                <a:schemeClr val="lt1"/>
              </a:solidFill>
              <a:latin typeface="Lato"/>
              <a:ea typeface="Lato"/>
              <a:cs typeface="Lato"/>
              <a:sym typeface="Lato"/>
            </a:endParaRPr>
          </a:p>
          <a:p>
            <a:pPr marL="0" lvl="0" indent="0" algn="l" rtl="0">
              <a:spcBef>
                <a:spcPts val="0"/>
              </a:spcBef>
              <a:spcAft>
                <a:spcPts val="0"/>
              </a:spcAft>
              <a:buNone/>
            </a:pPr>
            <a:r>
              <a:rPr lang="es" b="1">
                <a:solidFill>
                  <a:schemeClr val="lt1"/>
                </a:solidFill>
                <a:latin typeface="Lato"/>
                <a:ea typeface="Lato"/>
                <a:cs typeface="Lato"/>
                <a:sym typeface="Lato"/>
              </a:rPr>
              <a:t>The results are returned as a JSON object with 'labels' representing state names and 'values' containing the corresponding total population numbers.</a:t>
            </a:r>
            <a:endParaRPr b="1">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52" name="Google Shape;252;p30"/>
          <p:cNvPicPr preferRelativeResize="0"/>
          <p:nvPr/>
        </p:nvPicPr>
        <p:blipFill>
          <a:blip r:embed="rId3">
            <a:alphaModFix/>
          </a:blip>
          <a:stretch>
            <a:fillRect/>
          </a:stretch>
        </p:blipFill>
        <p:spPr>
          <a:xfrm>
            <a:off x="61775" y="1967700"/>
            <a:ext cx="6485574" cy="1208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p:nvPr/>
        </p:nvSpPr>
        <p:spPr>
          <a:xfrm>
            <a:off x="637050" y="2772300"/>
            <a:ext cx="7880400" cy="212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lt1"/>
                </a:solidFill>
                <a:latin typeface="Lato"/>
                <a:ea typeface="Lato"/>
                <a:cs typeface="Lato"/>
                <a:sym typeface="Lato"/>
              </a:rPr>
              <a:t>/api2:</a:t>
            </a:r>
            <a:endParaRPr b="1">
              <a:solidFill>
                <a:schemeClr val="lt1"/>
              </a:solidFill>
              <a:latin typeface="Lato"/>
              <a:ea typeface="Lato"/>
              <a:cs typeface="Lato"/>
              <a:sym typeface="Lato"/>
            </a:endParaRPr>
          </a:p>
          <a:p>
            <a:pPr marL="0" lvl="0" indent="0" algn="l" rtl="0">
              <a:spcBef>
                <a:spcPts val="0"/>
              </a:spcBef>
              <a:spcAft>
                <a:spcPts val="0"/>
              </a:spcAft>
              <a:buNone/>
            </a:pP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s" b="1">
                <a:solidFill>
                  <a:schemeClr val="lt1"/>
                </a:solidFill>
                <a:latin typeface="Lato"/>
                <a:ea typeface="Lato"/>
                <a:cs typeface="Lato"/>
                <a:sym typeface="Lato"/>
              </a:rPr>
              <a:t>This endpoint retrieves data to show the total population with and without access to healthcare insurance ('hc' and 'no_hc', respectively).</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s" b="1">
                <a:solidFill>
                  <a:schemeClr val="lt1"/>
                </a:solidFill>
                <a:latin typeface="Lato"/>
                <a:ea typeface="Lato"/>
                <a:cs typeface="Lato"/>
                <a:sym typeface="Lato"/>
              </a:rPr>
              <a:t>The SQL query calculates the sums of 'pder_ss' (population with healthcare insurance) and 'psinder' (population without healthcare insurance) across the entire country ('Mexico').</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s" b="1">
                <a:solidFill>
                  <a:schemeClr val="lt1"/>
                </a:solidFill>
                <a:latin typeface="Lato"/>
                <a:ea typeface="Lato"/>
                <a:cs typeface="Lato"/>
                <a:sym typeface="Lato"/>
              </a:rPr>
              <a:t>The results are returned as a JSON object with 'labels' representing the country name, 'values_total_hc' containing the population with healthcare insurance, and 'values_total_no_hc' containing the population without healthcare insurance.</a:t>
            </a:r>
            <a:endParaRPr b="1">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58" name="Google Shape;258;p31"/>
          <p:cNvPicPr preferRelativeResize="0"/>
          <p:nvPr/>
        </p:nvPicPr>
        <p:blipFill>
          <a:blip r:embed="rId3">
            <a:alphaModFix/>
          </a:blip>
          <a:stretch>
            <a:fillRect/>
          </a:stretch>
        </p:blipFill>
        <p:spPr>
          <a:xfrm>
            <a:off x="152400" y="641625"/>
            <a:ext cx="8839204" cy="15408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1284675"/>
            <a:ext cx="5298900" cy="13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3000"/>
              <a:t>Mexico Population Analysis</a:t>
            </a:r>
            <a:endParaRPr sz="3000"/>
          </a:p>
        </p:txBody>
      </p:sp>
      <p:sp>
        <p:nvSpPr>
          <p:cNvPr id="141" name="Google Shape;141;p14"/>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Based on INEGI 2020 database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2"/>
          <p:cNvPicPr preferRelativeResize="0"/>
          <p:nvPr/>
        </p:nvPicPr>
        <p:blipFill>
          <a:blip r:embed="rId3">
            <a:alphaModFix/>
          </a:blip>
          <a:stretch>
            <a:fillRect/>
          </a:stretch>
        </p:blipFill>
        <p:spPr>
          <a:xfrm>
            <a:off x="152400" y="152400"/>
            <a:ext cx="8839204" cy="2222749"/>
          </a:xfrm>
          <a:prstGeom prst="rect">
            <a:avLst/>
          </a:prstGeom>
          <a:noFill/>
          <a:ln>
            <a:noFill/>
          </a:ln>
        </p:spPr>
      </p:pic>
      <p:sp>
        <p:nvSpPr>
          <p:cNvPr id="264" name="Google Shape;264;p32"/>
          <p:cNvSpPr txBox="1"/>
          <p:nvPr/>
        </p:nvSpPr>
        <p:spPr>
          <a:xfrm>
            <a:off x="152400" y="2469400"/>
            <a:ext cx="6830400" cy="261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lt1"/>
                </a:solidFill>
                <a:latin typeface="Lato"/>
                <a:ea typeface="Lato"/>
                <a:cs typeface="Lato"/>
                <a:sym typeface="Lato"/>
              </a:rPr>
              <a:t>/api3:</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s" b="1">
                <a:solidFill>
                  <a:schemeClr val="lt1"/>
                </a:solidFill>
                <a:latin typeface="Lato"/>
                <a:ea typeface="Lato"/>
                <a:cs typeface="Lato"/>
                <a:sym typeface="Lato"/>
              </a:rPr>
              <a:t>This endpoint fetches data to illustrate the total population aged 12 to 14 years, differentiating between those attending school ('p_12a14') and those not attending school ('p12a14noa') for each state ('nom_ent').</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s" b="1">
                <a:solidFill>
                  <a:schemeClr val="lt1"/>
                </a:solidFill>
                <a:latin typeface="Lato"/>
                <a:ea typeface="Lato"/>
                <a:cs typeface="Lato"/>
                <a:sym typeface="Lato"/>
              </a:rPr>
              <a:t>The SQL query groups the data by state and calculates the sums of 'p_12a14' (population attending school) and 'p12a14noa' (population not attending school) in the specified age group.</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s" b="1">
                <a:solidFill>
                  <a:schemeClr val="lt1"/>
                </a:solidFill>
                <a:latin typeface="Lato"/>
                <a:ea typeface="Lato"/>
                <a:cs typeface="Lato"/>
                <a:sym typeface="Lato"/>
              </a:rPr>
              <a:t>The results are returned as a JSON object with 'labels' representing state names, 'values_total_12_a_14' containing the population attending school, and 'values_total_12_a_14_noa' containing the population not attending school.</a:t>
            </a:r>
            <a:endParaRPr b="1">
              <a:solidFill>
                <a:schemeClr val="lt1"/>
              </a:solidFill>
              <a:latin typeface="Lato"/>
              <a:ea typeface="Lato"/>
              <a:cs typeface="Lato"/>
              <a:sym typeface="Lato"/>
            </a:endParaRPr>
          </a:p>
        </p:txBody>
      </p:sp>
      <p:sp>
        <p:nvSpPr>
          <p:cNvPr id="265" name="Google Shape;265;p32">
            <a:hlinkClick r:id="rId4" action="ppaction://hlinksldjump"/>
          </p:cNvPr>
          <p:cNvSpPr/>
          <p:nvPr/>
        </p:nvSpPr>
        <p:spPr>
          <a:xfrm>
            <a:off x="7256425" y="4447325"/>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Go Back</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823850" y="1284675"/>
            <a:ext cx="52989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index.html</a:t>
            </a:r>
            <a:endParaRPr/>
          </a:p>
        </p:txBody>
      </p:sp>
      <p:sp>
        <p:nvSpPr>
          <p:cNvPr id="271" name="Google Shape;271;p33"/>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1297500" y="393750"/>
            <a:ext cx="7038900" cy="5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1960"/>
              <a:t>Index</a:t>
            </a:r>
            <a:endParaRPr sz="1960"/>
          </a:p>
        </p:txBody>
      </p:sp>
      <p:sp>
        <p:nvSpPr>
          <p:cNvPr id="277" name="Google Shape;277;p34"/>
          <p:cNvSpPr txBox="1">
            <a:spLocks noGrp="1"/>
          </p:cNvSpPr>
          <p:nvPr>
            <p:ph type="body" idx="1"/>
          </p:nvPr>
        </p:nvSpPr>
        <p:spPr>
          <a:xfrm>
            <a:off x="4957000" y="859750"/>
            <a:ext cx="4055400" cy="394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This is the first part of the index file. What this code does is the following:</a:t>
            </a:r>
            <a:endParaRPr/>
          </a:p>
          <a:p>
            <a:pPr marL="0" lvl="0" indent="0" algn="l" rtl="0">
              <a:spcBef>
                <a:spcPts val="1200"/>
              </a:spcBef>
              <a:spcAft>
                <a:spcPts val="0"/>
              </a:spcAft>
              <a:buNone/>
            </a:pPr>
            <a:r>
              <a:rPr lang="es"/>
              <a:t>Code needed to use Plotly.</a:t>
            </a:r>
            <a:endParaRPr/>
          </a:p>
          <a:p>
            <a:pPr marL="0" lvl="0" indent="0" algn="l" rtl="0">
              <a:spcBef>
                <a:spcPts val="1200"/>
              </a:spcBef>
              <a:spcAft>
                <a:spcPts val="0"/>
              </a:spcAft>
              <a:buNone/>
            </a:pPr>
            <a:r>
              <a:rPr lang="es"/>
              <a:t>References the style.css file for customization.</a:t>
            </a:r>
            <a:endParaRPr/>
          </a:p>
          <a:p>
            <a:pPr marL="0" lvl="0" indent="0" algn="l" rtl="0">
              <a:spcBef>
                <a:spcPts val="1200"/>
              </a:spcBef>
              <a:spcAft>
                <a:spcPts val="0"/>
              </a:spcAft>
              <a:buNone/>
            </a:pPr>
            <a:r>
              <a:rPr lang="es"/>
              <a:t>Code needed to use d3.</a:t>
            </a:r>
            <a:endParaRPr/>
          </a:p>
          <a:p>
            <a:pPr marL="0" lvl="0" indent="0" algn="l" rtl="0">
              <a:spcBef>
                <a:spcPts val="1200"/>
              </a:spcBef>
              <a:spcAft>
                <a:spcPts val="0"/>
              </a:spcAft>
              <a:buNone/>
            </a:pPr>
            <a:r>
              <a:rPr lang="es"/>
              <a:t>The other lines are used to change various formatting options related to:</a:t>
            </a:r>
            <a:endParaRPr/>
          </a:p>
          <a:p>
            <a:pPr marL="457200" lvl="0" indent="-311150" algn="l" rtl="0">
              <a:spcBef>
                <a:spcPts val="1200"/>
              </a:spcBef>
              <a:spcAft>
                <a:spcPts val="0"/>
              </a:spcAft>
              <a:buSzPts val="1300"/>
              <a:buChar char="●"/>
            </a:pPr>
            <a:r>
              <a:rPr lang="es"/>
              <a:t>the images’ positions and width/height.</a:t>
            </a:r>
            <a:endParaRPr/>
          </a:p>
          <a:p>
            <a:pPr marL="457200" lvl="0" indent="-311150" algn="l" rtl="0">
              <a:spcBef>
                <a:spcPts val="0"/>
              </a:spcBef>
              <a:spcAft>
                <a:spcPts val="0"/>
              </a:spcAft>
              <a:buSzPts val="1300"/>
              <a:buChar char="●"/>
            </a:pPr>
            <a:r>
              <a:rPr lang="es"/>
              <a:t>h1 and titles’  font size, weight, and align option.</a:t>
            </a:r>
            <a:endParaRPr/>
          </a:p>
        </p:txBody>
      </p:sp>
      <p:pic>
        <p:nvPicPr>
          <p:cNvPr id="278" name="Google Shape;278;p34"/>
          <p:cNvPicPr preferRelativeResize="0"/>
          <p:nvPr/>
        </p:nvPicPr>
        <p:blipFill>
          <a:blip r:embed="rId3">
            <a:alphaModFix/>
          </a:blip>
          <a:stretch>
            <a:fillRect/>
          </a:stretch>
        </p:blipFill>
        <p:spPr>
          <a:xfrm>
            <a:off x="145225" y="1312548"/>
            <a:ext cx="4289075" cy="3757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1297500" y="393750"/>
            <a:ext cx="7038900" cy="5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1960"/>
              <a:t>Index</a:t>
            </a:r>
            <a:endParaRPr sz="1960"/>
          </a:p>
        </p:txBody>
      </p:sp>
      <p:sp>
        <p:nvSpPr>
          <p:cNvPr id="284" name="Google Shape;284;p35"/>
          <p:cNvSpPr txBox="1">
            <a:spLocks noGrp="1"/>
          </p:cNvSpPr>
          <p:nvPr>
            <p:ph type="body" idx="1"/>
          </p:nvPr>
        </p:nvSpPr>
        <p:spPr>
          <a:xfrm>
            <a:off x="4957000" y="859750"/>
            <a:ext cx="4055400" cy="394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This is the second part of the index file. What this code does is the following:</a:t>
            </a:r>
            <a:endParaRPr/>
          </a:p>
          <a:p>
            <a:pPr marL="0" lvl="0" indent="0" algn="l" rtl="0">
              <a:spcBef>
                <a:spcPts val="1200"/>
              </a:spcBef>
              <a:spcAft>
                <a:spcPts val="0"/>
              </a:spcAft>
              <a:buNone/>
            </a:pPr>
            <a:r>
              <a:rPr lang="es"/>
              <a:t>Code needed to use jQuery is loaded in this section.</a:t>
            </a:r>
            <a:endParaRPr/>
          </a:p>
          <a:p>
            <a:pPr marL="0" lvl="0" indent="0" algn="l" rtl="0">
              <a:spcBef>
                <a:spcPts val="1200"/>
              </a:spcBef>
              <a:spcAft>
                <a:spcPts val="0"/>
              </a:spcAft>
              <a:buNone/>
            </a:pPr>
            <a:r>
              <a:rPr lang="es"/>
              <a:t>One button will control if everything can be seen, or if all text disappears and only visualizations are left in the dashboard. This is controlled via a Show/hide button.</a:t>
            </a:r>
            <a:endParaRPr/>
          </a:p>
          <a:p>
            <a:pPr marL="0" lvl="0" indent="0" algn="l" rtl="0">
              <a:spcBef>
                <a:spcPts val="1200"/>
              </a:spcBef>
              <a:spcAft>
                <a:spcPts val="1200"/>
              </a:spcAft>
              <a:buNone/>
            </a:pPr>
            <a:r>
              <a:rPr lang="es"/>
              <a:t>Another button controls if all States should be shown. A user is able to select different states to visualize the information. If he/she wishes to see all data again, they can do do here. This is controlled via a All States button.</a:t>
            </a:r>
            <a:endParaRPr/>
          </a:p>
        </p:txBody>
      </p:sp>
      <p:pic>
        <p:nvPicPr>
          <p:cNvPr id="285" name="Google Shape;285;p35"/>
          <p:cNvPicPr preferRelativeResize="0"/>
          <p:nvPr/>
        </p:nvPicPr>
        <p:blipFill>
          <a:blip r:embed="rId3">
            <a:alphaModFix/>
          </a:blip>
          <a:stretch>
            <a:fillRect/>
          </a:stretch>
        </p:blipFill>
        <p:spPr>
          <a:xfrm>
            <a:off x="152400" y="1053750"/>
            <a:ext cx="4205547" cy="3937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txBox="1">
            <a:spLocks noGrp="1"/>
          </p:cNvSpPr>
          <p:nvPr>
            <p:ph type="title"/>
          </p:nvPr>
        </p:nvSpPr>
        <p:spPr>
          <a:xfrm>
            <a:off x="138075" y="157350"/>
            <a:ext cx="7038900" cy="5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1960"/>
              <a:t>Index</a:t>
            </a:r>
            <a:endParaRPr sz="1960"/>
          </a:p>
        </p:txBody>
      </p:sp>
      <p:sp>
        <p:nvSpPr>
          <p:cNvPr id="291" name="Google Shape;291;p36"/>
          <p:cNvSpPr txBox="1">
            <a:spLocks noGrp="1"/>
          </p:cNvSpPr>
          <p:nvPr>
            <p:ph type="body" idx="1"/>
          </p:nvPr>
        </p:nvSpPr>
        <p:spPr>
          <a:xfrm>
            <a:off x="5186475" y="817350"/>
            <a:ext cx="3811200" cy="423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This is the final part of the index file. Here, the charts and their functions’ code is written.</a:t>
            </a:r>
            <a:endParaRPr/>
          </a:p>
          <a:p>
            <a:pPr marL="0" lvl="0" indent="0" algn="l" rtl="0">
              <a:spcBef>
                <a:spcPts val="1200"/>
              </a:spcBef>
              <a:spcAft>
                <a:spcPts val="0"/>
              </a:spcAft>
              <a:buNone/>
            </a:pPr>
            <a:r>
              <a:rPr lang="es"/>
              <a:t>The 3 charts each use consecutive numbers, being their ids: plot, plot2, and plot3.</a:t>
            </a:r>
            <a:endParaRPr/>
          </a:p>
          <a:p>
            <a:pPr marL="0" lvl="0" indent="0" algn="l" rtl="0">
              <a:spcBef>
                <a:spcPts val="1200"/>
              </a:spcBef>
              <a:spcAft>
                <a:spcPts val="0"/>
              </a:spcAft>
              <a:buNone/>
            </a:pPr>
            <a:r>
              <a:rPr lang="es"/>
              <a:t>Common elements in the charts include the actual chart and a small descriptions of key insights. Some code that controls this is on previous sections.</a:t>
            </a:r>
            <a:endParaRPr/>
          </a:p>
          <a:p>
            <a:pPr marL="0" lvl="0" indent="0" algn="l" rtl="0">
              <a:spcBef>
                <a:spcPts val="1200"/>
              </a:spcBef>
              <a:spcAft>
                <a:spcPts val="0"/>
              </a:spcAft>
              <a:buNone/>
            </a:pPr>
            <a:r>
              <a:rPr lang="es"/>
              <a:t>1st chart: bar chart that gets filtered based on the state selected in the dropdown.</a:t>
            </a:r>
            <a:endParaRPr/>
          </a:p>
          <a:p>
            <a:pPr marL="0" lvl="0" indent="0" algn="l" rtl="0">
              <a:spcBef>
                <a:spcPts val="1200"/>
              </a:spcBef>
              <a:spcAft>
                <a:spcPts val="0"/>
              </a:spcAft>
              <a:buNone/>
            </a:pPr>
            <a:r>
              <a:rPr lang="es"/>
              <a:t>2nd chart: pie chart, no filters affect it.</a:t>
            </a:r>
            <a:endParaRPr/>
          </a:p>
          <a:p>
            <a:pPr marL="0" lvl="0" indent="0" algn="l" rtl="0">
              <a:spcBef>
                <a:spcPts val="1200"/>
              </a:spcBef>
              <a:spcAft>
                <a:spcPts val="0"/>
              </a:spcAft>
              <a:buNone/>
            </a:pPr>
            <a:r>
              <a:rPr lang="es"/>
              <a:t>3rd chart: bar chart that gets filtered based on the states selected from the multiple options menu.</a:t>
            </a:r>
            <a:endParaRPr/>
          </a:p>
          <a:p>
            <a:pPr marL="0" lvl="0" indent="0" algn="l" rtl="0">
              <a:spcBef>
                <a:spcPts val="1200"/>
              </a:spcBef>
              <a:spcAft>
                <a:spcPts val="0"/>
              </a:spcAft>
              <a:buNone/>
            </a:pPr>
            <a:r>
              <a:rPr lang="es"/>
              <a:t>Also, here we see that the file logic.js is being called.</a:t>
            </a:r>
            <a:endParaRPr/>
          </a:p>
          <a:p>
            <a:pPr marL="0" lvl="0" indent="0" algn="l" rtl="0">
              <a:spcBef>
                <a:spcPts val="1200"/>
              </a:spcBef>
              <a:spcAft>
                <a:spcPts val="1200"/>
              </a:spcAft>
              <a:buNone/>
            </a:pPr>
            <a:r>
              <a:rPr lang="es"/>
              <a:t>Finally, a small mexican flag was added to the upper right corner, using a URL.</a:t>
            </a:r>
            <a:endParaRPr/>
          </a:p>
        </p:txBody>
      </p:sp>
      <p:pic>
        <p:nvPicPr>
          <p:cNvPr id="292" name="Google Shape;292;p36"/>
          <p:cNvPicPr preferRelativeResize="0"/>
          <p:nvPr/>
        </p:nvPicPr>
        <p:blipFill>
          <a:blip r:embed="rId3">
            <a:alphaModFix/>
          </a:blip>
          <a:stretch>
            <a:fillRect/>
          </a:stretch>
        </p:blipFill>
        <p:spPr>
          <a:xfrm>
            <a:off x="152400" y="817350"/>
            <a:ext cx="4808325" cy="3796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a:spLocks noGrp="1"/>
          </p:cNvSpPr>
          <p:nvPr>
            <p:ph type="title"/>
          </p:nvPr>
        </p:nvSpPr>
        <p:spPr>
          <a:xfrm>
            <a:off x="823850" y="1284675"/>
            <a:ext cx="52989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style.css</a:t>
            </a:r>
            <a:endParaRPr/>
          </a:p>
        </p:txBody>
      </p:sp>
      <p:sp>
        <p:nvSpPr>
          <p:cNvPr id="298" name="Google Shape;298;p37"/>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138075" y="157350"/>
            <a:ext cx="7038900" cy="5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1960"/>
              <a:t>style.css</a:t>
            </a:r>
            <a:endParaRPr sz="1960"/>
          </a:p>
        </p:txBody>
      </p:sp>
      <p:sp>
        <p:nvSpPr>
          <p:cNvPr id="304" name="Google Shape;304;p38"/>
          <p:cNvSpPr txBox="1">
            <a:spLocks noGrp="1"/>
          </p:cNvSpPr>
          <p:nvPr>
            <p:ph type="body" idx="1"/>
          </p:nvPr>
        </p:nvSpPr>
        <p:spPr>
          <a:xfrm>
            <a:off x="4792475" y="817350"/>
            <a:ext cx="4205100" cy="423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This is the only code being used in the style file.</a:t>
            </a:r>
            <a:endParaRPr/>
          </a:p>
          <a:p>
            <a:pPr marL="0" lvl="0" indent="0" algn="l" rtl="0">
              <a:spcBef>
                <a:spcPts val="1200"/>
              </a:spcBef>
              <a:spcAft>
                <a:spcPts val="1200"/>
              </a:spcAft>
              <a:buNone/>
            </a:pPr>
            <a:r>
              <a:rPr lang="es"/>
              <a:t>It controls the background color of all the page and the type of font used throughout the page.</a:t>
            </a:r>
            <a:endParaRPr/>
          </a:p>
        </p:txBody>
      </p:sp>
      <p:pic>
        <p:nvPicPr>
          <p:cNvPr id="305" name="Google Shape;305;p38"/>
          <p:cNvPicPr preferRelativeResize="0"/>
          <p:nvPr/>
        </p:nvPicPr>
        <p:blipFill>
          <a:blip r:embed="rId3">
            <a:alphaModFix/>
          </a:blip>
          <a:stretch>
            <a:fillRect/>
          </a:stretch>
        </p:blipFill>
        <p:spPr>
          <a:xfrm>
            <a:off x="780025" y="2769375"/>
            <a:ext cx="5180126" cy="98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title"/>
          </p:nvPr>
        </p:nvSpPr>
        <p:spPr>
          <a:xfrm>
            <a:off x="823850" y="522675"/>
            <a:ext cx="52989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logic.js</a:t>
            </a:r>
            <a:endParaRPr/>
          </a:p>
        </p:txBody>
      </p:sp>
      <p:sp>
        <p:nvSpPr>
          <p:cNvPr id="311" name="Google Shape;311;p39"/>
          <p:cNvSpPr txBox="1">
            <a:spLocks noGrp="1"/>
          </p:cNvSpPr>
          <p:nvPr>
            <p:ph type="title"/>
          </p:nvPr>
        </p:nvSpPr>
        <p:spPr>
          <a:xfrm>
            <a:off x="823850" y="1823475"/>
            <a:ext cx="47547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400"/>
              <a:t>JavaScript libraries used</a:t>
            </a:r>
            <a:endParaRPr sz="2400"/>
          </a:p>
        </p:txBody>
      </p:sp>
      <p:sp>
        <p:nvSpPr>
          <p:cNvPr id="312" name="Google Shape;312;p39"/>
          <p:cNvSpPr txBox="1">
            <a:spLocks noGrp="1"/>
          </p:cNvSpPr>
          <p:nvPr>
            <p:ph type="title"/>
          </p:nvPr>
        </p:nvSpPr>
        <p:spPr>
          <a:xfrm>
            <a:off x="4125300" y="2614475"/>
            <a:ext cx="18078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400"/>
              <a:t>D3</a:t>
            </a:r>
            <a:endParaRPr sz="2400"/>
          </a:p>
        </p:txBody>
      </p:sp>
      <p:sp>
        <p:nvSpPr>
          <p:cNvPr id="313" name="Google Shape;313;p39"/>
          <p:cNvSpPr txBox="1">
            <a:spLocks noGrp="1"/>
          </p:cNvSpPr>
          <p:nvPr>
            <p:ph type="title"/>
          </p:nvPr>
        </p:nvSpPr>
        <p:spPr>
          <a:xfrm>
            <a:off x="4125300" y="4018925"/>
            <a:ext cx="18078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400"/>
              <a:t>jQuery</a:t>
            </a:r>
            <a:endParaRPr sz="2400"/>
          </a:p>
        </p:txBody>
      </p:sp>
      <p:cxnSp>
        <p:nvCxnSpPr>
          <p:cNvPr id="314" name="Google Shape;314;p39"/>
          <p:cNvCxnSpPr>
            <a:stCxn id="311" idx="2"/>
            <a:endCxn id="312" idx="1"/>
          </p:cNvCxnSpPr>
          <p:nvPr/>
        </p:nvCxnSpPr>
        <p:spPr>
          <a:xfrm rot="-5400000" flipH="1">
            <a:off x="3441800" y="2279475"/>
            <a:ext cx="442800" cy="924000"/>
          </a:xfrm>
          <a:prstGeom prst="bentConnector2">
            <a:avLst/>
          </a:prstGeom>
          <a:noFill/>
          <a:ln w="9525" cap="flat" cmpd="sng">
            <a:solidFill>
              <a:schemeClr val="dk2"/>
            </a:solidFill>
            <a:prstDash val="solid"/>
            <a:round/>
            <a:headEnd type="none" w="med" len="med"/>
            <a:tailEnd type="none" w="med" len="med"/>
          </a:ln>
        </p:spPr>
      </p:cxnSp>
      <p:cxnSp>
        <p:nvCxnSpPr>
          <p:cNvPr id="315" name="Google Shape;315;p39"/>
          <p:cNvCxnSpPr>
            <a:stCxn id="311" idx="2"/>
            <a:endCxn id="313" idx="1"/>
          </p:cNvCxnSpPr>
          <p:nvPr/>
        </p:nvCxnSpPr>
        <p:spPr>
          <a:xfrm rot="-5400000" flipH="1">
            <a:off x="2739650" y="2981625"/>
            <a:ext cx="1847100" cy="924000"/>
          </a:xfrm>
          <a:prstGeom prst="bentConnector2">
            <a:avLst/>
          </a:prstGeom>
          <a:noFill/>
          <a:ln w="9525" cap="flat" cmpd="sng">
            <a:solidFill>
              <a:schemeClr val="dk2"/>
            </a:solidFill>
            <a:prstDash val="solid"/>
            <a:round/>
            <a:headEnd type="none" w="med" len="med"/>
            <a:tailEnd type="none" w="med" len="med"/>
          </a:ln>
        </p:spPr>
      </p:cxnSp>
      <p:pic>
        <p:nvPicPr>
          <p:cNvPr id="316" name="Google Shape;316;p39"/>
          <p:cNvPicPr preferRelativeResize="0"/>
          <p:nvPr/>
        </p:nvPicPr>
        <p:blipFill>
          <a:blip r:embed="rId3">
            <a:alphaModFix/>
          </a:blip>
          <a:stretch>
            <a:fillRect/>
          </a:stretch>
        </p:blipFill>
        <p:spPr>
          <a:xfrm>
            <a:off x="5119100" y="2204313"/>
            <a:ext cx="1074325" cy="1074325"/>
          </a:xfrm>
          <a:prstGeom prst="rect">
            <a:avLst/>
          </a:prstGeom>
          <a:noFill/>
          <a:ln>
            <a:noFill/>
          </a:ln>
        </p:spPr>
      </p:pic>
      <p:pic>
        <p:nvPicPr>
          <p:cNvPr id="317" name="Google Shape;317;p39"/>
          <p:cNvPicPr preferRelativeResize="0"/>
          <p:nvPr/>
        </p:nvPicPr>
        <p:blipFill>
          <a:blip r:embed="rId4">
            <a:alphaModFix/>
          </a:blip>
          <a:stretch>
            <a:fillRect/>
          </a:stretch>
        </p:blipFill>
        <p:spPr>
          <a:xfrm>
            <a:off x="5578550" y="3750425"/>
            <a:ext cx="1233600" cy="123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txBox="1">
            <a:spLocks noGrp="1"/>
          </p:cNvSpPr>
          <p:nvPr>
            <p:ph type="title"/>
          </p:nvPr>
        </p:nvSpPr>
        <p:spPr>
          <a:xfrm>
            <a:off x="1297500" y="393750"/>
            <a:ext cx="7038900" cy="5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1960"/>
              <a:t>PLOT 1 - Total population per state</a:t>
            </a:r>
            <a:endParaRPr sz="1960"/>
          </a:p>
        </p:txBody>
      </p:sp>
      <p:sp>
        <p:nvSpPr>
          <p:cNvPr id="323" name="Google Shape;323;p40"/>
          <p:cNvSpPr txBox="1">
            <a:spLocks noGrp="1"/>
          </p:cNvSpPr>
          <p:nvPr>
            <p:ph type="body" idx="1"/>
          </p:nvPr>
        </p:nvSpPr>
        <p:spPr>
          <a:xfrm>
            <a:off x="4957000" y="859750"/>
            <a:ext cx="4055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s"/>
              <a:t>This JavaScript code uses D3.js and Plotly to create an interactive bar chart displaying population data for different states. It fetches the data from a local API endpoint and initializes the chart. The code generates a dropdown menu with state options. When a state is selected from the dropdown, the chart updates to display the population of the chosen state.</a:t>
            </a:r>
            <a:endParaRPr/>
          </a:p>
        </p:txBody>
      </p:sp>
      <p:pic>
        <p:nvPicPr>
          <p:cNvPr id="324" name="Google Shape;324;p40"/>
          <p:cNvPicPr preferRelativeResize="0"/>
          <p:nvPr/>
        </p:nvPicPr>
        <p:blipFill>
          <a:blip r:embed="rId3">
            <a:alphaModFix/>
          </a:blip>
          <a:stretch>
            <a:fillRect/>
          </a:stretch>
        </p:blipFill>
        <p:spPr>
          <a:xfrm>
            <a:off x="105775" y="1325625"/>
            <a:ext cx="3131833" cy="2911200"/>
          </a:xfrm>
          <a:prstGeom prst="rect">
            <a:avLst/>
          </a:prstGeom>
          <a:noFill/>
          <a:ln>
            <a:noFill/>
          </a:ln>
        </p:spPr>
      </p:pic>
      <p:pic>
        <p:nvPicPr>
          <p:cNvPr id="325" name="Google Shape;325;p40"/>
          <p:cNvPicPr preferRelativeResize="0"/>
          <p:nvPr/>
        </p:nvPicPr>
        <p:blipFill>
          <a:blip r:embed="rId4">
            <a:alphaModFix/>
          </a:blip>
          <a:stretch>
            <a:fillRect/>
          </a:stretch>
        </p:blipFill>
        <p:spPr>
          <a:xfrm>
            <a:off x="2309350" y="2932600"/>
            <a:ext cx="2810850" cy="209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1"/>
          <p:cNvSpPr txBox="1">
            <a:spLocks noGrp="1"/>
          </p:cNvSpPr>
          <p:nvPr>
            <p:ph type="title"/>
          </p:nvPr>
        </p:nvSpPr>
        <p:spPr>
          <a:xfrm>
            <a:off x="1297500" y="393750"/>
            <a:ext cx="7038900" cy="6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1960"/>
              <a:t>PLOT 2 - Population without access to medical services</a:t>
            </a:r>
            <a:endParaRPr sz="1960"/>
          </a:p>
          <a:p>
            <a:pPr marL="0" lvl="0" indent="0" algn="l" rtl="0">
              <a:spcBef>
                <a:spcPts val="0"/>
              </a:spcBef>
              <a:spcAft>
                <a:spcPts val="0"/>
              </a:spcAft>
              <a:buSzPts val="990"/>
              <a:buNone/>
            </a:pPr>
            <a:endParaRPr sz="2160"/>
          </a:p>
        </p:txBody>
      </p:sp>
      <p:sp>
        <p:nvSpPr>
          <p:cNvPr id="331" name="Google Shape;331;p41"/>
          <p:cNvSpPr txBox="1">
            <a:spLocks noGrp="1"/>
          </p:cNvSpPr>
          <p:nvPr>
            <p:ph type="body" idx="1"/>
          </p:nvPr>
        </p:nvSpPr>
        <p:spPr>
          <a:xfrm>
            <a:off x="4281000" y="1559775"/>
            <a:ext cx="4055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s"/>
              <a:t>This code fetches data from a local API endpoint, which likely contains information about healthcare statistics. It then uses the Plotly library to create a pie chart representing the proportion of the total population with and without healthcare. The chart has two segments: 'Total with Healthcare' and 'Total without Healthcare', and the sizes of these segments are based on the values obtained from the fetched data.</a:t>
            </a:r>
            <a:endParaRPr/>
          </a:p>
        </p:txBody>
      </p:sp>
      <p:pic>
        <p:nvPicPr>
          <p:cNvPr id="332" name="Google Shape;332;p41"/>
          <p:cNvPicPr preferRelativeResize="0"/>
          <p:nvPr/>
        </p:nvPicPr>
        <p:blipFill>
          <a:blip r:embed="rId3">
            <a:alphaModFix/>
          </a:blip>
          <a:stretch>
            <a:fillRect/>
          </a:stretch>
        </p:blipFill>
        <p:spPr>
          <a:xfrm>
            <a:off x="192950" y="1942455"/>
            <a:ext cx="3808425" cy="1633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1067700"/>
          </a:xfrm>
          <a:prstGeom prst="rect">
            <a:avLst/>
          </a:prstGeom>
        </p:spPr>
        <p:txBody>
          <a:bodyPr spcFirstLastPara="1" wrap="square" lIns="91425" tIns="91425" rIns="91425" bIns="91425" anchor="t" anchorCtr="0">
            <a:normAutofit fontScale="90000"/>
          </a:bodyPr>
          <a:lstStyle/>
          <a:p>
            <a:pPr marL="0" marR="38100" lvl="0" indent="0" algn="l" rtl="0">
              <a:lnSpc>
                <a:spcPct val="128571"/>
              </a:lnSpc>
              <a:spcBef>
                <a:spcPts val="0"/>
              </a:spcBef>
              <a:spcAft>
                <a:spcPts val="0"/>
              </a:spcAft>
              <a:buNone/>
            </a:pPr>
            <a:r>
              <a:rPr lang="es" sz="2100">
                <a:solidFill>
                  <a:srgbClr val="E8EAED"/>
                </a:solidFill>
                <a:latin typeface="Arial"/>
                <a:ea typeface="Arial"/>
                <a:cs typeface="Arial"/>
                <a:sym typeface="Arial"/>
              </a:rPr>
              <a:t>Main results by locality (ITER) of the 2020 Population and Housing Census. Timely data</a:t>
            </a:r>
            <a:endParaRPr sz="2000"/>
          </a:p>
          <a:p>
            <a:pPr marL="0" lvl="0" indent="0" algn="l" rtl="0">
              <a:spcBef>
                <a:spcPts val="0"/>
              </a:spcBef>
              <a:spcAft>
                <a:spcPts val="0"/>
              </a:spcAft>
              <a:buNone/>
            </a:pPr>
            <a:r>
              <a:rPr lang="es" sz="1100" u="sng">
                <a:solidFill>
                  <a:schemeClr val="hlink"/>
                </a:solidFill>
                <a:latin typeface="Arial"/>
                <a:ea typeface="Arial"/>
                <a:cs typeface="Arial"/>
                <a:sym typeface="Arial"/>
                <a:hlinkClick r:id="rId3"/>
              </a:rPr>
              <a:t>https://www.inegi.org.mx/datosabiertos/</a:t>
            </a:r>
            <a:endParaRPr/>
          </a:p>
          <a:p>
            <a:pPr marL="0" lvl="0" indent="0" algn="l" rtl="0">
              <a:spcBef>
                <a:spcPts val="0"/>
              </a:spcBef>
              <a:spcAft>
                <a:spcPts val="0"/>
              </a:spcAft>
              <a:buNone/>
            </a:pPr>
            <a:endParaRPr/>
          </a:p>
        </p:txBody>
      </p:sp>
      <p:sp>
        <p:nvSpPr>
          <p:cNvPr id="147" name="Google Shape;147;p15"/>
          <p:cNvSpPr txBox="1">
            <a:spLocks noGrp="1"/>
          </p:cNvSpPr>
          <p:nvPr>
            <p:ph type="body" idx="2"/>
          </p:nvPr>
        </p:nvSpPr>
        <p:spPr>
          <a:xfrm>
            <a:off x="4933225" y="1567550"/>
            <a:ext cx="3403200" cy="276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latin typeface="Arial"/>
                <a:ea typeface="Arial"/>
                <a:cs typeface="Arial"/>
                <a:sym typeface="Arial"/>
              </a:rPr>
              <a:t>Los datos que se han descargado forman parte de la colección de archivos de estadística y geografía con formato de Datos Abiertos.</a:t>
            </a:r>
            <a:endParaRPr sz="1200">
              <a:latin typeface="Arial"/>
              <a:ea typeface="Arial"/>
              <a:cs typeface="Arial"/>
              <a:sym typeface="Arial"/>
            </a:endParaRPr>
          </a:p>
          <a:p>
            <a:pPr marL="0" lvl="0" indent="0" algn="l" rtl="0">
              <a:spcBef>
                <a:spcPts val="1200"/>
              </a:spcBef>
              <a:spcAft>
                <a:spcPts val="0"/>
              </a:spcAft>
              <a:buNone/>
            </a:pPr>
            <a:r>
              <a:rPr lang="es" sz="1200">
                <a:latin typeface="Arial"/>
                <a:ea typeface="Arial"/>
                <a:cs typeface="Arial"/>
                <a:sym typeface="Arial"/>
              </a:rPr>
              <a:t>Route:</a:t>
            </a:r>
            <a:endParaRPr sz="1200">
              <a:latin typeface="Arial"/>
              <a:ea typeface="Arial"/>
              <a:cs typeface="Arial"/>
              <a:sym typeface="Arial"/>
            </a:endParaRPr>
          </a:p>
          <a:p>
            <a:pPr marL="457200" lvl="0" indent="-304800" algn="l" rtl="0">
              <a:spcBef>
                <a:spcPts val="1200"/>
              </a:spcBef>
              <a:spcAft>
                <a:spcPts val="0"/>
              </a:spcAft>
              <a:buSzPts val="1200"/>
              <a:buFont typeface="Arial"/>
              <a:buChar char="●"/>
            </a:pPr>
            <a:r>
              <a:rPr lang="es" sz="1200">
                <a:solidFill>
                  <a:srgbClr val="E8EAED"/>
                </a:solidFill>
                <a:latin typeface="Arial"/>
                <a:ea typeface="Arial"/>
                <a:cs typeface="Arial"/>
                <a:sym typeface="Arial"/>
              </a:rPr>
              <a:t>Demographic and Social Information Subsystem</a:t>
            </a:r>
            <a:endParaRPr sz="1200">
              <a:solidFill>
                <a:srgbClr val="E8EAED"/>
              </a:solidFill>
              <a:latin typeface="Arial"/>
              <a:ea typeface="Arial"/>
              <a:cs typeface="Arial"/>
              <a:sym typeface="Arial"/>
            </a:endParaRPr>
          </a:p>
          <a:p>
            <a:pPr marL="457200" lvl="0" indent="-304800" algn="l" rtl="0">
              <a:spcBef>
                <a:spcPts val="0"/>
              </a:spcBef>
              <a:spcAft>
                <a:spcPts val="0"/>
              </a:spcAft>
              <a:buSzPts val="1200"/>
              <a:buFont typeface="Arial"/>
              <a:buChar char="●"/>
            </a:pPr>
            <a:r>
              <a:rPr lang="es" sz="1200">
                <a:solidFill>
                  <a:srgbClr val="E8EAED"/>
                </a:solidFill>
                <a:latin typeface="Arial"/>
                <a:ea typeface="Arial"/>
                <a:cs typeface="Arial"/>
                <a:sym typeface="Arial"/>
              </a:rPr>
              <a:t>Population and Housing Censuses and Counts</a:t>
            </a:r>
            <a:endParaRPr sz="1200">
              <a:solidFill>
                <a:srgbClr val="E8EAED"/>
              </a:solidFill>
              <a:latin typeface="Arial"/>
              <a:ea typeface="Arial"/>
              <a:cs typeface="Arial"/>
              <a:sym typeface="Arial"/>
            </a:endParaRPr>
          </a:p>
          <a:p>
            <a:pPr marL="457200" lvl="0" indent="-304800" algn="l" rtl="0">
              <a:spcBef>
                <a:spcPts val="0"/>
              </a:spcBef>
              <a:spcAft>
                <a:spcPts val="0"/>
              </a:spcAft>
              <a:buSzPts val="1200"/>
              <a:buFont typeface="Arial"/>
              <a:buChar char="●"/>
            </a:pPr>
            <a:r>
              <a:rPr lang="es" sz="1200">
                <a:solidFill>
                  <a:srgbClr val="E8EAED"/>
                </a:solidFill>
                <a:latin typeface="Arial"/>
                <a:ea typeface="Arial"/>
                <a:cs typeface="Arial"/>
                <a:sym typeface="Arial"/>
              </a:rPr>
              <a:t>2020</a:t>
            </a:r>
            <a:endParaRPr sz="1200">
              <a:solidFill>
                <a:srgbClr val="E8EAED"/>
              </a:solidFill>
              <a:latin typeface="Arial"/>
              <a:ea typeface="Arial"/>
              <a:cs typeface="Arial"/>
              <a:sym typeface="Arial"/>
            </a:endParaRPr>
          </a:p>
          <a:p>
            <a:pPr marL="457200" lvl="0" indent="-304800" algn="l" rtl="0">
              <a:spcBef>
                <a:spcPts val="0"/>
              </a:spcBef>
              <a:spcAft>
                <a:spcPts val="0"/>
              </a:spcAft>
              <a:buSzPts val="1200"/>
              <a:buFont typeface="Arial"/>
              <a:buChar char="●"/>
            </a:pPr>
            <a:r>
              <a:rPr lang="es" sz="1200">
                <a:solidFill>
                  <a:srgbClr val="E8EAED"/>
                </a:solidFill>
                <a:latin typeface="Arial"/>
                <a:ea typeface="Arial"/>
                <a:cs typeface="Arial"/>
                <a:sym typeface="Arial"/>
              </a:rPr>
              <a:t>Main results by location</a:t>
            </a:r>
            <a:endParaRPr sz="1200">
              <a:solidFill>
                <a:srgbClr val="E8EAED"/>
              </a:solidFill>
              <a:latin typeface="Arial"/>
              <a:ea typeface="Arial"/>
              <a:cs typeface="Arial"/>
              <a:sym typeface="Arial"/>
            </a:endParaRPr>
          </a:p>
          <a:p>
            <a:pPr marL="457200" marR="38100" lvl="0" indent="-304800" algn="l" rtl="0">
              <a:lnSpc>
                <a:spcPct val="128571"/>
              </a:lnSpc>
              <a:spcBef>
                <a:spcPts val="0"/>
              </a:spcBef>
              <a:spcAft>
                <a:spcPts val="0"/>
              </a:spcAft>
              <a:buSzPts val="1200"/>
              <a:buFont typeface="Arial"/>
              <a:buChar char="●"/>
            </a:pPr>
            <a:r>
              <a:rPr lang="es" sz="1200">
                <a:solidFill>
                  <a:srgbClr val="E8EAED"/>
                </a:solidFill>
                <a:latin typeface="Arial"/>
                <a:ea typeface="Arial"/>
                <a:cs typeface="Arial"/>
                <a:sym typeface="Arial"/>
              </a:rPr>
              <a:t>Estados Unidos Mexicanos</a:t>
            </a:r>
            <a:endParaRPr sz="1200">
              <a:latin typeface="Arial"/>
              <a:ea typeface="Arial"/>
              <a:cs typeface="Arial"/>
              <a:sym typeface="Arial"/>
            </a:endParaRPr>
          </a:p>
        </p:txBody>
      </p:sp>
      <p:pic>
        <p:nvPicPr>
          <p:cNvPr id="148" name="Google Shape;148;p15"/>
          <p:cNvPicPr preferRelativeResize="0"/>
          <p:nvPr/>
        </p:nvPicPr>
        <p:blipFill>
          <a:blip r:embed="rId4">
            <a:alphaModFix/>
          </a:blip>
          <a:stretch>
            <a:fillRect/>
          </a:stretch>
        </p:blipFill>
        <p:spPr>
          <a:xfrm>
            <a:off x="138075" y="1567550"/>
            <a:ext cx="4693023" cy="2357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2"/>
          <p:cNvSpPr txBox="1">
            <a:spLocks noGrp="1"/>
          </p:cNvSpPr>
          <p:nvPr>
            <p:ph type="title"/>
          </p:nvPr>
        </p:nvSpPr>
        <p:spPr>
          <a:xfrm>
            <a:off x="1297500" y="393750"/>
            <a:ext cx="7038900" cy="6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1960"/>
              <a:t>PLOT 3 - Population with 12 to 14 years old </a:t>
            </a:r>
            <a:endParaRPr sz="1960"/>
          </a:p>
          <a:p>
            <a:pPr marL="0" lvl="0" indent="0" algn="l" rtl="0">
              <a:spcBef>
                <a:spcPts val="0"/>
              </a:spcBef>
              <a:spcAft>
                <a:spcPts val="0"/>
              </a:spcAft>
              <a:buNone/>
            </a:pPr>
            <a:r>
              <a:rPr lang="es" sz="1960"/>
              <a:t>not assisting to school</a:t>
            </a:r>
            <a:endParaRPr sz="1960"/>
          </a:p>
          <a:p>
            <a:pPr marL="0" lvl="0" indent="0" algn="l" rtl="0">
              <a:spcBef>
                <a:spcPts val="0"/>
              </a:spcBef>
              <a:spcAft>
                <a:spcPts val="0"/>
              </a:spcAft>
              <a:buSzPts val="990"/>
              <a:buNone/>
            </a:pPr>
            <a:endParaRPr sz="2160"/>
          </a:p>
        </p:txBody>
      </p:sp>
      <p:sp>
        <p:nvSpPr>
          <p:cNvPr id="338" name="Google Shape;338;p42"/>
          <p:cNvSpPr txBox="1">
            <a:spLocks noGrp="1"/>
          </p:cNvSpPr>
          <p:nvPr>
            <p:ph type="body" idx="1"/>
          </p:nvPr>
        </p:nvSpPr>
        <p:spPr>
          <a:xfrm>
            <a:off x="4933700" y="1210125"/>
            <a:ext cx="3814800" cy="1509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
              <a:t>This code creates a bar chart representing the population between ages 12 and 14 not attending school and the total population in that age group for different states. Users can interactively select specific states through checkboxes, and the chart will update to show the data for the selected states.</a:t>
            </a:r>
            <a:endParaRPr/>
          </a:p>
        </p:txBody>
      </p:sp>
      <p:pic>
        <p:nvPicPr>
          <p:cNvPr id="339" name="Google Shape;339;p42"/>
          <p:cNvPicPr preferRelativeResize="0"/>
          <p:nvPr/>
        </p:nvPicPr>
        <p:blipFill>
          <a:blip r:embed="rId3">
            <a:alphaModFix/>
          </a:blip>
          <a:stretch>
            <a:fillRect/>
          </a:stretch>
        </p:blipFill>
        <p:spPr>
          <a:xfrm>
            <a:off x="43625" y="1425691"/>
            <a:ext cx="2921100" cy="3386709"/>
          </a:xfrm>
          <a:prstGeom prst="rect">
            <a:avLst/>
          </a:prstGeom>
          <a:noFill/>
          <a:ln>
            <a:noFill/>
          </a:ln>
        </p:spPr>
      </p:pic>
      <p:pic>
        <p:nvPicPr>
          <p:cNvPr id="340" name="Google Shape;340;p42"/>
          <p:cNvPicPr preferRelativeResize="0"/>
          <p:nvPr/>
        </p:nvPicPr>
        <p:blipFill>
          <a:blip r:embed="rId4">
            <a:alphaModFix/>
          </a:blip>
          <a:stretch>
            <a:fillRect/>
          </a:stretch>
        </p:blipFill>
        <p:spPr>
          <a:xfrm>
            <a:off x="2594807" y="2815900"/>
            <a:ext cx="3682831" cy="2214050"/>
          </a:xfrm>
          <a:prstGeom prst="rect">
            <a:avLst/>
          </a:prstGeom>
          <a:noFill/>
          <a:ln>
            <a:noFill/>
          </a:ln>
        </p:spPr>
      </p:pic>
      <p:sp>
        <p:nvSpPr>
          <p:cNvPr id="341" name="Google Shape;341;p42">
            <a:hlinkClick r:id="rId5" action="ppaction://hlinksldjump"/>
          </p:cNvPr>
          <p:cNvSpPr/>
          <p:nvPr/>
        </p:nvSpPr>
        <p:spPr>
          <a:xfrm>
            <a:off x="7256425" y="4447325"/>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Go Back</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3"/>
          <p:cNvSpPr txBox="1">
            <a:spLocks noGrp="1"/>
          </p:cNvSpPr>
          <p:nvPr>
            <p:ph type="title"/>
          </p:nvPr>
        </p:nvSpPr>
        <p:spPr>
          <a:xfrm>
            <a:off x="222200" y="1468450"/>
            <a:ext cx="5395200" cy="110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1031700"/>
          </a:xfrm>
          <a:prstGeom prst="rect">
            <a:avLst/>
          </a:prstGeom>
        </p:spPr>
        <p:txBody>
          <a:bodyPr spcFirstLastPara="1" wrap="square" lIns="91425" tIns="91425" rIns="91425" bIns="91425" anchor="t" anchorCtr="0">
            <a:normAutofit fontScale="90000"/>
          </a:bodyPr>
          <a:lstStyle/>
          <a:p>
            <a:pPr marL="0" marR="38100" lvl="0" indent="0" algn="l" rtl="0">
              <a:lnSpc>
                <a:spcPct val="128571"/>
              </a:lnSpc>
              <a:spcBef>
                <a:spcPts val="0"/>
              </a:spcBef>
              <a:spcAft>
                <a:spcPts val="0"/>
              </a:spcAft>
              <a:buNone/>
            </a:pPr>
            <a:r>
              <a:rPr lang="es" sz="2100">
                <a:solidFill>
                  <a:srgbClr val="E8EAED"/>
                </a:solidFill>
                <a:latin typeface="Arial"/>
                <a:ea typeface="Arial"/>
                <a:cs typeface="Arial"/>
                <a:sym typeface="Arial"/>
              </a:rPr>
              <a:t>Main results by locality (ITER) of the 2020 Population and Housing Census. Timely data</a:t>
            </a:r>
            <a:endParaRPr sz="2000"/>
          </a:p>
          <a:p>
            <a:pPr marL="0" lvl="0" indent="0" algn="l" rtl="0">
              <a:spcBef>
                <a:spcPts val="0"/>
              </a:spcBef>
              <a:spcAft>
                <a:spcPts val="0"/>
              </a:spcAft>
              <a:buNone/>
            </a:pPr>
            <a:r>
              <a:rPr lang="es" sz="1100"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https://www.inegi.org.mx/datosabiertos/</a:t>
            </a:r>
            <a:endParaRPr sz="2000"/>
          </a:p>
        </p:txBody>
      </p:sp>
      <p:sp>
        <p:nvSpPr>
          <p:cNvPr id="154" name="Google Shape;154;p16"/>
          <p:cNvSpPr txBox="1">
            <a:spLocks noGrp="1"/>
          </p:cNvSpPr>
          <p:nvPr>
            <p:ph type="body" idx="2"/>
          </p:nvPr>
        </p:nvSpPr>
        <p:spPr>
          <a:xfrm>
            <a:off x="4933225" y="1567550"/>
            <a:ext cx="3403200" cy="345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Content:</a:t>
            </a:r>
            <a:endParaRPr/>
          </a:p>
          <a:p>
            <a:pPr marL="457200" lvl="0" indent="-311150" algn="l" rtl="0">
              <a:spcBef>
                <a:spcPts val="1200"/>
              </a:spcBef>
              <a:spcAft>
                <a:spcPts val="0"/>
              </a:spcAft>
              <a:buSzPts val="1300"/>
              <a:buChar char="●"/>
            </a:pPr>
            <a:r>
              <a:rPr lang="es"/>
              <a:t>catalogue</a:t>
            </a:r>
            <a:endParaRPr/>
          </a:p>
          <a:p>
            <a:pPr marL="457200" lvl="0" indent="-311150" algn="l" rtl="0">
              <a:spcBef>
                <a:spcPts val="0"/>
              </a:spcBef>
              <a:spcAft>
                <a:spcPts val="0"/>
              </a:spcAft>
              <a:buSzPts val="1300"/>
              <a:buChar char="●"/>
            </a:pPr>
            <a:r>
              <a:rPr lang="es" b="1"/>
              <a:t>data</a:t>
            </a:r>
            <a:endParaRPr b="1"/>
          </a:p>
          <a:p>
            <a:pPr marL="457200" lvl="0" indent="-311150" algn="l" rtl="0">
              <a:spcBef>
                <a:spcPts val="0"/>
              </a:spcBef>
              <a:spcAft>
                <a:spcPts val="0"/>
              </a:spcAft>
              <a:buSzPts val="1300"/>
              <a:buChar char="●"/>
            </a:pPr>
            <a:r>
              <a:rPr lang="es"/>
              <a:t>data dictionary</a:t>
            </a:r>
            <a:endParaRPr/>
          </a:p>
          <a:p>
            <a:pPr marL="457200" lvl="0" indent="-311150" algn="l" rtl="0">
              <a:spcBef>
                <a:spcPts val="0"/>
              </a:spcBef>
              <a:spcAft>
                <a:spcPts val="0"/>
              </a:spcAft>
              <a:buSzPts val="1300"/>
              <a:buChar char="●"/>
            </a:pPr>
            <a:r>
              <a:rPr lang="es"/>
              <a:t>metadata</a:t>
            </a:r>
            <a:endParaRPr/>
          </a:p>
          <a:p>
            <a:pPr marL="0" lvl="0" indent="0" algn="l" rtl="0">
              <a:spcBef>
                <a:spcPts val="1200"/>
              </a:spcBef>
              <a:spcAft>
                <a:spcPts val="0"/>
              </a:spcAft>
              <a:buNone/>
            </a:pPr>
            <a:r>
              <a:rPr lang="es"/>
              <a:t>We used the data folder for getting all of the raw data (before transforming using Jupyter Notebook).</a:t>
            </a:r>
            <a:endParaRPr/>
          </a:p>
          <a:p>
            <a:pPr marL="0" lvl="0" indent="0" algn="l" rtl="0">
              <a:spcBef>
                <a:spcPts val="1200"/>
              </a:spcBef>
              <a:spcAft>
                <a:spcPts val="1200"/>
              </a:spcAft>
              <a:buNone/>
            </a:pPr>
            <a:r>
              <a:rPr lang="es"/>
              <a:t>Another helpful file was the data dictionary, since all columns are coded, and data dictionary clearly explains the keys and the values for the data.</a:t>
            </a:r>
            <a:endParaRPr/>
          </a:p>
        </p:txBody>
      </p:sp>
      <p:pic>
        <p:nvPicPr>
          <p:cNvPr id="155" name="Google Shape;155;p16"/>
          <p:cNvPicPr preferRelativeResize="0"/>
          <p:nvPr/>
        </p:nvPicPr>
        <p:blipFill>
          <a:blip r:embed="rId4">
            <a:alphaModFix/>
          </a:blip>
          <a:stretch>
            <a:fillRect/>
          </a:stretch>
        </p:blipFill>
        <p:spPr>
          <a:xfrm>
            <a:off x="139950" y="3639531"/>
            <a:ext cx="4455798" cy="1388074"/>
          </a:xfrm>
          <a:prstGeom prst="rect">
            <a:avLst/>
          </a:prstGeom>
          <a:noFill/>
          <a:ln>
            <a:noFill/>
          </a:ln>
        </p:spPr>
      </p:pic>
      <p:pic>
        <p:nvPicPr>
          <p:cNvPr id="156" name="Google Shape;156;p16"/>
          <p:cNvPicPr preferRelativeResize="0"/>
          <p:nvPr/>
        </p:nvPicPr>
        <p:blipFill>
          <a:blip r:embed="rId5">
            <a:alphaModFix/>
          </a:blip>
          <a:stretch>
            <a:fillRect/>
          </a:stretch>
        </p:blipFill>
        <p:spPr>
          <a:xfrm>
            <a:off x="152400" y="1577850"/>
            <a:ext cx="4430909" cy="18519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823850" y="1284675"/>
            <a:ext cx="5298900" cy="13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3000"/>
              <a:t>Mexico Population Analysis</a:t>
            </a:r>
            <a:endParaRPr sz="3000"/>
          </a:p>
        </p:txBody>
      </p:sp>
      <p:sp>
        <p:nvSpPr>
          <p:cNvPr id="162" name="Google Shape;162;p17"/>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Based on INEGI 2020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18"/>
          <p:cNvPicPr preferRelativeResize="0"/>
          <p:nvPr/>
        </p:nvPicPr>
        <p:blipFill>
          <a:blip r:embed="rId3">
            <a:alphaModFix amt="92000"/>
          </a:blip>
          <a:stretch>
            <a:fillRect/>
          </a:stretch>
        </p:blipFill>
        <p:spPr>
          <a:xfrm>
            <a:off x="170050" y="1515700"/>
            <a:ext cx="8839200" cy="2162069"/>
          </a:xfrm>
          <a:prstGeom prst="rect">
            <a:avLst/>
          </a:prstGeom>
          <a:noFill/>
          <a:ln>
            <a:noFill/>
          </a:ln>
        </p:spPr>
      </p:pic>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1800"/>
              </a:spcAft>
              <a:buNone/>
            </a:pPr>
            <a:r>
              <a:rPr lang="es" sz="1900" b="1">
                <a:latin typeface="Arial"/>
                <a:ea typeface="Arial"/>
                <a:cs typeface="Arial"/>
                <a:sym typeface="Arial"/>
              </a:rPr>
              <a:t>POPULATION PER STATE</a:t>
            </a:r>
            <a:endParaRPr sz="2500"/>
          </a:p>
        </p:txBody>
      </p:sp>
      <p:sp>
        <p:nvSpPr>
          <p:cNvPr id="169" name="Google Shape;169;p18"/>
          <p:cNvSpPr txBox="1"/>
          <p:nvPr/>
        </p:nvSpPr>
        <p:spPr>
          <a:xfrm>
            <a:off x="203725" y="3728575"/>
            <a:ext cx="4388400" cy="120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lt1"/>
                </a:solidFill>
                <a:highlight>
                  <a:schemeClr val="dk1"/>
                </a:highlight>
                <a:latin typeface="Lato"/>
                <a:ea typeface="Lato"/>
                <a:cs typeface="Lato"/>
                <a:sym typeface="Lato"/>
              </a:rPr>
              <a:t>The total people in Mexico was 126 million , the top 5 was :	</a:t>
            </a:r>
            <a:endParaRPr sz="1200">
              <a:solidFill>
                <a:schemeClr val="lt1"/>
              </a:solidFill>
              <a:highlight>
                <a:schemeClr val="dk1"/>
              </a:highlight>
              <a:latin typeface="Lato"/>
              <a:ea typeface="Lato"/>
              <a:cs typeface="Lato"/>
              <a:sym typeface="Lato"/>
            </a:endParaRPr>
          </a:p>
          <a:p>
            <a:pPr marL="0" lvl="0" indent="0" algn="l" rtl="0">
              <a:spcBef>
                <a:spcPts val="0"/>
              </a:spcBef>
              <a:spcAft>
                <a:spcPts val="0"/>
              </a:spcAft>
              <a:buNone/>
            </a:pPr>
            <a:r>
              <a:rPr lang="es" sz="1200">
                <a:solidFill>
                  <a:schemeClr val="lt1"/>
                </a:solidFill>
                <a:highlight>
                  <a:schemeClr val="dk1"/>
                </a:highlight>
                <a:latin typeface="Lato"/>
                <a:ea typeface="Lato"/>
                <a:cs typeface="Lato"/>
                <a:sym typeface="Lato"/>
              </a:rPr>
              <a:t>Estado de México	16,992,418	13.5 %                                        </a:t>
            </a:r>
            <a:endParaRPr sz="1200">
              <a:solidFill>
                <a:schemeClr val="lt1"/>
              </a:solidFill>
              <a:highlight>
                <a:schemeClr val="dk1"/>
              </a:highlight>
              <a:latin typeface="Lato"/>
              <a:ea typeface="Lato"/>
              <a:cs typeface="Lato"/>
              <a:sym typeface="Lato"/>
            </a:endParaRPr>
          </a:p>
          <a:p>
            <a:pPr marL="0" lvl="0" indent="0" algn="l" rtl="0">
              <a:spcBef>
                <a:spcPts val="0"/>
              </a:spcBef>
              <a:spcAft>
                <a:spcPts val="0"/>
              </a:spcAft>
              <a:buNone/>
            </a:pPr>
            <a:r>
              <a:rPr lang="es" sz="1200">
                <a:solidFill>
                  <a:schemeClr val="lt1"/>
                </a:solidFill>
                <a:highlight>
                  <a:schemeClr val="dk1"/>
                </a:highlight>
                <a:latin typeface="Lato"/>
                <a:ea typeface="Lato"/>
                <a:cs typeface="Lato"/>
                <a:sym typeface="Lato"/>
              </a:rPr>
              <a:t>Ciudad de México	   9,209,944	7.3 %</a:t>
            </a:r>
            <a:endParaRPr sz="1200">
              <a:solidFill>
                <a:schemeClr val="lt1"/>
              </a:solidFill>
              <a:highlight>
                <a:schemeClr val="dk1"/>
              </a:highlight>
              <a:latin typeface="Lato"/>
              <a:ea typeface="Lato"/>
              <a:cs typeface="Lato"/>
              <a:sym typeface="Lato"/>
            </a:endParaRPr>
          </a:p>
          <a:p>
            <a:pPr marL="0" lvl="0" indent="0" algn="l" rtl="0">
              <a:spcBef>
                <a:spcPts val="0"/>
              </a:spcBef>
              <a:spcAft>
                <a:spcPts val="0"/>
              </a:spcAft>
              <a:buNone/>
            </a:pPr>
            <a:r>
              <a:rPr lang="es" sz="1200">
                <a:solidFill>
                  <a:schemeClr val="lt1"/>
                </a:solidFill>
                <a:highlight>
                  <a:schemeClr val="dk1"/>
                </a:highlight>
                <a:latin typeface="Lato"/>
                <a:ea typeface="Lato"/>
                <a:cs typeface="Lato"/>
                <a:sym typeface="Lato"/>
              </a:rPr>
              <a:t>Jalisco	                                  8,348,151	6.6 %</a:t>
            </a:r>
            <a:endParaRPr sz="1200">
              <a:solidFill>
                <a:schemeClr val="lt1"/>
              </a:solidFill>
              <a:highlight>
                <a:schemeClr val="dk1"/>
              </a:highlight>
              <a:latin typeface="Lato"/>
              <a:ea typeface="Lato"/>
              <a:cs typeface="Lato"/>
              <a:sym typeface="Lato"/>
            </a:endParaRPr>
          </a:p>
          <a:p>
            <a:pPr marL="0" lvl="0" indent="0" algn="l" rtl="0">
              <a:spcBef>
                <a:spcPts val="0"/>
              </a:spcBef>
              <a:spcAft>
                <a:spcPts val="0"/>
              </a:spcAft>
              <a:buNone/>
            </a:pPr>
            <a:r>
              <a:rPr lang="es" sz="1200">
                <a:solidFill>
                  <a:schemeClr val="lt1"/>
                </a:solidFill>
                <a:highlight>
                  <a:schemeClr val="dk1"/>
                </a:highlight>
                <a:latin typeface="Lato"/>
                <a:ea typeface="Lato"/>
                <a:cs typeface="Lato"/>
                <a:sym typeface="Lato"/>
              </a:rPr>
              <a:t>Veracruz                              8,062,579	6.4 %</a:t>
            </a:r>
            <a:endParaRPr sz="1200">
              <a:solidFill>
                <a:schemeClr val="lt1"/>
              </a:solidFill>
              <a:highlight>
                <a:schemeClr val="dk1"/>
              </a:highlight>
              <a:latin typeface="Lato"/>
              <a:ea typeface="Lato"/>
              <a:cs typeface="Lato"/>
              <a:sym typeface="Lato"/>
            </a:endParaRPr>
          </a:p>
          <a:p>
            <a:pPr marL="0" lvl="0" indent="0" algn="l" rtl="0">
              <a:spcBef>
                <a:spcPts val="0"/>
              </a:spcBef>
              <a:spcAft>
                <a:spcPts val="0"/>
              </a:spcAft>
              <a:buNone/>
            </a:pPr>
            <a:r>
              <a:rPr lang="es" sz="1200">
                <a:solidFill>
                  <a:schemeClr val="lt1"/>
                </a:solidFill>
                <a:highlight>
                  <a:schemeClr val="dk1"/>
                </a:highlight>
                <a:latin typeface="Lato"/>
                <a:ea typeface="Lato"/>
                <a:cs typeface="Lato"/>
                <a:sym typeface="Lato"/>
              </a:rPr>
              <a:t>Puebla	                   6,583,278	5.2 %</a:t>
            </a:r>
            <a:endParaRPr sz="1200">
              <a:solidFill>
                <a:schemeClr val="lt1"/>
              </a:solidFill>
              <a:highlight>
                <a:schemeClr val="dk1"/>
              </a:highlight>
              <a:latin typeface="Lato"/>
              <a:ea typeface="Lato"/>
              <a:cs typeface="Lato"/>
              <a:sym typeface="Lato"/>
            </a:endParaRPr>
          </a:p>
        </p:txBody>
      </p:sp>
      <p:sp>
        <p:nvSpPr>
          <p:cNvPr id="170" name="Google Shape;170;p18"/>
          <p:cNvSpPr txBox="1"/>
          <p:nvPr/>
        </p:nvSpPr>
        <p:spPr>
          <a:xfrm>
            <a:off x="4519450" y="3728575"/>
            <a:ext cx="4692300" cy="11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lt1"/>
                </a:solidFill>
                <a:latin typeface="Lato"/>
                <a:ea typeface="Lato"/>
                <a:cs typeface="Lato"/>
                <a:sym typeface="Lato"/>
              </a:rPr>
              <a:t>The 5 least populated states:</a:t>
            </a:r>
            <a:endParaRPr sz="1200">
              <a:solidFill>
                <a:schemeClr val="lt1"/>
              </a:solidFill>
              <a:latin typeface="Lato"/>
              <a:ea typeface="Lato"/>
              <a:cs typeface="Lato"/>
              <a:sym typeface="Lato"/>
            </a:endParaRPr>
          </a:p>
          <a:p>
            <a:pPr marL="0" lvl="0" indent="0" algn="l" rtl="0">
              <a:spcBef>
                <a:spcPts val="0"/>
              </a:spcBef>
              <a:spcAft>
                <a:spcPts val="0"/>
              </a:spcAft>
              <a:buNone/>
            </a:pPr>
            <a:r>
              <a:rPr lang="es" sz="1200">
                <a:solidFill>
                  <a:schemeClr val="lt1"/>
                </a:solidFill>
                <a:latin typeface="Verdana"/>
                <a:ea typeface="Verdana"/>
                <a:cs typeface="Verdana"/>
                <a:sym typeface="Verdana"/>
              </a:rPr>
              <a:t>Tlaxcala                      1,342,977    1.1 %</a:t>
            </a:r>
            <a:endParaRPr sz="1200">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s" sz="1200">
                <a:solidFill>
                  <a:schemeClr val="lt1"/>
                </a:solidFill>
                <a:latin typeface="Verdana"/>
                <a:ea typeface="Verdana"/>
                <a:cs typeface="Verdana"/>
                <a:sym typeface="Verdana"/>
              </a:rPr>
              <a:t>Nayarit                        1,235,456    1.0 %</a:t>
            </a:r>
            <a:endParaRPr sz="1200">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s" sz="1200">
                <a:solidFill>
                  <a:schemeClr val="lt1"/>
                </a:solidFill>
                <a:latin typeface="Verdana"/>
                <a:ea typeface="Verdana"/>
                <a:cs typeface="Verdana"/>
                <a:sym typeface="Verdana"/>
              </a:rPr>
              <a:t>Campeche                      928,363    0.7 %</a:t>
            </a:r>
            <a:endParaRPr sz="1200">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s" sz="1200">
                <a:solidFill>
                  <a:schemeClr val="lt1"/>
                </a:solidFill>
                <a:latin typeface="Verdana"/>
                <a:ea typeface="Verdana"/>
                <a:cs typeface="Verdana"/>
                <a:sym typeface="Verdana"/>
              </a:rPr>
              <a:t>Baja California Sur          798,447    0.6 %</a:t>
            </a:r>
            <a:endParaRPr sz="1200">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s" sz="1200">
                <a:solidFill>
                  <a:schemeClr val="lt1"/>
                </a:solidFill>
                <a:latin typeface="Verdana"/>
                <a:ea typeface="Verdana"/>
                <a:cs typeface="Verdana"/>
                <a:sym typeface="Verdana"/>
              </a:rPr>
              <a:t>Colima                           731,391    0.6 %</a:t>
            </a:r>
            <a:endParaRPr sz="1200">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endParaRPr sz="1000">
              <a:latin typeface="Verdana"/>
              <a:ea typeface="Verdana"/>
              <a:cs typeface="Verdana"/>
              <a:sym typeface="Verdana"/>
            </a:endParaRPr>
          </a:p>
          <a:p>
            <a:pPr marL="0" lvl="0" indent="0" algn="l" rtl="0">
              <a:lnSpc>
                <a:spcPct val="115000"/>
              </a:lnSpc>
              <a:spcBef>
                <a:spcPts val="0"/>
              </a:spcBef>
              <a:spcAft>
                <a:spcPts val="0"/>
              </a:spcAft>
              <a:buNone/>
            </a:pPr>
            <a:endParaRPr sz="1000">
              <a:latin typeface="Verdana"/>
              <a:ea typeface="Verdana"/>
              <a:cs typeface="Verdana"/>
              <a:sym typeface="Verdana"/>
            </a:endParaRPr>
          </a:p>
          <a:p>
            <a:pPr marL="0" lvl="0" indent="0" algn="l" rtl="0">
              <a:spcBef>
                <a:spcPts val="0"/>
              </a:spcBef>
              <a:spcAft>
                <a:spcPts val="0"/>
              </a:spcAft>
              <a:buNone/>
            </a:pPr>
            <a:endParaRPr sz="1000">
              <a:latin typeface="Verdana"/>
              <a:ea typeface="Verdana"/>
              <a:cs typeface="Verdana"/>
              <a:sym typeface="Verdana"/>
            </a:endParaRPr>
          </a:p>
          <a:p>
            <a:pPr marL="0" lvl="0" indent="0" algn="l" rtl="0">
              <a:spcBef>
                <a:spcPts val="0"/>
              </a:spcBef>
              <a:spcAft>
                <a:spcPts val="0"/>
              </a:spcAft>
              <a:buNone/>
            </a:pPr>
            <a:r>
              <a:rPr lang="es">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None/>
            </a:pPr>
            <a:r>
              <a:rPr lang="es" sz="2133" b="1">
                <a:latin typeface="Arial"/>
                <a:ea typeface="Arial"/>
                <a:cs typeface="Arial"/>
                <a:sym typeface="Arial"/>
              </a:rPr>
              <a:t>POPULATION WITHOUT ACCESS TO MEDICAL SERVICES</a:t>
            </a:r>
            <a:endParaRPr sz="1533">
              <a:latin typeface="Verdana"/>
              <a:ea typeface="Verdana"/>
              <a:cs typeface="Verdana"/>
              <a:sym typeface="Verdana"/>
            </a:endParaRPr>
          </a:p>
          <a:p>
            <a:pPr marL="0" lvl="0" indent="0" algn="l" rtl="0">
              <a:lnSpc>
                <a:spcPct val="115000"/>
              </a:lnSpc>
              <a:spcBef>
                <a:spcPts val="1800"/>
              </a:spcBef>
              <a:spcAft>
                <a:spcPts val="0"/>
              </a:spcAft>
              <a:buNone/>
            </a:pPr>
            <a:endParaRPr sz="1200">
              <a:solidFill>
                <a:srgbClr val="000000"/>
              </a:solidFill>
              <a:latin typeface="Verdana"/>
              <a:ea typeface="Verdana"/>
              <a:cs typeface="Verdana"/>
              <a:sym typeface="Verdana"/>
            </a:endParaRPr>
          </a:p>
          <a:p>
            <a:pPr marL="0" lvl="0" indent="0" algn="l" rtl="0">
              <a:lnSpc>
                <a:spcPct val="115000"/>
              </a:lnSpc>
              <a:spcBef>
                <a:spcPts val="1800"/>
              </a:spcBef>
              <a:spcAft>
                <a:spcPts val="1800"/>
              </a:spcAft>
              <a:buNone/>
            </a:pPr>
            <a:endParaRPr sz="2000" b="1">
              <a:latin typeface="Arial"/>
              <a:ea typeface="Arial"/>
              <a:cs typeface="Arial"/>
              <a:sym typeface="Arial"/>
            </a:endParaRPr>
          </a:p>
        </p:txBody>
      </p:sp>
      <p:pic>
        <p:nvPicPr>
          <p:cNvPr id="176" name="Google Shape;176;p19"/>
          <p:cNvPicPr preferRelativeResize="0"/>
          <p:nvPr/>
        </p:nvPicPr>
        <p:blipFill>
          <a:blip r:embed="rId3">
            <a:alphaModFix/>
          </a:blip>
          <a:stretch>
            <a:fillRect/>
          </a:stretch>
        </p:blipFill>
        <p:spPr>
          <a:xfrm>
            <a:off x="743825" y="1597100"/>
            <a:ext cx="3732399" cy="2372350"/>
          </a:xfrm>
          <a:prstGeom prst="rect">
            <a:avLst/>
          </a:prstGeom>
          <a:noFill/>
          <a:ln>
            <a:noFill/>
          </a:ln>
        </p:spPr>
      </p:pic>
      <p:pic>
        <p:nvPicPr>
          <p:cNvPr id="177" name="Google Shape;177;p19"/>
          <p:cNvPicPr preferRelativeResize="0"/>
          <p:nvPr/>
        </p:nvPicPr>
        <p:blipFill>
          <a:blip r:embed="rId4">
            <a:alphaModFix/>
          </a:blip>
          <a:stretch>
            <a:fillRect/>
          </a:stretch>
        </p:blipFill>
        <p:spPr>
          <a:xfrm>
            <a:off x="2714099" y="1651500"/>
            <a:ext cx="1762125" cy="447675"/>
          </a:xfrm>
          <a:prstGeom prst="rect">
            <a:avLst/>
          </a:prstGeom>
          <a:noFill/>
          <a:ln>
            <a:noFill/>
          </a:ln>
        </p:spPr>
      </p:pic>
      <p:sp>
        <p:nvSpPr>
          <p:cNvPr id="178" name="Google Shape;178;p19"/>
          <p:cNvSpPr txBox="1">
            <a:spLocks noGrp="1"/>
          </p:cNvSpPr>
          <p:nvPr>
            <p:ph type="body" idx="1"/>
          </p:nvPr>
        </p:nvSpPr>
        <p:spPr>
          <a:xfrm>
            <a:off x="5221200" y="1567550"/>
            <a:ext cx="3115200" cy="2911200"/>
          </a:xfrm>
          <a:prstGeom prst="rect">
            <a:avLst/>
          </a:prstGeom>
        </p:spPr>
        <p:txBody>
          <a:bodyPr spcFirstLastPara="1" wrap="square" lIns="91425" tIns="91425" rIns="91425" bIns="91425" anchor="t" anchorCtr="0">
            <a:noAutofit/>
          </a:bodyPr>
          <a:lstStyle/>
          <a:p>
            <a:pPr marL="457200" lvl="0" indent="-307975" algn="l" rtl="0">
              <a:spcBef>
                <a:spcPts val="1500"/>
              </a:spcBef>
              <a:spcAft>
                <a:spcPts val="0"/>
              </a:spcAft>
              <a:buClr>
                <a:schemeClr val="lt1"/>
              </a:buClr>
              <a:buSzPts val="1250"/>
              <a:buFont typeface="Roboto"/>
              <a:buChar char="●"/>
            </a:pPr>
            <a:r>
              <a:rPr lang="es" sz="1250" b="1">
                <a:latin typeface="Roboto"/>
                <a:ea typeface="Roboto"/>
                <a:cs typeface="Roboto"/>
                <a:sym typeface="Roboto"/>
              </a:rPr>
              <a:t>73.8% - Access to Healthcare</a:t>
            </a:r>
            <a:endParaRPr sz="1250" b="1">
              <a:latin typeface="Roboto"/>
              <a:ea typeface="Roboto"/>
              <a:cs typeface="Roboto"/>
              <a:sym typeface="Roboto"/>
            </a:endParaRPr>
          </a:p>
          <a:p>
            <a:pPr marL="457200" lvl="0" indent="-307975" algn="l" rtl="0">
              <a:spcBef>
                <a:spcPts val="0"/>
              </a:spcBef>
              <a:spcAft>
                <a:spcPts val="0"/>
              </a:spcAft>
              <a:buClr>
                <a:schemeClr val="lt1"/>
              </a:buClr>
              <a:buSzPts val="1250"/>
              <a:buFont typeface="Roboto"/>
              <a:buChar char="●"/>
            </a:pPr>
            <a:r>
              <a:rPr lang="es" sz="1250" b="1">
                <a:latin typeface="Roboto"/>
                <a:ea typeface="Roboto"/>
                <a:cs typeface="Roboto"/>
                <a:sym typeface="Roboto"/>
              </a:rPr>
              <a:t>26.2% - No Access to Healthcare</a:t>
            </a:r>
            <a:endParaRPr sz="1250" b="1">
              <a:latin typeface="Roboto"/>
              <a:ea typeface="Roboto"/>
              <a:cs typeface="Roboto"/>
              <a:sym typeface="Roboto"/>
            </a:endParaRPr>
          </a:p>
          <a:p>
            <a:pPr marL="0" lvl="0" indent="0" algn="l" rtl="0">
              <a:lnSpc>
                <a:spcPct val="175000"/>
              </a:lnSpc>
              <a:spcBef>
                <a:spcPts val="1500"/>
              </a:spcBef>
              <a:spcAft>
                <a:spcPts val="0"/>
              </a:spcAft>
              <a:buNone/>
            </a:pPr>
            <a:r>
              <a:rPr lang="es" sz="1250" b="1">
                <a:latin typeface="Roboto"/>
                <a:ea typeface="Roboto"/>
                <a:cs typeface="Roboto"/>
                <a:sym typeface="Roboto"/>
              </a:rPr>
              <a:t>While nearly three-fourths (73.8%) of Mexico's population has healthcare access, a significant 26.2% remains underserved with no access to vital medical services. Mexico must aim to close this gap and ensure healthcare for all.</a:t>
            </a:r>
            <a:endParaRPr sz="15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s" sz="1900" b="1">
                <a:latin typeface="Arial"/>
                <a:ea typeface="Arial"/>
                <a:cs typeface="Arial"/>
                <a:sym typeface="Arial"/>
              </a:rPr>
              <a:t>POPULATION WITH 12 TO 14 YEARS OLD </a:t>
            </a:r>
            <a:endParaRPr sz="1900" b="1">
              <a:latin typeface="Arial"/>
              <a:ea typeface="Arial"/>
              <a:cs typeface="Arial"/>
              <a:sym typeface="Arial"/>
            </a:endParaRPr>
          </a:p>
          <a:p>
            <a:pPr marL="0" lvl="0" indent="0" algn="l" rtl="0">
              <a:lnSpc>
                <a:spcPct val="100000"/>
              </a:lnSpc>
              <a:spcBef>
                <a:spcPts val="0"/>
              </a:spcBef>
              <a:spcAft>
                <a:spcPts val="0"/>
              </a:spcAft>
              <a:buNone/>
            </a:pPr>
            <a:r>
              <a:rPr lang="es" sz="1900" b="1">
                <a:latin typeface="Arial"/>
                <a:ea typeface="Arial"/>
                <a:cs typeface="Arial"/>
                <a:sym typeface="Arial"/>
              </a:rPr>
              <a:t>NOT ASSISTING TO SCHOOL</a:t>
            </a:r>
            <a:endParaRPr sz="2500"/>
          </a:p>
        </p:txBody>
      </p:sp>
      <p:sp>
        <p:nvSpPr>
          <p:cNvPr id="184" name="Google Shape;184;p20"/>
          <p:cNvSpPr txBox="1">
            <a:spLocks noGrp="1"/>
          </p:cNvSpPr>
          <p:nvPr>
            <p:ph type="body" idx="1"/>
          </p:nvPr>
        </p:nvSpPr>
        <p:spPr>
          <a:xfrm>
            <a:off x="836125" y="1409700"/>
            <a:ext cx="3813000" cy="106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The top 3 states:</a:t>
            </a:r>
            <a:endParaRPr/>
          </a:p>
          <a:p>
            <a:pPr marL="457200" lvl="0" indent="-304958" algn="l" rtl="0">
              <a:spcBef>
                <a:spcPts val="1200"/>
              </a:spcBef>
              <a:spcAft>
                <a:spcPts val="0"/>
              </a:spcAft>
              <a:buSzPct val="100000"/>
              <a:buChar char="●"/>
            </a:pPr>
            <a:r>
              <a:rPr lang="es"/>
              <a:t>1st Chiapas at 18.4%</a:t>
            </a:r>
            <a:endParaRPr/>
          </a:p>
          <a:p>
            <a:pPr marL="457200" lvl="0" indent="-304958" algn="l" rtl="0">
              <a:spcBef>
                <a:spcPts val="0"/>
              </a:spcBef>
              <a:spcAft>
                <a:spcPts val="0"/>
              </a:spcAft>
              <a:buSzPct val="100000"/>
              <a:buChar char="●"/>
            </a:pPr>
            <a:r>
              <a:rPr lang="es"/>
              <a:t>2nd Michoacan at 14.2% </a:t>
            </a:r>
            <a:endParaRPr/>
          </a:p>
          <a:p>
            <a:pPr marL="457200" lvl="0" indent="-304958" algn="l" rtl="0">
              <a:spcBef>
                <a:spcPts val="0"/>
              </a:spcBef>
              <a:spcAft>
                <a:spcPts val="0"/>
              </a:spcAft>
              <a:buSzPct val="100000"/>
              <a:buChar char="●"/>
            </a:pPr>
            <a:r>
              <a:rPr lang="es"/>
              <a:t>3rd Guanajuato at 11.7%</a:t>
            </a:r>
            <a:endParaRPr/>
          </a:p>
        </p:txBody>
      </p:sp>
      <p:pic>
        <p:nvPicPr>
          <p:cNvPr id="185" name="Google Shape;185;p20"/>
          <p:cNvPicPr preferRelativeResize="0"/>
          <p:nvPr/>
        </p:nvPicPr>
        <p:blipFill>
          <a:blip r:embed="rId3">
            <a:alphaModFix/>
          </a:blip>
          <a:stretch>
            <a:fillRect/>
          </a:stretch>
        </p:blipFill>
        <p:spPr>
          <a:xfrm>
            <a:off x="836125" y="2571737"/>
            <a:ext cx="7646905" cy="2318775"/>
          </a:xfrm>
          <a:prstGeom prst="rect">
            <a:avLst/>
          </a:prstGeom>
          <a:noFill/>
          <a:ln>
            <a:noFill/>
          </a:ln>
        </p:spPr>
      </p:pic>
      <p:pic>
        <p:nvPicPr>
          <p:cNvPr id="186" name="Google Shape;186;p20"/>
          <p:cNvPicPr preferRelativeResize="0"/>
          <p:nvPr/>
        </p:nvPicPr>
        <p:blipFill>
          <a:blip r:embed="rId4">
            <a:alphaModFix/>
          </a:blip>
          <a:stretch>
            <a:fillRect/>
          </a:stretch>
        </p:blipFill>
        <p:spPr>
          <a:xfrm>
            <a:off x="6189400" y="2832925"/>
            <a:ext cx="2211275" cy="236100"/>
          </a:xfrm>
          <a:prstGeom prst="rect">
            <a:avLst/>
          </a:prstGeom>
          <a:noFill/>
          <a:ln>
            <a:noFill/>
          </a:ln>
        </p:spPr>
      </p:pic>
      <p:sp>
        <p:nvSpPr>
          <p:cNvPr id="187" name="Google Shape;187;p20"/>
          <p:cNvSpPr txBox="1">
            <a:spLocks noGrp="1"/>
          </p:cNvSpPr>
          <p:nvPr>
            <p:ph type="body" idx="1"/>
          </p:nvPr>
        </p:nvSpPr>
        <p:spPr>
          <a:xfrm>
            <a:off x="4950025" y="1409688"/>
            <a:ext cx="3813000" cy="106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The bottom 3 states:</a:t>
            </a:r>
            <a:endParaRPr/>
          </a:p>
          <a:p>
            <a:pPr marL="457200" lvl="0" indent="-304958" algn="l" rtl="0">
              <a:spcBef>
                <a:spcPts val="1200"/>
              </a:spcBef>
              <a:spcAft>
                <a:spcPts val="0"/>
              </a:spcAft>
              <a:buSzPct val="100000"/>
              <a:buChar char="●"/>
            </a:pPr>
            <a:r>
              <a:rPr lang="es"/>
              <a:t>1st Baja California Sur at 5.7%</a:t>
            </a:r>
            <a:endParaRPr/>
          </a:p>
          <a:p>
            <a:pPr marL="457200" lvl="0" indent="-304958" algn="l" rtl="0">
              <a:spcBef>
                <a:spcPts val="0"/>
              </a:spcBef>
              <a:spcAft>
                <a:spcPts val="0"/>
              </a:spcAft>
              <a:buSzPct val="100000"/>
              <a:buChar char="●"/>
            </a:pPr>
            <a:r>
              <a:rPr lang="es"/>
              <a:t>2nd Hidalgo at 5.8% </a:t>
            </a:r>
            <a:endParaRPr/>
          </a:p>
          <a:p>
            <a:pPr marL="457200" lvl="0" indent="-304958" algn="l" rtl="0">
              <a:spcBef>
                <a:spcPts val="0"/>
              </a:spcBef>
              <a:spcAft>
                <a:spcPts val="0"/>
              </a:spcAft>
              <a:buSzPct val="100000"/>
              <a:buChar char="●"/>
            </a:pPr>
            <a:r>
              <a:rPr lang="es"/>
              <a:t>3rd Ciudad de Mx at 6.5%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15325" y="904250"/>
            <a:ext cx="47547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3600"/>
              <a:t>Code Used</a:t>
            </a:r>
            <a:endParaRPr sz="3600"/>
          </a:p>
        </p:txBody>
      </p:sp>
      <p:sp>
        <p:nvSpPr>
          <p:cNvPr id="193" name="Google Shape;193;p21">
            <a:hlinkClick r:id="rId3" action="ppaction://hlinksldjump"/>
          </p:cNvPr>
          <p:cNvSpPr/>
          <p:nvPr/>
        </p:nvSpPr>
        <p:spPr>
          <a:xfrm>
            <a:off x="172500" y="1705475"/>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Index.html</a:t>
            </a:r>
            <a:endParaRPr b="1"/>
          </a:p>
        </p:txBody>
      </p:sp>
      <p:sp>
        <p:nvSpPr>
          <p:cNvPr id="194" name="Google Shape;194;p21">
            <a:hlinkClick r:id="rId4" action="ppaction://hlinksldjump"/>
          </p:cNvPr>
          <p:cNvSpPr/>
          <p:nvPr/>
        </p:nvSpPr>
        <p:spPr>
          <a:xfrm>
            <a:off x="2625300" y="1705475"/>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CSS</a:t>
            </a:r>
            <a:endParaRPr b="1"/>
          </a:p>
        </p:txBody>
      </p:sp>
      <p:sp>
        <p:nvSpPr>
          <p:cNvPr id="195" name="Google Shape;195;p21">
            <a:hlinkClick r:id="rId5" action="ppaction://hlinksldjump"/>
          </p:cNvPr>
          <p:cNvSpPr/>
          <p:nvPr/>
        </p:nvSpPr>
        <p:spPr>
          <a:xfrm>
            <a:off x="2625300" y="2507675"/>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App.py</a:t>
            </a:r>
            <a:endParaRPr b="1"/>
          </a:p>
        </p:txBody>
      </p:sp>
      <p:sp>
        <p:nvSpPr>
          <p:cNvPr id="196" name="Google Shape;196;p21">
            <a:hlinkClick r:id="rId6" action="ppaction://hlinksldjump"/>
          </p:cNvPr>
          <p:cNvSpPr/>
          <p:nvPr/>
        </p:nvSpPr>
        <p:spPr>
          <a:xfrm>
            <a:off x="172500" y="2507675"/>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Logic.js</a:t>
            </a:r>
            <a:endParaRPr b="1"/>
          </a:p>
        </p:txBody>
      </p:sp>
      <p:sp>
        <p:nvSpPr>
          <p:cNvPr id="197" name="Google Shape;197;p21">
            <a:hlinkClick r:id="rId7" action="ppaction://hlinksldjump"/>
          </p:cNvPr>
          <p:cNvSpPr/>
          <p:nvPr/>
        </p:nvSpPr>
        <p:spPr>
          <a:xfrm>
            <a:off x="115325" y="3268063"/>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SQL</a:t>
            </a:r>
            <a:endParaRPr b="1"/>
          </a:p>
        </p:txBody>
      </p:sp>
      <p:sp>
        <p:nvSpPr>
          <p:cNvPr id="198" name="Google Shape;198;p21">
            <a:hlinkClick r:id="rId8" action="ppaction://hlinksldjump"/>
          </p:cNvPr>
          <p:cNvSpPr/>
          <p:nvPr/>
        </p:nvSpPr>
        <p:spPr>
          <a:xfrm>
            <a:off x="2625300" y="3268063"/>
            <a:ext cx="1816800" cy="566400"/>
          </a:xfrm>
          <a:prstGeom prst="bevel">
            <a:avLst>
              <a:gd name="adj" fmla="val 125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ipynb</a:t>
            </a:r>
            <a:endParaRPr b="1"/>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1522</Words>
  <Application>Microsoft Office PowerPoint</Application>
  <PresentationFormat>On-screen Show (16:9)</PresentationFormat>
  <Paragraphs>136</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Verdana</vt:lpstr>
      <vt:lpstr>Lato</vt:lpstr>
      <vt:lpstr>Roboto</vt:lpstr>
      <vt:lpstr>Montserrat</vt:lpstr>
      <vt:lpstr>Arial</vt:lpstr>
      <vt:lpstr>Focus</vt:lpstr>
      <vt:lpstr>Project 3</vt:lpstr>
      <vt:lpstr>Mexico Population Analysis</vt:lpstr>
      <vt:lpstr>Main results by locality (ITER) of the 2020 Population and Housing Census. Timely data https://www.inegi.org.mx/datosabiertos/ </vt:lpstr>
      <vt:lpstr>Main results by locality (ITER) of the 2020 Population and Housing Census. Timely data https://www.inegi.org.mx/datosabiertos/</vt:lpstr>
      <vt:lpstr>Mexico Population Analysis</vt:lpstr>
      <vt:lpstr>POPULATION PER STATE</vt:lpstr>
      <vt:lpstr>POPULATION WITHOUT ACCESS TO MEDICAL SERVICES  </vt:lpstr>
      <vt:lpstr>POPULATION WITH 12 TO 14 YEARS OLD  NOT ASSISTING TO SCHOOL</vt:lpstr>
      <vt:lpstr>Code Used</vt:lpstr>
      <vt:lpstr>SQL</vt:lpstr>
      <vt:lpstr>SQL / PGADMIN</vt:lpstr>
      <vt:lpstr>ipynb</vt:lpstr>
      <vt:lpstr>This part of the code import the library and  connects to a PostgreSQL database</vt:lpstr>
      <vt:lpstr>with this code we read data from a SQL database and we put into a dictionary</vt:lpstr>
      <vt:lpstr>PowerPoint Presentation</vt:lpstr>
      <vt:lpstr>app.py</vt:lpstr>
      <vt:lpstr>PowerPoint Presentation</vt:lpstr>
      <vt:lpstr>PowerPoint Presentation</vt:lpstr>
      <vt:lpstr>PowerPoint Presentation</vt:lpstr>
      <vt:lpstr>PowerPoint Presentation</vt:lpstr>
      <vt:lpstr>index.html</vt:lpstr>
      <vt:lpstr>Index</vt:lpstr>
      <vt:lpstr>Index</vt:lpstr>
      <vt:lpstr>Index</vt:lpstr>
      <vt:lpstr>style.css</vt:lpstr>
      <vt:lpstr>style.css</vt:lpstr>
      <vt:lpstr>logic.js</vt:lpstr>
      <vt:lpstr>PLOT 1 - Total population per state</vt:lpstr>
      <vt:lpstr>PLOT 2 - Population without access to medical services </vt:lpstr>
      <vt:lpstr>PLOT 3 - Population with 12 to 14 years old  not assisting to school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Tadeo Salinas Martínez</dc:creator>
  <cp:lastModifiedBy>Tadeo Salinas</cp:lastModifiedBy>
  <cp:revision>1</cp:revision>
  <dcterms:modified xsi:type="dcterms:W3CDTF">2023-07-27T02:45:45Z</dcterms:modified>
</cp:coreProperties>
</file>