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Nunito"/>
      <p:regular r:id="rId22"/>
      <p:bold r:id="rId23"/>
      <p:italic r:id="rId24"/>
      <p:boldItalic r:id="rId25"/>
    </p:embeddedFont>
    <p:embeddedFont>
      <p:font typeface="Maven Pro"/>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Nunito-regular.fntdata"/><Relationship Id="rId21" Type="http://schemas.openxmlformats.org/officeDocument/2006/relationships/font" Target="fonts/Roboto-boldItalic.fntdata"/><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regular.fntdata"/><Relationship Id="rId25" Type="http://schemas.openxmlformats.org/officeDocument/2006/relationships/font" Target="fonts/Nunito-boldItalic.fntdata"/><Relationship Id="rId27"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7bc4dce42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7bc4dce42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422d37217e_3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422d37217e_3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422d37217e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422d37217e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422d37217e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422d37217e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422d37217e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422d37217e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422d37217e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422d37217e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422d37217e_3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422d37217e_3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422d37217e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422d37217e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422d37217e_3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422d37217e_3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422d37217e_3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422d37217e_3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422d37217e_3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422d37217e_3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Final Project</a:t>
            </a:r>
            <a:endParaRPr/>
          </a:p>
        </p:txBody>
      </p:sp>
      <p:sp>
        <p:nvSpPr>
          <p:cNvPr id="278" name="Google Shape;278;p13"/>
          <p:cNvSpPr txBox="1"/>
          <p:nvPr>
            <p:ph idx="1" type="subTitle"/>
          </p:nvPr>
        </p:nvSpPr>
        <p:spPr>
          <a:xfrm>
            <a:off x="878725" y="2808900"/>
            <a:ext cx="4966800" cy="11025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SzPts val="1600"/>
              <a:buChar char="●"/>
            </a:pPr>
            <a:r>
              <a:rPr lang="es"/>
              <a:t>Tadeo Salinas</a:t>
            </a:r>
            <a:endParaRPr/>
          </a:p>
          <a:p>
            <a:pPr indent="-330200" lvl="0" marL="457200" rtl="0" algn="l">
              <a:spcBef>
                <a:spcPts val="0"/>
              </a:spcBef>
              <a:spcAft>
                <a:spcPts val="0"/>
              </a:spcAft>
              <a:buSzPts val="1600"/>
              <a:buChar char="●"/>
            </a:pPr>
            <a:r>
              <a:rPr lang="es"/>
              <a:t>José </a:t>
            </a:r>
            <a:r>
              <a:rPr lang="es"/>
              <a:t>Rodríguez</a:t>
            </a:r>
            <a:endParaRPr/>
          </a:p>
          <a:p>
            <a:pPr indent="-330200" lvl="0" marL="457200" rtl="0" algn="l">
              <a:spcBef>
                <a:spcPts val="0"/>
              </a:spcBef>
              <a:spcAft>
                <a:spcPts val="0"/>
              </a:spcAft>
              <a:buSzPts val="1600"/>
              <a:buChar char="●"/>
            </a:pPr>
            <a:r>
              <a:rPr lang="es"/>
              <a:t>Mauricio Ruiz</a:t>
            </a:r>
            <a:endParaRPr/>
          </a:p>
          <a:p>
            <a:pPr indent="-330200" lvl="0" marL="457200" rtl="0" algn="l">
              <a:spcBef>
                <a:spcPts val="0"/>
              </a:spcBef>
              <a:spcAft>
                <a:spcPts val="0"/>
              </a:spcAft>
              <a:buSzPts val="1600"/>
              <a:buChar char="●"/>
            </a:pPr>
            <a:r>
              <a:rPr lang="es"/>
              <a:t>Juan Coronado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2"/>
          <p:cNvSpPr txBox="1"/>
          <p:nvPr>
            <p:ph idx="1" type="body"/>
          </p:nvPr>
        </p:nvSpPr>
        <p:spPr>
          <a:xfrm>
            <a:off x="421975" y="424650"/>
            <a:ext cx="6906000" cy="141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sz="1800" u="sng">
                <a:latin typeface="Roboto"/>
                <a:ea typeface="Roboto"/>
                <a:cs typeface="Roboto"/>
                <a:sym typeface="Roboto"/>
              </a:rPr>
              <a:t>Summary</a:t>
            </a:r>
            <a:endParaRPr b="1" sz="1800" u="sng">
              <a:latin typeface="Roboto"/>
              <a:ea typeface="Roboto"/>
              <a:cs typeface="Roboto"/>
              <a:sym typeface="Roboto"/>
            </a:endParaRPr>
          </a:p>
          <a:p>
            <a:pPr indent="0" lvl="0" marL="0" rtl="0" algn="l">
              <a:spcBef>
                <a:spcPts val="1200"/>
              </a:spcBef>
              <a:spcAft>
                <a:spcPts val="0"/>
              </a:spcAft>
              <a:buNone/>
            </a:pPr>
            <a:r>
              <a:rPr lang="es" sz="1200">
                <a:latin typeface="Roboto"/>
                <a:ea typeface="Roboto"/>
                <a:cs typeface="Roboto"/>
                <a:sym typeface="Roboto"/>
              </a:rPr>
              <a:t>This code was used to create a dataframe as a summary to explain non supervised ML results. Based on Category and clustering developed during our model.</a:t>
            </a:r>
            <a:endParaRPr sz="1200">
              <a:latin typeface="Roboto"/>
              <a:ea typeface="Roboto"/>
              <a:cs typeface="Roboto"/>
              <a:sym typeface="Roboto"/>
            </a:endParaRPr>
          </a:p>
          <a:p>
            <a:pPr indent="0" lvl="0" marL="0" rtl="0" algn="l">
              <a:spcBef>
                <a:spcPts val="1200"/>
              </a:spcBef>
              <a:spcAft>
                <a:spcPts val="1200"/>
              </a:spcAft>
              <a:buNone/>
            </a:pPr>
            <a:r>
              <a:t/>
            </a:r>
            <a:endParaRPr sz="1200">
              <a:solidFill>
                <a:srgbClr val="374151"/>
              </a:solidFill>
              <a:highlight>
                <a:srgbClr val="F7F7F8"/>
              </a:highlight>
              <a:latin typeface="Roboto"/>
              <a:ea typeface="Roboto"/>
              <a:cs typeface="Roboto"/>
              <a:sym typeface="Roboto"/>
            </a:endParaRPr>
          </a:p>
        </p:txBody>
      </p:sp>
      <p:pic>
        <p:nvPicPr>
          <p:cNvPr id="336" name="Google Shape;336;p22"/>
          <p:cNvPicPr preferRelativeResize="0"/>
          <p:nvPr/>
        </p:nvPicPr>
        <p:blipFill>
          <a:blip r:embed="rId3">
            <a:alphaModFix/>
          </a:blip>
          <a:stretch>
            <a:fillRect/>
          </a:stretch>
        </p:blipFill>
        <p:spPr>
          <a:xfrm>
            <a:off x="234875" y="2976125"/>
            <a:ext cx="4430424" cy="1686625"/>
          </a:xfrm>
          <a:prstGeom prst="rect">
            <a:avLst/>
          </a:prstGeom>
          <a:noFill/>
          <a:ln>
            <a:noFill/>
          </a:ln>
        </p:spPr>
      </p:pic>
      <p:pic>
        <p:nvPicPr>
          <p:cNvPr id="337" name="Google Shape;337;p22"/>
          <p:cNvPicPr preferRelativeResize="0"/>
          <p:nvPr/>
        </p:nvPicPr>
        <p:blipFill>
          <a:blip r:embed="rId4">
            <a:alphaModFix/>
          </a:blip>
          <a:stretch>
            <a:fillRect/>
          </a:stretch>
        </p:blipFill>
        <p:spPr>
          <a:xfrm>
            <a:off x="331925" y="1443425"/>
            <a:ext cx="7503624" cy="1419600"/>
          </a:xfrm>
          <a:prstGeom prst="rect">
            <a:avLst/>
          </a:prstGeom>
          <a:noFill/>
          <a:ln>
            <a:noFill/>
          </a:ln>
        </p:spPr>
      </p:pic>
      <p:pic>
        <p:nvPicPr>
          <p:cNvPr id="338" name="Google Shape;338;p22"/>
          <p:cNvPicPr preferRelativeResize="0"/>
          <p:nvPr/>
        </p:nvPicPr>
        <p:blipFill>
          <a:blip r:embed="rId5">
            <a:alphaModFix/>
          </a:blip>
          <a:stretch>
            <a:fillRect/>
          </a:stretch>
        </p:blipFill>
        <p:spPr>
          <a:xfrm>
            <a:off x="4716225" y="3951199"/>
            <a:ext cx="4399924" cy="711550"/>
          </a:xfrm>
          <a:prstGeom prst="rect">
            <a:avLst/>
          </a:prstGeom>
          <a:noFill/>
          <a:ln>
            <a:noFill/>
          </a:ln>
        </p:spPr>
      </p:pic>
      <p:sp>
        <p:nvSpPr>
          <p:cNvPr id="339" name="Google Shape;339;p22"/>
          <p:cNvSpPr txBox="1"/>
          <p:nvPr>
            <p:ph idx="1" type="body"/>
          </p:nvPr>
        </p:nvSpPr>
        <p:spPr>
          <a:xfrm>
            <a:off x="4846638" y="3306550"/>
            <a:ext cx="4139100" cy="50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s" sz="1800" u="sng">
                <a:latin typeface="Roboto"/>
                <a:ea typeface="Roboto"/>
                <a:cs typeface="Roboto"/>
                <a:sym typeface="Roboto"/>
              </a:rPr>
              <a:t>CALINSKI HARABASZ score</a:t>
            </a:r>
            <a:endParaRPr sz="1200">
              <a:solidFill>
                <a:srgbClr val="374151"/>
              </a:solidFill>
              <a:highlight>
                <a:srgbClr val="F7F7F8"/>
              </a:highlight>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3"/>
          <p:cNvSpPr txBox="1"/>
          <p:nvPr>
            <p:ph idx="1" type="body"/>
          </p:nvPr>
        </p:nvSpPr>
        <p:spPr>
          <a:xfrm>
            <a:off x="5728350" y="1169725"/>
            <a:ext cx="3204900" cy="2948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s" sz="1500" u="sng">
                <a:latin typeface="Roboto"/>
                <a:ea typeface="Roboto"/>
                <a:cs typeface="Roboto"/>
                <a:sym typeface="Roboto"/>
              </a:rPr>
              <a:t>Result</a:t>
            </a:r>
            <a:endParaRPr b="1" sz="1500" u="sng">
              <a:latin typeface="Roboto"/>
              <a:ea typeface="Roboto"/>
              <a:cs typeface="Roboto"/>
              <a:sym typeface="Roboto"/>
            </a:endParaRPr>
          </a:p>
          <a:p>
            <a:pPr indent="0" lvl="0" marL="0" rtl="0" algn="l">
              <a:spcBef>
                <a:spcPts val="1200"/>
              </a:spcBef>
              <a:spcAft>
                <a:spcPts val="0"/>
              </a:spcAft>
              <a:buNone/>
            </a:pPr>
            <a:r>
              <a:rPr lang="es" sz="1200">
                <a:latin typeface="Roboto"/>
                <a:ea typeface="Roboto"/>
                <a:cs typeface="Roboto"/>
                <a:sym typeface="Roboto"/>
              </a:rPr>
              <a:t>Here is the final data, including the summary of supplier per category (Top five), per cluster (ranking), the amount paid and total payments.</a:t>
            </a:r>
            <a:endParaRPr sz="1200">
              <a:latin typeface="Roboto"/>
              <a:ea typeface="Roboto"/>
              <a:cs typeface="Roboto"/>
              <a:sym typeface="Roboto"/>
            </a:endParaRPr>
          </a:p>
          <a:p>
            <a:pPr indent="0" lvl="0" marL="0" rtl="0" algn="l">
              <a:spcBef>
                <a:spcPts val="1200"/>
              </a:spcBef>
              <a:spcAft>
                <a:spcPts val="0"/>
              </a:spcAft>
              <a:buNone/>
            </a:pPr>
            <a:r>
              <a:rPr lang="es" sz="1200">
                <a:latin typeface="Roboto"/>
                <a:ea typeface="Roboto"/>
                <a:cs typeface="Roboto"/>
                <a:sym typeface="Roboto"/>
              </a:rPr>
              <a:t>It was expected AAA Suppliers to include highest amount paid and / or more payments done to these suppliers.</a:t>
            </a:r>
            <a:endParaRPr sz="1200">
              <a:latin typeface="Roboto"/>
              <a:ea typeface="Roboto"/>
              <a:cs typeface="Roboto"/>
              <a:sym typeface="Roboto"/>
            </a:endParaRPr>
          </a:p>
          <a:p>
            <a:pPr indent="0" lvl="0" marL="0" rtl="0" algn="l">
              <a:spcBef>
                <a:spcPts val="1200"/>
              </a:spcBef>
              <a:spcAft>
                <a:spcPts val="1200"/>
              </a:spcAft>
              <a:buNone/>
            </a:pPr>
            <a:r>
              <a:rPr lang="es" sz="1200">
                <a:latin typeface="Roboto"/>
                <a:ea typeface="Roboto"/>
                <a:cs typeface="Roboto"/>
                <a:sym typeface="Roboto"/>
              </a:rPr>
              <a:t>Now the company will focus their efforts on maintaining good relationship on those AAA suppliers.</a:t>
            </a:r>
            <a:endParaRPr sz="1200">
              <a:latin typeface="Roboto"/>
              <a:ea typeface="Roboto"/>
              <a:cs typeface="Roboto"/>
              <a:sym typeface="Roboto"/>
            </a:endParaRPr>
          </a:p>
        </p:txBody>
      </p:sp>
      <p:pic>
        <p:nvPicPr>
          <p:cNvPr id="345" name="Google Shape;345;p23"/>
          <p:cNvPicPr preferRelativeResize="0"/>
          <p:nvPr/>
        </p:nvPicPr>
        <p:blipFill>
          <a:blip r:embed="rId3">
            <a:alphaModFix/>
          </a:blip>
          <a:stretch>
            <a:fillRect/>
          </a:stretch>
        </p:blipFill>
        <p:spPr>
          <a:xfrm>
            <a:off x="1096800" y="899525"/>
            <a:ext cx="3563324" cy="3280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4"/>
          <p:cNvSpPr txBox="1"/>
          <p:nvPr>
            <p:ph type="title"/>
          </p:nvPr>
        </p:nvSpPr>
        <p:spPr>
          <a:xfrm>
            <a:off x="1388625" y="772725"/>
            <a:ext cx="63669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sz="5900"/>
              <a:t>Thank you!</a:t>
            </a:r>
            <a:endParaRPr sz="5900"/>
          </a:p>
        </p:txBody>
      </p:sp>
      <p:sp>
        <p:nvSpPr>
          <p:cNvPr id="351" name="Google Shape;351;p24"/>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Non Supervised model ML</a:t>
            </a:r>
            <a:endParaRPr/>
          </a:p>
        </p:txBody>
      </p:sp>
      <p:sp>
        <p:nvSpPr>
          <p:cNvPr id="284" name="Google Shape;284;p14"/>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Supplier classification at Joyson Safety - Takata (Real data)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nvSpPr>
        <p:spPr>
          <a:xfrm>
            <a:off x="5323850" y="560825"/>
            <a:ext cx="3525300" cy="18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u="sng">
                <a:solidFill>
                  <a:schemeClr val="lt1"/>
                </a:solidFill>
                <a:latin typeface="Nunito"/>
                <a:ea typeface="Nunito"/>
                <a:cs typeface="Nunito"/>
                <a:sym typeface="Nunito"/>
              </a:rPr>
              <a:t>Database used</a:t>
            </a:r>
            <a:br>
              <a:rPr lang="es">
                <a:solidFill>
                  <a:schemeClr val="lt1"/>
                </a:solidFill>
                <a:latin typeface="Nunito"/>
                <a:ea typeface="Nunito"/>
                <a:cs typeface="Nunito"/>
                <a:sym typeface="Nunito"/>
              </a:rPr>
            </a:br>
            <a:r>
              <a:rPr lang="es">
                <a:solidFill>
                  <a:schemeClr val="lt1"/>
                </a:solidFill>
                <a:latin typeface="Nunito"/>
                <a:ea typeface="Nunito"/>
                <a:cs typeface="Nunito"/>
                <a:sym typeface="Nunito"/>
              </a:rPr>
              <a:t>This </a:t>
            </a:r>
            <a:r>
              <a:rPr lang="es">
                <a:solidFill>
                  <a:schemeClr val="lt1"/>
                </a:solidFill>
                <a:latin typeface="Nunito"/>
                <a:ea typeface="Nunito"/>
                <a:cs typeface="Nunito"/>
                <a:sym typeface="Nunito"/>
              </a:rPr>
              <a:t>database includes list all supplier payments transactions for a total of 70k+ payments, is also including supplier categories, since we have many, we decided to use the 5 top expense categories.</a:t>
            </a:r>
            <a:endParaRPr>
              <a:solidFill>
                <a:schemeClr val="lt1"/>
              </a:solidFill>
              <a:latin typeface="Nunito"/>
              <a:ea typeface="Nunito"/>
              <a:cs typeface="Nunito"/>
              <a:sym typeface="Nunito"/>
            </a:endParaRPr>
          </a:p>
        </p:txBody>
      </p:sp>
      <p:pic>
        <p:nvPicPr>
          <p:cNvPr id="290" name="Google Shape;290;p15"/>
          <p:cNvPicPr preferRelativeResize="0"/>
          <p:nvPr/>
        </p:nvPicPr>
        <p:blipFill rotWithShape="1">
          <a:blip r:embed="rId3">
            <a:alphaModFix/>
          </a:blip>
          <a:srcRect b="56638" l="0" r="0" t="0"/>
          <a:stretch/>
        </p:blipFill>
        <p:spPr>
          <a:xfrm>
            <a:off x="1092788" y="2523700"/>
            <a:ext cx="7503224" cy="1674375"/>
          </a:xfrm>
          <a:prstGeom prst="rect">
            <a:avLst/>
          </a:prstGeom>
          <a:noFill/>
          <a:ln>
            <a:noFill/>
          </a:ln>
        </p:spPr>
      </p:pic>
      <p:sp>
        <p:nvSpPr>
          <p:cNvPr id="291" name="Google Shape;291;p15"/>
          <p:cNvSpPr txBox="1"/>
          <p:nvPr/>
        </p:nvSpPr>
        <p:spPr>
          <a:xfrm>
            <a:off x="1253050" y="560825"/>
            <a:ext cx="4146900" cy="18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u="sng">
                <a:solidFill>
                  <a:schemeClr val="lt1"/>
                </a:solidFill>
                <a:latin typeface="Nunito"/>
                <a:ea typeface="Nunito"/>
                <a:cs typeface="Nunito"/>
                <a:sym typeface="Nunito"/>
              </a:rPr>
              <a:t>Purpose</a:t>
            </a:r>
            <a:endParaRPr b="1" u="sng">
              <a:solidFill>
                <a:schemeClr val="lt1"/>
              </a:solidFill>
              <a:latin typeface="Nunito"/>
              <a:ea typeface="Nunito"/>
              <a:cs typeface="Nunito"/>
              <a:sym typeface="Nunito"/>
            </a:endParaRPr>
          </a:p>
          <a:p>
            <a:pPr indent="0" lvl="0" marL="0" rtl="0" algn="l">
              <a:spcBef>
                <a:spcPts val="0"/>
              </a:spcBef>
              <a:spcAft>
                <a:spcPts val="0"/>
              </a:spcAft>
              <a:buNone/>
            </a:pPr>
            <a:r>
              <a:rPr lang="es">
                <a:solidFill>
                  <a:schemeClr val="lt1"/>
                </a:solidFill>
                <a:latin typeface="Nunito"/>
                <a:ea typeface="Nunito"/>
                <a:cs typeface="Nunito"/>
                <a:sym typeface="Nunito"/>
              </a:rPr>
              <a:t>Based on supplier payment activity during may 2022 through may 2023, the </a:t>
            </a:r>
            <a:r>
              <a:rPr lang="es">
                <a:solidFill>
                  <a:schemeClr val="lt1"/>
                </a:solidFill>
                <a:latin typeface="Nunito"/>
                <a:ea typeface="Nunito"/>
                <a:cs typeface="Nunito"/>
                <a:sym typeface="Nunito"/>
              </a:rPr>
              <a:t>purpose</a:t>
            </a:r>
            <a:r>
              <a:rPr lang="es">
                <a:solidFill>
                  <a:schemeClr val="lt1"/>
                </a:solidFill>
                <a:latin typeface="Nunito"/>
                <a:ea typeface="Nunito"/>
                <a:cs typeface="Nunito"/>
                <a:sym typeface="Nunito"/>
              </a:rPr>
              <a:t> is to classify using a non supervised model for ML to all suppliers on rankings AAA, AA and A. Where AAA </a:t>
            </a:r>
            <a:r>
              <a:rPr lang="es">
                <a:solidFill>
                  <a:schemeClr val="lt1"/>
                </a:solidFill>
                <a:latin typeface="Nunito"/>
                <a:ea typeface="Nunito"/>
                <a:cs typeface="Nunito"/>
                <a:sym typeface="Nunito"/>
              </a:rPr>
              <a:t>supplier</a:t>
            </a:r>
            <a:r>
              <a:rPr lang="es">
                <a:solidFill>
                  <a:schemeClr val="lt1"/>
                </a:solidFill>
                <a:latin typeface="Nunito"/>
                <a:ea typeface="Nunito"/>
                <a:cs typeface="Nunito"/>
                <a:sym typeface="Nunito"/>
              </a:rPr>
              <a:t> is the rank for those supplier with the most important operation, not only per supplier also done by supplier category.</a:t>
            </a:r>
            <a:endParaRPr>
              <a:solidFill>
                <a:schemeClr val="lt1"/>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idx="1" type="body"/>
          </p:nvPr>
        </p:nvSpPr>
        <p:spPr>
          <a:xfrm>
            <a:off x="1276475" y="560825"/>
            <a:ext cx="6919500" cy="8190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b="1" lang="es" sz="1801" u="sng">
                <a:latin typeface="Roboto"/>
                <a:ea typeface="Roboto"/>
                <a:cs typeface="Roboto"/>
                <a:sym typeface="Roboto"/>
              </a:rPr>
              <a:t>Dummy model</a:t>
            </a:r>
            <a:endParaRPr b="1" sz="1801" u="sng">
              <a:latin typeface="Roboto"/>
              <a:ea typeface="Roboto"/>
              <a:cs typeface="Roboto"/>
              <a:sym typeface="Roboto"/>
            </a:endParaRPr>
          </a:p>
          <a:p>
            <a:pPr indent="0" lvl="0" marL="0" rtl="0" algn="l">
              <a:spcBef>
                <a:spcPts val="1200"/>
              </a:spcBef>
              <a:spcAft>
                <a:spcPts val="1200"/>
              </a:spcAft>
              <a:buNone/>
            </a:pPr>
            <a:r>
              <a:rPr lang="es" sz="1200">
                <a:latin typeface="Roboto"/>
                <a:ea typeface="Roboto"/>
                <a:cs typeface="Roboto"/>
                <a:sym typeface="Roboto"/>
              </a:rPr>
              <a:t>A dummy model in machine learning is a simple, baseline model used to compare the performance of more complex models. </a:t>
            </a:r>
            <a:endParaRPr/>
          </a:p>
        </p:txBody>
      </p:sp>
      <p:pic>
        <p:nvPicPr>
          <p:cNvPr id="297" name="Google Shape;297;p16"/>
          <p:cNvPicPr preferRelativeResize="0"/>
          <p:nvPr/>
        </p:nvPicPr>
        <p:blipFill>
          <a:blip r:embed="rId3">
            <a:alphaModFix/>
          </a:blip>
          <a:stretch>
            <a:fillRect/>
          </a:stretch>
        </p:blipFill>
        <p:spPr>
          <a:xfrm>
            <a:off x="1001625" y="1572375"/>
            <a:ext cx="7250399" cy="2697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idx="1" type="body"/>
          </p:nvPr>
        </p:nvSpPr>
        <p:spPr>
          <a:xfrm>
            <a:off x="5952675" y="1169725"/>
            <a:ext cx="2980500" cy="2739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b="1" sz="1200" u="sng">
              <a:latin typeface="Roboto"/>
              <a:ea typeface="Roboto"/>
              <a:cs typeface="Roboto"/>
              <a:sym typeface="Roboto"/>
            </a:endParaRPr>
          </a:p>
          <a:p>
            <a:pPr indent="0" lvl="0" marL="0" rtl="0" algn="l">
              <a:spcBef>
                <a:spcPts val="1200"/>
              </a:spcBef>
              <a:spcAft>
                <a:spcPts val="1200"/>
              </a:spcAft>
              <a:buNone/>
            </a:pPr>
            <a:r>
              <a:rPr lang="es" sz="1200">
                <a:latin typeface="Roboto"/>
                <a:ea typeface="Roboto"/>
                <a:cs typeface="Roboto"/>
                <a:sym typeface="Roboto"/>
              </a:rPr>
              <a:t>Inside the loop, the dataset is segmented into sub-dataframes based on the category being processed, and the features (excluding 'Category' and 'Cluster' columns) are standardized using Standard Scaler. Subsequently, KMeans clustering is applied to group the standardized data into three clusters (labeled 0, 1, and 2). These cluster labels are then mapped to 'A', 'AAA', and 'AA' respectively.</a:t>
            </a:r>
            <a:endParaRPr/>
          </a:p>
        </p:txBody>
      </p:sp>
      <p:pic>
        <p:nvPicPr>
          <p:cNvPr id="303" name="Google Shape;303;p17"/>
          <p:cNvPicPr preferRelativeResize="0"/>
          <p:nvPr/>
        </p:nvPicPr>
        <p:blipFill>
          <a:blip r:embed="rId3">
            <a:alphaModFix/>
          </a:blip>
          <a:stretch>
            <a:fillRect/>
          </a:stretch>
        </p:blipFill>
        <p:spPr>
          <a:xfrm>
            <a:off x="200475" y="1282050"/>
            <a:ext cx="5647876" cy="3219717"/>
          </a:xfrm>
          <a:prstGeom prst="rect">
            <a:avLst/>
          </a:prstGeom>
          <a:noFill/>
          <a:ln>
            <a:noFill/>
          </a:ln>
        </p:spPr>
      </p:pic>
      <p:sp>
        <p:nvSpPr>
          <p:cNvPr id="304" name="Google Shape;304;p17"/>
          <p:cNvSpPr txBox="1"/>
          <p:nvPr>
            <p:ph idx="4294967295" type="subTitle"/>
          </p:nvPr>
        </p:nvSpPr>
        <p:spPr>
          <a:xfrm>
            <a:off x="2444250" y="423675"/>
            <a:ext cx="4255500" cy="695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s" sz="2100" u="sng">
                <a:solidFill>
                  <a:schemeClr val="lt1"/>
                </a:solidFill>
                <a:latin typeface="Roboto"/>
                <a:ea typeface="Roboto"/>
                <a:cs typeface="Roboto"/>
                <a:sym typeface="Roboto"/>
              </a:rPr>
              <a:t>Model used</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8"/>
          <p:cNvSpPr txBox="1"/>
          <p:nvPr>
            <p:ph idx="1" type="body"/>
          </p:nvPr>
        </p:nvSpPr>
        <p:spPr>
          <a:xfrm>
            <a:off x="5952675" y="1169725"/>
            <a:ext cx="2980500" cy="273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sz="1500" u="sng">
                <a:latin typeface="Roboto"/>
                <a:ea typeface="Roboto"/>
                <a:cs typeface="Roboto"/>
                <a:sym typeface="Roboto"/>
              </a:rPr>
              <a:t>Result</a:t>
            </a:r>
            <a:endParaRPr b="1" sz="1500" u="sng">
              <a:latin typeface="Roboto"/>
              <a:ea typeface="Roboto"/>
              <a:cs typeface="Roboto"/>
              <a:sym typeface="Roboto"/>
            </a:endParaRPr>
          </a:p>
          <a:p>
            <a:pPr indent="0" lvl="0" marL="0" rtl="0" algn="l">
              <a:spcBef>
                <a:spcPts val="1200"/>
              </a:spcBef>
              <a:spcAft>
                <a:spcPts val="0"/>
              </a:spcAft>
              <a:buNone/>
            </a:pPr>
            <a:r>
              <a:rPr lang="es" sz="1200">
                <a:latin typeface="Roboto"/>
                <a:ea typeface="Roboto"/>
                <a:cs typeface="Roboto"/>
                <a:sym typeface="Roboto"/>
              </a:rPr>
              <a:t>The result was the dataframe listing all suppliers based on the Category  and  ranking / cluster provided, which was assigned based on Total Amount paid and Total transactions.</a:t>
            </a:r>
            <a:endParaRPr sz="1200">
              <a:latin typeface="Roboto"/>
              <a:ea typeface="Roboto"/>
              <a:cs typeface="Roboto"/>
              <a:sym typeface="Roboto"/>
            </a:endParaRPr>
          </a:p>
          <a:p>
            <a:pPr indent="0" lvl="0" marL="0" rtl="0" algn="l">
              <a:spcBef>
                <a:spcPts val="1200"/>
              </a:spcBef>
              <a:spcAft>
                <a:spcPts val="1200"/>
              </a:spcAft>
              <a:buNone/>
            </a:pPr>
            <a:r>
              <a:rPr lang="es" sz="1200">
                <a:latin typeface="Roboto"/>
                <a:ea typeface="Roboto"/>
                <a:cs typeface="Roboto"/>
                <a:sym typeface="Roboto"/>
              </a:rPr>
              <a:t>It is expected to have more A class, then less AA and way less AAA class suppliers.</a:t>
            </a:r>
            <a:endParaRPr sz="1200">
              <a:latin typeface="Roboto"/>
              <a:ea typeface="Roboto"/>
              <a:cs typeface="Roboto"/>
              <a:sym typeface="Roboto"/>
            </a:endParaRPr>
          </a:p>
        </p:txBody>
      </p:sp>
      <p:pic>
        <p:nvPicPr>
          <p:cNvPr id="310" name="Google Shape;310;p18"/>
          <p:cNvPicPr preferRelativeResize="0"/>
          <p:nvPr/>
        </p:nvPicPr>
        <p:blipFill>
          <a:blip r:embed="rId3">
            <a:alphaModFix/>
          </a:blip>
          <a:stretch>
            <a:fillRect/>
          </a:stretch>
        </p:blipFill>
        <p:spPr>
          <a:xfrm>
            <a:off x="360700" y="1347775"/>
            <a:ext cx="5327600" cy="2625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9"/>
          <p:cNvSpPr txBox="1"/>
          <p:nvPr>
            <p:ph idx="1" type="body"/>
          </p:nvPr>
        </p:nvSpPr>
        <p:spPr>
          <a:xfrm>
            <a:off x="5952675" y="1169725"/>
            <a:ext cx="2980500" cy="273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200">
                <a:latin typeface="Roboto"/>
                <a:ea typeface="Roboto"/>
                <a:cs typeface="Roboto"/>
                <a:sym typeface="Roboto"/>
              </a:rPr>
              <a:t>The plotly.express library is imported to visualize data. The scatter plot is constructed using two columns from df, 'Amount paid' and 'Total payments' as the x and y axes, respectively. The points in the scatter plot are colored based on the 'Cluster' column (A, AA and AAA).</a:t>
            </a:r>
            <a:endParaRPr sz="1200">
              <a:latin typeface="Roboto"/>
              <a:ea typeface="Roboto"/>
              <a:cs typeface="Roboto"/>
              <a:sym typeface="Roboto"/>
            </a:endParaRPr>
          </a:p>
          <a:p>
            <a:pPr indent="0" lvl="0" marL="0" rtl="0" algn="l">
              <a:spcBef>
                <a:spcPts val="1200"/>
              </a:spcBef>
              <a:spcAft>
                <a:spcPts val="1200"/>
              </a:spcAft>
              <a:buNone/>
            </a:pPr>
            <a:r>
              <a:t/>
            </a:r>
            <a:endParaRPr sz="1200">
              <a:solidFill>
                <a:srgbClr val="374151"/>
              </a:solidFill>
              <a:highlight>
                <a:srgbClr val="F7F7F8"/>
              </a:highlight>
              <a:latin typeface="Roboto"/>
              <a:ea typeface="Roboto"/>
              <a:cs typeface="Roboto"/>
              <a:sym typeface="Roboto"/>
            </a:endParaRPr>
          </a:p>
        </p:txBody>
      </p:sp>
      <p:pic>
        <p:nvPicPr>
          <p:cNvPr id="316" name="Google Shape;316;p19"/>
          <p:cNvPicPr preferRelativeResize="0"/>
          <p:nvPr/>
        </p:nvPicPr>
        <p:blipFill>
          <a:blip r:embed="rId3">
            <a:alphaModFix/>
          </a:blip>
          <a:stretch>
            <a:fillRect/>
          </a:stretch>
        </p:blipFill>
        <p:spPr>
          <a:xfrm>
            <a:off x="168400" y="1169725"/>
            <a:ext cx="5647875" cy="2408265"/>
          </a:xfrm>
          <a:prstGeom prst="rect">
            <a:avLst/>
          </a:prstGeom>
          <a:noFill/>
          <a:ln>
            <a:noFill/>
          </a:ln>
        </p:spPr>
      </p:pic>
      <p:sp>
        <p:nvSpPr>
          <p:cNvPr id="317" name="Google Shape;317;p19"/>
          <p:cNvSpPr txBox="1"/>
          <p:nvPr>
            <p:ph idx="4294967295" type="subTitle"/>
          </p:nvPr>
        </p:nvSpPr>
        <p:spPr>
          <a:xfrm>
            <a:off x="2444250" y="423675"/>
            <a:ext cx="4255500" cy="695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s" sz="2100" u="sng">
                <a:solidFill>
                  <a:schemeClr val="lt1"/>
                </a:solidFill>
                <a:latin typeface="Roboto"/>
                <a:ea typeface="Roboto"/>
                <a:cs typeface="Roboto"/>
                <a:sym typeface="Roboto"/>
              </a:rPr>
              <a:t>Plotly</a:t>
            </a:r>
            <a:endParaRPr sz="2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0"/>
          <p:cNvSpPr txBox="1"/>
          <p:nvPr>
            <p:ph idx="1" type="body"/>
          </p:nvPr>
        </p:nvSpPr>
        <p:spPr>
          <a:xfrm>
            <a:off x="5952675" y="1169725"/>
            <a:ext cx="2980500" cy="273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sz="1500" u="sng">
                <a:latin typeface="Roboto"/>
                <a:ea typeface="Roboto"/>
                <a:cs typeface="Roboto"/>
                <a:sym typeface="Roboto"/>
              </a:rPr>
              <a:t>Result</a:t>
            </a:r>
            <a:endParaRPr b="1" sz="1500" u="sng">
              <a:latin typeface="Roboto"/>
              <a:ea typeface="Roboto"/>
              <a:cs typeface="Roboto"/>
              <a:sym typeface="Roboto"/>
            </a:endParaRPr>
          </a:p>
          <a:p>
            <a:pPr indent="0" lvl="0" marL="0" rtl="0" algn="l">
              <a:spcBef>
                <a:spcPts val="1200"/>
              </a:spcBef>
              <a:spcAft>
                <a:spcPts val="1200"/>
              </a:spcAft>
              <a:buNone/>
            </a:pPr>
            <a:r>
              <a:rPr lang="es" sz="1200">
                <a:latin typeface="Roboto"/>
                <a:ea typeface="Roboto"/>
                <a:cs typeface="Roboto"/>
                <a:sym typeface="Roboto"/>
              </a:rPr>
              <a:t>This is a dynamic chart, even when you move the cursor over any dot, will provide you the detail of the supplier including the cluster, total amount paid and total payments. This chart also allows you that when you click on the cluster on the top right of the screen, you will be able to hide or visualize an specific cluster.</a:t>
            </a:r>
            <a:endParaRPr sz="1200">
              <a:latin typeface="Roboto"/>
              <a:ea typeface="Roboto"/>
              <a:cs typeface="Roboto"/>
              <a:sym typeface="Roboto"/>
            </a:endParaRPr>
          </a:p>
        </p:txBody>
      </p:sp>
      <p:pic>
        <p:nvPicPr>
          <p:cNvPr id="323" name="Google Shape;323;p20"/>
          <p:cNvPicPr preferRelativeResize="0"/>
          <p:nvPr/>
        </p:nvPicPr>
        <p:blipFill>
          <a:blip r:embed="rId3">
            <a:alphaModFix/>
          </a:blip>
          <a:stretch>
            <a:fillRect/>
          </a:stretch>
        </p:blipFill>
        <p:spPr>
          <a:xfrm>
            <a:off x="216500" y="1038750"/>
            <a:ext cx="5647876" cy="277749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1"/>
          <p:cNvSpPr txBox="1"/>
          <p:nvPr>
            <p:ph idx="1" type="body"/>
          </p:nvPr>
        </p:nvSpPr>
        <p:spPr>
          <a:xfrm>
            <a:off x="421975" y="424650"/>
            <a:ext cx="6906000" cy="141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sz="1800" u="sng">
                <a:latin typeface="Roboto"/>
                <a:ea typeface="Roboto"/>
                <a:cs typeface="Roboto"/>
                <a:sym typeface="Roboto"/>
              </a:rPr>
              <a:t>Elbow method</a:t>
            </a:r>
            <a:endParaRPr b="1" sz="1800" u="sng">
              <a:latin typeface="Roboto"/>
              <a:ea typeface="Roboto"/>
              <a:cs typeface="Roboto"/>
              <a:sym typeface="Roboto"/>
            </a:endParaRPr>
          </a:p>
          <a:p>
            <a:pPr indent="0" lvl="0" marL="0" rtl="0" algn="l">
              <a:spcBef>
                <a:spcPts val="1200"/>
              </a:spcBef>
              <a:spcAft>
                <a:spcPts val="0"/>
              </a:spcAft>
              <a:buNone/>
            </a:pPr>
            <a:r>
              <a:rPr lang="es" sz="1200">
                <a:latin typeface="Roboto"/>
                <a:ea typeface="Roboto"/>
                <a:cs typeface="Roboto"/>
                <a:sym typeface="Roboto"/>
              </a:rPr>
              <a:t>To find the best number of clusters, we created the elbow method with up to 10 different clusters. Between 2 and 3 were the best number of clusters,</a:t>
            </a:r>
            <a:r>
              <a:rPr b="1" lang="es" sz="1200">
                <a:latin typeface="Roboto"/>
                <a:ea typeface="Roboto"/>
                <a:cs typeface="Roboto"/>
                <a:sym typeface="Roboto"/>
              </a:rPr>
              <a:t> we decided to go with 3.</a:t>
            </a:r>
            <a:endParaRPr b="1" sz="1200">
              <a:latin typeface="Roboto"/>
              <a:ea typeface="Roboto"/>
              <a:cs typeface="Roboto"/>
              <a:sym typeface="Roboto"/>
            </a:endParaRPr>
          </a:p>
          <a:p>
            <a:pPr indent="0" lvl="0" marL="0" rtl="0" algn="l">
              <a:spcBef>
                <a:spcPts val="1200"/>
              </a:spcBef>
              <a:spcAft>
                <a:spcPts val="1200"/>
              </a:spcAft>
              <a:buNone/>
            </a:pPr>
            <a:r>
              <a:t/>
            </a:r>
            <a:endParaRPr sz="1200">
              <a:solidFill>
                <a:srgbClr val="374151"/>
              </a:solidFill>
              <a:highlight>
                <a:srgbClr val="F7F7F8"/>
              </a:highlight>
              <a:latin typeface="Roboto"/>
              <a:ea typeface="Roboto"/>
              <a:cs typeface="Roboto"/>
              <a:sym typeface="Roboto"/>
            </a:endParaRPr>
          </a:p>
        </p:txBody>
      </p:sp>
      <p:pic>
        <p:nvPicPr>
          <p:cNvPr id="329" name="Google Shape;329;p21"/>
          <p:cNvPicPr preferRelativeResize="0"/>
          <p:nvPr/>
        </p:nvPicPr>
        <p:blipFill>
          <a:blip r:embed="rId3">
            <a:alphaModFix/>
          </a:blip>
          <a:stretch>
            <a:fillRect/>
          </a:stretch>
        </p:blipFill>
        <p:spPr>
          <a:xfrm>
            <a:off x="129750" y="2476863"/>
            <a:ext cx="4752561" cy="1419600"/>
          </a:xfrm>
          <a:prstGeom prst="rect">
            <a:avLst/>
          </a:prstGeom>
          <a:noFill/>
          <a:ln>
            <a:noFill/>
          </a:ln>
        </p:spPr>
      </p:pic>
      <p:pic>
        <p:nvPicPr>
          <p:cNvPr id="330" name="Google Shape;330;p21"/>
          <p:cNvPicPr preferRelativeResize="0"/>
          <p:nvPr/>
        </p:nvPicPr>
        <p:blipFill>
          <a:blip r:embed="rId4">
            <a:alphaModFix/>
          </a:blip>
          <a:stretch>
            <a:fillRect/>
          </a:stretch>
        </p:blipFill>
        <p:spPr>
          <a:xfrm>
            <a:off x="5419300" y="2203225"/>
            <a:ext cx="3389914" cy="1966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