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461200" cy="43434000"/>
  <p:defaultTextStyle>
    <a:defPPr>
      <a:defRPr lang="en-US"/>
    </a:defPPr>
    <a:lvl1pPr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A50021"/>
    <a:srgbClr val="FF5050"/>
    <a:srgbClr val="3B64B5"/>
    <a:srgbClr val="0099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49" autoAdjust="0"/>
    <p:restoredTop sz="92364" autoAdjust="0"/>
  </p:normalViewPr>
  <p:slideViewPr>
    <p:cSldViewPr snapToGrid="0">
      <p:cViewPr varScale="1">
        <p:scale>
          <a:sx n="22" d="100"/>
          <a:sy n="22" d="100"/>
        </p:scale>
        <p:origin x="1470" y="10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952BC7-DAA5-4D5A-AC04-0674015434B1}"/>
              </a:ext>
            </a:extLst>
          </p:cNvPr>
          <p:cNvSpPr>
            <a:spLocks noGrp="1" noChangeArrowheads="1"/>
          </p:cNvSpPr>
          <p:nvPr>
            <p:ph type="hdr" sz="quarter"/>
          </p:nvPr>
        </p:nvSpPr>
        <p:spPr bwMode="auto">
          <a:xfrm>
            <a:off x="0"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eaLnBrk="1" hangingPunct="1">
              <a:defRPr sz="5700">
                <a:latin typeface="Arial" charset="0"/>
                <a:ea typeface="+mn-ea"/>
              </a:defRPr>
            </a:lvl1pPr>
          </a:lstStyle>
          <a:p>
            <a:pPr>
              <a:defRPr/>
            </a:pPr>
            <a:endParaRPr lang="en-US"/>
          </a:p>
        </p:txBody>
      </p:sp>
      <p:sp>
        <p:nvSpPr>
          <p:cNvPr id="3075" name="Rectangle 3">
            <a:extLst>
              <a:ext uri="{FF2B5EF4-FFF2-40B4-BE49-F238E27FC236}">
                <a16:creationId xmlns:a16="http://schemas.microsoft.com/office/drawing/2014/main" id="{47394FAC-4922-4AA0-9C12-F850850D3E19}"/>
              </a:ext>
            </a:extLst>
          </p:cNvPr>
          <p:cNvSpPr>
            <a:spLocks noGrp="1" noChangeArrowheads="1"/>
          </p:cNvSpPr>
          <p:nvPr>
            <p:ph type="dt" idx="1"/>
          </p:nvPr>
        </p:nvSpPr>
        <p:spPr bwMode="auto">
          <a:xfrm>
            <a:off x="18386425"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algn="r" eaLnBrk="1" hangingPunct="1">
              <a:defRPr sz="5700">
                <a:latin typeface="Arial" charset="0"/>
                <a:ea typeface="+mn-ea"/>
              </a:defRPr>
            </a:lvl1pPr>
          </a:lstStyle>
          <a:p>
            <a:pPr>
              <a:defRPr/>
            </a:pPr>
            <a:endParaRPr lang="en-US"/>
          </a:p>
        </p:txBody>
      </p:sp>
      <p:sp>
        <p:nvSpPr>
          <p:cNvPr id="2052" name="Rectangle 4">
            <a:extLst>
              <a:ext uri="{FF2B5EF4-FFF2-40B4-BE49-F238E27FC236}">
                <a16:creationId xmlns:a16="http://schemas.microsoft.com/office/drawing/2014/main" id="{B2AB385D-8C17-411E-97BE-3AA25E628A71}"/>
              </a:ext>
            </a:extLst>
          </p:cNvPr>
          <p:cNvSpPr>
            <a:spLocks noRot="1" noChangeArrowheads="1" noTextEdit="1"/>
          </p:cNvSpPr>
          <p:nvPr>
            <p:ph type="sldImg" idx="2"/>
          </p:nvPr>
        </p:nvSpPr>
        <p:spPr bwMode="auto">
          <a:xfrm>
            <a:off x="5372100" y="3257550"/>
            <a:ext cx="21717000" cy="16287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0C6B75C0-F105-482F-B41D-5B2990DA012B}"/>
              </a:ext>
            </a:extLst>
          </p:cNvPr>
          <p:cNvSpPr>
            <a:spLocks noGrp="1" noChangeArrowheads="1"/>
          </p:cNvSpPr>
          <p:nvPr>
            <p:ph type="body" sz="quarter" idx="3"/>
          </p:nvPr>
        </p:nvSpPr>
        <p:spPr bwMode="auto">
          <a:xfrm>
            <a:off x="3246438" y="20631150"/>
            <a:ext cx="25968325" cy="195453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C899331-DA66-42C9-AD35-6122C8BDD367}"/>
              </a:ext>
            </a:extLst>
          </p:cNvPr>
          <p:cNvSpPr>
            <a:spLocks noGrp="1" noChangeArrowheads="1"/>
          </p:cNvSpPr>
          <p:nvPr>
            <p:ph type="ftr" sz="quarter" idx="4"/>
          </p:nvPr>
        </p:nvSpPr>
        <p:spPr bwMode="auto">
          <a:xfrm>
            <a:off x="0"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eaLnBrk="1" hangingPunct="1">
              <a:defRPr sz="5700">
                <a:latin typeface="Arial" charset="0"/>
                <a:ea typeface="+mn-ea"/>
              </a:defRPr>
            </a:lvl1pPr>
          </a:lstStyle>
          <a:p>
            <a:pPr>
              <a:defRPr/>
            </a:pPr>
            <a:endParaRPr lang="en-US"/>
          </a:p>
        </p:txBody>
      </p:sp>
      <p:sp>
        <p:nvSpPr>
          <p:cNvPr id="3079" name="Rectangle 7">
            <a:extLst>
              <a:ext uri="{FF2B5EF4-FFF2-40B4-BE49-F238E27FC236}">
                <a16:creationId xmlns:a16="http://schemas.microsoft.com/office/drawing/2014/main" id="{99AB3681-B2A9-4083-A2E9-91753BB0EA1B}"/>
              </a:ext>
            </a:extLst>
          </p:cNvPr>
          <p:cNvSpPr>
            <a:spLocks noGrp="1" noChangeArrowheads="1"/>
          </p:cNvSpPr>
          <p:nvPr>
            <p:ph type="sldNum" sz="quarter" idx="5"/>
          </p:nvPr>
        </p:nvSpPr>
        <p:spPr bwMode="auto">
          <a:xfrm>
            <a:off x="18386425"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algn="r" eaLnBrk="1" hangingPunct="1">
              <a:defRPr sz="5700"/>
            </a:lvl1pPr>
          </a:lstStyle>
          <a:p>
            <a:pPr>
              <a:defRPr/>
            </a:pPr>
            <a:fld id="{C293CC3E-4109-49FD-B3C4-F40801BEC7A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53750AA-0B8A-45C5-8AFA-AB2613EBFE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58369F3-0160-4EF8-9ED9-B4090DD943A6}" type="slidenum">
              <a:rPr lang="en-US" altLang="en-US" sz="5700" smtClean="0"/>
              <a:pPr>
                <a:spcBef>
                  <a:spcPct val="0"/>
                </a:spcBef>
              </a:pPr>
              <a:t>1</a:t>
            </a:fld>
            <a:endParaRPr lang="en-US" altLang="en-US" sz="5700"/>
          </a:p>
        </p:txBody>
      </p:sp>
      <p:sp>
        <p:nvSpPr>
          <p:cNvPr id="4099" name="Rectangle 2">
            <a:extLst>
              <a:ext uri="{FF2B5EF4-FFF2-40B4-BE49-F238E27FC236}">
                <a16:creationId xmlns:a16="http://schemas.microsoft.com/office/drawing/2014/main" id="{F2B538AA-8FA1-4A3E-926B-090F3B104261}"/>
              </a:ext>
            </a:extLst>
          </p:cNvPr>
          <p:cNvSpPr>
            <a:spLocks noRot="1" noChangeArrowheads="1" noTextEdit="1"/>
          </p:cNvSpPr>
          <p:nvPr>
            <p:ph type="sldImg"/>
          </p:nvPr>
        </p:nvSpPr>
        <p:spPr>
          <a:ln/>
        </p:spPr>
      </p:sp>
      <p:sp>
        <p:nvSpPr>
          <p:cNvPr id="4100" name="Rectangle 3">
            <a:extLst>
              <a:ext uri="{FF2B5EF4-FFF2-40B4-BE49-F238E27FC236}">
                <a16:creationId xmlns:a16="http://schemas.microsoft.com/office/drawing/2014/main" id="{28488191-C6EC-4241-94F6-CCBBE31A5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296CB5E-DCF3-4E04-BC9E-4762576AD8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3DE77EB-0AAB-45D6-8EF7-206A4FC308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108812D-692D-4CD8-A3DB-E31299C0E56B}"/>
              </a:ext>
            </a:extLst>
          </p:cNvPr>
          <p:cNvSpPr>
            <a:spLocks noGrp="1" noChangeArrowheads="1"/>
          </p:cNvSpPr>
          <p:nvPr>
            <p:ph type="sldNum" sz="quarter" idx="12"/>
          </p:nvPr>
        </p:nvSpPr>
        <p:spPr>
          <a:ln/>
        </p:spPr>
        <p:txBody>
          <a:bodyPr/>
          <a:lstStyle>
            <a:lvl1pPr>
              <a:defRPr/>
            </a:lvl1pPr>
          </a:lstStyle>
          <a:p>
            <a:pPr>
              <a:defRPr/>
            </a:pPr>
            <a:fld id="{3C875492-2078-41C6-A1A4-9E3E92B795B3}" type="slidenum">
              <a:rPr lang="en-US" altLang="en-US"/>
              <a:pPr>
                <a:defRPr/>
              </a:pPr>
              <a:t>‹#›</a:t>
            </a:fld>
            <a:endParaRPr lang="en-US" altLang="en-US"/>
          </a:p>
        </p:txBody>
      </p:sp>
    </p:spTree>
    <p:extLst>
      <p:ext uri="{BB962C8B-B14F-4D97-AF65-F5344CB8AC3E}">
        <p14:creationId xmlns:p14="http://schemas.microsoft.com/office/powerpoint/2010/main" val="355580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38DA1A-C745-48B4-9289-2C5BEDD06BD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D0157E8-5595-4503-819D-CD89577779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5D055E8-C83D-4E78-A9AE-07093F7665FD}"/>
              </a:ext>
            </a:extLst>
          </p:cNvPr>
          <p:cNvSpPr>
            <a:spLocks noGrp="1" noChangeArrowheads="1"/>
          </p:cNvSpPr>
          <p:nvPr>
            <p:ph type="sldNum" sz="quarter" idx="12"/>
          </p:nvPr>
        </p:nvSpPr>
        <p:spPr>
          <a:ln/>
        </p:spPr>
        <p:txBody>
          <a:bodyPr/>
          <a:lstStyle>
            <a:lvl1pPr>
              <a:defRPr/>
            </a:lvl1pPr>
          </a:lstStyle>
          <a:p>
            <a:pPr>
              <a:defRPr/>
            </a:pPr>
            <a:fld id="{A80AA0F2-5248-4813-8736-876376146C9B}" type="slidenum">
              <a:rPr lang="en-US" altLang="en-US"/>
              <a:pPr>
                <a:defRPr/>
              </a:pPr>
              <a:t>‹#›</a:t>
            </a:fld>
            <a:endParaRPr lang="en-US" altLang="en-US"/>
          </a:p>
        </p:txBody>
      </p:sp>
    </p:spTree>
    <p:extLst>
      <p:ext uri="{BB962C8B-B14F-4D97-AF65-F5344CB8AC3E}">
        <p14:creationId xmlns:p14="http://schemas.microsoft.com/office/powerpoint/2010/main" val="287892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C51F165-585B-45B3-9F24-0BE540921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B188453-3BFA-4903-A3A3-4F86B93C09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1C89AB-2B40-419B-B94B-D26FC0BDB35F}"/>
              </a:ext>
            </a:extLst>
          </p:cNvPr>
          <p:cNvSpPr>
            <a:spLocks noGrp="1" noChangeArrowheads="1"/>
          </p:cNvSpPr>
          <p:nvPr>
            <p:ph type="sldNum" sz="quarter" idx="12"/>
          </p:nvPr>
        </p:nvSpPr>
        <p:spPr>
          <a:ln/>
        </p:spPr>
        <p:txBody>
          <a:bodyPr/>
          <a:lstStyle>
            <a:lvl1pPr>
              <a:defRPr/>
            </a:lvl1pPr>
          </a:lstStyle>
          <a:p>
            <a:pPr>
              <a:defRPr/>
            </a:pPr>
            <a:fld id="{3FC75D1C-024B-4585-BCD4-09684655CD9E}" type="slidenum">
              <a:rPr lang="en-US" altLang="en-US"/>
              <a:pPr>
                <a:defRPr/>
              </a:pPr>
              <a:t>‹#›</a:t>
            </a:fld>
            <a:endParaRPr lang="en-US" altLang="en-US"/>
          </a:p>
        </p:txBody>
      </p:sp>
    </p:spTree>
    <p:extLst>
      <p:ext uri="{BB962C8B-B14F-4D97-AF65-F5344CB8AC3E}">
        <p14:creationId xmlns:p14="http://schemas.microsoft.com/office/powerpoint/2010/main" val="34732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2C11597-9982-4892-95D1-C5BC8D9E38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888AA05-703E-4763-AB51-7A143FEAAF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A1FFA93-7CB2-436C-A918-6B4D18F3F2E2}"/>
              </a:ext>
            </a:extLst>
          </p:cNvPr>
          <p:cNvSpPr>
            <a:spLocks noGrp="1" noChangeArrowheads="1"/>
          </p:cNvSpPr>
          <p:nvPr>
            <p:ph type="sldNum" sz="quarter" idx="12"/>
          </p:nvPr>
        </p:nvSpPr>
        <p:spPr>
          <a:ln/>
        </p:spPr>
        <p:txBody>
          <a:bodyPr/>
          <a:lstStyle>
            <a:lvl1pPr>
              <a:defRPr/>
            </a:lvl1pPr>
          </a:lstStyle>
          <a:p>
            <a:pPr>
              <a:defRPr/>
            </a:pPr>
            <a:fld id="{ADE57716-4F02-479C-8397-D51E7A3C2545}" type="slidenum">
              <a:rPr lang="en-US" altLang="en-US"/>
              <a:pPr>
                <a:defRPr/>
              </a:pPr>
              <a:t>‹#›</a:t>
            </a:fld>
            <a:endParaRPr lang="en-US" altLang="en-US"/>
          </a:p>
        </p:txBody>
      </p:sp>
    </p:spTree>
    <p:extLst>
      <p:ext uri="{BB962C8B-B14F-4D97-AF65-F5344CB8AC3E}">
        <p14:creationId xmlns:p14="http://schemas.microsoft.com/office/powerpoint/2010/main" val="30063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B377F0F-7BBD-46FE-81DF-9C78482E9B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E6235F6-BA00-4397-BF2C-9271FA1BB1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432724-AA00-4DC7-8D69-F0E137DE7B0F}"/>
              </a:ext>
            </a:extLst>
          </p:cNvPr>
          <p:cNvSpPr>
            <a:spLocks noGrp="1" noChangeArrowheads="1"/>
          </p:cNvSpPr>
          <p:nvPr>
            <p:ph type="sldNum" sz="quarter" idx="12"/>
          </p:nvPr>
        </p:nvSpPr>
        <p:spPr>
          <a:ln/>
        </p:spPr>
        <p:txBody>
          <a:bodyPr/>
          <a:lstStyle>
            <a:lvl1pPr>
              <a:defRPr/>
            </a:lvl1pPr>
          </a:lstStyle>
          <a:p>
            <a:pPr>
              <a:defRPr/>
            </a:pPr>
            <a:fld id="{D303CEE7-DFBB-4F54-961F-BCF45951612C}" type="slidenum">
              <a:rPr lang="en-US" altLang="en-US"/>
              <a:pPr>
                <a:defRPr/>
              </a:pPr>
              <a:t>‹#›</a:t>
            </a:fld>
            <a:endParaRPr lang="en-US" altLang="en-US"/>
          </a:p>
        </p:txBody>
      </p:sp>
    </p:spTree>
    <p:extLst>
      <p:ext uri="{BB962C8B-B14F-4D97-AF65-F5344CB8AC3E}">
        <p14:creationId xmlns:p14="http://schemas.microsoft.com/office/powerpoint/2010/main" val="84726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908CE86-F28C-42BE-A1E7-83F40D80715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282E0E2-2FBA-4EC3-B31D-98FD6F2E54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5043328-F3CC-4634-BE5E-6051673A132D}"/>
              </a:ext>
            </a:extLst>
          </p:cNvPr>
          <p:cNvSpPr>
            <a:spLocks noGrp="1" noChangeArrowheads="1"/>
          </p:cNvSpPr>
          <p:nvPr>
            <p:ph type="sldNum" sz="quarter" idx="12"/>
          </p:nvPr>
        </p:nvSpPr>
        <p:spPr>
          <a:ln/>
        </p:spPr>
        <p:txBody>
          <a:bodyPr/>
          <a:lstStyle>
            <a:lvl1pPr>
              <a:defRPr/>
            </a:lvl1pPr>
          </a:lstStyle>
          <a:p>
            <a:pPr>
              <a:defRPr/>
            </a:pPr>
            <a:fld id="{AB4488C1-AD09-474B-9587-A18FF799809F}" type="slidenum">
              <a:rPr lang="en-US" altLang="en-US"/>
              <a:pPr>
                <a:defRPr/>
              </a:pPr>
              <a:t>‹#›</a:t>
            </a:fld>
            <a:endParaRPr lang="en-US" altLang="en-US"/>
          </a:p>
        </p:txBody>
      </p:sp>
    </p:spTree>
    <p:extLst>
      <p:ext uri="{BB962C8B-B14F-4D97-AF65-F5344CB8AC3E}">
        <p14:creationId xmlns:p14="http://schemas.microsoft.com/office/powerpoint/2010/main" val="136113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C83824E-EE73-46F8-933E-FCAC1A994FB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CADB202-D090-4922-9D25-7CD74D7B16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39A832C-5673-4619-A6CF-DB9ED51D9E05}"/>
              </a:ext>
            </a:extLst>
          </p:cNvPr>
          <p:cNvSpPr>
            <a:spLocks noGrp="1" noChangeArrowheads="1"/>
          </p:cNvSpPr>
          <p:nvPr>
            <p:ph type="sldNum" sz="quarter" idx="12"/>
          </p:nvPr>
        </p:nvSpPr>
        <p:spPr>
          <a:ln/>
        </p:spPr>
        <p:txBody>
          <a:bodyPr/>
          <a:lstStyle>
            <a:lvl1pPr>
              <a:defRPr/>
            </a:lvl1pPr>
          </a:lstStyle>
          <a:p>
            <a:pPr>
              <a:defRPr/>
            </a:pPr>
            <a:fld id="{39875BB4-2819-4538-8796-CA57C3D872B2}" type="slidenum">
              <a:rPr lang="en-US" altLang="en-US"/>
              <a:pPr>
                <a:defRPr/>
              </a:pPr>
              <a:t>‹#›</a:t>
            </a:fld>
            <a:endParaRPr lang="en-US" altLang="en-US"/>
          </a:p>
        </p:txBody>
      </p:sp>
    </p:spTree>
    <p:extLst>
      <p:ext uri="{BB962C8B-B14F-4D97-AF65-F5344CB8AC3E}">
        <p14:creationId xmlns:p14="http://schemas.microsoft.com/office/powerpoint/2010/main" val="228626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20085E5-3BBA-4EBA-A24D-0D77EFEE895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611DCA6-7A4E-4B65-9792-9A58804528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2B9C653-8D1E-415C-995D-32DB3F70B003}"/>
              </a:ext>
            </a:extLst>
          </p:cNvPr>
          <p:cNvSpPr>
            <a:spLocks noGrp="1" noChangeArrowheads="1"/>
          </p:cNvSpPr>
          <p:nvPr>
            <p:ph type="sldNum" sz="quarter" idx="12"/>
          </p:nvPr>
        </p:nvSpPr>
        <p:spPr>
          <a:ln/>
        </p:spPr>
        <p:txBody>
          <a:bodyPr/>
          <a:lstStyle>
            <a:lvl1pPr>
              <a:defRPr/>
            </a:lvl1pPr>
          </a:lstStyle>
          <a:p>
            <a:pPr>
              <a:defRPr/>
            </a:pPr>
            <a:fld id="{3CA0AB78-EF50-490D-AC59-67EC3A44F597}" type="slidenum">
              <a:rPr lang="en-US" altLang="en-US"/>
              <a:pPr>
                <a:defRPr/>
              </a:pPr>
              <a:t>‹#›</a:t>
            </a:fld>
            <a:endParaRPr lang="en-US" altLang="en-US"/>
          </a:p>
        </p:txBody>
      </p:sp>
    </p:spTree>
    <p:extLst>
      <p:ext uri="{BB962C8B-B14F-4D97-AF65-F5344CB8AC3E}">
        <p14:creationId xmlns:p14="http://schemas.microsoft.com/office/powerpoint/2010/main" val="380318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AA737FA-DA57-43F5-9D9A-B234A5C4E20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5964A4C-2F75-457A-9B0E-3862A77857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AF20EB5-13A2-4395-B95A-58CAC9BE67F7}"/>
              </a:ext>
            </a:extLst>
          </p:cNvPr>
          <p:cNvSpPr>
            <a:spLocks noGrp="1" noChangeArrowheads="1"/>
          </p:cNvSpPr>
          <p:nvPr>
            <p:ph type="sldNum" sz="quarter" idx="12"/>
          </p:nvPr>
        </p:nvSpPr>
        <p:spPr>
          <a:ln/>
        </p:spPr>
        <p:txBody>
          <a:bodyPr/>
          <a:lstStyle>
            <a:lvl1pPr>
              <a:defRPr/>
            </a:lvl1pPr>
          </a:lstStyle>
          <a:p>
            <a:pPr>
              <a:defRPr/>
            </a:pPr>
            <a:fld id="{CD1B242D-D716-42ED-B06A-9536E6D4E0B3}" type="slidenum">
              <a:rPr lang="en-US" altLang="en-US"/>
              <a:pPr>
                <a:defRPr/>
              </a:pPr>
              <a:t>‹#›</a:t>
            </a:fld>
            <a:endParaRPr lang="en-US" altLang="en-US"/>
          </a:p>
        </p:txBody>
      </p:sp>
    </p:spTree>
    <p:extLst>
      <p:ext uri="{BB962C8B-B14F-4D97-AF65-F5344CB8AC3E}">
        <p14:creationId xmlns:p14="http://schemas.microsoft.com/office/powerpoint/2010/main" val="138725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FF2C67F-8711-4780-AF83-A82EBFC4335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85ABA03-9B6E-4CBF-A47E-DB0AAD0031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F85BC64-EC9F-4168-9E63-90B02B024E62}"/>
              </a:ext>
            </a:extLst>
          </p:cNvPr>
          <p:cNvSpPr>
            <a:spLocks noGrp="1" noChangeArrowheads="1"/>
          </p:cNvSpPr>
          <p:nvPr>
            <p:ph type="sldNum" sz="quarter" idx="12"/>
          </p:nvPr>
        </p:nvSpPr>
        <p:spPr>
          <a:ln/>
        </p:spPr>
        <p:txBody>
          <a:bodyPr/>
          <a:lstStyle>
            <a:lvl1pPr>
              <a:defRPr/>
            </a:lvl1pPr>
          </a:lstStyle>
          <a:p>
            <a:pPr>
              <a:defRPr/>
            </a:pPr>
            <a:fld id="{B0DE7BDC-2AD7-49E9-A216-788522DCA6BE}" type="slidenum">
              <a:rPr lang="en-US" altLang="en-US"/>
              <a:pPr>
                <a:defRPr/>
              </a:pPr>
              <a:t>‹#›</a:t>
            </a:fld>
            <a:endParaRPr lang="en-US" altLang="en-US"/>
          </a:p>
        </p:txBody>
      </p:sp>
    </p:spTree>
    <p:extLst>
      <p:ext uri="{BB962C8B-B14F-4D97-AF65-F5344CB8AC3E}">
        <p14:creationId xmlns:p14="http://schemas.microsoft.com/office/powerpoint/2010/main" val="297908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1AF63B-3253-4C9D-A44B-38413BCB142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269FC8E-A4BE-41DE-96E6-BC36984EFC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C4B9FA-9CB6-4975-9D0E-2AF2DA99DDDE}"/>
              </a:ext>
            </a:extLst>
          </p:cNvPr>
          <p:cNvSpPr>
            <a:spLocks noGrp="1" noChangeArrowheads="1"/>
          </p:cNvSpPr>
          <p:nvPr>
            <p:ph type="sldNum" sz="quarter" idx="12"/>
          </p:nvPr>
        </p:nvSpPr>
        <p:spPr>
          <a:ln/>
        </p:spPr>
        <p:txBody>
          <a:bodyPr/>
          <a:lstStyle>
            <a:lvl1pPr>
              <a:defRPr/>
            </a:lvl1pPr>
          </a:lstStyle>
          <a:p>
            <a:pPr>
              <a:defRPr/>
            </a:pPr>
            <a:fld id="{A070BC1E-BECB-4CF2-A0D8-3411FA7D0D59}" type="slidenum">
              <a:rPr lang="en-US" altLang="en-US"/>
              <a:pPr>
                <a:defRPr/>
              </a:pPr>
              <a:t>‹#›</a:t>
            </a:fld>
            <a:endParaRPr lang="en-US" altLang="en-US"/>
          </a:p>
        </p:txBody>
      </p:sp>
    </p:spTree>
    <p:extLst>
      <p:ext uri="{BB962C8B-B14F-4D97-AF65-F5344CB8AC3E}">
        <p14:creationId xmlns:p14="http://schemas.microsoft.com/office/powerpoint/2010/main" val="415041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7EC1D5-70E4-4A74-85F4-C579AF003F34}"/>
              </a:ext>
            </a:extLst>
          </p:cNvPr>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F02C3E0-E13E-42F4-AE97-C81BEC55E374}"/>
              </a:ext>
            </a:extLst>
          </p:cNvPr>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3C55CDD-0FB5-4509-8DFF-D55CEF8E6346}"/>
              </a:ext>
            </a:extLst>
          </p:cNvPr>
          <p:cNvSpPr>
            <a:spLocks noGrp="1" noChangeArrowheads="1"/>
          </p:cNvSpPr>
          <p:nvPr>
            <p:ph type="dt" sz="half" idx="2"/>
          </p:nvPr>
        </p:nvSpPr>
        <p:spPr bwMode="auto">
          <a:xfrm>
            <a:off x="21939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eaLnBrk="1" hangingPunct="1">
              <a:defRPr sz="6700">
                <a:latin typeface="Arial" charset="0"/>
                <a:ea typeface="+mn-ea"/>
              </a:defRPr>
            </a:lvl1pPr>
          </a:lstStyle>
          <a:p>
            <a:pPr>
              <a:defRPr/>
            </a:pPr>
            <a:endParaRPr lang="en-US"/>
          </a:p>
        </p:txBody>
      </p:sp>
      <p:sp>
        <p:nvSpPr>
          <p:cNvPr id="1029" name="Rectangle 5">
            <a:extLst>
              <a:ext uri="{FF2B5EF4-FFF2-40B4-BE49-F238E27FC236}">
                <a16:creationId xmlns:a16="http://schemas.microsoft.com/office/drawing/2014/main" id="{FE2B26C5-7A8E-436F-8E9A-6FDC43A5E56F}"/>
              </a:ext>
            </a:extLst>
          </p:cNvPr>
          <p:cNvSpPr>
            <a:spLocks noGrp="1" noChangeArrowheads="1"/>
          </p:cNvSpPr>
          <p:nvPr>
            <p:ph type="ftr" sz="quarter" idx="3"/>
          </p:nvPr>
        </p:nvSpPr>
        <p:spPr bwMode="auto">
          <a:xfrm>
            <a:off x="14995525" y="29976763"/>
            <a:ext cx="139001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eaLnBrk="1" hangingPunct="1">
              <a:defRPr sz="6700">
                <a:latin typeface="Arial" charset="0"/>
                <a:ea typeface="+mn-ea"/>
              </a:defRPr>
            </a:lvl1pPr>
          </a:lstStyle>
          <a:p>
            <a:pPr>
              <a:defRPr/>
            </a:pPr>
            <a:endParaRPr lang="en-US"/>
          </a:p>
        </p:txBody>
      </p:sp>
      <p:sp>
        <p:nvSpPr>
          <p:cNvPr id="1030" name="Rectangle 6">
            <a:extLst>
              <a:ext uri="{FF2B5EF4-FFF2-40B4-BE49-F238E27FC236}">
                <a16:creationId xmlns:a16="http://schemas.microsoft.com/office/drawing/2014/main" id="{119DCF8B-7D0E-42A6-8908-34D1A1C9E048}"/>
              </a:ext>
            </a:extLst>
          </p:cNvPr>
          <p:cNvSpPr>
            <a:spLocks noGrp="1" noChangeArrowheads="1"/>
          </p:cNvSpPr>
          <p:nvPr>
            <p:ph type="sldNum" sz="quarter" idx="4"/>
          </p:nvPr>
        </p:nvSpPr>
        <p:spPr bwMode="auto">
          <a:xfrm>
            <a:off x="314547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eaLnBrk="1" hangingPunct="1">
              <a:defRPr sz="6700"/>
            </a:lvl1pPr>
          </a:lstStyle>
          <a:p>
            <a:pPr>
              <a:defRPr/>
            </a:pPr>
            <a:fld id="{4DB9D121-0E5C-4BA1-B235-E3C43F4515E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24" charset="-128"/>
          <a:cs typeface="+mj-cs"/>
        </a:defRPr>
      </a:lvl1pPr>
      <a:lvl2pPr algn="ctr" defTabSz="4389438" rtl="0" eaLnBrk="0" fontAlgn="base" hangingPunct="0">
        <a:spcBef>
          <a:spcPct val="0"/>
        </a:spcBef>
        <a:spcAft>
          <a:spcPct val="0"/>
        </a:spcAft>
        <a:defRPr sz="21100">
          <a:solidFill>
            <a:schemeClr val="tx2"/>
          </a:solidFill>
          <a:latin typeface="Arial" charset="0"/>
          <a:ea typeface="ＭＳ Ｐゴシック" pitchFamily="24" charset="-128"/>
        </a:defRPr>
      </a:lvl2pPr>
      <a:lvl3pPr algn="ctr" defTabSz="4389438" rtl="0" eaLnBrk="0" fontAlgn="base" hangingPunct="0">
        <a:spcBef>
          <a:spcPct val="0"/>
        </a:spcBef>
        <a:spcAft>
          <a:spcPct val="0"/>
        </a:spcAft>
        <a:defRPr sz="21100">
          <a:solidFill>
            <a:schemeClr val="tx2"/>
          </a:solidFill>
          <a:latin typeface="Arial" charset="0"/>
          <a:ea typeface="ＭＳ Ｐゴシック" pitchFamily="24" charset="-128"/>
        </a:defRPr>
      </a:lvl3pPr>
      <a:lvl4pPr algn="ctr" defTabSz="4389438" rtl="0" eaLnBrk="0" fontAlgn="base" hangingPunct="0">
        <a:spcBef>
          <a:spcPct val="0"/>
        </a:spcBef>
        <a:spcAft>
          <a:spcPct val="0"/>
        </a:spcAft>
        <a:defRPr sz="21100">
          <a:solidFill>
            <a:schemeClr val="tx2"/>
          </a:solidFill>
          <a:latin typeface="Arial" charset="0"/>
          <a:ea typeface="ＭＳ Ｐゴシック" pitchFamily="24" charset="-128"/>
        </a:defRPr>
      </a:lvl4pPr>
      <a:lvl5pPr algn="ctr" defTabSz="4389438" rtl="0" eaLnBrk="0" fontAlgn="base" hangingPunct="0">
        <a:spcBef>
          <a:spcPct val="0"/>
        </a:spcBef>
        <a:spcAft>
          <a:spcPct val="0"/>
        </a:spcAft>
        <a:defRPr sz="21100">
          <a:solidFill>
            <a:schemeClr val="tx2"/>
          </a:solidFill>
          <a:latin typeface="Arial" charset="0"/>
          <a:ea typeface="ＭＳ Ｐゴシック" pitchFamily="24" charset="-128"/>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pitchFamily="24" charset="-128"/>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pitchFamily="24"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pitchFamily="24"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pitchFamily="24"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pitchFamily="24" charset="-128"/>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Box 379">
            <a:extLst>
              <a:ext uri="{FF2B5EF4-FFF2-40B4-BE49-F238E27FC236}">
                <a16:creationId xmlns:a16="http://schemas.microsoft.com/office/drawing/2014/main" id="{F7A43C6F-8D9B-4FC9-A521-04061EA890F5}"/>
              </a:ext>
            </a:extLst>
          </p:cNvPr>
          <p:cNvSpPr txBox="1">
            <a:spLocks noChangeArrowheads="1"/>
          </p:cNvSpPr>
          <p:nvPr/>
        </p:nvSpPr>
        <p:spPr bwMode="auto">
          <a:xfrm>
            <a:off x="1349375" y="7897813"/>
            <a:ext cx="41757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buFontTx/>
              <a:buNone/>
            </a:pPr>
            <a:r>
              <a:rPr lang="en-US" altLang="es-ES" sz="2800"/>
              <a:t>		Expressiveness is a major part of hand-drawn animation. The techniques used by traditional animators allow for artists’ intentions to be fully expressed, which is fundamental for stylized animation. The game industry largely focuses on photorealistic rendering techniques for modern game development. Creating better tools and techniques that allow studios to mimic traditional animation will allow for more expressive work. This paper will be covering some techniques that allow for an artists’ intentions to be accurately represented when creating game assets using Unity3D. The techniques covered include creating dynamic character outlines and shadows.</a:t>
            </a:r>
          </a:p>
          <a:p>
            <a:pPr algn="just" eaLnBrk="1" hangingPunct="1">
              <a:spcBef>
                <a:spcPct val="0"/>
              </a:spcBef>
              <a:buFontTx/>
              <a:buNone/>
            </a:pPr>
            <a:endParaRPr lang="en-US" altLang="en-US" sz="2800"/>
          </a:p>
        </p:txBody>
      </p:sp>
      <p:sp>
        <p:nvSpPr>
          <p:cNvPr id="3079" name="TextBox 381">
            <a:extLst>
              <a:ext uri="{FF2B5EF4-FFF2-40B4-BE49-F238E27FC236}">
                <a16:creationId xmlns:a16="http://schemas.microsoft.com/office/drawing/2014/main" id="{FF914ACC-45C3-451E-8C36-6FC457D5E7A0}"/>
              </a:ext>
            </a:extLst>
          </p:cNvPr>
          <p:cNvSpPr txBox="1">
            <a:spLocks noChangeArrowheads="1"/>
          </p:cNvSpPr>
          <p:nvPr/>
        </p:nvSpPr>
        <p:spPr bwMode="auto">
          <a:xfrm>
            <a:off x="1254125" y="11079163"/>
            <a:ext cx="11415713"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3762375">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3762375">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3762375">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
                <a:srgbClr val="00B050"/>
              </a:buClr>
              <a:buFontTx/>
              <a:buNone/>
              <a:defRPr/>
            </a:pPr>
            <a:r>
              <a:rPr lang="en-US" altLang="en-US" sz="2800" b="1" dirty="0"/>
              <a:t>1. Motivation</a:t>
            </a:r>
          </a:p>
          <a:p>
            <a:pPr marL="457200" indent="-457200" algn="just" eaLnBrk="1" hangingPunct="1">
              <a:spcBef>
                <a:spcPct val="0"/>
              </a:spcBef>
              <a:buClr>
                <a:srgbClr val="00B050"/>
              </a:buClr>
              <a:buFont typeface="Wingdings" panose="05000000000000000000" pitchFamily="2" charset="2"/>
              <a:buChar char="v"/>
              <a:defRPr/>
            </a:pPr>
            <a:r>
              <a:rPr lang="en-US" sz="2800" dirty="0"/>
              <a:t>The animated cartoons of the 1930s were highly stylized works that allowed for an artists’ intentions to be fully realized. The way these cartoons are drawn and how they are animated is a major factor in creating this stylized appearance. This style is very expressive but also labor intensive. If there were tools to get the same effect using 3D models, more studios may pursue this style for their projects</a:t>
            </a:r>
          </a:p>
          <a:p>
            <a:pPr marL="457200" indent="-457200" algn="just" eaLnBrk="1" hangingPunct="1">
              <a:spcBef>
                <a:spcPct val="0"/>
              </a:spcBef>
              <a:buClr>
                <a:srgbClr val="00B050"/>
              </a:buClr>
              <a:buFont typeface="Wingdings" panose="05000000000000000000" pitchFamily="2" charset="2"/>
              <a:buChar char="v"/>
              <a:defRPr/>
            </a:pPr>
            <a:r>
              <a:rPr lang="en-US" sz="2800" dirty="0"/>
              <a:t>The game industry has become obsessed with photorealism. Very few games try to replicate an expressive 2D style and focus mainly on accurately representing the real world. As a medium, games are creatively limitless and it is a waste to not explore more imaginative, less realistic worlds and styles.</a:t>
            </a:r>
          </a:p>
          <a:p>
            <a:pPr marL="457200" indent="-457200" algn="just" eaLnBrk="1" hangingPunct="1">
              <a:spcBef>
                <a:spcPct val="0"/>
              </a:spcBef>
              <a:buClr>
                <a:srgbClr val="00B050"/>
              </a:buClr>
              <a:buFont typeface="Wingdings" panose="05000000000000000000" pitchFamily="2" charset="2"/>
              <a:buChar char="v"/>
              <a:defRPr/>
            </a:pPr>
            <a:r>
              <a:rPr lang="en-US" sz="2800" dirty="0"/>
              <a:t>Giving artists more control over animations and design decisions will allow them to make models with more character. </a:t>
            </a:r>
          </a:p>
        </p:txBody>
      </p:sp>
      <p:sp>
        <p:nvSpPr>
          <p:cNvPr id="3080" name="TextBox 381">
            <a:extLst>
              <a:ext uri="{FF2B5EF4-FFF2-40B4-BE49-F238E27FC236}">
                <a16:creationId xmlns:a16="http://schemas.microsoft.com/office/drawing/2014/main" id="{5CAE7CFE-A465-43A2-B6B3-F4E4CA874596}"/>
              </a:ext>
            </a:extLst>
          </p:cNvPr>
          <p:cNvSpPr txBox="1">
            <a:spLocks noChangeArrowheads="1"/>
          </p:cNvSpPr>
          <p:nvPr/>
        </p:nvSpPr>
        <p:spPr bwMode="auto">
          <a:xfrm>
            <a:off x="1316038" y="24142700"/>
            <a:ext cx="1138555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FontTx/>
              <a:buNone/>
              <a:defRPr/>
            </a:pPr>
            <a:endParaRPr lang="en-US" altLang="en-US" sz="2800" dirty="0"/>
          </a:p>
          <a:p>
            <a:pPr algn="just" eaLnBrk="1" hangingPunct="1">
              <a:spcBef>
                <a:spcPct val="0"/>
              </a:spcBef>
              <a:buFontTx/>
              <a:buNone/>
              <a:defRPr/>
            </a:pPr>
            <a:r>
              <a:rPr lang="en-US" altLang="en-US" sz="2800" b="1" dirty="0"/>
              <a:t>2. Objectives</a:t>
            </a:r>
          </a:p>
          <a:p>
            <a:pPr marL="457200" indent="-457200" algn="just" eaLnBrk="1" hangingPunct="1">
              <a:spcBef>
                <a:spcPct val="0"/>
              </a:spcBef>
              <a:buClr>
                <a:srgbClr val="00B050"/>
              </a:buClr>
              <a:buFont typeface="Wingdings" panose="05000000000000000000" pitchFamily="2" charset="2"/>
              <a:buChar char="v"/>
              <a:defRPr/>
            </a:pPr>
            <a:r>
              <a:rPr lang="en-US" altLang="en-US" sz="2800" dirty="0"/>
              <a:t>Develop tools that will empower game designers and developers to use more expressive styles in their work. </a:t>
            </a:r>
          </a:p>
          <a:p>
            <a:pPr marL="457200" indent="-457200" algn="just" eaLnBrk="1" hangingPunct="1">
              <a:spcBef>
                <a:spcPct val="0"/>
              </a:spcBef>
              <a:buClr>
                <a:srgbClr val="00B050"/>
              </a:buClr>
              <a:buFont typeface="Wingdings" panose="05000000000000000000" pitchFamily="2" charset="2"/>
              <a:buChar char="v"/>
              <a:defRPr/>
            </a:pPr>
            <a:r>
              <a:rPr lang="en-US" sz="2800" dirty="0"/>
              <a:t>Replicate the 1930s style of animation and art. This will be accomplished by applying several non-photorealistic rendering techniques</a:t>
            </a:r>
            <a:endParaRPr lang="en-US" altLang="en-US" sz="2800" dirty="0"/>
          </a:p>
          <a:p>
            <a:pPr marL="457200" indent="-457200" algn="just" eaLnBrk="1" hangingPunct="1">
              <a:spcBef>
                <a:spcPct val="0"/>
              </a:spcBef>
              <a:buClr>
                <a:srgbClr val="00B050"/>
              </a:buClr>
              <a:buFont typeface="Wingdings" panose="05000000000000000000" pitchFamily="2" charset="2"/>
              <a:buChar char="v"/>
              <a:defRPr/>
            </a:pPr>
            <a:r>
              <a:rPr lang="en-US" sz="2800" dirty="0"/>
              <a:t>Generate an outline around the 3D models. To accomplish this, a custom shader is created. </a:t>
            </a:r>
            <a:endParaRPr lang="en-US" altLang="en-US" sz="2800" dirty="0"/>
          </a:p>
          <a:p>
            <a:pPr marL="457200" indent="-457200" algn="just" eaLnBrk="1" hangingPunct="1">
              <a:spcBef>
                <a:spcPct val="0"/>
              </a:spcBef>
              <a:buClr>
                <a:srgbClr val="00B050"/>
              </a:buClr>
              <a:buFont typeface="Wingdings" panose="05000000000000000000" pitchFamily="2" charset="2"/>
              <a:buChar char="v"/>
              <a:defRPr/>
            </a:pPr>
            <a:r>
              <a:rPr lang="en-US" altLang="en-US" sz="2800" dirty="0"/>
              <a:t>Generate the shadows that follow characters around by dynamically generating them. This will be accomplished by using a Unity projector object with a ramp texture.</a:t>
            </a:r>
          </a:p>
          <a:p>
            <a:pPr marL="457200" indent="-457200" algn="just" eaLnBrk="1" hangingPunct="1">
              <a:spcBef>
                <a:spcPct val="0"/>
              </a:spcBef>
              <a:buClr>
                <a:srgbClr val="00B050"/>
              </a:buClr>
              <a:buFont typeface="Wingdings" panose="05000000000000000000" pitchFamily="2" charset="2"/>
              <a:buChar char="v"/>
              <a:defRPr/>
            </a:pPr>
            <a:r>
              <a:rPr lang="en-US" altLang="en-US" sz="2800" dirty="0"/>
              <a:t>These tools should be as efficient as possible to allow their use on both mobile and desktop applications.</a:t>
            </a:r>
          </a:p>
        </p:txBody>
      </p:sp>
      <p:sp>
        <p:nvSpPr>
          <p:cNvPr id="3082" name="Rectangle 2">
            <a:extLst>
              <a:ext uri="{FF2B5EF4-FFF2-40B4-BE49-F238E27FC236}">
                <a16:creationId xmlns:a16="http://schemas.microsoft.com/office/drawing/2014/main" id="{3A34F855-DA8D-44A2-AFA1-4C58E3D628B1}"/>
              </a:ext>
            </a:extLst>
          </p:cNvPr>
          <p:cNvSpPr txBox="1">
            <a:spLocks noChangeArrowheads="1"/>
          </p:cNvSpPr>
          <p:nvPr/>
        </p:nvSpPr>
        <p:spPr bwMode="auto">
          <a:xfrm>
            <a:off x="76200" y="72599"/>
            <a:ext cx="43729275" cy="5802740"/>
          </a:xfrm>
          <a:prstGeom prst="rect">
            <a:avLst/>
          </a:prstGeom>
          <a:solidFill>
            <a:schemeClr val="bg1">
              <a:lumMod val="65000"/>
            </a:schemeClr>
          </a:solidFill>
          <a:ln w="9525">
            <a:solidFill>
              <a:schemeClr val="tx1"/>
            </a:solidFill>
            <a:miter lim="800000"/>
            <a:headEnd/>
            <a:tailEnd/>
          </a:ln>
          <a:effectLst>
            <a:outerShdw blurRad="127000" dist="203200" dir="5400000" rotWithShape="0">
              <a:prstClr val="black"/>
            </a:outerShdw>
          </a:effectLst>
          <a:scene3d>
            <a:camera prst="orthographicFront"/>
            <a:lightRig rig="threePt" dir="t"/>
          </a:scene3d>
          <a:sp3d extrusionH="171450" contourW="165100">
            <a:bevelB/>
          </a:sp3d>
        </p:spPr>
        <p:txBody>
          <a:bodyPr/>
          <a:lstStyle>
            <a:lvl1pPr defTabSz="4389438">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4389438">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lang="en-US" dirty="0"/>
              <a:t>2D Animation Using 3D Tools</a:t>
            </a:r>
            <a:br>
              <a:rPr lang="en-US" altLang="en-US" sz="6500" b="1" dirty="0">
                <a:solidFill>
                  <a:schemeClr val="accent6"/>
                </a:solidFill>
              </a:rPr>
            </a:br>
            <a:r>
              <a:rPr lang="en-US" altLang="en-US" sz="5300" b="1" dirty="0">
                <a:solidFill>
                  <a:schemeClr val="bg1"/>
                </a:solidFill>
              </a:rPr>
              <a:t>Travis Samford</a:t>
            </a:r>
          </a:p>
          <a:p>
            <a:pPr algn="ctr" eaLnBrk="1" hangingPunct="1">
              <a:spcBef>
                <a:spcPct val="0"/>
              </a:spcBef>
              <a:buFontTx/>
              <a:buNone/>
              <a:defRPr/>
            </a:pPr>
            <a:r>
              <a:rPr lang="en-US" altLang="en-US" sz="5300" b="1" i="1" dirty="0">
                <a:solidFill>
                  <a:schemeClr val="bg1"/>
                </a:solidFill>
              </a:rPr>
              <a:t>and Dr. Michael Findler (</a:t>
            </a:r>
            <a:r>
              <a:rPr lang="en-US" altLang="en-US" sz="5300" b="1" i="1" u="sng" dirty="0">
                <a:solidFill>
                  <a:schemeClr val="bg1"/>
                </a:solidFill>
              </a:rPr>
              <a:t>Findler@UHCL.edu</a:t>
            </a:r>
            <a:r>
              <a:rPr lang="en-US" altLang="en-US" sz="5300" b="1" i="1" dirty="0">
                <a:solidFill>
                  <a:schemeClr val="bg1"/>
                </a:solidFill>
              </a:rPr>
              <a:t>)</a:t>
            </a:r>
            <a:br>
              <a:rPr lang="en-US" altLang="en-US" sz="5300" b="1" i="1" dirty="0">
                <a:solidFill>
                  <a:schemeClr val="bg1"/>
                </a:solidFill>
              </a:rPr>
            </a:br>
            <a:br>
              <a:rPr lang="en-US" altLang="en-US" sz="4000" b="1" dirty="0">
                <a:solidFill>
                  <a:srgbClr val="FF9900"/>
                </a:solidFill>
              </a:rPr>
            </a:br>
            <a:r>
              <a:rPr lang="en-US" altLang="en-US" sz="5300" b="1" i="1" dirty="0">
                <a:solidFill>
                  <a:schemeClr val="bg1"/>
                </a:solidFill>
              </a:rPr>
              <a:t>Software Engineering, University of Houston – Clear Lake</a:t>
            </a:r>
          </a:p>
        </p:txBody>
      </p:sp>
      <p:sp>
        <p:nvSpPr>
          <p:cNvPr id="3078" name="Rectangle 167">
            <a:extLst>
              <a:ext uri="{FF2B5EF4-FFF2-40B4-BE49-F238E27FC236}">
                <a16:creationId xmlns:a16="http://schemas.microsoft.com/office/drawing/2014/main" id="{A6FF7D90-E4D8-4A17-8577-674AFCC597DA}"/>
              </a:ext>
            </a:extLst>
          </p:cNvPr>
          <p:cNvSpPr>
            <a:spLocks noChangeArrowheads="1"/>
          </p:cNvSpPr>
          <p:nvPr/>
        </p:nvSpPr>
        <p:spPr bwMode="auto">
          <a:xfrm>
            <a:off x="1349374" y="9759949"/>
            <a:ext cx="11320463" cy="950913"/>
          </a:xfrm>
          <a:prstGeom prst="rect">
            <a:avLst/>
          </a:prstGeom>
          <a:solidFill>
            <a:schemeClr val="bg1">
              <a:lumMod val="65000"/>
            </a:schemeClr>
          </a:solidFill>
          <a:ln w="9525">
            <a:solidFill>
              <a:schemeClr val="tx1"/>
            </a:solidFill>
            <a:miter lim="800000"/>
            <a:headEnd/>
            <a:tailEnd/>
          </a:ln>
          <a:effectLst>
            <a:outerShdw blurRad="127000" dist="203200" dir="5400000" rotWithShape="0">
              <a:prstClr val="black"/>
            </a:outerShdw>
          </a:effectLst>
          <a:scene3d>
            <a:camera prst="orthographicFront"/>
            <a:lightRig rig="threePt" dir="t"/>
          </a:scene3d>
          <a:sp3d extrusionH="114300" contourW="165100">
            <a:bevelB/>
            <a:extrusionClr>
              <a:schemeClr val="tx1"/>
            </a:extrusionClr>
          </a:sp3d>
        </p:spPr>
        <p:txBody>
          <a:bodyPr wrap="none" lIns="137160" tIns="68580" rIns="137160" bIns="68580" anchor="ctr"/>
          <a:lstStyle>
            <a:lvl1pPr defTabSz="3762375">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3762375">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3762375">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lang="en-US" altLang="en-US" sz="5800" b="1" dirty="0">
                <a:solidFill>
                  <a:schemeClr val="bg1"/>
                </a:solidFill>
              </a:rPr>
              <a:t>Introduction</a:t>
            </a:r>
          </a:p>
        </p:txBody>
      </p:sp>
      <p:sp>
        <p:nvSpPr>
          <p:cNvPr id="2" name="Rectangle 167">
            <a:extLst>
              <a:ext uri="{FF2B5EF4-FFF2-40B4-BE49-F238E27FC236}">
                <a16:creationId xmlns:a16="http://schemas.microsoft.com/office/drawing/2014/main" id="{0E9EAA61-EA07-46C0-8A23-DAF224384B3A}"/>
              </a:ext>
            </a:extLst>
          </p:cNvPr>
          <p:cNvSpPr>
            <a:spLocks noChangeArrowheads="1"/>
          </p:cNvSpPr>
          <p:nvPr/>
        </p:nvSpPr>
        <p:spPr bwMode="auto">
          <a:xfrm>
            <a:off x="13290549" y="9753599"/>
            <a:ext cx="11320463" cy="979488"/>
          </a:xfrm>
          <a:prstGeom prst="rect">
            <a:avLst/>
          </a:prstGeom>
          <a:solidFill>
            <a:schemeClr val="bg1">
              <a:lumMod val="65000"/>
            </a:schemeClr>
          </a:solidFill>
          <a:ln w="9525">
            <a:solidFill>
              <a:schemeClr val="tx1"/>
            </a:solidFill>
            <a:miter lim="800000"/>
            <a:headEnd/>
            <a:tailEnd/>
          </a:ln>
          <a:effectLst>
            <a:outerShdw blurRad="127000" dist="203200" dir="5400000" rotWithShape="0">
              <a:prstClr val="black"/>
            </a:outerShdw>
          </a:effectLst>
          <a:scene3d>
            <a:camera prst="orthographicFront"/>
            <a:lightRig rig="threePt" dir="t"/>
          </a:scene3d>
          <a:sp3d contourW="165100">
            <a:bevelB/>
          </a:sp3d>
        </p:spPr>
        <p:txBody>
          <a:bodyPr wrap="none" lIns="137160" tIns="68580" rIns="137160" bIns="68580" anchor="ctr"/>
          <a:lstStyle>
            <a:lvl1pPr defTabSz="3762375">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3762375">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3762375">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lang="en-US" altLang="en-US" sz="5800" b="1">
                <a:solidFill>
                  <a:schemeClr val="bg1"/>
                </a:solidFill>
              </a:rPr>
              <a:t>Methods</a:t>
            </a:r>
          </a:p>
        </p:txBody>
      </p:sp>
      <p:sp>
        <p:nvSpPr>
          <p:cNvPr id="3" name="Rectangle 167">
            <a:extLst>
              <a:ext uri="{FF2B5EF4-FFF2-40B4-BE49-F238E27FC236}">
                <a16:creationId xmlns:a16="http://schemas.microsoft.com/office/drawing/2014/main" id="{DE9A1717-01FC-4DED-9129-0DF6255BD6D6}"/>
              </a:ext>
            </a:extLst>
          </p:cNvPr>
          <p:cNvSpPr>
            <a:spLocks noChangeArrowheads="1"/>
          </p:cNvSpPr>
          <p:nvPr/>
        </p:nvSpPr>
        <p:spPr bwMode="auto">
          <a:xfrm>
            <a:off x="25133299" y="9699624"/>
            <a:ext cx="17918113" cy="1033463"/>
          </a:xfrm>
          <a:prstGeom prst="rect">
            <a:avLst/>
          </a:prstGeom>
          <a:solidFill>
            <a:schemeClr val="bg1">
              <a:lumMod val="65000"/>
            </a:schemeClr>
          </a:solidFill>
          <a:ln w="9525">
            <a:solidFill>
              <a:schemeClr val="tx1"/>
            </a:solidFill>
            <a:miter lim="800000"/>
            <a:headEnd/>
            <a:tailEnd/>
          </a:ln>
          <a:effectLst>
            <a:outerShdw blurRad="127000" dist="203200" dir="5400000" rotWithShape="0">
              <a:prstClr val="black"/>
            </a:outerShdw>
          </a:effectLst>
          <a:scene3d>
            <a:camera prst="orthographicFront"/>
            <a:lightRig rig="threePt" dir="t"/>
          </a:scene3d>
          <a:sp3d contourW="165100">
            <a:bevelB/>
          </a:sp3d>
        </p:spPr>
        <p:txBody>
          <a:bodyPr wrap="none" lIns="137160" tIns="68580" rIns="137160" bIns="68580" anchor="ctr"/>
          <a:lstStyle>
            <a:lvl1pPr defTabSz="3762375">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3762375">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3762375">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lang="en-US" altLang="en-US" sz="5800" b="1">
                <a:solidFill>
                  <a:schemeClr val="bg1"/>
                </a:solidFill>
              </a:rPr>
              <a:t>Results</a:t>
            </a:r>
          </a:p>
        </p:txBody>
      </p:sp>
      <p:sp>
        <p:nvSpPr>
          <p:cNvPr id="3081" name="Rectangle 167">
            <a:extLst>
              <a:ext uri="{FF2B5EF4-FFF2-40B4-BE49-F238E27FC236}">
                <a16:creationId xmlns:a16="http://schemas.microsoft.com/office/drawing/2014/main" id="{92ADC5F5-3494-43F1-89A6-D976D2397249}"/>
              </a:ext>
            </a:extLst>
          </p:cNvPr>
          <p:cNvSpPr>
            <a:spLocks noChangeArrowheads="1"/>
          </p:cNvSpPr>
          <p:nvPr/>
        </p:nvSpPr>
        <p:spPr bwMode="auto">
          <a:xfrm>
            <a:off x="16765587" y="6433711"/>
            <a:ext cx="10360025" cy="1031875"/>
          </a:xfrm>
          <a:prstGeom prst="rect">
            <a:avLst/>
          </a:prstGeom>
          <a:solidFill>
            <a:schemeClr val="bg1">
              <a:lumMod val="65000"/>
            </a:schemeClr>
          </a:solidFill>
          <a:ln w="9525">
            <a:solidFill>
              <a:schemeClr val="tx1"/>
            </a:solidFill>
            <a:miter lim="800000"/>
            <a:headEnd/>
            <a:tailEnd/>
          </a:ln>
          <a:effectLst>
            <a:outerShdw blurRad="127000" dist="203200" dir="5400000" rotWithShape="0">
              <a:prstClr val="black"/>
            </a:outerShdw>
            <a:softEdge rad="12700"/>
          </a:effectLst>
          <a:scene3d>
            <a:camera prst="orthographicFront"/>
            <a:lightRig rig="threePt" dir="t"/>
          </a:scene3d>
          <a:sp3d contourW="165100">
            <a:bevelB/>
          </a:sp3d>
        </p:spPr>
        <p:txBody>
          <a:bodyPr wrap="none" lIns="137160" tIns="68580" rIns="137160" bIns="68580" anchor="ctr"/>
          <a:lstStyle>
            <a:lvl1pPr defTabSz="3762375">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3762375">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3762375">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lang="en-US" altLang="en-US" sz="5800" b="1" dirty="0">
                <a:solidFill>
                  <a:schemeClr val="bg1"/>
                </a:solidFill>
              </a:rPr>
              <a:t>Abstract</a:t>
            </a:r>
          </a:p>
        </p:txBody>
      </p:sp>
      <p:sp>
        <p:nvSpPr>
          <p:cNvPr id="4" name="Rectangle 167">
            <a:extLst>
              <a:ext uri="{FF2B5EF4-FFF2-40B4-BE49-F238E27FC236}">
                <a16:creationId xmlns:a16="http://schemas.microsoft.com/office/drawing/2014/main" id="{D5F54FCD-FBA4-4272-9AD4-D4F27E8A6E32}"/>
              </a:ext>
            </a:extLst>
          </p:cNvPr>
          <p:cNvSpPr>
            <a:spLocks noChangeArrowheads="1"/>
          </p:cNvSpPr>
          <p:nvPr/>
        </p:nvSpPr>
        <p:spPr bwMode="auto">
          <a:xfrm>
            <a:off x="25322212" y="25028524"/>
            <a:ext cx="17799050" cy="977900"/>
          </a:xfrm>
          <a:prstGeom prst="rect">
            <a:avLst/>
          </a:prstGeom>
          <a:solidFill>
            <a:schemeClr val="bg1">
              <a:lumMod val="65000"/>
            </a:schemeClr>
          </a:solidFill>
          <a:ln w="9525">
            <a:solidFill>
              <a:schemeClr val="tx1"/>
            </a:solidFill>
            <a:miter lim="800000"/>
            <a:headEnd/>
            <a:tailEnd/>
          </a:ln>
          <a:effectLst>
            <a:outerShdw blurRad="127000" dist="203200" dir="5400000" rotWithShape="0">
              <a:prstClr val="black"/>
            </a:outerShdw>
          </a:effectLst>
          <a:scene3d>
            <a:camera prst="orthographicFront"/>
            <a:lightRig rig="threePt" dir="t"/>
          </a:scene3d>
          <a:sp3d contourW="165100">
            <a:bevelT w="165100" prst="coolSlant"/>
            <a:bevelB/>
          </a:sp3d>
        </p:spPr>
        <p:txBody>
          <a:bodyPr wrap="none" lIns="137160" tIns="68580" rIns="137160" bIns="68580" anchor="ctr"/>
          <a:lstStyle>
            <a:lvl1pPr defTabSz="3762375">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defTabSz="3762375">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3762375">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defTabSz="3762375">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defTabSz="3762375"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lang="en-US" altLang="en-US" sz="5800" b="1">
                <a:solidFill>
                  <a:schemeClr val="bg1"/>
                </a:solidFill>
              </a:rPr>
              <a:t>References</a:t>
            </a:r>
          </a:p>
        </p:txBody>
      </p:sp>
      <p:sp>
        <p:nvSpPr>
          <p:cNvPr id="3099" name="TextBox 7">
            <a:extLst>
              <a:ext uri="{FF2B5EF4-FFF2-40B4-BE49-F238E27FC236}">
                <a16:creationId xmlns:a16="http://schemas.microsoft.com/office/drawing/2014/main" id="{0471BEE4-2A7D-45C5-8249-57C26BC66D5D}"/>
              </a:ext>
            </a:extLst>
          </p:cNvPr>
          <p:cNvSpPr txBox="1">
            <a:spLocks noChangeArrowheads="1"/>
          </p:cNvSpPr>
          <p:nvPr/>
        </p:nvSpPr>
        <p:spPr bwMode="auto">
          <a:xfrm>
            <a:off x="13290549" y="11063287"/>
            <a:ext cx="10126663" cy="2246769"/>
          </a:xfrm>
          <a:prstGeom prst="rect">
            <a:avLst/>
          </a:prstGeom>
          <a:noFill/>
          <a:ln>
            <a:noFill/>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marL="514350" indent="-514350" algn="just" eaLnBrk="1" hangingPunct="1">
              <a:spcBef>
                <a:spcPct val="0"/>
              </a:spcBef>
              <a:buFontTx/>
              <a:buAutoNum type="arabicPeriod"/>
              <a:defRPr/>
            </a:pPr>
            <a:r>
              <a:rPr lang="en-US" altLang="en-US" sz="2800" b="1" dirty="0"/>
              <a:t>Implementation</a:t>
            </a:r>
          </a:p>
          <a:p>
            <a:pPr algn="just" eaLnBrk="1" hangingPunct="1">
              <a:spcBef>
                <a:spcPct val="0"/>
              </a:spcBef>
              <a:buFontTx/>
              <a:buNone/>
              <a:defRPr/>
            </a:pPr>
            <a:r>
              <a:rPr lang="en-US" altLang="en-US" sz="2800" dirty="0"/>
              <a:t>For the study, a game was created in Unity 5.6.1f. 4 levels were made, each having a different combination of the created effects. Technologies used: Unity 5.6.1f, Simple Citizens asset pack, C#, and input is handled by a mouse and keyboard.</a:t>
            </a:r>
          </a:p>
        </p:txBody>
      </p:sp>
      <p:sp>
        <p:nvSpPr>
          <p:cNvPr id="3084" name="TextBox 5">
            <a:extLst>
              <a:ext uri="{FF2B5EF4-FFF2-40B4-BE49-F238E27FC236}">
                <a16:creationId xmlns:a16="http://schemas.microsoft.com/office/drawing/2014/main" id="{DE3C918A-FB4A-4424-B88D-EDEC2B8EDA4C}"/>
              </a:ext>
            </a:extLst>
          </p:cNvPr>
          <p:cNvSpPr txBox="1">
            <a:spLocks noChangeArrowheads="1"/>
          </p:cNvSpPr>
          <p:nvPr/>
        </p:nvSpPr>
        <p:spPr bwMode="auto">
          <a:xfrm>
            <a:off x="13368338" y="22544088"/>
            <a:ext cx="1113155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lgn="just">
              <a:defRPr/>
            </a:pPr>
            <a:r>
              <a:rPr lang="en-US" altLang="en-US" sz="2800" b="1" dirty="0"/>
              <a:t>The Study:</a:t>
            </a:r>
          </a:p>
          <a:p>
            <a:pPr marL="514350" indent="-514350" algn="just">
              <a:buClr>
                <a:srgbClr val="00B050"/>
              </a:buClr>
              <a:buFont typeface="Wingdings" panose="05000000000000000000" pitchFamily="2" charset="2"/>
              <a:buChar char="v"/>
              <a:defRPr/>
            </a:pPr>
            <a:r>
              <a:rPr lang="en-US" altLang="en-US" sz="2800" b="1" dirty="0"/>
              <a:t> </a:t>
            </a:r>
            <a:r>
              <a:rPr lang="en-US" altLang="en-US" sz="2800" dirty="0"/>
              <a:t>There were three rounds of subjects, each getting a different order of the shader combinations.</a:t>
            </a:r>
          </a:p>
          <a:p>
            <a:pPr marL="514350" indent="-514350" algn="just">
              <a:buClr>
                <a:srgbClr val="00B050"/>
              </a:buClr>
              <a:buFont typeface="Wingdings" panose="05000000000000000000" pitchFamily="2" charset="2"/>
              <a:buChar char="v"/>
              <a:defRPr/>
            </a:pPr>
            <a:r>
              <a:rPr lang="en-US" altLang="en-US" sz="2800" dirty="0"/>
              <a:t>Each round had 8 subjects.</a:t>
            </a:r>
          </a:p>
          <a:p>
            <a:pPr marL="514350" indent="-514350" algn="just">
              <a:buClr>
                <a:srgbClr val="00B050"/>
              </a:buClr>
              <a:buFont typeface="Wingdings" panose="05000000000000000000" pitchFamily="2" charset="2"/>
              <a:buChar char="v"/>
              <a:defRPr/>
            </a:pPr>
            <a:r>
              <a:rPr lang="en-US" altLang="en-US" sz="2800" dirty="0"/>
              <a:t>Before each level subjects were presented with instructions on the upcoming level. </a:t>
            </a:r>
          </a:p>
          <a:p>
            <a:pPr marL="514350" indent="-514350" algn="just">
              <a:buClr>
                <a:srgbClr val="00B050"/>
              </a:buClr>
              <a:buFont typeface="Wingdings" panose="05000000000000000000" pitchFamily="2" charset="2"/>
              <a:buChar char="v"/>
              <a:defRPr/>
            </a:pPr>
            <a:r>
              <a:rPr lang="en-US" altLang="en-US" sz="2800" dirty="0"/>
              <a:t>Once the level started the subjects had 3 minutes to shoot as many targets as possible.</a:t>
            </a:r>
          </a:p>
          <a:p>
            <a:pPr marL="514350" indent="-514350" algn="just">
              <a:buClr>
                <a:srgbClr val="00B050"/>
              </a:buClr>
              <a:buFont typeface="Wingdings" panose="05000000000000000000" pitchFamily="2" charset="2"/>
              <a:buChar char="v"/>
              <a:defRPr/>
            </a:pPr>
            <a:r>
              <a:rPr lang="en-US" altLang="en-US" sz="2800" dirty="0"/>
              <a:t>At the end of each round the subjects were given a QUIS survey to fill out.</a:t>
            </a:r>
          </a:p>
          <a:p>
            <a:pPr marL="514350" indent="-514350" algn="just">
              <a:buClr>
                <a:srgbClr val="00B050"/>
              </a:buClr>
              <a:buFont typeface="Wingdings" panose="05000000000000000000" pitchFamily="2" charset="2"/>
              <a:buChar char="v"/>
              <a:defRPr/>
            </a:pPr>
            <a:r>
              <a:rPr lang="en-US" altLang="en-US" sz="2800" dirty="0"/>
              <a:t>Once all 4 levels were completed an end of game survey was given.</a:t>
            </a:r>
          </a:p>
          <a:p>
            <a:pPr marL="514350" indent="-514350" algn="just">
              <a:buClr>
                <a:srgbClr val="00B050"/>
              </a:buClr>
              <a:buFont typeface="Wingdings" panose="05000000000000000000" pitchFamily="2" charset="2"/>
              <a:buChar char="v"/>
              <a:defRPr/>
            </a:pPr>
            <a:endParaRPr lang="en-US" altLang="en-US" sz="2800" dirty="0"/>
          </a:p>
          <a:p>
            <a:pPr algn="just">
              <a:defRPr/>
            </a:pPr>
            <a:r>
              <a:rPr lang="en-US" altLang="en-US" sz="2800" dirty="0"/>
              <a:t>:</a:t>
            </a:r>
          </a:p>
        </p:txBody>
      </p:sp>
      <p:sp>
        <p:nvSpPr>
          <p:cNvPr id="12" name="TextBox 11">
            <a:extLst>
              <a:ext uri="{FF2B5EF4-FFF2-40B4-BE49-F238E27FC236}">
                <a16:creationId xmlns:a16="http://schemas.microsoft.com/office/drawing/2014/main" id="{50013EBB-F1F1-4005-8BDE-4220DCC1384B}"/>
              </a:ext>
            </a:extLst>
          </p:cNvPr>
          <p:cNvSpPr txBox="1"/>
          <p:nvPr/>
        </p:nvSpPr>
        <p:spPr>
          <a:xfrm>
            <a:off x="25134888" y="17094200"/>
            <a:ext cx="17678400" cy="6986588"/>
          </a:xfrm>
          <a:prstGeom prst="rect">
            <a:avLst/>
          </a:prstGeom>
          <a:noFill/>
        </p:spPr>
        <p:txBody>
          <a:bodyPr>
            <a:spAutoFit/>
          </a:bodyPr>
          <a:lstStyle/>
          <a:p>
            <a:pPr algn="just">
              <a:defRPr/>
            </a:pPr>
            <a:r>
              <a:rPr lang="en-US" sz="2800" b="1" dirty="0"/>
              <a:t>1. Shader versus level progression</a:t>
            </a:r>
          </a:p>
          <a:p>
            <a:pPr marL="457200" indent="-457200">
              <a:buClr>
                <a:srgbClr val="00B050"/>
              </a:buClr>
              <a:buFont typeface="Wingdings" panose="05000000000000000000" pitchFamily="2" charset="2"/>
              <a:buChar char="v"/>
              <a:defRPr/>
            </a:pPr>
            <a:r>
              <a:rPr lang="en-US" sz="2800" dirty="0"/>
              <a:t>According to the data the level progression had a much larger effect on the amount of enemies the subjects killed.</a:t>
            </a:r>
          </a:p>
          <a:p>
            <a:pPr marL="457200" indent="-457200">
              <a:buClr>
                <a:srgbClr val="00B050"/>
              </a:buClr>
              <a:buFont typeface="Wingdings" panose="05000000000000000000" pitchFamily="2" charset="2"/>
              <a:buChar char="v"/>
              <a:defRPr/>
            </a:pPr>
            <a:r>
              <a:rPr lang="en-US" sz="2800" dirty="0"/>
              <a:t>It is apparent there is learning going on as the subjects play the game more.</a:t>
            </a:r>
          </a:p>
          <a:p>
            <a:pPr marL="457200" indent="-457200">
              <a:buClr>
                <a:srgbClr val="00B050"/>
              </a:buClr>
              <a:buFont typeface="Wingdings" panose="05000000000000000000" pitchFamily="2" charset="2"/>
              <a:buChar char="v"/>
              <a:defRPr/>
            </a:pPr>
            <a:r>
              <a:rPr lang="en-US" sz="2800" dirty="0"/>
              <a:t>The shader applied appears to have no significant difference.</a:t>
            </a:r>
          </a:p>
          <a:p>
            <a:pPr>
              <a:buClr>
                <a:srgbClr val="00B050"/>
              </a:buClr>
              <a:defRPr/>
            </a:pPr>
            <a:endParaRPr lang="en-US" sz="2800" dirty="0"/>
          </a:p>
          <a:p>
            <a:pPr algn="just">
              <a:defRPr/>
            </a:pPr>
            <a:r>
              <a:rPr lang="en-US" sz="2800" b="1" dirty="0"/>
              <a:t>2. Keeping in mind</a:t>
            </a:r>
          </a:p>
          <a:p>
            <a:pPr marL="457200" indent="-457200">
              <a:buClr>
                <a:srgbClr val="00B050"/>
              </a:buClr>
              <a:buFont typeface="Wingdings" panose="05000000000000000000" pitchFamily="2" charset="2"/>
              <a:buChar char="v"/>
              <a:defRPr/>
            </a:pPr>
            <a:r>
              <a:rPr lang="en-US" sz="2800" dirty="0"/>
              <a:t>This study was unbalanced. There was not a representation of every combination of levels and </a:t>
            </a:r>
            <a:r>
              <a:rPr lang="en-US" sz="2800" dirty="0" err="1"/>
              <a:t>shaders</a:t>
            </a:r>
            <a:r>
              <a:rPr lang="en-US" sz="2800" dirty="0"/>
              <a:t>.</a:t>
            </a:r>
          </a:p>
          <a:p>
            <a:pPr marL="457200" indent="-457200">
              <a:buClr>
                <a:srgbClr val="00B050"/>
              </a:buClr>
              <a:buFont typeface="Wingdings" panose="05000000000000000000" pitchFamily="2" charset="2"/>
              <a:buChar char="v"/>
              <a:defRPr/>
            </a:pPr>
            <a:r>
              <a:rPr lang="en-US" sz="2800" dirty="0"/>
              <a:t>It is possible that if there was a full representation that the </a:t>
            </a:r>
            <a:r>
              <a:rPr lang="en-US" sz="2800" dirty="0" err="1"/>
              <a:t>shaders</a:t>
            </a:r>
            <a:r>
              <a:rPr lang="en-US" sz="2800" dirty="0"/>
              <a:t> would have had as much of an effect as the level progression or more.</a:t>
            </a:r>
          </a:p>
          <a:p>
            <a:pPr marL="457200" indent="-457200">
              <a:buClr>
                <a:srgbClr val="00B050"/>
              </a:buClr>
              <a:buFont typeface="Wingdings" panose="05000000000000000000" pitchFamily="2" charset="2"/>
              <a:buChar char="v"/>
              <a:defRPr/>
            </a:pPr>
            <a:r>
              <a:rPr lang="en-US" sz="2800" dirty="0"/>
              <a:t>Data of 2 subjects was discarded because their was confusion of the objective of the game.</a:t>
            </a:r>
          </a:p>
          <a:p>
            <a:pPr marL="457200" indent="-457200">
              <a:buClr>
                <a:srgbClr val="00B050"/>
              </a:buClr>
              <a:buFont typeface="Wingdings" panose="05000000000000000000" pitchFamily="2" charset="2"/>
              <a:buChar char="v"/>
              <a:defRPr/>
            </a:pPr>
            <a:r>
              <a:rPr lang="en-US" sz="2800" dirty="0"/>
              <a:t>It is possible that the shader made the targets more visible, but they were visible enough that the difference didn’t matter.</a:t>
            </a:r>
          </a:p>
          <a:p>
            <a:pPr marL="457200" indent="-457200">
              <a:buClr>
                <a:srgbClr val="00B050"/>
              </a:buClr>
              <a:buFont typeface="Wingdings" panose="05000000000000000000" pitchFamily="2" charset="2"/>
              <a:buChar char="v"/>
              <a:defRPr/>
            </a:pPr>
            <a:r>
              <a:rPr lang="en-US" sz="2800" dirty="0"/>
              <a:t>Some of the subjects indicated that the outline was hard to see when the game was fully zoomed out. Growing the outline with the camera distance would be an improvement.</a:t>
            </a:r>
          </a:p>
          <a:p>
            <a:pPr marL="457200" indent="-457200">
              <a:buClr>
                <a:srgbClr val="00B050"/>
              </a:buClr>
              <a:buFont typeface="Wingdings" panose="05000000000000000000" pitchFamily="2" charset="2"/>
              <a:buChar char="v"/>
              <a:defRPr/>
            </a:pPr>
            <a:endParaRPr lang="en-US" sz="2800" dirty="0"/>
          </a:p>
        </p:txBody>
      </p:sp>
      <p:sp>
        <p:nvSpPr>
          <p:cNvPr id="15" name="TextBox 14">
            <a:extLst>
              <a:ext uri="{FF2B5EF4-FFF2-40B4-BE49-F238E27FC236}">
                <a16:creationId xmlns:a16="http://schemas.microsoft.com/office/drawing/2014/main" id="{18DEAF4E-586C-4937-A2E9-34C1D22D322A}"/>
              </a:ext>
            </a:extLst>
          </p:cNvPr>
          <p:cNvSpPr txBox="1"/>
          <p:nvPr/>
        </p:nvSpPr>
        <p:spPr>
          <a:xfrm>
            <a:off x="13368338" y="13633450"/>
            <a:ext cx="11131550" cy="4832350"/>
          </a:xfrm>
          <a:prstGeom prst="rect">
            <a:avLst/>
          </a:prstGeom>
          <a:noFill/>
        </p:spPr>
        <p:txBody>
          <a:bodyPr>
            <a:spAutoFit/>
          </a:bodyPr>
          <a:lstStyle/>
          <a:p>
            <a:pPr>
              <a:buClr>
                <a:srgbClr val="00B050"/>
              </a:buClr>
              <a:defRPr/>
            </a:pPr>
            <a:r>
              <a:rPr lang="en-US" sz="2800" b="1" dirty="0"/>
              <a:t>The Levels:</a:t>
            </a:r>
          </a:p>
          <a:p>
            <a:pPr marL="457200" indent="-457200">
              <a:buClr>
                <a:srgbClr val="00B050"/>
              </a:buClr>
              <a:buFont typeface="Wingdings" panose="05000000000000000000" pitchFamily="2" charset="2"/>
              <a:buChar char="v"/>
              <a:defRPr/>
            </a:pPr>
            <a:r>
              <a:rPr lang="en-US" sz="2800" dirty="0"/>
              <a:t>Each level has 750 enemies and 250 friendly characters. Their positioned around the field and run across the screen in a timed interval. </a:t>
            </a:r>
          </a:p>
          <a:p>
            <a:pPr marL="457200" indent="-457200">
              <a:buClr>
                <a:srgbClr val="00B050"/>
              </a:buClr>
              <a:buFont typeface="Wingdings" panose="05000000000000000000" pitchFamily="2" charset="2"/>
              <a:buChar char="v"/>
              <a:defRPr/>
            </a:pPr>
            <a:r>
              <a:rPr lang="en-US" sz="2800" dirty="0"/>
              <a:t>The objective of each level is to hit as many targets as possible before the time runs out while avoiding the friendly targets. </a:t>
            </a:r>
          </a:p>
          <a:p>
            <a:pPr marL="457200" indent="-457200">
              <a:buClr>
                <a:srgbClr val="00B050"/>
              </a:buClr>
              <a:buFont typeface="Wingdings" panose="05000000000000000000" pitchFamily="2" charset="2"/>
              <a:buChar char="v"/>
              <a:defRPr/>
            </a:pPr>
            <a:r>
              <a:rPr lang="en-US" sz="2800" dirty="0"/>
              <a:t>Each target is worth 10 points, if hit they increase a multiplier by 1.</a:t>
            </a:r>
          </a:p>
          <a:p>
            <a:pPr marL="457200" indent="-457200">
              <a:buClr>
                <a:srgbClr val="00B050"/>
              </a:buClr>
              <a:buFont typeface="Wingdings" panose="05000000000000000000" pitchFamily="2" charset="2"/>
              <a:buChar char="v"/>
              <a:defRPr/>
            </a:pPr>
            <a:r>
              <a:rPr lang="en-US" sz="2800" dirty="0"/>
              <a:t>The multiplier is reset if a target is not hit in 5 seconds or a friendly is hit.</a:t>
            </a:r>
          </a:p>
          <a:p>
            <a:pPr marL="457200" indent="-457200">
              <a:buClr>
                <a:srgbClr val="00B050"/>
              </a:buClr>
              <a:buFont typeface="Wingdings" panose="05000000000000000000" pitchFamily="2" charset="2"/>
              <a:buChar char="v"/>
              <a:defRPr/>
            </a:pPr>
            <a:r>
              <a:rPr lang="en-US" sz="2800" dirty="0"/>
              <a:t>Before each level the subject is told which target they are supposed to hit.</a:t>
            </a:r>
          </a:p>
        </p:txBody>
      </p:sp>
      <p:sp>
        <p:nvSpPr>
          <p:cNvPr id="3092" name="TextBox 7">
            <a:extLst>
              <a:ext uri="{FF2B5EF4-FFF2-40B4-BE49-F238E27FC236}">
                <a16:creationId xmlns:a16="http://schemas.microsoft.com/office/drawing/2014/main" id="{EAFFBA1C-C69F-4F43-842F-22564FDFB634}"/>
              </a:ext>
            </a:extLst>
          </p:cNvPr>
          <p:cNvSpPr txBox="1">
            <a:spLocks noChangeArrowheads="1"/>
          </p:cNvSpPr>
          <p:nvPr/>
        </p:nvSpPr>
        <p:spPr bwMode="auto">
          <a:xfrm>
            <a:off x="31332488" y="15730538"/>
            <a:ext cx="5216525" cy="830262"/>
          </a:xfrm>
          <a:prstGeom prst="rect">
            <a:avLst/>
          </a:prstGeom>
          <a:noFill/>
          <a:ln>
            <a:noFill/>
          </a:ln>
          <a:effectLst>
            <a:outerShdw blurRad="203200" dist="431800" dir="6000000" sx="200000" sy="200000" rotWithShape="0">
              <a:prstClr val="black">
                <a:alpha val="15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2400" b="1" dirty="0"/>
              <a:t>Figure 5</a:t>
            </a:r>
            <a:r>
              <a:rPr lang="en-US" altLang="en-US" sz="2400" dirty="0"/>
              <a:t>: Enemies killed as levels progress.</a:t>
            </a:r>
          </a:p>
        </p:txBody>
      </p:sp>
      <p:sp>
        <p:nvSpPr>
          <p:cNvPr id="3102" name="TextBox 32">
            <a:extLst>
              <a:ext uri="{FF2B5EF4-FFF2-40B4-BE49-F238E27FC236}">
                <a16:creationId xmlns:a16="http://schemas.microsoft.com/office/drawing/2014/main" id="{8DC378C3-59AD-49AE-A2E5-8176FAB980F4}"/>
              </a:ext>
            </a:extLst>
          </p:cNvPr>
          <p:cNvSpPr txBox="1">
            <a:spLocks noChangeArrowheads="1"/>
          </p:cNvSpPr>
          <p:nvPr/>
        </p:nvSpPr>
        <p:spPr bwMode="auto">
          <a:xfrm>
            <a:off x="25322213" y="15655925"/>
            <a:ext cx="4719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r>
              <a:rPr lang="en-US" altLang="en-US" sz="2400" b="1"/>
              <a:t>Figure 4</a:t>
            </a:r>
            <a:r>
              <a:rPr lang="en-US" altLang="en-US" sz="2400"/>
              <a:t>: Enemies killed for each shader type.</a:t>
            </a:r>
          </a:p>
        </p:txBody>
      </p:sp>
      <p:sp>
        <p:nvSpPr>
          <p:cNvPr id="3103" name="TextBox 34">
            <a:extLst>
              <a:ext uri="{FF2B5EF4-FFF2-40B4-BE49-F238E27FC236}">
                <a16:creationId xmlns:a16="http://schemas.microsoft.com/office/drawing/2014/main" id="{7536A001-9007-4D6B-89C6-4745BCEFF3F6}"/>
              </a:ext>
            </a:extLst>
          </p:cNvPr>
          <p:cNvSpPr txBox="1">
            <a:spLocks noChangeArrowheads="1"/>
          </p:cNvSpPr>
          <p:nvPr/>
        </p:nvSpPr>
        <p:spPr bwMode="auto">
          <a:xfrm>
            <a:off x="37565013" y="15732125"/>
            <a:ext cx="5214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r>
              <a:rPr lang="en-US" altLang="en-US" sz="2400" b="1"/>
              <a:t>Figure 6: </a:t>
            </a:r>
            <a:r>
              <a:rPr lang="en-US" altLang="en-US" sz="2400"/>
              <a:t>The level effect vrs. the shader effect.</a:t>
            </a:r>
          </a:p>
        </p:txBody>
      </p:sp>
      <p:sp>
        <p:nvSpPr>
          <p:cNvPr id="3104" name="TextBox 36">
            <a:extLst>
              <a:ext uri="{FF2B5EF4-FFF2-40B4-BE49-F238E27FC236}">
                <a16:creationId xmlns:a16="http://schemas.microsoft.com/office/drawing/2014/main" id="{4DE31FF6-3AFA-4C8A-AD0E-4220EAD4D3DC}"/>
              </a:ext>
            </a:extLst>
          </p:cNvPr>
          <p:cNvSpPr txBox="1">
            <a:spLocks noChangeArrowheads="1"/>
          </p:cNvSpPr>
          <p:nvPr/>
        </p:nvSpPr>
        <p:spPr bwMode="auto">
          <a:xfrm>
            <a:off x="13308013" y="30834013"/>
            <a:ext cx="6130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r>
              <a:rPr lang="en-US" altLang="en-US" sz="2400" b="1"/>
              <a:t>Figure 3: </a:t>
            </a:r>
            <a:r>
              <a:rPr lang="en-US" altLang="en-US" sz="2400"/>
              <a:t>All possible effects combinations.</a:t>
            </a:r>
          </a:p>
        </p:txBody>
      </p:sp>
      <p:sp>
        <p:nvSpPr>
          <p:cNvPr id="3105" name="TextBox 35">
            <a:extLst>
              <a:ext uri="{FF2B5EF4-FFF2-40B4-BE49-F238E27FC236}">
                <a16:creationId xmlns:a16="http://schemas.microsoft.com/office/drawing/2014/main" id="{8058A706-AD45-4465-81A3-4384089197D7}"/>
              </a:ext>
            </a:extLst>
          </p:cNvPr>
          <p:cNvSpPr txBox="1">
            <a:spLocks noChangeArrowheads="1"/>
          </p:cNvSpPr>
          <p:nvPr/>
        </p:nvSpPr>
        <p:spPr bwMode="auto">
          <a:xfrm>
            <a:off x="1758950" y="23718838"/>
            <a:ext cx="9193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r>
              <a:rPr lang="en-US" altLang="en-US" sz="2400" b="1"/>
              <a:t>Figure 1:  </a:t>
            </a:r>
            <a:r>
              <a:rPr lang="en-US" altLang="en-US" sz="2400"/>
              <a:t>A screen capture from the video game Cuphead</a:t>
            </a:r>
          </a:p>
        </p:txBody>
      </p:sp>
      <p:sp>
        <p:nvSpPr>
          <p:cNvPr id="3106" name="Rectangle 37">
            <a:extLst>
              <a:ext uri="{FF2B5EF4-FFF2-40B4-BE49-F238E27FC236}">
                <a16:creationId xmlns:a16="http://schemas.microsoft.com/office/drawing/2014/main" id="{BA609B7A-C09D-42A0-8742-646744F27C50}"/>
              </a:ext>
            </a:extLst>
          </p:cNvPr>
          <p:cNvSpPr>
            <a:spLocks noChangeArrowheads="1"/>
          </p:cNvSpPr>
          <p:nvPr/>
        </p:nvSpPr>
        <p:spPr bwMode="auto">
          <a:xfrm>
            <a:off x="25346025" y="26184225"/>
            <a:ext cx="17491075"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r>
              <a:rPr lang="en-US" altLang="en-US" sz="2800">
                <a:latin typeface="Calibri" panose="020F0502020204030204" pitchFamily="34" charset="0"/>
                <a:cs typeface="Times New Roman" panose="02020603050405020304" pitchFamily="18" charset="0"/>
              </a:rPr>
              <a:t>Blackstein, A. L. (2000). Stylized rendering techniques for scalable real-time 3d animation.</a:t>
            </a:r>
          </a:p>
          <a:p>
            <a:endParaRPr lang="en-US" altLang="en-US" sz="2800"/>
          </a:p>
          <a:p>
            <a:r>
              <a:rPr lang="en-US" altLang="en-US" sz="2800">
                <a:latin typeface="Calibri" panose="020F0502020204030204" pitchFamily="34" charset="0"/>
                <a:cs typeface="Times New Roman" panose="02020603050405020304" pitchFamily="18" charset="0"/>
              </a:rPr>
              <a:t>Hughes, L. M. (2000). Art-based Rendering with Continuous Levels of Detail. In </a:t>
            </a:r>
            <a:r>
              <a:rPr lang="en-US" altLang="en-US" sz="2800" i="1">
                <a:latin typeface="Calibri" panose="020F0502020204030204" pitchFamily="34" charset="0"/>
                <a:cs typeface="Times New Roman" panose="02020603050405020304" pitchFamily="18" charset="0"/>
              </a:rPr>
              <a:t>In NPAR 2000 : First International </a:t>
            </a:r>
            <a:br>
              <a:rPr lang="en-US" altLang="en-US" sz="2800" i="1">
                <a:latin typeface="Calibri" panose="020F0502020204030204" pitchFamily="34" charset="0"/>
                <a:cs typeface="Times New Roman" panose="02020603050405020304" pitchFamily="18" charset="0"/>
              </a:rPr>
            </a:br>
            <a:r>
              <a:rPr lang="en-US" altLang="en-US" sz="2800" i="1">
                <a:latin typeface="Calibri" panose="020F0502020204030204" pitchFamily="34" charset="0"/>
                <a:cs typeface="Times New Roman" panose="02020603050405020304" pitchFamily="18" charset="0"/>
              </a:rPr>
              <a:t>Symposium on Non Photorealistic Animation and Rendering</a:t>
            </a:r>
            <a:r>
              <a:rPr lang="en-US" altLang="en-US" sz="2800">
                <a:latin typeface="Calibri" panose="020F0502020204030204" pitchFamily="34" charset="0"/>
                <a:cs typeface="Times New Roman" panose="02020603050405020304" pitchFamily="18" charset="0"/>
              </a:rPr>
              <a:t> (pp. 59--66).</a:t>
            </a:r>
            <a:endParaRPr lang="en-US" altLang="en-US" sz="2800"/>
          </a:p>
          <a:p>
            <a:endParaRPr lang="en-US" altLang="en-US" sz="2800">
              <a:latin typeface="Calibri" panose="020F0502020204030204" pitchFamily="34" charset="0"/>
              <a:cs typeface="Times New Roman" panose="02020603050405020304" pitchFamily="18" charset="0"/>
            </a:endParaRPr>
          </a:p>
          <a:p>
            <a:r>
              <a:rPr lang="en-US" altLang="en-US" sz="2800">
                <a:latin typeface="Calibri" panose="020F0502020204030204" pitchFamily="34" charset="0"/>
                <a:cs typeface="Times New Roman" panose="02020603050405020304" pitchFamily="18" charset="0"/>
              </a:rPr>
              <a:t>Hughes, M. A. (1999). Art-based rendering of fur, grass, and trees. In </a:t>
            </a:r>
            <a:r>
              <a:rPr lang="en-US" altLang="en-US" sz="2800" i="1">
                <a:latin typeface="Calibri" panose="020F0502020204030204" pitchFamily="34" charset="0"/>
                <a:cs typeface="Times New Roman" panose="02020603050405020304" pitchFamily="18" charset="0"/>
              </a:rPr>
              <a:t>Proceedings of SIGGRAPH 99</a:t>
            </a:r>
            <a:r>
              <a:rPr lang="en-US" altLang="en-US" sz="2800">
                <a:latin typeface="Calibri" panose="020F0502020204030204" pitchFamily="34" charset="0"/>
                <a:cs typeface="Times New Roman" panose="02020603050405020304" pitchFamily="18" charset="0"/>
              </a:rPr>
              <a:t> (pp. 433--438).</a:t>
            </a:r>
            <a:endParaRPr lang="en-US" altLang="en-US" sz="2800"/>
          </a:p>
          <a:p>
            <a:endParaRPr lang="en-US" altLang="en-US" sz="2800">
              <a:latin typeface="Calibri" panose="020F0502020204030204" pitchFamily="34" charset="0"/>
              <a:cs typeface="Times New Roman" panose="02020603050405020304" pitchFamily="18" charset="0"/>
            </a:endParaRPr>
          </a:p>
          <a:p>
            <a:r>
              <a:rPr lang="en-US" altLang="en-US" sz="2800">
                <a:latin typeface="Calibri" panose="020F0502020204030204" pitchFamily="34" charset="0"/>
                <a:cs typeface="Times New Roman" panose="02020603050405020304" pitchFamily="18" charset="0"/>
              </a:rPr>
              <a:t>Markosian, P. B. (2006). X-toon: An extended toon shader. In </a:t>
            </a:r>
            <a:r>
              <a:rPr lang="en-US" altLang="en-US" sz="2800" i="1">
                <a:latin typeface="Calibri" panose="020F0502020204030204" pitchFamily="34" charset="0"/>
                <a:cs typeface="Times New Roman" panose="02020603050405020304" pitchFamily="18" charset="0"/>
              </a:rPr>
              <a:t>In Proceedings of NPAR 2006</a:t>
            </a:r>
            <a:r>
              <a:rPr lang="en-US" altLang="en-US" sz="2800">
                <a:latin typeface="Calibri" panose="020F0502020204030204" pitchFamily="34" charset="0"/>
                <a:cs typeface="Times New Roman" panose="02020603050405020304" pitchFamily="18" charset="0"/>
              </a:rPr>
              <a:t> (pp. 127--132).</a:t>
            </a:r>
            <a:endParaRPr lang="en-US" altLang="en-US" sz="2800"/>
          </a:p>
          <a:p>
            <a:endParaRPr lang="en-US" altLang="en-US" sz="2800">
              <a:latin typeface="Calibri" panose="020F0502020204030204" pitchFamily="34" charset="0"/>
              <a:cs typeface="Times New Roman" panose="02020603050405020304" pitchFamily="18" charset="0"/>
            </a:endParaRPr>
          </a:p>
          <a:p>
            <a:r>
              <a:rPr lang="en-US" altLang="en-US" sz="2800">
                <a:latin typeface="Calibri" panose="020F0502020204030204" pitchFamily="34" charset="0"/>
                <a:cs typeface="Times New Roman" panose="02020603050405020304" pitchFamily="18" charset="0"/>
              </a:rPr>
              <a:t>Mitchell, D. C. (2002). Non-Photorealistic Rendering with Pixel and Vertex Shaders. In </a:t>
            </a:r>
            <a:r>
              <a:rPr lang="en-US" altLang="en-US" sz="2800" i="1">
                <a:latin typeface="Calibri" panose="020F0502020204030204" pitchFamily="34" charset="0"/>
                <a:cs typeface="Times New Roman" panose="02020603050405020304" pitchFamily="18" charset="0"/>
              </a:rPr>
              <a:t>In Direct3D ShaderX, </a:t>
            </a:r>
            <a:br>
              <a:rPr lang="en-US" altLang="en-US" sz="2800" i="1">
                <a:latin typeface="Calibri" panose="020F0502020204030204" pitchFamily="34" charset="0"/>
                <a:cs typeface="Times New Roman" panose="02020603050405020304" pitchFamily="18" charset="0"/>
              </a:rPr>
            </a:br>
            <a:r>
              <a:rPr lang="en-US" altLang="en-US" sz="2800" i="1">
                <a:latin typeface="Calibri" panose="020F0502020204030204" pitchFamily="34" charset="0"/>
                <a:cs typeface="Times New Roman" panose="02020603050405020304" pitchFamily="18" charset="0"/>
              </a:rPr>
              <a:t>Wordware</a:t>
            </a:r>
            <a:r>
              <a:rPr lang="en-US" altLang="en-US" sz="2800">
                <a:latin typeface="Calibri" panose="020F0502020204030204" pitchFamily="34" charset="0"/>
                <a:cs typeface="Times New Roman" panose="02020603050405020304" pitchFamily="18" charset="0"/>
              </a:rPr>
              <a:t> (pp. 319--333). Wordware Publishing, Inc.</a:t>
            </a:r>
            <a:endParaRPr lang="en-US" altLang="en-US" sz="2800"/>
          </a:p>
          <a:p>
            <a:endParaRPr lang="en-US" altLang="en-US" sz="2800">
              <a:latin typeface="Calibri" panose="020F0502020204030204" pitchFamily="34" charset="0"/>
              <a:cs typeface="Times New Roman" panose="02020603050405020304" pitchFamily="18" charset="0"/>
            </a:endParaRPr>
          </a:p>
          <a:p>
            <a:r>
              <a:rPr lang="en-US" altLang="en-US" sz="2800">
                <a:latin typeface="Calibri" panose="020F0502020204030204" pitchFamily="34" charset="0"/>
                <a:cs typeface="Times New Roman" panose="02020603050405020304" pitchFamily="18" charset="0"/>
              </a:rPr>
              <a:t>Wien, S. M. (n.d.). Abstract Cartoon Style Rendering.</a:t>
            </a:r>
            <a:endParaRPr lang="en-US" altLang="en-US" sz="2800"/>
          </a:p>
        </p:txBody>
      </p:sp>
      <p:pic>
        <p:nvPicPr>
          <p:cNvPr id="3107" name="Picture 15">
            <a:extLst>
              <a:ext uri="{FF2B5EF4-FFF2-40B4-BE49-F238E27FC236}">
                <a16:creationId xmlns:a16="http://schemas.microsoft.com/office/drawing/2014/main" id="{6B4D6A7A-FB83-49C7-A3D9-A830610E2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7462500"/>
            <a:ext cx="11071225" cy="622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17">
            <a:extLst>
              <a:ext uri="{FF2B5EF4-FFF2-40B4-BE49-F238E27FC236}">
                <a16:creationId xmlns:a16="http://schemas.microsoft.com/office/drawing/2014/main" id="{B497329C-479F-4EB3-820A-99C34C26C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0550" y="28013025"/>
            <a:ext cx="10955338"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9" name="Picture 19">
            <a:extLst>
              <a:ext uri="{FF2B5EF4-FFF2-40B4-BE49-F238E27FC236}">
                <a16:creationId xmlns:a16="http://schemas.microsoft.com/office/drawing/2014/main" id="{9EF28EC8-AB8E-43BC-96E0-2A4D383C9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0550" y="18619788"/>
            <a:ext cx="1120933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0" name="TextBox 36">
            <a:extLst>
              <a:ext uri="{FF2B5EF4-FFF2-40B4-BE49-F238E27FC236}">
                <a16:creationId xmlns:a16="http://schemas.microsoft.com/office/drawing/2014/main" id="{4016B28E-9862-4CB5-85E4-AD6DBF5155C0}"/>
              </a:ext>
            </a:extLst>
          </p:cNvPr>
          <p:cNvSpPr txBox="1">
            <a:spLocks noChangeArrowheads="1"/>
          </p:cNvSpPr>
          <p:nvPr/>
        </p:nvSpPr>
        <p:spPr bwMode="auto">
          <a:xfrm>
            <a:off x="13374688" y="21743988"/>
            <a:ext cx="6129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ea typeface="ＭＳ Ｐゴシック" panose="020B0600070205080204" pitchFamily="34" charset="-128"/>
              </a:defRPr>
            </a:lvl1pPr>
            <a:lvl2pPr marL="742950" indent="-285750">
              <a:defRPr sz="8600">
                <a:solidFill>
                  <a:schemeClr val="tx1"/>
                </a:solidFill>
                <a:latin typeface="Arial" panose="020B0604020202020204" pitchFamily="34" charset="0"/>
                <a:ea typeface="ＭＳ Ｐゴシック" panose="020B0600070205080204" pitchFamily="34" charset="-128"/>
              </a:defRPr>
            </a:lvl2pPr>
            <a:lvl3pPr marL="1143000" indent="-228600">
              <a:defRPr sz="8600">
                <a:solidFill>
                  <a:schemeClr val="tx1"/>
                </a:solidFill>
                <a:latin typeface="Arial" panose="020B0604020202020204" pitchFamily="34" charset="0"/>
                <a:ea typeface="ＭＳ Ｐゴシック" panose="020B0600070205080204" pitchFamily="34" charset="-128"/>
              </a:defRPr>
            </a:lvl3pPr>
            <a:lvl4pPr marL="1600200" indent="-228600">
              <a:defRPr sz="8600">
                <a:solidFill>
                  <a:schemeClr val="tx1"/>
                </a:solidFill>
                <a:latin typeface="Arial" panose="020B0604020202020204" pitchFamily="34" charset="0"/>
                <a:ea typeface="ＭＳ Ｐゴシック" panose="020B0600070205080204" pitchFamily="34" charset="-128"/>
              </a:defRPr>
            </a:lvl4pPr>
            <a:lvl5pPr marL="2057400" indent="-228600">
              <a:defRPr sz="8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r>
              <a:rPr lang="en-US" altLang="en-US" sz="2400" b="1"/>
              <a:t>Figure 2: </a:t>
            </a:r>
            <a:r>
              <a:rPr lang="en-US" altLang="en-US" sz="2400"/>
              <a:t>Enemy by level.</a:t>
            </a:r>
          </a:p>
        </p:txBody>
      </p:sp>
      <p:pic>
        <p:nvPicPr>
          <p:cNvPr id="3111" name="Picture 20">
            <a:extLst>
              <a:ext uri="{FF2B5EF4-FFF2-40B4-BE49-F238E27FC236}">
                <a16:creationId xmlns:a16="http://schemas.microsoft.com/office/drawing/2014/main" id="{15BA0398-9F62-4037-8EAF-265A2918DD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6163" y="11317288"/>
            <a:ext cx="56769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2" name="Picture 21">
            <a:extLst>
              <a:ext uri="{FF2B5EF4-FFF2-40B4-BE49-F238E27FC236}">
                <a16:creationId xmlns:a16="http://schemas.microsoft.com/office/drawing/2014/main" id="{872810E2-2538-4C09-A4D9-C57EE64C08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53088" y="11317288"/>
            <a:ext cx="566737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22">
            <a:extLst>
              <a:ext uri="{FF2B5EF4-FFF2-40B4-BE49-F238E27FC236}">
                <a16:creationId xmlns:a16="http://schemas.microsoft.com/office/drawing/2014/main" id="{2C3DE81A-A5B8-4D75-84AC-ABC0368DE3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20488" y="11317288"/>
            <a:ext cx="56673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7052A01A-0006-45AF-8EA0-895D75D212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5739" y="650737"/>
            <a:ext cx="4573866" cy="4573866"/>
          </a:xfrm>
          <a:prstGeom prst="rect">
            <a:avLst/>
          </a:prstGeom>
          <a:effectLst>
            <a:softEdge rad="12700"/>
          </a:effec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4952</TotalTime>
  <Words>639</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University of Northern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susan.keenan</dc:creator>
  <cp:lastModifiedBy>travis samford</cp:lastModifiedBy>
  <cp:revision>177</cp:revision>
  <dcterms:created xsi:type="dcterms:W3CDTF">2010-07-16T15:47:09Z</dcterms:created>
  <dcterms:modified xsi:type="dcterms:W3CDTF">2019-02-08T11:13:30Z</dcterms:modified>
</cp:coreProperties>
</file>