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7" r:id="rId2"/>
    <p:sldId id="312" r:id="rId3"/>
    <p:sldId id="310" r:id="rId4"/>
    <p:sldId id="308" r:id="rId5"/>
    <p:sldId id="309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4" r:id="rId26"/>
    <p:sldId id="313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E1"/>
          </a:solidFill>
        </a:fill>
      </a:tcStyle>
    </a:wholeTbl>
    <a:band2H>
      <a:tcTxStyle/>
      <a:tcStyle>
        <a:tcBdr/>
        <a:fill>
          <a:solidFill>
            <a:srgbClr val="E7EEF0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0DA"/>
          </a:solidFill>
        </a:fill>
      </a:tcStyle>
    </a:wholeTbl>
    <a:band2H>
      <a:tcTxStyle/>
      <a:tcStyle>
        <a:tcBdr/>
        <a:fill>
          <a:solidFill>
            <a:srgbClr val="E8E9ED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1322"/>
  </p:normalViewPr>
  <p:slideViewPr>
    <p:cSldViewPr snapToGrid="0" snapToObjects="1">
      <p:cViewPr varScale="1">
        <p:scale>
          <a:sx n="74" d="100"/>
          <a:sy n="74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Фигура"/>
          <p:cNvSpPr/>
          <p:nvPr/>
        </p:nvSpPr>
        <p:spPr>
          <a:xfrm>
            <a:off x="3515" y="3522"/>
            <a:ext cx="819445" cy="819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175" cap="rnd">
            <a:solidFill>
              <a:srgbClr val="D1C29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Кружок"/>
          <p:cNvSpPr/>
          <p:nvPr/>
        </p:nvSpPr>
        <p:spPr>
          <a:xfrm>
            <a:off x="168815" y="21101"/>
            <a:ext cx="1702194" cy="1702194"/>
          </a:xfrm>
          <a:prstGeom prst="ellipse">
            <a:avLst/>
          </a:prstGeom>
          <a:ln w="27305" cap="rnd">
            <a:solidFill>
              <a:srgbClr val="FFF5DE"/>
            </a:solidFill>
          </a:ln>
          <a:effectLst>
            <a:outerShdw blurRad="25400" dist="25400" dir="5400000" rotWithShape="0">
              <a:srgbClr val="AEA48D">
                <a:alpha val="8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Фигура"/>
          <p:cNvSpPr/>
          <p:nvPr/>
        </p:nvSpPr>
        <p:spPr>
          <a:xfrm rot="2315674">
            <a:off x="182880" y="1055077"/>
            <a:ext cx="1125719" cy="11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03" y="10800"/>
                </a:moveTo>
                <a:cubicBezTo>
                  <a:pt x="2503" y="15353"/>
                  <a:pt x="6218" y="19044"/>
                  <a:pt x="10800" y="19044"/>
                </a:cubicBezTo>
                <a:cubicBezTo>
                  <a:pt x="15382" y="19044"/>
                  <a:pt x="19096" y="15353"/>
                  <a:pt x="19096" y="10800"/>
                </a:cubicBezTo>
                <a:cubicBezTo>
                  <a:pt x="19096" y="6247"/>
                  <a:pt x="15382" y="2556"/>
                  <a:pt x="10800" y="2556"/>
                </a:cubicBezTo>
                <a:cubicBezTo>
                  <a:pt x="6218" y="2556"/>
                  <a:pt x="2503" y="6247"/>
                  <a:pt x="2503" y="10800"/>
                </a:cubicBezTo>
                <a:close/>
              </a:path>
            </a:pathLst>
          </a:custGeom>
          <a:gradFill>
            <a:gsLst>
              <a:gs pos="0">
                <a:srgbClr val="FFFCF6">
                  <a:alpha val="70000"/>
                </a:srgbClr>
              </a:gs>
              <a:gs pos="70000">
                <a:srgbClr val="FFFEFB">
                  <a:alpha val="55000"/>
                </a:srgbClr>
              </a:gs>
              <a:gs pos="100000">
                <a:srgbClr val="EED18D">
                  <a:alpha val="60000"/>
                </a:srgbClr>
              </a:gs>
            </a:gsLst>
            <a:path path="circle">
              <a:fillToRect l="37721" t="-19636" r="62278" b="119636"/>
            </a:path>
          </a:gradFill>
          <a:ln w="7350" cap="rnd">
            <a:solidFill>
              <a:srgbClr val="C5B691"/>
            </a:solidFill>
          </a:ln>
          <a:effectLst>
            <a:outerShdw blurRad="12700" dist="15000" dir="4500000" rotWithShape="0">
              <a:srgbClr val="565041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Прямоугольник"/>
          <p:cNvSpPr/>
          <p:nvPr/>
        </p:nvSpPr>
        <p:spPr>
          <a:xfrm>
            <a:off x="1012872" y="-54"/>
            <a:ext cx="8131128" cy="6858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Прямоугольник"/>
          <p:cNvSpPr/>
          <p:nvPr/>
        </p:nvSpPr>
        <p:spPr>
          <a:xfrm>
            <a:off x="1014983" y="-54"/>
            <a:ext cx="73153" cy="6858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800000" rotWithShape="0">
              <a:srgbClr val="706B60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5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2314"/>
                </a:solidFill>
                <a:effectLst>
                  <a:outerShdw blurRad="50800" dist="3000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435608" y="1524000"/>
            <a:ext cx="3657601" cy="4663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79704" indent="-277368">
              <a:defRPr sz="2800"/>
            </a:lvl2pPr>
            <a:lvl3pPr marL="978407" indent="-320039">
              <a:defRPr sz="2800"/>
            </a:lvl3pPr>
            <a:lvl4pPr marL="1193800" indent="-270255">
              <a:defRPr sz="2800"/>
            </a:lvl4pPr>
            <a:lvl5pPr marL="1400047" indent="-284480"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572314"/>
                </a:solidFill>
                <a:effectLst>
                  <a:outerShdw blurRad="50800" dist="3000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328278"/>
            <a:ext cx="4023360" cy="640081"/>
          </a:xfrm>
          <a:prstGeom prst="rect">
            <a:avLst/>
          </a:prstGeom>
          <a:solidFill>
            <a:srgbClr val="FFFFFF"/>
          </a:solidFill>
          <a:ln w="10795">
            <a:solidFill>
              <a:srgbClr val="FFFFFF"/>
            </a:solidFill>
            <a:miter lim="800000"/>
          </a:ln>
        </p:spPr>
        <p:txBody>
          <a:bodyPr anchor="ctr"/>
          <a:lstStyle>
            <a:lvl1pPr marL="0" indent="64007">
              <a:spcBef>
                <a:spcPts val="100"/>
              </a:spcBef>
              <a:buClrTx/>
              <a:buSzTx/>
              <a:buNone/>
              <a:defRPr sz="1900"/>
            </a:lvl1pPr>
            <a:lvl2pPr marL="0" indent="402336">
              <a:spcBef>
                <a:spcPts val="100"/>
              </a:spcBef>
              <a:buClrTx/>
              <a:buSzTx/>
              <a:buNone/>
              <a:defRPr sz="1900"/>
            </a:lvl2pPr>
            <a:lvl3pPr marL="0" indent="658367">
              <a:spcBef>
                <a:spcPts val="100"/>
              </a:spcBef>
              <a:buClrTx/>
              <a:buSzTx/>
              <a:buNone/>
              <a:defRPr sz="1900"/>
            </a:lvl3pPr>
            <a:lvl4pPr marL="0" indent="923544">
              <a:spcBef>
                <a:spcPts val="100"/>
              </a:spcBef>
              <a:buClrTx/>
              <a:buSzTx/>
              <a:buNone/>
              <a:defRPr sz="1900"/>
            </a:lvl4pPr>
            <a:lvl5pPr marL="0" indent="1115567">
              <a:spcBef>
                <a:spcPts val="100"/>
              </a:spcBef>
              <a:buClrTx/>
              <a:buSzTx/>
              <a:buNone/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Прямоугольник"/>
          <p:cNvSpPr>
            <a:spLocks noGrp="1"/>
          </p:cNvSpPr>
          <p:nvPr>
            <p:ph type="body" sz="quarter" idx="13"/>
          </p:nvPr>
        </p:nvSpPr>
        <p:spPr>
          <a:xfrm>
            <a:off x="4663440" y="328278"/>
            <a:ext cx="4023360" cy="640081"/>
          </a:xfrm>
          <a:prstGeom prst="rect">
            <a:avLst/>
          </a:prstGeom>
          <a:solidFill>
            <a:srgbClr val="FFFFFF"/>
          </a:solidFill>
          <a:ln w="10795">
            <a:solidFill>
              <a:srgbClr val="FFFFFF"/>
            </a:solidFill>
            <a:miter lim="800000"/>
          </a:ln>
        </p:spPr>
        <p:txBody>
          <a:bodyPr anchor="ctr"/>
          <a:lstStyle/>
          <a:p>
            <a:pPr marL="0" indent="64007">
              <a:spcBef>
                <a:spcPts val="100"/>
              </a:spcBef>
              <a:buClrTx/>
              <a:buSzTx/>
              <a:buNone/>
              <a:defRPr sz="1900"/>
            </a:pPr>
            <a:endParaRPr/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2314"/>
                </a:solidFill>
                <a:effectLst>
                  <a:outerShdw blurRad="50800" dist="3000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"/>
          <p:cNvSpPr/>
          <p:nvPr/>
        </p:nvSpPr>
        <p:spPr>
          <a:xfrm>
            <a:off x="1014983" y="0"/>
            <a:ext cx="81290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Прямоугольник"/>
          <p:cNvSpPr/>
          <p:nvPr/>
        </p:nvSpPr>
        <p:spPr>
          <a:xfrm>
            <a:off x="1014983" y="-54"/>
            <a:ext cx="73153" cy="6858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800000" rotWithShape="0">
              <a:srgbClr val="706B60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prstGeom prst="rect">
            <a:avLst/>
          </a:prstGeom>
        </p:spPr>
        <p:txBody>
          <a:bodyPr anchor="b"/>
          <a:lstStyle>
            <a:lvl1pPr>
              <a:lnSpc>
                <a:spcPts val="2000"/>
              </a:lnSpc>
              <a:defRPr sz="2200" cap="all">
                <a:solidFill>
                  <a:srgbClr val="572314"/>
                </a:solidFill>
                <a:effectLst>
                  <a:outerShdw blurRad="50800" dist="3000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406964"/>
            <a:ext cx="3810000" cy="698501"/>
          </a:xfrm>
          <a:prstGeom prst="rect">
            <a:avLst/>
          </a:prstGeom>
        </p:spPr>
        <p:txBody>
          <a:bodyPr/>
          <a:lstStyle>
            <a:lvl1pPr marL="0" indent="45719">
              <a:spcBef>
                <a:spcPts val="0"/>
              </a:spcBef>
              <a:buClrTx/>
              <a:buSzTx/>
              <a:buNone/>
              <a:defRPr sz="1400"/>
            </a:lvl1pPr>
            <a:lvl2pPr marL="0" indent="402336">
              <a:spcBef>
                <a:spcPts val="0"/>
              </a:spcBef>
              <a:buClrTx/>
              <a:buSzTx/>
              <a:buNone/>
              <a:defRPr sz="1400"/>
            </a:lvl2pPr>
            <a:lvl3pPr marL="0" indent="658367">
              <a:spcBef>
                <a:spcPts val="0"/>
              </a:spcBef>
              <a:buClrTx/>
              <a:buSzTx/>
              <a:buNone/>
              <a:defRPr sz="1400"/>
            </a:lvl3pPr>
            <a:lvl4pPr marL="0" indent="923544">
              <a:spcBef>
                <a:spcPts val="0"/>
              </a:spcBef>
              <a:buClrTx/>
              <a:buSzTx/>
              <a:buNone/>
              <a:defRPr sz="1400"/>
            </a:lvl4pPr>
            <a:lvl5pPr marL="0" indent="1115567">
              <a:spcBef>
                <a:spcPts val="0"/>
              </a:spcBef>
              <a:buClrTx/>
              <a:buSzTx/>
              <a:buNone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1" cy="1981200"/>
          </a:xfrm>
          <a:prstGeom prst="rect">
            <a:avLst/>
          </a:prstGeom>
        </p:spPr>
        <p:txBody>
          <a:bodyPr anchor="b"/>
          <a:lstStyle>
            <a:lvl1pPr>
              <a:defRPr sz="2100">
                <a:solidFill>
                  <a:srgbClr val="572314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95" name="Квадрат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/>
          </a:ln>
          <a:effectLst>
            <a:outerShdw blurRad="50800" dist="185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 marL="283463" indent="-283463">
              <a:lnSpc>
                <a:spcPts val="3000"/>
              </a:lnSpc>
              <a:spcBef>
                <a:spcPts val="600"/>
              </a:spcBef>
              <a:defRPr sz="3200"/>
            </a:pPr>
            <a:endParaRPr/>
          </a:p>
        </p:txBody>
      </p:sp>
      <p:sp>
        <p:nvSpPr>
          <p:cNvPr id="9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838200" y="1143003"/>
            <a:ext cx="4419600" cy="351453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Прямоугольник"/>
          <p:cNvSpPr/>
          <p:nvPr/>
        </p:nvSpPr>
        <p:spPr>
          <a:xfrm rot="19468671">
            <a:off x="396725" y="954340"/>
            <a:ext cx="685801" cy="204311"/>
          </a:xfrm>
          <a:prstGeom prst="rect">
            <a:avLst/>
          </a:prstGeom>
          <a:solidFill>
            <a:srgbClr val="FBFBFB">
              <a:alpha val="45098"/>
            </a:srgbClr>
          </a:solidFill>
          <a:ln w="6350" cap="rnd">
            <a:solidFill>
              <a:srgbClr val="FFFFFF"/>
            </a:solidFill>
          </a:ln>
          <a:effectLst>
            <a:outerShdw blurRad="25400" dist="25400" dir="3300000" rotWithShape="0">
              <a:srgbClr val="EAD9B1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"/>
          <p:cNvSpPr/>
          <p:nvPr/>
        </p:nvSpPr>
        <p:spPr>
          <a:xfrm rot="2103354" flipH="1">
            <a:off x="5003667" y="936786"/>
            <a:ext cx="649225" cy="204311"/>
          </a:xfrm>
          <a:prstGeom prst="rect">
            <a:avLst/>
          </a:prstGeom>
          <a:solidFill>
            <a:srgbClr val="FBFBFB">
              <a:alpha val="45098"/>
            </a:srgbClr>
          </a:solidFill>
          <a:ln w="6350" cap="rnd">
            <a:solidFill>
              <a:srgbClr val="FFFFFF"/>
            </a:solidFill>
          </a:ln>
          <a:effectLst>
            <a:outerShdw blurRad="25400" dist="25400" dir="3300000" rotWithShape="0">
              <a:srgbClr val="E7DEC9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None/>
              <a:defRPr sz="1400">
                <a:solidFill>
                  <a:srgbClr val="777777"/>
                </a:solidFill>
              </a:defRPr>
            </a:lvl1pPr>
            <a:lvl2pPr marL="679704" indent="-277368">
              <a:lnSpc>
                <a:spcPts val="1600"/>
              </a:lnSpc>
              <a:spcBef>
                <a:spcPts val="0"/>
              </a:spcBef>
              <a:buClrTx/>
              <a:defRPr sz="1400">
                <a:solidFill>
                  <a:srgbClr val="777777"/>
                </a:solidFill>
              </a:defRPr>
            </a:lvl2pPr>
            <a:lvl3pPr marL="978407" indent="-320039">
              <a:lnSpc>
                <a:spcPts val="1600"/>
              </a:lnSpc>
              <a:spcBef>
                <a:spcPts val="0"/>
              </a:spcBef>
              <a:buClrTx/>
              <a:defRPr sz="1400">
                <a:solidFill>
                  <a:srgbClr val="777777"/>
                </a:solidFill>
              </a:defRPr>
            </a:lvl3pPr>
            <a:lvl4pPr marL="1193800" indent="-270255">
              <a:lnSpc>
                <a:spcPts val="1600"/>
              </a:lnSpc>
              <a:spcBef>
                <a:spcPts val="0"/>
              </a:spcBef>
              <a:buClrTx/>
              <a:defRPr sz="1400">
                <a:solidFill>
                  <a:srgbClr val="777777"/>
                </a:solidFill>
              </a:defRPr>
            </a:lvl4pPr>
            <a:lvl5pPr marL="1400047" indent="-284480">
              <a:lnSpc>
                <a:spcPts val="1600"/>
              </a:lnSpc>
              <a:spcBef>
                <a:spcPts val="0"/>
              </a:spcBef>
              <a:buClrTx/>
              <a:defRPr sz="1400">
                <a:solidFill>
                  <a:srgbClr val="77777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. текст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2314"/>
                </a:solidFill>
                <a:effectLst>
                  <a:outerShdw blurRad="50800" dist="3000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. загол. и текст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58000" y="274639"/>
            <a:ext cx="1828800" cy="58515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2314"/>
                </a:solidFill>
                <a:effectLst>
                  <a:outerShdw blurRad="50800" dist="30000" dir="54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143000" y="274639"/>
            <a:ext cx="5562600" cy="58515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Off val="-831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Фигура"/>
          <p:cNvSpPr/>
          <p:nvPr/>
        </p:nvSpPr>
        <p:spPr>
          <a:xfrm>
            <a:off x="3515" y="3522"/>
            <a:ext cx="819445" cy="819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175" cap="rnd">
            <a:solidFill>
              <a:srgbClr val="D1C29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Кружок"/>
          <p:cNvSpPr/>
          <p:nvPr/>
        </p:nvSpPr>
        <p:spPr>
          <a:xfrm>
            <a:off x="168815" y="21101"/>
            <a:ext cx="1702194" cy="1702194"/>
          </a:xfrm>
          <a:prstGeom prst="ellipse">
            <a:avLst/>
          </a:prstGeom>
          <a:ln w="27305" cap="rnd">
            <a:solidFill>
              <a:srgbClr val="FFF5DE"/>
            </a:solidFill>
          </a:ln>
          <a:effectLst>
            <a:outerShdw blurRad="25400" dist="25400" dir="5400000" rotWithShape="0">
              <a:srgbClr val="AEA48D">
                <a:alpha val="8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Фигура"/>
          <p:cNvSpPr/>
          <p:nvPr/>
        </p:nvSpPr>
        <p:spPr>
          <a:xfrm rot="2315674">
            <a:off x="182880" y="1055077"/>
            <a:ext cx="1125719" cy="11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03" y="10800"/>
                </a:moveTo>
                <a:cubicBezTo>
                  <a:pt x="2503" y="15353"/>
                  <a:pt x="6218" y="19044"/>
                  <a:pt x="10800" y="19044"/>
                </a:cubicBezTo>
                <a:cubicBezTo>
                  <a:pt x="15382" y="19044"/>
                  <a:pt x="19096" y="15353"/>
                  <a:pt x="19096" y="10800"/>
                </a:cubicBezTo>
                <a:cubicBezTo>
                  <a:pt x="19096" y="6247"/>
                  <a:pt x="15382" y="2556"/>
                  <a:pt x="10800" y="2556"/>
                </a:cubicBezTo>
                <a:cubicBezTo>
                  <a:pt x="6218" y="2556"/>
                  <a:pt x="2503" y="6247"/>
                  <a:pt x="2503" y="10800"/>
                </a:cubicBezTo>
                <a:close/>
              </a:path>
            </a:pathLst>
          </a:custGeom>
          <a:gradFill>
            <a:gsLst>
              <a:gs pos="0">
                <a:srgbClr val="FFFCF6">
                  <a:alpha val="70000"/>
                </a:srgbClr>
              </a:gs>
              <a:gs pos="70000">
                <a:srgbClr val="FFFEFB">
                  <a:alpha val="55000"/>
                </a:srgbClr>
              </a:gs>
              <a:gs pos="100000">
                <a:srgbClr val="EED18D">
                  <a:alpha val="60000"/>
                </a:srgbClr>
              </a:gs>
            </a:gsLst>
            <a:path path="circle">
              <a:fillToRect l="37721" t="-19636" r="62278" b="119636"/>
            </a:path>
          </a:gradFill>
          <a:ln w="7350" cap="rnd">
            <a:solidFill>
              <a:srgbClr val="C5B691"/>
            </a:solidFill>
          </a:ln>
          <a:effectLst>
            <a:outerShdw blurRad="12700" dist="15000" dir="4500000" rotWithShape="0">
              <a:srgbClr val="565041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Прямоугольник"/>
          <p:cNvSpPr/>
          <p:nvPr/>
        </p:nvSpPr>
        <p:spPr>
          <a:xfrm>
            <a:off x="1012872" y="-54"/>
            <a:ext cx="8131128" cy="6858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Прямоугольник"/>
          <p:cNvSpPr/>
          <p:nvPr/>
        </p:nvSpPr>
        <p:spPr>
          <a:xfrm>
            <a:off x="1014983" y="-54"/>
            <a:ext cx="73153" cy="6858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800000" rotWithShape="0">
              <a:srgbClr val="706B60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1" cy="480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13977" y="6512560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1200">
                <a:solidFill>
                  <a:srgbClr val="B4A6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9pPr>
    </p:titleStyle>
    <p:bodyStyle>
      <a:lvl1pPr marL="365759" marR="0" indent="-28346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1pPr>
      <a:lvl2pPr marL="674043" marR="0" indent="-27170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◦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2pPr>
      <a:lvl3pPr marL="963167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3pPr>
      <a:lvl4pPr marL="1201521" marR="0" indent="-27797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4pPr>
      <a:lvl5pPr marL="1408175" marR="0" indent="-2926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5pPr>
      <a:lvl6pPr marL="1618488" marR="0" indent="-2926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6pPr>
      <a:lvl7pPr marL="1828800" marR="0" indent="-2926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7pPr>
      <a:lvl8pPr marL="2029967" marR="0" indent="-29260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8pPr>
      <a:lvl9pPr marL="2240279" marR="0" indent="-29260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 CY"/>
          <a:ea typeface="Geneva CY"/>
          <a:cs typeface="Geneva CY"/>
          <a:sym typeface="Geneva CY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amsonov@geogr.ms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samsonov@geogr.msu.r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ov"/><Relationship Id="rId7" Type="http://schemas.openxmlformats.org/officeDocument/2006/relationships/image" Target="../media/image5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o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393551" y="1865529"/>
            <a:ext cx="7498081" cy="1143001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Типология операторов генерализации</a:t>
            </a:r>
          </a:p>
        </p:txBody>
      </p:sp>
      <p:sp>
        <p:nvSpPr>
          <p:cNvPr id="8" name="Название 1"/>
          <p:cNvSpPr txBox="1">
            <a:spLocks/>
          </p:cNvSpPr>
          <p:nvPr/>
        </p:nvSpPr>
        <p:spPr>
          <a:xfrm>
            <a:off x="1393551" y="4257036"/>
            <a:ext cx="7498081" cy="919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9pPr>
          </a:lstStyle>
          <a:p>
            <a:pPr hangingPunct="1"/>
            <a:r>
              <a:rPr lang="ru-RU" sz="2000" dirty="0"/>
              <a:t>Тимофей Самсонов</a:t>
            </a:r>
          </a:p>
          <a:p>
            <a:pPr hangingPunct="1"/>
            <a:r>
              <a:rPr lang="en-US" sz="2000" dirty="0">
                <a:hlinkClick r:id="rId2"/>
              </a:rPr>
              <a:t>tsamsonov@geogr.msu.ru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423827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Упорядочение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8" y="1747732"/>
            <a:ext cx="8148882" cy="44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76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Агрегирование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60" y="1564659"/>
            <a:ext cx="8112740" cy="46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13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Коллапс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62" y="1554500"/>
            <a:ext cx="8109938" cy="45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0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Смещение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2" y="1588410"/>
            <a:ext cx="8123558" cy="44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8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Преувеличение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8" y="1611575"/>
            <a:ext cx="8116082" cy="46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23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48" y="1551295"/>
            <a:ext cx="8111952" cy="44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6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Геометрическое упрощение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4" y="1562800"/>
            <a:ext cx="8085196" cy="45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095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28" y="1603630"/>
            <a:ext cx="8122971" cy="44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844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цвета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6" y="1617088"/>
            <a:ext cx="8105094" cy="46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65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рисунка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2" y="1565564"/>
            <a:ext cx="8093768" cy="46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609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F675-CA96-6F42-9ACB-55403798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генерализации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308C8-5E78-1D43-99D3-C7A200B250A0}"/>
              </a:ext>
            </a:extLst>
          </p:cNvPr>
          <p:cNvSpPr txBox="1"/>
          <p:nvPr/>
        </p:nvSpPr>
        <p:spPr>
          <a:xfrm>
            <a:off x="1516828" y="1527586"/>
            <a:ext cx="7078532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Различные процедуры генерализации применяются для обеспечения</a:t>
            </a: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:</a:t>
            </a:r>
            <a:endParaRPr lang="ru-RU" sz="32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ru-RU" sz="3200" dirty="0"/>
              <a:t>Наглядности и читаемости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Скорости ото</a:t>
            </a:r>
            <a:r>
              <a:rPr lang="ru-RU" sz="3200" dirty="0"/>
              <a:t>бражения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MT"/>
                <a:ea typeface="Gill Sans MT"/>
                <a:cs typeface="Gill Sans MT"/>
                <a:sym typeface="Gill Sans MT"/>
              </a:rPr>
              <a:t>Познавательности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5096424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Вращение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8" y="1632792"/>
            <a:ext cx="8102852" cy="45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11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формы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72" y="1567946"/>
            <a:ext cx="8128727" cy="440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059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размера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4" y="1544638"/>
            <a:ext cx="8068235" cy="45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531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прозрачности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551510"/>
            <a:ext cx="8095129" cy="46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56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40" y="1548533"/>
            <a:ext cx="8088060" cy="45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915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Преобразования карты"/>
          <p:cNvSpPr txBox="1">
            <a:spLocks noGrp="1"/>
          </p:cNvSpPr>
          <p:nvPr>
            <p:ph type="title"/>
          </p:nvPr>
        </p:nvSpPr>
        <p:spPr>
          <a:xfrm>
            <a:off x="1019907" y="13800"/>
            <a:ext cx="4649374" cy="1143001"/>
          </a:xfrm>
          <a:prstGeom prst="rect">
            <a:avLst/>
          </a:prstGeom>
        </p:spPr>
        <p:txBody>
          <a:bodyPr/>
          <a:lstStyle/>
          <a:p>
            <a:r>
              <a:t>Преобразовани</a:t>
            </a:r>
            <a:r>
              <a:rPr lang="ru-RU" dirty="0"/>
              <a:t>я</a:t>
            </a:r>
            <a:endParaRPr dirty="0"/>
          </a:p>
        </p:txBody>
      </p:sp>
      <p:pic>
        <p:nvPicPr>
          <p:cNvPr id="30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11"/>
            <a:ext cx="9144000" cy="57421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/>
        </p:nvSpPr>
        <p:spPr>
          <a:xfrm>
            <a:off x="5458264" y="13800"/>
            <a:ext cx="36153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400" b="1" dirty="0"/>
              <a:t>Roth, R.E., Brewer, C.A. &amp; Stryker, M.S</a:t>
            </a:r>
            <a:r>
              <a:rPr lang="en-US" sz="1400" dirty="0"/>
              <a:t>., 2011. A typology of operators for maintaining legible map designs at multiple scales. </a:t>
            </a:r>
            <a:r>
              <a:rPr lang="en-US" sz="1400" i="1" dirty="0"/>
              <a:t>Cartographic Perspectives</a:t>
            </a:r>
            <a:r>
              <a:rPr lang="en-US" sz="1400" dirty="0"/>
              <a:t>, 68, pp.29–64.</a:t>
            </a:r>
          </a:p>
        </p:txBody>
      </p:sp>
    </p:spTree>
    <p:extLst>
      <p:ext uri="{BB962C8B-B14F-4D97-AF65-F5344CB8AC3E}">
        <p14:creationId xmlns:p14="http://schemas.microsoft.com/office/powerpoint/2010/main" val="8733805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393551" y="1865529"/>
            <a:ext cx="7498081" cy="1143001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Типология операторов генерализации</a:t>
            </a: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1393551" y="3131621"/>
            <a:ext cx="74980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9pPr>
          </a:lstStyle>
          <a:p>
            <a:pPr hangingPunct="1"/>
            <a:r>
              <a:rPr lang="ru-RU" sz="2000" dirty="0"/>
              <a:t>Картографические базы данных. Лекция 3.</a:t>
            </a:r>
          </a:p>
        </p:txBody>
      </p:sp>
      <p:sp>
        <p:nvSpPr>
          <p:cNvPr id="8" name="Название 1"/>
          <p:cNvSpPr txBox="1">
            <a:spLocks/>
          </p:cNvSpPr>
          <p:nvPr/>
        </p:nvSpPr>
        <p:spPr>
          <a:xfrm>
            <a:off x="1393551" y="4257036"/>
            <a:ext cx="7498081" cy="919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eneva CY"/>
                <a:ea typeface="Geneva CY"/>
                <a:cs typeface="Geneva CY"/>
                <a:sym typeface="Geneva CY"/>
              </a:defRPr>
            </a:lvl9pPr>
          </a:lstStyle>
          <a:p>
            <a:pPr hangingPunct="1"/>
            <a:r>
              <a:rPr lang="ru-RU" sz="2000" dirty="0"/>
              <a:t>Тимофей Самсонов</a:t>
            </a:r>
          </a:p>
          <a:p>
            <a:pPr hangingPunct="1"/>
            <a:r>
              <a:rPr lang="en-US" sz="2000" dirty="0">
                <a:hlinkClick r:id="rId2"/>
              </a:rPr>
              <a:t>tsamsonov@geogr.msu.ru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13729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323213" y="247744"/>
            <a:ext cx="7498081" cy="1143001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Генерализация — наглядность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23213" y="1621827"/>
            <a:ext cx="7610476" cy="4490362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ru-RU" sz="2400" dirty="0">
                <a:latin typeface="Calibri"/>
                <a:cs typeface="Calibri"/>
              </a:rPr>
              <a:t>Обеспечение читаемости изображения, приведение его детализации в соответствии с масштабом карты</a:t>
            </a:r>
          </a:p>
        </p:txBody>
      </p:sp>
      <p:pic>
        <p:nvPicPr>
          <p:cNvPr id="4" name="Изображение 3" descr="Снимок экрана 2011-09-23 в 15.56.5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387" y="2542078"/>
            <a:ext cx="3711223" cy="3570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Изображение 4" descr="Снимок экрана 2011-09-23 в 15.57.16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7195" y="2542078"/>
            <a:ext cx="3781779" cy="355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46918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Генерализация — скорость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5226"/>
            <a:ext cx="7610476" cy="4490362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ru-RU" sz="2000" dirty="0">
                <a:latin typeface="Calibri"/>
                <a:cs typeface="Calibri"/>
              </a:rPr>
              <a:t>Повышение скорости загрузки, визуализации, формирования подписей, кэширования и анализа данных.</a:t>
            </a:r>
          </a:p>
        </p:txBody>
      </p:sp>
      <p:pic>
        <p:nvPicPr>
          <p:cNvPr id="4" name="MLN_1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60032" y="2420888"/>
            <a:ext cx="4095750" cy="3429000"/>
          </a:xfrm>
          <a:prstGeom prst="rect">
            <a:avLst/>
          </a:prstGeom>
        </p:spPr>
      </p:pic>
      <p:pic>
        <p:nvPicPr>
          <p:cNvPr id="5" name="MLN_05k.mo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7774" y="2420888"/>
            <a:ext cx="409575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610197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На старт!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610197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Trebuchet MS"/>
                <a:cs typeface="Trebuchet MS"/>
              </a:rPr>
              <a:t>Внимание!!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610197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/>
                </a:solidFill>
                <a:latin typeface="Trebuchet MS"/>
                <a:cs typeface="Trebuchet MS"/>
              </a:rPr>
              <a:t>Марш!!!</a:t>
            </a:r>
          </a:p>
        </p:txBody>
      </p:sp>
    </p:spTree>
    <p:extLst>
      <p:ext uri="{BB962C8B-B14F-4D97-AF65-F5344CB8AC3E}">
        <p14:creationId xmlns:p14="http://schemas.microsoft.com/office/powerpoint/2010/main" val="168126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Генерализация — познавательность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630602"/>
            <a:ext cx="7610476" cy="4490362"/>
          </a:xfrm>
        </p:spPr>
        <p:txBody>
          <a:bodyPr>
            <a:normAutofit/>
          </a:bodyPr>
          <a:lstStyle/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ru-RU" sz="2000" dirty="0">
                <a:latin typeface="Calibri"/>
                <a:cs typeface="Calibri"/>
              </a:rPr>
              <a:t>Ключ к пониманию закономерностей размещения явления, выявления пространственных рисунков и кластеров, которые </a:t>
            </a:r>
            <a:br>
              <a:rPr lang="en-US" sz="2000" dirty="0">
                <a:latin typeface="Calibri"/>
                <a:cs typeface="Calibri"/>
              </a:rPr>
            </a:br>
            <a:r>
              <a:rPr lang="ru-RU" sz="2000" dirty="0">
                <a:solidFill>
                  <a:schemeClr val="accent2"/>
                </a:solidFill>
                <a:latin typeface="Calibri"/>
                <a:cs typeface="Calibri"/>
              </a:rPr>
              <a:t>не видны в масштабе самого явления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644" y="2755706"/>
            <a:ext cx="7452320" cy="3726160"/>
          </a:xfrm>
          <a:prstGeom prst="rect">
            <a:avLst/>
          </a:prstGeom>
          <a:ln w="12700" cmpd="sng">
            <a:solidFill>
              <a:schemeClr val="bg1"/>
            </a:solidFill>
          </a:ln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644" y="2755706"/>
            <a:ext cx="7452320" cy="3726160"/>
          </a:xfrm>
          <a:prstGeom prst="rect">
            <a:avLst/>
          </a:prstGeom>
          <a:ln w="12700" cmpd="sng">
            <a:solidFill>
              <a:schemeClr val="bg1"/>
            </a:solidFill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644" y="2755706"/>
            <a:ext cx="7452320" cy="3726160"/>
          </a:xfrm>
          <a:prstGeom prst="rect">
            <a:avLst/>
          </a:prstGeom>
          <a:ln w="12700" cmpd="sng">
            <a:solidFill>
              <a:schemeClr val="bg1"/>
            </a:solidFill>
          </a:ln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644" y="2755706"/>
            <a:ext cx="7452320" cy="3726160"/>
          </a:xfrm>
          <a:prstGeom prst="rect">
            <a:avLst/>
          </a:prstGeom>
          <a:ln w="127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1346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Преобразования карты"/>
          <p:cNvSpPr txBox="1">
            <a:spLocks noGrp="1"/>
          </p:cNvSpPr>
          <p:nvPr>
            <p:ph type="title"/>
          </p:nvPr>
        </p:nvSpPr>
        <p:spPr>
          <a:xfrm>
            <a:off x="1019907" y="13800"/>
            <a:ext cx="4649374" cy="1143001"/>
          </a:xfrm>
          <a:prstGeom prst="rect">
            <a:avLst/>
          </a:prstGeom>
        </p:spPr>
        <p:txBody>
          <a:bodyPr/>
          <a:lstStyle/>
          <a:p>
            <a:r>
              <a:t>Преобразовани</a:t>
            </a:r>
            <a:r>
              <a:rPr lang="ru-RU" dirty="0"/>
              <a:t>я</a:t>
            </a:r>
            <a:endParaRPr dirty="0"/>
          </a:p>
        </p:txBody>
      </p:sp>
      <p:pic>
        <p:nvPicPr>
          <p:cNvPr id="30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11"/>
            <a:ext cx="9144000" cy="57421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/>
        </p:nvSpPr>
        <p:spPr>
          <a:xfrm>
            <a:off x="5458264" y="13800"/>
            <a:ext cx="36153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400" b="1" dirty="0"/>
              <a:t>Roth, R.E., Brewer, C.A. &amp; Stryker, M.S</a:t>
            </a:r>
            <a:r>
              <a:rPr lang="en-US" sz="1400" dirty="0"/>
              <a:t>., 2011. A typology of operators for maintaining legible map designs at multiple scales. </a:t>
            </a:r>
            <a:r>
              <a:rPr lang="en-US" sz="1400" i="1" dirty="0"/>
              <a:t>Cartographic Perspectives</a:t>
            </a:r>
            <a:r>
              <a:rPr lang="en-US" sz="1400" dirty="0"/>
              <a:t>, 68, pp.29–64.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98" y="1841272"/>
            <a:ext cx="8216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15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Исключение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8" y="1759791"/>
            <a:ext cx="8135471" cy="46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78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Реклассификация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1622034"/>
            <a:ext cx="8108576" cy="47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238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00FF"/>
      </a:hlink>
      <a:folHlink>
        <a:srgbClr val="FF00FF"/>
      </a:folHlink>
    </a:clrScheme>
    <a:fontScheme name="Солнцестоя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00FF"/>
      </a:hlink>
      <a:folHlink>
        <a:srgbClr val="FF00FF"/>
      </a:folHlink>
    </a:clrScheme>
    <a:fontScheme name="Солнцестоя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223</Words>
  <Application>Microsoft Macintosh PowerPoint</Application>
  <PresentationFormat>Экран (4:3)</PresentationFormat>
  <Paragraphs>43</Paragraphs>
  <Slides>26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Calibri</vt:lpstr>
      <vt:lpstr>Geneva CY</vt:lpstr>
      <vt:lpstr>Gill Sans MT</vt:lpstr>
      <vt:lpstr>Trebuchet MS</vt:lpstr>
      <vt:lpstr>Солнцестояние</vt:lpstr>
      <vt:lpstr>Типология операторов генерализации</vt:lpstr>
      <vt:lpstr>Цели генерализации</vt:lpstr>
      <vt:lpstr>Генерализация — наглядность</vt:lpstr>
      <vt:lpstr>Генерализация — скорость</vt:lpstr>
      <vt:lpstr>Генерализация — познавательность</vt:lpstr>
      <vt:lpstr>Преобразования</vt:lpstr>
      <vt:lpstr>Добавление</vt:lpstr>
      <vt:lpstr>Исключение</vt:lpstr>
      <vt:lpstr>Реклассификация</vt:lpstr>
      <vt:lpstr>Упорядочение</vt:lpstr>
      <vt:lpstr>Агрегирование</vt:lpstr>
      <vt:lpstr>Коллапс</vt:lpstr>
      <vt:lpstr>Смещение</vt:lpstr>
      <vt:lpstr>Преувеличение</vt:lpstr>
      <vt:lpstr>Слияние</vt:lpstr>
      <vt:lpstr>Геометрическое упрощение</vt:lpstr>
      <vt:lpstr>Сглаживание</vt:lpstr>
      <vt:lpstr>Изменение цвета</vt:lpstr>
      <vt:lpstr>Изменение рисунка</vt:lpstr>
      <vt:lpstr>Вращение</vt:lpstr>
      <vt:lpstr>Изменение формы</vt:lpstr>
      <vt:lpstr>Изменение размера</vt:lpstr>
      <vt:lpstr>Изменение прозрачности</vt:lpstr>
      <vt:lpstr>Типизация</vt:lpstr>
      <vt:lpstr>Преобразования</vt:lpstr>
      <vt:lpstr>Типология операторов генерализации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Концептуальные модели генерализации</dc:title>
  <cp:lastModifiedBy>Timofey Samsonov</cp:lastModifiedBy>
  <cp:revision>8</cp:revision>
  <dcterms:modified xsi:type="dcterms:W3CDTF">2020-02-13T11:04:24Z</dcterms:modified>
</cp:coreProperties>
</file>