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Thin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++8t05jpYveZUR3VhB8vHKyMA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4661C4-8D77-4FFE-BC13-AFD506424A43}">
  <a:tblStyle styleId="{364661C4-8D77-4FFE-BC13-AFD506424A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6fa23af8_3_10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3e6fa23af8_3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0105e990c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40105e990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6fa23af8_3_10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3e6fa23af8_3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02c5d161f_0_5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402c5d161f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e6fa23af8_3_10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3e6fa23af8_3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3b75777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2c5d161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402c5d1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0105e990c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0105e990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6fa23af8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3e6fa23a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e6fa23af8_3_10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3e6fa23af8_3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02c5d161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02c5d16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f93a0418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f93a041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6fa23af8_3_10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3e6fa23af8_3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ready 072022">
  <p:cSld name="CUSTOM_7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/>
          <p:nvPr>
            <p:ph idx="1" type="subTitle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/>
          <p:nvPr/>
        </p:nvSpPr>
        <p:spPr>
          <a:xfrm>
            <a:off x="8349575" y="4686175"/>
            <a:ext cx="512400" cy="2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6797550" y="4401650"/>
            <a:ext cx="1906800" cy="6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152400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CUSTOM_7_1_1_1_1_1_1_1_1_1_1_1_1_1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6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175" y="460250"/>
            <a:ext cx="8229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1">
  <p:cSld name="CUSTOM_7_1_1_1_1_1_1_1_1_1_1_1_1_1_1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_1_1_1_1_1_1_1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Two columns">
  <p:cSld name="CUSTOM_2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Title &amp; Body_1 Col_Photo_Blue">
  <p:cSld name="CUSTOM_7_1_1_1_1_1_1_1_1_1_1_1_1_1_1_1_1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5367525" y="1292575"/>
            <a:ext cx="3319200" cy="264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Image Here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457200"/>
            <a:ext cx="54591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536192"/>
            <a:ext cx="40782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lain">
  <p:cSld name="CUSTOM_3_1_1_1_1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oogl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sancode/Population5/blob/main/code/Preliminary_data_exploration.ipynb" TargetMode="External"/><Relationship Id="rId4" Type="http://schemas.openxmlformats.org/officeDocument/2006/relationships/hyperlink" Target="https://data.jakarta.go.id/dataset/data-jumlah-penduduk-provinsi-dki-jakarta-berdasarkan-kelompok-usia-per-kelurahan" TargetMode="External"/><Relationship Id="rId5" Type="http://schemas.openxmlformats.org/officeDocument/2006/relationships/hyperlink" Target="https://data.jakarta.go.id/dataset/data-perkembangan-dan-pembangunan-rumah-susun" TargetMode="External"/><Relationship Id="rId6" Type="http://schemas.openxmlformats.org/officeDocument/2006/relationships/hyperlink" Target="https://jakarta.bps.go.id/indicator/4/808/1/jumlah-rumah-susun-sederhana-menurut-lokasi-luas-area-tipe-dan-kota-administrasi-di-provinsi-dki-jakarta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sancode/Population5/blob/main/Population_5.ipynb" TargetMode="External"/><Relationship Id="rId4" Type="http://schemas.openxmlformats.org/officeDocument/2006/relationships/hyperlink" Target="https://github.com/tsancode/Population5/blob/miftarj-model/LSTM%20model.ipynb" TargetMode="External"/><Relationship Id="rId5" Type="http://schemas.openxmlformats.org/officeDocument/2006/relationships/hyperlink" Target="https://github.com/tsancode/Population5/blob/miftarj-klastering/Kmeans%20cluster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sancode/Population5/blob/main/code/klasifikasi_berdasarkan_usia.ipynb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sancode/Population5/blob/main/code/LSTM_Rusun.ipynb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5822275" y="521550"/>
            <a:ext cx="2126400" cy="4100400"/>
          </a:xfrm>
          <a:prstGeom prst="rect">
            <a:avLst/>
          </a:prstGeom>
          <a:gradFill>
            <a:gsLst>
              <a:gs pos="0">
                <a:srgbClr val="E8F0FE"/>
              </a:gs>
              <a:gs pos="100000">
                <a:srgbClr val="4285F4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622275" y="1599600"/>
            <a:ext cx="70476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Machine Learning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with </a:t>
            </a:r>
            <a:r>
              <a:rPr lang="en" sz="3000">
                <a:solidFill>
                  <a:schemeClr val="accent1"/>
                </a:solidFill>
              </a:rPr>
              <a:t>Tensorflow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BENARKAH ANAK MUDA AKAN SUSAH BELI RUMAH?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BIARKAN MACHINE LEARNING YANG MENJAWAB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600">
                <a:solidFill>
                  <a:schemeClr val="accent1"/>
                </a:solidFill>
              </a:rPr>
              <a:t>A case study based on DKI Jakarta population </a:t>
            </a:r>
            <a:endParaRPr i="1"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202124"/>
                </a:solidFill>
              </a:rPr>
              <a:t>Population 5</a:t>
            </a:r>
            <a:endParaRPr sz="16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6fa23af8_3_1060"/>
          <p:cNvSpPr txBox="1"/>
          <p:nvPr>
            <p:ph type="title"/>
          </p:nvPr>
        </p:nvSpPr>
        <p:spPr>
          <a:xfrm>
            <a:off x="409000" y="684075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Perbandingan</a:t>
            </a:r>
            <a:r>
              <a:rPr lang="en" sz="2100"/>
              <a:t> Hasil Penelitian</a:t>
            </a:r>
            <a:endParaRPr sz="2100"/>
          </a:p>
        </p:txBody>
      </p:sp>
      <p:sp>
        <p:nvSpPr>
          <p:cNvPr id="149" name="Google Shape;149;g13e6fa23af8_3_1060"/>
          <p:cNvSpPr txBox="1"/>
          <p:nvPr>
            <p:ph type="title"/>
          </p:nvPr>
        </p:nvSpPr>
        <p:spPr>
          <a:xfrm>
            <a:off x="4894450" y="1171575"/>
            <a:ext cx="36333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Penduduk usia produktif kesulitan memiliki rumah karena i</a:t>
            </a:r>
            <a:r>
              <a:rPr b="0" lang="en" sz="1400"/>
              <a:t>bu kota negara umumnya menjadi lokasi dengan harga properti termahal (Databoks, 2021).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</p:txBody>
      </p:sp>
      <p:pic>
        <p:nvPicPr>
          <p:cNvPr id="150" name="Google Shape;150;g13e6fa23af8_3_10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300" y="1171575"/>
            <a:ext cx="4295125" cy="34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105e990c_1_21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Perbandingan Hasil Penelitian</a:t>
            </a:r>
            <a:endParaRPr sz="2100"/>
          </a:p>
        </p:txBody>
      </p:sp>
      <p:sp>
        <p:nvSpPr>
          <p:cNvPr id="156" name="Google Shape;156;g140105e990c_1_21"/>
          <p:cNvSpPr txBox="1"/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Hal ini didukung </a:t>
            </a:r>
            <a:r>
              <a:rPr b="0" lang="en" sz="1400"/>
              <a:t>dengan data Backlog Kepemilikan Rumah yang menunjukkan kenaikan keinginan memiliki rumah namun kapasitas belum tersedia (https://ppdpp.id/data-backlog/)</a:t>
            </a:r>
            <a:endParaRPr b="0" sz="1400"/>
          </a:p>
        </p:txBody>
      </p:sp>
      <p:pic>
        <p:nvPicPr>
          <p:cNvPr id="157" name="Google Shape;157;g140105e990c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125" y="2353225"/>
            <a:ext cx="57054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e6fa23af8_3_1067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Perbandingan </a:t>
            </a:r>
            <a:r>
              <a:rPr lang="en" sz="2100"/>
              <a:t>Hasil Penelitian</a:t>
            </a:r>
            <a:endParaRPr sz="2100"/>
          </a:p>
        </p:txBody>
      </p:sp>
      <p:pic>
        <p:nvPicPr>
          <p:cNvPr id="163" name="Google Shape;163;g13e6fa23af8_3_10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25" y="1583450"/>
            <a:ext cx="4546225" cy="31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3e6fa23af8_3_1067"/>
          <p:cNvSpPr txBox="1"/>
          <p:nvPr>
            <p:ph type="title"/>
          </p:nvPr>
        </p:nvSpPr>
        <p:spPr>
          <a:xfrm>
            <a:off x="5825825" y="2655675"/>
            <a:ext cx="27384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Jumlah rusun sejalan dg hasil klasterisasi, namun jumlah rusun di jakarta barat masih relatif sedikit.</a:t>
            </a:r>
            <a:endParaRPr b="0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2c5d161f_0_536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Penutup</a:t>
            </a:r>
            <a:endParaRPr sz="2100"/>
          </a:p>
        </p:txBody>
      </p:sp>
      <p:sp>
        <p:nvSpPr>
          <p:cNvPr id="170" name="Google Shape;170;g1402c5d161f_0_536"/>
          <p:cNvSpPr txBox="1"/>
          <p:nvPr>
            <p:ph type="title"/>
          </p:nvPr>
        </p:nvSpPr>
        <p:spPr>
          <a:xfrm>
            <a:off x="558900" y="1266600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Berdasarkan pemaparan di atas, menunjukkan bahwa :</a:t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Populasi usia muda di Kelurahan DKI Jakarta mayoritas semakin naik dari tahun ke tahun</a:t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Klasterisasi wilayah populasi usia muda terbanyak pada tahun 2021 berada di Jakarta Barat, Timur, dan Utara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Hasil analisis kami tidak dapat menjawab secara langsung bahwa masyarakat muda di DKI Jakarta akan kesulitan mempunyai rumah. Oleh karena itu, kami menyarankan untuk analisis lebih lanjut :</a:t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Klasterisasi pendapatan masyarakat usia muda</a:t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Data biaya kepemilikan rumah</a:t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Klasifikasi kemampuan masyarakat usia muda untuk membeli rumah</a:t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Tingkat kenaikan UMR yang terjadi pada setiap tahunnya, untuk melihat daya beli penduduk DKI Jakarta.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e6fa23af8_3_1037"/>
          <p:cNvSpPr txBox="1"/>
          <p:nvPr>
            <p:ph idx="1" type="subTitle"/>
          </p:nvPr>
        </p:nvSpPr>
        <p:spPr>
          <a:xfrm>
            <a:off x="457200" y="1496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3e6fa23af8_3_1037"/>
          <p:cNvSpPr txBox="1"/>
          <p:nvPr>
            <p:ph type="title"/>
          </p:nvPr>
        </p:nvSpPr>
        <p:spPr>
          <a:xfrm>
            <a:off x="457200" y="185937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 A step in any direction is better than a hundred times thinking about it.”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/>
          <p:nvPr>
            <p:ph type="title"/>
          </p:nvPr>
        </p:nvSpPr>
        <p:spPr>
          <a:xfrm>
            <a:off x="335000" y="562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Pembagian Tugas</a:t>
            </a:r>
            <a:endParaRPr sz="2100"/>
          </a:p>
        </p:txBody>
      </p:sp>
      <p:sp>
        <p:nvSpPr>
          <p:cNvPr id="54" name="Google Shape;54;g13b7577721b_0_0"/>
          <p:cNvSpPr txBox="1"/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800"/>
              <a:t>Content</a:t>
            </a:r>
            <a:endParaRPr b="0" sz="1800"/>
          </a:p>
        </p:txBody>
      </p:sp>
      <p:graphicFrame>
        <p:nvGraphicFramePr>
          <p:cNvPr id="55" name="Google Shape;55;g13b7577721b_0_0"/>
          <p:cNvGraphicFramePr/>
          <p:nvPr/>
        </p:nvGraphicFramePr>
        <p:xfrm>
          <a:off x="258800" y="106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{364661C4-8D77-4FFE-BC13-AFD506424A43}</a:tableStyleId>
              </a:tblPr>
              <a:tblGrid>
                <a:gridCol w="2861450"/>
                <a:gridCol w="5704825"/>
              </a:tblGrid>
              <a:tr h="6059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1.</a:t>
                      </a:r>
                      <a:r>
                        <a:rPr lang="en" sz="1300" u="none" cap="none" strike="noStrike"/>
                        <a:t>  </a:t>
                      </a:r>
                      <a:r>
                        <a:rPr b="1" lang="en" sz="1300" u="none" cap="none" strike="noStrike"/>
                        <a:t>Violitta Yesmaya - </a:t>
                      </a:r>
                      <a:endParaRPr b="1" sz="1300" u="none" cap="none" strike="noStrike"/>
                    </a:p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     152236035100-853</a:t>
                      </a:r>
                      <a:endParaRPr b="1"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Preprocessing data dan klasifikasi </a:t>
                      </a:r>
                      <a:r>
                        <a:rPr lang="en" sz="1300"/>
                        <a:t>berdasarkan </a:t>
                      </a:r>
                      <a:r>
                        <a:rPr lang="en" sz="1300" u="none" cap="none" strike="noStrike"/>
                        <a:t>usia Random Forest Classifier</a:t>
                      </a:r>
                      <a:endParaRPr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8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2.</a:t>
                      </a:r>
                      <a:r>
                        <a:rPr lang="en" sz="1300" u="none" cap="none" strike="noStrike"/>
                        <a:t>  </a:t>
                      </a:r>
                      <a:r>
                        <a:rPr b="1" lang="en" sz="1300" u="none" cap="none" strike="noStrike"/>
                        <a:t>Mifta Roudotul Jannah - </a:t>
                      </a:r>
                      <a:endParaRPr b="1" sz="1300" u="none" cap="none" strike="noStrike"/>
                    </a:p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     152236035101-582</a:t>
                      </a:r>
                      <a:endParaRPr b="1"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/>
                        <a:t>M</a:t>
                      </a:r>
                      <a:r>
                        <a:rPr lang="en" sz="1300" u="none" cap="none" strike="noStrike"/>
                        <a:t>odel LSTM + prediksi, coding K-means clustering</a:t>
                      </a:r>
                      <a:endParaRPr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8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3.</a:t>
                      </a:r>
                      <a:r>
                        <a:rPr lang="en" sz="1300" u="none" cap="none" strike="noStrike"/>
                        <a:t>  </a:t>
                      </a:r>
                      <a:r>
                        <a:rPr b="1" lang="en" sz="1300" u="none" cap="none" strike="noStrike"/>
                        <a:t>Tsaniyah Nur Kholilah - </a:t>
                      </a:r>
                      <a:endParaRPr b="1" sz="1300" u="none" cap="none" strike="noStrike"/>
                    </a:p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     152236035100-861</a:t>
                      </a:r>
                      <a:endParaRPr b="1"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/>
                        <a:t>Visualisasi dan</a:t>
                      </a:r>
                      <a:r>
                        <a:rPr lang="en" sz="1300" u="none" cap="none" strike="noStrike"/>
                        <a:t> prediksi </a:t>
                      </a:r>
                      <a:r>
                        <a:rPr lang="en" sz="1300"/>
                        <a:t>LSTM </a:t>
                      </a:r>
                      <a:r>
                        <a:rPr lang="en" sz="1300"/>
                        <a:t>Rumah Susun</a:t>
                      </a:r>
                      <a:endParaRPr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8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4.</a:t>
                      </a:r>
                      <a:r>
                        <a:rPr lang="en" sz="1300" u="none" cap="none" strike="noStrike"/>
                        <a:t>  </a:t>
                      </a:r>
                      <a:r>
                        <a:rPr b="1" lang="en" sz="1300" u="none" cap="none" strike="noStrike"/>
                        <a:t>Nurul Fatimah - </a:t>
                      </a:r>
                      <a:endParaRPr b="1" sz="1300" u="none" cap="none" strike="noStrike"/>
                    </a:p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     152236035100-680</a:t>
                      </a:r>
                      <a:endParaRPr b="1"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/>
                        <a:t>V</a:t>
                      </a:r>
                      <a:r>
                        <a:rPr lang="en" sz="1300" u="none" cap="none" strike="noStrike"/>
                        <a:t>isualisasi prediksi populasi tiap kelurahan </a:t>
                      </a:r>
                      <a:r>
                        <a:rPr lang="en" sz="1300"/>
                        <a:t>d</a:t>
                      </a:r>
                      <a:r>
                        <a:rPr lang="en" sz="1300" u="none" cap="none" strike="noStrike"/>
                        <a:t>engan model Moving Average</a:t>
                      </a:r>
                      <a:endParaRPr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9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5.</a:t>
                      </a:r>
                      <a:r>
                        <a:rPr lang="en" sz="1300" u="none" cap="none" strike="noStrike"/>
                        <a:t>  </a:t>
                      </a:r>
                      <a:r>
                        <a:rPr b="1" lang="en" sz="1300" u="none" cap="none" strike="noStrike"/>
                        <a:t>Elsya Krismi Afindri - </a:t>
                      </a:r>
                      <a:endParaRPr b="1" sz="1300" u="none" cap="none" strike="noStrike"/>
                    </a:p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     152236035100-849</a:t>
                      </a:r>
                      <a:endParaRPr b="1"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/>
                        <a:t>Membantu saat proposal</a:t>
                      </a:r>
                      <a:endParaRPr sz="13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02c5d161f_0_0"/>
          <p:cNvSpPr txBox="1"/>
          <p:nvPr>
            <p:ph type="title"/>
          </p:nvPr>
        </p:nvSpPr>
        <p:spPr>
          <a:xfrm>
            <a:off x="411175" y="854125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Latar Belakang</a:t>
            </a:r>
            <a:endParaRPr sz="2100"/>
          </a:p>
        </p:txBody>
      </p:sp>
      <p:grpSp>
        <p:nvGrpSpPr>
          <p:cNvPr id="61" name="Google Shape;61;g1402c5d161f_0_0"/>
          <p:cNvGrpSpPr/>
          <p:nvPr/>
        </p:nvGrpSpPr>
        <p:grpSpPr>
          <a:xfrm>
            <a:off x="899807" y="3670565"/>
            <a:ext cx="7386102" cy="1096974"/>
            <a:chOff x="1593000" y="2322568"/>
            <a:chExt cx="5957975" cy="643500"/>
          </a:xfrm>
        </p:grpSpPr>
        <p:sp>
          <p:nvSpPr>
            <p:cNvPr id="62" name="Google Shape;62;g1402c5d161f_0_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g1402c5d161f_0_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g1402c5d161f_0_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402c5d161f_0_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BENARKAH ANAK MUDA AKAN SUSAH BELI RUMAH?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g1402c5d161f_0_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g1402c5d161f_0_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Melalui ML kami ingin mengetahui:</a:t>
              </a:r>
              <a:endParaRPr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Prediksi populasi usia muda</a:t>
              </a:r>
              <a:endParaRPr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Klasterisasi wilayah</a:t>
              </a:r>
              <a:endParaRPr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" name="Google Shape;68;g1402c5d161f_0_0"/>
          <p:cNvGrpSpPr/>
          <p:nvPr/>
        </p:nvGrpSpPr>
        <p:grpSpPr>
          <a:xfrm>
            <a:off x="899807" y="2553828"/>
            <a:ext cx="7386102" cy="1096974"/>
            <a:chOff x="1593000" y="2322568"/>
            <a:chExt cx="5957975" cy="643500"/>
          </a:xfrm>
        </p:grpSpPr>
        <p:sp>
          <p:nvSpPr>
            <p:cNvPr id="69" name="Google Shape;69;g1402c5d161f_0_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1402c5d161f_0_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1402c5d161f_0_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402c5d161f_0_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Kondisi ekonomi dan kenaikan inflasi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402c5d161f_0_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402c5d161f_0_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5" name="Google Shape;75;g1402c5d161f_0_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Kenaikan harga properti</a:t>
              </a:r>
              <a:endParaRPr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g1402c5d161f_0_0"/>
          <p:cNvGrpSpPr/>
          <p:nvPr/>
        </p:nvGrpSpPr>
        <p:grpSpPr>
          <a:xfrm>
            <a:off x="899807" y="1437075"/>
            <a:ext cx="7386102" cy="1096974"/>
            <a:chOff x="1593000" y="2322568"/>
            <a:chExt cx="5957975" cy="643500"/>
          </a:xfrm>
        </p:grpSpPr>
        <p:sp>
          <p:nvSpPr>
            <p:cNvPr id="77" name="Google Shape;77;g1402c5d161f_0_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402c5d161f_0_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402c5d161f_0_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402c5d161f_0_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Indonesia, negara dengan populasi terbesar keempat dunia akan mengalami </a:t>
              </a:r>
              <a:endPara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bonus demografi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g1402c5d161f_0_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402c5d161f_0_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3" name="Google Shape;83;g1402c5d161f_0_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Berakibat:</a:t>
              </a:r>
              <a:endParaRPr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Pertumbuhan Ekonomi</a:t>
              </a:r>
              <a:endParaRPr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Masalah Kependudukan</a:t>
              </a:r>
              <a:endParaRPr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0105e990c_1_16"/>
          <p:cNvSpPr txBox="1"/>
          <p:nvPr>
            <p:ph type="title"/>
          </p:nvPr>
        </p:nvSpPr>
        <p:spPr>
          <a:xfrm>
            <a:off x="457200" y="734125"/>
            <a:ext cx="69036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Tahapan</a:t>
            </a:r>
            <a:endParaRPr sz="3100"/>
          </a:p>
        </p:txBody>
      </p:sp>
      <p:grpSp>
        <p:nvGrpSpPr>
          <p:cNvPr id="89" name="Google Shape;89;g140105e990c_1_16"/>
          <p:cNvGrpSpPr/>
          <p:nvPr/>
        </p:nvGrpSpPr>
        <p:grpSpPr>
          <a:xfrm>
            <a:off x="925291" y="1737781"/>
            <a:ext cx="2282432" cy="1669350"/>
            <a:chOff x="1083025" y="2306625"/>
            <a:chExt cx="1834900" cy="834800"/>
          </a:xfrm>
        </p:grpSpPr>
        <p:sp>
          <p:nvSpPr>
            <p:cNvPr id="90" name="Google Shape;90;g140105e990c_1_1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preparation, exploration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g140105e990c_1_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2" name="Google Shape;92;g140105e990c_1_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g140105e990c_1_16"/>
          <p:cNvGrpSpPr/>
          <p:nvPr/>
        </p:nvGrpSpPr>
        <p:grpSpPr>
          <a:xfrm>
            <a:off x="5180445" y="1736359"/>
            <a:ext cx="2282432" cy="1669350"/>
            <a:chOff x="1083025" y="2306625"/>
            <a:chExt cx="1834900" cy="834800"/>
          </a:xfrm>
        </p:grpSpPr>
        <p:sp>
          <p:nvSpPr>
            <p:cNvPr id="94" name="Google Shape;94;g140105e990c_1_1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Komparasi dengan data lain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g140105e990c_1_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6" name="Google Shape;96;g140105e990c_1_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g140105e990c_1_16"/>
          <p:cNvGrpSpPr/>
          <p:nvPr/>
        </p:nvGrpSpPr>
        <p:grpSpPr>
          <a:xfrm>
            <a:off x="5180445" y="1736359"/>
            <a:ext cx="2282432" cy="594359"/>
            <a:chOff x="1083025" y="2306625"/>
            <a:chExt cx="1834900" cy="297224"/>
          </a:xfrm>
        </p:grpSpPr>
        <p:sp>
          <p:nvSpPr>
            <p:cNvPr id="98" name="Google Shape;98;g140105e990c_1_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9" name="Google Shape;99;g140105e990c_1_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g140105e990c_1_16"/>
          <p:cNvGrpSpPr/>
          <p:nvPr/>
        </p:nvGrpSpPr>
        <p:grpSpPr>
          <a:xfrm>
            <a:off x="3051066" y="1737781"/>
            <a:ext cx="2282432" cy="1669350"/>
            <a:chOff x="1083025" y="2306625"/>
            <a:chExt cx="1834900" cy="834800"/>
          </a:xfrm>
        </p:grpSpPr>
        <p:sp>
          <p:nvSpPr>
            <p:cNvPr id="101" name="Google Shape;101;g140105e990c_1_1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Pembentukan Model, prediksi, klasterisasi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g140105e990c_1_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3" name="Google Shape;103;g140105e990c_1_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e6fa23af8_1_5"/>
          <p:cNvSpPr txBox="1"/>
          <p:nvPr>
            <p:ph type="title"/>
          </p:nvPr>
        </p:nvSpPr>
        <p:spPr>
          <a:xfrm>
            <a:off x="431550" y="75085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Input</a:t>
            </a:r>
            <a:endParaRPr sz="2100"/>
          </a:p>
        </p:txBody>
      </p:sp>
      <p:sp>
        <p:nvSpPr>
          <p:cNvPr id="109" name="Google Shape;109;g13e6fa23af8_1_5"/>
          <p:cNvSpPr txBox="1"/>
          <p:nvPr>
            <p:ph type="title"/>
          </p:nvPr>
        </p:nvSpPr>
        <p:spPr>
          <a:xfrm>
            <a:off x="431550" y="1279375"/>
            <a:ext cx="8518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Dataset utama (dari panitia): 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Data Penduduk DKI Jakarta Berdasarkan Kelurahan dan Kelompok Usia dan Jenis Kelamin Tahun 2013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 u="sng">
                <a:solidFill>
                  <a:schemeClr val="hlink"/>
                </a:solidFill>
                <a:hlinkClick r:id="rId3"/>
              </a:rPr>
              <a:t>https://github.com/tsancode/Population5/blob/main/code/Preliminary_data_exploration.ipynb</a:t>
            </a:r>
            <a:r>
              <a:rPr b="0" lang="en" sz="1400"/>
              <a:t> 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Dataset tambahan:</a:t>
            </a:r>
            <a:endParaRPr sz="1400"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Data Jumlah Penduduk Kelurahan di Provinsi DKI Jakarta Berdasarkan Kelompok Usia dan Jenis Kelamin Tahun 2013 - 2021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https://data.jakarta.go.id/dataset/data-jumlah-penduduk-provinsi-dki-jakarta-berdasarkan-kelompok-usia-per-kelurahan</a:t>
            </a:r>
            <a:endParaRPr b="0" sz="1400"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Data Perkembangan Dan Pembangunan Rumah Susun Tahun 2013 dan 2021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https://data.jakarta.go.id/dataset/data-perkembangan-dan-pembangunan-rumah-susun</a:t>
            </a:r>
            <a:endParaRPr b="0" sz="1400"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Data BPS Rumah Susun DKI Jakarta 2017-2018 dan 2019-2020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(</a:t>
            </a:r>
            <a:r>
              <a:rPr b="0" lang="en" sz="1400" u="sng">
                <a:solidFill>
                  <a:schemeClr val="hlink"/>
                </a:solidFill>
                <a:hlinkClick r:id="rId6"/>
              </a:rPr>
              <a:t>https://jakarta.bps.go.id/indicator/4/808/1/jumlah-rumah-susun-sederhana-menurut-lokasi-luas-area-tipe-dan-kota-administrasi-di-provinsi-dki-jakarta.html</a:t>
            </a:r>
            <a:r>
              <a:rPr b="0" lang="en" sz="1400"/>
              <a:t>) 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fa23af8_3_1042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Produk										Output</a:t>
            </a:r>
            <a:endParaRPr sz="2100"/>
          </a:p>
        </p:txBody>
      </p:sp>
      <p:sp>
        <p:nvSpPr>
          <p:cNvPr id="115" name="Google Shape;115;g13e6fa23af8_3_1042"/>
          <p:cNvSpPr txBox="1"/>
          <p:nvPr>
            <p:ph type="title"/>
          </p:nvPr>
        </p:nvSpPr>
        <p:spPr>
          <a:xfrm>
            <a:off x="438050" y="1545575"/>
            <a:ext cx="50277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" sz="1400"/>
              <a:t>Visualisasi jumlah penduduk tiap Kelurahan di Provinsi DKI Jakarta T</a:t>
            </a:r>
            <a:r>
              <a:rPr b="0" lang="en" sz="1400"/>
              <a:t>ahun 2013-2021</a:t>
            </a:r>
            <a:r>
              <a:rPr b="0" lang="en" sz="1400"/>
              <a:t>(</a:t>
            </a:r>
            <a:r>
              <a:rPr b="0" lang="en" sz="1300"/>
              <a:t>Moving Average)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 u="sng">
                <a:solidFill>
                  <a:schemeClr val="hlink"/>
                </a:solidFill>
                <a:hlinkClick r:id="rId3"/>
              </a:rPr>
              <a:t>https://github.com/tsancode/Population5/blob/main/Population_5.ipynb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" sz="1400"/>
              <a:t>Proyeksi jumlah penduduk usia produktif di Provinsi DKI Jakarta</a:t>
            </a:r>
            <a:r>
              <a:rPr b="0" lang="en" sz="1400"/>
              <a:t> Tahun 2013-2022</a:t>
            </a:r>
            <a:r>
              <a:rPr b="0" lang="en" sz="1400"/>
              <a:t> (Model LSTM)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 u="sng">
                <a:solidFill>
                  <a:schemeClr val="hlink"/>
                </a:solidFill>
                <a:hlinkClick r:id="rId4"/>
              </a:rPr>
              <a:t>https://github.com/tsancode/Population5/blob/miftarj-model/LSTM%20model.ipynb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" sz="1400"/>
              <a:t>Klasterisasi kelurahan di DKI Jakarta menurut struktur umur penduduknya (K-Means Clustering)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 u="sng">
                <a:solidFill>
                  <a:schemeClr val="hlink"/>
                </a:solidFill>
                <a:hlinkClick r:id="rId5"/>
              </a:rPr>
              <a:t>https://github.com/tsancode/Population5/blob/miftarj-klastering/Kmeans%20cluster.ipynb</a:t>
            </a:r>
            <a:r>
              <a:rPr b="0" lang="en" sz="1400"/>
              <a:t> 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</p:txBody>
      </p:sp>
      <p:sp>
        <p:nvSpPr>
          <p:cNvPr id="116" name="Google Shape;116;g13e6fa23af8_3_1042"/>
          <p:cNvSpPr txBox="1"/>
          <p:nvPr>
            <p:ph type="title"/>
          </p:nvPr>
        </p:nvSpPr>
        <p:spPr>
          <a:xfrm>
            <a:off x="5586625" y="1545575"/>
            <a:ext cx="32367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Terdapat pertumbuhan jumlah penduduk pada kebanyakan kelurahan.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Jumlah penduduk usia produktif meningkat.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T</a:t>
            </a:r>
            <a:r>
              <a:rPr b="0" lang="en" sz="1400"/>
              <a:t>erbentuk 4 klaster berdasarkan data tahun 2013 dan 5 klaster berdasarkan data tahun 2021.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Daerah dg populasi terbanyak: Jakarta Barat, Timur, Utara</a:t>
            </a:r>
            <a:endParaRPr b="0" sz="1400"/>
          </a:p>
        </p:txBody>
      </p:sp>
      <p:sp>
        <p:nvSpPr>
          <p:cNvPr id="117" name="Google Shape;117;g13e6fa23af8_3_1042"/>
          <p:cNvSpPr/>
          <p:nvPr/>
        </p:nvSpPr>
        <p:spPr>
          <a:xfrm>
            <a:off x="5586625" y="1624975"/>
            <a:ext cx="429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e6fa23af8_3_1042"/>
          <p:cNvSpPr/>
          <p:nvPr/>
        </p:nvSpPr>
        <p:spPr>
          <a:xfrm>
            <a:off x="5586625" y="2865175"/>
            <a:ext cx="429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e6fa23af8_3_1042"/>
          <p:cNvSpPr/>
          <p:nvPr/>
        </p:nvSpPr>
        <p:spPr>
          <a:xfrm>
            <a:off x="5586625" y="4105375"/>
            <a:ext cx="429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02c5d161f_0_66"/>
          <p:cNvSpPr txBox="1"/>
          <p:nvPr>
            <p:ph type="title"/>
          </p:nvPr>
        </p:nvSpPr>
        <p:spPr>
          <a:xfrm>
            <a:off x="457200" y="734125"/>
            <a:ext cx="69036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Arsitektur Model</a:t>
            </a:r>
            <a:endParaRPr sz="3100"/>
          </a:p>
        </p:txBody>
      </p:sp>
      <p:pic>
        <p:nvPicPr>
          <p:cNvPr id="125" name="Google Shape;125;g1402c5d161f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681163"/>
            <a:ext cx="82677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f93a0418d_0_2"/>
          <p:cNvSpPr txBox="1"/>
          <p:nvPr>
            <p:ph type="title"/>
          </p:nvPr>
        </p:nvSpPr>
        <p:spPr>
          <a:xfrm>
            <a:off x="558900" y="1545575"/>
            <a:ext cx="48936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4. Visualisasi klasifikasi jumlah penduduk DKI Jakarta (2014-2020) (Random Forest)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 u="sng">
                <a:solidFill>
                  <a:schemeClr val="hlink"/>
                </a:solidFill>
                <a:hlinkClick r:id="rId3"/>
              </a:rPr>
              <a:t>https://github.com/tsancode/Population5/blob/main/code/klasifikasi_berdasarkan_usia.ipynb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</p:txBody>
      </p:sp>
      <p:pic>
        <p:nvPicPr>
          <p:cNvPr id="131" name="Google Shape;131;g13f93a0418d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5500" y="2420475"/>
            <a:ext cx="5342575" cy="27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3f93a0418d_0_2"/>
          <p:cNvSpPr txBox="1"/>
          <p:nvPr>
            <p:ph type="title"/>
          </p:nvPr>
        </p:nvSpPr>
        <p:spPr>
          <a:xfrm>
            <a:off x="5586625" y="1545575"/>
            <a:ext cx="32367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Dominasi usia muda dan usia produktif</a:t>
            </a:r>
            <a:endParaRPr b="0" sz="1400"/>
          </a:p>
        </p:txBody>
      </p:sp>
      <p:sp>
        <p:nvSpPr>
          <p:cNvPr id="133" name="Google Shape;133;g13f93a0418d_0_2"/>
          <p:cNvSpPr/>
          <p:nvPr/>
        </p:nvSpPr>
        <p:spPr>
          <a:xfrm>
            <a:off x="5586625" y="1624975"/>
            <a:ext cx="429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3f93a0418d_0_2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Produk										Output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e6fa23af8_3_1047"/>
          <p:cNvSpPr txBox="1"/>
          <p:nvPr>
            <p:ph type="title"/>
          </p:nvPr>
        </p:nvSpPr>
        <p:spPr>
          <a:xfrm>
            <a:off x="558900" y="1545575"/>
            <a:ext cx="49605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5. Visualisasi dan prediksi jumlah unit rumah susun (LSTM)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 u="sng">
                <a:solidFill>
                  <a:schemeClr val="hlink"/>
                </a:solidFill>
                <a:hlinkClick r:id="rId3"/>
              </a:rPr>
              <a:t>https://github.com/tsancode/Population5/blob/main/code/LSTM_Rusun.ipynb</a:t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</p:txBody>
      </p:sp>
      <p:pic>
        <p:nvPicPr>
          <p:cNvPr id="140" name="Google Shape;140;g13e6fa23af8_3_10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475" y="2334575"/>
            <a:ext cx="3819525" cy="26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3e6fa23af8_3_1047"/>
          <p:cNvSpPr txBox="1"/>
          <p:nvPr>
            <p:ph type="title"/>
          </p:nvPr>
        </p:nvSpPr>
        <p:spPr>
          <a:xfrm>
            <a:off x="5586625" y="1545575"/>
            <a:ext cx="32367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 sz="1400"/>
              <a:t>Jumlah unit rusun diprediksi naik di Jakarta Timur dan Barat, stagnan di Jakarta Selatan, Utara, dan Pusat</a:t>
            </a:r>
            <a:endParaRPr b="0" sz="1400"/>
          </a:p>
        </p:txBody>
      </p:sp>
      <p:sp>
        <p:nvSpPr>
          <p:cNvPr id="142" name="Google Shape;142;g13e6fa23af8_3_1047"/>
          <p:cNvSpPr/>
          <p:nvPr/>
        </p:nvSpPr>
        <p:spPr>
          <a:xfrm>
            <a:off x="5586625" y="1624975"/>
            <a:ext cx="429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3e6fa23af8_3_1047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Produk										Output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