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6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034"/>
  </p:normalViewPr>
  <p:slideViewPr>
    <p:cSldViewPr snapToGrid="0">
      <p:cViewPr varScale="1">
        <p:scale>
          <a:sx n="81" d="100"/>
          <a:sy n="81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D1B8D-EB0D-104F-9263-B7DEC7A562B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DD5CF9ED-F197-E04A-BA9D-FFEFCF93EEAA}">
      <dgm:prSet phldrT="[Text]"/>
      <dgm:spPr/>
      <dgm:t>
        <a:bodyPr/>
        <a:lstStyle/>
        <a:p>
          <a:r>
            <a:rPr lang="de-DE" dirty="0"/>
            <a:t>Überblick über Alzheimer</a:t>
          </a:r>
        </a:p>
      </dgm:t>
    </dgm:pt>
    <dgm:pt modelId="{846DB578-7BFD-9F40-937B-D8ACEC2324B9}" type="parTrans" cxnId="{4689C3E3-C851-4846-9F03-0D57046F5D45}">
      <dgm:prSet/>
      <dgm:spPr/>
      <dgm:t>
        <a:bodyPr/>
        <a:lstStyle/>
        <a:p>
          <a:endParaRPr lang="de-DE"/>
        </a:p>
      </dgm:t>
    </dgm:pt>
    <dgm:pt modelId="{DFF6D834-FC62-884C-87BA-6BE8F37E1A30}" type="sibTrans" cxnId="{4689C3E3-C851-4846-9F03-0D57046F5D45}">
      <dgm:prSet/>
      <dgm:spPr/>
      <dgm:t>
        <a:bodyPr/>
        <a:lstStyle/>
        <a:p>
          <a:endParaRPr lang="de-DE"/>
        </a:p>
      </dgm:t>
    </dgm:pt>
    <dgm:pt modelId="{91A75206-AB49-0542-A796-8C5B3BF3380E}">
      <dgm:prSet phldrT="[Text]"/>
      <dgm:spPr/>
      <dgm:t>
        <a:bodyPr/>
        <a:lstStyle/>
        <a:p>
          <a:r>
            <a:rPr lang="de-DE" dirty="0"/>
            <a:t>Deep Learning &amp; </a:t>
          </a:r>
          <a:r>
            <a:rPr lang="de-DE" dirty="0" err="1"/>
            <a:t>Preprocessing</a:t>
          </a:r>
          <a:endParaRPr lang="de-DE" dirty="0"/>
        </a:p>
      </dgm:t>
    </dgm:pt>
    <dgm:pt modelId="{D5738C8E-86A2-6048-9CDE-35B132D2D9F0}" type="parTrans" cxnId="{E5E0010C-ACD2-5C44-8E4E-5E30C674A13A}">
      <dgm:prSet/>
      <dgm:spPr/>
      <dgm:t>
        <a:bodyPr/>
        <a:lstStyle/>
        <a:p>
          <a:endParaRPr lang="de-DE"/>
        </a:p>
      </dgm:t>
    </dgm:pt>
    <dgm:pt modelId="{18DF5A86-3D34-694F-832B-2801A6F044C2}" type="sibTrans" cxnId="{E5E0010C-ACD2-5C44-8E4E-5E30C674A13A}">
      <dgm:prSet/>
      <dgm:spPr/>
      <dgm:t>
        <a:bodyPr/>
        <a:lstStyle/>
        <a:p>
          <a:endParaRPr lang="de-DE"/>
        </a:p>
      </dgm:t>
    </dgm:pt>
    <dgm:pt modelId="{277C6492-64AE-7D42-96BA-065F435C6B44}">
      <dgm:prSet phldrT="[Text]"/>
      <dgm:spPr/>
      <dgm:t>
        <a:bodyPr/>
        <a:lstStyle/>
        <a:p>
          <a:r>
            <a:rPr lang="de-DE" dirty="0"/>
            <a:t>Erkenntnisse &amp; Fazit</a:t>
          </a:r>
        </a:p>
      </dgm:t>
    </dgm:pt>
    <dgm:pt modelId="{48A67EF4-ADAC-4246-BE24-0A705EE241AF}" type="parTrans" cxnId="{75A59B04-A0F8-A044-A40A-F98838081137}">
      <dgm:prSet/>
      <dgm:spPr/>
      <dgm:t>
        <a:bodyPr/>
        <a:lstStyle/>
        <a:p>
          <a:endParaRPr lang="de-DE"/>
        </a:p>
      </dgm:t>
    </dgm:pt>
    <dgm:pt modelId="{C70FE706-8D85-B949-9EEB-F569239CBE39}" type="sibTrans" cxnId="{75A59B04-A0F8-A044-A40A-F98838081137}">
      <dgm:prSet/>
      <dgm:spPr/>
      <dgm:t>
        <a:bodyPr/>
        <a:lstStyle/>
        <a:p>
          <a:endParaRPr lang="de-DE"/>
        </a:p>
      </dgm:t>
    </dgm:pt>
    <dgm:pt modelId="{33B6BEB4-5252-6C45-9594-58CA64265300}" type="pres">
      <dgm:prSet presAssocID="{3F0D1B8D-EB0D-104F-9263-B7DEC7A562B3}" presName="Name0" presStyleCnt="0">
        <dgm:presLayoutVars>
          <dgm:dir/>
          <dgm:animLvl val="lvl"/>
          <dgm:resizeHandles val="exact"/>
        </dgm:presLayoutVars>
      </dgm:prSet>
      <dgm:spPr/>
    </dgm:pt>
    <dgm:pt modelId="{29A1C672-5554-C143-925B-FF2B3A468BD0}" type="pres">
      <dgm:prSet presAssocID="{DD5CF9ED-F197-E04A-BA9D-FFEFCF93EEA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C6E2824-249C-4848-9B04-5DC5859896A4}" type="pres">
      <dgm:prSet presAssocID="{DFF6D834-FC62-884C-87BA-6BE8F37E1A30}" presName="parTxOnlySpace" presStyleCnt="0"/>
      <dgm:spPr/>
    </dgm:pt>
    <dgm:pt modelId="{D8CF9C92-F346-A940-AB52-CFF35E5169DF}" type="pres">
      <dgm:prSet presAssocID="{91A75206-AB49-0542-A796-8C5B3BF3380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1C6BD1B-8B06-1344-B19F-00DF4CBFC27E}" type="pres">
      <dgm:prSet presAssocID="{18DF5A86-3D34-694F-832B-2801A6F044C2}" presName="parTxOnlySpace" presStyleCnt="0"/>
      <dgm:spPr/>
    </dgm:pt>
    <dgm:pt modelId="{84DF68EE-B684-F045-A0E8-5AE4E1E1E08A}" type="pres">
      <dgm:prSet presAssocID="{277C6492-64AE-7D42-96BA-065F435C6B4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5A59B04-A0F8-A044-A40A-F98838081137}" srcId="{3F0D1B8D-EB0D-104F-9263-B7DEC7A562B3}" destId="{277C6492-64AE-7D42-96BA-065F435C6B44}" srcOrd="2" destOrd="0" parTransId="{48A67EF4-ADAC-4246-BE24-0A705EE241AF}" sibTransId="{C70FE706-8D85-B949-9EEB-F569239CBE39}"/>
    <dgm:cxn modelId="{E5E0010C-ACD2-5C44-8E4E-5E30C674A13A}" srcId="{3F0D1B8D-EB0D-104F-9263-B7DEC7A562B3}" destId="{91A75206-AB49-0542-A796-8C5B3BF3380E}" srcOrd="1" destOrd="0" parTransId="{D5738C8E-86A2-6048-9CDE-35B132D2D9F0}" sibTransId="{18DF5A86-3D34-694F-832B-2801A6F044C2}"/>
    <dgm:cxn modelId="{81B23810-9579-CA45-AA10-C6B1E5996307}" type="presOf" srcId="{91A75206-AB49-0542-A796-8C5B3BF3380E}" destId="{D8CF9C92-F346-A940-AB52-CFF35E5169DF}" srcOrd="0" destOrd="0" presId="urn:microsoft.com/office/officeart/2005/8/layout/chevron1"/>
    <dgm:cxn modelId="{F84A4968-2C7B-8847-BFBE-BB4AA9E4D044}" type="presOf" srcId="{277C6492-64AE-7D42-96BA-065F435C6B44}" destId="{84DF68EE-B684-F045-A0E8-5AE4E1E1E08A}" srcOrd="0" destOrd="0" presId="urn:microsoft.com/office/officeart/2005/8/layout/chevron1"/>
    <dgm:cxn modelId="{8BA873B2-EBA6-564A-BD1A-FDD66F8BB298}" type="presOf" srcId="{DD5CF9ED-F197-E04A-BA9D-FFEFCF93EEAA}" destId="{29A1C672-5554-C143-925B-FF2B3A468BD0}" srcOrd="0" destOrd="0" presId="urn:microsoft.com/office/officeart/2005/8/layout/chevron1"/>
    <dgm:cxn modelId="{4689C3E3-C851-4846-9F03-0D57046F5D45}" srcId="{3F0D1B8D-EB0D-104F-9263-B7DEC7A562B3}" destId="{DD5CF9ED-F197-E04A-BA9D-FFEFCF93EEAA}" srcOrd="0" destOrd="0" parTransId="{846DB578-7BFD-9F40-937B-D8ACEC2324B9}" sibTransId="{DFF6D834-FC62-884C-87BA-6BE8F37E1A30}"/>
    <dgm:cxn modelId="{F2F8D4FA-648B-474A-8BC7-1F5F2111BBC0}" type="presOf" srcId="{3F0D1B8D-EB0D-104F-9263-B7DEC7A562B3}" destId="{33B6BEB4-5252-6C45-9594-58CA64265300}" srcOrd="0" destOrd="0" presId="urn:microsoft.com/office/officeart/2005/8/layout/chevron1"/>
    <dgm:cxn modelId="{0E989DC2-094C-E74E-BB29-E2E59E69E647}" type="presParOf" srcId="{33B6BEB4-5252-6C45-9594-58CA64265300}" destId="{29A1C672-5554-C143-925B-FF2B3A468BD0}" srcOrd="0" destOrd="0" presId="urn:microsoft.com/office/officeart/2005/8/layout/chevron1"/>
    <dgm:cxn modelId="{663BA0F6-53FF-5D4C-B541-C4DF96621BD6}" type="presParOf" srcId="{33B6BEB4-5252-6C45-9594-58CA64265300}" destId="{EC6E2824-249C-4848-9B04-5DC5859896A4}" srcOrd="1" destOrd="0" presId="urn:microsoft.com/office/officeart/2005/8/layout/chevron1"/>
    <dgm:cxn modelId="{46A2148E-8798-3645-A82C-F73A1B089751}" type="presParOf" srcId="{33B6BEB4-5252-6C45-9594-58CA64265300}" destId="{D8CF9C92-F346-A940-AB52-CFF35E5169DF}" srcOrd="2" destOrd="0" presId="urn:microsoft.com/office/officeart/2005/8/layout/chevron1"/>
    <dgm:cxn modelId="{C40C0E70-8633-3C4D-AFD1-4911594EAF47}" type="presParOf" srcId="{33B6BEB4-5252-6C45-9594-58CA64265300}" destId="{41C6BD1B-8B06-1344-B19F-00DF4CBFC27E}" srcOrd="3" destOrd="0" presId="urn:microsoft.com/office/officeart/2005/8/layout/chevron1"/>
    <dgm:cxn modelId="{7CBCB953-9429-3D4D-832B-6BF5CF4252B4}" type="presParOf" srcId="{33B6BEB4-5252-6C45-9594-58CA64265300}" destId="{84DF68EE-B684-F045-A0E8-5AE4E1E1E0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D1B5D-38EB-D24A-AABC-C3EA73FACF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3F2272D-A081-F447-A107-E7E4E58CAE5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NPPY für skull stripping, bias field corretion</a:t>
          </a:r>
        </a:p>
      </dgm:t>
    </dgm:pt>
    <dgm:pt modelId="{E608B96C-29E7-AA4A-B09D-C91EE721A20E}" type="parTrans" cxnId="{2B1959ED-7628-7944-85C7-D80D91E185E7}">
      <dgm:prSet/>
      <dgm:spPr/>
      <dgm:t>
        <a:bodyPr/>
        <a:lstStyle/>
        <a:p>
          <a:endParaRPr lang="de-DE"/>
        </a:p>
      </dgm:t>
    </dgm:pt>
    <dgm:pt modelId="{16F26743-96B6-1E48-A471-29A9F421AF24}" type="sibTrans" cxnId="{2B1959ED-7628-7944-85C7-D80D91E185E7}">
      <dgm:prSet/>
      <dgm:spPr/>
      <dgm:t>
        <a:bodyPr/>
        <a:lstStyle/>
        <a:p>
          <a:endParaRPr lang="de-DE"/>
        </a:p>
      </dgm:t>
    </dgm:pt>
    <dgm:pt modelId="{AFE9CF1F-E7C6-EA4B-8635-2AED9ABD3B6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+mn-lt"/>
            </a:rPr>
            <a:t>Extraktion von kleineren Würfeln aus großem 3D MRT-Bild (256x256x256 ⟹ 32x32x32)</a:t>
          </a:r>
        </a:p>
      </dgm:t>
    </dgm:pt>
    <dgm:pt modelId="{A1447B76-DC05-7E4D-8129-2A24E81CD195}" type="parTrans" cxnId="{3C02A66E-84C4-A847-95AB-80D8E3798A55}">
      <dgm:prSet/>
      <dgm:spPr/>
      <dgm:t>
        <a:bodyPr/>
        <a:lstStyle/>
        <a:p>
          <a:endParaRPr lang="de-DE"/>
        </a:p>
      </dgm:t>
    </dgm:pt>
    <dgm:pt modelId="{2F3F0B54-4075-364D-8E10-1EC539CEAAEF}" type="sibTrans" cxnId="{3C02A66E-84C4-A847-95AB-80D8E3798A55}">
      <dgm:prSet/>
      <dgm:spPr/>
      <dgm:t>
        <a:bodyPr/>
        <a:lstStyle/>
        <a:p>
          <a:endParaRPr lang="de-DE"/>
        </a:p>
      </dgm:t>
    </dgm:pt>
    <dgm:pt modelId="{CD1E34A9-E7D2-BF4E-A911-D76811143C3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>
              <a:latin typeface="+mn-lt"/>
            </a:rPr>
            <a:t>Normalisierung der Pixelwerte (0-255 -&gt; 0-1)</a:t>
          </a:r>
        </a:p>
      </dgm:t>
    </dgm:pt>
    <dgm:pt modelId="{BAD12542-EF1F-934D-9CD6-091CA53729B8}" type="parTrans" cxnId="{C3C83392-156F-B744-8861-3A8A6EE0B4C0}">
      <dgm:prSet/>
      <dgm:spPr/>
      <dgm:t>
        <a:bodyPr/>
        <a:lstStyle/>
        <a:p>
          <a:endParaRPr lang="de-DE"/>
        </a:p>
      </dgm:t>
    </dgm:pt>
    <dgm:pt modelId="{3EAEB686-E320-9546-B16B-186F883DB036}" type="sibTrans" cxnId="{C3C83392-156F-B744-8861-3A8A6EE0B4C0}">
      <dgm:prSet/>
      <dgm:spPr/>
      <dgm:t>
        <a:bodyPr/>
        <a:lstStyle/>
        <a:p>
          <a:endParaRPr lang="de-DE"/>
        </a:p>
      </dgm:t>
    </dgm:pt>
    <dgm:pt modelId="{D7CFC13B-E26C-4B9C-86A3-FC2AD1509A99}" type="pres">
      <dgm:prSet presAssocID="{A11D1B5D-38EB-D24A-AABC-C3EA73FACFEA}" presName="root" presStyleCnt="0">
        <dgm:presLayoutVars>
          <dgm:dir/>
          <dgm:resizeHandles val="exact"/>
        </dgm:presLayoutVars>
      </dgm:prSet>
      <dgm:spPr/>
    </dgm:pt>
    <dgm:pt modelId="{CC75023B-5B5B-400B-A2D5-002CFA5B0DE6}" type="pres">
      <dgm:prSet presAssocID="{E3F2272D-A081-F447-A107-E7E4E58CAE55}" presName="compNode" presStyleCnt="0"/>
      <dgm:spPr/>
    </dgm:pt>
    <dgm:pt modelId="{ED93D1C2-C454-47AA-8435-81101B5F6B7A}" type="pres">
      <dgm:prSet presAssocID="{E3F2272D-A081-F447-A107-E7E4E58CAE55}" presName="bgRect" presStyleLbl="bgShp" presStyleIdx="0" presStyleCnt="3"/>
      <dgm:spPr/>
    </dgm:pt>
    <dgm:pt modelId="{79031FDA-FCD9-4DEB-B58F-F2564CF4A0C5}" type="pres">
      <dgm:prSet presAssocID="{E3F2272D-A081-F447-A107-E7E4E58CA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tenkopf"/>
        </a:ext>
      </dgm:extLst>
    </dgm:pt>
    <dgm:pt modelId="{081656E9-C204-49EF-AC7B-C1ED874941ED}" type="pres">
      <dgm:prSet presAssocID="{E3F2272D-A081-F447-A107-E7E4E58CAE55}" presName="spaceRect" presStyleCnt="0"/>
      <dgm:spPr/>
    </dgm:pt>
    <dgm:pt modelId="{D5E83333-792C-4864-B122-0B25A5CD189E}" type="pres">
      <dgm:prSet presAssocID="{E3F2272D-A081-F447-A107-E7E4E58CAE55}" presName="parTx" presStyleLbl="revTx" presStyleIdx="0" presStyleCnt="3">
        <dgm:presLayoutVars>
          <dgm:chMax val="0"/>
          <dgm:chPref val="0"/>
        </dgm:presLayoutVars>
      </dgm:prSet>
      <dgm:spPr/>
    </dgm:pt>
    <dgm:pt modelId="{7CF91102-A2C0-460D-BE12-572803C03AF1}" type="pres">
      <dgm:prSet presAssocID="{16F26743-96B6-1E48-A471-29A9F421AF24}" presName="sibTrans" presStyleCnt="0"/>
      <dgm:spPr/>
    </dgm:pt>
    <dgm:pt modelId="{E1EA8474-3826-43A2-9EE8-ABFDD4BAEECB}" type="pres">
      <dgm:prSet presAssocID="{AFE9CF1F-E7C6-EA4B-8635-2AED9ABD3B69}" presName="compNode" presStyleCnt="0"/>
      <dgm:spPr/>
    </dgm:pt>
    <dgm:pt modelId="{515AE5D3-8181-4166-B47B-F04FEE10C80C}" type="pres">
      <dgm:prSet presAssocID="{AFE9CF1F-E7C6-EA4B-8635-2AED9ABD3B69}" presName="bgRect" presStyleLbl="bgShp" presStyleIdx="1" presStyleCnt="3"/>
      <dgm:spPr/>
    </dgm:pt>
    <dgm:pt modelId="{E869DC7F-9FE0-430F-A853-0DFD0275691B}" type="pres">
      <dgm:prSet presAssocID="{AFE9CF1F-E7C6-EA4B-8635-2AED9ABD3B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32F14421-CC03-4127-A591-362C56A9F1BB}" type="pres">
      <dgm:prSet presAssocID="{AFE9CF1F-E7C6-EA4B-8635-2AED9ABD3B69}" presName="spaceRect" presStyleCnt="0"/>
      <dgm:spPr/>
    </dgm:pt>
    <dgm:pt modelId="{5B51F8CA-A01F-44FF-AB1E-D8E0C432C62A}" type="pres">
      <dgm:prSet presAssocID="{AFE9CF1F-E7C6-EA4B-8635-2AED9ABD3B69}" presName="parTx" presStyleLbl="revTx" presStyleIdx="1" presStyleCnt="3">
        <dgm:presLayoutVars>
          <dgm:chMax val="0"/>
          <dgm:chPref val="0"/>
        </dgm:presLayoutVars>
      </dgm:prSet>
      <dgm:spPr/>
    </dgm:pt>
    <dgm:pt modelId="{1CB76941-26C9-4AA2-8DA7-DC0A90746EF9}" type="pres">
      <dgm:prSet presAssocID="{2F3F0B54-4075-364D-8E10-1EC539CEAAEF}" presName="sibTrans" presStyleCnt="0"/>
      <dgm:spPr/>
    </dgm:pt>
    <dgm:pt modelId="{7D4BA37A-C21F-493A-A2FA-30BAEC182FC7}" type="pres">
      <dgm:prSet presAssocID="{CD1E34A9-E7D2-BF4E-A911-D76811143C37}" presName="compNode" presStyleCnt="0"/>
      <dgm:spPr/>
    </dgm:pt>
    <dgm:pt modelId="{49F4500A-3A41-4793-8792-817ECAF8B7B6}" type="pres">
      <dgm:prSet presAssocID="{CD1E34A9-E7D2-BF4E-A911-D76811143C37}" presName="bgRect" presStyleLbl="bgShp" presStyleIdx="2" presStyleCnt="3"/>
      <dgm:spPr/>
    </dgm:pt>
    <dgm:pt modelId="{215DA31D-C8E6-4457-93BA-B241E0517903}" type="pres">
      <dgm:prSet presAssocID="{CD1E34A9-E7D2-BF4E-A911-D76811143C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AE7B37E-3DD1-455F-B98D-87DDFD4D5491}" type="pres">
      <dgm:prSet presAssocID="{CD1E34A9-E7D2-BF4E-A911-D76811143C37}" presName="spaceRect" presStyleCnt="0"/>
      <dgm:spPr/>
    </dgm:pt>
    <dgm:pt modelId="{29735117-8883-409F-838D-305DC4725CF4}" type="pres">
      <dgm:prSet presAssocID="{CD1E34A9-E7D2-BF4E-A911-D76811143C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62CB18-3B01-A04F-80AE-95A51BC74ED2}" type="presOf" srcId="{E3F2272D-A081-F447-A107-E7E4E58CAE55}" destId="{D5E83333-792C-4864-B122-0B25A5CD189E}" srcOrd="0" destOrd="0" presId="urn:microsoft.com/office/officeart/2018/2/layout/IconVerticalSolidList"/>
    <dgm:cxn modelId="{3C02A66E-84C4-A847-95AB-80D8E3798A55}" srcId="{A11D1B5D-38EB-D24A-AABC-C3EA73FACFEA}" destId="{AFE9CF1F-E7C6-EA4B-8635-2AED9ABD3B69}" srcOrd="1" destOrd="0" parTransId="{A1447B76-DC05-7E4D-8129-2A24E81CD195}" sibTransId="{2F3F0B54-4075-364D-8E10-1EC539CEAAEF}"/>
    <dgm:cxn modelId="{7F60E786-E3AF-474A-8268-FF70F40AD795}" type="presOf" srcId="{A11D1B5D-38EB-D24A-AABC-C3EA73FACFEA}" destId="{D7CFC13B-E26C-4B9C-86A3-FC2AD1509A99}" srcOrd="0" destOrd="0" presId="urn:microsoft.com/office/officeart/2018/2/layout/IconVerticalSolidList"/>
    <dgm:cxn modelId="{C3C83392-156F-B744-8861-3A8A6EE0B4C0}" srcId="{A11D1B5D-38EB-D24A-AABC-C3EA73FACFEA}" destId="{CD1E34A9-E7D2-BF4E-A911-D76811143C37}" srcOrd="2" destOrd="0" parTransId="{BAD12542-EF1F-934D-9CD6-091CA53729B8}" sibTransId="{3EAEB686-E320-9546-B16B-186F883DB036}"/>
    <dgm:cxn modelId="{A40AD9D7-3163-B74C-A3DE-75343A56FDF4}" type="presOf" srcId="{AFE9CF1F-E7C6-EA4B-8635-2AED9ABD3B69}" destId="{5B51F8CA-A01F-44FF-AB1E-D8E0C432C62A}" srcOrd="0" destOrd="0" presId="urn:microsoft.com/office/officeart/2018/2/layout/IconVerticalSolidList"/>
    <dgm:cxn modelId="{2B1959ED-7628-7944-85C7-D80D91E185E7}" srcId="{A11D1B5D-38EB-D24A-AABC-C3EA73FACFEA}" destId="{E3F2272D-A081-F447-A107-E7E4E58CAE55}" srcOrd="0" destOrd="0" parTransId="{E608B96C-29E7-AA4A-B09D-C91EE721A20E}" sibTransId="{16F26743-96B6-1E48-A471-29A9F421AF24}"/>
    <dgm:cxn modelId="{2F59F1F2-D48B-484B-88D3-DD0E50A62239}" type="presOf" srcId="{CD1E34A9-E7D2-BF4E-A911-D76811143C37}" destId="{29735117-8883-409F-838D-305DC4725CF4}" srcOrd="0" destOrd="0" presId="urn:microsoft.com/office/officeart/2018/2/layout/IconVerticalSolidList"/>
    <dgm:cxn modelId="{70FFB862-6F09-C340-A153-5B5418CCF221}" type="presParOf" srcId="{D7CFC13B-E26C-4B9C-86A3-FC2AD1509A99}" destId="{CC75023B-5B5B-400B-A2D5-002CFA5B0DE6}" srcOrd="0" destOrd="0" presId="urn:microsoft.com/office/officeart/2018/2/layout/IconVerticalSolidList"/>
    <dgm:cxn modelId="{AD161E4F-E734-2243-8E01-EB1CE1153244}" type="presParOf" srcId="{CC75023B-5B5B-400B-A2D5-002CFA5B0DE6}" destId="{ED93D1C2-C454-47AA-8435-81101B5F6B7A}" srcOrd="0" destOrd="0" presId="urn:microsoft.com/office/officeart/2018/2/layout/IconVerticalSolidList"/>
    <dgm:cxn modelId="{8FF8983E-CB3E-2F4E-A328-50A5C4D49B42}" type="presParOf" srcId="{CC75023B-5B5B-400B-A2D5-002CFA5B0DE6}" destId="{79031FDA-FCD9-4DEB-B58F-F2564CF4A0C5}" srcOrd="1" destOrd="0" presId="urn:microsoft.com/office/officeart/2018/2/layout/IconVerticalSolidList"/>
    <dgm:cxn modelId="{F71046A9-E0D6-B446-8918-60F4189D107B}" type="presParOf" srcId="{CC75023B-5B5B-400B-A2D5-002CFA5B0DE6}" destId="{081656E9-C204-49EF-AC7B-C1ED874941ED}" srcOrd="2" destOrd="0" presId="urn:microsoft.com/office/officeart/2018/2/layout/IconVerticalSolidList"/>
    <dgm:cxn modelId="{0808B800-EB53-3A4C-9018-B262651BD638}" type="presParOf" srcId="{CC75023B-5B5B-400B-A2D5-002CFA5B0DE6}" destId="{D5E83333-792C-4864-B122-0B25A5CD189E}" srcOrd="3" destOrd="0" presId="urn:microsoft.com/office/officeart/2018/2/layout/IconVerticalSolidList"/>
    <dgm:cxn modelId="{BE3F479B-BEBA-DB45-B7DF-4B89AFDCDF09}" type="presParOf" srcId="{D7CFC13B-E26C-4B9C-86A3-FC2AD1509A99}" destId="{7CF91102-A2C0-460D-BE12-572803C03AF1}" srcOrd="1" destOrd="0" presId="urn:microsoft.com/office/officeart/2018/2/layout/IconVerticalSolidList"/>
    <dgm:cxn modelId="{20823BD3-8A09-4C47-82A3-85F9CFC5BC18}" type="presParOf" srcId="{D7CFC13B-E26C-4B9C-86A3-FC2AD1509A99}" destId="{E1EA8474-3826-43A2-9EE8-ABFDD4BAEECB}" srcOrd="2" destOrd="0" presId="urn:microsoft.com/office/officeart/2018/2/layout/IconVerticalSolidList"/>
    <dgm:cxn modelId="{43D955E9-7DF0-1644-9674-1EA44294443C}" type="presParOf" srcId="{E1EA8474-3826-43A2-9EE8-ABFDD4BAEECB}" destId="{515AE5D3-8181-4166-B47B-F04FEE10C80C}" srcOrd="0" destOrd="0" presId="urn:microsoft.com/office/officeart/2018/2/layout/IconVerticalSolidList"/>
    <dgm:cxn modelId="{34F0BD77-5F61-134E-AB6A-4131E854055D}" type="presParOf" srcId="{E1EA8474-3826-43A2-9EE8-ABFDD4BAEECB}" destId="{E869DC7F-9FE0-430F-A853-0DFD0275691B}" srcOrd="1" destOrd="0" presId="urn:microsoft.com/office/officeart/2018/2/layout/IconVerticalSolidList"/>
    <dgm:cxn modelId="{1DD9C53F-0F89-C64E-9D9B-83B73D96F8AD}" type="presParOf" srcId="{E1EA8474-3826-43A2-9EE8-ABFDD4BAEECB}" destId="{32F14421-CC03-4127-A591-362C56A9F1BB}" srcOrd="2" destOrd="0" presId="urn:microsoft.com/office/officeart/2018/2/layout/IconVerticalSolidList"/>
    <dgm:cxn modelId="{D3AD9574-DB0D-C242-9356-42068A2618BA}" type="presParOf" srcId="{E1EA8474-3826-43A2-9EE8-ABFDD4BAEECB}" destId="{5B51F8CA-A01F-44FF-AB1E-D8E0C432C62A}" srcOrd="3" destOrd="0" presId="urn:microsoft.com/office/officeart/2018/2/layout/IconVerticalSolidList"/>
    <dgm:cxn modelId="{887F91BA-E754-304D-AB57-5BF7E7CCA374}" type="presParOf" srcId="{D7CFC13B-E26C-4B9C-86A3-FC2AD1509A99}" destId="{1CB76941-26C9-4AA2-8DA7-DC0A90746EF9}" srcOrd="3" destOrd="0" presId="urn:microsoft.com/office/officeart/2018/2/layout/IconVerticalSolidList"/>
    <dgm:cxn modelId="{A5D7F3E8-3ADB-984F-8E96-468012B4D812}" type="presParOf" srcId="{D7CFC13B-E26C-4B9C-86A3-FC2AD1509A99}" destId="{7D4BA37A-C21F-493A-A2FA-30BAEC182FC7}" srcOrd="4" destOrd="0" presId="urn:microsoft.com/office/officeart/2018/2/layout/IconVerticalSolidList"/>
    <dgm:cxn modelId="{BB1B8231-B704-FF49-B469-21F2C2D46EF8}" type="presParOf" srcId="{7D4BA37A-C21F-493A-A2FA-30BAEC182FC7}" destId="{49F4500A-3A41-4793-8792-817ECAF8B7B6}" srcOrd="0" destOrd="0" presId="urn:microsoft.com/office/officeart/2018/2/layout/IconVerticalSolidList"/>
    <dgm:cxn modelId="{6B76B421-B65B-1746-B7FC-CC7049149BBB}" type="presParOf" srcId="{7D4BA37A-C21F-493A-A2FA-30BAEC182FC7}" destId="{215DA31D-C8E6-4457-93BA-B241E0517903}" srcOrd="1" destOrd="0" presId="urn:microsoft.com/office/officeart/2018/2/layout/IconVerticalSolidList"/>
    <dgm:cxn modelId="{35488F68-BF85-4348-9DFB-D6D200453E9A}" type="presParOf" srcId="{7D4BA37A-C21F-493A-A2FA-30BAEC182FC7}" destId="{8AE7B37E-3DD1-455F-B98D-87DDFD4D5491}" srcOrd="2" destOrd="0" presId="urn:microsoft.com/office/officeart/2018/2/layout/IconVerticalSolidList"/>
    <dgm:cxn modelId="{E6C13AEF-FF61-E942-AD72-74B2FBB71F24}" type="presParOf" srcId="{7D4BA37A-C21F-493A-A2FA-30BAEC182FC7}" destId="{29735117-8883-409F-838D-305DC4725C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6F048-2120-264C-A7EB-F852548C29FF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DEDD60E-6F64-7846-89C8-936BC12560AE}">
      <dgm:prSet phldrT="[Text]"/>
      <dgm:spPr/>
      <dgm:t>
        <a:bodyPr/>
        <a:lstStyle/>
        <a:p>
          <a:r>
            <a:rPr lang="de-DE" dirty="0" err="1"/>
            <a:t>Coronal</a:t>
          </a:r>
          <a:endParaRPr lang="de-DE" dirty="0"/>
        </a:p>
      </dgm:t>
    </dgm:pt>
    <dgm:pt modelId="{9D3CECCF-33D9-B04A-8294-65DD6989BC69}" type="parTrans" cxnId="{03A857DB-0C1A-E14E-9A8D-FD1D3059380D}">
      <dgm:prSet/>
      <dgm:spPr/>
      <dgm:t>
        <a:bodyPr/>
        <a:lstStyle/>
        <a:p>
          <a:endParaRPr lang="de-DE"/>
        </a:p>
      </dgm:t>
    </dgm:pt>
    <dgm:pt modelId="{D24C6446-2836-144D-9C62-0BCEAA7B6C82}" type="sibTrans" cxnId="{03A857DB-0C1A-E14E-9A8D-FD1D3059380D}">
      <dgm:prSet/>
      <dgm:spPr/>
      <dgm:t>
        <a:bodyPr/>
        <a:lstStyle/>
        <a:p>
          <a:endParaRPr lang="de-DE"/>
        </a:p>
      </dgm:t>
    </dgm:pt>
    <dgm:pt modelId="{177EE11E-05E1-9A47-A7D6-BFC12B5489EF}">
      <dgm:prSet phldrT="[Text]" phldr="1"/>
      <dgm:spPr/>
      <dgm:t>
        <a:bodyPr/>
        <a:lstStyle/>
        <a:p>
          <a:endParaRPr lang="de-DE" dirty="0"/>
        </a:p>
      </dgm:t>
    </dgm:pt>
    <dgm:pt modelId="{80A3205E-A826-D54E-8954-A4F542503709}" type="parTrans" cxnId="{C6F73338-A6E9-304B-BF56-9FA41FC7C87C}">
      <dgm:prSet/>
      <dgm:spPr/>
      <dgm:t>
        <a:bodyPr/>
        <a:lstStyle/>
        <a:p>
          <a:endParaRPr lang="de-DE"/>
        </a:p>
      </dgm:t>
    </dgm:pt>
    <dgm:pt modelId="{52D6DECB-3BCE-8C4D-AF07-740E831A2F59}" type="sibTrans" cxnId="{C6F73338-A6E9-304B-BF56-9FA41FC7C87C}">
      <dgm:prSet/>
      <dgm:spPr/>
      <dgm:t>
        <a:bodyPr/>
        <a:lstStyle/>
        <a:p>
          <a:endParaRPr lang="de-DE"/>
        </a:p>
      </dgm:t>
    </dgm:pt>
    <dgm:pt modelId="{3058D6D8-A0FB-9749-A356-594D2394C319}">
      <dgm:prSet phldrT="[Text]"/>
      <dgm:spPr/>
      <dgm:t>
        <a:bodyPr/>
        <a:lstStyle/>
        <a:p>
          <a:r>
            <a:rPr lang="de-DE" dirty="0" err="1"/>
            <a:t>Coronal</a:t>
          </a:r>
          <a:r>
            <a:rPr lang="de-DE" dirty="0"/>
            <a:t> &amp; Sagittal</a:t>
          </a:r>
        </a:p>
      </dgm:t>
    </dgm:pt>
    <dgm:pt modelId="{DBEEDB75-DC07-9548-B26A-3C18622F2321}" type="parTrans" cxnId="{A3FA21B9-E6D7-9743-AF27-8C6E70377FAC}">
      <dgm:prSet/>
      <dgm:spPr/>
      <dgm:t>
        <a:bodyPr/>
        <a:lstStyle/>
        <a:p>
          <a:endParaRPr lang="de-DE"/>
        </a:p>
      </dgm:t>
    </dgm:pt>
    <dgm:pt modelId="{8F0003AC-19F0-F94E-9A1F-8A6C3CD3241F}" type="sibTrans" cxnId="{A3FA21B9-E6D7-9743-AF27-8C6E70377FAC}">
      <dgm:prSet/>
      <dgm:spPr/>
      <dgm:t>
        <a:bodyPr/>
        <a:lstStyle/>
        <a:p>
          <a:endParaRPr lang="de-DE"/>
        </a:p>
      </dgm:t>
    </dgm:pt>
    <dgm:pt modelId="{FFC5AC7A-839D-EE4C-9606-8ECB3ADB642C}">
      <dgm:prSet phldrT="[Text]" phldr="1"/>
      <dgm:spPr/>
      <dgm:t>
        <a:bodyPr/>
        <a:lstStyle/>
        <a:p>
          <a:endParaRPr lang="de-DE" dirty="0"/>
        </a:p>
      </dgm:t>
    </dgm:pt>
    <dgm:pt modelId="{41479AAC-8646-094B-86A9-299E96CB09E2}" type="parTrans" cxnId="{C787ABA6-C5E9-3440-8916-40DCC6B83569}">
      <dgm:prSet/>
      <dgm:spPr/>
      <dgm:t>
        <a:bodyPr/>
        <a:lstStyle/>
        <a:p>
          <a:endParaRPr lang="de-DE"/>
        </a:p>
      </dgm:t>
    </dgm:pt>
    <dgm:pt modelId="{2E17840F-1F95-D046-9183-497E46CD53AE}" type="sibTrans" cxnId="{C787ABA6-C5E9-3440-8916-40DCC6B83569}">
      <dgm:prSet/>
      <dgm:spPr/>
      <dgm:t>
        <a:bodyPr/>
        <a:lstStyle/>
        <a:p>
          <a:endParaRPr lang="de-DE"/>
        </a:p>
      </dgm:t>
    </dgm:pt>
    <dgm:pt modelId="{3E731F8C-9A3E-8D47-A46C-1C1FB04E9CF2}">
      <dgm:prSet phldrT="[Text]"/>
      <dgm:spPr/>
      <dgm:t>
        <a:bodyPr/>
        <a:lstStyle/>
        <a:p>
          <a:r>
            <a:rPr lang="de-DE" dirty="0" err="1"/>
            <a:t>Coronal</a:t>
          </a:r>
          <a:r>
            <a:rPr lang="de-DE" dirty="0"/>
            <a:t> &amp; Sagittal &amp; Axial</a:t>
          </a:r>
        </a:p>
      </dgm:t>
    </dgm:pt>
    <dgm:pt modelId="{08674AD7-08BF-3446-A6D6-74A8276D554A}" type="parTrans" cxnId="{9F0AB564-18EE-014A-86CC-9BE2324EA382}">
      <dgm:prSet/>
      <dgm:spPr/>
      <dgm:t>
        <a:bodyPr/>
        <a:lstStyle/>
        <a:p>
          <a:endParaRPr lang="de-DE"/>
        </a:p>
      </dgm:t>
    </dgm:pt>
    <dgm:pt modelId="{A1A3BEC2-E810-4A4C-BE71-E282D2C2CD4E}" type="sibTrans" cxnId="{9F0AB564-18EE-014A-86CC-9BE2324EA382}">
      <dgm:prSet/>
      <dgm:spPr/>
      <dgm:t>
        <a:bodyPr/>
        <a:lstStyle/>
        <a:p>
          <a:endParaRPr lang="de-DE"/>
        </a:p>
      </dgm:t>
    </dgm:pt>
    <dgm:pt modelId="{CDD233AF-A15E-844A-A3EC-5D08BA8E4988}">
      <dgm:prSet phldrT="[Text]" phldr="1"/>
      <dgm:spPr/>
      <dgm:t>
        <a:bodyPr/>
        <a:lstStyle/>
        <a:p>
          <a:endParaRPr lang="de-DE" dirty="0"/>
        </a:p>
      </dgm:t>
    </dgm:pt>
    <dgm:pt modelId="{93C38D43-935D-4044-B4F2-C66BE99342C9}" type="parTrans" cxnId="{3CBCAA02-0DB2-A242-B9A6-0A79C0BD58E6}">
      <dgm:prSet/>
      <dgm:spPr/>
      <dgm:t>
        <a:bodyPr/>
        <a:lstStyle/>
        <a:p>
          <a:endParaRPr lang="de-DE"/>
        </a:p>
      </dgm:t>
    </dgm:pt>
    <dgm:pt modelId="{A2E43206-BEA8-684A-BD7D-7C20B9333913}" type="sibTrans" cxnId="{3CBCAA02-0DB2-A242-B9A6-0A79C0BD58E6}">
      <dgm:prSet/>
      <dgm:spPr/>
      <dgm:t>
        <a:bodyPr/>
        <a:lstStyle/>
        <a:p>
          <a:endParaRPr lang="de-DE"/>
        </a:p>
      </dgm:t>
    </dgm:pt>
    <dgm:pt modelId="{9B964C0C-51ED-C64F-B8C1-F77CC05A5949}" type="pres">
      <dgm:prSet presAssocID="{F8C6F048-2120-264C-A7EB-F852548C29FF}" presName="Name0" presStyleCnt="0">
        <dgm:presLayoutVars>
          <dgm:dir/>
          <dgm:animLvl val="lvl"/>
          <dgm:resizeHandles val="exact"/>
        </dgm:presLayoutVars>
      </dgm:prSet>
      <dgm:spPr/>
    </dgm:pt>
    <dgm:pt modelId="{E62E5B7E-A396-FC45-B9E9-971BE96326BD}" type="pres">
      <dgm:prSet presAssocID="{3E731F8C-9A3E-8D47-A46C-1C1FB04E9CF2}" presName="boxAndChildren" presStyleCnt="0"/>
      <dgm:spPr/>
    </dgm:pt>
    <dgm:pt modelId="{D63392CF-8B95-AF45-8872-808D67B250F1}" type="pres">
      <dgm:prSet presAssocID="{3E731F8C-9A3E-8D47-A46C-1C1FB04E9CF2}" presName="parentTextBox" presStyleLbl="node1" presStyleIdx="0" presStyleCnt="3"/>
      <dgm:spPr/>
    </dgm:pt>
    <dgm:pt modelId="{76CC3F9E-B996-7841-A0B3-74CF924F98C1}" type="pres">
      <dgm:prSet presAssocID="{3E731F8C-9A3E-8D47-A46C-1C1FB04E9CF2}" presName="entireBox" presStyleLbl="node1" presStyleIdx="0" presStyleCnt="3"/>
      <dgm:spPr/>
    </dgm:pt>
    <dgm:pt modelId="{857A18EF-8533-3947-B880-B9350C730550}" type="pres">
      <dgm:prSet presAssocID="{3E731F8C-9A3E-8D47-A46C-1C1FB04E9CF2}" presName="descendantBox" presStyleCnt="0"/>
      <dgm:spPr/>
    </dgm:pt>
    <dgm:pt modelId="{D9430FC0-60A2-484B-B666-BFB7A6B5AE10}" type="pres">
      <dgm:prSet presAssocID="{CDD233AF-A15E-844A-A3EC-5D08BA8E4988}" presName="childTextBox" presStyleLbl="fgAccFollowNode1" presStyleIdx="0" presStyleCnt="3">
        <dgm:presLayoutVars>
          <dgm:bulletEnabled val="1"/>
        </dgm:presLayoutVars>
      </dgm:prSet>
      <dgm:spPr/>
    </dgm:pt>
    <dgm:pt modelId="{BFF3D4D0-FA4C-E948-A7B1-C6EDFE9A143B}" type="pres">
      <dgm:prSet presAssocID="{8F0003AC-19F0-F94E-9A1F-8A6C3CD3241F}" presName="sp" presStyleCnt="0"/>
      <dgm:spPr/>
    </dgm:pt>
    <dgm:pt modelId="{5A88A595-998D-DA4D-923E-C8BADBC80992}" type="pres">
      <dgm:prSet presAssocID="{3058D6D8-A0FB-9749-A356-594D2394C319}" presName="arrowAndChildren" presStyleCnt="0"/>
      <dgm:spPr/>
    </dgm:pt>
    <dgm:pt modelId="{8CE3E642-B64A-804E-978A-FF1C7D1B5796}" type="pres">
      <dgm:prSet presAssocID="{3058D6D8-A0FB-9749-A356-594D2394C319}" presName="parentTextArrow" presStyleLbl="node1" presStyleIdx="0" presStyleCnt="3"/>
      <dgm:spPr/>
    </dgm:pt>
    <dgm:pt modelId="{EF65BB0B-50CE-BE4C-A082-FB62969B53B0}" type="pres">
      <dgm:prSet presAssocID="{3058D6D8-A0FB-9749-A356-594D2394C319}" presName="arrow" presStyleLbl="node1" presStyleIdx="1" presStyleCnt="3"/>
      <dgm:spPr/>
    </dgm:pt>
    <dgm:pt modelId="{E87BC64D-1BD3-7447-A01C-303AB6D7A6C8}" type="pres">
      <dgm:prSet presAssocID="{3058D6D8-A0FB-9749-A356-594D2394C319}" presName="descendantArrow" presStyleCnt="0"/>
      <dgm:spPr/>
    </dgm:pt>
    <dgm:pt modelId="{8CB2009C-9E6F-7A4F-90DA-6D5188710FD1}" type="pres">
      <dgm:prSet presAssocID="{FFC5AC7A-839D-EE4C-9606-8ECB3ADB642C}" presName="childTextArrow" presStyleLbl="fgAccFollowNode1" presStyleIdx="1" presStyleCnt="3">
        <dgm:presLayoutVars>
          <dgm:bulletEnabled val="1"/>
        </dgm:presLayoutVars>
      </dgm:prSet>
      <dgm:spPr/>
    </dgm:pt>
    <dgm:pt modelId="{874B42D2-AB50-AD4B-BEA5-68D76FA290F3}" type="pres">
      <dgm:prSet presAssocID="{D24C6446-2836-144D-9C62-0BCEAA7B6C82}" presName="sp" presStyleCnt="0"/>
      <dgm:spPr/>
    </dgm:pt>
    <dgm:pt modelId="{6660BADB-DB9A-4B4F-A629-256A33E42177}" type="pres">
      <dgm:prSet presAssocID="{9DEDD60E-6F64-7846-89C8-936BC12560AE}" presName="arrowAndChildren" presStyleCnt="0"/>
      <dgm:spPr/>
    </dgm:pt>
    <dgm:pt modelId="{B16C21D2-EE12-7F46-A89B-A36ED4C68547}" type="pres">
      <dgm:prSet presAssocID="{9DEDD60E-6F64-7846-89C8-936BC12560AE}" presName="parentTextArrow" presStyleLbl="node1" presStyleIdx="1" presStyleCnt="3"/>
      <dgm:spPr/>
    </dgm:pt>
    <dgm:pt modelId="{3275BD62-7577-3D49-AF1C-84537FB86C9A}" type="pres">
      <dgm:prSet presAssocID="{9DEDD60E-6F64-7846-89C8-936BC12560AE}" presName="arrow" presStyleLbl="node1" presStyleIdx="2" presStyleCnt="3"/>
      <dgm:spPr/>
    </dgm:pt>
    <dgm:pt modelId="{20CF2869-B2E3-2B42-A8F7-9B6A9A00055F}" type="pres">
      <dgm:prSet presAssocID="{9DEDD60E-6F64-7846-89C8-936BC12560AE}" presName="descendantArrow" presStyleCnt="0"/>
      <dgm:spPr/>
    </dgm:pt>
    <dgm:pt modelId="{8F092DF4-5CB4-1843-8ECA-44C3A5AC99A1}" type="pres">
      <dgm:prSet presAssocID="{177EE11E-05E1-9A47-A7D6-BFC12B5489E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CBCAA02-0DB2-A242-B9A6-0A79C0BD58E6}" srcId="{3E731F8C-9A3E-8D47-A46C-1C1FB04E9CF2}" destId="{CDD233AF-A15E-844A-A3EC-5D08BA8E4988}" srcOrd="0" destOrd="0" parTransId="{93C38D43-935D-4044-B4F2-C66BE99342C9}" sibTransId="{A2E43206-BEA8-684A-BD7D-7C20B9333913}"/>
    <dgm:cxn modelId="{C6F73338-A6E9-304B-BF56-9FA41FC7C87C}" srcId="{9DEDD60E-6F64-7846-89C8-936BC12560AE}" destId="{177EE11E-05E1-9A47-A7D6-BFC12B5489EF}" srcOrd="0" destOrd="0" parTransId="{80A3205E-A826-D54E-8954-A4F542503709}" sibTransId="{52D6DECB-3BCE-8C4D-AF07-740E831A2F59}"/>
    <dgm:cxn modelId="{0A70AE59-E7BF-D343-AB56-5FCF90F405CE}" type="presOf" srcId="{3058D6D8-A0FB-9749-A356-594D2394C319}" destId="{EF65BB0B-50CE-BE4C-A082-FB62969B53B0}" srcOrd="1" destOrd="0" presId="urn:microsoft.com/office/officeart/2005/8/layout/process4"/>
    <dgm:cxn modelId="{E839FA61-DDAC-5C4F-AC73-12BF9FD23F92}" type="presOf" srcId="{177EE11E-05E1-9A47-A7D6-BFC12B5489EF}" destId="{8F092DF4-5CB4-1843-8ECA-44C3A5AC99A1}" srcOrd="0" destOrd="0" presId="urn:microsoft.com/office/officeart/2005/8/layout/process4"/>
    <dgm:cxn modelId="{9F0AB564-18EE-014A-86CC-9BE2324EA382}" srcId="{F8C6F048-2120-264C-A7EB-F852548C29FF}" destId="{3E731F8C-9A3E-8D47-A46C-1C1FB04E9CF2}" srcOrd="2" destOrd="0" parTransId="{08674AD7-08BF-3446-A6D6-74A8276D554A}" sibTransId="{A1A3BEC2-E810-4A4C-BE71-E282D2C2CD4E}"/>
    <dgm:cxn modelId="{84E3446C-B9A9-1145-AFCC-CD75FF7303E1}" type="presOf" srcId="{F8C6F048-2120-264C-A7EB-F852548C29FF}" destId="{9B964C0C-51ED-C64F-B8C1-F77CC05A5949}" srcOrd="0" destOrd="0" presId="urn:microsoft.com/office/officeart/2005/8/layout/process4"/>
    <dgm:cxn modelId="{DF7BAA78-3FE1-474A-963A-7C9D6A5174D9}" type="presOf" srcId="{9DEDD60E-6F64-7846-89C8-936BC12560AE}" destId="{B16C21D2-EE12-7F46-A89B-A36ED4C68547}" srcOrd="0" destOrd="0" presId="urn:microsoft.com/office/officeart/2005/8/layout/process4"/>
    <dgm:cxn modelId="{309C2379-DD0E-9244-A2DA-0EBF25DA7B25}" type="presOf" srcId="{3E731F8C-9A3E-8D47-A46C-1C1FB04E9CF2}" destId="{D63392CF-8B95-AF45-8872-808D67B250F1}" srcOrd="0" destOrd="0" presId="urn:microsoft.com/office/officeart/2005/8/layout/process4"/>
    <dgm:cxn modelId="{DFE8779C-20E0-F040-A5B8-7DEA75FE7DA8}" type="presOf" srcId="{9DEDD60E-6F64-7846-89C8-936BC12560AE}" destId="{3275BD62-7577-3D49-AF1C-84537FB86C9A}" srcOrd="1" destOrd="0" presId="urn:microsoft.com/office/officeart/2005/8/layout/process4"/>
    <dgm:cxn modelId="{C787ABA6-C5E9-3440-8916-40DCC6B83569}" srcId="{3058D6D8-A0FB-9749-A356-594D2394C319}" destId="{FFC5AC7A-839D-EE4C-9606-8ECB3ADB642C}" srcOrd="0" destOrd="0" parTransId="{41479AAC-8646-094B-86A9-299E96CB09E2}" sibTransId="{2E17840F-1F95-D046-9183-497E46CD53AE}"/>
    <dgm:cxn modelId="{C3B6A2B8-94C9-9241-B27C-E0E76208402E}" type="presOf" srcId="{3E731F8C-9A3E-8D47-A46C-1C1FB04E9CF2}" destId="{76CC3F9E-B996-7841-A0B3-74CF924F98C1}" srcOrd="1" destOrd="0" presId="urn:microsoft.com/office/officeart/2005/8/layout/process4"/>
    <dgm:cxn modelId="{A3FA21B9-E6D7-9743-AF27-8C6E70377FAC}" srcId="{F8C6F048-2120-264C-A7EB-F852548C29FF}" destId="{3058D6D8-A0FB-9749-A356-594D2394C319}" srcOrd="1" destOrd="0" parTransId="{DBEEDB75-DC07-9548-B26A-3C18622F2321}" sibTransId="{8F0003AC-19F0-F94E-9A1F-8A6C3CD3241F}"/>
    <dgm:cxn modelId="{82F2B0D7-D334-494E-B77D-BE51ABB3A625}" type="presOf" srcId="{CDD233AF-A15E-844A-A3EC-5D08BA8E4988}" destId="{D9430FC0-60A2-484B-B666-BFB7A6B5AE10}" srcOrd="0" destOrd="0" presId="urn:microsoft.com/office/officeart/2005/8/layout/process4"/>
    <dgm:cxn modelId="{03A857DB-0C1A-E14E-9A8D-FD1D3059380D}" srcId="{F8C6F048-2120-264C-A7EB-F852548C29FF}" destId="{9DEDD60E-6F64-7846-89C8-936BC12560AE}" srcOrd="0" destOrd="0" parTransId="{9D3CECCF-33D9-B04A-8294-65DD6989BC69}" sibTransId="{D24C6446-2836-144D-9C62-0BCEAA7B6C82}"/>
    <dgm:cxn modelId="{3C3DEFE2-A024-834A-997F-9EE6FD281737}" type="presOf" srcId="{3058D6D8-A0FB-9749-A356-594D2394C319}" destId="{8CE3E642-B64A-804E-978A-FF1C7D1B5796}" srcOrd="0" destOrd="0" presId="urn:microsoft.com/office/officeart/2005/8/layout/process4"/>
    <dgm:cxn modelId="{0F626AED-11D9-0D42-9BAE-A4FD404EB08F}" type="presOf" srcId="{FFC5AC7A-839D-EE4C-9606-8ECB3ADB642C}" destId="{8CB2009C-9E6F-7A4F-90DA-6D5188710FD1}" srcOrd="0" destOrd="0" presId="urn:microsoft.com/office/officeart/2005/8/layout/process4"/>
    <dgm:cxn modelId="{1968B5AB-65F4-984E-87BA-B3BD4007D850}" type="presParOf" srcId="{9B964C0C-51ED-C64F-B8C1-F77CC05A5949}" destId="{E62E5B7E-A396-FC45-B9E9-971BE96326BD}" srcOrd="0" destOrd="0" presId="urn:microsoft.com/office/officeart/2005/8/layout/process4"/>
    <dgm:cxn modelId="{2D60A4E4-178B-F04F-A855-423CBD57AB9C}" type="presParOf" srcId="{E62E5B7E-A396-FC45-B9E9-971BE96326BD}" destId="{D63392CF-8B95-AF45-8872-808D67B250F1}" srcOrd="0" destOrd="0" presId="urn:microsoft.com/office/officeart/2005/8/layout/process4"/>
    <dgm:cxn modelId="{ABECABFB-BC03-6F40-B0E6-2416ECF64914}" type="presParOf" srcId="{E62E5B7E-A396-FC45-B9E9-971BE96326BD}" destId="{76CC3F9E-B996-7841-A0B3-74CF924F98C1}" srcOrd="1" destOrd="0" presId="urn:microsoft.com/office/officeart/2005/8/layout/process4"/>
    <dgm:cxn modelId="{33BD528A-1CFC-E449-8204-23DEA3C29806}" type="presParOf" srcId="{E62E5B7E-A396-FC45-B9E9-971BE96326BD}" destId="{857A18EF-8533-3947-B880-B9350C730550}" srcOrd="2" destOrd="0" presId="urn:microsoft.com/office/officeart/2005/8/layout/process4"/>
    <dgm:cxn modelId="{3F303740-0726-1144-A2BC-309CF8DC604F}" type="presParOf" srcId="{857A18EF-8533-3947-B880-B9350C730550}" destId="{D9430FC0-60A2-484B-B666-BFB7A6B5AE10}" srcOrd="0" destOrd="0" presId="urn:microsoft.com/office/officeart/2005/8/layout/process4"/>
    <dgm:cxn modelId="{5705A062-F6DB-6246-8C07-E6753939B7A0}" type="presParOf" srcId="{9B964C0C-51ED-C64F-B8C1-F77CC05A5949}" destId="{BFF3D4D0-FA4C-E948-A7B1-C6EDFE9A143B}" srcOrd="1" destOrd="0" presId="urn:microsoft.com/office/officeart/2005/8/layout/process4"/>
    <dgm:cxn modelId="{77D85EC2-C41A-5E4D-B265-BD9A099FFFA8}" type="presParOf" srcId="{9B964C0C-51ED-C64F-B8C1-F77CC05A5949}" destId="{5A88A595-998D-DA4D-923E-C8BADBC80992}" srcOrd="2" destOrd="0" presId="urn:microsoft.com/office/officeart/2005/8/layout/process4"/>
    <dgm:cxn modelId="{4F5D7F4E-E815-FB46-9368-8453B06A1A4E}" type="presParOf" srcId="{5A88A595-998D-DA4D-923E-C8BADBC80992}" destId="{8CE3E642-B64A-804E-978A-FF1C7D1B5796}" srcOrd="0" destOrd="0" presId="urn:microsoft.com/office/officeart/2005/8/layout/process4"/>
    <dgm:cxn modelId="{2A595835-F66B-4241-8CD6-6F7256D324B1}" type="presParOf" srcId="{5A88A595-998D-DA4D-923E-C8BADBC80992}" destId="{EF65BB0B-50CE-BE4C-A082-FB62969B53B0}" srcOrd="1" destOrd="0" presId="urn:microsoft.com/office/officeart/2005/8/layout/process4"/>
    <dgm:cxn modelId="{FA4B1697-37D0-CC4B-B13C-DC63C49160E8}" type="presParOf" srcId="{5A88A595-998D-DA4D-923E-C8BADBC80992}" destId="{E87BC64D-1BD3-7447-A01C-303AB6D7A6C8}" srcOrd="2" destOrd="0" presId="urn:microsoft.com/office/officeart/2005/8/layout/process4"/>
    <dgm:cxn modelId="{C758FE41-331E-C24A-830B-AFB439EEF35A}" type="presParOf" srcId="{E87BC64D-1BD3-7447-A01C-303AB6D7A6C8}" destId="{8CB2009C-9E6F-7A4F-90DA-6D5188710FD1}" srcOrd="0" destOrd="0" presId="urn:microsoft.com/office/officeart/2005/8/layout/process4"/>
    <dgm:cxn modelId="{43EB3CE8-744D-0243-AFE5-894C113CF7B1}" type="presParOf" srcId="{9B964C0C-51ED-C64F-B8C1-F77CC05A5949}" destId="{874B42D2-AB50-AD4B-BEA5-68D76FA290F3}" srcOrd="3" destOrd="0" presId="urn:microsoft.com/office/officeart/2005/8/layout/process4"/>
    <dgm:cxn modelId="{B6F8E620-BF47-F741-ABE6-BC674ECE67C4}" type="presParOf" srcId="{9B964C0C-51ED-C64F-B8C1-F77CC05A5949}" destId="{6660BADB-DB9A-4B4F-A629-256A33E42177}" srcOrd="4" destOrd="0" presId="urn:microsoft.com/office/officeart/2005/8/layout/process4"/>
    <dgm:cxn modelId="{EE681D20-51DE-7D48-8962-6BFC14EC849A}" type="presParOf" srcId="{6660BADB-DB9A-4B4F-A629-256A33E42177}" destId="{B16C21D2-EE12-7F46-A89B-A36ED4C68547}" srcOrd="0" destOrd="0" presId="urn:microsoft.com/office/officeart/2005/8/layout/process4"/>
    <dgm:cxn modelId="{4FC7E458-C81A-384A-AA23-33D19292C3D6}" type="presParOf" srcId="{6660BADB-DB9A-4B4F-A629-256A33E42177}" destId="{3275BD62-7577-3D49-AF1C-84537FB86C9A}" srcOrd="1" destOrd="0" presId="urn:microsoft.com/office/officeart/2005/8/layout/process4"/>
    <dgm:cxn modelId="{A7B887C7-F6CB-A94B-AACD-B2A81935D86A}" type="presParOf" srcId="{6660BADB-DB9A-4B4F-A629-256A33E42177}" destId="{20CF2869-B2E3-2B42-A8F7-9B6A9A00055F}" srcOrd="2" destOrd="0" presId="urn:microsoft.com/office/officeart/2005/8/layout/process4"/>
    <dgm:cxn modelId="{B31E88CC-C48B-EF47-829B-32E1E86AC4E6}" type="presParOf" srcId="{20CF2869-B2E3-2B42-A8F7-9B6A9A00055F}" destId="{8F092DF4-5CB4-1843-8ECA-44C3A5AC99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C672-5554-C143-925B-FF2B3A468BD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Überblick über Alzheimer</a:t>
          </a:r>
        </a:p>
      </dsp:txBody>
      <dsp:txXfrm>
        <a:off x="753754" y="1424994"/>
        <a:ext cx="2252022" cy="1501348"/>
      </dsp:txXfrm>
    </dsp:sp>
    <dsp:sp modelId="{D8CF9C92-F346-A940-AB52-CFF35E5169DF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Deep Learning &amp; </a:t>
          </a:r>
          <a:r>
            <a:rPr lang="de-DE" sz="2600" kern="1200" dirty="0" err="1"/>
            <a:t>Preprocessing</a:t>
          </a:r>
          <a:endParaRPr lang="de-DE" sz="2600" kern="1200" dirty="0"/>
        </a:p>
      </dsp:txBody>
      <dsp:txXfrm>
        <a:off x="4131788" y="1424994"/>
        <a:ext cx="2252022" cy="1501348"/>
      </dsp:txXfrm>
    </dsp:sp>
    <dsp:sp modelId="{84DF68EE-B684-F045-A0E8-5AE4E1E1E08A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Erkenntnisse &amp; Fazit</a:t>
          </a:r>
        </a:p>
      </dsp:txBody>
      <dsp:txXfrm>
        <a:off x="7509822" y="1424994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3D1C2-C454-47AA-8435-81101B5F6B7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31FDA-FCD9-4DEB-B58F-F2564CF4A0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83333-792C-4864-B122-0B25A5CD189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NPPY für skull stripping, bias field corretion</a:t>
          </a:r>
        </a:p>
      </dsp:txBody>
      <dsp:txXfrm>
        <a:off x="1435590" y="531"/>
        <a:ext cx="9080009" cy="1242935"/>
      </dsp:txXfrm>
    </dsp:sp>
    <dsp:sp modelId="{515AE5D3-8181-4166-B47B-F04FEE10C8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9DC7F-9FE0-430F-A853-0DFD0275691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1F8CA-A01F-44FF-AB1E-D8E0C432C62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latin typeface="+mn-lt"/>
            </a:rPr>
            <a:t>Extraktion von kleineren Würfeln aus großem 3D MRT-Bild (256x256x256 ⟹ 32x32x32)</a:t>
          </a:r>
        </a:p>
      </dsp:txBody>
      <dsp:txXfrm>
        <a:off x="1435590" y="1554201"/>
        <a:ext cx="9080009" cy="1242935"/>
      </dsp:txXfrm>
    </dsp:sp>
    <dsp:sp modelId="{49F4500A-3A41-4793-8792-817ECAF8B7B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DA31D-C8E6-4457-93BA-B241E051790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35117-8883-409F-838D-305DC4725CF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+mn-lt"/>
            </a:rPr>
            <a:t>Normalisierung der Pixelwerte (0-255 -&gt; 0-1)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C3F9E-B996-7841-A0B3-74CF924F98C1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Coronal</a:t>
          </a:r>
          <a:r>
            <a:rPr lang="de-DE" sz="2100" kern="1200" dirty="0"/>
            <a:t> &amp; Sagittal &amp; Axial</a:t>
          </a:r>
        </a:p>
      </dsp:txBody>
      <dsp:txXfrm>
        <a:off x="0" y="3275482"/>
        <a:ext cx="10515600" cy="580546"/>
      </dsp:txXfrm>
    </dsp:sp>
    <dsp:sp modelId="{D9430FC0-60A2-484B-B666-BFB7A6B5AE10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0" y="3834527"/>
        <a:ext cx="10515600" cy="494539"/>
      </dsp:txXfrm>
    </dsp:sp>
    <dsp:sp modelId="{EF65BB0B-50CE-BE4C-A082-FB62969B53B0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Coronal</a:t>
          </a:r>
          <a:r>
            <a:rPr lang="de-DE" sz="2100" kern="1200" dirty="0"/>
            <a:t> &amp; Sagittal</a:t>
          </a:r>
        </a:p>
      </dsp:txBody>
      <dsp:txXfrm rot="-10800000">
        <a:off x="0" y="1638125"/>
        <a:ext cx="10515600" cy="580372"/>
      </dsp:txXfrm>
    </dsp:sp>
    <dsp:sp modelId="{8CB2009C-9E6F-7A4F-90DA-6D5188710FD1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0" y="2218498"/>
        <a:ext cx="10515600" cy="494391"/>
      </dsp:txXfrm>
    </dsp:sp>
    <dsp:sp modelId="{3275BD62-7577-3D49-AF1C-84537FB86C9A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Coronal</a:t>
          </a:r>
          <a:endParaRPr lang="de-DE" sz="2100" kern="1200" dirty="0"/>
        </a:p>
      </dsp:txBody>
      <dsp:txXfrm rot="-10800000">
        <a:off x="0" y="769"/>
        <a:ext cx="10515600" cy="580372"/>
      </dsp:txXfrm>
    </dsp:sp>
    <dsp:sp modelId="{8F092DF4-5CB4-1843-8ECA-44C3A5AC99A1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0" y="581141"/>
        <a:ext cx="10515600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EE04F-0612-D842-8745-95A707B68BE3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0BFA5-AF3F-0D4F-BC7C-243BF51CBD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-DL &amp; </a:t>
            </a:r>
            <a:r>
              <a:rPr lang="en-GB" dirty="0" err="1"/>
              <a:t>Preprocessing</a:t>
            </a:r>
            <a:r>
              <a:rPr lang="en-GB" dirty="0"/>
              <a:t> = Material und </a:t>
            </a:r>
            <a:r>
              <a:rPr lang="en-GB" dirty="0" err="1"/>
              <a:t>Methoden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96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Bilder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vorbearbeitet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r>
              <a:rPr lang="en-GB" dirty="0"/>
              <a:t>-Cluster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Rechnen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4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Menge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groß</a:t>
            </a:r>
            <a:endParaRPr lang="en-GB" dirty="0"/>
          </a:p>
          <a:p>
            <a:r>
              <a:rPr lang="en-GB" dirty="0"/>
              <a:t>-for loop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ordner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schnittebenen</a:t>
            </a:r>
            <a:r>
              <a:rPr lang="en-GB" dirty="0"/>
              <a:t>,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nacheinander</a:t>
            </a:r>
            <a:r>
              <a:rPr lang="en-GB" dirty="0"/>
              <a:t> </a:t>
            </a:r>
            <a:r>
              <a:rPr lang="en-GB" dirty="0" err="1"/>
              <a:t>trainiert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6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-A und O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, </a:t>
            </a:r>
            <a:r>
              <a:rPr lang="en-GB" dirty="0" err="1"/>
              <a:t>Stiftungen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ADNI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hilfreich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Großes</a:t>
            </a:r>
            <a:r>
              <a:rPr lang="en-GB" dirty="0"/>
              <a:t> </a:t>
            </a:r>
            <a:r>
              <a:rPr lang="en-GB" dirty="0" err="1"/>
              <a:t>Bedenken</a:t>
            </a:r>
            <a:r>
              <a:rPr lang="en-GB" dirty="0"/>
              <a:t> in der </a:t>
            </a:r>
            <a:r>
              <a:rPr lang="en-GB" dirty="0" err="1"/>
              <a:t>Bevölkerung</a:t>
            </a:r>
            <a:r>
              <a:rPr lang="en-GB" dirty="0"/>
              <a:t> </a:t>
            </a:r>
            <a:r>
              <a:rPr lang="en-GB" dirty="0" err="1"/>
              <a:t>bezüglich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Technik, Aufklärung </a:t>
            </a:r>
            <a:r>
              <a:rPr lang="en-GB" dirty="0" err="1"/>
              <a:t>fehlt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Datenschutz</a:t>
            </a:r>
            <a:r>
              <a:rPr lang="en-GB" dirty="0"/>
              <a:t> -&gt;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 </a:t>
            </a:r>
            <a:r>
              <a:rPr lang="en-GB" dirty="0" err="1"/>
              <a:t>mMn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42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-Integration von </a:t>
            </a:r>
            <a:r>
              <a:rPr lang="en-GB" dirty="0" err="1"/>
              <a:t>Informatikern</a:t>
            </a:r>
            <a:r>
              <a:rPr lang="en-GB" dirty="0"/>
              <a:t> in </a:t>
            </a:r>
            <a:r>
              <a:rPr lang="en-GB" dirty="0" err="1"/>
              <a:t>Radiologien</a:t>
            </a:r>
            <a:r>
              <a:rPr lang="en-GB" dirty="0"/>
              <a:t>?</a:t>
            </a:r>
          </a:p>
          <a:p>
            <a:r>
              <a:rPr lang="en-GB" dirty="0"/>
              <a:t>-</a:t>
            </a:r>
            <a:r>
              <a:rPr lang="en-GB" dirty="0" err="1"/>
              <a:t>mMn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zusätzliches</a:t>
            </a:r>
            <a:r>
              <a:rPr lang="en-GB" dirty="0"/>
              <a:t> tool definitive </a:t>
            </a:r>
            <a:r>
              <a:rPr lang="en-GB" dirty="0" err="1"/>
              <a:t>sinnvoll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-workflow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verstanden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0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-Form der </a:t>
            </a:r>
            <a:r>
              <a:rPr lang="en-GB" dirty="0" err="1"/>
              <a:t>Demenz</a:t>
            </a:r>
            <a:r>
              <a:rPr lang="en-GB" dirty="0"/>
              <a:t> </a:t>
            </a:r>
          </a:p>
          <a:p>
            <a:r>
              <a:rPr lang="en-GB" dirty="0"/>
              <a:t>-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fortgeschrittener</a:t>
            </a:r>
            <a:r>
              <a:rPr lang="en-GB" dirty="0"/>
              <a:t> </a:t>
            </a:r>
            <a:r>
              <a:rPr lang="en-GB" dirty="0" err="1"/>
              <a:t>Krankheit</a:t>
            </a:r>
            <a:r>
              <a:rPr lang="en-GB" dirty="0"/>
              <a:t> </a:t>
            </a:r>
            <a:r>
              <a:rPr lang="en-GB" dirty="0" err="1"/>
              <a:t>Neigung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schwierigem</a:t>
            </a:r>
            <a:r>
              <a:rPr lang="en-GB" dirty="0"/>
              <a:t> </a:t>
            </a:r>
            <a:r>
              <a:rPr lang="en-GB" dirty="0" err="1"/>
              <a:t>Verhalten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Neurofibrillen</a:t>
            </a:r>
            <a:r>
              <a:rPr lang="en-GB" dirty="0"/>
              <a:t>:</a:t>
            </a:r>
          </a:p>
          <a:p>
            <a:r>
              <a:rPr lang="en-GB" dirty="0"/>
              <a:t>-</a:t>
            </a:r>
            <a:r>
              <a:rPr lang="en-GB" dirty="0" err="1"/>
              <a:t>Gehören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Cytoskelett</a:t>
            </a:r>
            <a:r>
              <a:rPr lang="en-GB" dirty="0"/>
              <a:t> der </a:t>
            </a:r>
            <a:r>
              <a:rPr lang="en-GB" dirty="0" err="1"/>
              <a:t>Nervenzelle</a:t>
            </a:r>
            <a:endParaRPr lang="en-GB" dirty="0"/>
          </a:p>
          <a:p>
            <a:r>
              <a:rPr lang="en-GB" dirty="0"/>
              <a:t>-Tau Protein </a:t>
            </a:r>
            <a:r>
              <a:rPr lang="en-GB" dirty="0" err="1"/>
              <a:t>Bestandteil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Fibrillen</a:t>
            </a:r>
            <a:endParaRPr lang="en-GB" dirty="0"/>
          </a:p>
          <a:p>
            <a:r>
              <a:rPr lang="en-GB" dirty="0"/>
              <a:t>-&gt;</a:t>
            </a:r>
            <a:r>
              <a:rPr lang="en-GB" dirty="0" err="1"/>
              <a:t>Fehlerhaftes</a:t>
            </a:r>
            <a:r>
              <a:rPr lang="en-GB" dirty="0"/>
              <a:t> Tau Protein </a:t>
            </a:r>
            <a:r>
              <a:rPr lang="en-GB" dirty="0" err="1"/>
              <a:t>bei</a:t>
            </a:r>
            <a:r>
              <a:rPr lang="en-GB" dirty="0"/>
              <a:t> Alzheimer </a:t>
            </a: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Erliegen</a:t>
            </a:r>
            <a:r>
              <a:rPr lang="en-GB" dirty="0"/>
              <a:t> des </a:t>
            </a:r>
            <a:r>
              <a:rPr lang="en-GB" dirty="0" err="1"/>
              <a:t>Cytoskelettes</a:t>
            </a:r>
            <a:r>
              <a:rPr lang="en-GB" dirty="0"/>
              <a:t> und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Degeneration der Neurone</a:t>
            </a:r>
          </a:p>
          <a:p>
            <a:r>
              <a:rPr lang="en-GB" dirty="0"/>
              <a:t>-</a:t>
            </a:r>
            <a:r>
              <a:rPr lang="en-GB" dirty="0" err="1"/>
              <a:t>Fibrillen</a:t>
            </a:r>
            <a:r>
              <a:rPr lang="en-GB" dirty="0"/>
              <a:t> erst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Hypocampus</a:t>
            </a:r>
            <a:r>
              <a:rPr lang="en-GB" dirty="0"/>
              <a:t> -&gt; </a:t>
            </a:r>
            <a:r>
              <a:rPr lang="en-GB" dirty="0" err="1"/>
              <a:t>Gedächtnisbildung</a:t>
            </a:r>
            <a:r>
              <a:rPr lang="en-GB" dirty="0"/>
              <a:t> und </a:t>
            </a:r>
            <a:r>
              <a:rPr lang="en-GB" dirty="0" err="1"/>
              <a:t>Lernen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Amyloid Plaque:</a:t>
            </a:r>
          </a:p>
          <a:p>
            <a:r>
              <a:rPr lang="en-GB" dirty="0"/>
              <a:t>-APP </a:t>
            </a:r>
            <a:r>
              <a:rPr lang="en-GB" dirty="0" err="1"/>
              <a:t>durchspannt</a:t>
            </a:r>
            <a:r>
              <a:rPr lang="en-GB" dirty="0"/>
              <a:t> </a:t>
            </a:r>
            <a:r>
              <a:rPr lang="en-GB" dirty="0" err="1"/>
              <a:t>Membranen</a:t>
            </a:r>
            <a:r>
              <a:rPr lang="en-GB" dirty="0"/>
              <a:t> der </a:t>
            </a:r>
            <a:r>
              <a:rPr lang="en-GB" dirty="0" err="1"/>
              <a:t>Nervenzellen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Enzyme </a:t>
            </a:r>
            <a:r>
              <a:rPr lang="en-GB" dirty="0" err="1"/>
              <a:t>abgeschnitten</a:t>
            </a:r>
            <a:r>
              <a:rPr lang="en-GB" dirty="0"/>
              <a:t> warden und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üblicherweise</a:t>
            </a:r>
            <a:r>
              <a:rPr lang="en-GB" dirty="0"/>
              <a:t> </a:t>
            </a:r>
            <a:r>
              <a:rPr lang="en-GB" dirty="0" err="1"/>
              <a:t>abgebaut</a:t>
            </a:r>
            <a:r>
              <a:rPr lang="en-GB" dirty="0"/>
              <a:t> </a:t>
            </a:r>
          </a:p>
          <a:p>
            <a:r>
              <a:rPr lang="en-GB" dirty="0"/>
              <a:t>-Beta Plaques </a:t>
            </a:r>
            <a:r>
              <a:rPr lang="en-GB" dirty="0" err="1"/>
              <a:t>außerhalb</a:t>
            </a:r>
            <a:r>
              <a:rPr lang="en-GB" dirty="0"/>
              <a:t> der </a:t>
            </a:r>
            <a:r>
              <a:rPr lang="en-GB" dirty="0" err="1"/>
              <a:t>Nervenzellen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allerdings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Ungleichgewicht</a:t>
            </a:r>
            <a:r>
              <a:rPr lang="en-GB" dirty="0"/>
              <a:t> </a:t>
            </a:r>
            <a:r>
              <a:rPr lang="en-GB" dirty="0" err="1"/>
              <a:t>entstehen</a:t>
            </a:r>
            <a:r>
              <a:rPr lang="en-GB" dirty="0"/>
              <a:t> und die Plaques </a:t>
            </a:r>
            <a:r>
              <a:rPr lang="en-GB" dirty="0" err="1"/>
              <a:t>lagern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zusammen</a:t>
            </a:r>
            <a:endParaRPr lang="en-GB" dirty="0"/>
          </a:p>
          <a:p>
            <a:r>
              <a:rPr lang="en-GB" dirty="0"/>
              <a:t>-Plaques </a:t>
            </a:r>
            <a:r>
              <a:rPr lang="en-GB" dirty="0" err="1"/>
              <a:t>entwickeln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Fibrillen</a:t>
            </a:r>
            <a:r>
              <a:rPr lang="en-GB" dirty="0"/>
              <a:t> -&gt; </a:t>
            </a:r>
            <a:r>
              <a:rPr lang="en-GB" dirty="0" err="1"/>
              <a:t>Isocortex</a:t>
            </a:r>
            <a:r>
              <a:rPr lang="en-GB" dirty="0"/>
              <a:t> und </a:t>
            </a:r>
            <a:r>
              <a:rPr lang="en-GB" dirty="0" err="1"/>
              <a:t>später</a:t>
            </a:r>
            <a:r>
              <a:rPr lang="en-GB" dirty="0"/>
              <a:t> Hippocampus</a:t>
            </a:r>
          </a:p>
          <a:p>
            <a:endParaRPr lang="en-GB" dirty="0"/>
          </a:p>
          <a:p>
            <a:r>
              <a:rPr lang="en-GB" dirty="0" err="1"/>
              <a:t>Krankheit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entwickeln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beides</a:t>
            </a:r>
            <a:r>
              <a:rPr lang="en-GB" dirty="0"/>
              <a:t> </a:t>
            </a:r>
            <a:r>
              <a:rPr lang="en-GB" dirty="0" err="1"/>
              <a:t>vorliegt</a:t>
            </a:r>
            <a:endParaRPr lang="en-GB" dirty="0"/>
          </a:p>
          <a:p>
            <a:endParaRPr lang="en-GB" dirty="0"/>
          </a:p>
          <a:p>
            <a:r>
              <a:rPr lang="en-GB" dirty="0"/>
              <a:t>Beta Amyloid </a:t>
            </a:r>
            <a:r>
              <a:rPr lang="en-GB" dirty="0" err="1"/>
              <a:t>Oligomere</a:t>
            </a:r>
            <a:r>
              <a:rPr lang="en-GB" dirty="0"/>
              <a:t> -&gt; </a:t>
            </a:r>
            <a:r>
              <a:rPr lang="en-GB" dirty="0" err="1"/>
              <a:t>potentes</a:t>
            </a:r>
            <a:r>
              <a:rPr lang="en-GB" dirty="0"/>
              <a:t> ZNS Neurotoxin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Langzeitpotenzierung</a:t>
            </a:r>
            <a:r>
              <a:rPr lang="en-GB" dirty="0"/>
              <a:t> </a:t>
            </a:r>
            <a:r>
              <a:rPr lang="en-GB" dirty="0" err="1"/>
              <a:t>verhindert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Zelltod</a:t>
            </a:r>
            <a:r>
              <a:rPr lang="en-GB" dirty="0"/>
              <a:t>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kann</a:t>
            </a:r>
            <a:endParaRPr lang="en-GB" dirty="0"/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=paquj8hSdpc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www.ncbi.nlm.nih.gov</a:t>
            </a:r>
            <a:r>
              <a:rPr lang="en-GB" dirty="0"/>
              <a:t>/</a:t>
            </a:r>
            <a:r>
              <a:rPr lang="en-GB" dirty="0" err="1"/>
              <a:t>pmc</a:t>
            </a:r>
            <a:r>
              <a:rPr lang="en-GB" dirty="0"/>
              <a:t>/articles/PMC6004937/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3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Lecanemab</a:t>
            </a:r>
            <a:r>
              <a:rPr lang="en-GB" dirty="0"/>
              <a:t> https://</a:t>
            </a:r>
            <a:r>
              <a:rPr lang="en-GB" dirty="0" err="1"/>
              <a:t>www.openaccessgovernment.org</a:t>
            </a:r>
            <a:r>
              <a:rPr lang="en-GB" dirty="0"/>
              <a:t>/new-</a:t>
            </a:r>
            <a:r>
              <a:rPr lang="en-GB" dirty="0" err="1"/>
              <a:t>lecanemab</a:t>
            </a:r>
            <a:r>
              <a:rPr lang="en-GB" dirty="0"/>
              <a:t>-drug-slows-the-effects-of-</a:t>
            </a:r>
            <a:r>
              <a:rPr lang="en-GB" dirty="0" err="1"/>
              <a:t>alzheimers</a:t>
            </a:r>
            <a:r>
              <a:rPr lang="en-GB" dirty="0"/>
              <a:t>-disease/148464/</a:t>
            </a:r>
          </a:p>
          <a:p>
            <a:endParaRPr lang="en-GB" dirty="0"/>
          </a:p>
          <a:p>
            <a:r>
              <a:rPr lang="en-GB" dirty="0" err="1"/>
              <a:t>Antidementiva</a:t>
            </a:r>
            <a:r>
              <a:rPr lang="en-GB" dirty="0"/>
              <a:t>:</a:t>
            </a:r>
          </a:p>
          <a:p>
            <a:r>
              <a:rPr lang="en-GB" dirty="0"/>
              <a:t>-</a:t>
            </a:r>
            <a:r>
              <a:rPr lang="en-GB" dirty="0" err="1"/>
              <a:t>beeinflussen</a:t>
            </a:r>
            <a:r>
              <a:rPr lang="en-GB" dirty="0"/>
              <a:t> Neurotransmitter</a:t>
            </a:r>
          </a:p>
          <a:p>
            <a:r>
              <a:rPr lang="en-GB" dirty="0" err="1"/>
              <a:t>Beispiel</a:t>
            </a:r>
            <a:r>
              <a:rPr lang="en-GB" dirty="0"/>
              <a:t>:</a:t>
            </a:r>
          </a:p>
          <a:p>
            <a:r>
              <a:rPr lang="en-GB" dirty="0"/>
              <a:t>-ACH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Acetylcholinesterasehemmer</a:t>
            </a:r>
            <a:r>
              <a:rPr lang="en-GB" dirty="0"/>
              <a:t> (Donepezil)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Medikament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Abnahme</a:t>
            </a:r>
            <a:r>
              <a:rPr lang="en-GB" dirty="0"/>
              <a:t> der </a:t>
            </a:r>
            <a:r>
              <a:rPr lang="en-GB" dirty="0" err="1"/>
              <a:t>kognitiven</a:t>
            </a:r>
            <a:r>
              <a:rPr lang="en-GB" dirty="0"/>
              <a:t> </a:t>
            </a:r>
            <a:r>
              <a:rPr lang="en-GB" dirty="0" err="1"/>
              <a:t>Leistung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verlangsamt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=Ue2j2PMUnSs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www.neurologen</a:t>
            </a:r>
            <a:r>
              <a:rPr lang="en-GB" dirty="0"/>
              <a:t>-und-</a:t>
            </a:r>
            <a:r>
              <a:rPr lang="en-GB" dirty="0" err="1"/>
              <a:t>psychiater</a:t>
            </a:r>
            <a:r>
              <a:rPr lang="en-GB" dirty="0"/>
              <a:t>-im-</a:t>
            </a:r>
            <a:r>
              <a:rPr lang="en-GB" dirty="0" err="1"/>
              <a:t>netz.org</a:t>
            </a:r>
            <a:r>
              <a:rPr lang="en-GB" dirty="0"/>
              <a:t>/</a:t>
            </a:r>
            <a:r>
              <a:rPr lang="en-GB" dirty="0" err="1"/>
              <a:t>psychiatrie-psychosomatik-psychotherapie</a:t>
            </a:r>
            <a:r>
              <a:rPr lang="en-GB" dirty="0"/>
              <a:t>/</a:t>
            </a:r>
            <a:r>
              <a:rPr lang="en-GB" dirty="0" err="1"/>
              <a:t>therapie</a:t>
            </a:r>
            <a:r>
              <a:rPr lang="en-GB" dirty="0"/>
              <a:t>/</a:t>
            </a:r>
            <a:r>
              <a:rPr lang="en-GB" dirty="0" err="1"/>
              <a:t>pharmakotherapie</a:t>
            </a:r>
            <a:r>
              <a:rPr lang="en-GB" dirty="0"/>
              <a:t>/</a:t>
            </a:r>
            <a:r>
              <a:rPr lang="en-GB" dirty="0" err="1"/>
              <a:t>antidementiva</a:t>
            </a:r>
            <a:r>
              <a:rPr lang="en-GB" dirty="0"/>
              <a:t>/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0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Verminderung</a:t>
            </a:r>
            <a:r>
              <a:rPr lang="en-GB" dirty="0"/>
              <a:t> der Plaques </a:t>
            </a:r>
            <a:r>
              <a:rPr lang="en-GB" dirty="0" err="1"/>
              <a:t>reicht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klinische</a:t>
            </a:r>
            <a:r>
              <a:rPr lang="en-GB" dirty="0"/>
              <a:t> </a:t>
            </a:r>
            <a:r>
              <a:rPr lang="en-GB" dirty="0" err="1"/>
              <a:t>Studien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erfolgreich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3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der </a:t>
            </a:r>
            <a:r>
              <a:rPr lang="en-GB" dirty="0" err="1"/>
              <a:t>Gedächtnisleistung</a:t>
            </a:r>
            <a:r>
              <a:rPr lang="en-GB" dirty="0"/>
              <a:t> -&gt; </a:t>
            </a:r>
            <a:r>
              <a:rPr lang="en-GB" dirty="0" err="1"/>
              <a:t>Zahlen</a:t>
            </a:r>
            <a:r>
              <a:rPr lang="en-GB" dirty="0"/>
              <a:t> </a:t>
            </a:r>
            <a:r>
              <a:rPr lang="en-GB" dirty="0" err="1"/>
              <a:t>merken</a:t>
            </a:r>
            <a:r>
              <a:rPr lang="en-GB" dirty="0"/>
              <a:t>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3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bisher</a:t>
            </a:r>
            <a:r>
              <a:rPr lang="en-GB" dirty="0"/>
              <a:t> </a:t>
            </a:r>
            <a:r>
              <a:rPr lang="en-GB" dirty="0" err="1"/>
              <a:t>schauen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Ärzte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Bilder</a:t>
            </a:r>
            <a:r>
              <a:rPr lang="en-GB" dirty="0"/>
              <a:t> an</a:t>
            </a:r>
          </a:p>
          <a:p>
            <a:r>
              <a:rPr lang="en-GB" dirty="0"/>
              <a:t>-FDG = </a:t>
            </a:r>
            <a:r>
              <a:rPr lang="en-GB" dirty="0" err="1"/>
              <a:t>Glucoseverbrauch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7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kurze</a:t>
            </a:r>
            <a:r>
              <a:rPr lang="en-GB" dirty="0"/>
              <a:t> </a:t>
            </a:r>
            <a:r>
              <a:rPr lang="en-GB" dirty="0" err="1"/>
              <a:t>Zusammenfassung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bekannt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Dimensionsreduktion</a:t>
            </a:r>
            <a:r>
              <a:rPr lang="en-GB" dirty="0"/>
              <a:t> die die </a:t>
            </a:r>
            <a:r>
              <a:rPr lang="en-GB" dirty="0" err="1"/>
              <a:t>Merkmale</a:t>
            </a:r>
            <a:r>
              <a:rPr lang="en-GB" dirty="0"/>
              <a:t> </a:t>
            </a:r>
            <a:r>
              <a:rPr lang="en-GB" dirty="0" err="1"/>
              <a:t>hervorhebt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5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ADNI: Stiftung in USA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sammelt</a:t>
            </a:r>
            <a:r>
              <a:rPr lang="en-GB" dirty="0"/>
              <a:t>, will so </a:t>
            </a:r>
            <a:r>
              <a:rPr lang="en-GB" dirty="0" err="1"/>
              <a:t>Forschung</a:t>
            </a:r>
            <a:r>
              <a:rPr lang="en-GB" dirty="0"/>
              <a:t> </a:t>
            </a:r>
            <a:r>
              <a:rPr lang="en-GB" dirty="0" err="1"/>
              <a:t>voranbringen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BFA5-AF3F-0D4F-BC7C-243BF51CBD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AB6A-25B8-6E49-BED9-8E0927C3B6F9}" type="datetime1">
              <a:rPr lang="de-DE" smtClean="0"/>
              <a:t>15.04.24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D98-396B-FD4D-B0F6-3D6B4CCC60BE}" type="datetime1">
              <a:rPr lang="de-DE" smtClean="0"/>
              <a:t>15.04.24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A20F-0CB8-904F-9F71-2AEDF118C87A}" type="datetime1">
              <a:rPr lang="de-DE" smtClean="0"/>
              <a:t>15.04.24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43BD-E8A8-B84A-B541-27B32CD9902B}" type="datetime1">
              <a:rPr lang="de-DE" smtClean="0"/>
              <a:t>15.04.24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4A9-2B22-CD49-9BC1-592BDAFC2B6F}" type="datetime1">
              <a:rPr lang="de-DE" smtClean="0"/>
              <a:t>15.04.24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7B30-6284-D048-9F2E-0BDE51347DC2}" type="datetime1">
              <a:rPr lang="de-DE" smtClean="0"/>
              <a:t>15.04.24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D21C-3FC6-274D-9EBE-B922415659BD}" type="datetime1">
              <a:rPr lang="de-DE" smtClean="0"/>
              <a:t>15.04.24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8789-1DF2-D241-8FC1-753DDD0AA520}" type="datetime1">
              <a:rPr lang="de-DE" smtClean="0"/>
              <a:t>15.04.24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627-91A6-EC40-858E-8202E538D962}" type="datetime1">
              <a:rPr lang="de-DE" smtClean="0"/>
              <a:t>15.04.24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1F4-AB7F-9741-9C21-649C7B6028BC}" type="datetime1">
              <a:rPr lang="de-DE" smtClean="0"/>
              <a:t>15.04.24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3B53-0FED-6B41-925B-6A86A805C4FB}" type="datetime1">
              <a:rPr lang="de-DE" smtClean="0"/>
              <a:t>15.04.24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8DB12327-CBC4-FA4D-934D-8E9291F44192}" type="datetime1">
              <a:rPr lang="de-DE" smtClean="0"/>
              <a:t>15.04.24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EC1A8-2F15-54AE-6C62-C36E29642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1712518-6D92-E4E2-56A1-A39DFB97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latin typeface="+mn-lt"/>
              </a:rPr>
              <a:t>Laborpraktikum</a:t>
            </a:r>
            <a:br>
              <a:rPr lang="en-GB" sz="6600" dirty="0">
                <a:solidFill>
                  <a:srgbClr val="FFFFFF"/>
                </a:solidFill>
                <a:latin typeface="+mn-lt"/>
              </a:rPr>
            </a:br>
            <a:r>
              <a:rPr lang="en-GB" sz="6600" dirty="0">
                <a:solidFill>
                  <a:srgbClr val="FFFFFF"/>
                </a:solidFill>
                <a:latin typeface="+mn-lt"/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DFE73-1196-0D4F-B6FF-16B74978E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Deep Learning </a:t>
            </a:r>
            <a:r>
              <a:rPr lang="en-GB" sz="2200" dirty="0" err="1">
                <a:solidFill>
                  <a:srgbClr val="FFFFFF"/>
                </a:solidFill>
              </a:rPr>
              <a:t>als</a:t>
            </a:r>
            <a:r>
              <a:rPr lang="en-GB" sz="2200" dirty="0">
                <a:solidFill>
                  <a:srgbClr val="FFFFFF"/>
                </a:solidFill>
              </a:rPr>
              <a:t> </a:t>
            </a:r>
            <a:r>
              <a:rPr lang="en-GB" sz="2200" dirty="0" err="1">
                <a:solidFill>
                  <a:srgbClr val="FFFFFF"/>
                </a:solidFill>
              </a:rPr>
              <a:t>Diagnosetool</a:t>
            </a:r>
            <a:r>
              <a:rPr lang="en-GB" sz="2200" dirty="0">
                <a:solidFill>
                  <a:srgbClr val="FFFFFF"/>
                </a:solidFill>
              </a:rPr>
              <a:t> für Alzheimer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061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003DCB8-2E30-2E67-8F60-958EAC8D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32" y="176286"/>
            <a:ext cx="8707818" cy="2236864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Convolutional Neural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C590B-9619-0E0C-34DD-CF257B3D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243" y="2388677"/>
            <a:ext cx="3988112" cy="315768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Form des </a:t>
            </a:r>
            <a:r>
              <a:rPr lang="en-GB" sz="2000" dirty="0" err="1"/>
              <a:t>maschinellen</a:t>
            </a:r>
            <a:r>
              <a:rPr lang="en-GB" sz="2000" dirty="0"/>
              <a:t> </a:t>
            </a:r>
            <a:r>
              <a:rPr lang="en-GB" sz="2000" dirty="0" err="1"/>
              <a:t>Lernens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Muster/</a:t>
            </a:r>
            <a:r>
              <a:rPr lang="en-GB" sz="2000" dirty="0" err="1"/>
              <a:t>Eigenschaften</a:t>
            </a:r>
            <a:r>
              <a:rPr lang="en-GB" sz="2000" dirty="0"/>
              <a:t> </a:t>
            </a:r>
            <a:r>
              <a:rPr lang="en-GB" sz="2000" dirty="0" err="1"/>
              <a:t>erkennen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Gut </a:t>
            </a:r>
            <a:r>
              <a:rPr lang="en-GB" sz="2000" dirty="0" err="1"/>
              <a:t>geeignet</a:t>
            </a:r>
            <a:r>
              <a:rPr lang="en-GB" sz="2000" dirty="0"/>
              <a:t>, um </a:t>
            </a:r>
            <a:r>
              <a:rPr lang="en-GB" sz="2000" dirty="0" err="1"/>
              <a:t>Strukturen</a:t>
            </a:r>
            <a:r>
              <a:rPr lang="en-GB" sz="2000" dirty="0"/>
              <a:t> in MRT-</a:t>
            </a:r>
            <a:r>
              <a:rPr lang="en-GB" sz="2000" dirty="0" err="1"/>
              <a:t>Bildern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analysieren</a:t>
            </a:r>
            <a:r>
              <a:rPr lang="en-GB" sz="2000" dirty="0"/>
              <a:t> und </a:t>
            </a:r>
            <a:r>
              <a:rPr lang="en-GB" sz="2000" dirty="0" err="1"/>
              <a:t>Abnormalitäten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identifizieren</a:t>
            </a:r>
            <a:endParaRPr lang="en-GB" sz="2000" dirty="0"/>
          </a:p>
        </p:txBody>
      </p:sp>
      <p:pic>
        <p:nvPicPr>
          <p:cNvPr id="5" name="Grafik 4" descr="Ein Bild, das Text, Diagramm, Screenshot, Karte enthält.&#10;&#10;Automatisch generierte Beschreibung">
            <a:extLst>
              <a:ext uri="{FF2B5EF4-FFF2-40B4-BE49-F238E27FC236}">
                <a16:creationId xmlns:a16="http://schemas.microsoft.com/office/drawing/2014/main" id="{3D38DDC5-25BC-A879-82F8-CA15F78A3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65" y="2345892"/>
            <a:ext cx="6387190" cy="2890204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165295-80F7-6F4F-ECAD-EC56D1A2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09A7C4-CA60-DF7A-CAA7-120163CADDAA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68629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733C9-23BD-C0EE-32AA-D11D3CAE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31" y="2766218"/>
            <a:ext cx="9348537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Wie </a:t>
            </a:r>
            <a:r>
              <a:rPr lang="en-GB" dirty="0" err="1">
                <a:latin typeface="+mn-lt"/>
              </a:rPr>
              <a:t>präzise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kann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ein</a:t>
            </a:r>
            <a:r>
              <a:rPr lang="en-GB" dirty="0">
                <a:latin typeface="+mn-lt"/>
              </a:rPr>
              <a:t> CNN Alzheimer </a:t>
            </a:r>
            <a:r>
              <a:rPr lang="en-GB" dirty="0" err="1">
                <a:latin typeface="+mn-lt"/>
              </a:rPr>
              <a:t>vorhersagen</a:t>
            </a:r>
            <a:r>
              <a:rPr lang="en-GB" dirty="0">
                <a:latin typeface="+mn-lt"/>
              </a:rPr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3C6A15-2298-4769-AA2A-58DA2D2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497A399-5D22-386B-E5B9-7D9995A5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474" y="609695"/>
            <a:ext cx="1989482" cy="2236864"/>
          </a:xfrm>
        </p:spPr>
        <p:txBody>
          <a:bodyPr>
            <a:normAutofit/>
          </a:bodyPr>
          <a:lstStyle/>
          <a:p>
            <a:r>
              <a:rPr lang="en-GB" dirty="0" err="1">
                <a:latin typeface="+mn-lt"/>
              </a:rPr>
              <a:t>Daten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29BD4-A25F-E00B-BC16-700031E4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ADNI Stiftung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Schnittebenen</a:t>
            </a:r>
            <a:r>
              <a:rPr lang="en-GB" dirty="0"/>
              <a:t> inclusive labels</a:t>
            </a:r>
          </a:p>
        </p:txBody>
      </p:sp>
      <p:pic>
        <p:nvPicPr>
          <p:cNvPr id="5" name="Grafik 4" descr="Ein Bild, das Diagramm, Karte, Screenshot enthält.&#10;&#10;Automatisch generierte Beschreibung">
            <a:extLst>
              <a:ext uri="{FF2B5EF4-FFF2-40B4-BE49-F238E27FC236}">
                <a16:creationId xmlns:a16="http://schemas.microsoft.com/office/drawing/2014/main" id="{B17ECE45-2D51-D87C-FE2C-8A03D1ED4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71" y="1458505"/>
            <a:ext cx="6387190" cy="3960057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7AC0D4-9299-7E39-4751-8F634E82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58DBB8-0996-009F-0C20-176E4BE3D1EE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418197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F3FA9-5392-FF33-EA26-9BB33C6D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924" y="399363"/>
            <a:ext cx="4080641" cy="1325563"/>
          </a:xfrm>
        </p:spPr>
        <p:txBody>
          <a:bodyPr/>
          <a:lstStyle/>
          <a:p>
            <a:r>
              <a:rPr lang="en-GB" dirty="0" err="1">
                <a:latin typeface="+mn-lt"/>
              </a:rPr>
              <a:t>Preprocessing</a:t>
            </a:r>
            <a:endParaRPr lang="en-GB" dirty="0">
              <a:latin typeface="+mn-lt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7481235-7828-86E3-063F-204661FF3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034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7AD316-55FB-DAD1-E3A6-DBEFA3A2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E45AFA-EA21-8C0F-0C1B-678C43689846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[7]</a:t>
            </a:r>
          </a:p>
        </p:txBody>
      </p:sp>
      <p:pic>
        <p:nvPicPr>
          <p:cNvPr id="8" name="Grafik 7" descr="Ein Bild, das Schädel, medizinische Bildgebung, Röntgenfilm enthält.&#10;&#10;Automatisch generierte Beschreibung">
            <a:extLst>
              <a:ext uri="{FF2B5EF4-FFF2-40B4-BE49-F238E27FC236}">
                <a16:creationId xmlns:a16="http://schemas.microsoft.com/office/drawing/2014/main" id="{729D97A8-6429-3B83-DCB6-760D193D7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3362" y="325318"/>
            <a:ext cx="3073075" cy="14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9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1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2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4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2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9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0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42908E-00B6-91FE-D8D3-19F4DDFA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4204395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Modellarchitektur</a:t>
            </a:r>
            <a:endParaRPr lang="en-US" sz="40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108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9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68621F8-196C-E0B8-3713-B752C8EF7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8" y="567942"/>
            <a:ext cx="6230912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0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1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A01E3-D0B8-6953-5FFF-6E61EE1B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DBE0C-ED5E-FAE1-C065-D7EDE683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Resultate</a:t>
            </a:r>
            <a:r>
              <a:rPr lang="en-GB" dirty="0">
                <a:latin typeface="+mn-lt"/>
              </a:rPr>
              <a:t> &amp; </a:t>
            </a:r>
            <a:r>
              <a:rPr lang="en-GB" dirty="0" err="1">
                <a:latin typeface="+mn-lt"/>
              </a:rPr>
              <a:t>Metriken</a:t>
            </a:r>
            <a:endParaRPr lang="en-GB" dirty="0">
              <a:latin typeface="+mn-lt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83EACE9-5F0F-25A1-1843-537DA83FB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648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179231-E385-E03B-3492-95936195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AA1BF8-4686-ED73-FC99-D3FA4B42E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40" y="2338411"/>
            <a:ext cx="6900324" cy="6306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0BDE51-9D55-3525-E662-CC64BCB3D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76" y="4028794"/>
            <a:ext cx="8630423" cy="5271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75C6E9F-54FF-369B-A934-582FA667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58" y="4226221"/>
            <a:ext cx="5181932" cy="3250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E124930-E6A0-76FC-EE1C-09CAF099B7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47" y="5604902"/>
            <a:ext cx="7385506" cy="6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C96FBA-4DAB-34EF-75BF-D2D77315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Erkenntnisse</a:t>
            </a:r>
            <a:r>
              <a:rPr lang="en-US" sz="6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&amp; </a:t>
            </a:r>
            <a:r>
              <a:rPr lang="en-US" sz="6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Fazit</a:t>
            </a:r>
            <a:endParaRPr lang="en-US" sz="66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7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1B3A6A-6B86-8C41-2C66-2857E82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368D6-553A-0221-872A-C6C69643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Anwendung</a:t>
            </a:r>
            <a:r>
              <a:rPr lang="en-GB" dirty="0">
                <a:latin typeface="+mn-lt"/>
              </a:rPr>
              <a:t> von DL auf MRT-</a:t>
            </a:r>
            <a:r>
              <a:rPr lang="en-GB" dirty="0" err="1">
                <a:latin typeface="+mn-lt"/>
              </a:rPr>
              <a:t>Bilder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9D626-76FD-546F-FF09-D6A5656F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 algn="ctr">
              <a:lnSpc>
                <a:spcPct val="92600"/>
              </a:lnSpc>
              <a:spcBef>
                <a:spcPts val="40"/>
              </a:spcBef>
              <a:buNone/>
            </a:pPr>
            <a:r>
              <a:rPr lang="de-DE" sz="2800" spc="110" dirty="0">
                <a:solidFill>
                  <a:srgbClr val="322C2C"/>
                </a:solidFill>
                <a:cs typeface="Calibri"/>
              </a:rPr>
              <a:t>bringt</a:t>
            </a:r>
            <a:r>
              <a:rPr lang="de-DE" sz="28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05" dirty="0">
                <a:solidFill>
                  <a:srgbClr val="322C2C"/>
                </a:solidFill>
                <a:cs typeface="Calibri"/>
              </a:rPr>
              <a:t>verschiedene</a:t>
            </a:r>
            <a:r>
              <a:rPr lang="de-DE" sz="28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10" dirty="0">
                <a:solidFill>
                  <a:srgbClr val="322C2C"/>
                </a:solidFill>
                <a:cs typeface="Calibri"/>
              </a:rPr>
              <a:t>Herausforderungen</a:t>
            </a:r>
            <a:r>
              <a:rPr lang="de-DE" sz="28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20" dirty="0">
                <a:solidFill>
                  <a:srgbClr val="322C2C"/>
                </a:solidFill>
                <a:cs typeface="Calibri"/>
              </a:rPr>
              <a:t>mit</a:t>
            </a:r>
            <a:r>
              <a:rPr lang="de-DE" sz="28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75" dirty="0">
                <a:solidFill>
                  <a:srgbClr val="322C2C"/>
                </a:solidFill>
                <a:cs typeface="Calibri"/>
              </a:rPr>
              <a:t>sich:</a:t>
            </a:r>
          </a:p>
          <a:p>
            <a:pPr marL="469900" marR="5080" indent="-457200" algn="ctr">
              <a:lnSpc>
                <a:spcPct val="926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de-DE" sz="2800" spc="100" dirty="0">
                <a:solidFill>
                  <a:srgbClr val="322C2C"/>
                </a:solidFill>
                <a:cs typeface="Calibri"/>
              </a:rPr>
              <a:t>Notwendigkeit </a:t>
            </a:r>
            <a:r>
              <a:rPr lang="de-DE" sz="2800" spc="105" dirty="0">
                <a:solidFill>
                  <a:srgbClr val="322C2C"/>
                </a:solidFill>
                <a:cs typeface="Calibri"/>
              </a:rPr>
              <a:t>großer</a:t>
            </a:r>
            <a:r>
              <a:rPr lang="de-DE" sz="2800" spc="6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50" dirty="0">
                <a:solidFill>
                  <a:srgbClr val="322C2C"/>
                </a:solidFill>
                <a:cs typeface="Calibri"/>
              </a:rPr>
              <a:t>und</a:t>
            </a:r>
            <a:r>
              <a:rPr lang="de-DE" sz="2800" spc="6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85" dirty="0">
                <a:solidFill>
                  <a:srgbClr val="322C2C"/>
                </a:solidFill>
                <a:cs typeface="Calibri"/>
              </a:rPr>
              <a:t>qualitativ</a:t>
            </a:r>
            <a:r>
              <a:rPr lang="de-DE" sz="2800" spc="6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05" dirty="0">
                <a:solidFill>
                  <a:srgbClr val="322C2C"/>
                </a:solidFill>
                <a:cs typeface="Calibri"/>
              </a:rPr>
              <a:t>hochwertiger</a:t>
            </a:r>
            <a:r>
              <a:rPr lang="de-DE" sz="2800" spc="6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95" dirty="0">
                <a:solidFill>
                  <a:srgbClr val="322C2C"/>
                </a:solidFill>
                <a:cs typeface="Calibri"/>
              </a:rPr>
              <a:t>Datensätze</a:t>
            </a:r>
            <a:endParaRPr lang="de-DE" sz="2800" spc="60" dirty="0">
              <a:solidFill>
                <a:srgbClr val="322C2C"/>
              </a:solidFill>
              <a:cs typeface="Calibri"/>
            </a:endParaRPr>
          </a:p>
          <a:p>
            <a:pPr marL="469900" marR="5080" indent="-457200" algn="ctr">
              <a:lnSpc>
                <a:spcPct val="926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de-DE" sz="2800" spc="80" dirty="0">
                <a:solidFill>
                  <a:srgbClr val="322C2C"/>
                </a:solidFill>
                <a:cs typeface="Calibri"/>
              </a:rPr>
              <a:t>Interpretierbarkeit</a:t>
            </a:r>
            <a:r>
              <a:rPr lang="de-DE" sz="2800" spc="6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70" dirty="0">
                <a:solidFill>
                  <a:srgbClr val="322C2C"/>
                </a:solidFill>
                <a:cs typeface="Calibri"/>
              </a:rPr>
              <a:t>der </a:t>
            </a:r>
            <a:r>
              <a:rPr lang="de-DE" sz="2800" spc="114" dirty="0">
                <a:solidFill>
                  <a:srgbClr val="322C2C"/>
                </a:solidFill>
                <a:cs typeface="Calibri"/>
              </a:rPr>
              <a:t>Ergebnisse</a:t>
            </a:r>
            <a:endParaRPr lang="de-DE" sz="2800" spc="50" dirty="0">
              <a:solidFill>
                <a:srgbClr val="322C2C"/>
              </a:solidFill>
              <a:cs typeface="Calibri"/>
            </a:endParaRPr>
          </a:p>
          <a:p>
            <a:pPr marL="469900" marR="5080" indent="-457200" algn="ctr">
              <a:lnSpc>
                <a:spcPct val="926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de-DE" sz="2800" spc="105" dirty="0">
                <a:solidFill>
                  <a:srgbClr val="322C2C"/>
                </a:solidFill>
                <a:cs typeface="Calibri"/>
              </a:rPr>
              <a:t>ethische</a:t>
            </a:r>
            <a:r>
              <a:rPr lang="de-DE" sz="28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30" dirty="0">
                <a:solidFill>
                  <a:srgbClr val="322C2C"/>
                </a:solidFill>
                <a:cs typeface="Calibri"/>
              </a:rPr>
              <a:t>Bedenken</a:t>
            </a:r>
            <a:r>
              <a:rPr lang="de-DE" sz="28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50" dirty="0">
                <a:solidFill>
                  <a:srgbClr val="322C2C"/>
                </a:solidFill>
                <a:cs typeface="Calibri"/>
              </a:rPr>
              <a:t>im</a:t>
            </a:r>
            <a:r>
              <a:rPr lang="de-DE" sz="28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60" dirty="0">
                <a:solidFill>
                  <a:srgbClr val="322C2C"/>
                </a:solidFill>
                <a:cs typeface="Calibri"/>
              </a:rPr>
              <a:t>Zusammenhang</a:t>
            </a:r>
            <a:r>
              <a:rPr lang="de-DE" sz="28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20" dirty="0">
                <a:solidFill>
                  <a:srgbClr val="322C2C"/>
                </a:solidFill>
                <a:cs typeface="Calibri"/>
              </a:rPr>
              <a:t>mit</a:t>
            </a:r>
            <a:r>
              <a:rPr lang="de-DE" sz="28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100" dirty="0">
                <a:solidFill>
                  <a:srgbClr val="322C2C"/>
                </a:solidFill>
                <a:cs typeface="Calibri"/>
              </a:rPr>
              <a:t>der</a:t>
            </a:r>
            <a:r>
              <a:rPr lang="de-DE" sz="28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75" dirty="0">
                <a:solidFill>
                  <a:srgbClr val="322C2C"/>
                </a:solidFill>
                <a:cs typeface="Calibri"/>
              </a:rPr>
              <a:t>Vertraulichkeit </a:t>
            </a:r>
            <a:r>
              <a:rPr lang="de-DE" sz="2800" spc="105" dirty="0">
                <a:solidFill>
                  <a:srgbClr val="322C2C"/>
                </a:solidFill>
                <a:cs typeface="Calibri"/>
              </a:rPr>
              <a:t>von</a:t>
            </a:r>
            <a:r>
              <a:rPr lang="de-DE" sz="28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800" spc="85" dirty="0">
                <a:solidFill>
                  <a:srgbClr val="322C2C"/>
                </a:solidFill>
                <a:cs typeface="Calibri"/>
              </a:rPr>
              <a:t>Patientendaten</a:t>
            </a:r>
            <a:endParaRPr lang="de-DE" sz="2800" dirty="0">
              <a:cs typeface="Calibri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C6DE2A-DF42-E948-7853-34862CED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3EEA7-0750-C400-0043-945B15AA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Anwendung</a:t>
            </a:r>
            <a:r>
              <a:rPr lang="en-GB" dirty="0">
                <a:latin typeface="+mn-lt"/>
              </a:rPr>
              <a:t> von DL auf MRT-</a:t>
            </a:r>
            <a:r>
              <a:rPr lang="en-GB" dirty="0" err="1">
                <a:latin typeface="+mn-lt"/>
              </a:rPr>
              <a:t>Bilder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EA6C6-9855-7A41-7266-DDD27F88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 algn="ctr">
              <a:lnSpc>
                <a:spcPct val="92600"/>
              </a:lnSpc>
              <a:spcBef>
                <a:spcPts val="40"/>
              </a:spcBef>
              <a:buNone/>
            </a:pPr>
            <a:r>
              <a:rPr lang="de-DE" sz="2800" spc="110" dirty="0">
                <a:solidFill>
                  <a:srgbClr val="322C2C"/>
                </a:solidFill>
                <a:cs typeface="Calibri"/>
              </a:rPr>
              <a:t>Bietet folgende Vorteile:</a:t>
            </a:r>
            <a:endParaRPr lang="de-DE" sz="2800" spc="75" dirty="0">
              <a:solidFill>
                <a:srgbClr val="322C2C"/>
              </a:solidFill>
              <a:cs typeface="Calibri"/>
            </a:endParaRPr>
          </a:p>
          <a:p>
            <a:pPr marL="469900" marR="5080" indent="-457200" algn="ctr">
              <a:lnSpc>
                <a:spcPct val="926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de-DE" sz="2800" spc="60" dirty="0">
                <a:solidFill>
                  <a:srgbClr val="322C2C"/>
                </a:solidFill>
                <a:cs typeface="Calibri"/>
              </a:rPr>
              <a:t>Präzisere Diagnose</a:t>
            </a:r>
          </a:p>
          <a:p>
            <a:pPr marL="469900" marR="5080" indent="-457200" algn="ctr">
              <a:lnSpc>
                <a:spcPct val="926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de-DE" sz="2800" spc="80" dirty="0">
                <a:solidFill>
                  <a:srgbClr val="322C2C"/>
                </a:solidFill>
                <a:cs typeface="Calibri"/>
              </a:rPr>
              <a:t>Potenziell frühere Diagnose</a:t>
            </a:r>
          </a:p>
          <a:p>
            <a:pPr marL="469900" marR="5080" indent="-457200" algn="ctr">
              <a:lnSpc>
                <a:spcPct val="926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de-DE" sz="2800" spc="80" dirty="0" err="1">
                <a:solidFill>
                  <a:srgbClr val="322C2C"/>
                </a:solidFill>
                <a:cs typeface="Calibri"/>
              </a:rPr>
              <a:t>Personalisiertere</a:t>
            </a:r>
            <a:r>
              <a:rPr lang="de-DE" sz="2800" spc="80" dirty="0">
                <a:solidFill>
                  <a:srgbClr val="322C2C"/>
                </a:solidFill>
                <a:cs typeface="Calibri"/>
              </a:rPr>
              <a:t> Behandlung</a:t>
            </a:r>
          </a:p>
          <a:p>
            <a:pPr marL="0" marR="5080" indent="0" algn="ctr">
              <a:lnSpc>
                <a:spcPct val="92600"/>
              </a:lnSpc>
              <a:spcBef>
                <a:spcPts val="40"/>
              </a:spcBef>
              <a:buNone/>
            </a:pPr>
            <a:r>
              <a:rPr lang="de-DE" spc="80" dirty="0">
                <a:solidFill>
                  <a:srgbClr val="322C2C"/>
                </a:solidFill>
                <a:cs typeface="Calibri"/>
              </a:rPr>
              <a:t>⟹</a:t>
            </a:r>
            <a:r>
              <a:rPr lang="de-DE" sz="2800" spc="80" dirty="0">
                <a:solidFill>
                  <a:srgbClr val="322C2C"/>
                </a:solidFill>
                <a:cs typeface="Calibri"/>
              </a:rPr>
              <a:t>Verbesserung der Lebensqualität</a:t>
            </a:r>
            <a:endParaRPr lang="de-DE" sz="2800" spc="105" dirty="0">
              <a:solidFill>
                <a:srgbClr val="322C2C"/>
              </a:solidFill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BE193E-EC8D-BE46-0E9F-C13ECB27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3336-9AC1-C7AF-2A46-E2FE6673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Klinische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Implementierung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D2AFE-A2EB-91D9-DCA1-1771D8DB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79" y="1919168"/>
            <a:ext cx="6477000" cy="4351338"/>
          </a:xfrm>
        </p:spPr>
        <p:txBody>
          <a:bodyPr>
            <a:normAutofit/>
          </a:bodyPr>
          <a:lstStyle/>
          <a:p>
            <a:pPr marL="0" marR="5080" indent="0">
              <a:lnSpc>
                <a:spcPct val="104000"/>
              </a:lnSpc>
              <a:spcBef>
                <a:spcPts val="65"/>
              </a:spcBef>
              <a:buNone/>
            </a:pPr>
            <a:r>
              <a:rPr lang="de-DE" sz="2400" spc="75" dirty="0">
                <a:solidFill>
                  <a:srgbClr val="322C2C"/>
                </a:solidFill>
                <a:cs typeface="Calibri"/>
              </a:rPr>
              <a:t>Erfordert:</a:t>
            </a:r>
          </a:p>
          <a:p>
            <a:pPr marL="184150" marR="5080" indent="-171450">
              <a:lnSpc>
                <a:spcPct val="104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de-DE" sz="2400" spc="85" dirty="0">
                <a:solidFill>
                  <a:srgbClr val="322C2C"/>
                </a:solidFill>
                <a:cs typeface="Calibri"/>
              </a:rPr>
              <a:t>sorgfältige</a:t>
            </a:r>
            <a:r>
              <a:rPr lang="de-DE" sz="2400" spc="6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75" dirty="0">
                <a:solidFill>
                  <a:srgbClr val="322C2C"/>
                </a:solidFill>
                <a:cs typeface="Calibri"/>
              </a:rPr>
              <a:t>Validierung</a:t>
            </a:r>
          </a:p>
          <a:p>
            <a:pPr marL="184150" marR="5080" indent="-171450">
              <a:lnSpc>
                <a:spcPct val="104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de-DE" sz="2400" spc="90" dirty="0">
                <a:solidFill>
                  <a:srgbClr val="322C2C"/>
                </a:solidFill>
                <a:cs typeface="Calibri"/>
              </a:rPr>
              <a:t>Integration</a:t>
            </a:r>
            <a:r>
              <a:rPr lang="de-DE" sz="24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85" dirty="0">
                <a:solidFill>
                  <a:srgbClr val="322C2C"/>
                </a:solidFill>
                <a:cs typeface="Calibri"/>
              </a:rPr>
              <a:t>in</a:t>
            </a:r>
            <a:r>
              <a:rPr lang="de-DE" sz="2400" spc="5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110" dirty="0">
                <a:solidFill>
                  <a:srgbClr val="322C2C"/>
                </a:solidFill>
                <a:cs typeface="Calibri"/>
              </a:rPr>
              <a:t>bestehende</a:t>
            </a:r>
            <a:r>
              <a:rPr lang="de-DE" sz="2400" spc="5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95" dirty="0">
                <a:solidFill>
                  <a:srgbClr val="322C2C"/>
                </a:solidFill>
                <a:cs typeface="Calibri"/>
              </a:rPr>
              <a:t>medizinische Abläufe</a:t>
            </a:r>
            <a:r>
              <a:rPr lang="de-DE" sz="2400" spc="45" dirty="0">
                <a:solidFill>
                  <a:srgbClr val="322C2C"/>
                </a:solidFill>
                <a:cs typeface="Calibri"/>
              </a:rPr>
              <a:t> </a:t>
            </a:r>
            <a:endParaRPr lang="de-DE" sz="2400" spc="140" dirty="0">
              <a:solidFill>
                <a:srgbClr val="322C2C"/>
              </a:solidFill>
              <a:cs typeface="Calibri"/>
            </a:endParaRPr>
          </a:p>
          <a:p>
            <a:pPr marL="184150" marR="5080" indent="-171450">
              <a:lnSpc>
                <a:spcPct val="104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de-DE" sz="2400" spc="130" dirty="0">
                <a:solidFill>
                  <a:srgbClr val="322C2C"/>
                </a:solidFill>
                <a:cs typeface="Calibri"/>
              </a:rPr>
              <a:t>Schulung</a:t>
            </a:r>
            <a:r>
              <a:rPr lang="de-DE" sz="24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100" dirty="0">
                <a:solidFill>
                  <a:srgbClr val="322C2C"/>
                </a:solidFill>
                <a:cs typeface="Calibri"/>
              </a:rPr>
              <a:t>von</a:t>
            </a:r>
            <a:r>
              <a:rPr lang="de-DE" sz="24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110" dirty="0">
                <a:solidFill>
                  <a:srgbClr val="322C2C"/>
                </a:solidFill>
                <a:cs typeface="Calibri"/>
              </a:rPr>
              <a:t>medizinischem </a:t>
            </a:r>
            <a:r>
              <a:rPr lang="de-DE" sz="2400" spc="80" dirty="0">
                <a:solidFill>
                  <a:srgbClr val="322C2C"/>
                </a:solidFill>
                <a:cs typeface="Calibri"/>
              </a:rPr>
              <a:t>Personal</a:t>
            </a:r>
            <a:endParaRPr lang="de-DE" sz="2400" spc="60" dirty="0">
              <a:solidFill>
                <a:srgbClr val="322C2C"/>
              </a:solidFill>
              <a:cs typeface="Calibri"/>
            </a:endParaRPr>
          </a:p>
          <a:p>
            <a:pPr marL="0" marR="5080" indent="0">
              <a:lnSpc>
                <a:spcPct val="104000"/>
              </a:lnSpc>
              <a:spcBef>
                <a:spcPts val="65"/>
              </a:spcBef>
              <a:buNone/>
            </a:pPr>
            <a:r>
              <a:rPr lang="de-DE" sz="2400" spc="60" dirty="0">
                <a:solidFill>
                  <a:srgbClr val="322C2C"/>
                </a:solidFill>
                <a:cs typeface="Calibri"/>
              </a:rPr>
              <a:t>⟹</a:t>
            </a:r>
            <a:r>
              <a:rPr lang="de-DE" sz="2400" spc="75" dirty="0">
                <a:solidFill>
                  <a:srgbClr val="322C2C"/>
                </a:solidFill>
                <a:cs typeface="Calibri"/>
              </a:rPr>
              <a:t>erfolgreiche </a:t>
            </a:r>
            <a:r>
              <a:rPr lang="de-DE" sz="2400" spc="120" dirty="0">
                <a:solidFill>
                  <a:srgbClr val="322C2C"/>
                </a:solidFill>
                <a:cs typeface="Calibri"/>
              </a:rPr>
              <a:t>Implementierung</a:t>
            </a:r>
            <a:r>
              <a:rPr lang="de-DE" sz="2400" spc="4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90" dirty="0">
                <a:solidFill>
                  <a:srgbClr val="322C2C"/>
                </a:solidFill>
                <a:cs typeface="Calibri"/>
              </a:rPr>
              <a:t>wird</a:t>
            </a:r>
            <a:r>
              <a:rPr lang="de-DE" sz="2400" spc="5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65" dirty="0">
                <a:solidFill>
                  <a:srgbClr val="322C2C"/>
                </a:solidFill>
                <a:cs typeface="Calibri"/>
              </a:rPr>
              <a:t>die </a:t>
            </a:r>
            <a:r>
              <a:rPr lang="de-DE" sz="2400" spc="110" dirty="0">
                <a:solidFill>
                  <a:srgbClr val="322C2C"/>
                </a:solidFill>
                <a:cs typeface="Calibri"/>
              </a:rPr>
              <a:t>Diagnosemöglichkeiten</a:t>
            </a:r>
            <a:r>
              <a:rPr lang="de-DE" sz="2400" spc="70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85" dirty="0">
                <a:solidFill>
                  <a:srgbClr val="322C2C"/>
                </a:solidFill>
                <a:cs typeface="Calibri"/>
              </a:rPr>
              <a:t>erweitern</a:t>
            </a:r>
            <a:r>
              <a:rPr lang="de-DE" sz="2400" spc="7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140" dirty="0">
                <a:solidFill>
                  <a:srgbClr val="322C2C"/>
                </a:solidFill>
                <a:cs typeface="Calibri"/>
              </a:rPr>
              <a:t>&amp;</a:t>
            </a:r>
            <a:r>
              <a:rPr lang="de-DE" sz="2400" spc="65" dirty="0">
                <a:solidFill>
                  <a:srgbClr val="322C2C"/>
                </a:solidFill>
                <a:cs typeface="Calibri"/>
              </a:rPr>
              <a:t> </a:t>
            </a:r>
            <a:r>
              <a:rPr lang="de-DE" sz="2400" spc="105" dirty="0">
                <a:solidFill>
                  <a:srgbClr val="322C2C"/>
                </a:solidFill>
                <a:cs typeface="Calibri"/>
              </a:rPr>
              <a:t>Patientenversorgung</a:t>
            </a:r>
            <a:r>
              <a:rPr lang="de-DE" sz="2400" spc="70" dirty="0">
                <a:solidFill>
                  <a:srgbClr val="322C2C"/>
                </a:solidFill>
                <a:cs typeface="Calibri"/>
              </a:rPr>
              <a:t> verbessern</a:t>
            </a:r>
          </a:p>
          <a:p>
            <a:pPr marL="12700" marR="5080">
              <a:lnSpc>
                <a:spcPct val="104000"/>
              </a:lnSpc>
              <a:spcBef>
                <a:spcPts val="65"/>
              </a:spcBef>
            </a:pPr>
            <a:endParaRPr lang="de-DE" sz="2400" spc="70" dirty="0">
              <a:solidFill>
                <a:srgbClr val="322C2C"/>
              </a:solidFill>
              <a:cs typeface="Calibri"/>
            </a:endParaRPr>
          </a:p>
          <a:p>
            <a:pPr marL="0" marR="5080" indent="0">
              <a:lnSpc>
                <a:spcPct val="104000"/>
              </a:lnSpc>
              <a:spcBef>
                <a:spcPts val="65"/>
              </a:spcBef>
              <a:buNone/>
            </a:pPr>
            <a:r>
              <a:rPr lang="de-DE" sz="2400" b="1" spc="70" dirty="0">
                <a:solidFill>
                  <a:srgbClr val="322C2C"/>
                </a:solidFill>
                <a:cs typeface="Calibri"/>
              </a:rPr>
              <a:t>Eure Meinung?</a:t>
            </a:r>
            <a:endParaRPr lang="de-DE" sz="2400" b="1" dirty="0">
              <a:cs typeface="Calibri"/>
            </a:endParaRPr>
          </a:p>
          <a:p>
            <a:endParaRPr lang="en-GB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C03C7-5C64-FE30-A8EA-FA930711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AC248FB6-2B64-0331-C4D7-A5C41AE886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0584" y="1768266"/>
            <a:ext cx="3653388" cy="375789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9977F4B-4924-3B3B-8D9C-9B6D32928408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7953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E3963-A7E7-76B2-B01E-BC5A80EA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Inhalt</a:t>
            </a:r>
            <a:endParaRPr lang="en-GB" dirty="0">
              <a:latin typeface="+mn-lt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1285325-FE36-87F9-AB5A-7F30F4624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043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55DE0-1DEC-5F48-4D3E-A6F870F8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7F54C-AF32-3B51-FC78-37FC95E2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Takeaways </a:t>
            </a:r>
            <a:r>
              <a:rPr lang="en-GB" dirty="0" err="1">
                <a:latin typeface="+mn-lt"/>
              </a:rPr>
              <a:t>aus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dem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Praktikum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DCB23-8FE3-FC4D-3170-DB40D0AA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48" y="2141537"/>
            <a:ext cx="10515600" cy="435133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Cambria" panose="02040503050406030204" pitchFamily="18" charset="0"/>
              </a:rPr>
              <a:t>Deep Learning </a:t>
            </a:r>
            <a:r>
              <a:rPr lang="en-GB" sz="2800" dirty="0" err="1">
                <a:latin typeface="Cambria" panose="02040503050406030204" pitchFamily="18" charset="0"/>
              </a:rPr>
              <a:t>Projekt</a:t>
            </a:r>
            <a:r>
              <a:rPr lang="en-GB" sz="2800" dirty="0">
                <a:latin typeface="Cambria" panose="02040503050406030204" pitchFamily="18" charset="0"/>
              </a:rPr>
              <a:t> für </a:t>
            </a:r>
            <a:r>
              <a:rPr lang="en-GB" sz="2800" dirty="0" err="1">
                <a:latin typeface="Cambria" panose="02040503050406030204" pitchFamily="18" charset="0"/>
              </a:rPr>
              <a:t>Bilder</a:t>
            </a:r>
            <a:endParaRPr lang="en-GB" sz="2800" dirty="0">
              <a:latin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mbria" panose="02040503050406030204" pitchFamily="18" charset="0"/>
              </a:rPr>
              <a:t>Tieferes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dirty="0" err="1">
                <a:latin typeface="Cambria" panose="02040503050406030204" pitchFamily="18" charset="0"/>
              </a:rPr>
              <a:t>Verständnis</a:t>
            </a:r>
            <a:r>
              <a:rPr lang="en-GB" sz="2800" dirty="0">
                <a:latin typeface="Cambria" panose="02040503050406030204" pitchFamily="18" charset="0"/>
              </a:rPr>
              <a:t> für CNNs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mbria" panose="02040503050406030204" pitchFamily="18" charset="0"/>
              </a:rPr>
              <a:t>Umgang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dirty="0" err="1">
                <a:latin typeface="Cambria" panose="02040503050406030204" pitchFamily="18" charset="0"/>
              </a:rPr>
              <a:t>mit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dirty="0" err="1">
                <a:latin typeface="Cambria" panose="02040503050406030204" pitchFamily="18" charset="0"/>
              </a:rPr>
              <a:t>Slurm</a:t>
            </a:r>
            <a:r>
              <a:rPr lang="en-GB" sz="2800" dirty="0">
                <a:latin typeface="Cambria" panose="02040503050406030204" pitchFamily="18" charset="0"/>
              </a:rPr>
              <a:t> und Cluster Computing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Cambria" panose="02040503050406030204" pitchFamily="18" charset="0"/>
              </a:rPr>
              <a:t>KI in der </a:t>
            </a:r>
            <a:r>
              <a:rPr lang="en-GB" sz="2800" dirty="0" err="1">
                <a:latin typeface="Cambria" panose="02040503050406030204" pitchFamily="18" charset="0"/>
              </a:rPr>
              <a:t>Medizin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dirty="0" err="1">
                <a:latin typeface="Cambria" panose="02040503050406030204" pitchFamily="18" charset="0"/>
              </a:rPr>
              <a:t>interessant</a:t>
            </a:r>
            <a:r>
              <a:rPr lang="en-GB" sz="2800" dirty="0">
                <a:latin typeface="Cambria" panose="02040503050406030204" pitchFamily="18" charset="0"/>
              </a:rPr>
              <a:t> für Promotion/</a:t>
            </a:r>
            <a:r>
              <a:rPr lang="en-GB" sz="2800" dirty="0" err="1">
                <a:latin typeface="Cambria" panose="02040503050406030204" pitchFamily="18" charset="0"/>
              </a:rPr>
              <a:t>Beruf</a:t>
            </a:r>
            <a:endParaRPr lang="en-GB" sz="28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97224F-A5C7-B676-E155-799B95A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1D235-DE8F-1A67-8B92-0535C4FA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63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latin typeface="+mn-lt"/>
              </a:rPr>
              <a:t>Vielen</a:t>
            </a:r>
            <a:r>
              <a:rPr lang="en-GB" dirty="0">
                <a:latin typeface="+mn-lt"/>
              </a:rPr>
              <a:t> Dank für die </a:t>
            </a:r>
            <a:r>
              <a:rPr lang="en-GB" dirty="0" err="1">
                <a:latin typeface="+mn-lt"/>
              </a:rPr>
              <a:t>Aufmerksamkeit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B0BC1-0565-0CF5-5928-704E72CC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197"/>
            <a:ext cx="10515600" cy="74111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Fragen</a:t>
            </a:r>
            <a:r>
              <a:rPr lang="en-GB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002AC5-C7D0-8CB9-0D72-23A05ED9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212F-2CEA-8713-9483-25BA7386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Quellen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DEF34-21C0-27D1-2A3F-069268EA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[1] </a:t>
            </a:r>
            <a:r>
              <a:rPr lang="en-GB" sz="2800" dirty="0">
                <a:solidFill>
                  <a:schemeClr val="tx2"/>
                </a:solidFill>
              </a:rPr>
              <a:t>https://</a:t>
            </a:r>
            <a:r>
              <a:rPr lang="en-GB" sz="2800" dirty="0" err="1">
                <a:solidFill>
                  <a:schemeClr val="tx2"/>
                </a:solidFill>
              </a:rPr>
              <a:t>www.wista.de</a:t>
            </a:r>
            <a:r>
              <a:rPr lang="en-GB" sz="2800" dirty="0">
                <a:solidFill>
                  <a:schemeClr val="tx2"/>
                </a:solidFill>
              </a:rPr>
              <a:t>/</a:t>
            </a:r>
            <a:r>
              <a:rPr lang="en-GB" sz="2800" dirty="0" err="1">
                <a:solidFill>
                  <a:schemeClr val="tx2"/>
                </a:solidFill>
              </a:rPr>
              <a:t>en</a:t>
            </a:r>
            <a:r>
              <a:rPr lang="en-GB" sz="2800" dirty="0">
                <a:solidFill>
                  <a:schemeClr val="tx2"/>
                </a:solidFill>
              </a:rPr>
              <a:t>/news-press/news/</a:t>
            </a:r>
            <a:r>
              <a:rPr lang="en-GB" sz="2800" dirty="0" err="1">
                <a:solidFill>
                  <a:schemeClr val="tx2"/>
                </a:solidFill>
              </a:rPr>
              <a:t>dem</a:t>
            </a:r>
            <a:r>
              <a:rPr lang="en-GB" sz="2800" dirty="0">
                <a:solidFill>
                  <a:schemeClr val="tx2"/>
                </a:solidFill>
              </a:rPr>
              <a:t>-</a:t>
            </a:r>
            <a:r>
              <a:rPr lang="en-GB" sz="2800" dirty="0" err="1">
                <a:solidFill>
                  <a:schemeClr val="tx2"/>
                </a:solidFill>
              </a:rPr>
              <a:t>vergessen</a:t>
            </a:r>
            <a:r>
              <a:rPr lang="en-GB" sz="2800" dirty="0">
                <a:solidFill>
                  <a:schemeClr val="tx2"/>
                </a:solidFill>
              </a:rPr>
              <a:t>-auf-der-spur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[2] </a:t>
            </a:r>
            <a:r>
              <a:rPr lang="en-GB" sz="2800" dirty="0">
                <a:solidFill>
                  <a:schemeClr val="tx2"/>
                </a:solidFill>
              </a:rPr>
              <a:t>https://</a:t>
            </a:r>
            <a:r>
              <a:rPr lang="en-GB" sz="2800" dirty="0" err="1">
                <a:solidFill>
                  <a:schemeClr val="tx2"/>
                </a:solidFill>
              </a:rPr>
              <a:t>thebrain.mcgill.ca</a:t>
            </a:r>
            <a:r>
              <a:rPr lang="en-GB" sz="2800" dirty="0">
                <a:solidFill>
                  <a:schemeClr val="tx2"/>
                </a:solidFill>
              </a:rPr>
              <a:t>/flash/d/d_08/d_08_cl/d_08_cl_alz/d_08_cl_alz.html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[3] </a:t>
            </a:r>
            <a:r>
              <a:rPr lang="en-GB" sz="2800" dirty="0">
                <a:solidFill>
                  <a:schemeClr val="tx2"/>
                </a:solidFill>
              </a:rPr>
              <a:t>https://</a:t>
            </a:r>
            <a:r>
              <a:rPr lang="en-GB" sz="2800" dirty="0" err="1">
                <a:solidFill>
                  <a:schemeClr val="tx2"/>
                </a:solidFill>
              </a:rPr>
              <a:t>www.openaccessgovernment.org</a:t>
            </a:r>
            <a:r>
              <a:rPr lang="en-GB" sz="2800" dirty="0">
                <a:solidFill>
                  <a:schemeClr val="tx2"/>
                </a:solidFill>
              </a:rPr>
              <a:t>/new-</a:t>
            </a:r>
            <a:r>
              <a:rPr lang="en-GB" sz="2800" dirty="0" err="1">
                <a:solidFill>
                  <a:schemeClr val="tx2"/>
                </a:solidFill>
              </a:rPr>
              <a:t>lecanemab</a:t>
            </a:r>
            <a:r>
              <a:rPr lang="en-GB" sz="2800" dirty="0">
                <a:solidFill>
                  <a:schemeClr val="tx2"/>
                </a:solidFill>
              </a:rPr>
              <a:t>-drug-slows-the-effects-of-</a:t>
            </a:r>
            <a:r>
              <a:rPr lang="en-GB" sz="2800" dirty="0" err="1">
                <a:solidFill>
                  <a:schemeClr val="tx2"/>
                </a:solidFill>
              </a:rPr>
              <a:t>alzheimers</a:t>
            </a:r>
            <a:r>
              <a:rPr lang="en-GB" sz="2800" dirty="0">
                <a:solidFill>
                  <a:schemeClr val="tx2"/>
                </a:solidFill>
              </a:rPr>
              <a:t>-disease/148464/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[4]</a:t>
            </a:r>
          </a:p>
          <a:p>
            <a:pPr marL="0" indent="0">
              <a:buNone/>
            </a:pPr>
            <a:r>
              <a:rPr lang="en-GB" dirty="0"/>
              <a:t>[5] https://</a:t>
            </a:r>
            <a:r>
              <a:rPr lang="en-GB" dirty="0" err="1"/>
              <a:t>developer.nvidia.com</a:t>
            </a:r>
            <a:r>
              <a:rPr lang="en-GB" dirty="0"/>
              <a:t>/discover/convolutional-neural-network</a:t>
            </a:r>
          </a:p>
          <a:p>
            <a:pPr marL="0" indent="0">
              <a:buNone/>
            </a:pPr>
            <a:r>
              <a:rPr lang="en-GB" dirty="0"/>
              <a:t>[6] https://</a:t>
            </a:r>
            <a:r>
              <a:rPr lang="en-GB" dirty="0" err="1"/>
              <a:t>quizlet.com</a:t>
            </a:r>
            <a:r>
              <a:rPr lang="en-GB" dirty="0"/>
              <a:t>/de/520168465/</a:t>
            </a:r>
            <a:r>
              <a:rPr lang="en-GB" dirty="0" err="1"/>
              <a:t>neuroanatomie</a:t>
            </a:r>
            <a:r>
              <a:rPr lang="en-GB" dirty="0"/>
              <a:t>-</a:t>
            </a:r>
            <a:r>
              <a:rPr lang="en-GB" dirty="0" err="1"/>
              <a:t>gehirn</a:t>
            </a:r>
            <a:r>
              <a:rPr lang="en-GB" dirty="0"/>
              <a:t>-flash-cards/</a:t>
            </a:r>
          </a:p>
          <a:p>
            <a:pPr marL="0" indent="0">
              <a:buNone/>
            </a:pPr>
            <a:r>
              <a:rPr lang="en-GB" dirty="0"/>
              <a:t>[7] https://andysbrainbook.readthedocs.io/en/latest/FreeSurfer/FS_ShortCourse/FS_13_PialSurface.html</a:t>
            </a:r>
          </a:p>
          <a:p>
            <a:pPr marL="0" indent="0">
              <a:buNone/>
            </a:pPr>
            <a:r>
              <a:rPr lang="en-GB" dirty="0"/>
              <a:t>[8]</a:t>
            </a:r>
          </a:p>
          <a:p>
            <a:pPr marL="0" indent="0">
              <a:buNone/>
            </a:pPr>
            <a:r>
              <a:rPr lang="en-GB" dirty="0"/>
              <a:t>[9] https://</a:t>
            </a:r>
            <a:r>
              <a:rPr lang="en-GB" dirty="0" err="1"/>
              <a:t>www.kompetenznetz-demenzen.de</a:t>
            </a:r>
            <a:r>
              <a:rPr lang="en-GB" dirty="0"/>
              <a:t>/</a:t>
            </a:r>
            <a:r>
              <a:rPr lang="en-GB" dirty="0" err="1"/>
              <a:t>bildgebende-verfahren.html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E9EE8-0C70-E2ED-0335-CD34475F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ECBA683-D7E2-9105-F22E-144BF10B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Überblick</a:t>
            </a:r>
            <a:r>
              <a:rPr lang="en-US" sz="6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über</a:t>
            </a:r>
            <a:r>
              <a:rPr lang="en-US" sz="6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Alzheimer</a:t>
            </a: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32E9E2-0D5F-EA0B-2F6A-683043F3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37C7-F379-5701-FE96-9667A94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Herausforderungen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572F0-B215-C010-5CD1-2768324B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171673"/>
            <a:ext cx="9067800" cy="37036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Gedächtnisverlust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Orientierungsprobleme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Veränderungen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Verhalten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⟹</a:t>
            </a:r>
            <a:r>
              <a:rPr lang="en-GB" dirty="0" err="1"/>
              <a:t>Fähigkeit</a:t>
            </a:r>
            <a:r>
              <a:rPr lang="en-GB" dirty="0"/>
              <a:t>, </a:t>
            </a:r>
            <a:r>
              <a:rPr lang="en-GB" dirty="0" err="1"/>
              <a:t>alltägliche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bewältigen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beeinträchtigt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A3B165-1337-E232-B9F5-3873FFA8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5" name="Top left">
            <a:extLst>
              <a:ext uri="{FF2B5EF4-FFF2-40B4-BE49-F238E27FC236}">
                <a16:creationId xmlns:a16="http://schemas.microsoft.com/office/drawing/2014/main" id="{ABE95331-6295-47F4-A9B8-7927E2E4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6" name="Freeform: Shape 14">
              <a:extLst>
                <a:ext uri="{FF2B5EF4-FFF2-40B4-BE49-F238E27FC236}">
                  <a16:creationId xmlns:a16="http://schemas.microsoft.com/office/drawing/2014/main" id="{010094CD-3877-4990-AE53-BF6636436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7" name="Freeform: Shape 15">
              <a:extLst>
                <a:ext uri="{FF2B5EF4-FFF2-40B4-BE49-F238E27FC236}">
                  <a16:creationId xmlns:a16="http://schemas.microsoft.com/office/drawing/2014/main" id="{3863DD1E-96F3-43C0-8860-17F85DF2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6">
              <a:extLst>
                <a:ext uri="{FF2B5EF4-FFF2-40B4-BE49-F238E27FC236}">
                  <a16:creationId xmlns:a16="http://schemas.microsoft.com/office/drawing/2014/main" id="{CA57AF18-4A02-48B3-ABD2-FDAD9BD97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7">
              <a:extLst>
                <a:ext uri="{FF2B5EF4-FFF2-40B4-BE49-F238E27FC236}">
                  <a16:creationId xmlns:a16="http://schemas.microsoft.com/office/drawing/2014/main" id="{C44E48C9-FC72-4396-BAE7-6ECDBB8EB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8">
              <a:extLst>
                <a:ext uri="{FF2B5EF4-FFF2-40B4-BE49-F238E27FC236}">
                  <a16:creationId xmlns:a16="http://schemas.microsoft.com/office/drawing/2014/main" id="{FBB5F467-C64B-4AE1-8DA9-6E65DCEB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9">
              <a:extLst>
                <a:ext uri="{FF2B5EF4-FFF2-40B4-BE49-F238E27FC236}">
                  <a16:creationId xmlns:a16="http://schemas.microsoft.com/office/drawing/2014/main" id="{3B895879-C5E9-44C0-AE4C-E6E95CA2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20">
              <a:extLst>
                <a:ext uri="{FF2B5EF4-FFF2-40B4-BE49-F238E27FC236}">
                  <a16:creationId xmlns:a16="http://schemas.microsoft.com/office/drawing/2014/main" id="{BDA15AF9-E4F4-4471-A3D2-4484C980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21">
              <a:extLst>
                <a:ext uri="{FF2B5EF4-FFF2-40B4-BE49-F238E27FC236}">
                  <a16:creationId xmlns:a16="http://schemas.microsoft.com/office/drawing/2014/main" id="{588F5FB0-4F04-46E9-BCEC-7AB88D110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580FEE-C0AF-4941-8ADF-CE351F23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latin typeface="+mn-lt"/>
              </a:rPr>
              <a:t>Mögliche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Ursachen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CB01D-7AB1-8CF9-BF43-07FBC11F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76" y="2799943"/>
            <a:ext cx="5430945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Neurodegenerativ</a:t>
            </a:r>
            <a:r>
              <a:rPr lang="en-GB" dirty="0"/>
              <a:t> -&gt; </a:t>
            </a:r>
            <a:r>
              <a:rPr lang="en-GB" dirty="0" err="1"/>
              <a:t>Zelltod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Neurofibrillen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Amyloid Plaque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8860F2-BF91-362B-CCCB-99D3B54F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92" y="543781"/>
            <a:ext cx="3438148" cy="2552825"/>
          </a:xfrm>
          <a:prstGeom prst="rect">
            <a:avLst/>
          </a:prstGeom>
        </p:spPr>
      </p:pic>
      <p:pic>
        <p:nvPicPr>
          <p:cNvPr id="5" name="Grafik 4" descr="Ein Bild, das medizinische Bildgebung, medizinisch, Radiologie, Röntgenfilm enthält.&#10;&#10;Automatisch generierte Beschreibung">
            <a:extLst>
              <a:ext uri="{FF2B5EF4-FFF2-40B4-BE49-F238E27FC236}">
                <a16:creationId xmlns:a16="http://schemas.microsoft.com/office/drawing/2014/main" id="{1E3C2B61-E714-727C-1280-98A5F27D1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06" y="3285620"/>
            <a:ext cx="4817466" cy="1939030"/>
          </a:xfrm>
          <a:prstGeom prst="rect">
            <a:avLst/>
          </a:prstGeom>
        </p:spPr>
      </p:pic>
      <p:grpSp>
        <p:nvGrpSpPr>
          <p:cNvPr id="114" name="Bottom Right">
            <a:extLst>
              <a:ext uri="{FF2B5EF4-FFF2-40B4-BE49-F238E27FC236}">
                <a16:creationId xmlns:a16="http://schemas.microsoft.com/office/drawing/2014/main" id="{BEF3CE48-6BF7-4521-BD7D-60562E90A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897E5D04-394A-4B64-95F8-4D2228B98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75390E-5B63-48D6-A952-CC864F3D0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27">
                <a:extLst>
                  <a:ext uri="{FF2B5EF4-FFF2-40B4-BE49-F238E27FC236}">
                    <a16:creationId xmlns:a16="http://schemas.microsoft.com/office/drawing/2014/main" id="{901093BA-29DE-4F64-ADCF-CE3744FC6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28">
                <a:extLst>
                  <a:ext uri="{FF2B5EF4-FFF2-40B4-BE49-F238E27FC236}">
                    <a16:creationId xmlns:a16="http://schemas.microsoft.com/office/drawing/2014/main" id="{E4ADC823-5240-48FA-97E3-BBDE7F41D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29">
                <a:extLst>
                  <a:ext uri="{FF2B5EF4-FFF2-40B4-BE49-F238E27FC236}">
                    <a16:creationId xmlns:a16="http://schemas.microsoft.com/office/drawing/2014/main" id="{BDB96D8D-B2B7-4ABC-822A-7BC35E0C07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30">
                <a:extLst>
                  <a:ext uri="{FF2B5EF4-FFF2-40B4-BE49-F238E27FC236}">
                    <a16:creationId xmlns:a16="http://schemas.microsoft.com/office/drawing/2014/main" id="{DB4E59D8-875F-44CB-95DC-D50C32CC83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31">
                <a:extLst>
                  <a:ext uri="{FF2B5EF4-FFF2-40B4-BE49-F238E27FC236}">
                    <a16:creationId xmlns:a16="http://schemas.microsoft.com/office/drawing/2014/main" id="{F40B801A-D39B-4AE5-9712-419A4E9F8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32">
                <a:extLst>
                  <a:ext uri="{FF2B5EF4-FFF2-40B4-BE49-F238E27FC236}">
                    <a16:creationId xmlns:a16="http://schemas.microsoft.com/office/drawing/2014/main" id="{7D0F54C0-5979-4B22-A519-7799ED6F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" name="Freeform: Shape 25">
              <a:extLst>
                <a:ext uri="{FF2B5EF4-FFF2-40B4-BE49-F238E27FC236}">
                  <a16:creationId xmlns:a16="http://schemas.microsoft.com/office/drawing/2014/main" id="{8420D834-197E-4DAF-B0FF-F62B7965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74D6C49-86B6-9C54-6E8D-16CC9EB57A00}"/>
              </a:ext>
            </a:extLst>
          </p:cNvPr>
          <p:cNvSpPr txBox="1"/>
          <p:nvPr/>
        </p:nvSpPr>
        <p:spPr>
          <a:xfrm>
            <a:off x="1058779" y="6146374"/>
            <a:ext cx="80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[2]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A47B8A-C102-809E-878D-8578F8FD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0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1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5E12E86-1564-D539-AA96-7B7F6A3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012" y="562404"/>
            <a:ext cx="4705313" cy="2236864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latin typeface="+mn-lt"/>
              </a:rPr>
              <a:t>Therapieansätze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E6FCA-5370-BBE6-3466-F63A2955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820" y="2660153"/>
            <a:ext cx="3026952" cy="3157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Lecanemab</a:t>
            </a:r>
            <a:r>
              <a:rPr lang="en-GB" dirty="0"/>
              <a:t> 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Antidementiva</a:t>
            </a:r>
            <a:endParaRPr lang="en-GB" dirty="0"/>
          </a:p>
        </p:txBody>
      </p:sp>
      <p:pic>
        <p:nvPicPr>
          <p:cNvPr id="4" name="Grafik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EAC53C08-B175-A761-FA33-E2C8CEBC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32" y="191996"/>
            <a:ext cx="3668079" cy="6139044"/>
          </a:xfrm>
          <a:prstGeom prst="rect">
            <a:avLst/>
          </a:prstGeom>
        </p:spPr>
      </p:pic>
      <p:grpSp>
        <p:nvGrpSpPr>
          <p:cNvPr id="6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13F50-EA38-53A4-5D7F-7EC5EB3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7DDDD9-67C2-A397-6E98-878345FD5F6F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98325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3BA3E-2FB1-77CE-BC93-0326EAC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Schlussfolgerung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5CC3C-B2ED-39A9-AC05-93F8B59F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69" y="2492676"/>
            <a:ext cx="10515600" cy="3061685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Frühzeitige</a:t>
            </a:r>
            <a:r>
              <a:rPr lang="en-GB" dirty="0"/>
              <a:t> </a:t>
            </a:r>
            <a:r>
              <a:rPr lang="en-GB" dirty="0" err="1"/>
              <a:t>Erkennung</a:t>
            </a:r>
            <a:r>
              <a:rPr lang="en-GB" dirty="0"/>
              <a:t> von </a:t>
            </a:r>
            <a:r>
              <a:rPr lang="en-GB" dirty="0" err="1"/>
              <a:t>großer</a:t>
            </a:r>
            <a:r>
              <a:rPr lang="en-GB" dirty="0"/>
              <a:t> </a:t>
            </a:r>
            <a:r>
              <a:rPr lang="en-GB" dirty="0" err="1"/>
              <a:t>Bedeutung</a:t>
            </a:r>
            <a:r>
              <a:rPr lang="en-GB" dirty="0"/>
              <a:t>, </a:t>
            </a:r>
            <a:r>
              <a:rPr lang="en-GB" dirty="0" err="1"/>
              <a:t>weil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⟹</a:t>
            </a:r>
            <a:r>
              <a:rPr lang="en-GB" dirty="0" err="1"/>
              <a:t>Prozess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reversibel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⟹</a:t>
            </a:r>
            <a:r>
              <a:rPr lang="en-GB" dirty="0" err="1"/>
              <a:t>Symptomatiken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so </a:t>
            </a:r>
            <a:r>
              <a:rPr lang="en-GB" dirty="0" err="1"/>
              <a:t>wirksam</a:t>
            </a:r>
            <a:r>
              <a:rPr lang="en-GB" dirty="0"/>
              <a:t> </a:t>
            </a:r>
            <a:r>
              <a:rPr lang="en-GB" dirty="0" err="1"/>
              <a:t>abgeschwächt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A20783-91A7-08F6-C5E4-208839E5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4E8430-C4E4-B910-2E0F-799BF18B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6" y="399005"/>
            <a:ext cx="5888948" cy="223686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+mn-lt"/>
              </a:rPr>
              <a:t>Alzheimer-Diagnose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6BB59-9425-994B-6882-3743CF9E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88" y="2153196"/>
            <a:ext cx="4444960" cy="4177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err="1"/>
              <a:t>Beruht</a:t>
            </a:r>
            <a:r>
              <a:rPr lang="en-GB" dirty="0"/>
              <a:t> auf </a:t>
            </a:r>
            <a:r>
              <a:rPr lang="en-GB" dirty="0" err="1"/>
              <a:t>klinischen</a:t>
            </a:r>
            <a:r>
              <a:rPr lang="en-GB" dirty="0"/>
              <a:t> </a:t>
            </a:r>
            <a:r>
              <a:rPr lang="en-GB" dirty="0" err="1"/>
              <a:t>Beobachtungen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⟹</a:t>
            </a:r>
            <a:r>
              <a:rPr lang="en-GB" dirty="0" err="1"/>
              <a:t>Psychometrische</a:t>
            </a:r>
            <a:r>
              <a:rPr lang="en-GB" dirty="0"/>
              <a:t> </a:t>
            </a:r>
            <a:r>
              <a:rPr lang="en-GB" dirty="0" err="1"/>
              <a:t>Testungen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⟹</a:t>
            </a:r>
            <a:r>
              <a:rPr lang="en-GB" dirty="0" err="1"/>
              <a:t>Patientengespräche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⟹</a:t>
            </a:r>
            <a:r>
              <a:rPr lang="en-GB" dirty="0" err="1"/>
              <a:t>Bildgebende</a:t>
            </a:r>
            <a:r>
              <a:rPr lang="en-GB" dirty="0"/>
              <a:t> </a:t>
            </a:r>
            <a:r>
              <a:rPr lang="en-GB" dirty="0" err="1"/>
              <a:t>Verfahren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object 4" descr="Ein Bild, das Im Haus, Person, Wand, computer enthält.&#10;&#10;Automatisch generierte Beschreibung">
            <a:extLst>
              <a:ext uri="{FF2B5EF4-FFF2-40B4-BE49-F238E27FC236}">
                <a16:creationId xmlns:a16="http://schemas.microsoft.com/office/drawing/2014/main" id="{2AA45355-C765-02C3-6BEC-2FF67C8B83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4018" y="567942"/>
            <a:ext cx="4444960" cy="5716862"/>
          </a:xfrm>
          <a:prstGeom prst="rect">
            <a:avLst/>
          </a:prstGeom>
        </p:spPr>
      </p:pic>
      <p:grpSp>
        <p:nvGrpSpPr>
          <p:cNvPr id="4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ED738F-D453-836D-DFDA-43E8BD20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0EA2A7-407E-5109-AFF0-09CFD7537F41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9466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48B3DE-08BD-53FC-B409-C03E8764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33" y="1680836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MRT-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Bilder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liefern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detaillierte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Informationen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über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die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Gehirnstruktur</a:t>
            </a:r>
            <a:b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⟹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können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Anzeichen</a:t>
            </a:r>
            <a:r>
              <a:rPr lang="en-US" sz="2600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für Alzheimer </a:t>
            </a:r>
            <a:r>
              <a:rPr lang="en-US" sz="2600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aufzeigen</a:t>
            </a:r>
            <a:endParaRPr lang="en-US" sz="2600" kern="12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5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nhaltsplatzhalter 5" descr="Ein Bild, das Kreis, Screenshot, Text, Gehirn enthält.&#10;&#10;Automatisch generierte Beschreibung">
            <a:extLst>
              <a:ext uri="{FF2B5EF4-FFF2-40B4-BE49-F238E27FC236}">
                <a16:creationId xmlns:a16="http://schemas.microsoft.com/office/drawing/2014/main" id="{F564B5A2-02AC-9DCE-9371-2BA32C15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557" y="1025543"/>
            <a:ext cx="6402214" cy="4801660"/>
          </a:xfrm>
          <a:prstGeom prst="rect">
            <a:avLst/>
          </a:prstGeom>
        </p:spPr>
      </p:pic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887F9-1038-12B5-F9A7-34733B94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E17E41-F3DF-EDBE-0158-A9E98ECE3426}"/>
              </a:ext>
            </a:extLst>
          </p:cNvPr>
          <p:cNvSpPr txBox="1"/>
          <p:nvPr/>
        </p:nvSpPr>
        <p:spPr>
          <a:xfrm>
            <a:off x="1058779" y="6146374"/>
            <a:ext cx="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21711163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RightStep">
      <a:dk1>
        <a:srgbClr val="000000"/>
      </a:dk1>
      <a:lt1>
        <a:srgbClr val="FFFFFF"/>
      </a:lt1>
      <a:dk2>
        <a:srgbClr val="412437"/>
      </a:dk2>
      <a:lt2>
        <a:srgbClr val="E5E8E2"/>
      </a:lt2>
      <a:accent1>
        <a:srgbClr val="7D29E7"/>
      </a:accent1>
      <a:accent2>
        <a:srgbClr val="BA17D5"/>
      </a:accent2>
      <a:accent3>
        <a:srgbClr val="E729B2"/>
      </a:accent3>
      <a:accent4>
        <a:srgbClr val="D51751"/>
      </a:accent4>
      <a:accent5>
        <a:srgbClr val="E73E29"/>
      </a:accent5>
      <a:accent6>
        <a:srgbClr val="D57B17"/>
      </a:accent6>
      <a:hlink>
        <a:srgbClr val="30928C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Macintosh PowerPoint</Application>
  <PresentationFormat>Breitbild</PresentationFormat>
  <Paragraphs>187</Paragraphs>
  <Slides>22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AvenirNext LT Pro Medium</vt:lpstr>
      <vt:lpstr>Calibri</vt:lpstr>
      <vt:lpstr>Cambria</vt:lpstr>
      <vt:lpstr>Sagona Book</vt:lpstr>
      <vt:lpstr>Segoe UI Semilight</vt:lpstr>
      <vt:lpstr>ExploreVTI</vt:lpstr>
      <vt:lpstr>Laborpraktikum  </vt:lpstr>
      <vt:lpstr>Inhalt</vt:lpstr>
      <vt:lpstr>Überblick über Alzheimer</vt:lpstr>
      <vt:lpstr>Herausforderungen</vt:lpstr>
      <vt:lpstr>Mögliche Ursachen</vt:lpstr>
      <vt:lpstr>Therapieansätze</vt:lpstr>
      <vt:lpstr>Schlussfolgerung</vt:lpstr>
      <vt:lpstr>Alzheimer-Diagnose</vt:lpstr>
      <vt:lpstr>MRT-Bilder liefern detaillierte Informationen über die Gehirnstruktur ⟹können Anzeichen für Alzheimer aufzeigen</vt:lpstr>
      <vt:lpstr>Convolutional Neural Networks</vt:lpstr>
      <vt:lpstr>Wie präzise kann ein CNN Alzheimer vorhersagen?</vt:lpstr>
      <vt:lpstr>Daten</vt:lpstr>
      <vt:lpstr>Preprocessing</vt:lpstr>
      <vt:lpstr>Modellarchitektur</vt:lpstr>
      <vt:lpstr>Resultate &amp; Metriken</vt:lpstr>
      <vt:lpstr>Erkenntnisse &amp; Fazit</vt:lpstr>
      <vt:lpstr>Anwendung von DL auf MRT-Bilder</vt:lpstr>
      <vt:lpstr>Anwendung von DL auf MRT-Bilder</vt:lpstr>
      <vt:lpstr>Klinische Implementierung</vt:lpstr>
      <vt:lpstr>Takeaways aus dem Praktikum</vt:lpstr>
      <vt:lpstr>Vielen Dank für die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Laborpraktikum  </dc:title>
  <dc:creator>Torben  Sanders</dc:creator>
  <cp:lastModifiedBy>Torben  Sanders</cp:lastModifiedBy>
  <cp:revision>6</cp:revision>
  <dcterms:created xsi:type="dcterms:W3CDTF">2024-03-03T14:46:10Z</dcterms:created>
  <dcterms:modified xsi:type="dcterms:W3CDTF">2024-04-17T19:09:29Z</dcterms:modified>
</cp:coreProperties>
</file>