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70" r:id="rId8"/>
    <p:sldId id="260" r:id="rId9"/>
    <p:sldId id="261" r:id="rId10"/>
    <p:sldId id="262" r:id="rId11"/>
    <p:sldId id="263" r:id="rId12"/>
    <p:sldId id="272" r:id="rId13"/>
    <p:sldId id="273" r:id="rId14"/>
    <p:sldId id="264" r:id="rId15"/>
    <p:sldId id="27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35143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361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01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4383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www.redhat.com/en/topics/devops/what-is-devsecops" TargetMode="External"/><Relationship Id="rId3" Type="http://schemas.openxmlformats.org/officeDocument/2006/relationships/notesSlide" Target="../notesSlides/notesSlide17.xml"/><Relationship Id="rId7" Type="http://schemas.openxmlformats.org/officeDocument/2006/relationships/hyperlink" Target="https://www.csoonline.com/article/2130877/the-biggest-data-breaches-of-the-21st-century.html"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prodperfect.com/blog/test-development/automated-software-development/#:~:text=Automating%20part%20of%20your%20application&#8217;s,quality%20of%20your%20test%20suite" TargetMode="External"/><Relationship Id="rId5" Type="http://schemas.openxmlformats.org/officeDocument/2006/relationships/hyperlink" Target="https://www.mimecast.com/blog/data-in-transit-vs-motion-vs-rest" TargetMode="External"/><Relationship Id="rId4" Type="http://schemas.openxmlformats.org/officeDocument/2006/relationships/hyperlink" Target="https://www.perforce.com/blog/kw/devsecops-pipeline-overview#:~:text=Free%20Klocwork%20Trial-,What%20Is%20a%20DevSecOps%20Pipeline%3F,secure%20software%20faster%20and%20easier"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Tonya Sanders</a:t>
            </a:r>
            <a:endParaRPr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r>
              <a:rPr lang="en-US" sz="1850" i="1" dirty="0"/>
              <a:t>CS 405</a:t>
            </a:r>
          </a:p>
          <a:p>
            <a:pPr marL="0" lvl="0" indent="0" algn="l" rtl="0">
              <a:lnSpc>
                <a:spcPct val="70000"/>
              </a:lnSpc>
              <a:spcBef>
                <a:spcPts val="1000"/>
              </a:spcBef>
              <a:spcAft>
                <a:spcPts val="0"/>
              </a:spcAft>
              <a:buClr>
                <a:schemeClr val="lt1"/>
              </a:buClr>
              <a:buSzPts val="1850"/>
              <a:buNone/>
            </a:pPr>
            <a:r>
              <a:rPr lang="en-US" sz="1850" i="1" dirty="0"/>
              <a:t>Dr. Mimi Tam</a:t>
            </a:r>
          </a:p>
          <a:p>
            <a:pPr marL="0" lvl="0" indent="0" algn="l" rtl="0">
              <a:lnSpc>
                <a:spcPct val="70000"/>
              </a:lnSpc>
              <a:spcBef>
                <a:spcPts val="1000"/>
              </a:spcBef>
              <a:spcAft>
                <a:spcPts val="0"/>
              </a:spcAft>
              <a:buClr>
                <a:schemeClr val="lt1"/>
              </a:buClr>
              <a:buSzPts val="1850"/>
              <a:buNone/>
            </a:pPr>
            <a:r>
              <a:rPr lang="en-US" sz="1850" i="1" dirty="0"/>
              <a:t>Southern New Hampshire University </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011680" y="764373"/>
            <a:ext cx="9494520" cy="129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1800"/>
              <a:buNone/>
            </a:pPr>
            <a:r>
              <a:rPr lang="en-US" dirty="0"/>
              <a:t>Unit Test: </a:t>
            </a:r>
            <a:r>
              <a:rPr lang="en-US" dirty="0" err="1"/>
              <a:t>CanEraseClearCollection</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Google Shape;152;p3">
            <a:extLst>
              <a:ext uri="{FF2B5EF4-FFF2-40B4-BE49-F238E27FC236}">
                <a16:creationId xmlns:a16="http://schemas.microsoft.com/office/drawing/2014/main" id="{D95C1C63-5FB2-3DAE-88A3-AAF05F1188BD}"/>
              </a:ext>
            </a:extLst>
          </p:cNvPr>
          <p:cNvSpPr txBox="1">
            <a:spLocks noGrp="1"/>
          </p:cNvSpPr>
          <p:nvPr>
            <p:ph type="body" idx="1"/>
          </p:nvPr>
        </p:nvSpPr>
        <p:spPr>
          <a:xfrm>
            <a:off x="7243761" y="1857097"/>
            <a:ext cx="4353855"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sz="3200" dirty="0"/>
              <a:t>Test to verify erase(</a:t>
            </a:r>
            <a:r>
              <a:rPr lang="en-US" sz="3200" dirty="0" err="1"/>
              <a:t>begin,end</a:t>
            </a:r>
            <a:r>
              <a:rPr lang="en-US" sz="3200" dirty="0"/>
              <a:t>) erases the entire collection</a:t>
            </a:r>
          </a:p>
        </p:txBody>
      </p:sp>
      <p:pic>
        <p:nvPicPr>
          <p:cNvPr id="4" name="Picture 3">
            <a:extLst>
              <a:ext uri="{FF2B5EF4-FFF2-40B4-BE49-F238E27FC236}">
                <a16:creationId xmlns:a16="http://schemas.microsoft.com/office/drawing/2014/main" id="{852E8591-E428-5D1A-402B-67772667A7F4}"/>
              </a:ext>
            </a:extLst>
          </p:cNvPr>
          <p:cNvPicPr>
            <a:picLocks noChangeAspect="1"/>
          </p:cNvPicPr>
          <p:nvPr/>
        </p:nvPicPr>
        <p:blipFill>
          <a:blip r:embed="rId5"/>
          <a:stretch>
            <a:fillRect/>
          </a:stretch>
        </p:blipFill>
        <p:spPr>
          <a:xfrm>
            <a:off x="594383" y="1857096"/>
            <a:ext cx="6743363" cy="3583429"/>
          </a:xfrm>
          <a:prstGeom prst="rect">
            <a:avLst/>
          </a:prstGeom>
        </p:spPr>
      </p:pic>
      <p:pic>
        <p:nvPicPr>
          <p:cNvPr id="7" name="Picture 6">
            <a:extLst>
              <a:ext uri="{FF2B5EF4-FFF2-40B4-BE49-F238E27FC236}">
                <a16:creationId xmlns:a16="http://schemas.microsoft.com/office/drawing/2014/main" id="{1C9AA30E-1487-EBD7-CE34-088380DA57C1}"/>
              </a:ext>
            </a:extLst>
          </p:cNvPr>
          <p:cNvPicPr>
            <a:picLocks noChangeAspect="1"/>
          </p:cNvPicPr>
          <p:nvPr/>
        </p:nvPicPr>
        <p:blipFill>
          <a:blip r:embed="rId6"/>
          <a:stretch>
            <a:fillRect/>
          </a:stretch>
        </p:blipFill>
        <p:spPr>
          <a:xfrm>
            <a:off x="594383" y="5655416"/>
            <a:ext cx="6649378" cy="438211"/>
          </a:xfrm>
          <a:prstGeom prst="rect">
            <a:avLst/>
          </a:prstGeom>
        </p:spPr>
      </p:pic>
    </p:spTree>
    <p:custDataLst>
      <p:tags r:id="rId1"/>
    </p:custDataLst>
    <p:extLst>
      <p:ext uri="{BB962C8B-B14F-4D97-AF65-F5344CB8AC3E}">
        <p14:creationId xmlns:p14="http://schemas.microsoft.com/office/powerpoint/2010/main" val="124497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 name="Google Shape;168;p5">
            <a:extLst>
              <a:ext uri="{FF2B5EF4-FFF2-40B4-BE49-F238E27FC236}">
                <a16:creationId xmlns:a16="http://schemas.microsoft.com/office/drawing/2014/main" id="{700C5031-6DA5-C264-2779-9942855DC7DC}"/>
              </a:ext>
            </a:extLst>
          </p:cNvPr>
          <p:cNvSpPr txBox="1">
            <a:spLocks/>
          </p:cNvSpPr>
          <p:nvPr/>
        </p:nvSpPr>
        <p:spPr>
          <a:xfrm>
            <a:off x="685800" y="1615787"/>
            <a:ext cx="11137232" cy="52422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Font typeface="Arial"/>
              <a:buNone/>
            </a:pPr>
            <a:r>
              <a:rPr lang="en-US" dirty="0"/>
              <a:t>Green Pace’s established DevOps process lays the groundwork for integrating automated security measures through a </a:t>
            </a:r>
            <a:r>
              <a:rPr lang="en-US" dirty="0" err="1"/>
              <a:t>DevSecOps</a:t>
            </a:r>
            <a:r>
              <a:rPr lang="en-US" dirty="0"/>
              <a:t> approach, enhancing the security and efficiency of the entire pipeline. Key stages for automation include:</a:t>
            </a:r>
          </a:p>
          <a:p>
            <a:r>
              <a:rPr lang="en-US" dirty="0"/>
              <a:t>Pre-Production:</a:t>
            </a:r>
          </a:p>
          <a:p>
            <a:pPr lvl="1"/>
            <a:r>
              <a:rPr lang="en-US" dirty="0"/>
              <a:t>Assess and Plan: Introduce threat modeling.</a:t>
            </a:r>
          </a:p>
          <a:p>
            <a:pPr lvl="1"/>
            <a:r>
              <a:rPr lang="en-US" dirty="0"/>
              <a:t>Design and Build: Prioritize IDE security.</a:t>
            </a:r>
          </a:p>
          <a:p>
            <a:pPr lvl="1"/>
            <a:r>
              <a:rPr lang="en-US" dirty="0"/>
              <a:t>Verify &amp; Test: Incorporate automated unit testing, static application testing, and security scans to ensure code quality and compliance.</a:t>
            </a:r>
          </a:p>
          <a:p>
            <a:r>
              <a:rPr lang="en-US" dirty="0"/>
              <a:t>Production:</a:t>
            </a:r>
          </a:p>
          <a:p>
            <a:pPr lvl="1"/>
            <a:r>
              <a:rPr lang="en-US" dirty="0"/>
              <a:t>Implement penetration testing and integrity checks.</a:t>
            </a:r>
          </a:p>
          <a:p>
            <a:pPr lvl="1"/>
            <a:r>
              <a:rPr lang="en-US" dirty="0"/>
              <a:t>Use defense-in-depth measures.</a:t>
            </a:r>
          </a:p>
          <a:p>
            <a:pPr lvl="1"/>
            <a:r>
              <a:rPr lang="en-US" dirty="0"/>
              <a:t>Employ monitoring tools to automatically alert teams to risky events or performance issues, enabling rapid threat response.</a:t>
            </a:r>
          </a:p>
        </p:txBody>
      </p:sp>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4" name="Google Shape;204;p9"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4" name="Google Shape;204;p9"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p:cNvPicPr>
          <p:nvPr/>
        </p:nvPicPr>
        <p:blipFill rotWithShape="1">
          <a:blip r:embed="rId5">
            <a:alphaModFix/>
          </a:blip>
          <a:srcRect/>
          <a:stretch/>
        </p:blipFill>
        <p:spPr>
          <a:xfrm>
            <a:off x="2206330" y="1932343"/>
            <a:ext cx="8230389" cy="4161284"/>
          </a:xfrm>
          <a:prstGeom prst="rect">
            <a:avLst/>
          </a:prstGeom>
          <a:noFill/>
          <a:ln>
            <a:noFill/>
          </a:ln>
        </p:spPr>
      </p:pic>
    </p:spTree>
    <p:custDataLst>
      <p:tags r:id="rId1"/>
    </p:custDataLst>
    <p:extLst>
      <p:ext uri="{BB962C8B-B14F-4D97-AF65-F5344CB8AC3E}">
        <p14:creationId xmlns:p14="http://schemas.microsoft.com/office/powerpoint/2010/main" val="347479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210;p10">
            <a:extLst>
              <a:ext uri="{FF2B5EF4-FFF2-40B4-BE49-F238E27FC236}">
                <a16:creationId xmlns:a16="http://schemas.microsoft.com/office/drawing/2014/main" id="{A8163B9B-8FDE-97BE-CB2F-533EFA3BA5B8}"/>
              </a:ext>
            </a:extLst>
          </p:cNvPr>
          <p:cNvSpPr txBox="1">
            <a:spLocks noGrp="1"/>
          </p:cNvSpPr>
          <p:nvPr/>
        </p:nvSpPr>
        <p:spPr>
          <a:xfrm>
            <a:off x="685800" y="1858898"/>
            <a:ext cx="10820400" cy="402412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457200" lvl="1" indent="0" algn="l" rtl="0">
              <a:lnSpc>
                <a:spcPct val="90000"/>
              </a:lnSpc>
              <a:spcBef>
                <a:spcPts val="0"/>
              </a:spcBef>
              <a:spcAft>
                <a:spcPts val="0"/>
              </a:spcAft>
              <a:buClr>
                <a:schemeClr val="lt1"/>
              </a:buClr>
              <a:buSzPts val="2000"/>
              <a:buNone/>
            </a:pPr>
            <a:endParaRPr lang="en-US" baseline="30000" dirty="0">
              <a:solidFill>
                <a:schemeClr val="bg1"/>
              </a:solidFill>
            </a:endParaRPr>
          </a:p>
          <a:p>
            <a:pPr marL="457200" lvl="1" indent="0" algn="l" rtl="0">
              <a:lnSpc>
                <a:spcPct val="90000"/>
              </a:lnSpc>
              <a:spcBef>
                <a:spcPts val="0"/>
              </a:spcBef>
              <a:spcAft>
                <a:spcPts val="0"/>
              </a:spcAft>
              <a:buClr>
                <a:schemeClr val="lt1"/>
              </a:buClr>
              <a:buSzPts val="2000"/>
              <a:buNone/>
            </a:pPr>
            <a:r>
              <a:rPr lang="en-US" sz="3000" b="1" dirty="0">
                <a:solidFill>
                  <a:schemeClr val="bg1"/>
                </a:solidFill>
              </a:rPr>
              <a:t>Tools For Automation:</a:t>
            </a:r>
          </a:p>
          <a:p>
            <a:pPr lvl="1" indent="-457200">
              <a:spcBef>
                <a:spcPts val="0"/>
              </a:spcBef>
              <a:buSzPts val="2000"/>
            </a:pPr>
            <a:r>
              <a:rPr lang="en-US" sz="2200" dirty="0">
                <a:solidFill>
                  <a:schemeClr val="bg1"/>
                </a:solidFill>
              </a:rPr>
              <a:t>Parasoft C/C++test – Used during the design, verify/test stage in pre-production. Used during the transition/health check and maintain and stabilize stage in post-production. </a:t>
            </a:r>
          </a:p>
          <a:p>
            <a:pPr lvl="1" indent="-457200">
              <a:spcBef>
                <a:spcPts val="0"/>
              </a:spcBef>
              <a:buSzPts val="2000"/>
            </a:pPr>
            <a:endParaRPr lang="en-US" sz="2200" dirty="0">
              <a:solidFill>
                <a:schemeClr val="bg1"/>
              </a:solidFill>
            </a:endParaRPr>
          </a:p>
          <a:p>
            <a:pPr lvl="1" indent="-457200">
              <a:spcBef>
                <a:spcPts val="0"/>
              </a:spcBef>
              <a:buSzPts val="2000"/>
            </a:pPr>
            <a:r>
              <a:rPr lang="en-US" sz="2200" b="0" i="0" dirty="0">
                <a:solidFill>
                  <a:schemeClr val="bg1"/>
                </a:solidFill>
                <a:effectLst/>
                <a:latin typeface="Century Gothic" panose="020B0502020202020204" pitchFamily="34" charset="0"/>
              </a:rPr>
              <a:t>LoadNinja</a:t>
            </a:r>
            <a:r>
              <a:rPr lang="en-US" sz="2200" dirty="0">
                <a:solidFill>
                  <a:schemeClr val="bg1"/>
                </a:solidFill>
                <a:latin typeface="Century Gothic" panose="020B0502020202020204" pitchFamily="34" charset="0"/>
              </a:rPr>
              <a:t> – Used in the verify and test pre-production for stress testing. </a:t>
            </a:r>
            <a:r>
              <a:rPr lang="en-US" sz="2200" b="0" i="0" dirty="0">
                <a:solidFill>
                  <a:schemeClr val="bg1"/>
                </a:solidFill>
                <a:effectLst/>
                <a:latin typeface="Century Gothic" panose="020B0502020202020204" pitchFamily="34" charset="0"/>
              </a:rPr>
              <a:t>Used during the maintain and stabilize in post-production, </a:t>
            </a:r>
            <a:endParaRPr lang="en-US" sz="2200" dirty="0">
              <a:solidFill>
                <a:schemeClr val="bg1"/>
              </a:solidFill>
              <a:latin typeface="Century Gothic" panose="020B0502020202020204" pitchFamily="34" charset="0"/>
            </a:endParaRPr>
          </a:p>
          <a:p>
            <a:pPr lvl="1" indent="-457200">
              <a:spcBef>
                <a:spcPts val="0"/>
              </a:spcBef>
              <a:buSzPts val="2000"/>
            </a:pPr>
            <a:endParaRPr lang="en-US" sz="2200" dirty="0">
              <a:solidFill>
                <a:schemeClr val="bg1"/>
              </a:solidFill>
            </a:endParaRPr>
          </a:p>
          <a:p>
            <a:pPr lvl="1" indent="-457200">
              <a:spcBef>
                <a:spcPts val="0"/>
              </a:spcBef>
              <a:buSzPts val="2000"/>
            </a:pPr>
            <a:r>
              <a:rPr lang="en-US" sz="2200" dirty="0">
                <a:solidFill>
                  <a:schemeClr val="bg1"/>
                </a:solidFill>
              </a:rPr>
              <a:t>Logentries – Used during the monitor and detect stage in post-production, to automate information logging.</a:t>
            </a:r>
          </a:p>
          <a:p>
            <a:pPr lvl="1" indent="-457200">
              <a:spcBef>
                <a:spcPts val="0"/>
              </a:spcBef>
              <a:buSzPts val="2000"/>
            </a:pPr>
            <a:endParaRPr lang="en-US" sz="2200" dirty="0">
              <a:solidFill>
                <a:schemeClr val="bg1"/>
              </a:solidFill>
            </a:endParaRPr>
          </a:p>
          <a:p>
            <a:pPr lvl="1" indent="-457200">
              <a:spcBef>
                <a:spcPts val="0"/>
              </a:spcBef>
              <a:buSzPts val="2000"/>
            </a:pPr>
            <a:r>
              <a:rPr lang="en-US" sz="2200" dirty="0">
                <a:solidFill>
                  <a:schemeClr val="bg1"/>
                </a:solidFill>
              </a:rPr>
              <a:t>Intruder – Used during transition and health check stage of post-production to perform penetration tests.</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16400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1800" dirty="0"/>
              <a:t>Implementing security protocols and automation early on is crucial for protecting sensitive data and ensuring the long-term security of a system. Delaying these implementations can expose the system to potential breaches, leading to a loss of trust, financial liability, and reputational damage. Although there may be upfront costs and time investment involved, these are outweighed by the potential benefits, including a more secure infrastructure, cost savings from avoiding security breaches, and a higher quality final product.</a:t>
            </a:r>
            <a:endParaRPr sz="1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9F80B2AD-F226-A9D3-4817-258EAFBA1E02}"/>
              </a:ext>
            </a:extLst>
          </p:cNvPr>
          <p:cNvSpPr txBox="1">
            <a:spLocks/>
          </p:cNvSpPr>
          <p:nvPr/>
        </p:nvSpPr>
        <p:spPr>
          <a:xfrm>
            <a:off x="685800" y="4126598"/>
            <a:ext cx="5508523" cy="164002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1800" dirty="0"/>
              <a:t>Risks of Acting Now:</a:t>
            </a:r>
          </a:p>
          <a:p>
            <a:pPr marL="285750" indent="-285750">
              <a:spcBef>
                <a:spcPts val="0"/>
              </a:spcBef>
              <a:buSzPts val="2000"/>
            </a:pPr>
            <a:r>
              <a:rPr lang="en-US" sz="1800" dirty="0"/>
              <a:t>Upfront cost in terms of resources and tools</a:t>
            </a:r>
          </a:p>
          <a:p>
            <a:pPr marL="285750" indent="-285750">
              <a:spcBef>
                <a:spcPts val="0"/>
              </a:spcBef>
              <a:buSzPts val="2000"/>
            </a:pPr>
            <a:r>
              <a:rPr lang="en-US" sz="1800" dirty="0"/>
              <a:t>Requires time to implement, potentially slowing other tasks</a:t>
            </a:r>
          </a:p>
          <a:p>
            <a:pPr marL="285750" indent="-285750">
              <a:spcBef>
                <a:spcPts val="0"/>
              </a:spcBef>
              <a:buSzPts val="2000"/>
            </a:pPr>
            <a:r>
              <a:rPr lang="en-US" sz="1800" dirty="0"/>
              <a:t>Need for specialized expertise and training</a:t>
            </a:r>
          </a:p>
          <a:p>
            <a:pPr marL="285750" indent="-285750">
              <a:spcBef>
                <a:spcPts val="0"/>
              </a:spcBef>
              <a:buSzPts val="2000"/>
            </a:pPr>
            <a:r>
              <a:rPr lang="en-US" sz="1800" dirty="0"/>
              <a:t>Increases complexity in system management</a:t>
            </a:r>
          </a:p>
        </p:txBody>
      </p:sp>
      <p:sp>
        <p:nvSpPr>
          <p:cNvPr id="8" name="Google Shape;217;p11">
            <a:extLst>
              <a:ext uri="{FF2B5EF4-FFF2-40B4-BE49-F238E27FC236}">
                <a16:creationId xmlns:a16="http://schemas.microsoft.com/office/drawing/2014/main" id="{E2E81A34-B37E-4065-3F1F-F20D175398A6}"/>
              </a:ext>
            </a:extLst>
          </p:cNvPr>
          <p:cNvSpPr txBox="1">
            <a:spLocks/>
          </p:cNvSpPr>
          <p:nvPr/>
        </p:nvSpPr>
        <p:spPr>
          <a:xfrm>
            <a:off x="6174659" y="4167892"/>
            <a:ext cx="5508523" cy="1640021"/>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1800" dirty="0"/>
              <a:t>Benefits of Acting Now:</a:t>
            </a:r>
          </a:p>
          <a:p>
            <a:pPr marL="285750" indent="-285750">
              <a:spcBef>
                <a:spcPts val="0"/>
              </a:spcBef>
              <a:buSzPts val="2000"/>
            </a:pPr>
            <a:r>
              <a:rPr lang="en-US" sz="1800" dirty="0"/>
              <a:t>Prevents costly security breaches in the future</a:t>
            </a:r>
          </a:p>
          <a:p>
            <a:pPr marL="285750" indent="-285750">
              <a:spcBef>
                <a:spcPts val="0"/>
              </a:spcBef>
              <a:buSzPts val="2000"/>
            </a:pPr>
            <a:r>
              <a:rPr lang="en-US" sz="1800" dirty="0"/>
              <a:t>Saves money from potential loss of data or trust</a:t>
            </a:r>
          </a:p>
          <a:p>
            <a:pPr marL="285750" indent="-285750">
              <a:spcBef>
                <a:spcPts val="0"/>
              </a:spcBef>
              <a:buSzPts val="2000"/>
            </a:pPr>
            <a:r>
              <a:rPr lang="en-US" sz="1800" dirty="0"/>
              <a:t>Early implementation is simpler and more effective</a:t>
            </a:r>
          </a:p>
          <a:p>
            <a:pPr marL="285750" indent="-285750">
              <a:spcBef>
                <a:spcPts val="0"/>
              </a:spcBef>
              <a:buSzPts val="2000"/>
            </a:pPr>
            <a:r>
              <a:rPr lang="en-US" sz="1800" dirty="0"/>
              <a:t>Strengthens defense against potential attackers and threats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914400" lvl="2" indent="0" algn="l" rtl="0">
              <a:lnSpc>
                <a:spcPct val="90000"/>
              </a:lnSpc>
              <a:spcBef>
                <a:spcPts val="0"/>
              </a:spcBef>
              <a:spcAft>
                <a:spcPts val="0"/>
              </a:spcAft>
              <a:buClr>
                <a:schemeClr val="lt1"/>
              </a:buClr>
              <a:buSzPts val="1800"/>
              <a:buNone/>
            </a:pPr>
            <a:r>
              <a:rPr lang="en-US" b="1" dirty="0"/>
              <a:t>Regular Policy Reviews</a:t>
            </a:r>
          </a:p>
          <a:p>
            <a:pPr marL="1143000" lvl="2" indent="-228600" algn="l" rtl="0">
              <a:lnSpc>
                <a:spcPct val="90000"/>
              </a:lnSpc>
              <a:spcBef>
                <a:spcPts val="0"/>
              </a:spcBef>
              <a:spcAft>
                <a:spcPts val="0"/>
              </a:spcAft>
              <a:buClr>
                <a:schemeClr val="lt1"/>
              </a:buClr>
              <a:buSzPts val="1800"/>
              <a:buChar char="•"/>
            </a:pPr>
            <a:r>
              <a:rPr lang="en-US" dirty="0"/>
              <a:t>Security policies should undergo frequent reviews and updates to ensure they adapt to new threats and identified gaps.</a:t>
            </a:r>
          </a:p>
          <a:p>
            <a:pPr marL="1143000" lvl="2" indent="-228600" algn="l" rtl="0">
              <a:lnSpc>
                <a:spcPct val="90000"/>
              </a:lnSpc>
              <a:spcBef>
                <a:spcPts val="0"/>
              </a:spcBef>
              <a:spcAft>
                <a:spcPts val="0"/>
              </a:spcAft>
              <a:buClr>
                <a:schemeClr val="lt1"/>
              </a:buClr>
              <a:buSzPts val="1800"/>
              <a:buChar char="•"/>
            </a:pPr>
            <a:endParaRPr lang="en-US" dirty="0"/>
          </a:p>
          <a:p>
            <a:pPr marL="914400" lvl="2" indent="0" algn="l" rtl="0">
              <a:lnSpc>
                <a:spcPct val="90000"/>
              </a:lnSpc>
              <a:spcBef>
                <a:spcPts val="0"/>
              </a:spcBef>
              <a:spcAft>
                <a:spcPts val="0"/>
              </a:spcAft>
              <a:buClr>
                <a:schemeClr val="lt1"/>
              </a:buClr>
              <a:buSzPts val="1800"/>
              <a:buNone/>
            </a:pPr>
            <a:r>
              <a:rPr lang="en-US" b="1" dirty="0"/>
              <a:t>External Security Testing</a:t>
            </a:r>
          </a:p>
          <a:p>
            <a:pPr marL="1143000" lvl="2" indent="-228600" algn="l" rtl="0">
              <a:lnSpc>
                <a:spcPct val="90000"/>
              </a:lnSpc>
              <a:spcBef>
                <a:spcPts val="0"/>
              </a:spcBef>
              <a:spcAft>
                <a:spcPts val="0"/>
              </a:spcAft>
              <a:buClr>
                <a:schemeClr val="lt1"/>
              </a:buClr>
              <a:buSzPts val="1800"/>
              <a:buChar char="•"/>
            </a:pPr>
            <a:r>
              <a:rPr lang="en-US" dirty="0"/>
              <a:t>Annual external audits, such as from white hat security firms, are essential for real-world testing and vulnerability assessments.</a:t>
            </a:r>
          </a:p>
          <a:p>
            <a:pPr marL="1143000" lvl="2" indent="-228600" algn="l" rtl="0">
              <a:lnSpc>
                <a:spcPct val="90000"/>
              </a:lnSpc>
              <a:spcBef>
                <a:spcPts val="0"/>
              </a:spcBef>
              <a:spcAft>
                <a:spcPts val="0"/>
              </a:spcAft>
              <a:buClr>
                <a:schemeClr val="lt1"/>
              </a:buClr>
              <a:buSzPts val="1800"/>
              <a:buChar char="•"/>
            </a:pPr>
            <a:endParaRPr lang="en-US" dirty="0"/>
          </a:p>
          <a:p>
            <a:pPr marL="914400" lvl="2" indent="0" algn="l" rtl="0">
              <a:lnSpc>
                <a:spcPct val="90000"/>
              </a:lnSpc>
              <a:spcBef>
                <a:spcPts val="0"/>
              </a:spcBef>
              <a:spcAft>
                <a:spcPts val="0"/>
              </a:spcAft>
              <a:buClr>
                <a:schemeClr val="lt1"/>
              </a:buClr>
              <a:buSzPts val="1800"/>
              <a:buNone/>
            </a:pPr>
            <a:r>
              <a:rPr lang="en-US" b="1" dirty="0"/>
              <a:t>Implementation of Security Policies</a:t>
            </a:r>
          </a:p>
          <a:p>
            <a:pPr marL="1143000" lvl="2" indent="-228600" algn="l" rtl="0">
              <a:lnSpc>
                <a:spcPct val="90000"/>
              </a:lnSpc>
              <a:spcBef>
                <a:spcPts val="0"/>
              </a:spcBef>
              <a:spcAft>
                <a:spcPts val="0"/>
              </a:spcAft>
              <a:buClr>
                <a:schemeClr val="lt1"/>
              </a:buClr>
              <a:buSzPts val="1800"/>
              <a:buChar char="•"/>
            </a:pPr>
            <a:r>
              <a:rPr lang="en-US" dirty="0"/>
              <a:t>Security measures should be applied early in the development process to ensure security is integrated into every stage, reducing risks post-production.</a:t>
            </a:r>
          </a:p>
          <a:p>
            <a:pPr marL="1143000" lvl="2" indent="-228600" algn="l" rtl="0">
              <a:lnSpc>
                <a:spcPct val="90000"/>
              </a:lnSpc>
              <a:spcBef>
                <a:spcPts val="0"/>
              </a:spcBef>
              <a:spcAft>
                <a:spcPts val="0"/>
              </a:spcAft>
              <a:buClr>
                <a:schemeClr val="lt1"/>
              </a:buClr>
              <a:buSzPts val="1800"/>
              <a:buChar char="•"/>
            </a:pPr>
            <a:endParaRPr lang="en-US" dirty="0"/>
          </a:p>
          <a:p>
            <a:pPr marL="914400" lvl="2" indent="0" algn="l" rtl="0">
              <a:lnSpc>
                <a:spcPct val="90000"/>
              </a:lnSpc>
              <a:spcBef>
                <a:spcPts val="0"/>
              </a:spcBef>
              <a:spcAft>
                <a:spcPts val="0"/>
              </a:spcAft>
              <a:buClr>
                <a:schemeClr val="lt1"/>
              </a:buClr>
              <a:buSzPts val="1800"/>
              <a:buNone/>
            </a:pPr>
            <a:r>
              <a:rPr lang="en-US" b="1" dirty="0"/>
              <a:t>Unclear Enforcement in Pre-production and Response Phases</a:t>
            </a:r>
          </a:p>
          <a:p>
            <a:pPr marL="1143000" lvl="2" indent="-228600" algn="l" rtl="0">
              <a:lnSpc>
                <a:spcPct val="90000"/>
              </a:lnSpc>
              <a:spcBef>
                <a:spcPts val="0"/>
              </a:spcBef>
              <a:spcAft>
                <a:spcPts val="0"/>
              </a:spcAft>
              <a:buClr>
                <a:schemeClr val="lt1"/>
              </a:buClr>
              <a:buSzPts val="1800"/>
              <a:buChar char="•"/>
            </a:pPr>
            <a:r>
              <a:rPr lang="en-US" dirty="0"/>
              <a:t>The </a:t>
            </a:r>
            <a:r>
              <a:rPr lang="en-US" dirty="0" err="1"/>
              <a:t>DevSecOps</a:t>
            </a:r>
            <a:r>
              <a:rPr lang="en-US" dirty="0"/>
              <a:t> build process lacks a clear strategy for selecting secure tools, and enforcement mechanisms beyond automation need definition to ensure policies are followed effectively.</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1887794"/>
            <a:ext cx="10820400" cy="4330891"/>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ts val="2200"/>
              <a:buNone/>
            </a:pPr>
            <a:r>
              <a:rPr lang="en-US" dirty="0"/>
              <a:t>Adopting a security-first mindset throughout development is essential to successfully integrate security into every aspect of Green Pace’s DevOps pipeline. This transformation involves consistently applying best practices and coding standards, while maintaining a "no one is safe" attitude towards security. By focusing on defense in depth, anticipating potential attack motives, and proactively preventing vulnerabilities, Green Pace can enhance its security posture. </a:t>
            </a:r>
          </a:p>
          <a:p>
            <a:pPr marL="228600" lvl="0" indent="-228600" algn="l" rtl="0">
              <a:lnSpc>
                <a:spcPct val="90000"/>
              </a:lnSpc>
              <a:spcBef>
                <a:spcPts val="0"/>
              </a:spcBef>
              <a:spcAft>
                <a:spcPts val="0"/>
              </a:spcAft>
              <a:buClr>
                <a:schemeClr val="lt1"/>
              </a:buClr>
              <a:buSzPts val="2200"/>
              <a:buChar char="•"/>
            </a:pPr>
            <a:endParaRPr lang="en-US" dirty="0"/>
          </a:p>
          <a:p>
            <a:pPr marL="0" lvl="0" indent="0" algn="l" rtl="0">
              <a:lnSpc>
                <a:spcPct val="90000"/>
              </a:lnSpc>
              <a:spcBef>
                <a:spcPts val="0"/>
              </a:spcBef>
              <a:spcAft>
                <a:spcPts val="0"/>
              </a:spcAft>
              <a:buClr>
                <a:schemeClr val="lt1"/>
              </a:buClr>
              <a:buSzPts val="2200"/>
              <a:buNone/>
            </a:pPr>
            <a:r>
              <a:rPr lang="en-US" dirty="0"/>
              <a:t>Key practices include: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b="1" dirty="0"/>
              <a:t>Adopt Best Practices and Coding Standards</a:t>
            </a:r>
            <a:r>
              <a:rPr lang="en-US" dirty="0"/>
              <a:t>: Use appropriate integer precisions, avoid confusing narrow and wide character strings, and always handle exceptions properly to maintain code quality and security.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b="1" dirty="0"/>
              <a:t>Validate and Sanitize Input Data</a:t>
            </a:r>
            <a:r>
              <a:rPr lang="en-US" dirty="0"/>
              <a:t>: All data entering the system should be thoroughly validated and sanitized to prevent injection attacks and other common vulnerabilities.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b="1" dirty="0"/>
              <a:t>Implement a Default Deny Approach</a:t>
            </a:r>
            <a:r>
              <a:rPr lang="en-US" dirty="0"/>
              <a:t>: Ensure that only explicitly allowed actions and data are permitted, blocking all other inputs by default.</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b="1" dirty="0"/>
              <a:t>Follow and Regularly Review Defense in Depth Strategies</a:t>
            </a:r>
            <a:r>
              <a:rPr lang="en-US" dirty="0"/>
              <a:t>: Build layered defenses throughout development and constantly revisit and refine these strategies to align with the latest security policies and threats.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20000"/>
              </a:lnSpc>
              <a:spcBef>
                <a:spcPts val="0"/>
              </a:spcBef>
              <a:spcAft>
                <a:spcPts val="0"/>
              </a:spcAft>
              <a:buClr>
                <a:schemeClr val="lt1"/>
              </a:buClr>
              <a:buSzPts val="2200"/>
              <a:buNone/>
            </a:pPr>
            <a:r>
              <a:rPr lang="en-US" dirty="0"/>
              <a:t>Foster, S. (n.d.). </a:t>
            </a:r>
            <a:r>
              <a:rPr lang="en-US" dirty="0" err="1"/>
              <a:t>DevSecOps</a:t>
            </a:r>
            <a:r>
              <a:rPr lang="en-US" dirty="0"/>
              <a:t> pipeline overview: </a:t>
            </a:r>
            <a:r>
              <a:rPr lang="en-US" dirty="0" err="1"/>
              <a:t>DevSecOps</a:t>
            </a:r>
            <a:r>
              <a:rPr lang="en-US" dirty="0"/>
              <a:t> simplified. Perforce Software. </a:t>
            </a:r>
            <a:r>
              <a:rPr lang="en-US" dirty="0">
                <a:hlinkClick r:id="rId4"/>
              </a:rPr>
              <a:t>https://www.perforce.com/blog/kw/devsecops-pipeline-overview#:~:text=Free%20Klocwork%20Trial-,What%20Is%20a%20DevSecOps%20Pipeline%3F,secure%20software%20faster%20and%20easier</a:t>
            </a:r>
            <a:r>
              <a:rPr lang="en-US" dirty="0"/>
              <a:t>. </a:t>
            </a:r>
          </a:p>
          <a:p>
            <a:pPr marL="0" lvl="0" indent="0" algn="l" rtl="0">
              <a:lnSpc>
                <a:spcPct val="120000"/>
              </a:lnSpc>
              <a:spcBef>
                <a:spcPts val="0"/>
              </a:spcBef>
              <a:spcAft>
                <a:spcPts val="0"/>
              </a:spcAft>
              <a:buClr>
                <a:schemeClr val="lt1"/>
              </a:buClr>
              <a:buSzPts val="2200"/>
              <a:buNone/>
            </a:pPr>
            <a:endParaRPr lang="en-US" dirty="0"/>
          </a:p>
          <a:p>
            <a:pPr marL="0" lvl="0" indent="0" algn="l" rtl="0">
              <a:lnSpc>
                <a:spcPct val="120000"/>
              </a:lnSpc>
              <a:spcBef>
                <a:spcPts val="0"/>
              </a:spcBef>
              <a:spcAft>
                <a:spcPts val="0"/>
              </a:spcAft>
              <a:buClr>
                <a:schemeClr val="lt1"/>
              </a:buClr>
              <a:buSzPts val="2200"/>
              <a:buNone/>
            </a:pPr>
            <a:r>
              <a:rPr lang="en-US" dirty="0" err="1"/>
              <a:t>Argintaru</a:t>
            </a:r>
            <a:r>
              <a:rPr lang="en-US" dirty="0"/>
              <a:t>, D. (2021). Data encryption: How to protect data in transit, data in use, and data at rest. Mimecast.com. </a:t>
            </a:r>
            <a:r>
              <a:rPr lang="en-US" dirty="0">
                <a:hlinkClick r:id="rId5"/>
              </a:rPr>
              <a:t>https://www.mimecast.com/blog/data-in-transit-vs-motion-vs-rest</a:t>
            </a:r>
            <a:r>
              <a:rPr lang="en-US" dirty="0"/>
              <a:t> </a:t>
            </a:r>
          </a:p>
          <a:p>
            <a:pPr marL="0" lvl="0" indent="0" algn="l" rtl="0">
              <a:lnSpc>
                <a:spcPct val="120000"/>
              </a:lnSpc>
              <a:spcBef>
                <a:spcPts val="0"/>
              </a:spcBef>
              <a:spcAft>
                <a:spcPts val="0"/>
              </a:spcAft>
              <a:buClr>
                <a:schemeClr val="lt1"/>
              </a:buClr>
              <a:buSzPts val="2200"/>
              <a:buNone/>
            </a:pPr>
            <a:endParaRPr lang="en-US" dirty="0"/>
          </a:p>
          <a:p>
            <a:pPr marL="0" lvl="0" indent="0" algn="l" rtl="0">
              <a:lnSpc>
                <a:spcPct val="120000"/>
              </a:lnSpc>
              <a:spcBef>
                <a:spcPts val="0"/>
              </a:spcBef>
              <a:spcAft>
                <a:spcPts val="0"/>
              </a:spcAft>
              <a:buClr>
                <a:schemeClr val="lt1"/>
              </a:buClr>
              <a:buSzPts val="2200"/>
              <a:buNone/>
            </a:pPr>
            <a:r>
              <a:rPr lang="en-US" dirty="0"/>
              <a:t>Fogg, E. (2021, May 11). What can and should be automated in software development? </a:t>
            </a:r>
            <a:r>
              <a:rPr lang="en-US" dirty="0" err="1"/>
              <a:t>ProdPerfect</a:t>
            </a:r>
            <a:r>
              <a:rPr lang="en-US" dirty="0"/>
              <a:t>. </a:t>
            </a:r>
            <a:r>
              <a:rPr lang="en-US" dirty="0">
                <a:hlinkClick r:id="rId6"/>
              </a:rPr>
              <a:t>https://prodperfect.com/blog/test-development/automated-software-development/#:~:text=Automating%20part%20of%20your%20application’s,quality%20of%20your%20test%20suite</a:t>
            </a:r>
            <a:r>
              <a:rPr lang="en-US" dirty="0"/>
              <a:t> </a:t>
            </a:r>
          </a:p>
          <a:p>
            <a:pPr marL="0" lvl="0" indent="0" algn="l" rtl="0">
              <a:lnSpc>
                <a:spcPct val="120000"/>
              </a:lnSpc>
              <a:spcBef>
                <a:spcPts val="0"/>
              </a:spcBef>
              <a:spcAft>
                <a:spcPts val="0"/>
              </a:spcAft>
              <a:buClr>
                <a:schemeClr val="lt1"/>
              </a:buClr>
              <a:buSzPts val="2200"/>
              <a:buNone/>
            </a:pPr>
            <a:endParaRPr lang="en-US" dirty="0"/>
          </a:p>
          <a:p>
            <a:pPr marL="0" lvl="0" indent="0" algn="l" rtl="0">
              <a:lnSpc>
                <a:spcPct val="120000"/>
              </a:lnSpc>
              <a:spcBef>
                <a:spcPts val="0"/>
              </a:spcBef>
              <a:spcAft>
                <a:spcPts val="0"/>
              </a:spcAft>
              <a:buClr>
                <a:schemeClr val="lt1"/>
              </a:buClr>
              <a:buSzPts val="2200"/>
              <a:buNone/>
            </a:pPr>
            <a:r>
              <a:rPr lang="en-US" dirty="0"/>
              <a:t>Hill, M. (2021, July 16). The 15 biggest data breaches of the 21st century. CSO Online. </a:t>
            </a:r>
            <a:r>
              <a:rPr lang="en-US" dirty="0">
                <a:hlinkClick r:id="rId7"/>
              </a:rPr>
              <a:t>https://www.csoonline.com/article/2130877/the-biggest-data-breaches-of-the-21st-century.html</a:t>
            </a:r>
            <a:r>
              <a:rPr lang="en-US" dirty="0"/>
              <a:t> </a:t>
            </a:r>
          </a:p>
          <a:p>
            <a:pPr marL="0" lvl="0" indent="0" algn="l" rtl="0">
              <a:lnSpc>
                <a:spcPct val="120000"/>
              </a:lnSpc>
              <a:spcBef>
                <a:spcPts val="0"/>
              </a:spcBef>
              <a:spcAft>
                <a:spcPts val="0"/>
              </a:spcAft>
              <a:buClr>
                <a:schemeClr val="lt1"/>
              </a:buClr>
              <a:buSzPts val="2200"/>
              <a:buNone/>
            </a:pPr>
            <a:endParaRPr lang="en-US" dirty="0"/>
          </a:p>
          <a:p>
            <a:pPr marL="0" lvl="0" indent="0" algn="l" rtl="0">
              <a:lnSpc>
                <a:spcPct val="120000"/>
              </a:lnSpc>
              <a:spcBef>
                <a:spcPts val="0"/>
              </a:spcBef>
              <a:spcAft>
                <a:spcPts val="0"/>
              </a:spcAft>
              <a:buClr>
                <a:schemeClr val="lt1"/>
              </a:buClr>
              <a:buSzPts val="2200"/>
              <a:buNone/>
            </a:pPr>
            <a:r>
              <a:rPr lang="en-US" dirty="0"/>
              <a:t>What is </a:t>
            </a:r>
            <a:r>
              <a:rPr lang="en-US" dirty="0" err="1"/>
              <a:t>DevSecOps</a:t>
            </a:r>
            <a:r>
              <a:rPr lang="en-US" dirty="0"/>
              <a:t>? (2021). Redhat.com. </a:t>
            </a:r>
            <a:r>
              <a:rPr lang="en-US" dirty="0">
                <a:hlinkClick r:id="rId8"/>
              </a:rPr>
              <a:t>https://www.redhat.com/en/topics/devops/what-is-devsecops</a:t>
            </a:r>
            <a:r>
              <a:rPr lang="en-US" dirty="0"/>
              <a:t> </a:t>
            </a:r>
            <a:endParaRPr dirty="0"/>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351504" y="2110797"/>
            <a:ext cx="4259826"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sz="1400" dirty="0"/>
              <a:t>This security policy adopts a defense-in-depth strategy, which involves implementing multiple layers of security mechanisms to create a robust protective framework </a:t>
            </a:r>
            <a:r>
              <a:rPr lang="en-US" sz="1600" dirty="0"/>
              <a:t>against</a:t>
            </a:r>
            <a:r>
              <a:rPr lang="en-US" sz="1400" dirty="0"/>
              <a:t> potential risks and vulnerabilities. By ensuring that if one security measure fails, additional safeguards remain in place, we can enhance our overall security posture. Each layer, including firewalls, intrusion detection systems, encryption, and access controls, serves a specific role in safeguarding our sensitive data and mitigating risks. This proactive approach aims to identify and address vulnerabilities before they can be exploited, reinforcing our commitment to maintaining a secure environment.</a:t>
            </a:r>
            <a:endParaRPr sz="14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788222" y="2194560"/>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6" name="Table 2">
            <a:extLst>
              <a:ext uri="{FF2B5EF4-FFF2-40B4-BE49-F238E27FC236}">
                <a16:creationId xmlns:a16="http://schemas.microsoft.com/office/drawing/2014/main" id="{187B3A24-BF26-6067-67F9-A39027A5D2B1}"/>
              </a:ext>
            </a:extLst>
          </p:cNvPr>
          <p:cNvGraphicFramePr>
            <a:graphicFrameLocks noGrp="1"/>
          </p:cNvGraphicFramePr>
          <p:nvPr>
            <p:extLst>
              <p:ext uri="{D42A27DB-BD31-4B8C-83A1-F6EECF244321}">
                <p14:modId xmlns:p14="http://schemas.microsoft.com/office/powerpoint/2010/main" val="1191339909"/>
              </p:ext>
            </p:extLst>
          </p:nvPr>
        </p:nvGraphicFramePr>
        <p:xfrm>
          <a:off x="1790699" y="1899575"/>
          <a:ext cx="9221428" cy="4050312"/>
        </p:xfrm>
        <a:graphic>
          <a:graphicData uri="http://schemas.openxmlformats.org/drawingml/2006/table">
            <a:tbl>
              <a:tblPr firstRow="1" bandRow="1">
                <a:tableStyleId>{802198C4-3087-4945-87E3-76CBB3509B7E}</a:tableStyleId>
              </a:tblPr>
              <a:tblGrid>
                <a:gridCol w="2305357">
                  <a:extLst>
                    <a:ext uri="{9D8B030D-6E8A-4147-A177-3AD203B41FA5}">
                      <a16:colId xmlns:a16="http://schemas.microsoft.com/office/drawing/2014/main" val="2682631120"/>
                    </a:ext>
                  </a:extLst>
                </a:gridCol>
                <a:gridCol w="2305357">
                  <a:extLst>
                    <a:ext uri="{9D8B030D-6E8A-4147-A177-3AD203B41FA5}">
                      <a16:colId xmlns:a16="http://schemas.microsoft.com/office/drawing/2014/main" val="4565205"/>
                    </a:ext>
                  </a:extLst>
                </a:gridCol>
                <a:gridCol w="2305357">
                  <a:extLst>
                    <a:ext uri="{9D8B030D-6E8A-4147-A177-3AD203B41FA5}">
                      <a16:colId xmlns:a16="http://schemas.microsoft.com/office/drawing/2014/main" val="920326244"/>
                    </a:ext>
                  </a:extLst>
                </a:gridCol>
                <a:gridCol w="2305357">
                  <a:extLst>
                    <a:ext uri="{9D8B030D-6E8A-4147-A177-3AD203B41FA5}">
                      <a16:colId xmlns:a16="http://schemas.microsoft.com/office/drawing/2014/main" val="893517194"/>
                    </a:ext>
                  </a:extLst>
                </a:gridCol>
              </a:tblGrid>
              <a:tr h="486315">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Century Gothic"/>
                          <a:sym typeface="Century Gothic"/>
                        </a:rPr>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lnSpc>
                          <a:spcPct val="200000"/>
                        </a:lnSpc>
                      </a:pPr>
                      <a:r>
                        <a:rPr lang="en-US" sz="1600" b="0" i="0" u="none" strike="noStrike" cap="none" dirty="0">
                          <a:solidFill>
                            <a:schemeClr val="tx1"/>
                          </a:solidFill>
                          <a:latin typeface="Century Gothic"/>
                          <a:sym typeface="Century Gothic"/>
                        </a:rPr>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dirty="0"/>
                        <a:t>Severity</a:t>
                      </a:r>
                    </a:p>
                  </a:txBody>
                  <a:tcPr>
                    <a:solidFill>
                      <a:srgbClr val="FFC000"/>
                    </a:solidFill>
                  </a:tcPr>
                </a:tc>
                <a:tc hMerge="1">
                  <a:txBody>
                    <a:bodyPr/>
                    <a:lstStyle/>
                    <a:p>
                      <a:endParaRPr lang="en-US" dirty="0"/>
                    </a:p>
                  </a:txBody>
                  <a:tcPr>
                    <a:solidFill>
                      <a:srgbClr val="FFC000"/>
                    </a:solidFill>
                  </a:tcPr>
                </a:tc>
                <a:extLst>
                  <a:ext uri="{0D108BD9-81ED-4DB2-BD59-A6C34878D82A}">
                    <a16:rowId xmlns:a16="http://schemas.microsoft.com/office/drawing/2014/main" val="330214618"/>
                  </a:ext>
                </a:extLst>
              </a:tr>
              <a:tr h="350992">
                <a:tc vMerge="1">
                  <a:txBody>
                    <a:bodyPr/>
                    <a:lstStyle/>
                    <a:p>
                      <a:endParaRPr lang="en-US" dirty="0"/>
                    </a:p>
                  </a:txBody>
                  <a:tcPr>
                    <a:solidFill>
                      <a:srgbClr val="FFC000"/>
                    </a:solidFill>
                  </a:tcPr>
                </a:tc>
                <a:tc>
                  <a:txBody>
                    <a:bodyPr/>
                    <a:lstStyle/>
                    <a:p>
                      <a:pPr algn="ctr">
                        <a:lnSpc>
                          <a:spcPct val="200000"/>
                        </a:lnSpc>
                      </a:pPr>
                      <a:r>
                        <a:rPr lang="en-US" sz="1600" b="0" i="0" u="none" strike="noStrike" cap="none" dirty="0">
                          <a:solidFill>
                            <a:schemeClr val="tx1"/>
                          </a:solidFill>
                          <a:latin typeface="Century Gothic"/>
                          <a:sym typeface="Century Gothic"/>
                        </a:rPr>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200000"/>
                        </a:lnSpc>
                      </a:pPr>
                      <a:r>
                        <a:rPr lang="en-US" sz="1600" b="0" i="0" u="none" strike="noStrike" cap="none" dirty="0">
                          <a:solidFill>
                            <a:schemeClr val="tx1"/>
                          </a:solidFill>
                          <a:latin typeface="Century Gothic"/>
                          <a:sym typeface="Century Gothic"/>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200000"/>
                        </a:lnSpc>
                      </a:pPr>
                      <a:r>
                        <a:rPr lang="en-US" sz="1600" b="0" i="0" u="none" strike="noStrike" cap="none" dirty="0">
                          <a:solidFill>
                            <a:schemeClr val="tx1"/>
                          </a:solidFill>
                          <a:latin typeface="Century Gothic"/>
                          <a:sym typeface="Century Gothic"/>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7020553"/>
                  </a:ext>
                </a:extLst>
              </a:tr>
              <a:tr h="679508">
                <a:tc>
                  <a:txBody>
                    <a:bodyPr/>
                    <a:lstStyle/>
                    <a:p>
                      <a:pPr algn="ctr">
                        <a:lnSpc>
                          <a:spcPct val="200000"/>
                        </a:lnSpc>
                      </a:pPr>
                      <a:r>
                        <a:rPr lang="en-US" sz="1600" b="0" i="0" u="none" strike="noStrike" cap="none" dirty="0">
                          <a:solidFill>
                            <a:schemeClr val="tx1"/>
                          </a:solidFill>
                          <a:latin typeface="Century Gothic"/>
                          <a:sym typeface="Century Gothic"/>
                        </a:rPr>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STD-003-CPP</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STD-004-CPP</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STD-005-CPP</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STD-002-CPP</a:t>
                      </a:r>
                    </a:p>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STD-009-CPP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4752222"/>
                  </a:ext>
                </a:extLst>
              </a:tr>
              <a:tr h="1239103">
                <a:tc>
                  <a:txBody>
                    <a:bodyPr/>
                    <a:lstStyle/>
                    <a:p>
                      <a:pPr algn="ctr">
                        <a:lnSpc>
                          <a:spcPct val="200000"/>
                        </a:lnSpc>
                      </a:pPr>
                      <a:r>
                        <a:rPr lang="en-US" sz="1600" b="0" i="0" u="none" strike="noStrike" cap="none" dirty="0">
                          <a:solidFill>
                            <a:schemeClr val="tx1"/>
                          </a:solidFill>
                          <a:latin typeface="Century Gothic"/>
                          <a:sym typeface="Century Gothic"/>
                        </a:rPr>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624065"/>
                  </a:ext>
                </a:extLst>
              </a:tr>
              <a:tr h="486315">
                <a:tc>
                  <a:txBody>
                    <a:bodyPr/>
                    <a:lstStyle/>
                    <a:p>
                      <a:pPr algn="ctr">
                        <a:lnSpc>
                          <a:spcPct val="200000"/>
                        </a:lnSpc>
                      </a:pPr>
                      <a:r>
                        <a:rPr lang="en-US" sz="1600" b="0" i="0" u="none" strike="noStrike" cap="none" dirty="0">
                          <a:solidFill>
                            <a:schemeClr val="tx1"/>
                          </a:solidFill>
                          <a:latin typeface="Century Gothic"/>
                          <a:sym typeface="Century Gothic"/>
                        </a:rPr>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400" b="0" i="0" u="none" strike="noStrike" cap="none" dirty="0">
                          <a:solidFill>
                            <a:schemeClr val="tx1"/>
                          </a:solidFill>
                          <a:latin typeface="Century Gothic"/>
                          <a:sym typeface="Century Gothic"/>
                        </a:rPr>
                        <a:t>STD-006-CPP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9554605"/>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200"/>
              <a:buFont typeface="+mj-lt"/>
              <a:buAutoNum type="arabicPeriod"/>
            </a:pPr>
            <a:r>
              <a:rPr lang="en-US" dirty="0"/>
              <a:t>Validate Input Data: </a:t>
            </a:r>
            <a:r>
              <a:rPr lang="en-US" b="1" dirty="0"/>
              <a:t>STD-002-CPP, STD-009-CPP</a:t>
            </a:r>
            <a:endParaRPr lang="en-US" dirty="0"/>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 </a:t>
            </a:r>
            <a:r>
              <a:rPr lang="en-US" b="1" dirty="0"/>
              <a:t>STD-007-CPP</a:t>
            </a:r>
            <a:endParaRPr lang="en-US" dirty="0"/>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a:t>
            </a:r>
          </a:p>
          <a:p>
            <a:pPr indent="-457200">
              <a:spcBef>
                <a:spcPts val="0"/>
              </a:spcBef>
              <a:buSzPts val="2200"/>
              <a:buFont typeface="+mj-lt"/>
              <a:buAutoNum type="arabicPeriod"/>
            </a:pPr>
            <a:r>
              <a:rPr lang="en-US" dirty="0"/>
              <a:t>Keep It Simple: </a:t>
            </a:r>
            <a:r>
              <a:rPr lang="en-US" b="1" dirty="0"/>
              <a:t>STD-004-CPP, STD-005-CPP, STD-008-CPP</a:t>
            </a:r>
            <a:endParaRPr lang="en-US" dirty="0"/>
          </a:p>
          <a:p>
            <a:pPr lvl="0" indent="-457200" algn="l" rtl="0">
              <a:lnSpc>
                <a:spcPct val="90000"/>
              </a:lnSpc>
              <a:spcBef>
                <a:spcPts val="0"/>
              </a:spcBef>
              <a:spcAft>
                <a:spcPts val="0"/>
              </a:spcAft>
              <a:buClr>
                <a:schemeClr val="lt1"/>
              </a:buClr>
              <a:buSzPts val="2200"/>
              <a:buFont typeface="+mj-lt"/>
              <a:buAutoNum type="arabicPeriod"/>
            </a:pPr>
            <a:r>
              <a:rPr lang="en-US" dirty="0"/>
              <a:t>Default Deny: </a:t>
            </a:r>
            <a:r>
              <a:rPr lang="en-US" b="1" dirty="0"/>
              <a:t>STD-001-CPP</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 </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 </a:t>
            </a:r>
            <a:r>
              <a:rPr lang="en-US" b="1" dirty="0"/>
              <a:t>STD-006-CPP</a:t>
            </a:r>
            <a:endParaRPr lang="en-US" dirty="0"/>
          </a:p>
          <a:p>
            <a:pPr indent="-457200">
              <a:spcBef>
                <a:spcPts val="0"/>
              </a:spcBef>
              <a:buSzPts val="2200"/>
              <a:buFont typeface="+mj-lt"/>
              <a:buAutoNum type="arabicPeriod"/>
            </a:pPr>
            <a:r>
              <a:rPr lang="en-US" dirty="0"/>
              <a:t>Adopt a Secure Coding Standard: </a:t>
            </a:r>
            <a:r>
              <a:rPr lang="en-US" b="1" dirty="0"/>
              <a:t>STD-003-CPP, STD-010-CPP</a:t>
            </a:r>
          </a:p>
          <a:p>
            <a:pPr marL="0" lvl="0" indent="0" algn="l" rtl="0">
              <a:lnSpc>
                <a:spcPct val="90000"/>
              </a:lnSpc>
              <a:spcBef>
                <a:spcPts val="0"/>
              </a:spcBef>
              <a:spcAft>
                <a:spcPts val="0"/>
              </a:spcAft>
              <a:buClr>
                <a:schemeClr val="lt1"/>
              </a:buClr>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8913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FBDFC32C-4433-8BB1-AA69-EACD5399F823}"/>
              </a:ext>
            </a:extLst>
          </p:cNvPr>
          <p:cNvGraphicFramePr>
            <a:graphicFrameLocks noGrp="1"/>
          </p:cNvGraphicFramePr>
          <p:nvPr>
            <p:extLst>
              <p:ext uri="{D42A27DB-BD31-4B8C-83A1-F6EECF244321}">
                <p14:modId xmlns:p14="http://schemas.microsoft.com/office/powerpoint/2010/main" val="1958953898"/>
              </p:ext>
            </p:extLst>
          </p:nvPr>
        </p:nvGraphicFramePr>
        <p:xfrm>
          <a:off x="685800" y="2057401"/>
          <a:ext cx="10683241" cy="3520451"/>
        </p:xfrm>
        <a:graphic>
          <a:graphicData uri="http://schemas.openxmlformats.org/drawingml/2006/table">
            <a:tbl>
              <a:tblPr firstRow="1" firstCol="1" bandRow="1">
                <a:tableStyleId>{802198C4-3087-4945-87E3-76CBB3509B7E}</a:tableStyleId>
              </a:tblPr>
              <a:tblGrid>
                <a:gridCol w="2054009">
                  <a:extLst>
                    <a:ext uri="{9D8B030D-6E8A-4147-A177-3AD203B41FA5}">
                      <a16:colId xmlns:a16="http://schemas.microsoft.com/office/drawing/2014/main" val="3907047772"/>
                    </a:ext>
                  </a:extLst>
                </a:gridCol>
                <a:gridCol w="1370339">
                  <a:extLst>
                    <a:ext uri="{9D8B030D-6E8A-4147-A177-3AD203B41FA5}">
                      <a16:colId xmlns:a16="http://schemas.microsoft.com/office/drawing/2014/main" val="199050478"/>
                    </a:ext>
                  </a:extLst>
                </a:gridCol>
                <a:gridCol w="1676864">
                  <a:extLst>
                    <a:ext uri="{9D8B030D-6E8A-4147-A177-3AD203B41FA5}">
                      <a16:colId xmlns:a16="http://schemas.microsoft.com/office/drawing/2014/main" val="3335512588"/>
                    </a:ext>
                  </a:extLst>
                </a:gridCol>
                <a:gridCol w="2920986">
                  <a:extLst>
                    <a:ext uri="{9D8B030D-6E8A-4147-A177-3AD203B41FA5}">
                      <a16:colId xmlns:a16="http://schemas.microsoft.com/office/drawing/2014/main" val="639847878"/>
                    </a:ext>
                  </a:extLst>
                </a:gridCol>
                <a:gridCol w="1796077">
                  <a:extLst>
                    <a:ext uri="{9D8B030D-6E8A-4147-A177-3AD203B41FA5}">
                      <a16:colId xmlns:a16="http://schemas.microsoft.com/office/drawing/2014/main" val="958702285"/>
                    </a:ext>
                  </a:extLst>
                </a:gridCol>
                <a:gridCol w="864966">
                  <a:extLst>
                    <a:ext uri="{9D8B030D-6E8A-4147-A177-3AD203B41FA5}">
                      <a16:colId xmlns:a16="http://schemas.microsoft.com/office/drawing/2014/main" val="1330852858"/>
                    </a:ext>
                  </a:extLst>
                </a:gridCol>
              </a:tblGrid>
              <a:tr h="320041">
                <a:tc>
                  <a:txBody>
                    <a:bodyPr/>
                    <a:lstStyle/>
                    <a:p>
                      <a:pPr marL="0" marR="0" algn="ctr">
                        <a:lnSpc>
                          <a:spcPct val="150000"/>
                        </a:lnSpc>
                        <a:spcBef>
                          <a:spcPts val="0"/>
                        </a:spcBef>
                        <a:spcAft>
                          <a:spcPts val="0"/>
                        </a:spcAft>
                      </a:pPr>
                      <a:r>
                        <a:rPr lang="en-US" sz="1600" b="0" i="0" u="none" strike="noStrike" cap="none" dirty="0">
                          <a:solidFill>
                            <a:schemeClr val="lt1"/>
                          </a:solidFill>
                          <a:latin typeface="Century Gothic"/>
                          <a:ea typeface="Calibri" panose="020F0502020204030204" pitchFamily="34" charset="0"/>
                          <a:sym typeface="Century Gothic"/>
                        </a:rPr>
                        <a:t>Rule</a:t>
                      </a:r>
                    </a:p>
                  </a:txBody>
                  <a:tcPr marL="68580" marR="68580" marT="0" marB="0"/>
                </a:tc>
                <a:tc>
                  <a:txBody>
                    <a:bodyPr/>
                    <a:lstStyle/>
                    <a:p>
                      <a:pPr marL="0" marR="0" algn="ctr">
                        <a:lnSpc>
                          <a:spcPct val="150000"/>
                        </a:lnSpc>
                        <a:spcBef>
                          <a:spcPts val="0"/>
                        </a:spcBef>
                        <a:spcAft>
                          <a:spcPts val="0"/>
                        </a:spcAft>
                      </a:pPr>
                      <a:r>
                        <a:rPr lang="en-US" sz="1600" b="0" i="0" u="none" strike="noStrike" cap="none" dirty="0">
                          <a:solidFill>
                            <a:schemeClr val="lt1"/>
                          </a:solidFill>
                          <a:latin typeface="Century Gothic"/>
                          <a:ea typeface="Calibri" panose="020F0502020204030204" pitchFamily="34" charset="0"/>
                          <a:sym typeface="Century Gothic"/>
                        </a:rPr>
                        <a:t>Severity</a:t>
                      </a:r>
                    </a:p>
                  </a:txBody>
                  <a:tcPr marL="68580" marR="68580" marT="0" marB="0"/>
                </a:tc>
                <a:tc>
                  <a:txBody>
                    <a:bodyPr/>
                    <a:lstStyle/>
                    <a:p>
                      <a:pPr marL="0" marR="0" algn="ctr">
                        <a:lnSpc>
                          <a:spcPct val="150000"/>
                        </a:lnSpc>
                        <a:spcBef>
                          <a:spcPts val="0"/>
                        </a:spcBef>
                        <a:spcAft>
                          <a:spcPts val="0"/>
                        </a:spcAft>
                      </a:pPr>
                      <a:r>
                        <a:rPr lang="en-US" sz="1600" b="0" i="0" u="none" strike="noStrike" cap="none" dirty="0">
                          <a:solidFill>
                            <a:schemeClr val="lt1"/>
                          </a:solidFill>
                          <a:latin typeface="Century Gothic"/>
                          <a:ea typeface="Calibri" panose="020F0502020204030204" pitchFamily="34" charset="0"/>
                          <a:sym typeface="Century Gothic"/>
                        </a:rPr>
                        <a:t>Likelihood</a:t>
                      </a:r>
                    </a:p>
                  </a:txBody>
                  <a:tcPr marL="68580" marR="68580" marT="0" marB="0"/>
                </a:tc>
                <a:tc>
                  <a:txBody>
                    <a:bodyPr/>
                    <a:lstStyle/>
                    <a:p>
                      <a:pPr marL="0" marR="0" algn="ctr">
                        <a:lnSpc>
                          <a:spcPct val="150000"/>
                        </a:lnSpc>
                        <a:spcBef>
                          <a:spcPts val="0"/>
                        </a:spcBef>
                        <a:spcAft>
                          <a:spcPts val="0"/>
                        </a:spcAft>
                      </a:pPr>
                      <a:r>
                        <a:rPr lang="en-US" sz="1600" b="0" i="0" u="none" strike="noStrike" cap="none" dirty="0">
                          <a:solidFill>
                            <a:schemeClr val="lt1"/>
                          </a:solidFill>
                          <a:latin typeface="Century Gothic"/>
                          <a:ea typeface="Calibri" panose="020F0502020204030204" pitchFamily="34" charset="0"/>
                          <a:sym typeface="Century Gothic"/>
                        </a:rPr>
                        <a:t>Remediation Cost</a:t>
                      </a:r>
                    </a:p>
                  </a:txBody>
                  <a:tcPr marL="68580" marR="68580" marT="0" marB="0"/>
                </a:tc>
                <a:tc>
                  <a:txBody>
                    <a:bodyPr/>
                    <a:lstStyle/>
                    <a:p>
                      <a:pPr marL="0" marR="0" algn="ctr">
                        <a:lnSpc>
                          <a:spcPct val="150000"/>
                        </a:lnSpc>
                        <a:spcBef>
                          <a:spcPts val="0"/>
                        </a:spcBef>
                        <a:spcAft>
                          <a:spcPts val="0"/>
                        </a:spcAft>
                      </a:pPr>
                      <a:r>
                        <a:rPr lang="en-US" sz="1600" b="0" i="0" u="none" strike="noStrike" cap="none" dirty="0">
                          <a:solidFill>
                            <a:schemeClr val="lt1"/>
                          </a:solidFill>
                          <a:latin typeface="Century Gothic"/>
                          <a:ea typeface="Calibri" panose="020F0502020204030204" pitchFamily="34" charset="0"/>
                          <a:sym typeface="Century Gothic"/>
                        </a:rPr>
                        <a:t>Priority</a:t>
                      </a:r>
                    </a:p>
                  </a:txBody>
                  <a:tcPr marL="68580" marR="68580" marT="0" marB="0"/>
                </a:tc>
                <a:tc>
                  <a:txBody>
                    <a:bodyPr/>
                    <a:lstStyle/>
                    <a:p>
                      <a:pPr marL="0" marR="0" algn="ctr">
                        <a:lnSpc>
                          <a:spcPct val="150000"/>
                        </a:lnSpc>
                        <a:spcBef>
                          <a:spcPts val="0"/>
                        </a:spcBef>
                        <a:spcAft>
                          <a:spcPts val="0"/>
                        </a:spcAft>
                      </a:pPr>
                      <a:r>
                        <a:rPr lang="en-US" sz="1600" b="0" i="0" u="none" strike="noStrike" cap="none" dirty="0">
                          <a:solidFill>
                            <a:schemeClr val="lt1"/>
                          </a:solidFill>
                          <a:latin typeface="Century Gothic"/>
                          <a:ea typeface="Calibri" panose="020F0502020204030204" pitchFamily="34" charset="0"/>
                          <a:sym typeface="Century Gothic"/>
                        </a:rPr>
                        <a:t>Level</a:t>
                      </a:r>
                    </a:p>
                  </a:txBody>
                  <a:tcPr marL="68580" marR="68580" marT="0" marB="0"/>
                </a:tc>
                <a:extLst>
                  <a:ext uri="{0D108BD9-81ED-4DB2-BD59-A6C34878D82A}">
                    <a16:rowId xmlns:a16="http://schemas.microsoft.com/office/drawing/2014/main" val="233664992"/>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STD-001-CPP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Low</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Unlikely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P1</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L3</a:t>
                      </a:r>
                    </a:p>
                  </a:txBody>
                  <a:tcPr marL="68580" marR="68580" marT="0" marB="0"/>
                </a:tc>
                <a:extLst>
                  <a:ext uri="{0D108BD9-81ED-4DB2-BD59-A6C34878D82A}">
                    <a16:rowId xmlns:a16="http://schemas.microsoft.com/office/drawing/2014/main" val="1139341569"/>
                  </a:ext>
                </a:extLst>
              </a:tr>
              <a:tr h="320041">
                <a:tc>
                  <a:txBody>
                    <a:bodyPr/>
                    <a:lstStyle/>
                    <a:p>
                      <a:pPr marL="0" marR="0" algn="ctr">
                        <a:spcBef>
                          <a:spcPts val="0"/>
                        </a:spcBef>
                        <a:spcAft>
                          <a:spcPts val="0"/>
                        </a:spcAft>
                      </a:pPr>
                      <a:r>
                        <a:rPr lang="en-US" sz="1600" b="1" dirty="0">
                          <a:solidFill>
                            <a:schemeClr val="bg1"/>
                          </a:solidFill>
                          <a:effectLst/>
                          <a:latin typeface="Calibri" panose="020F0502020204030204" pitchFamily="34" charset="0"/>
                          <a:ea typeface="Calibri" panose="020F0502020204030204" pitchFamily="34" charset="0"/>
                        </a:rPr>
                        <a:t>STD-002-CPP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P9</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L2</a:t>
                      </a:r>
                    </a:p>
                  </a:txBody>
                  <a:tcPr marL="68580" marR="68580" marT="0" marB="0"/>
                </a:tc>
                <a:extLst>
                  <a:ext uri="{0D108BD9-81ED-4DB2-BD59-A6C34878D82A}">
                    <a16:rowId xmlns:a16="http://schemas.microsoft.com/office/drawing/2014/main" val="1852391093"/>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STD-003-CPP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Low</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Low</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P9</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L2</a:t>
                      </a:r>
                    </a:p>
                  </a:txBody>
                  <a:tcPr marL="68580" marR="68580" marT="0" marB="0"/>
                </a:tc>
                <a:extLst>
                  <a:ext uri="{0D108BD9-81ED-4DB2-BD59-A6C34878D82A}">
                    <a16:rowId xmlns:a16="http://schemas.microsoft.com/office/drawing/2014/main" val="79042479"/>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STD-004-CPP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Medium</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P18</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L1</a:t>
                      </a:r>
                    </a:p>
                  </a:txBody>
                  <a:tcPr marL="68580" marR="68580" marT="0" marB="0"/>
                </a:tc>
                <a:extLst>
                  <a:ext uri="{0D108BD9-81ED-4DB2-BD59-A6C34878D82A}">
                    <a16:rowId xmlns:a16="http://schemas.microsoft.com/office/drawing/2014/main" val="1347393965"/>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STD-005-CPP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Medium</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P18</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L1</a:t>
                      </a:r>
                    </a:p>
                  </a:txBody>
                  <a:tcPr marL="68580" marR="68580" marT="0" marB="0"/>
                </a:tc>
                <a:extLst>
                  <a:ext uri="{0D108BD9-81ED-4DB2-BD59-A6C34878D82A}">
                    <a16:rowId xmlns:a16="http://schemas.microsoft.com/office/drawing/2014/main" val="865938758"/>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STD-006-CPP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Medium</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Unlikely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Medium</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P4</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L3</a:t>
                      </a:r>
                    </a:p>
                  </a:txBody>
                  <a:tcPr marL="68580" marR="68580" marT="0" marB="0"/>
                </a:tc>
                <a:extLst>
                  <a:ext uri="{0D108BD9-81ED-4DB2-BD59-A6C34878D82A}">
                    <a16:rowId xmlns:a16="http://schemas.microsoft.com/office/drawing/2014/main" val="2347619625"/>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STD-007-CPP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Low</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Probable</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Medium</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P4</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L3</a:t>
                      </a:r>
                    </a:p>
                  </a:txBody>
                  <a:tcPr marL="68580" marR="68580" marT="0" marB="0"/>
                </a:tc>
                <a:extLst>
                  <a:ext uri="{0D108BD9-81ED-4DB2-BD59-A6C34878D82A}">
                    <a16:rowId xmlns:a16="http://schemas.microsoft.com/office/drawing/2014/main" val="2034420596"/>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STD-008-CPP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Low</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Medium</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P6</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L2</a:t>
                      </a:r>
                    </a:p>
                  </a:txBody>
                  <a:tcPr marL="68580" marR="68580" marT="0" marB="0"/>
                </a:tc>
                <a:extLst>
                  <a:ext uri="{0D108BD9-81ED-4DB2-BD59-A6C34878D82A}">
                    <a16:rowId xmlns:a16="http://schemas.microsoft.com/office/drawing/2014/main" val="2105803304"/>
                  </a:ext>
                </a:extLst>
              </a:tr>
              <a:tr h="320041">
                <a:tc>
                  <a:txBody>
                    <a:bodyPr/>
                    <a:lstStyle/>
                    <a:p>
                      <a:pPr marL="0" marR="0" algn="ctr">
                        <a:spcBef>
                          <a:spcPts val="0"/>
                        </a:spcBef>
                        <a:spcAft>
                          <a:spcPts val="0"/>
                        </a:spcAft>
                      </a:pPr>
                      <a:r>
                        <a:rPr lang="en-US" sz="1600" b="1">
                          <a:solidFill>
                            <a:schemeClr val="bg1"/>
                          </a:solidFill>
                          <a:effectLst/>
                          <a:latin typeface="Calibri" panose="020F0502020204030204" pitchFamily="34" charset="0"/>
                          <a:ea typeface="Calibri" panose="020F0502020204030204" pitchFamily="34" charset="0"/>
                        </a:rPr>
                        <a:t>STD-009-CPP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P9</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L2</a:t>
                      </a:r>
                    </a:p>
                  </a:txBody>
                  <a:tcPr marL="68580" marR="68580" marT="0" marB="0"/>
                </a:tc>
                <a:extLst>
                  <a:ext uri="{0D108BD9-81ED-4DB2-BD59-A6C34878D82A}">
                    <a16:rowId xmlns:a16="http://schemas.microsoft.com/office/drawing/2014/main" val="2793449676"/>
                  </a:ext>
                </a:extLst>
              </a:tr>
              <a:tr h="320041">
                <a:tc>
                  <a:txBody>
                    <a:bodyPr/>
                    <a:lstStyle/>
                    <a:p>
                      <a:pPr marL="0" marR="0" algn="ctr">
                        <a:spcBef>
                          <a:spcPts val="0"/>
                        </a:spcBef>
                        <a:spcAft>
                          <a:spcPts val="0"/>
                        </a:spcAft>
                      </a:pPr>
                      <a:r>
                        <a:rPr lang="en-US" sz="1600" b="1" dirty="0">
                          <a:solidFill>
                            <a:schemeClr val="bg1"/>
                          </a:solidFill>
                          <a:effectLst/>
                          <a:latin typeface="Calibri" panose="020F0502020204030204" pitchFamily="34" charset="0"/>
                          <a:ea typeface="Calibri" panose="020F0502020204030204" pitchFamily="34" charset="0"/>
                        </a:rPr>
                        <a:t>STD-010-CPP</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Low</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Unlikely</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High</a:t>
                      </a:r>
                    </a:p>
                  </a:txBody>
                  <a:tcPr marL="68580" marR="68580" marT="0" marB="0"/>
                </a:tc>
                <a:tc>
                  <a:txBody>
                    <a:bodyPr/>
                    <a:lstStyle/>
                    <a:p>
                      <a:pPr marL="0" marR="0" algn="ctr">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rPr>
                        <a:t>P1</a:t>
                      </a:r>
                    </a:p>
                  </a:txBody>
                  <a:tcPr marL="68580" marR="68580" marT="0" marB="0"/>
                </a:tc>
                <a:tc>
                  <a:txBody>
                    <a:bodyPr/>
                    <a:lstStyle/>
                    <a:p>
                      <a:pPr marL="0" marR="0" algn="ctr">
                        <a:spcBef>
                          <a:spcPts val="0"/>
                        </a:spcBef>
                        <a:spcAft>
                          <a:spcPts val="0"/>
                        </a:spcAft>
                      </a:pPr>
                      <a:r>
                        <a:rPr lang="en-US" sz="1600" dirty="0">
                          <a:solidFill>
                            <a:schemeClr val="bg1"/>
                          </a:solidFill>
                          <a:effectLst/>
                          <a:latin typeface="Calibri" panose="020F0502020204030204" pitchFamily="34" charset="0"/>
                          <a:ea typeface="Calibri" panose="020F0502020204030204" pitchFamily="34" charset="0"/>
                        </a:rPr>
                        <a:t>L3</a:t>
                      </a:r>
                    </a:p>
                  </a:txBody>
                  <a:tcPr marL="68580" marR="68580" marT="0" marB="0"/>
                </a:tc>
                <a:extLst>
                  <a:ext uri="{0D108BD9-81ED-4DB2-BD59-A6C34878D82A}">
                    <a16:rowId xmlns:a16="http://schemas.microsoft.com/office/drawing/2014/main" val="35586432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13560"/>
            <a:ext cx="10820400" cy="4024125"/>
          </a:xfrm>
          <a:prstGeom prst="rect">
            <a:avLst/>
          </a:prstGeom>
          <a:noFill/>
          <a:ln>
            <a:noFill/>
          </a:ln>
        </p:spPr>
        <p:txBody>
          <a:bodyPr spcFirstLastPara="1" wrap="square" lIns="91425" tIns="45700" rIns="91425" bIns="45700" anchor="t" anchorCtr="0">
            <a:noAutofit/>
          </a:bodyPr>
          <a:lstStyle/>
          <a:p>
            <a:r>
              <a:rPr lang="en-US" sz="1400" b="1" dirty="0"/>
              <a:t>Encryption at Rest</a:t>
            </a:r>
          </a:p>
          <a:p>
            <a:pPr lvl="1">
              <a:buFont typeface="Arial" panose="020B0604020202020204" pitchFamily="34" charset="0"/>
              <a:buChar char="•"/>
            </a:pPr>
            <a:r>
              <a:rPr lang="en-US" sz="1200" dirty="0"/>
              <a:t>Ensures all sensitive data stored on physical devices or cloud storage is protected by encryption.</a:t>
            </a:r>
          </a:p>
          <a:p>
            <a:pPr lvl="1">
              <a:buFont typeface="Arial" panose="020B0604020202020204" pitchFamily="34" charset="0"/>
              <a:buChar char="•"/>
            </a:pPr>
            <a:r>
              <a:rPr lang="en-US" sz="1200" dirty="0"/>
              <a:t>Prevents unauthorized access, even with physical access to the storage.</a:t>
            </a:r>
          </a:p>
          <a:p>
            <a:pPr lvl="1">
              <a:buFont typeface="Arial" panose="020B0604020202020204" pitchFamily="34" charset="0"/>
              <a:buChar char="•"/>
            </a:pPr>
            <a:r>
              <a:rPr lang="en-US" sz="1200" dirty="0"/>
              <a:t>Applies to various storage mediums, including Hard drives, Mobile devices, Computers, Cloud assets</a:t>
            </a:r>
          </a:p>
          <a:p>
            <a:pPr lvl="1">
              <a:buFont typeface="Arial" panose="020B0604020202020204" pitchFamily="34" charset="0"/>
              <a:buChar char="•"/>
            </a:pPr>
            <a:r>
              <a:rPr lang="en-US" sz="1200" dirty="0"/>
              <a:t>Utilizes encryption tools like disk encryption and mobile security protocols.</a:t>
            </a:r>
          </a:p>
          <a:p>
            <a:pPr lvl="1">
              <a:buFont typeface="Arial" panose="020B0604020202020204" pitchFamily="34" charset="0"/>
              <a:buChar char="•"/>
            </a:pPr>
            <a:r>
              <a:rPr lang="en-US" sz="1200" dirty="0"/>
              <a:t>Requires encryption keys for data access, protecting against internal and external threats.</a:t>
            </a:r>
          </a:p>
          <a:p>
            <a:r>
              <a:rPr lang="en-US" sz="1400" b="1" dirty="0"/>
              <a:t>Encryption in Flight</a:t>
            </a:r>
          </a:p>
          <a:p>
            <a:pPr lvl="1">
              <a:buFont typeface="Arial" panose="020B0604020202020204" pitchFamily="34" charset="0"/>
              <a:buChar char="•"/>
            </a:pPr>
            <a:r>
              <a:rPr lang="en-US" sz="1200" dirty="0"/>
              <a:t>Ensures data is encrypted during transmission between devices, both within a network and externally.</a:t>
            </a:r>
          </a:p>
          <a:p>
            <a:pPr lvl="1">
              <a:buFont typeface="Arial" panose="020B0604020202020204" pitchFamily="34" charset="0"/>
              <a:buChar char="•"/>
            </a:pPr>
            <a:r>
              <a:rPr lang="en-US" sz="1200" dirty="0"/>
              <a:t>Protects against interception of data in transit, especially over insecure connections (e.g., unprotected Wi-Fi).</a:t>
            </a:r>
          </a:p>
          <a:p>
            <a:pPr lvl="1">
              <a:buFont typeface="Arial" panose="020B0604020202020204" pitchFamily="34" charset="0"/>
              <a:buChar char="•"/>
            </a:pPr>
            <a:r>
              <a:rPr lang="en-US" sz="1200" dirty="0"/>
              <a:t>Prevents attackers from accessing sensitive information mid-transfer.</a:t>
            </a:r>
          </a:p>
          <a:p>
            <a:pPr lvl="1">
              <a:buFont typeface="Arial" panose="020B0604020202020204" pitchFamily="34" charset="0"/>
              <a:buChar char="•"/>
            </a:pPr>
            <a:r>
              <a:rPr lang="en-US" sz="1200" dirty="0"/>
              <a:t>Employs methods such as Email encryption, Data Loss Prevention (DLP) solutions, Firewalls, Strong authentication measures</a:t>
            </a:r>
          </a:p>
          <a:p>
            <a:pPr lvl="1">
              <a:buFont typeface="Arial" panose="020B0604020202020204" pitchFamily="34" charset="0"/>
              <a:buChar char="•"/>
            </a:pPr>
            <a:r>
              <a:rPr lang="en-US" sz="1200" dirty="0"/>
              <a:t>Ensures that only authorized recipients can access the transmitted data.</a:t>
            </a:r>
          </a:p>
          <a:p>
            <a:r>
              <a:rPr lang="en-US" sz="1400" b="1" dirty="0"/>
              <a:t>Encryption in Use</a:t>
            </a:r>
          </a:p>
          <a:p>
            <a:pPr lvl="1">
              <a:buFont typeface="Arial" panose="020B0604020202020204" pitchFamily="34" charset="0"/>
              <a:buChar char="•"/>
            </a:pPr>
            <a:r>
              <a:rPr lang="en-US" sz="1200" dirty="0"/>
              <a:t>Ensures sensitive data remains encrypted while being accessed, created, or modified.</a:t>
            </a:r>
          </a:p>
          <a:p>
            <a:pPr lvl="1">
              <a:buFont typeface="Arial" panose="020B0604020202020204" pitchFamily="34" charset="0"/>
              <a:buChar char="•"/>
            </a:pPr>
            <a:r>
              <a:rPr lang="en-US" sz="1200" dirty="0"/>
              <a:t>Protects data from exposure during vulnerable moments, such as processing in memory.</a:t>
            </a:r>
          </a:p>
          <a:p>
            <a:pPr lvl="1">
              <a:buFont typeface="Arial" panose="020B0604020202020204" pitchFamily="34" charset="0"/>
              <a:buChar char="•"/>
            </a:pPr>
            <a:r>
              <a:rPr lang="en-US" sz="1200" dirty="0"/>
              <a:t>Applies encryption at all stages for continuous protection through defense-in-depth.</a:t>
            </a:r>
          </a:p>
          <a:p>
            <a:pPr lvl="1">
              <a:buFont typeface="Arial" panose="020B0604020202020204" pitchFamily="34" charset="0"/>
              <a:buChar char="•"/>
            </a:pPr>
            <a:r>
              <a:rPr lang="en-US" sz="1200" dirty="0"/>
              <a:t>Layers multiple defenses around the data to minimize potential attack points.</a:t>
            </a:r>
          </a:p>
          <a:p>
            <a:pPr lvl="1">
              <a:buFont typeface="Arial" panose="020B0604020202020204" pitchFamily="34" charset="0"/>
              <a:buChar char="•"/>
            </a:pPr>
            <a:r>
              <a:rPr lang="en-US" sz="1200" dirty="0"/>
              <a:t>Manages access rights and identity to limit exposure, ensuring only authorized users can interact with the data.</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82;p7">
            <a:extLst>
              <a:ext uri="{FF2B5EF4-FFF2-40B4-BE49-F238E27FC236}">
                <a16:creationId xmlns:a16="http://schemas.microsoft.com/office/drawing/2014/main" id="{B18F28C1-3AC4-5A82-8176-182C74A40EBE}"/>
              </a:ext>
            </a:extLst>
          </p:cNvPr>
          <p:cNvSpPr txBox="1">
            <a:spLocks noGrp="1"/>
          </p:cNvSpPr>
          <p:nvPr>
            <p:ph type="body" idx="1"/>
          </p:nvPr>
        </p:nvSpPr>
        <p:spPr>
          <a:xfrm>
            <a:off x="685800" y="1813560"/>
            <a:ext cx="10820400" cy="6537960"/>
          </a:xfrm>
          <a:prstGeom prst="rect">
            <a:avLst/>
          </a:prstGeom>
          <a:noFill/>
          <a:ln>
            <a:noFill/>
          </a:ln>
        </p:spPr>
        <p:txBody>
          <a:bodyPr spcFirstLastPara="1" wrap="square" lIns="91425" tIns="45700" rIns="91425" bIns="45700" anchor="t" anchorCtr="0">
            <a:noAutofit/>
          </a:bodyPr>
          <a:lstStyle/>
          <a:p>
            <a:r>
              <a:rPr lang="en-US" sz="1600" b="1" dirty="0"/>
              <a:t>Authentication</a:t>
            </a:r>
          </a:p>
          <a:p>
            <a:pPr lvl="1">
              <a:buFont typeface="Arial" panose="020B0604020202020204" pitchFamily="34" charset="0"/>
              <a:buChar char="•"/>
            </a:pPr>
            <a:r>
              <a:rPr lang="en-US" sz="1400" dirty="0"/>
              <a:t>Verifies a user's identity before granting access to sensitive systems.</a:t>
            </a:r>
          </a:p>
          <a:p>
            <a:pPr lvl="1">
              <a:buFont typeface="Arial" panose="020B0604020202020204" pitchFamily="34" charset="0"/>
              <a:buChar char="•"/>
            </a:pPr>
            <a:r>
              <a:rPr lang="en-US" sz="1400" dirty="0"/>
              <a:t>Utilizes methods such as Static passwords, One-time password, </a:t>
            </a:r>
            <a:r>
              <a:rPr lang="en-US" sz="1400" dirty="0" err="1"/>
              <a:t>Certifications,Biometric</a:t>
            </a:r>
            <a:r>
              <a:rPr lang="en-US" sz="1400" dirty="0"/>
              <a:t> credentials</a:t>
            </a:r>
          </a:p>
          <a:p>
            <a:pPr lvl="1">
              <a:buFont typeface="Arial" panose="020B0604020202020204" pitchFamily="34" charset="0"/>
              <a:buChar char="•"/>
            </a:pPr>
            <a:r>
              <a:rPr lang="en-US" sz="1400" dirty="0"/>
              <a:t>Acts as the first layer of defense, allowing systems to accept or reject access.</a:t>
            </a:r>
          </a:p>
          <a:p>
            <a:pPr lvl="1">
              <a:buFont typeface="Arial" panose="020B0604020202020204" pitchFamily="34" charset="0"/>
              <a:buChar char="•"/>
            </a:pPr>
            <a:r>
              <a:rPr lang="en-US" sz="1400" dirty="0"/>
              <a:t>Ensures that only authorized individuals can interact with sensitive information.</a:t>
            </a:r>
          </a:p>
          <a:p>
            <a:r>
              <a:rPr lang="en-US" sz="1600" b="1" dirty="0"/>
              <a:t>Authorization</a:t>
            </a:r>
          </a:p>
          <a:p>
            <a:pPr lvl="1">
              <a:buFont typeface="Arial" panose="020B0604020202020204" pitchFamily="34" charset="0"/>
              <a:buChar char="•"/>
            </a:pPr>
            <a:r>
              <a:rPr lang="en-US" sz="1400" dirty="0"/>
              <a:t>Defines the rights and privileges of authenticated users.</a:t>
            </a:r>
          </a:p>
          <a:p>
            <a:pPr lvl="1">
              <a:buFont typeface="Arial" panose="020B0604020202020204" pitchFamily="34" charset="0"/>
              <a:buChar char="•"/>
            </a:pPr>
            <a:r>
              <a:rPr lang="en-US" sz="1400" dirty="0"/>
              <a:t>Determines access levels within a system.</a:t>
            </a:r>
          </a:p>
          <a:p>
            <a:pPr lvl="1">
              <a:buFont typeface="Arial" panose="020B0604020202020204" pitchFamily="34" charset="0"/>
              <a:buChar char="•"/>
            </a:pPr>
            <a:r>
              <a:rPr lang="en-US" sz="1400" dirty="0"/>
              <a:t>Limits access to only the resources necessary for users' roles.</a:t>
            </a:r>
          </a:p>
          <a:p>
            <a:pPr lvl="1">
              <a:buFont typeface="Arial" panose="020B0604020202020204" pitchFamily="34" charset="0"/>
              <a:buChar char="•"/>
            </a:pPr>
            <a:r>
              <a:rPr lang="en-US" sz="1400" dirty="0"/>
              <a:t>Applies the principle of least privilege to minimize security risks and prevent unauthorized activities.</a:t>
            </a:r>
          </a:p>
          <a:p>
            <a:r>
              <a:rPr lang="en-US" sz="1600" b="1" dirty="0"/>
              <a:t>Accounting</a:t>
            </a:r>
          </a:p>
          <a:p>
            <a:pPr lvl="1">
              <a:buFont typeface="Arial" panose="020B0604020202020204" pitchFamily="34" charset="0"/>
              <a:buChar char="•"/>
            </a:pPr>
            <a:r>
              <a:rPr lang="en-US" sz="1400" dirty="0"/>
              <a:t>Tracks and records user activities, including Timestamps, Accessed resources, Data transfers</a:t>
            </a:r>
          </a:p>
          <a:p>
            <a:pPr lvl="1">
              <a:buFont typeface="Arial" panose="020B0604020202020204" pitchFamily="34" charset="0"/>
              <a:buChar char="•"/>
            </a:pPr>
            <a:r>
              <a:rPr lang="en-US" sz="1400" dirty="0"/>
              <a:t>Creates an audit trail for compliance and security purposes.</a:t>
            </a:r>
          </a:p>
          <a:p>
            <a:pPr lvl="1">
              <a:buFont typeface="Arial" panose="020B0604020202020204" pitchFamily="34" charset="0"/>
              <a:buChar char="•"/>
            </a:pPr>
            <a:r>
              <a:rPr lang="en-US" sz="1400" dirty="0"/>
              <a:t>Identifies risky behavior early for timely threat responses.</a:t>
            </a:r>
          </a:p>
          <a:p>
            <a:pPr lvl="1">
              <a:buFont typeface="Arial" panose="020B0604020202020204" pitchFamily="34" charset="0"/>
              <a:buChar char="•"/>
            </a:pPr>
            <a:r>
              <a:rPr lang="en-US" sz="1400" dirty="0"/>
              <a:t>Holds users accountable and provides evidence for forensic analysis in case of security breaches.</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1800"/>
              <a:buNone/>
            </a:pPr>
            <a:r>
              <a:rPr lang="en-US" dirty="0"/>
              <a:t>Unit Test: </a:t>
            </a:r>
            <a:r>
              <a:rPr lang="en-US" dirty="0" err="1"/>
              <a:t>CanAddToEmptyVector</a:t>
            </a:r>
            <a:r>
              <a:rPr lang="en-US" dirty="0"/>
              <a:t>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75A3D7CA-B4A1-CB6C-3361-948318601728}"/>
              </a:ext>
            </a:extLst>
          </p:cNvPr>
          <p:cNvPicPr>
            <a:picLocks noChangeAspect="1"/>
          </p:cNvPicPr>
          <p:nvPr/>
        </p:nvPicPr>
        <p:blipFill>
          <a:blip r:embed="rId5"/>
          <a:srcRect t="8542"/>
          <a:stretch/>
        </p:blipFill>
        <p:spPr>
          <a:xfrm>
            <a:off x="4300022" y="2134075"/>
            <a:ext cx="7093786" cy="2346960"/>
          </a:xfrm>
          <a:prstGeom prst="rect">
            <a:avLst/>
          </a:prstGeom>
        </p:spPr>
      </p:pic>
      <p:pic>
        <p:nvPicPr>
          <p:cNvPr id="7" name="Picture 6">
            <a:extLst>
              <a:ext uri="{FF2B5EF4-FFF2-40B4-BE49-F238E27FC236}">
                <a16:creationId xmlns:a16="http://schemas.microsoft.com/office/drawing/2014/main" id="{1482E992-4A9A-070E-2BDF-D714D5519D4E}"/>
              </a:ext>
            </a:extLst>
          </p:cNvPr>
          <p:cNvPicPr>
            <a:picLocks noChangeAspect="1"/>
          </p:cNvPicPr>
          <p:nvPr/>
        </p:nvPicPr>
        <p:blipFill>
          <a:blip r:embed="rId6"/>
          <a:stretch>
            <a:fillRect/>
          </a:stretch>
        </p:blipFill>
        <p:spPr>
          <a:xfrm>
            <a:off x="4300022" y="4825750"/>
            <a:ext cx="7093786" cy="538073"/>
          </a:xfrm>
          <a:prstGeom prst="rect">
            <a:avLst/>
          </a:prstGeom>
        </p:spPr>
      </p:pic>
      <p:sp>
        <p:nvSpPr>
          <p:cNvPr id="8" name="Google Shape;152;p3">
            <a:extLst>
              <a:ext uri="{FF2B5EF4-FFF2-40B4-BE49-F238E27FC236}">
                <a16:creationId xmlns:a16="http://schemas.microsoft.com/office/drawing/2014/main" id="{D95C1C63-5FB2-3DAE-88A3-AAF05F1188BD}"/>
              </a:ext>
            </a:extLst>
          </p:cNvPr>
          <p:cNvSpPr txBox="1">
            <a:spLocks noGrp="1"/>
          </p:cNvSpPr>
          <p:nvPr>
            <p:ph type="body" idx="1"/>
          </p:nvPr>
        </p:nvSpPr>
        <p:spPr>
          <a:xfrm>
            <a:off x="221325" y="2118306"/>
            <a:ext cx="3343084"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sz="3200" dirty="0"/>
              <a:t>Test to verify adding a single value to an empty collection</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011680" y="764373"/>
            <a:ext cx="9494520" cy="129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SzPts val="1800"/>
              <a:buNone/>
            </a:pPr>
            <a:r>
              <a:rPr lang="en-US" dirty="0"/>
              <a:t>Unit Test: </a:t>
            </a:r>
            <a:r>
              <a:rPr lang="en-US" dirty="0" err="1"/>
              <a:t>IsMaxSizeGTESizeOfEntries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Google Shape;152;p3">
            <a:extLst>
              <a:ext uri="{FF2B5EF4-FFF2-40B4-BE49-F238E27FC236}">
                <a16:creationId xmlns:a16="http://schemas.microsoft.com/office/drawing/2014/main" id="{D95C1C63-5FB2-3DAE-88A3-AAF05F1188BD}"/>
              </a:ext>
            </a:extLst>
          </p:cNvPr>
          <p:cNvSpPr txBox="1">
            <a:spLocks noGrp="1"/>
          </p:cNvSpPr>
          <p:nvPr>
            <p:ph type="body" idx="1"/>
          </p:nvPr>
        </p:nvSpPr>
        <p:spPr>
          <a:xfrm>
            <a:off x="8254532" y="1857097"/>
            <a:ext cx="3343084"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sz="3200" dirty="0"/>
              <a:t>Test to verify max size is greater than or equal to size for 0, 1, 5, 10 entries</a:t>
            </a:r>
          </a:p>
        </p:txBody>
      </p:sp>
      <p:pic>
        <p:nvPicPr>
          <p:cNvPr id="3" name="Picture 2">
            <a:extLst>
              <a:ext uri="{FF2B5EF4-FFF2-40B4-BE49-F238E27FC236}">
                <a16:creationId xmlns:a16="http://schemas.microsoft.com/office/drawing/2014/main" id="{0C672F4B-C29D-5A95-8532-9DCC80620AE6}"/>
              </a:ext>
            </a:extLst>
          </p:cNvPr>
          <p:cNvPicPr>
            <a:picLocks noChangeAspect="1"/>
          </p:cNvPicPr>
          <p:nvPr/>
        </p:nvPicPr>
        <p:blipFill>
          <a:blip r:embed="rId5"/>
          <a:stretch>
            <a:fillRect/>
          </a:stretch>
        </p:blipFill>
        <p:spPr>
          <a:xfrm>
            <a:off x="685800" y="1857097"/>
            <a:ext cx="8046720" cy="3804763"/>
          </a:xfrm>
          <a:prstGeom prst="rect">
            <a:avLst/>
          </a:prstGeom>
        </p:spPr>
      </p:pic>
      <p:pic>
        <p:nvPicPr>
          <p:cNvPr id="6" name="Picture 5">
            <a:extLst>
              <a:ext uri="{FF2B5EF4-FFF2-40B4-BE49-F238E27FC236}">
                <a16:creationId xmlns:a16="http://schemas.microsoft.com/office/drawing/2014/main" id="{26C2A943-6CD1-9AD1-EE87-A5FC589BB0EA}"/>
              </a:ext>
            </a:extLst>
          </p:cNvPr>
          <p:cNvPicPr>
            <a:picLocks noChangeAspect="1"/>
          </p:cNvPicPr>
          <p:nvPr/>
        </p:nvPicPr>
        <p:blipFill>
          <a:blip r:embed="rId6"/>
          <a:stretch>
            <a:fillRect/>
          </a:stretch>
        </p:blipFill>
        <p:spPr>
          <a:xfrm>
            <a:off x="685799" y="5881221"/>
            <a:ext cx="8046720" cy="524786"/>
          </a:xfrm>
          <a:prstGeom prst="rect">
            <a:avLst/>
          </a:prstGeom>
        </p:spPr>
      </p:pic>
    </p:spTree>
    <p:custDataLst>
      <p:tags r:id="rId1"/>
    </p:custDataLst>
    <p:extLst>
      <p:ext uri="{BB962C8B-B14F-4D97-AF65-F5344CB8AC3E}">
        <p14:creationId xmlns:p14="http://schemas.microsoft.com/office/powerpoint/2010/main" val="1309273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1712</TotalTime>
  <Words>1597</Words>
  <Application>Microsoft Office PowerPoint</Application>
  <PresentationFormat>Widescreen</PresentationFormat>
  <Paragraphs>215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 CanAddToEmptyVector </vt:lpstr>
      <vt:lpstr>Unit Test: IsMaxSizeGTESizeOfEntries</vt:lpstr>
      <vt:lpstr>Unit Test: CanEraseClearCollection</vt:lpstr>
      <vt:lpstr>AUTOMATION SUMMARY</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Chase Sanders</cp:lastModifiedBy>
  <cp:revision>8</cp:revision>
  <dcterms:created xsi:type="dcterms:W3CDTF">2020-08-19T17:59:24Z</dcterms:created>
  <dcterms:modified xsi:type="dcterms:W3CDTF">2024-10-25T19:12:31Z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