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57" r:id="rId4"/>
    <p:sldId id="258" r:id="rId5"/>
    <p:sldId id="280" r:id="rId6"/>
    <p:sldId id="261" r:id="rId7"/>
    <p:sldId id="279" r:id="rId8"/>
    <p:sldId id="277" r:id="rId9"/>
    <p:sldId id="259" r:id="rId10"/>
    <p:sldId id="262" r:id="rId11"/>
    <p:sldId id="260" r:id="rId12"/>
    <p:sldId id="265" r:id="rId13"/>
    <p:sldId id="267" r:id="rId14"/>
    <p:sldId id="268" r:id="rId15"/>
    <p:sldId id="269" r:id="rId16"/>
    <p:sldId id="264" r:id="rId17"/>
    <p:sldId id="270" r:id="rId18"/>
    <p:sldId id="271"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6" d="100"/>
          <a:sy n="136" d="100"/>
        </p:scale>
        <p:origin x="-16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33127-58AA-4CBB-BA8F-2991D1693B64}" type="datetimeFigureOut">
              <a:rPr lang="en-US" smtClean="0"/>
              <a:t>9/19/14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FC257-64AE-454C-AC93-58D25BB8B1F5}" type="slidenum">
              <a:rPr lang="en-US" smtClean="0"/>
              <a:t>‹#›</a:t>
            </a:fld>
            <a:endParaRPr lang="en-US"/>
          </a:p>
        </p:txBody>
      </p:sp>
    </p:spTree>
    <p:extLst>
      <p:ext uri="{BB962C8B-B14F-4D97-AF65-F5344CB8AC3E}">
        <p14:creationId xmlns:p14="http://schemas.microsoft.com/office/powerpoint/2010/main" val="148934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Models proposing computational roles for cross-frequency interactions between theta and gamma oscillations by means of phase coding. (a) In a model for working memory, individual memory representations are activated repeatedly in every theta cycle [10] (reviewed in Ref. [11]). Each memory representation is represented by a subset of neurons in the network firing synchronously. Because different representations are activated in different gamma cycles, the gamma rhythm serves to keep the individual memories segmented in time. The number of gamma cycles per theta cycle determines the span of the working memory. (b) A model accounting for theta phase precession in rats. As a rat advances through an environment, positional information is passed to the hippocampus. This activates the respective place cell representations, which provokes the prospective recall of upcoming positions. In each theta cycle, time-compressed sequences are recalled: one representation per gamma cycle. Consider the firing of a cell participating in representation E. As the rat advances, this cell fires earlier in the theta cycle, thus accounting for phase precession. According to this scheme, the number of gamma cycles per theta cycle is related quantitatively to the phase precession [13].</a:t>
            </a:r>
            <a:endParaRPr lang="en-US" dirty="0"/>
          </a:p>
        </p:txBody>
      </p:sp>
      <p:sp>
        <p:nvSpPr>
          <p:cNvPr id="4" name="Slide Number Placeholder 3"/>
          <p:cNvSpPr>
            <a:spLocks noGrp="1"/>
          </p:cNvSpPr>
          <p:nvPr>
            <p:ph type="sldNum" sz="quarter" idx="10"/>
          </p:nvPr>
        </p:nvSpPr>
        <p:spPr/>
        <p:txBody>
          <a:bodyPr/>
          <a:lstStyle/>
          <a:p>
            <a:fld id="{4A9FC257-64AE-454C-AC93-58D25BB8B1F5}" type="slidenum">
              <a:rPr lang="en-US" smtClean="0"/>
              <a:t>8</a:t>
            </a:fld>
            <a:endParaRPr lang="en-US"/>
          </a:p>
        </p:txBody>
      </p:sp>
    </p:spTree>
    <p:extLst>
      <p:ext uri="{BB962C8B-B14F-4D97-AF65-F5344CB8AC3E}">
        <p14:creationId xmlns:p14="http://schemas.microsoft.com/office/powerpoint/2010/main" val="347083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Synchronization amplifies and selectively brings to attention</a:t>
            </a:r>
            <a:r>
              <a:rPr lang="en-US" baseline="0" dirty="0" smtClean="0"/>
              <a:t> those neurons with receptive fields for stimuli.</a:t>
            </a:r>
          </a:p>
          <a:p>
            <a:endParaRPr lang="en-US" baseline="0" dirty="0" smtClean="0"/>
          </a:p>
        </p:txBody>
      </p:sp>
      <p:sp>
        <p:nvSpPr>
          <p:cNvPr id="4" name="Slide Number Placeholder 3"/>
          <p:cNvSpPr>
            <a:spLocks noGrp="1"/>
          </p:cNvSpPr>
          <p:nvPr>
            <p:ph type="sldNum" sz="quarter" idx="10"/>
          </p:nvPr>
        </p:nvSpPr>
        <p:spPr/>
        <p:txBody>
          <a:bodyPr/>
          <a:lstStyle/>
          <a:p>
            <a:fld id="{4A9FC257-64AE-454C-AC93-58D25BB8B1F5}" type="slidenum">
              <a:rPr lang="en-US" smtClean="0"/>
              <a:t>10</a:t>
            </a:fld>
            <a:endParaRPr lang="en-US"/>
          </a:p>
        </p:txBody>
      </p:sp>
    </p:spTree>
    <p:extLst>
      <p:ext uri="{BB962C8B-B14F-4D97-AF65-F5344CB8AC3E}">
        <p14:creationId xmlns:p14="http://schemas.microsoft.com/office/powerpoint/2010/main" val="89376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a:t>
            </a:r>
            <a:r>
              <a:rPr lang="en-US" baseline="0" dirty="0" smtClean="0"/>
              <a:t> connection network 220,000 vertices, WWW &gt;8.0 *10^8, US power grid ~ 5000</a:t>
            </a:r>
          </a:p>
          <a:p>
            <a:endParaRPr lang="en-US" baseline="0" dirty="0" smtClean="0"/>
          </a:p>
        </p:txBody>
      </p:sp>
      <p:sp>
        <p:nvSpPr>
          <p:cNvPr id="4" name="Slide Number Placeholder 3"/>
          <p:cNvSpPr>
            <a:spLocks noGrp="1"/>
          </p:cNvSpPr>
          <p:nvPr>
            <p:ph type="sldNum" sz="quarter" idx="10"/>
          </p:nvPr>
        </p:nvSpPr>
        <p:spPr/>
        <p:txBody>
          <a:bodyPr/>
          <a:lstStyle/>
          <a:p>
            <a:fld id="{4A9FC257-64AE-454C-AC93-58D25BB8B1F5}" type="slidenum">
              <a:rPr lang="en-US" smtClean="0"/>
              <a:t>15</a:t>
            </a:fld>
            <a:endParaRPr lang="en-US"/>
          </a:p>
        </p:txBody>
      </p:sp>
    </p:spTree>
    <p:extLst>
      <p:ext uri="{BB962C8B-B14F-4D97-AF65-F5344CB8AC3E}">
        <p14:creationId xmlns:p14="http://schemas.microsoft.com/office/powerpoint/2010/main" val="95651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Scale-invariance of global topological and dynamical parameters of brain functional networks. Each image summarizes the group mean parameter values over all wavelet scales and in both resting (red) and motor (blue) states; error bars represent 95% confidence interval; blue and red bars below the x axis indicate the extent of the scaling regime for each parameter in both resting (red) and motor (blue) states. (A) Average path length, L. (B) Clustering, C. (C) Sigma, σ. (D) </a:t>
            </a:r>
            <a:r>
              <a:rPr lang="en-US" dirty="0" err="1" smtClean="0"/>
              <a:t>Synchronizability</a:t>
            </a:r>
            <a:r>
              <a:rPr lang="en-US" dirty="0" smtClean="0"/>
              <a:t>, S. (E) Characteristic length, ζ (mm). (F–H) Parameters of an exponentially truncated power law degree distribution of the form P(k) ≈ A kλ−1 e k/kc. (F) Coefficient, A. (G) Power law exponent, λ. (H), Exponential cut-off degree, k c.</a:t>
            </a:r>
          </a:p>
          <a:p>
            <a:endParaRPr lang="en-US" dirty="0" smtClean="0"/>
          </a:p>
          <a:p>
            <a:r>
              <a:rPr lang="en-US" dirty="0" smtClean="0"/>
              <a:t>SEE PAPER</a:t>
            </a:r>
            <a:endParaRPr lang="en-US" dirty="0"/>
          </a:p>
        </p:txBody>
      </p:sp>
      <p:sp>
        <p:nvSpPr>
          <p:cNvPr id="4" name="Slide Number Placeholder 3"/>
          <p:cNvSpPr>
            <a:spLocks noGrp="1"/>
          </p:cNvSpPr>
          <p:nvPr>
            <p:ph type="sldNum" sz="quarter" idx="10"/>
          </p:nvPr>
        </p:nvSpPr>
        <p:spPr/>
        <p:txBody>
          <a:bodyPr/>
          <a:lstStyle/>
          <a:p>
            <a:fld id="{4A9FC257-64AE-454C-AC93-58D25BB8B1F5}" type="slidenum">
              <a:rPr lang="en-US" smtClean="0"/>
              <a:t>16</a:t>
            </a:fld>
            <a:endParaRPr lang="en-US"/>
          </a:p>
        </p:txBody>
      </p:sp>
    </p:spTree>
    <p:extLst>
      <p:ext uri="{BB962C8B-B14F-4D97-AF65-F5344CB8AC3E}">
        <p14:creationId xmlns:p14="http://schemas.microsoft.com/office/powerpoint/2010/main" val="315194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9FC257-64AE-454C-AC93-58D25BB8B1F5}" type="slidenum">
              <a:rPr lang="en-US" smtClean="0"/>
              <a:t>17</a:t>
            </a:fld>
            <a:endParaRPr lang="en-US"/>
          </a:p>
        </p:txBody>
      </p:sp>
    </p:spTree>
    <p:extLst>
      <p:ext uri="{BB962C8B-B14F-4D97-AF65-F5344CB8AC3E}">
        <p14:creationId xmlns:p14="http://schemas.microsoft.com/office/powerpoint/2010/main" val="170223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1615CF-F0EE-4792-8E8E-428AC77BD89F}" type="datetimeFigureOut">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380056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615CF-F0EE-4792-8E8E-428AC77BD89F}" type="datetimeFigureOut">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25116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615CF-F0EE-4792-8E8E-428AC77BD89F}" type="datetimeFigureOut">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34388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615CF-F0EE-4792-8E8E-428AC77BD89F}" type="datetimeFigureOut">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42898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615CF-F0EE-4792-8E8E-428AC77BD89F}" type="datetimeFigureOut">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40948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1615CF-F0EE-4792-8E8E-428AC77BD89F}" type="datetimeFigureOut">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11346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1615CF-F0EE-4792-8E8E-428AC77BD89F}" type="datetimeFigureOut">
              <a:rPr lang="en-US" smtClean="0"/>
              <a:t>9/19/14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30330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615CF-F0EE-4792-8E8E-428AC77BD89F}" type="datetimeFigureOut">
              <a:rPr lang="en-US" smtClean="0"/>
              <a:t>9/19/14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369451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615CF-F0EE-4792-8E8E-428AC77BD89F}" type="datetimeFigureOut">
              <a:rPr lang="en-US" smtClean="0"/>
              <a:t>9/19/14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18791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615CF-F0EE-4792-8E8E-428AC77BD89F}" type="datetimeFigureOut">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249639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615CF-F0EE-4792-8E8E-428AC77BD89F}" type="datetimeFigureOut">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E910E-9198-40F6-B749-6B0E6164DF0A}" type="slidenum">
              <a:rPr lang="en-US" smtClean="0"/>
              <a:t>‹#›</a:t>
            </a:fld>
            <a:endParaRPr lang="en-US"/>
          </a:p>
        </p:txBody>
      </p:sp>
    </p:spTree>
    <p:extLst>
      <p:ext uri="{BB962C8B-B14F-4D97-AF65-F5344CB8AC3E}">
        <p14:creationId xmlns:p14="http://schemas.microsoft.com/office/powerpoint/2010/main" val="24902420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615CF-F0EE-4792-8E8E-428AC77BD89F}" type="datetimeFigureOut">
              <a:rPr lang="en-US" smtClean="0"/>
              <a:t>9/19/14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E910E-9198-40F6-B749-6B0E6164DF0A}" type="slidenum">
              <a:rPr lang="en-US" smtClean="0"/>
              <a:t>‹#›</a:t>
            </a:fld>
            <a:endParaRPr lang="en-US"/>
          </a:p>
        </p:txBody>
      </p:sp>
    </p:spTree>
    <p:extLst>
      <p:ext uri="{BB962C8B-B14F-4D97-AF65-F5344CB8AC3E}">
        <p14:creationId xmlns:p14="http://schemas.microsoft.com/office/powerpoint/2010/main" val="52480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www.complex-systems.meduniwien.ac.at/ab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tRPuVAVXk2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a:bodyPr>
          <a:lstStyle/>
          <a:p>
            <a:r>
              <a:rPr lang="en-US" sz="3600" dirty="0" smtClean="0"/>
              <a:t>Modeling Cortical Synchronization on Brain-Like Networks</a:t>
            </a:r>
            <a:endParaRPr lang="en-US" sz="3600" dirty="0"/>
          </a:p>
        </p:txBody>
      </p:sp>
      <p:sp>
        <p:nvSpPr>
          <p:cNvPr id="3" name="Subtitle 2"/>
          <p:cNvSpPr>
            <a:spLocks noGrp="1"/>
          </p:cNvSpPr>
          <p:nvPr>
            <p:ph type="subTitle" idx="1"/>
          </p:nvPr>
        </p:nvSpPr>
        <p:spPr>
          <a:xfrm>
            <a:off x="1295400" y="2590800"/>
            <a:ext cx="6400800" cy="1295400"/>
          </a:xfrm>
        </p:spPr>
        <p:txBody>
          <a:bodyPr/>
          <a:lstStyle/>
          <a:p>
            <a:r>
              <a:rPr lang="en-US" dirty="0" err="1" smtClean="0"/>
              <a:t>Taj</a:t>
            </a:r>
            <a:r>
              <a:rPr lang="en-US" dirty="0" smtClean="0"/>
              <a:t> </a:t>
            </a:r>
            <a:r>
              <a:rPr lang="en-US" dirty="0" err="1" smtClean="0"/>
              <a:t>Sangha</a:t>
            </a:r>
            <a:endParaRPr lang="en-US" dirty="0"/>
          </a:p>
          <a:p>
            <a:r>
              <a:rPr lang="en-US" dirty="0" smtClean="0"/>
              <a:t>September 22, 2014</a:t>
            </a:r>
          </a:p>
        </p:txBody>
      </p:sp>
      <p:sp>
        <p:nvSpPr>
          <p:cNvPr id="4" name="TextBox 3"/>
          <p:cNvSpPr txBox="1"/>
          <p:nvPr/>
        </p:nvSpPr>
        <p:spPr>
          <a:xfrm>
            <a:off x="1066800" y="4038600"/>
            <a:ext cx="3200400" cy="2677656"/>
          </a:xfrm>
          <a:prstGeom prst="rect">
            <a:avLst/>
          </a:prstGeom>
          <a:noFill/>
        </p:spPr>
        <p:txBody>
          <a:bodyPr wrap="square" rtlCol="0">
            <a:spAutoFit/>
          </a:bodyPr>
          <a:lstStyle/>
          <a:p>
            <a:r>
              <a:rPr lang="en-US" dirty="0"/>
              <a:t>"</a:t>
            </a:r>
            <a:r>
              <a:rPr lang="en-US" sz="2400" dirty="0"/>
              <a:t>As long as our brain is a mystery, the universe, the reflection of the structure of the brain,  will also be a mystery."    </a:t>
            </a:r>
          </a:p>
          <a:p>
            <a:r>
              <a:rPr lang="en-US" sz="2400" dirty="0"/>
              <a:t>    -Santiago Ramon y </a:t>
            </a:r>
            <a:r>
              <a:rPr lang="en-US" sz="2400" dirty="0" err="1"/>
              <a:t>Cajal</a:t>
            </a:r>
            <a:r>
              <a:rPr lang="en-US" sz="2400" dirty="0"/>
              <a:t> (1852 - 1934)</a:t>
            </a:r>
          </a:p>
        </p:txBody>
      </p:sp>
      <p:sp>
        <p:nvSpPr>
          <p:cNvPr id="5" name="TextBox 4"/>
          <p:cNvSpPr txBox="1"/>
          <p:nvPr/>
        </p:nvSpPr>
        <p:spPr>
          <a:xfrm>
            <a:off x="5410200" y="3962400"/>
            <a:ext cx="2895600" cy="1569660"/>
          </a:xfrm>
          <a:prstGeom prst="rect">
            <a:avLst/>
          </a:prstGeom>
          <a:noFill/>
        </p:spPr>
        <p:txBody>
          <a:bodyPr wrap="square" rtlCol="0">
            <a:spAutoFit/>
          </a:bodyPr>
          <a:lstStyle/>
          <a:p>
            <a:r>
              <a:rPr lang="en-US" dirty="0" smtClean="0"/>
              <a:t>“</a:t>
            </a:r>
            <a:r>
              <a:rPr lang="en-US" sz="2400" dirty="0" smtClean="0"/>
              <a:t>The mind is everything. What you think you become.” </a:t>
            </a:r>
            <a:endParaRPr lang="en-US" sz="2400" dirty="0"/>
          </a:p>
          <a:p>
            <a:r>
              <a:rPr lang="en-US" sz="2400" dirty="0" smtClean="0"/>
              <a:t>- Gautama Buddha</a:t>
            </a:r>
            <a:endParaRPr lang="en-US" sz="2400" dirty="0"/>
          </a:p>
        </p:txBody>
      </p:sp>
    </p:spTree>
    <p:extLst>
      <p:ext uri="{BB962C8B-B14F-4D97-AF65-F5344CB8AC3E}">
        <p14:creationId xmlns:p14="http://schemas.microsoft.com/office/powerpoint/2010/main" val="40446136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Synchrony in the Brain</a:t>
            </a:r>
            <a:endParaRPr lang="en-US" dirty="0"/>
          </a:p>
        </p:txBody>
      </p:sp>
      <p:sp>
        <p:nvSpPr>
          <p:cNvPr id="3" name="Content Placeholder 2"/>
          <p:cNvSpPr>
            <a:spLocks noGrp="1"/>
          </p:cNvSpPr>
          <p:nvPr>
            <p:ph idx="1"/>
          </p:nvPr>
        </p:nvSpPr>
        <p:spPr/>
        <p:txBody>
          <a:bodyPr/>
          <a:lstStyle/>
          <a:p>
            <a:pPr lvl="1"/>
            <a:r>
              <a:rPr lang="en-US" dirty="0" smtClean="0"/>
              <a:t>Perception </a:t>
            </a:r>
            <a:r>
              <a:rPr lang="en-US" dirty="0"/>
              <a:t>Binding Problem (</a:t>
            </a:r>
            <a:r>
              <a:rPr lang="en-US" dirty="0" smtClean="0"/>
              <a:t>γ)</a:t>
            </a:r>
          </a:p>
          <a:p>
            <a:pPr lvl="1"/>
            <a:r>
              <a:rPr lang="en-US" dirty="0" smtClean="0"/>
              <a:t>Working Memory (</a:t>
            </a:r>
            <a:r>
              <a:rPr lang="en-US" dirty="0" err="1" smtClean="0"/>
              <a:t>γ</a:t>
            </a:r>
            <a:r>
              <a:rPr lang="en-US" dirty="0" smtClean="0"/>
              <a:t> &amp; </a:t>
            </a:r>
            <a:r>
              <a:rPr lang="en-US" dirty="0" err="1" smtClean="0"/>
              <a:t>θ</a:t>
            </a:r>
            <a:r>
              <a:rPr lang="en-US" dirty="0" smtClean="0"/>
              <a:t>)</a:t>
            </a:r>
          </a:p>
          <a:p>
            <a:pPr lvl="1"/>
            <a:r>
              <a:rPr lang="en-US" dirty="0" smtClean="0"/>
              <a:t>Selective </a:t>
            </a:r>
            <a:r>
              <a:rPr lang="en-US" dirty="0"/>
              <a:t>Attention (</a:t>
            </a:r>
            <a:r>
              <a:rPr lang="en-US" dirty="0" smtClean="0"/>
              <a:t>α suppression, </a:t>
            </a:r>
            <a:r>
              <a:rPr lang="en-US" dirty="0" err="1" smtClean="0"/>
              <a:t>γ</a:t>
            </a:r>
            <a:r>
              <a:rPr lang="en-US" dirty="0" smtClean="0"/>
              <a:t> processing)</a:t>
            </a:r>
          </a:p>
          <a:p>
            <a:pPr lvl="1"/>
            <a:r>
              <a:rPr lang="en-US" dirty="0" smtClean="0"/>
              <a:t>Multi-tasking (</a:t>
            </a:r>
            <a:r>
              <a:rPr lang="en-US" dirty="0" err="1" smtClean="0"/>
              <a:t>γ</a:t>
            </a:r>
            <a:r>
              <a:rPr lang="en-US" dirty="0" smtClean="0"/>
              <a:t>, α, β, cross frequency coupling)</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92056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Dynamics approach to Brain</a:t>
            </a:r>
            <a:endParaRPr lang="en-US" dirty="0"/>
          </a:p>
        </p:txBody>
      </p:sp>
      <p:sp>
        <p:nvSpPr>
          <p:cNvPr id="3" name="Content Placeholder 2"/>
          <p:cNvSpPr>
            <a:spLocks noGrp="1"/>
          </p:cNvSpPr>
          <p:nvPr>
            <p:ph idx="1"/>
          </p:nvPr>
        </p:nvSpPr>
        <p:spPr>
          <a:xfrm>
            <a:off x="533400" y="1143000"/>
            <a:ext cx="8229600" cy="3276600"/>
          </a:xfrm>
        </p:spPr>
        <p:txBody>
          <a:bodyPr>
            <a:normAutofit lnSpcReduction="10000"/>
          </a:bodyPr>
          <a:lstStyle/>
          <a:p>
            <a:r>
              <a:rPr lang="en-US" sz="2400" dirty="0" smtClean="0"/>
              <a:t>complex (adj.): … from Latin </a:t>
            </a:r>
            <a:r>
              <a:rPr lang="en-US" sz="2400" dirty="0" err="1" smtClean="0"/>
              <a:t>complexus</a:t>
            </a:r>
            <a:r>
              <a:rPr lang="en-US" sz="2400" dirty="0" smtClean="0"/>
              <a:t> "surrounding, encompassing,“…from com- "with" (see com-) + </a:t>
            </a:r>
            <a:r>
              <a:rPr lang="en-US" sz="2400" dirty="0" err="1" smtClean="0"/>
              <a:t>plectere</a:t>
            </a:r>
            <a:r>
              <a:rPr lang="en-US" sz="2400" dirty="0" smtClean="0"/>
              <a:t> "to weave, braid, twine, entwine," from PIE *</a:t>
            </a:r>
            <a:r>
              <a:rPr lang="en-US" sz="2400" dirty="0" err="1" smtClean="0"/>
              <a:t>plek</a:t>
            </a:r>
            <a:r>
              <a:rPr lang="en-US" sz="2400" dirty="0" smtClean="0"/>
              <a:t>-to-, from root *</a:t>
            </a:r>
            <a:r>
              <a:rPr lang="en-US" sz="2400" dirty="0" err="1" smtClean="0"/>
              <a:t>plek</a:t>
            </a:r>
            <a:r>
              <a:rPr lang="en-US" sz="2400" dirty="0" smtClean="0"/>
              <a:t>- "to plait“ (</a:t>
            </a:r>
            <a:r>
              <a:rPr lang="en-US" sz="2400" dirty="0" err="1" smtClean="0"/>
              <a:t>etymonline.com</a:t>
            </a:r>
            <a:r>
              <a:rPr lang="en-US" sz="2400" dirty="0" smtClean="0"/>
              <a:t>)</a:t>
            </a:r>
          </a:p>
          <a:p>
            <a:r>
              <a:rPr lang="en-US" sz="2400" dirty="0" smtClean="0"/>
              <a:t>Cognitive “Phase Space” &amp; associated notions – </a:t>
            </a:r>
            <a:r>
              <a:rPr lang="en-US" sz="2400" dirty="0" err="1" smtClean="0"/>
              <a:t>E.g</a:t>
            </a:r>
            <a:r>
              <a:rPr lang="en-US" sz="2400" dirty="0"/>
              <a:t> </a:t>
            </a:r>
            <a:r>
              <a:rPr lang="en-US" sz="2400" dirty="0" err="1" smtClean="0"/>
              <a:t>Churchland</a:t>
            </a:r>
            <a:r>
              <a:rPr lang="en-US" sz="2400" dirty="0" smtClean="0"/>
              <a:t> Lab, Gotham Brain Dynamics, </a:t>
            </a:r>
            <a:r>
              <a:rPr lang="en-US" sz="2400" b="1" u="sng" dirty="0" smtClean="0"/>
              <a:t>Walter Freeman </a:t>
            </a:r>
            <a:r>
              <a:rPr lang="en-US" sz="2400" dirty="0" smtClean="0"/>
              <a:t>@ Berkeley</a:t>
            </a:r>
          </a:p>
          <a:p>
            <a:r>
              <a:rPr lang="en-US" sz="2400" dirty="0" smtClean="0"/>
              <a:t>Robustness</a:t>
            </a:r>
          </a:p>
          <a:p>
            <a:r>
              <a:rPr lang="en-US" sz="2400" dirty="0" smtClean="0"/>
              <a:t>Self-Organization</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19307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dirty="0" smtClean="0"/>
              <a:t>Matrices and Measures of Networks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The Adjacency Matrix</a:t>
            </a:r>
          </a:p>
          <a:p>
            <a:pPr lvl="1"/>
            <a:r>
              <a:rPr lang="en-US" dirty="0" smtClean="0"/>
              <a:t>Edges and Nodes</a:t>
            </a:r>
          </a:p>
          <a:p>
            <a:pPr lvl="1"/>
            <a:r>
              <a:rPr lang="en-US" dirty="0" smtClean="0"/>
              <a:t>Degree of a node</a:t>
            </a:r>
          </a:p>
          <a:p>
            <a:pPr lvl="1"/>
            <a:r>
              <a:rPr lang="en-US" dirty="0" smtClean="0"/>
              <a:t>Path length</a:t>
            </a:r>
          </a:p>
          <a:p>
            <a:pPr lvl="1"/>
            <a:r>
              <a:rPr lang="en-US" dirty="0" smtClean="0"/>
              <a:t>Clustering</a:t>
            </a:r>
          </a:p>
          <a:p>
            <a:pPr lvl="1"/>
            <a:r>
              <a:rPr lang="en-US" dirty="0" smtClean="0"/>
              <a:t>Modularity</a:t>
            </a:r>
            <a:endParaRPr lang="en-US" dirty="0"/>
          </a:p>
        </p:txBody>
      </p:sp>
    </p:spTree>
    <p:extLst>
      <p:ext uri="{BB962C8B-B14F-4D97-AF65-F5344CB8AC3E}">
        <p14:creationId xmlns:p14="http://schemas.microsoft.com/office/powerpoint/2010/main" val="67517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Erdos-Renyi</a:t>
            </a:r>
            <a:r>
              <a:rPr lang="en-US" dirty="0" smtClean="0"/>
              <a:t> Random Nets</a:t>
            </a:r>
            <a:endParaRPr lang="en-US" dirty="0"/>
          </a:p>
        </p:txBody>
      </p:sp>
      <p:pic>
        <p:nvPicPr>
          <p:cNvPr id="4" name="Picture 3" descr="Screen shot 2014-09-17 at 6.18.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96" y="1321940"/>
            <a:ext cx="6632504" cy="3250060"/>
          </a:xfrm>
          <a:prstGeom prst="rect">
            <a:avLst/>
          </a:prstGeom>
        </p:spPr>
      </p:pic>
      <p:sp>
        <p:nvSpPr>
          <p:cNvPr id="5" name="TextBox 4"/>
          <p:cNvSpPr txBox="1"/>
          <p:nvPr/>
        </p:nvSpPr>
        <p:spPr>
          <a:xfrm>
            <a:off x="1219200" y="4800600"/>
            <a:ext cx="6934200" cy="369332"/>
          </a:xfrm>
          <a:prstGeom prst="rect">
            <a:avLst/>
          </a:prstGeom>
          <a:noFill/>
        </p:spPr>
        <p:txBody>
          <a:bodyPr wrap="square" rtlCol="0">
            <a:spAutoFit/>
          </a:bodyPr>
          <a:lstStyle/>
          <a:p>
            <a:r>
              <a:rPr lang="en-US" dirty="0" err="1" smtClean="0"/>
              <a:t>Erdos</a:t>
            </a:r>
            <a:r>
              <a:rPr lang="en-US" dirty="0" smtClean="0"/>
              <a:t> </a:t>
            </a:r>
            <a:r>
              <a:rPr lang="en-US" dirty="0" err="1" smtClean="0"/>
              <a:t>Renyi</a:t>
            </a:r>
            <a:r>
              <a:rPr lang="en-US" dirty="0" smtClean="0"/>
              <a:t> Random Network with wiring probability 70%, n = 10</a:t>
            </a:r>
            <a:endParaRPr lang="en-US" dirty="0"/>
          </a:p>
        </p:txBody>
      </p:sp>
    </p:spTree>
    <p:extLst>
      <p:ext uri="{BB962C8B-B14F-4D97-AF65-F5344CB8AC3E}">
        <p14:creationId xmlns:p14="http://schemas.microsoft.com/office/powerpoint/2010/main" val="211725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Small-World Networks</a:t>
            </a:r>
            <a:endParaRPr lang="en-US" dirty="0"/>
          </a:p>
        </p:txBody>
      </p:sp>
      <p:pic>
        <p:nvPicPr>
          <p:cNvPr id="4" name="Content Placeholder 3"/>
          <p:cNvPicPr>
            <a:picLocks noGrp="1" noChangeAspect="1"/>
          </p:cNvPicPr>
          <p:nvPr>
            <p:ph idx="1"/>
          </p:nvPr>
        </p:nvPicPr>
        <p:blipFill rotWithShape="1">
          <a:blip r:embed="rId2"/>
          <a:srcRect l="65" t="-567" r="-171" b="460"/>
          <a:stretch/>
        </p:blipFill>
        <p:spPr>
          <a:xfrm>
            <a:off x="1371600" y="1447800"/>
            <a:ext cx="6283849" cy="3005797"/>
          </a:xfrm>
        </p:spPr>
      </p:pic>
      <p:sp>
        <p:nvSpPr>
          <p:cNvPr id="5" name="TextBox 4"/>
          <p:cNvSpPr txBox="1"/>
          <p:nvPr/>
        </p:nvSpPr>
        <p:spPr>
          <a:xfrm>
            <a:off x="1066800" y="4724400"/>
            <a:ext cx="7086600" cy="646331"/>
          </a:xfrm>
          <a:prstGeom prst="rect">
            <a:avLst/>
          </a:prstGeom>
          <a:noFill/>
        </p:spPr>
        <p:txBody>
          <a:bodyPr wrap="square" rtlCol="0">
            <a:spAutoFit/>
          </a:bodyPr>
          <a:lstStyle/>
          <a:p>
            <a:r>
              <a:rPr lang="de-DE" dirty="0"/>
              <a:t>D. J. Watts, S. H. </a:t>
            </a:r>
            <a:r>
              <a:rPr lang="de-DE" dirty="0" err="1" smtClean="0"/>
              <a:t>Strogatz</a:t>
            </a:r>
            <a:r>
              <a:rPr lang="de-DE" dirty="0" smtClean="0"/>
              <a:t>, Collective </a:t>
            </a:r>
            <a:r>
              <a:rPr lang="de-DE" dirty="0" err="1" smtClean="0"/>
              <a:t>dynamics</a:t>
            </a:r>
            <a:r>
              <a:rPr lang="de-DE" dirty="0" smtClean="0"/>
              <a:t> </a:t>
            </a:r>
            <a:r>
              <a:rPr lang="de-DE" dirty="0" err="1" smtClean="0"/>
              <a:t>of</a:t>
            </a:r>
            <a:r>
              <a:rPr lang="de-DE" dirty="0" smtClean="0"/>
              <a:t> </a:t>
            </a:r>
            <a:r>
              <a:rPr lang="de-DE" dirty="0" err="1" smtClean="0"/>
              <a:t>small-world</a:t>
            </a:r>
            <a:r>
              <a:rPr lang="de-DE" dirty="0" smtClean="0"/>
              <a:t> </a:t>
            </a:r>
            <a:r>
              <a:rPr lang="de-DE" dirty="0" err="1" smtClean="0"/>
              <a:t>networks</a:t>
            </a:r>
            <a:r>
              <a:rPr lang="de-DE" dirty="0" smtClean="0"/>
              <a:t> </a:t>
            </a:r>
            <a:r>
              <a:rPr lang="de-DE" dirty="0"/>
              <a:t>Nature 393, 440 (1998)</a:t>
            </a:r>
            <a:r>
              <a:rPr lang="de-DE" dirty="0" smtClean="0"/>
              <a:t>. (</a:t>
            </a:r>
            <a:r>
              <a:rPr lang="de-DE" dirty="0" err="1" smtClean="0"/>
              <a:t>Cited</a:t>
            </a:r>
            <a:r>
              <a:rPr lang="de-DE" dirty="0" smtClean="0"/>
              <a:t> &gt;23,000 </a:t>
            </a:r>
            <a:r>
              <a:rPr lang="de-DE" dirty="0" err="1" smtClean="0"/>
              <a:t>times</a:t>
            </a:r>
            <a:r>
              <a:rPr lang="de-DE" dirty="0" smtClean="0"/>
              <a:t>!)</a:t>
            </a:r>
            <a:endParaRPr lang="en-US" dirty="0"/>
          </a:p>
        </p:txBody>
      </p:sp>
    </p:spTree>
    <p:extLst>
      <p:ext uri="{BB962C8B-B14F-4D97-AF65-F5344CB8AC3E}">
        <p14:creationId xmlns:p14="http://schemas.microsoft.com/office/powerpoint/2010/main" val="73280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Scale-Free Networks</a:t>
            </a:r>
            <a:endParaRPr lang="en-US" dirty="0"/>
          </a:p>
        </p:txBody>
      </p:sp>
      <p:pic>
        <p:nvPicPr>
          <p:cNvPr id="6" name="Picture 5"/>
          <p:cNvPicPr>
            <a:picLocks noChangeAspect="1"/>
          </p:cNvPicPr>
          <p:nvPr/>
        </p:nvPicPr>
        <p:blipFill>
          <a:blip r:embed="rId3"/>
          <a:stretch>
            <a:fillRect/>
          </a:stretch>
        </p:blipFill>
        <p:spPr>
          <a:xfrm>
            <a:off x="-17240" y="1143000"/>
            <a:ext cx="9144000" cy="3871913"/>
          </a:xfrm>
          <a:prstGeom prst="rect">
            <a:avLst/>
          </a:prstGeom>
        </p:spPr>
      </p:pic>
      <p:sp>
        <p:nvSpPr>
          <p:cNvPr id="7" name="TextBox 6"/>
          <p:cNvSpPr txBox="1"/>
          <p:nvPr/>
        </p:nvSpPr>
        <p:spPr>
          <a:xfrm>
            <a:off x="533400" y="4876800"/>
            <a:ext cx="8305800" cy="646331"/>
          </a:xfrm>
          <a:prstGeom prst="rect">
            <a:avLst/>
          </a:prstGeom>
          <a:noFill/>
        </p:spPr>
        <p:txBody>
          <a:bodyPr wrap="square" rtlCol="0">
            <a:spAutoFit/>
          </a:bodyPr>
          <a:lstStyle/>
          <a:p>
            <a:r>
              <a:rPr lang="en-US" dirty="0" err="1" smtClean="0"/>
              <a:t>Barabasi</a:t>
            </a:r>
            <a:r>
              <a:rPr lang="en-US" dirty="0"/>
              <a:t>, </a:t>
            </a:r>
            <a:r>
              <a:rPr lang="en-US" dirty="0" smtClean="0"/>
              <a:t>A.L</a:t>
            </a:r>
            <a:r>
              <a:rPr lang="en-US" dirty="0"/>
              <a:t>., </a:t>
            </a:r>
            <a:r>
              <a:rPr lang="en-US" dirty="0" smtClean="0"/>
              <a:t>Albert, R. “Emergence of scaling in random networks.” </a:t>
            </a:r>
            <a:r>
              <a:rPr lang="en-US" dirty="0"/>
              <a:t>1999, Science 286, 509</a:t>
            </a:r>
          </a:p>
        </p:txBody>
      </p:sp>
    </p:spTree>
    <p:extLst>
      <p:ext uri="{BB962C8B-B14F-4D97-AF65-F5344CB8AC3E}">
        <p14:creationId xmlns:p14="http://schemas.microsoft.com/office/powerpoint/2010/main" val="58452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Cortical Systems</a:t>
            </a:r>
            <a:endParaRPr lang="en-US" dirty="0"/>
          </a:p>
        </p:txBody>
      </p:sp>
      <p:sp>
        <p:nvSpPr>
          <p:cNvPr id="3" name="Content Placeholder 2"/>
          <p:cNvSpPr>
            <a:spLocks noGrp="1"/>
          </p:cNvSpPr>
          <p:nvPr>
            <p:ph idx="1"/>
          </p:nvPr>
        </p:nvSpPr>
        <p:spPr>
          <a:xfrm>
            <a:off x="461457" y="4953000"/>
            <a:ext cx="8229600" cy="411163"/>
          </a:xfrm>
        </p:spPr>
        <p:txBody>
          <a:bodyPr>
            <a:normAutofit fontScale="40000" lnSpcReduction="20000"/>
          </a:bodyPr>
          <a:lstStyle/>
          <a:p>
            <a:r>
              <a:rPr lang="en-US" dirty="0"/>
              <a:t>Bassett, D. S., </a:t>
            </a:r>
            <a:r>
              <a:rPr lang="en-US" dirty="0" smtClean="0"/>
              <a:t>et al. “Adaptive </a:t>
            </a:r>
            <a:r>
              <a:rPr lang="en-US" dirty="0"/>
              <a:t>reconfiguration of fractal small-world human brain functional networks</a:t>
            </a:r>
            <a:r>
              <a:rPr lang="en-US" dirty="0" smtClean="0"/>
              <a:t>.” </a:t>
            </a:r>
            <a:r>
              <a:rPr lang="en-US" dirty="0"/>
              <a:t>Proc. </a:t>
            </a:r>
            <a:r>
              <a:rPr lang="en-US" dirty="0" err="1"/>
              <a:t>Natl</a:t>
            </a:r>
            <a:r>
              <a:rPr lang="en-US" dirty="0"/>
              <a:t> Acad. Sci. USA 103, 19518–19523 (2006).</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17241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7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Modularity and Hierarchical Organization</a:t>
            </a:r>
            <a:endParaRPr lang="en-US" dirty="0"/>
          </a:p>
        </p:txBody>
      </p:sp>
      <p:pic>
        <p:nvPicPr>
          <p:cNvPr id="4" name="Picture 3"/>
          <p:cNvPicPr>
            <a:picLocks noChangeAspect="1"/>
          </p:cNvPicPr>
          <p:nvPr/>
        </p:nvPicPr>
        <p:blipFill>
          <a:blip r:embed="rId3"/>
          <a:stretch>
            <a:fillRect/>
          </a:stretch>
        </p:blipFill>
        <p:spPr>
          <a:xfrm>
            <a:off x="4495800" y="1524000"/>
            <a:ext cx="4175101" cy="3810000"/>
          </a:xfrm>
          <a:prstGeom prst="rect">
            <a:avLst/>
          </a:prstGeom>
        </p:spPr>
      </p:pic>
      <p:sp>
        <p:nvSpPr>
          <p:cNvPr id="5" name="TextBox 4"/>
          <p:cNvSpPr txBox="1"/>
          <p:nvPr/>
        </p:nvSpPr>
        <p:spPr>
          <a:xfrm>
            <a:off x="1066800" y="5562600"/>
            <a:ext cx="7086600" cy="646331"/>
          </a:xfrm>
          <a:prstGeom prst="rect">
            <a:avLst/>
          </a:prstGeom>
          <a:noFill/>
        </p:spPr>
        <p:txBody>
          <a:bodyPr wrap="square" rtlCol="0">
            <a:spAutoFit/>
          </a:bodyPr>
          <a:lstStyle/>
          <a:p>
            <a:r>
              <a:rPr lang="en-US" dirty="0" err="1"/>
              <a:t>Hütt</a:t>
            </a:r>
            <a:r>
              <a:rPr lang="en-US" dirty="0"/>
              <a:t> M.-T., </a:t>
            </a:r>
            <a:r>
              <a:rPr lang="en-US" dirty="0" err="1"/>
              <a:t>Lesne</a:t>
            </a:r>
            <a:r>
              <a:rPr lang="en-US" dirty="0"/>
              <a:t> A</a:t>
            </a:r>
            <a:r>
              <a:rPr lang="en-US" dirty="0" smtClean="0"/>
              <a:t>.. </a:t>
            </a:r>
            <a:r>
              <a:rPr lang="en-US" dirty="0"/>
              <a:t>Interplay between topology and dynamics in excitation patterns on hierarchical graphs. Front. </a:t>
            </a:r>
            <a:r>
              <a:rPr lang="en-US" dirty="0" err="1" smtClean="0"/>
              <a:t>Neuroinformatics</a:t>
            </a:r>
            <a:r>
              <a:rPr lang="en-US" dirty="0" smtClean="0"/>
              <a:t> (2009)</a:t>
            </a:r>
            <a:endParaRPr lang="en-US" dirty="0"/>
          </a:p>
        </p:txBody>
      </p:sp>
      <p:pic>
        <p:nvPicPr>
          <p:cNvPr id="6" name="Picture 5"/>
          <p:cNvPicPr>
            <a:picLocks noChangeAspect="1"/>
          </p:cNvPicPr>
          <p:nvPr/>
        </p:nvPicPr>
        <p:blipFill>
          <a:blip r:embed="rId4"/>
          <a:stretch>
            <a:fillRect/>
          </a:stretch>
        </p:blipFill>
        <p:spPr>
          <a:xfrm>
            <a:off x="609600" y="2438400"/>
            <a:ext cx="3561766" cy="2179783"/>
          </a:xfrm>
          <a:prstGeom prst="rect">
            <a:avLst/>
          </a:prstGeom>
        </p:spPr>
      </p:pic>
    </p:spTree>
    <p:extLst>
      <p:ext uri="{BB962C8B-B14F-4D97-AF65-F5344CB8AC3E}">
        <p14:creationId xmlns:p14="http://schemas.microsoft.com/office/powerpoint/2010/main" val="23610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Kuramoto</a:t>
            </a:r>
            <a:r>
              <a:rPr lang="en-US" dirty="0" smtClean="0"/>
              <a:t> Model</a:t>
            </a:r>
            <a:endParaRPr lang="en-US" dirty="0"/>
          </a:p>
        </p:txBody>
      </p:sp>
      <p:sp>
        <p:nvSpPr>
          <p:cNvPr id="3" name="Content Placeholder 2"/>
          <p:cNvSpPr>
            <a:spLocks noGrp="1"/>
          </p:cNvSpPr>
          <p:nvPr>
            <p:ph idx="1"/>
          </p:nvPr>
        </p:nvSpPr>
        <p:spPr/>
        <p:txBody>
          <a:bodyPr/>
          <a:lstStyle/>
          <a:p>
            <a:r>
              <a:rPr lang="en-US" dirty="0" err="1" smtClean="0"/>
              <a:t>Winfree</a:t>
            </a:r>
            <a:r>
              <a:rPr lang="en-US" dirty="0" smtClean="0"/>
              <a:t>  A. “Biological rhythms and the behavior of populations of coupled oscillators.” J. </a:t>
            </a:r>
            <a:r>
              <a:rPr lang="en-US" dirty="0" err="1" smtClean="0"/>
              <a:t>Theor</a:t>
            </a:r>
            <a:r>
              <a:rPr lang="en-US" dirty="0" smtClean="0"/>
              <a:t>. Biol. 16, 15-42 (1967)</a:t>
            </a:r>
            <a:endParaRPr lang="en-US" dirty="0" smtClean="0"/>
          </a:p>
          <a:p>
            <a:r>
              <a:rPr lang="en-US" dirty="0" err="1" smtClean="0"/>
              <a:t>Kuramoto</a:t>
            </a:r>
            <a:r>
              <a:rPr lang="en-US" dirty="0" smtClean="0"/>
              <a:t> </a:t>
            </a:r>
            <a:r>
              <a:rPr lang="en-US" dirty="0" smtClean="0"/>
              <a:t>Y. “Chemical Oscillations, Waves, and Turbulence” Springer-</a:t>
            </a:r>
            <a:r>
              <a:rPr lang="en-US" dirty="0" err="1" smtClean="0"/>
              <a:t>Verlag</a:t>
            </a:r>
            <a:r>
              <a:rPr lang="en-US" dirty="0" smtClean="0"/>
              <a:t> Berlin 1984</a:t>
            </a:r>
          </a:p>
          <a:p>
            <a:endParaRPr lang="en-US" dirty="0" smtClean="0"/>
          </a:p>
        </p:txBody>
      </p:sp>
    </p:spTree>
    <p:extLst>
      <p:ext uri="{BB962C8B-B14F-4D97-AF65-F5344CB8AC3E}">
        <p14:creationId xmlns:p14="http://schemas.microsoft.com/office/powerpoint/2010/main" val="301384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964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Acebrón</a:t>
            </a:r>
            <a:r>
              <a:rPr lang="en-US" dirty="0"/>
              <a:t>, Juan A.; Bonilla, L. L.; Vicente, Pérez; Conrad, J.; </a:t>
            </a:r>
            <a:r>
              <a:rPr lang="en-US" dirty="0" err="1"/>
              <a:t>Ritort</a:t>
            </a:r>
            <a:r>
              <a:rPr lang="en-US" dirty="0"/>
              <a:t>, Félix; </a:t>
            </a:r>
            <a:r>
              <a:rPr lang="en-US" dirty="0" err="1" smtClean="0"/>
              <a:t>Spigler</a:t>
            </a:r>
            <a:r>
              <a:rPr lang="en-US" dirty="0"/>
              <a:t>, Renato (2005). "The </a:t>
            </a:r>
            <a:r>
              <a:rPr lang="en-US" dirty="0" err="1"/>
              <a:t>Kuramoto</a:t>
            </a:r>
            <a:r>
              <a:rPr lang="en-US" dirty="0"/>
              <a:t> model: A simple paradigm for </a:t>
            </a:r>
            <a:r>
              <a:rPr lang="en-US" dirty="0" smtClean="0"/>
              <a:t>synchronization </a:t>
            </a:r>
            <a:r>
              <a:rPr lang="en-US" dirty="0"/>
              <a:t>phenomena". Reviews of Modern Physics 77: 137–185.</a:t>
            </a:r>
          </a:p>
          <a:p>
            <a:r>
              <a:rPr lang="en-US" dirty="0"/>
              <a:t>2. </a:t>
            </a:r>
            <a:r>
              <a:rPr lang="en-US" dirty="0" err="1"/>
              <a:t>Strogatz</a:t>
            </a:r>
            <a:r>
              <a:rPr lang="en-US" dirty="0"/>
              <a:t> S (2000). "From </a:t>
            </a:r>
            <a:r>
              <a:rPr lang="en-US" dirty="0" err="1"/>
              <a:t>Kuramoto</a:t>
            </a:r>
            <a:r>
              <a:rPr lang="en-US" dirty="0"/>
              <a:t> to Crawford: Exploring the onset of </a:t>
            </a:r>
            <a:r>
              <a:rPr lang="en-US" dirty="0" smtClean="0"/>
              <a:t>synchronization </a:t>
            </a:r>
            <a:r>
              <a:rPr lang="en-US" dirty="0"/>
              <a:t>in populations of coupled oscillators".</a:t>
            </a:r>
            <a:r>
              <a:rPr lang="en-US" dirty="0" err="1"/>
              <a:t>Physica</a:t>
            </a:r>
            <a:r>
              <a:rPr lang="en-US" dirty="0"/>
              <a:t> D 143 (1–4): 1–20</a:t>
            </a:r>
          </a:p>
          <a:p>
            <a:r>
              <a:rPr lang="en-US" dirty="0"/>
              <a:t>3. </a:t>
            </a:r>
            <a:r>
              <a:rPr lang="en-US" dirty="0" err="1"/>
              <a:t>Bullmore</a:t>
            </a:r>
            <a:r>
              <a:rPr lang="en-US" dirty="0"/>
              <a:t>, E.T, </a:t>
            </a:r>
            <a:r>
              <a:rPr lang="en-US" dirty="0" err="1"/>
              <a:t>Sporns</a:t>
            </a:r>
            <a:r>
              <a:rPr lang="en-US" dirty="0"/>
              <a:t>, O. “Complex brain networks: graph-theoretical analysis </a:t>
            </a:r>
            <a:r>
              <a:rPr lang="en-US" dirty="0" smtClean="0"/>
              <a:t>of </a:t>
            </a:r>
            <a:r>
              <a:rPr lang="en-US" dirty="0"/>
              <a:t>structural and functional systems.” Nature Reviews Neuroscience 10, 186-198</a:t>
            </a:r>
          </a:p>
          <a:p>
            <a:r>
              <a:rPr lang="en-US" dirty="0"/>
              <a:t>4. Newman, Mark. Networks: an introduction. Oxford University Press, 2010.</a:t>
            </a:r>
          </a:p>
        </p:txBody>
      </p:sp>
    </p:spTree>
    <p:extLst>
      <p:ext uri="{BB962C8B-B14F-4D97-AF65-F5344CB8AC3E}">
        <p14:creationId xmlns:p14="http://schemas.microsoft.com/office/powerpoint/2010/main" val="13667528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3068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bit about me</a:t>
            </a:r>
            <a:endParaRPr lang="en-US" dirty="0"/>
          </a:p>
        </p:txBody>
      </p:sp>
      <p:sp>
        <p:nvSpPr>
          <p:cNvPr id="3" name="Content Placeholder 2"/>
          <p:cNvSpPr>
            <a:spLocks noGrp="1"/>
          </p:cNvSpPr>
          <p:nvPr>
            <p:ph idx="1"/>
          </p:nvPr>
        </p:nvSpPr>
        <p:spPr>
          <a:xfrm>
            <a:off x="228600" y="1447800"/>
            <a:ext cx="4114800" cy="4572000"/>
          </a:xfrm>
        </p:spPr>
        <p:txBody>
          <a:bodyPr/>
          <a:lstStyle/>
          <a:p>
            <a:r>
              <a:rPr lang="en-US" dirty="0" smtClean="0"/>
              <a:t>Woodstock School, Sarah Lawrence College</a:t>
            </a:r>
          </a:p>
          <a:p>
            <a:r>
              <a:rPr lang="en-US" dirty="0" smtClean="0">
                <a:hlinkClick r:id="rId2"/>
              </a:rPr>
              <a:t>http://www.complex-systems.meduniwien.ac.at/about/</a:t>
            </a:r>
            <a:endParaRPr lang="en-US" dirty="0" smtClean="0"/>
          </a:p>
          <a:p>
            <a:r>
              <a:rPr lang="en-US" dirty="0" smtClean="0"/>
              <a:t>Bard </a:t>
            </a:r>
            <a:r>
              <a:rPr lang="en-US" dirty="0" err="1" smtClean="0"/>
              <a:t>Ermentrout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962400"/>
            <a:ext cx="42386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20" y="1524000"/>
            <a:ext cx="437767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7849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304799"/>
            <a:ext cx="9080273" cy="655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0"/>
            <a:ext cx="8153400" cy="369332"/>
          </a:xfrm>
          <a:prstGeom prst="rect">
            <a:avLst/>
          </a:prstGeom>
          <a:noFill/>
        </p:spPr>
        <p:txBody>
          <a:bodyPr wrap="square" rtlCol="0">
            <a:spAutoFit/>
          </a:bodyPr>
          <a:lstStyle/>
          <a:p>
            <a:r>
              <a:rPr lang="en-US" dirty="0" smtClean="0"/>
              <a:t>Brian </a:t>
            </a:r>
            <a:r>
              <a:rPr lang="en-US" dirty="0" err="1" smtClean="0"/>
              <a:t>Castellani</a:t>
            </a:r>
            <a:r>
              <a:rPr lang="en-US" dirty="0" smtClean="0"/>
              <a:t>: commons.wikimedia.org/wiki/</a:t>
            </a:r>
            <a:r>
              <a:rPr lang="en-US" dirty="0" err="1" smtClean="0"/>
              <a:t>File:Complexity_Map.svg</a:t>
            </a:r>
            <a:endParaRPr lang="en-US" dirty="0"/>
          </a:p>
        </p:txBody>
      </p:sp>
    </p:spTree>
    <p:extLst>
      <p:ext uri="{BB962C8B-B14F-4D97-AF65-F5344CB8AC3E}">
        <p14:creationId xmlns:p14="http://schemas.microsoft.com/office/powerpoint/2010/main" val="39138718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Fireflies in the Brain</a:t>
            </a:r>
            <a:endParaRPr lang="en-US" dirty="0"/>
          </a:p>
        </p:txBody>
      </p:sp>
      <p:sp>
        <p:nvSpPr>
          <p:cNvPr id="3" name="Content Placeholder 2"/>
          <p:cNvSpPr>
            <a:spLocks noGrp="1"/>
          </p:cNvSpPr>
          <p:nvPr>
            <p:ph idx="1"/>
          </p:nvPr>
        </p:nvSpPr>
        <p:spPr>
          <a:xfrm>
            <a:off x="457200" y="2133600"/>
            <a:ext cx="8229600" cy="411163"/>
          </a:xfrm>
        </p:spPr>
        <p:txBody>
          <a:bodyPr>
            <a:normAutofit fontScale="25000" lnSpcReduction="20000"/>
          </a:bodyPr>
          <a:lstStyle/>
          <a:p>
            <a:pPr marL="0" indent="0">
              <a:buNone/>
            </a:pPr>
            <a:endParaRPr lang="en-US" dirty="0"/>
          </a:p>
          <a:p>
            <a:r>
              <a:rPr lang="en-US" sz="8000" dirty="0" smtClean="0"/>
              <a:t>http</a:t>
            </a:r>
            <a:r>
              <a:rPr lang="en-US" sz="8000" dirty="0"/>
              <a:t>://</a:t>
            </a:r>
            <a:r>
              <a:rPr lang="en-US" sz="8000" dirty="0" err="1"/>
              <a:t>www.youtube.com</a:t>
            </a:r>
            <a:r>
              <a:rPr lang="en-US" sz="8000" dirty="0"/>
              <a:t>/</a:t>
            </a:r>
            <a:r>
              <a:rPr lang="en-US" sz="8000" dirty="0" err="1"/>
              <a:t>watch?v</a:t>
            </a:r>
            <a:r>
              <a:rPr lang="en-US" sz="8000" dirty="0"/>
              <a:t>=</a:t>
            </a:r>
            <a:r>
              <a:rPr lang="en-US" sz="8000" dirty="0" err="1" smtClean="0"/>
              <a:t>sROKYelaWbo</a:t>
            </a:r>
            <a:endParaRPr lang="en-US" sz="8000" dirty="0" smtClean="0"/>
          </a:p>
          <a:p>
            <a:r>
              <a:rPr lang="en-US" sz="8000" dirty="0">
                <a:hlinkClick r:id="rId2"/>
              </a:rPr>
              <a:t>http://www.youtube.com/watch?v=</a:t>
            </a:r>
            <a:r>
              <a:rPr lang="en-US" sz="8000" dirty="0" smtClean="0">
                <a:hlinkClick r:id="rId2"/>
              </a:rPr>
              <a:t>tRPuVAVXk2M</a:t>
            </a:r>
            <a:endParaRPr lang="en-US" sz="8000" dirty="0" smtClean="0"/>
          </a:p>
        </p:txBody>
      </p:sp>
    </p:spTree>
    <p:extLst>
      <p:ext uri="{BB962C8B-B14F-4D97-AF65-F5344CB8AC3E}">
        <p14:creationId xmlns:p14="http://schemas.microsoft.com/office/powerpoint/2010/main" val="15004249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39" y="4595018"/>
            <a:ext cx="4267200" cy="4525963"/>
          </a:xfrm>
        </p:spPr>
        <p:txBody>
          <a:bodyPr/>
          <a:lstStyle/>
          <a:p>
            <a:r>
              <a:rPr lang="en-US" dirty="0" smtClean="0"/>
              <a:t>This is where the magic happens</a:t>
            </a:r>
          </a:p>
          <a:p>
            <a:pPr marL="0" indent="0">
              <a:buNone/>
            </a:pPr>
            <a:endParaRPr lang="en-US" dirty="0" smtClean="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44196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4114800"/>
            <a:ext cx="4343400" cy="646331"/>
          </a:xfrm>
          <a:prstGeom prst="rect">
            <a:avLst/>
          </a:prstGeom>
          <a:noFill/>
        </p:spPr>
        <p:txBody>
          <a:bodyPr wrap="square" rtlCol="0">
            <a:spAutoFit/>
          </a:bodyPr>
          <a:lstStyle/>
          <a:p>
            <a:r>
              <a:rPr lang="en-US" dirty="0"/>
              <a:t>http://www2.estrellamountain.edu/faculty/farabee/biobk/biobooknerv.html</a:t>
            </a:r>
          </a:p>
        </p:txBody>
      </p:sp>
      <p:pic>
        <p:nvPicPr>
          <p:cNvPr id="4" name="Picture 3"/>
          <p:cNvPicPr>
            <a:picLocks noChangeAspect="1"/>
          </p:cNvPicPr>
          <p:nvPr/>
        </p:nvPicPr>
        <p:blipFill>
          <a:blip r:embed="rId3"/>
          <a:stretch>
            <a:fillRect/>
          </a:stretch>
        </p:blipFill>
        <p:spPr>
          <a:xfrm>
            <a:off x="4648200" y="381000"/>
            <a:ext cx="4495800" cy="3254892"/>
          </a:xfrm>
          <a:prstGeom prst="rect">
            <a:avLst/>
          </a:prstGeom>
        </p:spPr>
      </p:pic>
      <p:sp>
        <p:nvSpPr>
          <p:cNvPr id="6" name="TextBox 5"/>
          <p:cNvSpPr txBox="1"/>
          <p:nvPr/>
        </p:nvSpPr>
        <p:spPr>
          <a:xfrm>
            <a:off x="4800600" y="3733800"/>
            <a:ext cx="3810000" cy="646331"/>
          </a:xfrm>
          <a:prstGeom prst="rect">
            <a:avLst/>
          </a:prstGeom>
          <a:noFill/>
        </p:spPr>
        <p:txBody>
          <a:bodyPr wrap="square" rtlCol="0">
            <a:spAutoFit/>
          </a:bodyPr>
          <a:lstStyle/>
          <a:p>
            <a:r>
              <a:rPr lang="en-US" dirty="0"/>
              <a:t>http://</a:t>
            </a:r>
            <a:r>
              <a:rPr lang="en-US" dirty="0" err="1"/>
              <a:t>clarityresourcecenter.com</a:t>
            </a:r>
            <a:r>
              <a:rPr lang="en-US" dirty="0"/>
              <a:t>/images/</a:t>
            </a:r>
            <a:r>
              <a:rPr lang="en-US" dirty="0" err="1"/>
              <a:t>lineH_PV_GFAP_hipp.jpg</a:t>
            </a:r>
            <a:endParaRPr lang="en-US" dirty="0"/>
          </a:p>
        </p:txBody>
      </p:sp>
    </p:spTree>
    <p:extLst>
      <p:ext uri="{BB962C8B-B14F-4D97-AF65-F5344CB8AC3E}">
        <p14:creationId xmlns:p14="http://schemas.microsoft.com/office/powerpoint/2010/main" val="8582806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00800"/>
            <a:ext cx="8229600" cy="411163"/>
          </a:xfrm>
        </p:spPr>
        <p:txBody>
          <a:bodyPr>
            <a:normAutofit fontScale="62500" lnSpcReduction="20000"/>
          </a:bodyPr>
          <a:lstStyle/>
          <a:p>
            <a:r>
              <a:rPr lang="en-US" dirty="0"/>
              <a:t>http://blog.world-mysteries.com/science/the-unity-of-life-consciousness/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50" y="457200"/>
            <a:ext cx="8726350" cy="5793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6752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Encoding</a:t>
            </a:r>
            <a:endParaRPr lang="en-US" dirty="0"/>
          </a:p>
        </p:txBody>
      </p:sp>
      <p:sp>
        <p:nvSpPr>
          <p:cNvPr id="3" name="Content Placeholder 2"/>
          <p:cNvSpPr>
            <a:spLocks noGrp="1"/>
          </p:cNvSpPr>
          <p:nvPr>
            <p:ph idx="1"/>
          </p:nvPr>
        </p:nvSpPr>
        <p:spPr>
          <a:xfrm>
            <a:off x="152400" y="3762375"/>
            <a:ext cx="8229600" cy="304800"/>
          </a:xfrm>
        </p:spPr>
        <p:txBody>
          <a:bodyPr>
            <a:normAutofit fontScale="40000" lnSpcReduction="20000"/>
          </a:bodyPr>
          <a:lstStyle/>
          <a:p>
            <a:r>
              <a:rPr lang="en-US" dirty="0" smtClean="0"/>
              <a:t>Jensen, O, </a:t>
            </a:r>
            <a:r>
              <a:rPr lang="en-US" dirty="0" err="1" smtClean="0"/>
              <a:t>Colgin</a:t>
            </a:r>
            <a:r>
              <a:rPr lang="en-US" dirty="0" smtClean="0"/>
              <a:t>, L.L. “Cross-frequency coupling between neuronal oscillations.” Trans in Cog. Sci. 11 (7), 267-269</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7438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4267200"/>
            <a:ext cx="4724400" cy="1754327"/>
          </a:xfrm>
          <a:prstGeom prst="rect">
            <a:avLst/>
          </a:prstGeom>
          <a:noFill/>
        </p:spPr>
        <p:txBody>
          <a:bodyPr wrap="square" rtlCol="0">
            <a:spAutoFit/>
          </a:bodyPr>
          <a:lstStyle/>
          <a:p>
            <a:pPr marL="285750" indent="-285750">
              <a:buFont typeface="Arial" pitchFamily="34" charset="0"/>
              <a:buChar char="•"/>
            </a:pPr>
            <a:r>
              <a:rPr lang="en-US" dirty="0" err="1" smtClean="0"/>
              <a:t>Interspike</a:t>
            </a:r>
            <a:r>
              <a:rPr lang="en-US" dirty="0" smtClean="0"/>
              <a:t> Intervals</a:t>
            </a:r>
          </a:p>
          <a:p>
            <a:pPr marL="285750" indent="-285750">
              <a:buFont typeface="Arial" pitchFamily="34" charset="0"/>
              <a:buChar char="•"/>
            </a:pPr>
            <a:r>
              <a:rPr lang="en-US" dirty="0" smtClean="0"/>
              <a:t>Long-range communication by slow waves</a:t>
            </a:r>
          </a:p>
          <a:p>
            <a:pPr marL="285750" indent="-285750">
              <a:buFont typeface="Arial" pitchFamily="34" charset="0"/>
              <a:buChar char="•"/>
            </a:pPr>
            <a:r>
              <a:rPr lang="en-US" dirty="0" err="1" smtClean="0"/>
              <a:t>Intracortical</a:t>
            </a:r>
            <a:r>
              <a:rPr lang="en-US" dirty="0" smtClean="0"/>
              <a:t> communication by fast waves</a:t>
            </a:r>
          </a:p>
          <a:p>
            <a:pPr marL="285750" indent="-285750">
              <a:buFont typeface="Arial" pitchFamily="34" charset="0"/>
              <a:buChar char="•"/>
            </a:pPr>
            <a:r>
              <a:rPr lang="en-US" dirty="0" smtClean="0"/>
              <a:t>Why do we have 7 digit telephone numbers?</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415216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14400" y="0"/>
            <a:ext cx="6955097" cy="6085710"/>
          </a:xfrm>
          <a:prstGeom prst="rect">
            <a:avLst/>
          </a:prstGeom>
        </p:spPr>
      </p:pic>
      <p:sp>
        <p:nvSpPr>
          <p:cNvPr id="8" name="TextBox 7"/>
          <p:cNvSpPr txBox="1"/>
          <p:nvPr/>
        </p:nvSpPr>
        <p:spPr>
          <a:xfrm>
            <a:off x="533400" y="5943600"/>
            <a:ext cx="7620000" cy="646331"/>
          </a:xfrm>
          <a:prstGeom prst="rect">
            <a:avLst/>
          </a:prstGeom>
          <a:noFill/>
        </p:spPr>
        <p:txBody>
          <a:bodyPr wrap="square" rtlCol="0">
            <a:spAutoFit/>
          </a:bodyPr>
          <a:lstStyle/>
          <a:p>
            <a:r>
              <a:rPr lang="en-US" dirty="0" err="1" smtClean="0"/>
              <a:t>Meunier</a:t>
            </a:r>
            <a:r>
              <a:rPr lang="en-US" dirty="0" smtClean="0"/>
              <a:t> et al. “Hierarchical modularity in human brain functional networks.” Front. </a:t>
            </a:r>
            <a:r>
              <a:rPr lang="en-US" dirty="0" err="1" smtClean="0"/>
              <a:t>Neuroinformatics</a:t>
            </a:r>
            <a:r>
              <a:rPr lang="en-US" dirty="0" smtClean="0"/>
              <a:t>, 30 October 2009.</a:t>
            </a:r>
            <a:endParaRPr lang="en-US" dirty="0"/>
          </a:p>
        </p:txBody>
      </p:sp>
    </p:spTree>
    <p:extLst>
      <p:ext uri="{BB962C8B-B14F-4D97-AF65-F5344CB8AC3E}">
        <p14:creationId xmlns:p14="http://schemas.microsoft.com/office/powerpoint/2010/main" val="1893370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1216</Words>
  <Application>Microsoft Macintosh PowerPoint</Application>
  <PresentationFormat>On-screen Show (4:3)</PresentationFormat>
  <Paragraphs>80</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Modeling Cortical Synchronization on Brain-Like Networks</vt:lpstr>
      <vt:lpstr>Main References</vt:lpstr>
      <vt:lpstr>A little bit about me</vt:lpstr>
      <vt:lpstr>PowerPoint Presentation</vt:lpstr>
      <vt:lpstr>Fireflies in the Brain</vt:lpstr>
      <vt:lpstr>PowerPoint Presentation</vt:lpstr>
      <vt:lpstr>PowerPoint Presentation</vt:lpstr>
      <vt:lpstr>Temporal Encoding</vt:lpstr>
      <vt:lpstr>PowerPoint Presentation</vt:lpstr>
      <vt:lpstr>Synchrony in the Brain</vt:lpstr>
      <vt:lpstr>Dynamics approach to Brain</vt:lpstr>
      <vt:lpstr>Matrices and Measures of Networks</vt:lpstr>
      <vt:lpstr>Erdos-Renyi Random Nets</vt:lpstr>
      <vt:lpstr>Small-World Networks</vt:lpstr>
      <vt:lpstr>Scale-Free Networks</vt:lpstr>
      <vt:lpstr>Functional Cortical Systems</vt:lpstr>
      <vt:lpstr>Modularity and Hierarchical Organization</vt:lpstr>
      <vt:lpstr>The Kuramoto Model</vt:lpstr>
      <vt:lpstr>Simulations</vt:lpstr>
      <vt:lpstr>The FUTURE</vt:lpstr>
    </vt:vector>
  </TitlesOfParts>
  <Company>LITO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Cortical Synchronization on Complex Networks</dc:title>
  <dc:creator>js4393</dc:creator>
  <cp:lastModifiedBy>CUIT</cp:lastModifiedBy>
  <cp:revision>24</cp:revision>
  <dcterms:created xsi:type="dcterms:W3CDTF">2014-09-16T19:13:42Z</dcterms:created>
  <dcterms:modified xsi:type="dcterms:W3CDTF">2014-09-19T21:18:22Z</dcterms:modified>
</cp:coreProperties>
</file>