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587" r:id="rId2"/>
    <p:sldId id="603" r:id="rId3"/>
    <p:sldId id="604" r:id="rId4"/>
    <p:sldId id="613" r:id="rId5"/>
    <p:sldId id="605" r:id="rId6"/>
    <p:sldId id="606" r:id="rId7"/>
    <p:sldId id="607" r:id="rId8"/>
    <p:sldId id="608" r:id="rId9"/>
    <p:sldId id="609" r:id="rId10"/>
    <p:sldId id="610" r:id="rId11"/>
    <p:sldId id="611" r:id="rId12"/>
    <p:sldId id="61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8EB527B-75FF-A943-9D3B-87C9FC83E918}">
          <p14:sldIdLst>
            <p14:sldId id="587"/>
            <p14:sldId id="603"/>
            <p14:sldId id="604"/>
            <p14:sldId id="613"/>
            <p14:sldId id="605"/>
            <p14:sldId id="606"/>
            <p14:sldId id="607"/>
            <p14:sldId id="608"/>
            <p14:sldId id="609"/>
            <p14:sldId id="610"/>
            <p14:sldId id="611"/>
            <p14:sldId id="6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57"/>
    <a:srgbClr val="0000D2"/>
    <a:srgbClr val="5DAAFF"/>
    <a:srgbClr val="F56F00"/>
    <a:srgbClr val="FF00FF"/>
    <a:srgbClr val="FF0000"/>
    <a:srgbClr val="0000FF"/>
    <a:srgbClr val="003C7D"/>
    <a:srgbClr val="8BC2FF"/>
    <a:srgbClr val="F47F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8" autoAdjust="0"/>
    <p:restoredTop sz="93829" autoAdjust="0"/>
  </p:normalViewPr>
  <p:slideViewPr>
    <p:cSldViewPr>
      <p:cViewPr>
        <p:scale>
          <a:sx n="66" d="100"/>
          <a:sy n="66" d="100"/>
        </p:scale>
        <p:origin x="1764" y="138"/>
      </p:cViewPr>
      <p:guideLst>
        <p:guide orient="horz" pos="2160"/>
        <p:guide pos="2880"/>
      </p:guideLst>
    </p:cSldViewPr>
  </p:slideViewPr>
  <p:outlineViewPr>
    <p:cViewPr>
      <p:scale>
        <a:sx n="33" d="100"/>
        <a:sy n="33" d="100"/>
      </p:scale>
      <p:origin x="0" y="231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01ECD78-7ECA-ED42-9D32-BCE205978345}" type="datetime1">
              <a:rPr lang="en-US"/>
              <a:pPr>
                <a:defRPr/>
              </a:pPr>
              <a:t>2021-12-10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13F52AC-1B28-D645-B0A8-18AA42504AAA}" type="slidenum">
              <a:rPr lang="en-US"/>
              <a:pPr>
                <a:defRPr/>
              </a:pPr>
              <a:t>‹#›</a:t>
            </a:fld>
            <a:endParaRPr lang="en-US"/>
          </a:p>
        </p:txBody>
      </p:sp>
    </p:spTree>
    <p:extLst>
      <p:ext uri="{BB962C8B-B14F-4D97-AF65-F5344CB8AC3E}">
        <p14:creationId xmlns:p14="http://schemas.microsoft.com/office/powerpoint/2010/main" val="20529424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463BF083-EBD5-AA4A-96DB-BA1C39EAFC03}" type="datetime1">
              <a:rPr lang="en-US"/>
              <a:pPr>
                <a:defRPr/>
              </a:pPr>
              <a:t>2021-12-10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B31F8FE-6AF2-B84A-90B5-A0EC44CFBAC7}" type="slidenum">
              <a:rPr lang="en-US"/>
              <a:pPr>
                <a:defRPr/>
              </a:pPr>
              <a:t>‹#›</a:t>
            </a:fld>
            <a:endParaRPr lang="en-US"/>
          </a:p>
        </p:txBody>
      </p:sp>
    </p:spTree>
    <p:extLst>
      <p:ext uri="{BB962C8B-B14F-4D97-AF65-F5344CB8AC3E}">
        <p14:creationId xmlns:p14="http://schemas.microsoft.com/office/powerpoint/2010/main" val="6477353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B31F8FE-6AF2-B84A-90B5-A0EC44CFBAC7}" type="slidenum">
              <a:rPr lang="en-US" smtClean="0"/>
              <a:pPr>
                <a:defRPr/>
              </a:pPr>
              <a:t>1</a:t>
            </a:fld>
            <a:endParaRPr lang="en-US"/>
          </a:p>
        </p:txBody>
      </p:sp>
    </p:spTree>
    <p:extLst>
      <p:ext uri="{BB962C8B-B14F-4D97-AF65-F5344CB8AC3E}">
        <p14:creationId xmlns:p14="http://schemas.microsoft.com/office/powerpoint/2010/main" val="234283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B31F8FE-6AF2-B84A-90B5-A0EC44CFBAC7}" type="slidenum">
              <a:rPr lang="en-US" smtClean="0"/>
              <a:pPr>
                <a:defRPr/>
              </a:pPr>
              <a:t>12</a:t>
            </a:fld>
            <a:endParaRPr lang="en-US"/>
          </a:p>
        </p:txBody>
      </p:sp>
    </p:spTree>
    <p:extLst>
      <p:ext uri="{BB962C8B-B14F-4D97-AF65-F5344CB8AC3E}">
        <p14:creationId xmlns:p14="http://schemas.microsoft.com/office/powerpoint/2010/main" val="159140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2246"/>
            <a:ext cx="7772400" cy="2122910"/>
          </a:xfrm>
        </p:spPr>
        <p:txBody>
          <a:bodyPr/>
          <a:lstStyle>
            <a:lvl1pPr>
              <a:defRPr sz="4000" b="1">
                <a:solidFill>
                  <a:srgbClr val="001457"/>
                </a:solidFill>
              </a:defRPr>
            </a:lvl1pPr>
          </a:lstStyle>
          <a:p>
            <a:r>
              <a:rPr lang="en-US" dirty="0"/>
              <a:t>Click to edit Master title style</a:t>
            </a:r>
          </a:p>
        </p:txBody>
      </p:sp>
      <p:sp>
        <p:nvSpPr>
          <p:cNvPr id="3" name="Subtitle 2"/>
          <p:cNvSpPr>
            <a:spLocks noGrp="1"/>
          </p:cNvSpPr>
          <p:nvPr>
            <p:ph type="subTitle" idx="1"/>
          </p:nvPr>
        </p:nvSpPr>
        <p:spPr>
          <a:xfrm>
            <a:off x="1371600" y="3697835"/>
            <a:ext cx="6400800" cy="1470039"/>
          </a:xfrm>
        </p:spPr>
        <p:txBody>
          <a:bodyPr anchor="ctr"/>
          <a:lstStyle>
            <a:lvl1pPr marL="0" indent="0" algn="ctr">
              <a:buNone/>
              <a:defRPr sz="2800" b="1">
                <a:solidFill>
                  <a:srgbClr val="001457"/>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24807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420"/>
            <a:ext cx="8229600" cy="1603875"/>
          </a:xfrm>
        </p:spPr>
        <p:txBody>
          <a:bodyPr anchor="ct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ED0EAF3A-C4AA-1D46-A92B-3676D3C66D24}" type="slidenum">
              <a:rPr lang="en-US" smtClean="0"/>
              <a:pPr>
                <a:defRPr/>
              </a:pPr>
              <a:t>‹#›</a:t>
            </a:fld>
            <a:endParaRPr lang="en-US"/>
          </a:p>
        </p:txBody>
      </p:sp>
    </p:spTree>
    <p:extLst>
      <p:ext uri="{BB962C8B-B14F-4D97-AF65-F5344CB8AC3E}">
        <p14:creationId xmlns:p14="http://schemas.microsoft.com/office/powerpoint/2010/main" val="344540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0345"/>
            <a:ext cx="8229600" cy="4679583"/>
          </a:xfrm>
        </p:spPr>
        <p:txBody>
          <a:bodyPr/>
          <a:lstStyle>
            <a:lvl1pPr>
              <a:defRPr>
                <a:latin typeface="Tahoma" pitchFamily="34" charset="0"/>
                <a:cs typeface="Tahoma" pitchFamily="34" charset="0"/>
              </a:defRPr>
            </a:lvl1pPr>
            <a:lvl2pPr>
              <a:defRPr>
                <a:latin typeface="Tahoma" pitchFamily="34" charset="0"/>
                <a:cs typeface="Tahoma" pitchFamily="34" charset="0"/>
              </a:defRPr>
            </a:lvl2pPr>
            <a:lvl3pPr>
              <a:defRPr>
                <a:latin typeface="Tahoma" pitchFamily="34" charset="0"/>
                <a:cs typeface="Tahoma" pitchFamily="34" charset="0"/>
              </a:defRPr>
            </a:lvl3pPr>
            <a:lvl4pPr>
              <a:defRPr>
                <a:latin typeface="Tahoma" pitchFamily="34" charset="0"/>
                <a:cs typeface="Tahoma" pitchFamily="34" charset="0"/>
              </a:defRPr>
            </a:lvl4pPr>
            <a:lvl5pPr>
              <a:defRPr>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pPr>
              <a:defRPr/>
            </a:pPr>
            <a:fld id="{8A131A07-A087-D141-8511-4B5183799CF5}" type="slidenum">
              <a:rPr lang="en-US"/>
              <a:pPr>
                <a:defRPr/>
              </a:pPr>
              <a:t>‹#›</a:t>
            </a:fld>
            <a:endParaRPr lang="en-US"/>
          </a:p>
        </p:txBody>
      </p:sp>
      <p:sp>
        <p:nvSpPr>
          <p:cNvPr id="7" name="Rectangle 2"/>
          <p:cNvSpPr>
            <a:spLocks noGrp="1" noChangeArrowheads="1"/>
          </p:cNvSpPr>
          <p:nvPr>
            <p:ph type="title"/>
          </p:nvPr>
        </p:nvSpPr>
        <p:spPr bwMode="auto">
          <a:xfrm>
            <a:off x="117020" y="87765"/>
            <a:ext cx="8909960" cy="11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11756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470345"/>
            <a:ext cx="4040188" cy="4667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70345"/>
            <a:ext cx="4041775" cy="4667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7"/>
          <p:cNvSpPr>
            <a:spLocks noGrp="1"/>
          </p:cNvSpPr>
          <p:nvPr>
            <p:ph type="sldNum" sz="quarter" idx="10"/>
          </p:nvPr>
        </p:nvSpPr>
        <p:spPr/>
        <p:txBody>
          <a:bodyPr/>
          <a:lstStyle>
            <a:lvl1pPr>
              <a:defRPr/>
            </a:lvl1pPr>
          </a:lstStyle>
          <a:p>
            <a:pPr>
              <a:defRPr/>
            </a:pPr>
            <a:fld id="{B5A6EA2F-9554-E84A-BD6B-37604CBDBF07}" type="slidenum">
              <a:rPr lang="en-US"/>
              <a:pPr>
                <a:defRPr/>
              </a:pPr>
              <a:t>‹#›</a:t>
            </a:fld>
            <a:endParaRPr lang="en-US"/>
          </a:p>
        </p:txBody>
      </p:sp>
      <p:sp>
        <p:nvSpPr>
          <p:cNvPr id="8" name="Rectangle 2"/>
          <p:cNvSpPr>
            <a:spLocks noGrp="1" noChangeArrowheads="1"/>
          </p:cNvSpPr>
          <p:nvPr>
            <p:ph type="title"/>
          </p:nvPr>
        </p:nvSpPr>
        <p:spPr bwMode="auto">
          <a:xfrm>
            <a:off x="117020" y="87765"/>
            <a:ext cx="8909960" cy="11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65460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31940"/>
            <a:ext cx="4040188" cy="63976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61635"/>
            <a:ext cx="4040188" cy="397657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31940"/>
            <a:ext cx="4041775" cy="63976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61635"/>
            <a:ext cx="4041775" cy="397657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p:txBody>
          <a:bodyPr/>
          <a:lstStyle>
            <a:lvl1pPr>
              <a:defRPr/>
            </a:lvl1pPr>
          </a:lstStyle>
          <a:p>
            <a:pPr>
              <a:defRPr/>
            </a:pPr>
            <a:fld id="{B5B78BAA-94F5-5547-A02A-FA8454C51729}" type="slidenum">
              <a:rPr lang="en-US"/>
              <a:pPr>
                <a:defRPr/>
              </a:pPr>
              <a:t>‹#›</a:t>
            </a:fld>
            <a:endParaRPr lang="en-US"/>
          </a:p>
        </p:txBody>
      </p:sp>
      <p:sp>
        <p:nvSpPr>
          <p:cNvPr id="10" name="Rectangle 2"/>
          <p:cNvSpPr>
            <a:spLocks noGrp="1" noChangeArrowheads="1"/>
          </p:cNvSpPr>
          <p:nvPr>
            <p:ph type="title"/>
          </p:nvPr>
        </p:nvSpPr>
        <p:spPr bwMode="auto">
          <a:xfrm>
            <a:off x="117020" y="87765"/>
            <a:ext cx="8909960" cy="11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86027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Slide Number Placeholder 2"/>
          <p:cNvSpPr>
            <a:spLocks noGrp="1"/>
          </p:cNvSpPr>
          <p:nvPr>
            <p:ph type="sldNum" sz="quarter" idx="10"/>
          </p:nvPr>
        </p:nvSpPr>
        <p:spPr/>
        <p:txBody>
          <a:bodyPr/>
          <a:lstStyle/>
          <a:p>
            <a:pPr>
              <a:defRPr/>
            </a:pPr>
            <a:fld id="{ED0EAF3A-C4AA-1D46-A92B-3676D3C66D24}" type="slidenum">
              <a:rPr lang="en-US" smtClean="0"/>
              <a:pPr>
                <a:defRPr/>
              </a:pPr>
              <a:t>‹#›</a:t>
            </a:fld>
            <a:endParaRPr lang="en-US" dirty="0"/>
          </a:p>
        </p:txBody>
      </p:sp>
    </p:spTree>
    <p:extLst>
      <p:ext uri="{BB962C8B-B14F-4D97-AF65-F5344CB8AC3E}">
        <p14:creationId xmlns:p14="http://schemas.microsoft.com/office/powerpoint/2010/main" val="4098919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1805" y="1278320"/>
            <a:ext cx="9142195" cy="45719"/>
          </a:xfrm>
          <a:prstGeom prst="rect">
            <a:avLst/>
          </a:prstGeom>
          <a:solidFill>
            <a:schemeClr val="accent1"/>
          </a:solidFill>
          <a:ln>
            <a:solidFill>
              <a:srgbClr val="00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6" name="Rectangle 2"/>
          <p:cNvSpPr>
            <a:spLocks noGrp="1" noChangeArrowheads="1"/>
          </p:cNvSpPr>
          <p:nvPr>
            <p:ph type="title"/>
          </p:nvPr>
        </p:nvSpPr>
        <p:spPr bwMode="auto">
          <a:xfrm>
            <a:off x="117020" y="87765"/>
            <a:ext cx="8909960" cy="111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431940"/>
            <a:ext cx="8229600" cy="48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220475" y="6471159"/>
            <a:ext cx="921720" cy="384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001457"/>
                </a:solidFill>
                <a:latin typeface="Tahoma" charset="0"/>
                <a:cs typeface="Tahoma" charset="0"/>
              </a:defRPr>
            </a:lvl1pPr>
          </a:lstStyle>
          <a:p>
            <a:pPr>
              <a:defRPr/>
            </a:pPr>
            <a:fld id="{ED0EAF3A-C4AA-1D46-A92B-3676D3C66D24}" type="slidenum">
              <a:rPr lang="en-US" smtClean="0"/>
              <a:pPr>
                <a:defRPr/>
              </a:pPr>
              <a:t>‹#›</a:t>
            </a:fld>
            <a:endParaRPr lang="en-US" dirty="0"/>
          </a:p>
        </p:txBody>
      </p:sp>
      <p:sp>
        <p:nvSpPr>
          <p:cNvPr id="6" name="TextBox 5"/>
          <p:cNvSpPr txBox="1"/>
          <p:nvPr userDrawn="1"/>
        </p:nvSpPr>
        <p:spPr>
          <a:xfrm>
            <a:off x="4226355" y="6578210"/>
            <a:ext cx="3379640" cy="276999"/>
          </a:xfrm>
          <a:prstGeom prst="rect">
            <a:avLst/>
          </a:prstGeom>
          <a:noFill/>
        </p:spPr>
        <p:txBody>
          <a:bodyPr wrap="square" rtlCol="0" anchor="b">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ko-KR" sz="1200" b="1" dirty="0">
                <a:solidFill>
                  <a:srgbClr val="001457"/>
                </a:solidFill>
              </a:rPr>
              <a:t>Introduction to</a:t>
            </a:r>
            <a:r>
              <a:rPr lang="en-US" altLang="ko-KR" sz="1200" b="1" baseline="0" dirty="0">
                <a:solidFill>
                  <a:srgbClr val="001457"/>
                </a:solidFill>
              </a:rPr>
              <a:t> </a:t>
            </a:r>
            <a:r>
              <a:rPr lang="en-US" altLang="ko-KR" sz="1200" b="1" dirty="0">
                <a:solidFill>
                  <a:srgbClr val="001457"/>
                </a:solidFill>
              </a:rPr>
              <a:t>Power Electronics </a:t>
            </a:r>
            <a:r>
              <a:rPr lang="en-US" altLang="ko-KR" sz="1200" b="1" baseline="0" dirty="0">
                <a:solidFill>
                  <a:srgbClr val="001457"/>
                </a:solidFill>
              </a:rPr>
              <a:t>EE4010</a:t>
            </a:r>
            <a:endParaRPr lang="en-US" altLang="ko-KR" sz="1200" b="1" dirty="0">
              <a:solidFill>
                <a:srgbClr val="001457"/>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6" r:id="rId2"/>
    <p:sldLayoutId id="2147483731" r:id="rId3"/>
    <p:sldLayoutId id="2147483733" r:id="rId4"/>
    <p:sldLayoutId id="2147483734" r:id="rId5"/>
    <p:sldLayoutId id="2147483738" r:id="rId6"/>
  </p:sldLayoutIdLst>
  <p:hf hdr="0" ftr="0" dt="0"/>
  <p:txStyles>
    <p:titleStyle>
      <a:lvl1pPr algn="ctr" rtl="0" eaLnBrk="0" fontAlgn="base" hangingPunct="0">
        <a:spcBef>
          <a:spcPct val="0"/>
        </a:spcBef>
        <a:spcAft>
          <a:spcPct val="0"/>
        </a:spcAft>
        <a:defRPr sz="3600" b="1">
          <a:solidFill>
            <a:srgbClr val="001457"/>
          </a:solidFill>
          <a:latin typeface="Tahoma" pitchFamily="34" charset="0"/>
          <a:ea typeface="ＭＳ Ｐゴシック" charset="0"/>
          <a:cs typeface="Tahoma" pitchFamily="34" charset="0"/>
        </a:defRPr>
      </a:lvl1pPr>
      <a:lvl2pPr algn="ctr" rtl="0" eaLnBrk="0" fontAlgn="base" hangingPunct="0">
        <a:spcBef>
          <a:spcPct val="0"/>
        </a:spcBef>
        <a:spcAft>
          <a:spcPct val="0"/>
        </a:spcAft>
        <a:defRPr sz="4000" b="1">
          <a:solidFill>
            <a:srgbClr val="F47F24"/>
          </a:solidFill>
          <a:latin typeface="Tahoma" pitchFamily="34" charset="0"/>
          <a:ea typeface="ＭＳ Ｐゴシック" charset="0"/>
          <a:cs typeface="Tahoma" pitchFamily="34" charset="0"/>
        </a:defRPr>
      </a:lvl2pPr>
      <a:lvl3pPr algn="ctr" rtl="0" eaLnBrk="0" fontAlgn="base" hangingPunct="0">
        <a:spcBef>
          <a:spcPct val="0"/>
        </a:spcBef>
        <a:spcAft>
          <a:spcPct val="0"/>
        </a:spcAft>
        <a:defRPr sz="4000" b="1">
          <a:solidFill>
            <a:srgbClr val="F47F24"/>
          </a:solidFill>
          <a:latin typeface="Tahoma" pitchFamily="34" charset="0"/>
          <a:ea typeface="ＭＳ Ｐゴシック" charset="0"/>
          <a:cs typeface="Tahoma" pitchFamily="34" charset="0"/>
        </a:defRPr>
      </a:lvl3pPr>
      <a:lvl4pPr algn="ctr" rtl="0" eaLnBrk="0" fontAlgn="base" hangingPunct="0">
        <a:spcBef>
          <a:spcPct val="0"/>
        </a:spcBef>
        <a:spcAft>
          <a:spcPct val="0"/>
        </a:spcAft>
        <a:defRPr sz="4000" b="1">
          <a:solidFill>
            <a:srgbClr val="F47F24"/>
          </a:solidFill>
          <a:latin typeface="Tahoma" pitchFamily="34" charset="0"/>
          <a:ea typeface="ＭＳ Ｐゴシック" charset="0"/>
          <a:cs typeface="Tahoma" pitchFamily="34" charset="0"/>
        </a:defRPr>
      </a:lvl4pPr>
      <a:lvl5pPr algn="ctr" rtl="0" eaLnBrk="0" fontAlgn="base" hangingPunct="0">
        <a:spcBef>
          <a:spcPct val="0"/>
        </a:spcBef>
        <a:spcAft>
          <a:spcPct val="0"/>
        </a:spcAft>
        <a:defRPr sz="4000" b="1">
          <a:solidFill>
            <a:srgbClr val="F47F24"/>
          </a:solidFill>
          <a:latin typeface="Tahoma" pitchFamily="34" charset="0"/>
          <a:ea typeface="ＭＳ Ｐゴシック" charset="0"/>
          <a:cs typeface="Tahoma"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001457"/>
          </a:solidFill>
          <a:latin typeface="Tahoma" pitchFamily="34" charset="0"/>
          <a:ea typeface="ＭＳ Ｐゴシック" charset="0"/>
          <a:cs typeface="Tahoma" pitchFamily="34" charset="0"/>
        </a:defRPr>
      </a:lvl1pPr>
      <a:lvl2pPr marL="742950" indent="-285750" algn="l" rtl="0" eaLnBrk="0" fontAlgn="base" hangingPunct="0">
        <a:spcBef>
          <a:spcPct val="20000"/>
        </a:spcBef>
        <a:spcAft>
          <a:spcPct val="0"/>
        </a:spcAft>
        <a:buChar char="–"/>
        <a:defRPr sz="2800">
          <a:solidFill>
            <a:srgbClr val="001457"/>
          </a:solidFill>
          <a:latin typeface="Tahoma" pitchFamily="34" charset="0"/>
          <a:ea typeface="Tahoma" charset="0"/>
          <a:cs typeface="Tahoma" pitchFamily="34" charset="0"/>
        </a:defRPr>
      </a:lvl2pPr>
      <a:lvl3pPr marL="1143000" indent="-228600" algn="l" rtl="0" eaLnBrk="0" fontAlgn="base" hangingPunct="0">
        <a:spcBef>
          <a:spcPct val="20000"/>
        </a:spcBef>
        <a:spcAft>
          <a:spcPct val="0"/>
        </a:spcAft>
        <a:buChar char="•"/>
        <a:defRPr sz="2400">
          <a:solidFill>
            <a:srgbClr val="001457"/>
          </a:solidFill>
          <a:latin typeface="Tahoma" pitchFamily="34" charset="0"/>
          <a:ea typeface="Tahoma" charset="0"/>
          <a:cs typeface="Tahoma" pitchFamily="34" charset="0"/>
        </a:defRPr>
      </a:lvl3pPr>
      <a:lvl4pPr marL="16002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4pPr>
      <a:lvl5pPr marL="20574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p:nvPr>
        </p:nvSpPr>
        <p:spPr>
          <a:xfrm>
            <a:off x="685799" y="1558070"/>
            <a:ext cx="7772400" cy="2122910"/>
          </a:xfrm>
        </p:spPr>
        <p:txBody>
          <a:bodyPr/>
          <a:lstStyle/>
          <a:p>
            <a:r>
              <a:rPr lang="en-US" sz="2400" dirty="0">
                <a:solidFill>
                  <a:schemeClr val="accent1">
                    <a:lumMod val="50000"/>
                  </a:schemeClr>
                </a:solidFill>
                <a:latin typeface="Arial" panose="020B0604020202020204" pitchFamily="34" charset="0"/>
                <a:cs typeface="Arial" panose="020B0604020202020204" pitchFamily="34" charset="0"/>
              </a:rPr>
              <a:t>Converter Simulation Challenge:</a:t>
            </a:r>
            <a:br>
              <a:rPr lang="en-US" sz="44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Charging EV Li-Ion Battery using Photovoltaic Panels</a:t>
            </a:r>
            <a:endParaRPr lang="en-US" sz="4400" dirty="0">
              <a:latin typeface="Arial" panose="020B0604020202020204" pitchFamily="34" charset="0"/>
              <a:cs typeface="Arial" panose="020B0604020202020204" pitchFamily="34" charset="0"/>
            </a:endParaRPr>
          </a:p>
        </p:txBody>
      </p:sp>
      <p:sp>
        <p:nvSpPr>
          <p:cNvPr id="9218" name="Rectangle 3"/>
          <p:cNvSpPr>
            <a:spLocks noGrp="1" noChangeArrowheads="1"/>
          </p:cNvSpPr>
          <p:nvPr>
            <p:ph type="subTitle" idx="1"/>
          </p:nvPr>
        </p:nvSpPr>
        <p:spPr>
          <a:xfrm>
            <a:off x="481866" y="4029728"/>
            <a:ext cx="8180265" cy="1470039"/>
          </a:xfrm>
        </p:spPr>
        <p:txBody>
          <a:bodyPr/>
          <a:lstStyle/>
          <a:p>
            <a:r>
              <a:rPr lang="en-US" altLang="ko-KR" dirty="0">
                <a:solidFill>
                  <a:schemeClr val="accent1">
                    <a:lumMod val="50000"/>
                  </a:schemeClr>
                </a:solidFill>
                <a:latin typeface="Arial" panose="020B0604020202020204" pitchFamily="34" charset="0"/>
                <a:cs typeface="Arial" panose="020B0604020202020204" pitchFamily="34" charset="0"/>
              </a:rPr>
              <a:t>Valerie Loves Buck Converters</a:t>
            </a:r>
          </a:p>
          <a:p>
            <a:r>
              <a:rPr lang="zh-TW" altLang="en-US"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蔡東翰 </a:t>
            </a:r>
            <a:r>
              <a:rPr lang="en-US" altLang="zh-TW"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 </a:t>
            </a:r>
            <a:r>
              <a:rPr lang="zh-TW" altLang="en-US"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曾啟睿 </a:t>
            </a:r>
            <a:r>
              <a:rPr lang="en-US" altLang="zh-TW"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 </a:t>
            </a:r>
            <a:r>
              <a:rPr lang="zh-TW" altLang="en-US"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徐梓錦 </a:t>
            </a:r>
            <a:r>
              <a:rPr lang="en-US" altLang="zh-TW"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 </a:t>
            </a:r>
            <a:r>
              <a:rPr lang="zh-TW" altLang="en-US"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陳秉升 </a:t>
            </a:r>
            <a:r>
              <a:rPr lang="en-US" altLang="zh-TW"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 </a:t>
            </a:r>
            <a:r>
              <a:rPr lang="zh-TW" altLang="en-US"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rPr>
              <a:t>曾聖儒</a:t>
            </a:r>
            <a:endParaRPr lang="en-US" altLang="zh-TW" sz="2000" dirty="0">
              <a:solidFill>
                <a:schemeClr val="accent1">
                  <a:lumMod val="50000"/>
                </a:schemeClr>
              </a:solidFill>
              <a:latin typeface="Microsoft JhengHei Light" panose="020B0304030504040204" pitchFamily="34" charset="-120"/>
              <a:ea typeface="Microsoft JhengHei Light" panose="020B0304030504040204" pitchFamily="34" charset="-120"/>
              <a:cs typeface="Arial" panose="020B0604020202020204" pitchFamily="34" charset="0"/>
            </a:endParaRPr>
          </a:p>
          <a:p>
            <a:r>
              <a:rPr lang="en-US" altLang="ko-KR" sz="2400" dirty="0">
                <a:latin typeface="Arial" panose="020B0604020202020204" pitchFamily="34" charset="0"/>
                <a:cs typeface="Arial" panose="020B0604020202020204" pitchFamily="34" charset="0"/>
              </a:rPr>
              <a:t>EE4010</a:t>
            </a:r>
            <a:r>
              <a:rPr lang="en-US" sz="2400" dirty="0">
                <a:latin typeface="Arial" panose="020B0604020202020204" pitchFamily="34" charset="0"/>
                <a:cs typeface="Arial" panose="020B0604020202020204" pitchFamily="34" charset="0"/>
              </a:rPr>
              <a:t>: Introduction to Power Electronics</a:t>
            </a:r>
          </a:p>
        </p:txBody>
      </p:sp>
      <p:pic>
        <p:nvPicPr>
          <p:cNvPr id="1026" name="Picture 2" descr="https://lh5.googleusercontent.com/fnytM0G_HpVofjFU-I115-x9Wqq89y75YUhLmbiLgxnjcKlwxbUFSl86gY4b6wPhLEdFPEQoKPPhnftxjTFHWwigXoujKcxIDZb5PXGOEjOcs1ZsSCVQ7m9_N7bPBlgUkg">
            <a:extLst>
              <a:ext uri="{FF2B5EF4-FFF2-40B4-BE49-F238E27FC236}">
                <a16:creationId xmlns:a16="http://schemas.microsoft.com/office/drawing/2014/main" id="{AD51EB8C-B282-4B14-8E7C-5CC8B7FB408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17747" y="5848515"/>
            <a:ext cx="1226252" cy="1019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5.googleusercontent.com/fnytM0G_HpVofjFU-I115-x9Wqq89y75YUhLmbiLgxnjcKlwxbUFSl86gY4b6wPhLEdFPEQoKPPhnftxjTFHWwigXoujKcxIDZb5PXGOEjOcs1ZsSCVQ7m9_N7bPBlgUkg">
            <a:extLst>
              <a:ext uri="{FF2B5EF4-FFF2-40B4-BE49-F238E27FC236}">
                <a16:creationId xmlns:a16="http://schemas.microsoft.com/office/drawing/2014/main" id="{27C4B23A-681E-4DBD-8944-A2D066BCA0E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0" y="5836310"/>
            <a:ext cx="1226252" cy="10197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5.googleusercontent.com/fnytM0G_HpVofjFU-I115-x9Wqq89y75YUhLmbiLgxnjcKlwxbUFSl86gY4b6wPhLEdFPEQoKPPhnftxjTFHWwigXoujKcxIDZb5PXGOEjOcs1ZsSCVQ7m9_N7bPBlgUkg">
            <a:extLst>
              <a:ext uri="{FF2B5EF4-FFF2-40B4-BE49-F238E27FC236}">
                <a16:creationId xmlns:a16="http://schemas.microsoft.com/office/drawing/2014/main" id="{54540D8A-3DD6-43FD-A8C8-7A2BEF1808D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V="1">
            <a:off x="7917747" y="-16244"/>
            <a:ext cx="1226252" cy="10197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5.googleusercontent.com/fnytM0G_HpVofjFU-I115-x9Wqq89y75YUhLmbiLgxnjcKlwxbUFSl86gY4b6wPhLEdFPEQoKPPhnftxjTFHWwigXoujKcxIDZb5PXGOEjOcs1ZsSCVQ7m9_N7bPBlgUkg">
            <a:extLst>
              <a:ext uri="{FF2B5EF4-FFF2-40B4-BE49-F238E27FC236}">
                <a16:creationId xmlns:a16="http://schemas.microsoft.com/office/drawing/2014/main" id="{574CF420-EE82-46EE-A811-7D2BF6B09ED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flipV="1">
            <a:off x="0" y="-16245"/>
            <a:ext cx="1226252" cy="101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164915"/>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345"/>
            <a:ext cx="7993705" cy="4679583"/>
          </a:xfrm>
        </p:spPr>
        <p:txBody>
          <a:bodyPr/>
          <a:lstStyle/>
          <a:p>
            <a:r>
              <a:rPr lang="en-US" sz="2000" dirty="0">
                <a:latin typeface="Arial" panose="020B0604020202020204" pitchFamily="34" charset="0"/>
                <a:cs typeface="Arial" panose="020B0604020202020204" pitchFamily="34" charset="0"/>
              </a:rPr>
              <a:t>Advantages:</a:t>
            </a:r>
          </a:p>
          <a:p>
            <a:pPr lvl="1"/>
            <a:r>
              <a:rPr lang="en-US" sz="2000" dirty="0">
                <a:latin typeface="Arial" panose="020B0604020202020204" pitchFamily="34" charset="0"/>
                <a:cs typeface="Arial" panose="020B0604020202020204" pitchFamily="34" charset="0"/>
              </a:rPr>
              <a:t>It performs </a:t>
            </a:r>
            <a:r>
              <a:rPr lang="en-US" sz="2000" dirty="0">
                <a:solidFill>
                  <a:schemeClr val="accent1">
                    <a:lumMod val="50000"/>
                  </a:schemeClr>
                </a:solidFill>
                <a:latin typeface="Arial" panose="020B0604020202020204" pitchFamily="34" charset="0"/>
                <a:cs typeface="Arial" panose="020B0604020202020204" pitchFamily="34" charset="0"/>
              </a:rPr>
              <a:t>step-up or step-down </a:t>
            </a:r>
            <a:r>
              <a:rPr lang="en-US" sz="2000" dirty="0">
                <a:latin typeface="Arial" panose="020B0604020202020204" pitchFamily="34" charset="0"/>
                <a:cs typeface="Arial" panose="020B0604020202020204" pitchFamily="34" charset="0"/>
              </a:rPr>
              <a:t>of voltage using minimum components </a:t>
            </a:r>
          </a:p>
          <a:p>
            <a:pPr lvl="1"/>
            <a:r>
              <a:rPr lang="en-US" sz="2000" dirty="0">
                <a:latin typeface="Arial" panose="020B0604020202020204" pitchFamily="34" charset="0"/>
                <a:cs typeface="Arial" panose="020B0604020202020204" pitchFamily="34" charset="0"/>
              </a:rPr>
              <a:t>It offers </a:t>
            </a:r>
            <a:r>
              <a:rPr lang="en-US" sz="2000" dirty="0">
                <a:solidFill>
                  <a:schemeClr val="accent1">
                    <a:lumMod val="50000"/>
                  </a:schemeClr>
                </a:solidFill>
                <a:latin typeface="Arial" panose="020B0604020202020204" pitchFamily="34" charset="0"/>
                <a:cs typeface="Arial" panose="020B0604020202020204" pitchFamily="34" charset="0"/>
              </a:rPr>
              <a:t>lower operating duty cycle</a:t>
            </a:r>
          </a:p>
          <a:p>
            <a:pPr lvl="1"/>
            <a:r>
              <a:rPr lang="en-US" sz="2000" dirty="0">
                <a:latin typeface="Arial" panose="020B0604020202020204" pitchFamily="34" charset="0"/>
                <a:cs typeface="Arial" panose="020B0604020202020204" pitchFamily="34" charset="0"/>
              </a:rPr>
              <a:t>It is the best one for </a:t>
            </a:r>
            <a:r>
              <a:rPr lang="en-US" sz="2000" dirty="0">
                <a:solidFill>
                  <a:schemeClr val="accent1">
                    <a:lumMod val="50000"/>
                  </a:schemeClr>
                </a:solidFill>
                <a:latin typeface="Arial" panose="020B0604020202020204" pitchFamily="34" charset="0"/>
                <a:cs typeface="Arial" panose="020B0604020202020204" pitchFamily="34" charset="0"/>
              </a:rPr>
              <a:t>accurate MPPT </a:t>
            </a:r>
            <a:r>
              <a:rPr lang="en-US" sz="2000" dirty="0">
                <a:latin typeface="Arial" panose="020B0604020202020204" pitchFamily="34" charset="0"/>
                <a:cs typeface="Arial" panose="020B0604020202020204" pitchFamily="34" charset="0"/>
              </a:rPr>
              <a:t>application, as it can operate as boost and buck. This will give these type of converters the ability to accurate search and good tracking of the maximum power point under different conditions of PV operations</a:t>
            </a:r>
          </a:p>
          <a:p>
            <a:r>
              <a:rPr lang="en-US" sz="2000" dirty="0">
                <a:latin typeface="Arial" panose="020B0604020202020204" pitchFamily="34" charset="0"/>
                <a:cs typeface="Arial" panose="020B0604020202020204" pitchFamily="34" charset="0"/>
              </a:rPr>
              <a:t>Disadvantages:</a:t>
            </a:r>
          </a:p>
          <a:p>
            <a:pPr lvl="1"/>
            <a:r>
              <a:rPr lang="en-US" sz="2000" dirty="0">
                <a:solidFill>
                  <a:schemeClr val="accent1">
                    <a:lumMod val="50000"/>
                  </a:schemeClr>
                </a:solidFill>
                <a:latin typeface="Arial" panose="020B0604020202020204" pitchFamily="34" charset="0"/>
                <a:cs typeface="Arial" panose="020B0604020202020204" pitchFamily="34" charset="0"/>
              </a:rPr>
              <a:t>Output is inverted</a:t>
            </a:r>
          </a:p>
          <a:p>
            <a:pPr lvl="1"/>
            <a:r>
              <a:rPr lang="en-US" sz="2000" dirty="0">
                <a:latin typeface="Arial" panose="020B0604020202020204" pitchFamily="34" charset="0"/>
                <a:cs typeface="Arial" panose="020B0604020202020204" pitchFamily="34" charset="0"/>
              </a:rPr>
              <a:t>There is </a:t>
            </a:r>
            <a:r>
              <a:rPr lang="en-US" sz="2000" dirty="0">
                <a:solidFill>
                  <a:schemeClr val="accent1">
                    <a:lumMod val="50000"/>
                  </a:schemeClr>
                </a:solidFill>
                <a:latin typeface="Arial" panose="020B0604020202020204" pitchFamily="34" charset="0"/>
                <a:cs typeface="Arial" panose="020B0604020202020204" pitchFamily="34" charset="0"/>
              </a:rPr>
              <a:t>no isolation </a:t>
            </a:r>
            <a:r>
              <a:rPr lang="en-US" sz="2000" dirty="0">
                <a:latin typeface="Arial" panose="020B0604020202020204" pitchFamily="34" charset="0"/>
                <a:cs typeface="Arial" panose="020B0604020202020204" pitchFamily="34" charset="0"/>
              </a:rPr>
              <a:t>from input side to output side which is very critical for many applications. </a:t>
            </a: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10</a:t>
            </a:fld>
            <a:endParaRPr lang="en-US"/>
          </a:p>
        </p:txBody>
      </p:sp>
      <p:sp>
        <p:nvSpPr>
          <p:cNvPr id="4" name="Title 3"/>
          <p:cNvSpPr>
            <a:spLocks noGrp="1"/>
          </p:cNvSpPr>
          <p:nvPr>
            <p:ph type="title"/>
          </p:nvPr>
        </p:nvSpPr>
        <p:spPr/>
        <p:txBody>
          <a:bodyPr/>
          <a:lstStyle/>
          <a:p>
            <a:r>
              <a:rPr lang="en-US" dirty="0"/>
              <a:t>Advantages and Disadvantages</a:t>
            </a:r>
          </a:p>
        </p:txBody>
      </p:sp>
      <p:pic>
        <p:nvPicPr>
          <p:cNvPr id="5" name="Google Shape;117;p6">
            <a:extLst>
              <a:ext uri="{FF2B5EF4-FFF2-40B4-BE49-F238E27FC236}">
                <a16:creationId xmlns:a16="http://schemas.microsoft.com/office/drawing/2014/main" id="{D420769A-7C95-4A54-866A-C351471DC944}"/>
              </a:ext>
            </a:extLst>
          </p:cNvPr>
          <p:cNvPicPr preferRelativeResize="0"/>
          <p:nvPr/>
        </p:nvPicPr>
        <p:blipFill rotWithShape="1">
          <a:blip r:embed="rId2">
            <a:alphaModFix/>
          </a:blip>
          <a:srcRect r="51271"/>
          <a:stretch/>
        </p:blipFill>
        <p:spPr>
          <a:xfrm>
            <a:off x="0" y="223600"/>
            <a:ext cx="921725" cy="841951"/>
          </a:xfrm>
          <a:prstGeom prst="rect">
            <a:avLst/>
          </a:prstGeom>
          <a:noFill/>
          <a:ln>
            <a:noFill/>
          </a:ln>
        </p:spPr>
      </p:pic>
      <p:pic>
        <p:nvPicPr>
          <p:cNvPr id="6" name="Google Shape;118;p6">
            <a:extLst>
              <a:ext uri="{FF2B5EF4-FFF2-40B4-BE49-F238E27FC236}">
                <a16:creationId xmlns:a16="http://schemas.microsoft.com/office/drawing/2014/main" id="{C76C65AE-A80A-4B46-A456-49643B1ADE32}"/>
              </a:ext>
            </a:extLst>
          </p:cNvPr>
          <p:cNvPicPr preferRelativeResize="0"/>
          <p:nvPr/>
        </p:nvPicPr>
        <p:blipFill rotWithShape="1">
          <a:blip r:embed="rId3">
            <a:alphaModFix/>
          </a:blip>
          <a:srcRect l="51790"/>
          <a:stretch/>
        </p:blipFill>
        <p:spPr>
          <a:xfrm>
            <a:off x="8220474" y="219075"/>
            <a:ext cx="921725" cy="850995"/>
          </a:xfrm>
          <a:prstGeom prst="rect">
            <a:avLst/>
          </a:prstGeom>
          <a:noFill/>
          <a:ln>
            <a:noFill/>
          </a:ln>
        </p:spPr>
      </p:pic>
    </p:spTree>
    <p:extLst>
      <p:ext uri="{BB962C8B-B14F-4D97-AF65-F5344CB8AC3E}">
        <p14:creationId xmlns:p14="http://schemas.microsoft.com/office/powerpoint/2010/main" val="187371786"/>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11</a:t>
            </a:fld>
            <a:endParaRPr lang="en-US"/>
          </a:p>
        </p:txBody>
      </p:sp>
      <p:sp>
        <p:nvSpPr>
          <p:cNvPr id="4" name="Title 3"/>
          <p:cNvSpPr>
            <a:spLocks noGrp="1"/>
          </p:cNvSpPr>
          <p:nvPr>
            <p:ph type="title"/>
          </p:nvPr>
        </p:nvSpPr>
        <p:spPr/>
        <p:txBody>
          <a:bodyPr/>
          <a:lstStyle/>
          <a:p>
            <a:r>
              <a:rPr lang="en-US" dirty="0"/>
              <a:t>Simulation Results for Case 1</a:t>
            </a:r>
          </a:p>
        </p:txBody>
      </p:sp>
      <p:pic>
        <p:nvPicPr>
          <p:cNvPr id="10" name="Google Shape;135;p7">
            <a:extLst>
              <a:ext uri="{FF2B5EF4-FFF2-40B4-BE49-F238E27FC236}">
                <a16:creationId xmlns:a16="http://schemas.microsoft.com/office/drawing/2014/main" id="{2C281E53-CD68-47C5-AFDC-2AA49DFB620E}"/>
              </a:ext>
            </a:extLst>
          </p:cNvPr>
          <p:cNvPicPr preferRelativeResize="0"/>
          <p:nvPr/>
        </p:nvPicPr>
        <p:blipFill>
          <a:blip r:embed="rId2">
            <a:alphaModFix/>
          </a:blip>
          <a:stretch>
            <a:fillRect/>
          </a:stretch>
        </p:blipFill>
        <p:spPr>
          <a:xfrm>
            <a:off x="8091643" y="352204"/>
            <a:ext cx="996939" cy="746727"/>
          </a:xfrm>
          <a:prstGeom prst="rect">
            <a:avLst/>
          </a:prstGeom>
          <a:noFill/>
          <a:ln>
            <a:noFill/>
          </a:ln>
        </p:spPr>
      </p:pic>
      <p:pic>
        <p:nvPicPr>
          <p:cNvPr id="17" name="Picture 2">
            <a:extLst>
              <a:ext uri="{FF2B5EF4-FFF2-40B4-BE49-F238E27FC236}">
                <a16:creationId xmlns:a16="http://schemas.microsoft.com/office/drawing/2014/main" id="{2CF9CC07-B097-4014-B6E8-56245FFC86C1}"/>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70512" t="15823" r="18597" b="59840"/>
          <a:stretch/>
        </p:blipFill>
        <p:spPr bwMode="auto">
          <a:xfrm>
            <a:off x="1223700" y="2696895"/>
            <a:ext cx="2544119" cy="3198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圖片 8">
            <a:extLst>
              <a:ext uri="{FF2B5EF4-FFF2-40B4-BE49-F238E27FC236}">
                <a16:creationId xmlns:a16="http://schemas.microsoft.com/office/drawing/2014/main" id="{C3A586E8-33D5-45FB-A0D1-F3B69F9A7302}"/>
              </a:ext>
            </a:extLst>
          </p:cNvPr>
          <p:cNvPicPr>
            <a:picLocks noChangeAspect="1"/>
          </p:cNvPicPr>
          <p:nvPr/>
        </p:nvPicPr>
        <p:blipFill rotWithShape="1">
          <a:blip r:embed="rId4"/>
          <a:srcRect l="50699" t="14286" r="35844" b="55077"/>
          <a:stretch/>
        </p:blipFill>
        <p:spPr>
          <a:xfrm>
            <a:off x="5518508" y="2700158"/>
            <a:ext cx="2573135" cy="3124522"/>
          </a:xfrm>
          <a:prstGeom prst="rect">
            <a:avLst/>
          </a:prstGeom>
        </p:spPr>
      </p:pic>
      <p:sp>
        <p:nvSpPr>
          <p:cNvPr id="19" name="Content Placeholder 1">
            <a:extLst>
              <a:ext uri="{FF2B5EF4-FFF2-40B4-BE49-F238E27FC236}">
                <a16:creationId xmlns:a16="http://schemas.microsoft.com/office/drawing/2014/main" id="{DBB4EFED-86FA-4A99-9B02-9C172886C8C9}"/>
              </a:ext>
            </a:extLst>
          </p:cNvPr>
          <p:cNvSpPr>
            <a:spLocks noGrp="1"/>
          </p:cNvSpPr>
          <p:nvPr>
            <p:ph idx="1"/>
          </p:nvPr>
        </p:nvSpPr>
        <p:spPr>
          <a:xfrm>
            <a:off x="804572" y="1851985"/>
            <a:ext cx="3382373" cy="652885"/>
          </a:xfrm>
        </p:spPr>
        <p:txBody>
          <a:bodyPr/>
          <a:lstStyle/>
          <a:p>
            <a:pPr marL="0" indent="0">
              <a:buNone/>
            </a:pPr>
            <a:r>
              <a:rPr lang="en-US" altLang="zh-TW" sz="2000" dirty="0">
                <a:latin typeface="Arial" panose="020B0604020202020204" pitchFamily="34" charset="0"/>
                <a:cs typeface="Arial" panose="020B0604020202020204" pitchFamily="34" charset="0"/>
              </a:rPr>
              <a:t>Buck Boost Converter with Controller 1: Duty Tracking</a:t>
            </a:r>
            <a:endParaRPr lang="zh-TW" altLang="en-US" sz="1600" i="1" dirty="0">
              <a:solidFill>
                <a:schemeClr val="accent1">
                  <a:lumMod val="50000"/>
                </a:schemeClr>
              </a:solidFill>
              <a:latin typeface="Arial" panose="020B0604020202020204" pitchFamily="34" charset="0"/>
              <a:cs typeface="Arial" panose="020B0604020202020204" pitchFamily="34" charset="0"/>
            </a:endParaRPr>
          </a:p>
        </p:txBody>
      </p:sp>
      <p:sp>
        <p:nvSpPr>
          <p:cNvPr id="20" name="Content Placeholder 1">
            <a:extLst>
              <a:ext uri="{FF2B5EF4-FFF2-40B4-BE49-F238E27FC236}">
                <a16:creationId xmlns:a16="http://schemas.microsoft.com/office/drawing/2014/main" id="{80D981D2-B3A8-458F-AC88-1C048E933C77}"/>
              </a:ext>
            </a:extLst>
          </p:cNvPr>
          <p:cNvSpPr txBox="1">
            <a:spLocks/>
          </p:cNvSpPr>
          <p:nvPr/>
        </p:nvSpPr>
        <p:spPr bwMode="auto">
          <a:xfrm>
            <a:off x="5113888" y="1855247"/>
            <a:ext cx="3669045" cy="65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1457"/>
                </a:solidFill>
                <a:latin typeface="Tahoma" pitchFamily="34" charset="0"/>
                <a:ea typeface="ＭＳ Ｐゴシック" charset="0"/>
                <a:cs typeface="Tahoma" pitchFamily="34" charset="0"/>
              </a:defRPr>
            </a:lvl1pPr>
            <a:lvl2pPr marL="742950" indent="-285750" algn="l" rtl="0" eaLnBrk="0" fontAlgn="base" hangingPunct="0">
              <a:spcBef>
                <a:spcPct val="20000"/>
              </a:spcBef>
              <a:spcAft>
                <a:spcPct val="0"/>
              </a:spcAft>
              <a:buChar char="–"/>
              <a:defRPr sz="2800">
                <a:solidFill>
                  <a:srgbClr val="001457"/>
                </a:solidFill>
                <a:latin typeface="Tahoma" pitchFamily="34" charset="0"/>
                <a:ea typeface="Tahoma" charset="0"/>
                <a:cs typeface="Tahoma" pitchFamily="34" charset="0"/>
              </a:defRPr>
            </a:lvl2pPr>
            <a:lvl3pPr marL="1143000" indent="-228600" algn="l" rtl="0" eaLnBrk="0" fontAlgn="base" hangingPunct="0">
              <a:spcBef>
                <a:spcPct val="20000"/>
              </a:spcBef>
              <a:spcAft>
                <a:spcPct val="0"/>
              </a:spcAft>
              <a:buChar char="•"/>
              <a:defRPr sz="2400">
                <a:solidFill>
                  <a:srgbClr val="001457"/>
                </a:solidFill>
                <a:latin typeface="Tahoma" pitchFamily="34" charset="0"/>
                <a:ea typeface="Tahoma" charset="0"/>
                <a:cs typeface="Tahoma" pitchFamily="34" charset="0"/>
              </a:defRPr>
            </a:lvl3pPr>
            <a:lvl4pPr marL="16002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4pPr>
            <a:lvl5pPr marL="20574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altLang="zh-TW" sz="2000" kern="0" dirty="0">
                <a:latin typeface="Arial" panose="020B0604020202020204" pitchFamily="34" charset="0"/>
                <a:cs typeface="Arial" panose="020B0604020202020204" pitchFamily="34" charset="0"/>
              </a:rPr>
              <a:t>Buck Boost Converter with Controller 2: Polynomial Fitting</a:t>
            </a:r>
            <a:endParaRPr lang="zh-TW" altLang="en-US" sz="1600" i="1" kern="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584637"/>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345"/>
            <a:ext cx="8229600" cy="4679583"/>
          </a:xfrm>
        </p:spPr>
        <p:txBody>
          <a:bodyPr/>
          <a:lstStyle/>
          <a:p>
            <a:r>
              <a:rPr lang="en-US" sz="2000" dirty="0">
                <a:latin typeface="Arial" panose="020B0604020202020204" pitchFamily="34" charset="0"/>
                <a:cs typeface="Arial" panose="020B0604020202020204" pitchFamily="34" charset="0"/>
              </a:rPr>
              <a:t>We use </a:t>
            </a:r>
            <a:r>
              <a:rPr lang="en-US" sz="2000" dirty="0">
                <a:solidFill>
                  <a:schemeClr val="accent1">
                    <a:lumMod val="50000"/>
                  </a:schemeClr>
                </a:solidFill>
                <a:latin typeface="Arial" panose="020B0604020202020204" pitchFamily="34" charset="0"/>
                <a:cs typeface="Arial" panose="020B0604020202020204" pitchFamily="34" charset="0"/>
              </a:rPr>
              <a:t>2 identical Buck-Boost Converters </a:t>
            </a:r>
            <a:r>
              <a:rPr lang="en-US" sz="2000" dirty="0">
                <a:latin typeface="Arial" panose="020B0604020202020204" pitchFamily="34" charset="0"/>
                <a:cs typeface="Arial" panose="020B0604020202020204" pitchFamily="34" charset="0"/>
              </a:rPr>
              <a:t>for both front and back panel, which then connected in </a:t>
            </a:r>
            <a:r>
              <a:rPr lang="en-US" sz="2000" dirty="0">
                <a:solidFill>
                  <a:schemeClr val="accent1">
                    <a:lumMod val="50000"/>
                  </a:schemeClr>
                </a:solidFill>
                <a:latin typeface="Arial" panose="020B0604020202020204" pitchFamily="34" charset="0"/>
                <a:cs typeface="Arial" panose="020B0604020202020204" pitchFamily="34" charset="0"/>
              </a:rPr>
              <a:t>parallel</a:t>
            </a:r>
            <a:r>
              <a:rPr lang="en-US" sz="2000" dirty="0">
                <a:latin typeface="Arial" panose="020B0604020202020204" pitchFamily="34" charset="0"/>
                <a:cs typeface="Arial" panose="020B0604020202020204" pitchFamily="34" charset="0"/>
              </a:rPr>
              <a:t>, as they’re the </a:t>
            </a:r>
            <a:r>
              <a:rPr lang="en-US" sz="2000" dirty="0">
                <a:solidFill>
                  <a:schemeClr val="accent1">
                    <a:lumMod val="50000"/>
                  </a:schemeClr>
                </a:solidFill>
                <a:latin typeface="Arial" panose="020B0604020202020204" pitchFamily="34" charset="0"/>
                <a:cs typeface="Arial" panose="020B0604020202020204" pitchFamily="34" charset="0"/>
              </a:rPr>
              <a:t>most effective solution </a:t>
            </a:r>
            <a:r>
              <a:rPr lang="en-US" sz="2000" dirty="0">
                <a:latin typeface="Arial" panose="020B0604020202020204" pitchFamily="34" charset="0"/>
                <a:cs typeface="Arial" panose="020B0604020202020204" pitchFamily="34" charset="0"/>
              </a:rPr>
              <a:t>in any circumstances (</a:t>
            </a:r>
            <a:r>
              <a:rPr lang="en-US" sz="2000" dirty="0">
                <a:solidFill>
                  <a:schemeClr val="accent1">
                    <a:lumMod val="50000"/>
                  </a:schemeClr>
                </a:solidFill>
                <a:latin typeface="Arial" panose="020B0604020202020204" pitchFamily="34" charset="0"/>
                <a:cs typeface="Arial" panose="020B0604020202020204" pitchFamily="34" charset="0"/>
              </a:rPr>
              <a:t>varying irradiance and temperature</a:t>
            </a:r>
            <a:r>
              <a:rPr lang="en-US" sz="2000" dirty="0">
                <a:latin typeface="Arial" panose="020B0604020202020204" pitchFamily="34" charset="0"/>
                <a:cs typeface="Arial" panose="020B0604020202020204" pitchFamily="34" charset="0"/>
              </a:rPr>
              <a:t>)</a:t>
            </a:r>
          </a:p>
          <a:p>
            <a:r>
              <a:rPr lang="en-US" sz="2000" dirty="0">
                <a:solidFill>
                  <a:schemeClr val="accent1">
                    <a:lumMod val="50000"/>
                  </a:schemeClr>
                </a:solidFill>
                <a:latin typeface="Arial" panose="020B0604020202020204" pitchFamily="34" charset="0"/>
                <a:cs typeface="Arial" panose="020B0604020202020204" pitchFamily="34" charset="0"/>
              </a:rPr>
              <a:t>Controller 1 </a:t>
            </a:r>
            <a:r>
              <a:rPr lang="en-US" sz="2000" dirty="0">
                <a:latin typeface="Arial" panose="020B0604020202020204" pitchFamily="34" charset="0"/>
                <a:cs typeface="Arial" panose="020B0604020202020204" pitchFamily="34" charset="0"/>
              </a:rPr>
              <a:t>results in </a:t>
            </a:r>
            <a:r>
              <a:rPr lang="en-US" sz="2000" dirty="0">
                <a:solidFill>
                  <a:schemeClr val="accent1">
                    <a:lumMod val="50000"/>
                  </a:schemeClr>
                </a:solidFill>
                <a:latin typeface="Arial" panose="020B0604020202020204" pitchFamily="34" charset="0"/>
                <a:cs typeface="Arial" panose="020B0604020202020204" pitchFamily="34" charset="0"/>
              </a:rPr>
              <a:t>higher </a:t>
            </a:r>
            <a:r>
              <a:rPr lang="en-US" sz="2000" dirty="0" err="1">
                <a:solidFill>
                  <a:schemeClr val="accent1">
                    <a:lumMod val="50000"/>
                  </a:schemeClr>
                </a:solidFill>
                <a:latin typeface="Arial" panose="020B0604020202020204" pitchFamily="34" charset="0"/>
                <a:cs typeface="Arial" panose="020B0604020202020204" pitchFamily="34" charset="0"/>
              </a:rPr>
              <a:t>Pbat</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a:t>
            </a:r>
            <a:r>
              <a:rPr lang="en-US" sz="2000" dirty="0">
                <a:solidFill>
                  <a:schemeClr val="accent1">
                    <a:lumMod val="50000"/>
                  </a:schemeClr>
                </a:solidFill>
                <a:latin typeface="Arial" panose="020B0604020202020204" pitchFamily="34" charset="0"/>
                <a:cs typeface="Arial" panose="020B0604020202020204" pitchFamily="34" charset="0"/>
              </a:rPr>
              <a:t> higher efficiency</a:t>
            </a:r>
            <a:r>
              <a:rPr lang="en-US" sz="2000" dirty="0">
                <a:latin typeface="Arial" panose="020B0604020202020204" pitchFamily="34" charset="0"/>
                <a:cs typeface="Arial" panose="020B0604020202020204" pitchFamily="34" charset="0"/>
              </a:rPr>
              <a:t>, and will be </a:t>
            </a:r>
            <a:r>
              <a:rPr lang="en-US" sz="2000" dirty="0">
                <a:solidFill>
                  <a:schemeClr val="accent1">
                    <a:lumMod val="50000"/>
                  </a:schemeClr>
                </a:solidFill>
                <a:latin typeface="Arial" panose="020B0604020202020204" pitchFamily="34" charset="0"/>
                <a:cs typeface="Arial" panose="020B0604020202020204" pitchFamily="34" charset="0"/>
              </a:rPr>
              <a:t>more applicable </a:t>
            </a:r>
            <a:r>
              <a:rPr lang="en-US" sz="2000" dirty="0">
                <a:latin typeface="Arial" panose="020B0604020202020204" pitchFamily="34" charset="0"/>
                <a:cs typeface="Arial" panose="020B0604020202020204" pitchFamily="34" charset="0"/>
              </a:rPr>
              <a:t>in reality (Controller 2 that have to get irradiance and temperature data from the module, which Controller 1 </a:t>
            </a:r>
            <a:r>
              <a:rPr lang="en-US" sz="2000" dirty="0">
                <a:solidFill>
                  <a:schemeClr val="accent1">
                    <a:lumMod val="50000"/>
                  </a:schemeClr>
                </a:solidFill>
                <a:latin typeface="Arial" panose="020B0604020202020204" pitchFamily="34" charset="0"/>
                <a:cs typeface="Arial" panose="020B0604020202020204" pitchFamily="34" charset="0"/>
              </a:rPr>
              <a:t>directly use </a:t>
            </a:r>
            <a:r>
              <a:rPr lang="en-US" sz="2000" dirty="0" err="1">
                <a:solidFill>
                  <a:schemeClr val="accent1">
                    <a:lumMod val="50000"/>
                  </a:schemeClr>
                </a:solidFill>
                <a:latin typeface="Arial" panose="020B0604020202020204" pitchFamily="34" charset="0"/>
                <a:cs typeface="Arial" panose="020B0604020202020204" pitchFamily="34" charset="0"/>
              </a:rPr>
              <a:t>Pbat</a:t>
            </a:r>
            <a:r>
              <a:rPr lang="en-US" sz="2000" dirty="0">
                <a:solidFill>
                  <a:schemeClr val="accent1">
                    <a:lumMod val="50000"/>
                  </a:schemeClr>
                </a:solidFill>
                <a:latin typeface="Arial" panose="020B0604020202020204" pitchFamily="34" charset="0"/>
                <a:cs typeface="Arial" panose="020B0604020202020204" pitchFamily="34" charset="0"/>
              </a:rPr>
              <a:t> as an input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Buck-Boost Converter will </a:t>
            </a:r>
            <a:r>
              <a:rPr lang="en-US" sz="2000" dirty="0">
                <a:solidFill>
                  <a:schemeClr val="accent1">
                    <a:lumMod val="50000"/>
                  </a:schemeClr>
                </a:solidFill>
                <a:latin typeface="Arial" panose="020B0604020202020204" pitchFamily="34" charset="0"/>
                <a:cs typeface="Arial" panose="020B0604020202020204" pitchFamily="34" charset="0"/>
              </a:rPr>
              <a:t>accommodate wider range of application </a:t>
            </a:r>
            <a:r>
              <a:rPr lang="en-US" sz="2000" dirty="0">
                <a:latin typeface="Arial" panose="020B0604020202020204" pitchFamily="34" charset="0"/>
                <a:cs typeface="Arial" panose="020B0604020202020204" pitchFamily="34" charset="0"/>
              </a:rPr>
              <a:t>(due to its ability to “step up” or “step down”), but the </a:t>
            </a:r>
            <a:r>
              <a:rPr lang="en-US" sz="2000" dirty="0">
                <a:solidFill>
                  <a:schemeClr val="accent1">
                    <a:lumMod val="50000"/>
                  </a:schemeClr>
                </a:solidFill>
                <a:latin typeface="Arial" panose="020B0604020202020204" pitchFamily="34" charset="0"/>
                <a:cs typeface="Arial" panose="020B0604020202020204" pitchFamily="34" charset="0"/>
              </a:rPr>
              <a:t>output polarity is inverted</a:t>
            </a:r>
            <a:r>
              <a:rPr lang="en-US" sz="2000" dirty="0">
                <a:latin typeface="Arial" panose="020B0604020202020204" pitchFamily="34" charset="0"/>
                <a:cs typeface="Arial" panose="020B0604020202020204" pitchFamily="34" charset="0"/>
              </a:rPr>
              <a:t>, and </a:t>
            </a:r>
            <a:r>
              <a:rPr lang="en-US" sz="2000" dirty="0">
                <a:solidFill>
                  <a:schemeClr val="accent1">
                    <a:lumMod val="50000"/>
                  </a:schemeClr>
                </a:solidFill>
                <a:latin typeface="Arial" panose="020B0604020202020204" pitchFamily="34" charset="0"/>
                <a:cs typeface="Arial" panose="020B0604020202020204" pitchFamily="34" charset="0"/>
              </a:rPr>
              <a:t>provide no isolation </a:t>
            </a:r>
            <a:r>
              <a:rPr lang="en-US" sz="2000" dirty="0">
                <a:latin typeface="Arial" panose="020B0604020202020204" pitchFamily="34" charset="0"/>
                <a:cs typeface="Arial" panose="020B0604020202020204" pitchFamily="34" charset="0"/>
              </a:rPr>
              <a:t>between input and output</a:t>
            </a:r>
            <a:br>
              <a:rPr lang="en-US" sz="2000" dirty="0">
                <a:latin typeface="Arial" panose="020B0604020202020204" pitchFamily="34" charset="0"/>
                <a:cs typeface="Arial" panose="020B0604020202020204" pitchFamily="34" charset="0"/>
              </a:rPr>
            </a:br>
            <a:endParaRPr lang="zh-TW" altLang="en-US" sz="2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12</a:t>
            </a:fld>
            <a:endParaRPr lang="en-US"/>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63133786"/>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TW" sz="2000" dirty="0">
                <a:latin typeface="Arial" panose="020B0604020202020204" pitchFamily="34" charset="0"/>
                <a:ea typeface="Tahoma" panose="020B0604030504040204" pitchFamily="34" charset="0"/>
                <a:cs typeface="Arial" panose="020B0604020202020204" pitchFamily="34" charset="0"/>
              </a:rPr>
              <a:t>Among buck, boost and buck boost converter, the DC-DC buck-boost converter integrated with the solar PV system is the </a:t>
            </a:r>
            <a:r>
              <a:rPr lang="en-US" altLang="zh-TW" sz="2000"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most effective solution</a:t>
            </a:r>
            <a:r>
              <a:rPr lang="en-US" altLang="zh-TW" sz="2000" dirty="0">
                <a:latin typeface="Arial" panose="020B0604020202020204" pitchFamily="34" charset="0"/>
                <a:ea typeface="Tahoma" panose="020B0604030504040204" pitchFamily="34" charset="0"/>
                <a:cs typeface="Arial" panose="020B0604020202020204" pitchFamily="34" charset="0"/>
              </a:rPr>
              <a:t> in producing maximum PV output power at any circumstances. </a:t>
            </a:r>
          </a:p>
          <a:p>
            <a:r>
              <a:rPr lang="en-US" altLang="zh-TW" sz="2000" dirty="0">
                <a:latin typeface="Arial" panose="020B0604020202020204" pitchFamily="34" charset="0"/>
                <a:ea typeface="Tahoma" panose="020B0604030504040204" pitchFamily="34" charset="0"/>
                <a:cs typeface="Arial" panose="020B0604020202020204" pitchFamily="34" charset="0"/>
              </a:rPr>
              <a:t>We found out that:</a:t>
            </a:r>
          </a:p>
          <a:p>
            <a:pPr lvl="1"/>
            <a:r>
              <a:rPr lang="en-US" altLang="zh-TW" sz="2000" dirty="0">
                <a:latin typeface="Arial" panose="020B0604020202020204" pitchFamily="34" charset="0"/>
                <a:ea typeface="Tahoma" panose="020B0604030504040204" pitchFamily="34" charset="0"/>
                <a:cs typeface="Arial" panose="020B0604020202020204" pitchFamily="34" charset="0"/>
              </a:rPr>
              <a:t>boost converter needs </a:t>
            </a:r>
            <a:r>
              <a:rPr lang="en-US" altLang="zh-TW" sz="2000"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higher inductance </a:t>
            </a:r>
            <a:r>
              <a:rPr lang="en-US" altLang="zh-TW" sz="2000" dirty="0">
                <a:latin typeface="Arial" panose="020B0604020202020204" pitchFamily="34" charset="0"/>
                <a:ea typeface="Tahoma" panose="020B0604030504040204" pitchFamily="34" charset="0"/>
                <a:cs typeface="Arial" panose="020B0604020202020204" pitchFamily="34" charset="0"/>
              </a:rPr>
              <a:t>than buck converter</a:t>
            </a:r>
          </a:p>
          <a:p>
            <a:pPr lvl="1"/>
            <a:r>
              <a:rPr lang="en-US" altLang="zh-TW" sz="2000" dirty="0">
                <a:latin typeface="Arial" panose="020B0604020202020204" pitchFamily="34" charset="0"/>
                <a:ea typeface="Tahoma" panose="020B0604030504040204" pitchFamily="34" charset="0"/>
                <a:cs typeface="Arial" panose="020B0604020202020204" pitchFamily="34" charset="0"/>
              </a:rPr>
              <a:t>buck converter requires </a:t>
            </a:r>
            <a:r>
              <a:rPr lang="en-US" altLang="zh-TW" sz="2000"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larger capacitor </a:t>
            </a:r>
            <a:r>
              <a:rPr lang="en-US" altLang="zh-TW" sz="2000" dirty="0">
                <a:latin typeface="Arial" panose="020B0604020202020204" pitchFamily="34" charset="0"/>
                <a:ea typeface="Tahoma" panose="020B0604030504040204" pitchFamily="34" charset="0"/>
                <a:cs typeface="Arial" panose="020B0604020202020204" pitchFamily="34" charset="0"/>
              </a:rPr>
              <a:t>to smooth the discontinuous PV module input current than the boost converter</a:t>
            </a:r>
          </a:p>
          <a:p>
            <a:pPr lvl="1"/>
            <a:r>
              <a:rPr lang="en-US" altLang="zh-TW" sz="2000" dirty="0">
                <a:latin typeface="Arial" panose="020B0604020202020204" pitchFamily="34" charset="0"/>
                <a:ea typeface="Tahoma" panose="020B0604030504040204" pitchFamily="34" charset="0"/>
                <a:cs typeface="Arial" panose="020B0604020202020204" pitchFamily="34" charset="0"/>
              </a:rPr>
              <a:t>buck-boost converter is the </a:t>
            </a:r>
            <a:r>
              <a:rPr lang="en-US" altLang="zh-TW" sz="2000"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most effective solution </a:t>
            </a:r>
            <a:r>
              <a:rPr lang="en-US" altLang="zh-TW" sz="2000" dirty="0">
                <a:latin typeface="Arial" panose="020B0604020202020204" pitchFamily="34" charset="0"/>
                <a:ea typeface="Tahoma" panose="020B0604030504040204" pitchFamily="34" charset="0"/>
                <a:cs typeface="Arial" panose="020B0604020202020204" pitchFamily="34" charset="0"/>
              </a:rPr>
              <a:t>in </a:t>
            </a:r>
            <a:r>
              <a:rPr lang="en-US" altLang="zh-TW" sz="2000"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tracking maximum power point</a:t>
            </a:r>
            <a:r>
              <a:rPr lang="en-US" altLang="zh-TW" sz="2000" dirty="0">
                <a:latin typeface="Arial" panose="020B0604020202020204" pitchFamily="34" charset="0"/>
                <a:ea typeface="Tahoma" panose="020B0604030504040204" pitchFamily="34" charset="0"/>
                <a:cs typeface="Arial" panose="020B0604020202020204" pitchFamily="34" charset="0"/>
              </a:rPr>
              <a:t> (MPP) of  the PV array irrespective of ambient temperature, solar irradiance, and load condition.</a:t>
            </a:r>
            <a:br>
              <a:rPr lang="en-US" altLang="zh-TW" sz="1600" dirty="0">
                <a:latin typeface="Arial" panose="020B0604020202020204" pitchFamily="34" charset="0"/>
                <a:ea typeface="Tahoma" panose="020B0604030504040204" pitchFamily="34" charset="0"/>
                <a:cs typeface="Arial" panose="020B0604020202020204" pitchFamily="34" charset="0"/>
              </a:rPr>
            </a:br>
            <a:endParaRPr lang="zh-TW" altLang="en-US" sz="16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2</a:t>
            </a:fld>
            <a:endParaRPr lang="en-US"/>
          </a:p>
        </p:txBody>
      </p:sp>
      <p:sp>
        <p:nvSpPr>
          <p:cNvPr id="4" name="Title 3"/>
          <p:cNvSpPr>
            <a:spLocks noGrp="1"/>
          </p:cNvSpPr>
          <p:nvPr>
            <p:ph type="title"/>
          </p:nvPr>
        </p:nvSpPr>
        <p:spPr/>
        <p:txBody>
          <a:bodyPr/>
          <a:lstStyle/>
          <a:p>
            <a:r>
              <a:rPr lang="en-US" dirty="0"/>
              <a:t>Why </a:t>
            </a:r>
            <a:r>
              <a:rPr lang="en-US" altLang="zh-CN" dirty="0"/>
              <a:t>Buck-Boost Converter?</a:t>
            </a:r>
            <a:endParaRPr lang="en-US" dirty="0"/>
          </a:p>
        </p:txBody>
      </p:sp>
    </p:spTree>
    <p:extLst>
      <p:ext uri="{BB962C8B-B14F-4D97-AF65-F5344CB8AC3E}">
        <p14:creationId xmlns:p14="http://schemas.microsoft.com/office/powerpoint/2010/main" val="163689822"/>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latin typeface="Arial" panose="020B0604020202020204" pitchFamily="34" charset="0"/>
                <a:cs typeface="Arial" panose="020B0604020202020204" pitchFamily="34" charset="0"/>
              </a:rPr>
              <a:t>The buck–boost converter is a type of DC-to-DC converter that has an output voltage magnitude that is either </a:t>
            </a:r>
            <a:r>
              <a:rPr lang="en-US" sz="2000" dirty="0">
                <a:solidFill>
                  <a:schemeClr val="accent1">
                    <a:lumMod val="50000"/>
                  </a:schemeClr>
                </a:solidFill>
                <a:latin typeface="Arial" panose="020B0604020202020204" pitchFamily="34" charset="0"/>
                <a:cs typeface="Arial" panose="020B0604020202020204" pitchFamily="34" charset="0"/>
              </a:rPr>
              <a:t>greater than or less than </a:t>
            </a:r>
            <a:r>
              <a:rPr lang="en-US" sz="2000" dirty="0">
                <a:latin typeface="Arial" panose="020B0604020202020204" pitchFamily="34" charset="0"/>
                <a:cs typeface="Arial" panose="020B0604020202020204" pitchFamily="34" charset="0"/>
              </a:rPr>
              <a:t>the input voltage magnitude. It is used to </a:t>
            </a:r>
            <a:r>
              <a:rPr lang="en-US" sz="2000" dirty="0">
                <a:solidFill>
                  <a:schemeClr val="accent1">
                    <a:lumMod val="50000"/>
                  </a:schemeClr>
                </a:solidFill>
                <a:latin typeface="Arial" panose="020B0604020202020204" pitchFamily="34" charset="0"/>
                <a:cs typeface="Arial" panose="020B0604020202020204" pitchFamily="34" charset="0"/>
              </a:rPr>
              <a:t>“step up” </a:t>
            </a:r>
            <a:r>
              <a:rPr lang="en-US" sz="2000" dirty="0">
                <a:latin typeface="Arial" panose="020B0604020202020204" pitchFamily="34" charset="0"/>
                <a:cs typeface="Arial" panose="020B0604020202020204" pitchFamily="34" charset="0"/>
              </a:rPr>
              <a:t>or </a:t>
            </a:r>
            <a:r>
              <a:rPr lang="en-US" sz="2000" dirty="0">
                <a:solidFill>
                  <a:schemeClr val="accent1">
                    <a:lumMod val="50000"/>
                  </a:schemeClr>
                </a:solidFill>
                <a:latin typeface="Arial" panose="020B0604020202020204" pitchFamily="34" charset="0"/>
                <a:cs typeface="Arial" panose="020B0604020202020204" pitchFamily="34" charset="0"/>
              </a:rPr>
              <a:t>“step down” </a:t>
            </a:r>
            <a:r>
              <a:rPr lang="en-US" sz="2000" dirty="0">
                <a:latin typeface="Arial" panose="020B0604020202020204" pitchFamily="34" charset="0"/>
                <a:cs typeface="Arial" panose="020B0604020202020204" pitchFamily="34" charset="0"/>
              </a:rPr>
              <a:t>the DC voltage, similar to a transformer for AC circuits.</a:t>
            </a:r>
          </a:p>
          <a:p>
            <a:r>
              <a:rPr lang="en-US" sz="2000" dirty="0">
                <a:latin typeface="Arial" panose="020B0604020202020204" pitchFamily="34" charset="0"/>
                <a:cs typeface="Arial" panose="020B0604020202020204" pitchFamily="34" charset="0"/>
              </a:rPr>
              <a:t>The design of a buck-boost converter is similar to a buck converter and boost converter, except that it is in a </a:t>
            </a:r>
            <a:r>
              <a:rPr lang="en-US" sz="2000" dirty="0">
                <a:solidFill>
                  <a:schemeClr val="accent1">
                    <a:lumMod val="50000"/>
                  </a:schemeClr>
                </a:solidFill>
                <a:latin typeface="Arial" panose="020B0604020202020204" pitchFamily="34" charset="0"/>
                <a:cs typeface="Arial" panose="020B0604020202020204" pitchFamily="34" charset="0"/>
              </a:rPr>
              <a:t>single circuit </a:t>
            </a:r>
            <a:r>
              <a:rPr lang="en-US" sz="2000" dirty="0">
                <a:latin typeface="Arial" panose="020B0604020202020204" pitchFamily="34" charset="0"/>
                <a:cs typeface="Arial" panose="020B0604020202020204" pitchFamily="34" charset="0"/>
              </a:rPr>
              <a:t>and it usually has an added </a:t>
            </a:r>
            <a:r>
              <a:rPr lang="en-US" sz="2000" dirty="0">
                <a:solidFill>
                  <a:schemeClr val="accent1">
                    <a:lumMod val="50000"/>
                  </a:schemeClr>
                </a:solidFill>
                <a:latin typeface="Arial" panose="020B0604020202020204" pitchFamily="34" charset="0"/>
                <a:cs typeface="Arial" panose="020B0604020202020204" pitchFamily="34" charset="0"/>
              </a:rPr>
              <a:t>control unit</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altLang="zh-TW" sz="2000" dirty="0">
                <a:latin typeface="Arial" panose="020B0604020202020204" pitchFamily="34" charset="0"/>
                <a:ea typeface="Tahoma" panose="020B0604030504040204" pitchFamily="34" charset="0"/>
                <a:cs typeface="Arial" panose="020B0604020202020204" pitchFamily="34" charset="0"/>
              </a:rPr>
            </a:br>
            <a:endParaRPr lang="zh-TW" altLang="en-US" sz="2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3</a:t>
            </a:fld>
            <a:endParaRPr lang="en-US"/>
          </a:p>
        </p:txBody>
      </p:sp>
      <p:sp>
        <p:nvSpPr>
          <p:cNvPr id="4" name="Title 3"/>
          <p:cNvSpPr>
            <a:spLocks noGrp="1"/>
          </p:cNvSpPr>
          <p:nvPr>
            <p:ph type="title"/>
          </p:nvPr>
        </p:nvSpPr>
        <p:spPr/>
        <p:txBody>
          <a:bodyPr/>
          <a:lstStyle/>
          <a:p>
            <a:r>
              <a:rPr lang="en-US" dirty="0"/>
              <a:t>Basics </a:t>
            </a:r>
            <a:r>
              <a:rPr lang="en-US" altLang="zh-CN" dirty="0"/>
              <a:t>about Buck-Boost Converter</a:t>
            </a:r>
            <a:endParaRPr lang="en-US" dirty="0"/>
          </a:p>
        </p:txBody>
      </p:sp>
      <p:pic>
        <p:nvPicPr>
          <p:cNvPr id="5" name="Google Shape;76;g106ca35551b_0_15">
            <a:extLst>
              <a:ext uri="{FF2B5EF4-FFF2-40B4-BE49-F238E27FC236}">
                <a16:creationId xmlns:a16="http://schemas.microsoft.com/office/drawing/2014/main" id="{45A4771C-ED5A-4E12-9952-6F6791057D3D}"/>
              </a:ext>
            </a:extLst>
          </p:cNvPr>
          <p:cNvPicPr preferRelativeResize="0"/>
          <p:nvPr/>
        </p:nvPicPr>
        <p:blipFill>
          <a:blip r:embed="rId2">
            <a:alphaModFix/>
          </a:blip>
          <a:stretch>
            <a:fillRect/>
          </a:stretch>
        </p:blipFill>
        <p:spPr>
          <a:xfrm>
            <a:off x="1617686" y="3561828"/>
            <a:ext cx="5908627" cy="2588100"/>
          </a:xfrm>
          <a:prstGeom prst="rect">
            <a:avLst/>
          </a:prstGeom>
          <a:noFill/>
          <a:ln>
            <a:noFill/>
          </a:ln>
        </p:spPr>
      </p:pic>
    </p:spTree>
    <p:extLst>
      <p:ext uri="{BB962C8B-B14F-4D97-AF65-F5344CB8AC3E}">
        <p14:creationId xmlns:p14="http://schemas.microsoft.com/office/powerpoint/2010/main" val="871249685"/>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4</a:t>
            </a:fld>
            <a:endParaRPr lang="en-US"/>
          </a:p>
        </p:txBody>
      </p:sp>
      <p:sp>
        <p:nvSpPr>
          <p:cNvPr id="4" name="Title 3"/>
          <p:cNvSpPr>
            <a:spLocks noGrp="1"/>
          </p:cNvSpPr>
          <p:nvPr>
            <p:ph type="title"/>
          </p:nvPr>
        </p:nvSpPr>
        <p:spPr/>
        <p:txBody>
          <a:bodyPr/>
          <a:lstStyle/>
          <a:p>
            <a:r>
              <a:rPr lang="en-US" altLang="zh-CN" dirty="0"/>
              <a:t>Buck-Boost Converter</a:t>
            </a:r>
            <a:endParaRPr lang="en-US" dirty="0"/>
          </a:p>
        </p:txBody>
      </p:sp>
      <p:pic>
        <p:nvPicPr>
          <p:cNvPr id="8" name="Picture 7">
            <a:extLst>
              <a:ext uri="{FF2B5EF4-FFF2-40B4-BE49-F238E27FC236}">
                <a16:creationId xmlns:a16="http://schemas.microsoft.com/office/drawing/2014/main" id="{BCF4E362-D331-42A1-B553-53DF3D733083}"/>
              </a:ext>
            </a:extLst>
          </p:cNvPr>
          <p:cNvPicPr>
            <a:picLocks noChangeAspect="1"/>
          </p:cNvPicPr>
          <p:nvPr/>
        </p:nvPicPr>
        <p:blipFill>
          <a:blip r:embed="rId2"/>
          <a:stretch>
            <a:fillRect/>
          </a:stretch>
        </p:blipFill>
        <p:spPr>
          <a:xfrm>
            <a:off x="119976" y="1815990"/>
            <a:ext cx="8909960" cy="3842601"/>
          </a:xfrm>
          <a:prstGeom prst="rect">
            <a:avLst/>
          </a:prstGeom>
        </p:spPr>
      </p:pic>
    </p:spTree>
    <p:extLst>
      <p:ext uri="{BB962C8B-B14F-4D97-AF65-F5344CB8AC3E}">
        <p14:creationId xmlns:p14="http://schemas.microsoft.com/office/powerpoint/2010/main" val="598138552"/>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5</a:t>
            </a:fld>
            <a:endParaRPr lang="en-US"/>
          </a:p>
        </p:txBody>
      </p:sp>
      <p:sp>
        <p:nvSpPr>
          <p:cNvPr id="4" name="Title 3"/>
          <p:cNvSpPr>
            <a:spLocks noGrp="1"/>
          </p:cNvSpPr>
          <p:nvPr>
            <p:ph type="title"/>
          </p:nvPr>
        </p:nvSpPr>
        <p:spPr/>
        <p:txBody>
          <a:bodyPr/>
          <a:lstStyle/>
          <a:p>
            <a:r>
              <a:rPr lang="en-US" sz="3200" dirty="0"/>
              <a:t>Same Converter, 2 Different Controllers</a:t>
            </a:r>
          </a:p>
        </p:txBody>
      </p:sp>
      <p:pic>
        <p:nvPicPr>
          <p:cNvPr id="8" name="Picture 2">
            <a:extLst>
              <a:ext uri="{FF2B5EF4-FFF2-40B4-BE49-F238E27FC236}">
                <a16:creationId xmlns:a16="http://schemas.microsoft.com/office/drawing/2014/main" id="{ECC03E72-5F2C-40A9-9B83-74A8BFE56B8A}"/>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7104"/>
          <a:stretch/>
        </p:blipFill>
        <p:spPr bwMode="auto">
          <a:xfrm>
            <a:off x="2111394" y="3267437"/>
            <a:ext cx="4781424" cy="198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a:extLst>
              <a:ext uri="{FF2B5EF4-FFF2-40B4-BE49-F238E27FC236}">
                <a16:creationId xmlns:a16="http://schemas.microsoft.com/office/drawing/2014/main" id="{468B1B75-6379-4E51-9BBA-501363232FD6}"/>
              </a:ext>
            </a:extLst>
          </p:cNvPr>
          <p:cNvSpPr>
            <a:spLocks noGrp="1"/>
          </p:cNvSpPr>
          <p:nvPr>
            <p:ph idx="1"/>
          </p:nvPr>
        </p:nvSpPr>
        <p:spPr>
          <a:xfrm>
            <a:off x="380390" y="5362989"/>
            <a:ext cx="8300945" cy="1407245"/>
          </a:xfrm>
        </p:spPr>
        <p:txBody>
          <a:bodyPr/>
          <a:lstStyle/>
          <a:p>
            <a:r>
              <a:rPr lang="en-US" altLang="zh-TW" sz="2000" dirty="0">
                <a:latin typeface="Arial" panose="020B0604020202020204" pitchFamily="34" charset="0"/>
                <a:cs typeface="Arial" panose="020B0604020202020204" pitchFamily="34" charset="0"/>
              </a:rPr>
              <a:t>For both controller, we use the same </a:t>
            </a:r>
            <a:r>
              <a:rPr lang="en-US" altLang="zh-TW" sz="2000" dirty="0">
                <a:solidFill>
                  <a:schemeClr val="accent1">
                    <a:lumMod val="50000"/>
                  </a:schemeClr>
                </a:solidFill>
                <a:latin typeface="Arial" panose="020B0604020202020204" pitchFamily="34" charset="0"/>
                <a:cs typeface="Arial" panose="020B0604020202020204" pitchFamily="34" charset="0"/>
              </a:rPr>
              <a:t>Buck-Boost Converter</a:t>
            </a:r>
            <a:r>
              <a:rPr lang="en-US" altLang="zh-TW" sz="2000" dirty="0">
                <a:latin typeface="Arial" panose="020B0604020202020204" pitchFamily="34" charset="0"/>
                <a:cs typeface="Arial" panose="020B0604020202020204" pitchFamily="34" charset="0"/>
              </a:rPr>
              <a:t>, and controlling the </a:t>
            </a:r>
            <a:r>
              <a:rPr lang="en-US" altLang="zh-TW" sz="2000" dirty="0">
                <a:solidFill>
                  <a:schemeClr val="accent1">
                    <a:lumMod val="50000"/>
                  </a:schemeClr>
                </a:solidFill>
                <a:latin typeface="Arial" panose="020B0604020202020204" pitchFamily="34" charset="0"/>
                <a:cs typeface="Arial" panose="020B0604020202020204" pitchFamily="34" charset="0"/>
              </a:rPr>
              <a:t>duty ratio </a:t>
            </a:r>
            <a:r>
              <a:rPr lang="en-US" altLang="zh-TW" sz="2000" dirty="0">
                <a:latin typeface="Arial" panose="020B0604020202020204" pitchFamily="34" charset="0"/>
                <a:cs typeface="Arial" panose="020B0604020202020204" pitchFamily="34" charset="0"/>
              </a:rPr>
              <a:t>to get the maximum power output. </a:t>
            </a:r>
            <a:r>
              <a:rPr lang="en-US" altLang="zh-TW" sz="2000" i="1" dirty="0">
                <a:solidFill>
                  <a:schemeClr val="accent1">
                    <a:lumMod val="50000"/>
                  </a:schemeClr>
                </a:solidFill>
                <a:latin typeface="Arial" panose="020B0604020202020204" pitchFamily="34" charset="0"/>
                <a:cs typeface="Arial" panose="020B0604020202020204" pitchFamily="34" charset="0"/>
              </a:rPr>
              <a:t>(L=1mH).</a:t>
            </a:r>
          </a:p>
          <a:p>
            <a:r>
              <a:rPr lang="en-US" altLang="zh-CN" sz="2000" dirty="0">
                <a:latin typeface="Arial" panose="020B0604020202020204" pitchFamily="34" charset="0"/>
                <a:cs typeface="Arial" panose="020B0604020202020204" pitchFamily="34" charset="0"/>
              </a:rPr>
              <a:t>Both front and back PV have </a:t>
            </a:r>
            <a:r>
              <a:rPr lang="en-US" altLang="zh-CN" sz="2000" dirty="0">
                <a:solidFill>
                  <a:schemeClr val="accent1">
                    <a:lumMod val="50000"/>
                  </a:schemeClr>
                </a:solidFill>
                <a:latin typeface="Arial" panose="020B0604020202020204" pitchFamily="34" charset="0"/>
                <a:cs typeface="Arial" panose="020B0604020202020204" pitchFamily="34" charset="0"/>
              </a:rPr>
              <a:t>2 identical converter</a:t>
            </a:r>
            <a:r>
              <a:rPr lang="en-US" altLang="zh-CN" sz="2000" dirty="0">
                <a:latin typeface="Arial" panose="020B0604020202020204" pitchFamily="34" charset="0"/>
                <a:cs typeface="Arial" panose="020B0604020202020204" pitchFamily="34" charset="0"/>
              </a:rPr>
              <a:t>, then they’re both connected in </a:t>
            </a:r>
            <a:r>
              <a:rPr lang="en-US" altLang="zh-CN" sz="2000" dirty="0">
                <a:solidFill>
                  <a:schemeClr val="accent1">
                    <a:lumMod val="50000"/>
                  </a:schemeClr>
                </a:solidFill>
                <a:latin typeface="Arial" panose="020B0604020202020204" pitchFamily="34" charset="0"/>
                <a:cs typeface="Arial" panose="020B0604020202020204" pitchFamily="34" charset="0"/>
              </a:rPr>
              <a:t>parallel</a:t>
            </a:r>
            <a:endParaRPr lang="zh-TW" altLang="en-US" sz="1600" dirty="0">
              <a:solidFill>
                <a:schemeClr val="accent1">
                  <a:lumMod val="50000"/>
                </a:schemeClr>
              </a:solidFill>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27C66527-4AA0-4865-8B40-6B89D91DAC39}"/>
              </a:ext>
            </a:extLst>
          </p:cNvPr>
          <p:cNvGrpSpPr/>
          <p:nvPr/>
        </p:nvGrpSpPr>
        <p:grpSpPr>
          <a:xfrm>
            <a:off x="147717" y="1355130"/>
            <a:ext cx="3974918" cy="1804505"/>
            <a:chOff x="147717" y="1355130"/>
            <a:chExt cx="3974918" cy="1804505"/>
          </a:xfrm>
        </p:grpSpPr>
        <p:pic>
          <p:nvPicPr>
            <p:cNvPr id="10" name="Picture 2">
              <a:extLst>
                <a:ext uri="{FF2B5EF4-FFF2-40B4-BE49-F238E27FC236}">
                  <a16:creationId xmlns:a16="http://schemas.microsoft.com/office/drawing/2014/main" id="{30BC0CCA-BF1E-4AE3-8FF5-2B886E79F2B1}"/>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9600" r="11339" b="55291"/>
            <a:stretch/>
          </p:blipFill>
          <p:spPr bwMode="auto">
            <a:xfrm>
              <a:off x="147717" y="1393005"/>
              <a:ext cx="3974918" cy="176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1">
              <a:extLst>
                <a:ext uri="{FF2B5EF4-FFF2-40B4-BE49-F238E27FC236}">
                  <a16:creationId xmlns:a16="http://schemas.microsoft.com/office/drawing/2014/main" id="{13314F6D-F16D-4CA8-9B46-0059B80E4A58}"/>
                </a:ext>
              </a:extLst>
            </p:cNvPr>
            <p:cNvSpPr txBox="1">
              <a:spLocks/>
            </p:cNvSpPr>
            <p:nvPr/>
          </p:nvSpPr>
          <p:spPr bwMode="auto">
            <a:xfrm>
              <a:off x="270640" y="1355130"/>
              <a:ext cx="3418045" cy="343745"/>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1457"/>
                  </a:solidFill>
                  <a:latin typeface="Tahoma" pitchFamily="34" charset="0"/>
                  <a:ea typeface="ＭＳ Ｐゴシック" charset="0"/>
                  <a:cs typeface="Tahoma" pitchFamily="34" charset="0"/>
                </a:defRPr>
              </a:lvl1pPr>
              <a:lvl2pPr marL="742950" indent="-285750" algn="l" rtl="0" eaLnBrk="0" fontAlgn="base" hangingPunct="0">
                <a:spcBef>
                  <a:spcPct val="20000"/>
                </a:spcBef>
                <a:spcAft>
                  <a:spcPct val="0"/>
                </a:spcAft>
                <a:buChar char="–"/>
                <a:defRPr sz="2800">
                  <a:solidFill>
                    <a:srgbClr val="001457"/>
                  </a:solidFill>
                  <a:latin typeface="Tahoma" pitchFamily="34" charset="0"/>
                  <a:ea typeface="Tahoma" charset="0"/>
                  <a:cs typeface="Tahoma" pitchFamily="34" charset="0"/>
                </a:defRPr>
              </a:lvl2pPr>
              <a:lvl3pPr marL="1143000" indent="-228600" algn="l" rtl="0" eaLnBrk="0" fontAlgn="base" hangingPunct="0">
                <a:spcBef>
                  <a:spcPct val="20000"/>
                </a:spcBef>
                <a:spcAft>
                  <a:spcPct val="0"/>
                </a:spcAft>
                <a:buChar char="•"/>
                <a:defRPr sz="2400">
                  <a:solidFill>
                    <a:srgbClr val="001457"/>
                  </a:solidFill>
                  <a:latin typeface="Tahoma" pitchFamily="34" charset="0"/>
                  <a:ea typeface="Tahoma" charset="0"/>
                  <a:cs typeface="Tahoma" pitchFamily="34" charset="0"/>
                </a:defRPr>
              </a:lvl3pPr>
              <a:lvl4pPr marL="16002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4pPr>
              <a:lvl5pPr marL="20574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altLang="zh-TW" sz="2000" kern="0" dirty="0">
                  <a:latin typeface="Arial" panose="020B0604020202020204" pitchFamily="34" charset="0"/>
                  <a:cs typeface="Arial" panose="020B0604020202020204" pitchFamily="34" charset="0"/>
                </a:rPr>
                <a:t>Controller 1</a:t>
              </a:r>
              <a:r>
                <a:rPr lang="zh-CN" altLang="en-US" sz="2000" kern="0" dirty="0">
                  <a:latin typeface="Arial" panose="020B0604020202020204" pitchFamily="34" charset="0"/>
                  <a:cs typeface="Arial" panose="020B0604020202020204" pitchFamily="34" charset="0"/>
                </a:rPr>
                <a:t>： </a:t>
              </a:r>
              <a:r>
                <a:rPr lang="en-US" altLang="zh-CN" sz="2000" kern="0" dirty="0">
                  <a:latin typeface="Arial" panose="020B0604020202020204" pitchFamily="34" charset="0"/>
                  <a:cs typeface="Arial" panose="020B0604020202020204" pitchFamily="34" charset="0"/>
                </a:rPr>
                <a:t>Duty Tracking</a:t>
              </a:r>
              <a:endParaRPr lang="zh-TW" altLang="en-US" sz="1600" kern="0" dirty="0">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607DF756-6AFC-42DC-86F5-4F8DE1F2B0CA}"/>
              </a:ext>
            </a:extLst>
          </p:cNvPr>
          <p:cNvGrpSpPr/>
          <p:nvPr/>
        </p:nvGrpSpPr>
        <p:grpSpPr>
          <a:xfrm>
            <a:off x="4502107" y="1369960"/>
            <a:ext cx="4524873" cy="1721890"/>
            <a:chOff x="4502107" y="1369960"/>
            <a:chExt cx="4524873" cy="1721890"/>
          </a:xfrm>
        </p:grpSpPr>
        <p:pic>
          <p:nvPicPr>
            <p:cNvPr id="9" name="圖片 5">
              <a:extLst>
                <a:ext uri="{FF2B5EF4-FFF2-40B4-BE49-F238E27FC236}">
                  <a16:creationId xmlns:a16="http://schemas.microsoft.com/office/drawing/2014/main" id="{1DA0DB2D-43C3-467E-B598-AE9C12D1A0D3}"/>
                </a:ext>
              </a:extLst>
            </p:cNvPr>
            <p:cNvPicPr>
              <a:picLocks noChangeAspect="1"/>
            </p:cNvPicPr>
            <p:nvPr/>
          </p:nvPicPr>
          <p:blipFill rotWithShape="1">
            <a:blip r:embed="rId4"/>
            <a:srcRect l="12913" t="1479" r="16349" b="64509"/>
            <a:stretch/>
          </p:blipFill>
          <p:spPr>
            <a:xfrm>
              <a:off x="4502107" y="1439913"/>
              <a:ext cx="4524873" cy="1651937"/>
            </a:xfrm>
            <a:prstGeom prst="rect">
              <a:avLst/>
            </a:prstGeom>
          </p:spPr>
        </p:pic>
        <p:sp>
          <p:nvSpPr>
            <p:cNvPr id="13" name="Content Placeholder 1">
              <a:extLst>
                <a:ext uri="{FF2B5EF4-FFF2-40B4-BE49-F238E27FC236}">
                  <a16:creationId xmlns:a16="http://schemas.microsoft.com/office/drawing/2014/main" id="{510F03AD-19FD-4D39-B06B-C2F7C965A403}"/>
                </a:ext>
              </a:extLst>
            </p:cNvPr>
            <p:cNvSpPr txBox="1">
              <a:spLocks/>
            </p:cNvSpPr>
            <p:nvPr/>
          </p:nvSpPr>
          <p:spPr bwMode="auto">
            <a:xfrm>
              <a:off x="4571999" y="1369960"/>
              <a:ext cx="3648476" cy="343745"/>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1457"/>
                  </a:solidFill>
                  <a:latin typeface="Tahoma" pitchFamily="34" charset="0"/>
                  <a:ea typeface="ＭＳ Ｐゴシック" charset="0"/>
                  <a:cs typeface="Tahoma" pitchFamily="34" charset="0"/>
                </a:defRPr>
              </a:lvl1pPr>
              <a:lvl2pPr marL="742950" indent="-285750" algn="l" rtl="0" eaLnBrk="0" fontAlgn="base" hangingPunct="0">
                <a:spcBef>
                  <a:spcPct val="20000"/>
                </a:spcBef>
                <a:spcAft>
                  <a:spcPct val="0"/>
                </a:spcAft>
                <a:buChar char="–"/>
                <a:defRPr sz="2800">
                  <a:solidFill>
                    <a:srgbClr val="001457"/>
                  </a:solidFill>
                  <a:latin typeface="Tahoma" pitchFamily="34" charset="0"/>
                  <a:ea typeface="Tahoma" charset="0"/>
                  <a:cs typeface="Tahoma" pitchFamily="34" charset="0"/>
                </a:defRPr>
              </a:lvl2pPr>
              <a:lvl3pPr marL="1143000" indent="-228600" algn="l" rtl="0" eaLnBrk="0" fontAlgn="base" hangingPunct="0">
                <a:spcBef>
                  <a:spcPct val="20000"/>
                </a:spcBef>
                <a:spcAft>
                  <a:spcPct val="0"/>
                </a:spcAft>
                <a:buChar char="•"/>
                <a:defRPr sz="2400">
                  <a:solidFill>
                    <a:srgbClr val="001457"/>
                  </a:solidFill>
                  <a:latin typeface="Tahoma" pitchFamily="34" charset="0"/>
                  <a:ea typeface="Tahoma" charset="0"/>
                  <a:cs typeface="Tahoma" pitchFamily="34" charset="0"/>
                </a:defRPr>
              </a:lvl3pPr>
              <a:lvl4pPr marL="16002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4pPr>
              <a:lvl5pPr marL="2057400" indent="-228600" algn="l" rtl="0" eaLnBrk="0" fontAlgn="base" hangingPunct="0">
                <a:spcBef>
                  <a:spcPct val="20000"/>
                </a:spcBef>
                <a:spcAft>
                  <a:spcPct val="0"/>
                </a:spcAft>
                <a:buChar char="»"/>
                <a:defRPr sz="2000">
                  <a:solidFill>
                    <a:srgbClr val="001457"/>
                  </a:solidFill>
                  <a:latin typeface="Tahoma" pitchFamily="34" charset="0"/>
                  <a:ea typeface="Tahoma" charset="0"/>
                  <a:cs typeface="Tahom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altLang="zh-TW" sz="2000" kern="0" dirty="0">
                  <a:latin typeface="Arial" panose="020B0604020202020204" pitchFamily="34" charset="0"/>
                  <a:cs typeface="Arial" panose="020B0604020202020204" pitchFamily="34" charset="0"/>
                </a:rPr>
                <a:t>Controller 2: Polynomial Fitting</a:t>
              </a:r>
              <a:endParaRPr lang="zh-TW" altLang="en-US" sz="1600" kern="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79945174"/>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345"/>
            <a:ext cx="8229600" cy="4679583"/>
          </a:xfrm>
        </p:spPr>
        <p:txBody>
          <a:bodyPr/>
          <a:lstStyle/>
          <a:p>
            <a:r>
              <a:rPr lang="en-US" sz="2000" dirty="0">
                <a:latin typeface="Arial" panose="020B0604020202020204" pitchFamily="34" charset="0"/>
                <a:cs typeface="Arial" panose="020B0604020202020204" pitchFamily="34" charset="0"/>
              </a:rPr>
              <a:t>Every time we change the duty of both converters for </a:t>
            </a:r>
            <a:r>
              <a:rPr lang="en-US" sz="2000" dirty="0">
                <a:solidFill>
                  <a:schemeClr val="accent1">
                    <a:lumMod val="50000"/>
                  </a:schemeClr>
                </a:solidFill>
                <a:latin typeface="Arial" panose="020B0604020202020204" pitchFamily="34" charset="0"/>
                <a:cs typeface="Arial" panose="020B0604020202020204" pitchFamily="34" charset="0"/>
              </a:rPr>
              <a:t>a little bit </a:t>
            </a:r>
            <a:r>
              <a:rPr lang="en-US" sz="2000" dirty="0">
                <a:latin typeface="Arial" panose="020B0604020202020204" pitchFamily="34" charset="0"/>
                <a:cs typeface="Arial" panose="020B0604020202020204" pitchFamily="34" charset="0"/>
              </a:rPr>
              <a:t>(0.000001) and </a:t>
            </a:r>
            <a:r>
              <a:rPr lang="en-US" sz="2000" dirty="0">
                <a:solidFill>
                  <a:schemeClr val="accent1">
                    <a:lumMod val="50000"/>
                  </a:schemeClr>
                </a:solidFill>
                <a:latin typeface="Arial" panose="020B0604020202020204" pitchFamily="34" charset="0"/>
                <a:cs typeface="Arial" panose="020B0604020202020204" pitchFamily="34" charset="0"/>
              </a:rPr>
              <a:t>observe the </a:t>
            </a:r>
            <a:r>
              <a:rPr lang="en-US" altLang="zh-CN" sz="2000" dirty="0">
                <a:solidFill>
                  <a:schemeClr val="accent1">
                    <a:lumMod val="50000"/>
                  </a:schemeClr>
                </a:solidFill>
                <a:latin typeface="Arial" panose="020B0604020202020204" pitchFamily="34" charset="0"/>
                <a:cs typeface="Arial" panose="020B0604020202020204" pitchFamily="34" charset="0"/>
              </a:rPr>
              <a:t>e</a:t>
            </a:r>
            <a:r>
              <a:rPr lang="en-US" sz="2000" dirty="0">
                <a:solidFill>
                  <a:schemeClr val="accent1">
                    <a:lumMod val="50000"/>
                  </a:schemeClr>
                </a:solidFill>
                <a:latin typeface="Arial" panose="020B0604020202020204" pitchFamily="34" charset="0"/>
                <a:cs typeface="Arial" panose="020B0604020202020204" pitchFamily="34" charset="0"/>
              </a:rPr>
              <a:t>ffect in output power</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If the change makes output power </a:t>
            </a:r>
            <a:r>
              <a:rPr lang="en-US" sz="2000" dirty="0">
                <a:solidFill>
                  <a:schemeClr val="accent1">
                    <a:lumMod val="50000"/>
                  </a:schemeClr>
                </a:solidFill>
                <a:latin typeface="Arial" panose="020B0604020202020204" pitchFamily="34" charset="0"/>
                <a:cs typeface="Arial" panose="020B0604020202020204" pitchFamily="34" charset="0"/>
              </a:rPr>
              <a:t>higher</a:t>
            </a:r>
            <a:r>
              <a:rPr lang="en-US" sz="2000" dirty="0">
                <a:latin typeface="Arial" panose="020B0604020202020204" pitchFamily="34" charset="0"/>
                <a:cs typeface="Arial" panose="020B0604020202020204" pitchFamily="34" charset="0"/>
              </a:rPr>
              <a:t>, then we </a:t>
            </a:r>
            <a:r>
              <a:rPr lang="en-US" sz="2000" dirty="0">
                <a:solidFill>
                  <a:schemeClr val="accent1">
                    <a:lumMod val="50000"/>
                  </a:schemeClr>
                </a:solidFill>
                <a:latin typeface="Arial" panose="020B0604020202020204" pitchFamily="34" charset="0"/>
                <a:cs typeface="Arial" panose="020B0604020202020204" pitchFamily="34" charset="0"/>
              </a:rPr>
              <a:t>keep changing </a:t>
            </a:r>
            <a:r>
              <a:rPr lang="en-US" sz="2000" dirty="0">
                <a:latin typeface="Arial" panose="020B0604020202020204" pitchFamily="34" charset="0"/>
                <a:cs typeface="Arial" panose="020B0604020202020204" pitchFamily="34" charset="0"/>
              </a:rPr>
              <a:t>the duty ratio </a:t>
            </a:r>
            <a:r>
              <a:rPr lang="en-US" sz="2000" dirty="0">
                <a:solidFill>
                  <a:schemeClr val="accent1">
                    <a:lumMod val="50000"/>
                  </a:schemeClr>
                </a:solidFill>
                <a:latin typeface="Arial" panose="020B0604020202020204" pitchFamily="34" charset="0"/>
                <a:cs typeface="Arial" panose="020B0604020202020204" pitchFamily="34" charset="0"/>
              </a:rPr>
              <a:t>in the same way</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If </a:t>
            </a:r>
            <a:r>
              <a:rPr lang="en-US" sz="2000" dirty="0">
                <a:solidFill>
                  <a:schemeClr val="accent1">
                    <a:lumMod val="50000"/>
                  </a:schemeClr>
                </a:solidFill>
                <a:latin typeface="Arial" panose="020B0604020202020204" pitchFamily="34" charset="0"/>
                <a:cs typeface="Arial" panose="020B0604020202020204" pitchFamily="34" charset="0"/>
              </a:rPr>
              <a:t>not</a:t>
            </a:r>
            <a:r>
              <a:rPr lang="en-US" sz="2000" dirty="0">
                <a:latin typeface="Arial" panose="020B0604020202020204" pitchFamily="34" charset="0"/>
                <a:cs typeface="Arial" panose="020B0604020202020204" pitchFamily="34" charset="0"/>
              </a:rPr>
              <a:t>, we change the duty ratio in </a:t>
            </a:r>
            <a:r>
              <a:rPr lang="en-US" sz="2000" dirty="0">
                <a:solidFill>
                  <a:schemeClr val="accent1">
                    <a:lumMod val="50000"/>
                  </a:schemeClr>
                </a:solidFill>
                <a:latin typeface="Arial" panose="020B0604020202020204" pitchFamily="34" charset="0"/>
                <a:cs typeface="Arial" panose="020B0604020202020204" pitchFamily="34" charset="0"/>
              </a:rPr>
              <a:t>the other way</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However, since both of the converters will </a:t>
            </a:r>
            <a:r>
              <a:rPr lang="en-US" sz="2000" dirty="0">
                <a:solidFill>
                  <a:schemeClr val="accent1">
                    <a:lumMod val="50000"/>
                  </a:schemeClr>
                </a:solidFill>
                <a:latin typeface="Arial" panose="020B0604020202020204" pitchFamily="34" charset="0"/>
                <a:cs typeface="Arial" panose="020B0604020202020204" pitchFamily="34" charset="0"/>
              </a:rPr>
              <a:t>see the same output power </a:t>
            </a:r>
            <a:r>
              <a:rPr lang="en-US" sz="2000" dirty="0">
                <a:latin typeface="Arial" panose="020B0604020202020204" pitchFamily="34" charset="0"/>
                <a:cs typeface="Arial" panose="020B0604020202020204" pitchFamily="34" charset="0"/>
              </a:rPr>
              <a:t>and thus be modified in the same way, we may </a:t>
            </a:r>
            <a:r>
              <a:rPr lang="en-US" sz="2000" dirty="0">
                <a:solidFill>
                  <a:schemeClr val="accent1">
                    <a:lumMod val="50000"/>
                  </a:schemeClr>
                </a:solidFill>
                <a:latin typeface="Arial" panose="020B0604020202020204" pitchFamily="34" charset="0"/>
                <a:cs typeface="Arial" panose="020B0604020202020204" pitchFamily="34" charset="0"/>
              </a:rPr>
              <a:t>lose some flexibility</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To solve this, we use a </a:t>
            </a:r>
            <a:r>
              <a:rPr lang="en-US" sz="2000" dirty="0">
                <a:solidFill>
                  <a:schemeClr val="accent1">
                    <a:lumMod val="50000"/>
                  </a:schemeClr>
                </a:solidFill>
                <a:latin typeface="Arial" panose="020B0604020202020204" pitchFamily="34" charset="0"/>
                <a:cs typeface="Arial" panose="020B0604020202020204" pitchFamily="34" charset="0"/>
              </a:rPr>
              <a:t>randomized process </a:t>
            </a:r>
            <a:r>
              <a:rPr lang="en-US" sz="2000" dirty="0">
                <a:latin typeface="Arial" panose="020B0604020202020204" pitchFamily="34" charset="0"/>
                <a:cs typeface="Arial" panose="020B0604020202020204" pitchFamily="34" charset="0"/>
              </a:rPr>
              <a:t>to maintain the flexibility while still preserve the trend. (90% - 10%)</a:t>
            </a:r>
            <a:br>
              <a:rPr lang="en-US" sz="2000" dirty="0">
                <a:latin typeface="Arial" panose="020B0604020202020204" pitchFamily="34" charset="0"/>
                <a:cs typeface="Arial" panose="020B0604020202020204" pitchFamily="34" charset="0"/>
              </a:rPr>
            </a:br>
            <a:endParaRPr lang="zh-TW" altLang="en-US" sz="2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6</a:t>
            </a:fld>
            <a:endParaRPr lang="en-US"/>
          </a:p>
        </p:txBody>
      </p:sp>
      <p:sp>
        <p:nvSpPr>
          <p:cNvPr id="4" name="Title 3"/>
          <p:cNvSpPr>
            <a:spLocks noGrp="1"/>
          </p:cNvSpPr>
          <p:nvPr>
            <p:ph type="title"/>
          </p:nvPr>
        </p:nvSpPr>
        <p:spPr/>
        <p:txBody>
          <a:bodyPr/>
          <a:lstStyle/>
          <a:p>
            <a:r>
              <a:rPr lang="en-US" dirty="0"/>
              <a:t>Controller 1: Duty Tracking</a:t>
            </a:r>
          </a:p>
        </p:txBody>
      </p:sp>
    </p:spTree>
    <p:extLst>
      <p:ext uri="{BB962C8B-B14F-4D97-AF65-F5344CB8AC3E}">
        <p14:creationId xmlns:p14="http://schemas.microsoft.com/office/powerpoint/2010/main" val="3964736509"/>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7</a:t>
            </a:fld>
            <a:endParaRPr lang="en-US"/>
          </a:p>
        </p:txBody>
      </p:sp>
      <p:sp>
        <p:nvSpPr>
          <p:cNvPr id="4" name="Title 3"/>
          <p:cNvSpPr>
            <a:spLocks noGrp="1"/>
          </p:cNvSpPr>
          <p:nvPr>
            <p:ph type="title"/>
          </p:nvPr>
        </p:nvSpPr>
        <p:spPr/>
        <p:txBody>
          <a:bodyPr/>
          <a:lstStyle/>
          <a:p>
            <a:r>
              <a:rPr lang="en-US" dirty="0"/>
              <a:t>Controller 1: Duty Tracking</a:t>
            </a:r>
          </a:p>
        </p:txBody>
      </p:sp>
      <p:pic>
        <p:nvPicPr>
          <p:cNvPr id="7" name="Picture 2">
            <a:extLst>
              <a:ext uri="{FF2B5EF4-FFF2-40B4-BE49-F238E27FC236}">
                <a16:creationId xmlns:a16="http://schemas.microsoft.com/office/drawing/2014/main" id="{852F1294-EC99-45D4-ADE9-DD7A0CC116A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18" y="1546815"/>
            <a:ext cx="5974710" cy="469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904F33F5-4D72-4E0C-B272-673C9A50B684}"/>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70512" t="15823" r="18597" b="59840"/>
          <a:stretch/>
        </p:blipFill>
        <p:spPr bwMode="auto">
          <a:xfrm>
            <a:off x="6671529" y="1519768"/>
            <a:ext cx="1548946" cy="194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5D2EF851-69AB-45E3-8FAE-7529BD452C36}"/>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33220" t="16785" r="55733" b="59669"/>
          <a:stretch/>
        </p:blipFill>
        <p:spPr bwMode="auto">
          <a:xfrm>
            <a:off x="6122815" y="3557954"/>
            <a:ext cx="1415762" cy="169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id="{1EF166A2-C3ED-4DE5-8EF0-184C39E54749}"/>
              </a:ext>
            </a:extLst>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72176" t="15481" r="16894" b="60345"/>
          <a:stretch/>
        </p:blipFill>
        <p:spPr bwMode="auto">
          <a:xfrm>
            <a:off x="7611217" y="3552174"/>
            <a:ext cx="1415763" cy="17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a:extLst>
              <a:ext uri="{FF2B5EF4-FFF2-40B4-BE49-F238E27FC236}">
                <a16:creationId xmlns:a16="http://schemas.microsoft.com/office/drawing/2014/main" id="{00F68165-F1A6-45BE-87A0-430B607C087C}"/>
              </a:ext>
            </a:extLst>
          </p:cNvPr>
          <p:cNvSpPr>
            <a:spLocks noGrp="1"/>
          </p:cNvSpPr>
          <p:nvPr>
            <p:ph idx="1"/>
          </p:nvPr>
        </p:nvSpPr>
        <p:spPr>
          <a:xfrm>
            <a:off x="6174393" y="5573618"/>
            <a:ext cx="2914189" cy="839452"/>
          </a:xfrm>
        </p:spPr>
        <p:txBody>
          <a:bodyPr/>
          <a:lstStyle/>
          <a:p>
            <a:pPr marL="0" indent="0">
              <a:buNone/>
            </a:pPr>
            <a:r>
              <a:rPr lang="en-US" altLang="zh-CN" sz="1400" b="1" dirty="0">
                <a:latin typeface="Arial" panose="020B0604020202020204" pitchFamily="34" charset="0"/>
                <a:cs typeface="Arial" panose="020B0604020202020204" pitchFamily="34" charset="0"/>
              </a:rPr>
              <a:t>Efficiency </a:t>
            </a:r>
            <a:r>
              <a:rPr lang="en-US" altLang="zh-CN" sz="1400" dirty="0">
                <a:latin typeface="Arial" panose="020B0604020202020204" pitchFamily="34" charset="0"/>
                <a:cs typeface="Arial" panose="020B0604020202020204" pitchFamily="34" charset="0"/>
              </a:rPr>
              <a:t>= 408.5/(173.6+236.5) </a:t>
            </a:r>
          </a:p>
          <a:p>
            <a:pPr marL="0" indent="0">
              <a:buNone/>
            </a:pPr>
            <a:r>
              <a:rPr lang="en-US" altLang="zh-CN" sz="1400" dirty="0">
                <a:latin typeface="Arial" panose="020B0604020202020204" pitchFamily="34" charset="0"/>
                <a:cs typeface="Arial" panose="020B0604020202020204" pitchFamily="34" charset="0"/>
              </a:rPr>
              <a:t>= </a:t>
            </a:r>
            <a:r>
              <a:rPr lang="en-US" altLang="zh-CN" sz="2000" b="1" dirty="0">
                <a:solidFill>
                  <a:schemeClr val="accent1">
                    <a:lumMod val="50000"/>
                  </a:schemeClr>
                </a:solidFill>
                <a:latin typeface="Arial" panose="020B0604020202020204" pitchFamily="34" charset="0"/>
                <a:cs typeface="Arial" panose="020B0604020202020204" pitchFamily="34" charset="0"/>
              </a:rPr>
              <a:t>99.61%</a:t>
            </a:r>
            <a:endParaRPr lang="zh-TW" altLang="en-US" sz="1100" b="1" i="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2967943"/>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70345"/>
            <a:ext cx="8229600" cy="4679583"/>
          </a:xfrm>
        </p:spPr>
        <p:txBody>
          <a:bodyPr/>
          <a:lstStyle/>
          <a:p>
            <a:r>
              <a:rPr lang="en-US" sz="1800" dirty="0">
                <a:latin typeface="Arial" panose="020B0604020202020204" pitchFamily="34" charset="0"/>
                <a:cs typeface="Arial" panose="020B0604020202020204" pitchFamily="34" charset="0"/>
              </a:rPr>
              <a:t>Use excel to record irradiance (1000 W/m²) as fixed variable and temperature as controlled variable </a:t>
            </a:r>
            <a:r>
              <a:rPr lang="en-US" sz="1800" dirty="0">
                <a:solidFill>
                  <a:schemeClr val="accent1">
                    <a:lumMod val="50000"/>
                  </a:schemeClr>
                </a:solidFill>
                <a:latin typeface="Arial" panose="020B0604020202020204" pitchFamily="34" charset="0"/>
                <a:cs typeface="Arial" panose="020B0604020202020204" pitchFamily="34" charset="0"/>
              </a:rPr>
              <a:t>(vary from 10°C to 35°C) </a:t>
            </a:r>
            <a:r>
              <a:rPr lang="en-US" sz="1800" dirty="0">
                <a:latin typeface="Arial" panose="020B0604020202020204" pitchFamily="34" charset="0"/>
                <a:cs typeface="Arial" panose="020B0604020202020204" pitchFamily="34" charset="0"/>
              </a:rPr>
              <a:t>and vise versa (fix temperature 25°C, control irradiance from </a:t>
            </a:r>
            <a:r>
              <a:rPr lang="en-US" sz="1800" dirty="0">
                <a:solidFill>
                  <a:schemeClr val="accent1">
                    <a:lumMod val="50000"/>
                  </a:schemeClr>
                </a:solidFill>
                <a:latin typeface="Arial" panose="020B0604020202020204" pitchFamily="34" charset="0"/>
                <a:cs typeface="Arial" panose="020B0604020202020204" pitchFamily="34" charset="0"/>
              </a:rPr>
              <a:t>400 to 1200 W/m²</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Use the online model to </a:t>
            </a:r>
            <a:r>
              <a:rPr lang="en-US" sz="1800" dirty="0">
                <a:solidFill>
                  <a:schemeClr val="accent1">
                    <a:lumMod val="50000"/>
                  </a:schemeClr>
                </a:solidFill>
                <a:latin typeface="Arial" panose="020B0604020202020204" pitchFamily="34" charset="0"/>
                <a:cs typeface="Arial" panose="020B0604020202020204" pitchFamily="34" charset="0"/>
              </a:rPr>
              <a:t>polynomial fitting</a:t>
            </a:r>
            <a:r>
              <a:rPr lang="en-US" sz="1800" dirty="0">
                <a:latin typeface="Arial" panose="020B0604020202020204" pitchFamily="34" charset="0"/>
                <a:cs typeface="Arial" panose="020B0604020202020204" pitchFamily="34" charset="0"/>
              </a:rPr>
              <a:t> and assume we only need to move the series of data point </a:t>
            </a:r>
            <a:r>
              <a:rPr lang="en-US" sz="1800" dirty="0">
                <a:solidFill>
                  <a:schemeClr val="accent1">
                    <a:lumMod val="50000"/>
                  </a:schemeClr>
                </a:solidFill>
                <a:latin typeface="Arial" panose="020B0604020202020204" pitchFamily="34" charset="0"/>
                <a:cs typeface="Arial" panose="020B0604020202020204" pitchFamily="34" charset="0"/>
              </a:rPr>
              <a:t>vertically or horizontally to find every </a:t>
            </a:r>
            <a:r>
              <a:rPr lang="en-US" sz="1800" dirty="0" err="1">
                <a:solidFill>
                  <a:schemeClr val="accent1">
                    <a:lumMod val="50000"/>
                  </a:schemeClr>
                </a:solidFill>
                <a:latin typeface="Arial" panose="020B0604020202020204" pitchFamily="34" charset="0"/>
                <a:cs typeface="Arial" panose="020B0604020202020204" pitchFamily="34" charset="0"/>
              </a:rPr>
              <a:t>Vmp</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Implement it as the figure in next slide.</a:t>
            </a:r>
          </a:p>
          <a:p>
            <a:r>
              <a:rPr lang="en-US" sz="1800" dirty="0">
                <a:latin typeface="Arial" panose="020B0604020202020204" pitchFamily="34" charset="0"/>
                <a:cs typeface="Arial" panose="020B0604020202020204" pitchFamily="34" charset="0"/>
              </a:rPr>
              <a:t>Calculate </a:t>
            </a:r>
            <a:r>
              <a:rPr lang="en-US" sz="1800" dirty="0">
                <a:solidFill>
                  <a:schemeClr val="accent1">
                    <a:lumMod val="50000"/>
                  </a:schemeClr>
                </a:solidFill>
                <a:latin typeface="Arial" panose="020B0604020202020204" pitchFamily="34" charset="0"/>
                <a:cs typeface="Arial" panose="020B0604020202020204" pitchFamily="34" charset="0"/>
              </a:rPr>
              <a:t>duty cycle </a:t>
            </a:r>
            <a:r>
              <a:rPr lang="en-US" sz="1800" dirty="0">
                <a:latin typeface="Arial" panose="020B0604020202020204" pitchFamily="34" charset="0"/>
                <a:cs typeface="Arial" panose="020B0604020202020204" pitchFamily="34" charset="0"/>
              </a:rPr>
              <a:t>base</a:t>
            </a:r>
            <a:r>
              <a:rPr lang="en-US" altLang="zh-CN" sz="1800" dirty="0">
                <a:latin typeface="Arial" panose="020B0604020202020204" pitchFamily="34" charset="0"/>
                <a:cs typeface="Arial" panose="020B0604020202020204" pitchFamily="34" charset="0"/>
              </a:rPr>
              <a:t>d</a:t>
            </a:r>
            <a:r>
              <a:rPr lang="en-US" sz="1800" dirty="0">
                <a:latin typeface="Arial" panose="020B0604020202020204" pitchFamily="34" charset="0"/>
                <a:cs typeface="Arial" panose="020B0604020202020204" pitchFamily="34" charset="0"/>
              </a:rPr>
              <a:t> on the </a:t>
            </a:r>
            <a:r>
              <a:rPr lang="en-US" sz="1800" dirty="0">
                <a:solidFill>
                  <a:schemeClr val="accent1">
                    <a:lumMod val="50000"/>
                  </a:schemeClr>
                </a:solidFill>
                <a:latin typeface="Arial" panose="020B0604020202020204" pitchFamily="34" charset="0"/>
                <a:cs typeface="Arial" panose="020B0604020202020204" pitchFamily="34" charset="0"/>
              </a:rPr>
              <a:t>buck boost converter formula.</a:t>
            </a:r>
            <a:br>
              <a:rPr lang="en-US" sz="1800" dirty="0">
                <a:latin typeface="Arial" panose="020B0604020202020204" pitchFamily="34" charset="0"/>
                <a:cs typeface="Arial" panose="020B0604020202020204" pitchFamily="34" charset="0"/>
              </a:rPr>
            </a:br>
            <a:endParaRPr lang="zh-TW" altLang="en-US" sz="1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8</a:t>
            </a:fld>
            <a:endParaRPr lang="en-US"/>
          </a:p>
        </p:txBody>
      </p:sp>
      <p:sp>
        <p:nvSpPr>
          <p:cNvPr id="4" name="Title 3"/>
          <p:cNvSpPr>
            <a:spLocks noGrp="1"/>
          </p:cNvSpPr>
          <p:nvPr>
            <p:ph type="title"/>
          </p:nvPr>
        </p:nvSpPr>
        <p:spPr/>
        <p:txBody>
          <a:bodyPr/>
          <a:lstStyle/>
          <a:p>
            <a:r>
              <a:rPr lang="en-US" dirty="0"/>
              <a:t>Controller 2: </a:t>
            </a:r>
            <a:r>
              <a:rPr lang="en-US" altLang="zh-CN" dirty="0"/>
              <a:t>Polynomial Fitting</a:t>
            </a:r>
            <a:endParaRPr lang="en-US" dirty="0"/>
          </a:p>
        </p:txBody>
      </p:sp>
      <p:pic>
        <p:nvPicPr>
          <p:cNvPr id="5" name="圖片 5">
            <a:extLst>
              <a:ext uri="{FF2B5EF4-FFF2-40B4-BE49-F238E27FC236}">
                <a16:creationId xmlns:a16="http://schemas.microsoft.com/office/drawing/2014/main" id="{73617F62-F6BA-46A2-9530-229428424D19}"/>
              </a:ext>
            </a:extLst>
          </p:cNvPr>
          <p:cNvPicPr>
            <a:picLocks noChangeAspect="1"/>
          </p:cNvPicPr>
          <p:nvPr/>
        </p:nvPicPr>
        <p:blipFill>
          <a:blip r:embed="rId2"/>
          <a:stretch>
            <a:fillRect/>
          </a:stretch>
        </p:blipFill>
        <p:spPr>
          <a:xfrm>
            <a:off x="-1805" y="3748908"/>
            <a:ext cx="9144000" cy="1247016"/>
          </a:xfrm>
          <a:prstGeom prst="rect">
            <a:avLst/>
          </a:prstGeom>
        </p:spPr>
      </p:pic>
      <p:pic>
        <p:nvPicPr>
          <p:cNvPr id="6" name="圖片 6">
            <a:extLst>
              <a:ext uri="{FF2B5EF4-FFF2-40B4-BE49-F238E27FC236}">
                <a16:creationId xmlns:a16="http://schemas.microsoft.com/office/drawing/2014/main" id="{D5653CCA-B5E4-4766-A0BD-7A0DB026287D}"/>
              </a:ext>
            </a:extLst>
          </p:cNvPr>
          <p:cNvPicPr>
            <a:picLocks noChangeAspect="1"/>
          </p:cNvPicPr>
          <p:nvPr/>
        </p:nvPicPr>
        <p:blipFill>
          <a:blip r:embed="rId3"/>
          <a:stretch>
            <a:fillRect/>
          </a:stretch>
        </p:blipFill>
        <p:spPr>
          <a:xfrm>
            <a:off x="-3531" y="4995924"/>
            <a:ext cx="9144000" cy="1412984"/>
          </a:xfrm>
          <a:prstGeom prst="rect">
            <a:avLst/>
          </a:prstGeom>
        </p:spPr>
      </p:pic>
    </p:spTree>
    <p:extLst>
      <p:ext uri="{BB962C8B-B14F-4D97-AF65-F5344CB8AC3E}">
        <p14:creationId xmlns:p14="http://schemas.microsoft.com/office/powerpoint/2010/main" val="4270062243"/>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8A131A07-A087-D141-8511-4B5183799CF5}" type="slidenum">
              <a:rPr lang="en-US" smtClean="0"/>
              <a:pPr>
                <a:defRPr/>
              </a:pPr>
              <a:t>9</a:t>
            </a:fld>
            <a:endParaRPr lang="en-US"/>
          </a:p>
        </p:txBody>
      </p:sp>
      <p:sp>
        <p:nvSpPr>
          <p:cNvPr id="4" name="Title 3"/>
          <p:cNvSpPr>
            <a:spLocks noGrp="1"/>
          </p:cNvSpPr>
          <p:nvPr>
            <p:ph type="title"/>
          </p:nvPr>
        </p:nvSpPr>
        <p:spPr/>
        <p:txBody>
          <a:bodyPr/>
          <a:lstStyle/>
          <a:p>
            <a:r>
              <a:rPr lang="en-US" dirty="0"/>
              <a:t>Controller 2: </a:t>
            </a:r>
            <a:r>
              <a:rPr lang="en-US" altLang="zh-CN" dirty="0"/>
              <a:t>Polynomial Fitting</a:t>
            </a:r>
            <a:endParaRPr lang="en-US" dirty="0"/>
          </a:p>
        </p:txBody>
      </p:sp>
      <p:sp>
        <p:nvSpPr>
          <p:cNvPr id="11" name="Content Placeholder 1">
            <a:extLst>
              <a:ext uri="{FF2B5EF4-FFF2-40B4-BE49-F238E27FC236}">
                <a16:creationId xmlns:a16="http://schemas.microsoft.com/office/drawing/2014/main" id="{00F68165-F1A6-45BE-87A0-430B607C087C}"/>
              </a:ext>
            </a:extLst>
          </p:cNvPr>
          <p:cNvSpPr>
            <a:spLocks noGrp="1"/>
          </p:cNvSpPr>
          <p:nvPr>
            <p:ph idx="1"/>
          </p:nvPr>
        </p:nvSpPr>
        <p:spPr>
          <a:xfrm>
            <a:off x="6174393" y="5573618"/>
            <a:ext cx="2914189" cy="839452"/>
          </a:xfrm>
        </p:spPr>
        <p:txBody>
          <a:bodyPr/>
          <a:lstStyle/>
          <a:p>
            <a:pPr marL="0" indent="0">
              <a:buNone/>
            </a:pPr>
            <a:r>
              <a:rPr lang="en-US" altLang="zh-CN" sz="1400" b="1" dirty="0">
                <a:latin typeface="Arial" panose="020B0604020202020204" pitchFamily="34" charset="0"/>
                <a:cs typeface="Arial" panose="020B0604020202020204" pitchFamily="34" charset="0"/>
              </a:rPr>
              <a:t>Efficiency </a:t>
            </a:r>
            <a:r>
              <a:rPr lang="en-US" altLang="zh-CN" sz="1400" dirty="0">
                <a:latin typeface="Arial" panose="020B0604020202020204" pitchFamily="34" charset="0"/>
                <a:cs typeface="Arial" panose="020B0604020202020204" pitchFamily="34" charset="0"/>
              </a:rPr>
              <a:t>= 396.0/(172.9+237.3) </a:t>
            </a:r>
          </a:p>
          <a:p>
            <a:pPr marL="0" indent="0">
              <a:buNone/>
            </a:pPr>
            <a:r>
              <a:rPr lang="en-US" altLang="zh-CN" sz="1400" dirty="0">
                <a:latin typeface="Arial" panose="020B0604020202020204" pitchFamily="34" charset="0"/>
                <a:cs typeface="Arial" panose="020B0604020202020204" pitchFamily="34" charset="0"/>
              </a:rPr>
              <a:t>= </a:t>
            </a:r>
            <a:r>
              <a:rPr lang="en-US" altLang="zh-CN" sz="2000" b="1" dirty="0">
                <a:solidFill>
                  <a:schemeClr val="accent1">
                    <a:lumMod val="50000"/>
                  </a:schemeClr>
                </a:solidFill>
                <a:latin typeface="Arial" panose="020B0604020202020204" pitchFamily="34" charset="0"/>
                <a:cs typeface="Arial" panose="020B0604020202020204" pitchFamily="34" charset="0"/>
              </a:rPr>
              <a:t>96.54%</a:t>
            </a:r>
            <a:endParaRPr lang="zh-TW" altLang="en-US" sz="1100" b="1" i="1" dirty="0">
              <a:solidFill>
                <a:schemeClr val="accent1">
                  <a:lumMod val="50000"/>
                </a:schemeClr>
              </a:solidFill>
              <a:latin typeface="Arial" panose="020B0604020202020204" pitchFamily="34" charset="0"/>
              <a:cs typeface="Arial" panose="020B0604020202020204" pitchFamily="34" charset="0"/>
            </a:endParaRPr>
          </a:p>
        </p:txBody>
      </p:sp>
      <p:pic>
        <p:nvPicPr>
          <p:cNvPr id="12" name="圖片 5">
            <a:extLst>
              <a:ext uri="{FF2B5EF4-FFF2-40B4-BE49-F238E27FC236}">
                <a16:creationId xmlns:a16="http://schemas.microsoft.com/office/drawing/2014/main" id="{2A6CD374-4114-469B-8454-0E1C51E2F3B5}"/>
              </a:ext>
            </a:extLst>
          </p:cNvPr>
          <p:cNvPicPr>
            <a:picLocks noChangeAspect="1"/>
          </p:cNvPicPr>
          <p:nvPr/>
        </p:nvPicPr>
        <p:blipFill rotWithShape="1">
          <a:blip r:embed="rId2"/>
          <a:srcRect l="13178" t="1472" r="16745" b="64143"/>
          <a:stretch/>
        </p:blipFill>
        <p:spPr>
          <a:xfrm>
            <a:off x="103383" y="1377739"/>
            <a:ext cx="4793750" cy="1786059"/>
          </a:xfrm>
          <a:prstGeom prst="rect">
            <a:avLst/>
          </a:prstGeom>
        </p:spPr>
      </p:pic>
      <p:pic>
        <p:nvPicPr>
          <p:cNvPr id="13" name="圖片 6">
            <a:extLst>
              <a:ext uri="{FF2B5EF4-FFF2-40B4-BE49-F238E27FC236}">
                <a16:creationId xmlns:a16="http://schemas.microsoft.com/office/drawing/2014/main" id="{543D65BC-4DFE-4384-9ADD-A2522DD4D5F9}"/>
              </a:ext>
            </a:extLst>
          </p:cNvPr>
          <p:cNvPicPr>
            <a:picLocks noChangeAspect="1"/>
          </p:cNvPicPr>
          <p:nvPr/>
        </p:nvPicPr>
        <p:blipFill>
          <a:blip r:embed="rId3"/>
          <a:stretch>
            <a:fillRect/>
          </a:stretch>
        </p:blipFill>
        <p:spPr>
          <a:xfrm>
            <a:off x="0" y="3358923"/>
            <a:ext cx="5860664" cy="2634421"/>
          </a:xfrm>
          <a:prstGeom prst="rect">
            <a:avLst/>
          </a:prstGeom>
        </p:spPr>
      </p:pic>
      <p:pic>
        <p:nvPicPr>
          <p:cNvPr id="14" name="圖片 8">
            <a:extLst>
              <a:ext uri="{FF2B5EF4-FFF2-40B4-BE49-F238E27FC236}">
                <a16:creationId xmlns:a16="http://schemas.microsoft.com/office/drawing/2014/main" id="{F2175FFE-2F10-41F9-B9B9-359FC3D9CA71}"/>
              </a:ext>
            </a:extLst>
          </p:cNvPr>
          <p:cNvPicPr>
            <a:picLocks noChangeAspect="1"/>
          </p:cNvPicPr>
          <p:nvPr/>
        </p:nvPicPr>
        <p:blipFill rotWithShape="1">
          <a:blip r:embed="rId4"/>
          <a:srcRect l="50699" t="14286" r="35844" b="55077"/>
          <a:stretch/>
        </p:blipFill>
        <p:spPr>
          <a:xfrm>
            <a:off x="6741411" y="1546958"/>
            <a:ext cx="1566612" cy="1902315"/>
          </a:xfrm>
          <a:prstGeom prst="rect">
            <a:avLst/>
          </a:prstGeom>
        </p:spPr>
      </p:pic>
      <p:pic>
        <p:nvPicPr>
          <p:cNvPr id="15" name="圖片 8">
            <a:extLst>
              <a:ext uri="{FF2B5EF4-FFF2-40B4-BE49-F238E27FC236}">
                <a16:creationId xmlns:a16="http://schemas.microsoft.com/office/drawing/2014/main" id="{96300D16-C159-499F-90DF-360D707C4871}"/>
              </a:ext>
            </a:extLst>
          </p:cNvPr>
          <p:cNvPicPr>
            <a:picLocks noChangeAspect="1"/>
          </p:cNvPicPr>
          <p:nvPr/>
        </p:nvPicPr>
        <p:blipFill rotWithShape="1">
          <a:blip r:embed="rId4"/>
          <a:srcRect l="23068" t="63319" r="63476" b="6043"/>
          <a:stretch/>
        </p:blipFill>
        <p:spPr>
          <a:xfrm>
            <a:off x="6174393" y="3610828"/>
            <a:ext cx="1350324" cy="1639681"/>
          </a:xfrm>
          <a:prstGeom prst="rect">
            <a:avLst/>
          </a:prstGeom>
        </p:spPr>
      </p:pic>
      <p:pic>
        <p:nvPicPr>
          <p:cNvPr id="16" name="圖片 8">
            <a:extLst>
              <a:ext uri="{FF2B5EF4-FFF2-40B4-BE49-F238E27FC236}">
                <a16:creationId xmlns:a16="http://schemas.microsoft.com/office/drawing/2014/main" id="{75F891B2-AC3F-4668-A725-AE12F73A54BA}"/>
              </a:ext>
            </a:extLst>
          </p:cNvPr>
          <p:cNvPicPr>
            <a:picLocks noChangeAspect="1"/>
          </p:cNvPicPr>
          <p:nvPr/>
        </p:nvPicPr>
        <p:blipFill rotWithShape="1">
          <a:blip r:embed="rId4"/>
          <a:srcRect l="77026" t="61998" r="9518" b="7364"/>
          <a:stretch/>
        </p:blipFill>
        <p:spPr>
          <a:xfrm>
            <a:off x="7676657" y="3610831"/>
            <a:ext cx="1350323" cy="1639678"/>
          </a:xfrm>
          <a:prstGeom prst="rect">
            <a:avLst/>
          </a:prstGeom>
        </p:spPr>
      </p:pic>
    </p:spTree>
    <p:extLst>
      <p:ext uri="{BB962C8B-B14F-4D97-AF65-F5344CB8AC3E}">
        <p14:creationId xmlns:p14="http://schemas.microsoft.com/office/powerpoint/2010/main" val="2450012386"/>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16180</TotalTime>
  <Words>788</Words>
  <Application>Microsoft Office PowerPoint</Application>
  <PresentationFormat>On-screen Show (4:3)</PresentationFormat>
  <Paragraphs>64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JhengHei Light</vt:lpstr>
      <vt:lpstr>ＭＳ Ｐゴシック</vt:lpstr>
      <vt:lpstr>Arial</vt:lpstr>
      <vt:lpstr>Calibri</vt:lpstr>
      <vt:lpstr>Tahoma</vt:lpstr>
      <vt:lpstr>Default Design</vt:lpstr>
      <vt:lpstr>Converter Simulation Challenge: Charging EV Li-Ion Battery using Photovoltaic Panels</vt:lpstr>
      <vt:lpstr>Why Buck-Boost Converter?</vt:lpstr>
      <vt:lpstr>Basics about Buck-Boost Converter</vt:lpstr>
      <vt:lpstr>Buck-Boost Converter</vt:lpstr>
      <vt:lpstr>Same Converter, 2 Different Controllers</vt:lpstr>
      <vt:lpstr>Controller 1: Duty Tracking</vt:lpstr>
      <vt:lpstr>Controller 1: Duty Tracking</vt:lpstr>
      <vt:lpstr>Controller 2: Polynomial Fitting</vt:lpstr>
      <vt:lpstr>Controller 2: Polynomial Fitting</vt:lpstr>
      <vt:lpstr>Advantages and Disadvantages</vt:lpstr>
      <vt:lpstr>Simulation Results for Case 1</vt:lpstr>
      <vt:lpstr>Conclusion</vt:lpstr>
    </vt:vector>
  </TitlesOfParts>
  <Company>Royse Wagner,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tracy</dc:creator>
  <cp:lastModifiedBy>Nathanael H</cp:lastModifiedBy>
  <cp:revision>1267</cp:revision>
  <dcterms:created xsi:type="dcterms:W3CDTF">2009-03-03T20:57:51Z</dcterms:created>
  <dcterms:modified xsi:type="dcterms:W3CDTF">2021-12-09T19:22:14Z</dcterms:modified>
</cp:coreProperties>
</file>