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2" r:id="rId1"/>
  </p:sldMasterIdLst>
  <p:sldIdLst>
    <p:sldId id="256" r:id="rId2"/>
    <p:sldId id="264" r:id="rId3"/>
    <p:sldId id="263" r:id="rId4"/>
    <p:sldId id="266" r:id="rId5"/>
    <p:sldId id="265" r:id="rId6"/>
    <p:sldId id="262" r:id="rId7"/>
    <p:sldId id="261" r:id="rId8"/>
    <p:sldId id="260" r:id="rId9"/>
    <p:sldId id="259" r:id="rId10"/>
    <p:sldId id="25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841"/>
    <a:srgbClr val="FFFF99"/>
    <a:srgbClr val="1A7059"/>
    <a:srgbClr val="2292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981" autoAdjust="0"/>
    <p:restoredTop sz="94660"/>
  </p:normalViewPr>
  <p:slideViewPr>
    <p:cSldViewPr snapToGrid="0">
      <p:cViewPr varScale="1">
        <p:scale>
          <a:sx n="80" d="100"/>
          <a:sy n="80" d="100"/>
        </p:scale>
        <p:origin x="2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י"א/תמוז/תשפ"ב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409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י"א/תמוז/תשפ"ב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525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י"א/תמוז/תשפ"ב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084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י"א/תמוז/תשפ"ב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415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י"א/תמוז/תשפ"ב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066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י"א/תמוז/תשפ"ב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228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י"א/תמוז/תשפ"ב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964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י"א/תמוז/תשפ"ב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65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י"א/תמוז/תשפ"ב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139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י"א/תמוז/תשפ"ב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157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50B8-ABE0-474E-A8EA-BFB769CAAC9B}" type="datetimeFigureOut">
              <a:rPr lang="he-IL" smtClean="0"/>
              <a:t>י"א/תמוז/תשפ"ב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137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50B8-ABE0-474E-A8EA-BFB769CAAC9B}" type="datetimeFigureOut">
              <a:rPr lang="he-IL" smtClean="0"/>
              <a:t>י"א/תמוז/תשפ"ב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D367D-3447-4F15-844F-6429EC9573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3486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zm-zYHjIgY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3543E21-6189-45EC-BDFD-7F7EE6A16026}"/>
              </a:ext>
            </a:extLst>
          </p:cNvPr>
          <p:cNvSpPr txBox="1"/>
          <p:nvPr/>
        </p:nvSpPr>
        <p:spPr>
          <a:xfrm>
            <a:off x="0" y="2204257"/>
            <a:ext cx="12192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8000" dirty="0">
                <a:latin typeface="+mj-lt"/>
              </a:rPr>
              <a:t>React </a:t>
            </a:r>
            <a:r>
              <a:rPr lang="en-US" sz="8000" dirty="0" err="1">
                <a:latin typeface="+mj-lt"/>
              </a:rPr>
              <a:t>Calss</a:t>
            </a:r>
            <a:endParaRPr lang="he-IL" sz="8000" dirty="0">
              <a:latin typeface="+mj-lt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CF9AEEC-9650-4FF9-99C9-97456B9CCDD7}"/>
              </a:ext>
            </a:extLst>
          </p:cNvPr>
          <p:cNvSpPr txBox="1"/>
          <p:nvPr/>
        </p:nvSpPr>
        <p:spPr>
          <a:xfrm>
            <a:off x="0" y="3253666"/>
            <a:ext cx="12192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0" i="0" dirty="0">
                <a:solidFill>
                  <a:srgbClr val="FFFFFF"/>
                </a:solidFill>
                <a:effectLst/>
                <a:latin typeface="-apple-system"/>
              </a:rPr>
              <a:t>A JavaScript library for building user interfaces</a:t>
            </a:r>
            <a:endParaRPr lang="he-IL" sz="32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DBEBFC3-6620-4A08-BBDE-98E78C451ECD}"/>
              </a:ext>
            </a:extLst>
          </p:cNvPr>
          <p:cNvSpPr txBox="1"/>
          <p:nvPr/>
        </p:nvSpPr>
        <p:spPr>
          <a:xfrm>
            <a:off x="1" y="383844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u="sng" dirty="0"/>
              <a:t>קישור לאתר הרשמי: </a:t>
            </a:r>
            <a:r>
              <a:rPr lang="he-IL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https://reactjs.org</a:t>
            </a:r>
            <a:r>
              <a:rPr lang="he-IL" dirty="0"/>
              <a:t>  </a:t>
            </a:r>
          </a:p>
          <a:p>
            <a:pPr algn="ctr" rtl="1"/>
            <a:endParaRPr lang="he-IL" u="sng" dirty="0"/>
          </a:p>
        </p:txBody>
      </p:sp>
      <p:pic>
        <p:nvPicPr>
          <p:cNvPr id="6" name="Picture 15" descr="Porto Admin">
            <a:extLst>
              <a:ext uri="{FF2B5EF4-FFF2-40B4-BE49-F238E27FC236}">
                <a16:creationId xmlns:a16="http://schemas.microsoft.com/office/drawing/2014/main" id="{22DE15A2-DD0A-4768-B0C6-CE2B31578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80" y="447027"/>
            <a:ext cx="1848710" cy="6626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B118FB0-F849-45FE-9CF2-93B101902568}"/>
              </a:ext>
            </a:extLst>
          </p:cNvPr>
          <p:cNvSpPr txBox="1"/>
          <p:nvPr/>
        </p:nvSpPr>
        <p:spPr>
          <a:xfrm>
            <a:off x="108013" y="621166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u="sng" dirty="0"/>
              <a:t>Created By: David Yakin © 2022</a:t>
            </a:r>
            <a:endParaRPr lang="he-IL" dirty="0"/>
          </a:p>
          <a:p>
            <a:pPr algn="ctr" rtl="1"/>
            <a:endParaRPr lang="he-IL" u="sng" dirty="0"/>
          </a:p>
        </p:txBody>
      </p:sp>
    </p:spTree>
    <p:extLst>
      <p:ext uri="{BB962C8B-B14F-4D97-AF65-F5344CB8AC3E}">
        <p14:creationId xmlns:p14="http://schemas.microsoft.com/office/powerpoint/2010/main" val="144753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CB5A16E-13AC-495B-BDB2-BF9B87F33507}"/>
              </a:ext>
            </a:extLst>
          </p:cNvPr>
          <p:cNvSpPr txBox="1"/>
          <p:nvPr/>
        </p:nvSpPr>
        <p:spPr>
          <a:xfrm>
            <a:off x="0" y="130491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u="sng" dirty="0"/>
              <a:t>Index.html</a:t>
            </a:r>
            <a:endParaRPr lang="he-IL" sz="7200" u="sng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FF03C53-E6AE-4717-97B2-6D8AE4AB53EA}"/>
              </a:ext>
            </a:extLst>
          </p:cNvPr>
          <p:cNvSpPr txBox="1"/>
          <p:nvPr/>
        </p:nvSpPr>
        <p:spPr>
          <a:xfrm>
            <a:off x="3859197" y="1130191"/>
            <a:ext cx="4473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3600" b="1" dirty="0">
                <a:latin typeface="almoniNeue"/>
              </a:rPr>
              <a:t>קובץ המרכזי בפרויקט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831CC09-5142-49C7-9147-E8B9D114948C}"/>
              </a:ext>
            </a:extLst>
          </p:cNvPr>
          <p:cNvSpPr txBox="1"/>
          <p:nvPr/>
        </p:nvSpPr>
        <p:spPr>
          <a:xfrm>
            <a:off x="8495930" y="1835868"/>
            <a:ext cx="34725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בשורה 5 – מצוין מיקום ה - </a:t>
            </a:r>
            <a:r>
              <a:rPr lang="en-US" sz="2400" dirty="0">
                <a:latin typeface="almoniNeue"/>
              </a:rPr>
              <a:t>favicon</a:t>
            </a:r>
            <a:endParaRPr lang="he-IL" sz="2400" dirty="0">
              <a:latin typeface="almoniNeue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B8A95E7-CA2D-46D9-8A87-EACBDD435CB1}"/>
              </a:ext>
            </a:extLst>
          </p:cNvPr>
          <p:cNvSpPr txBox="1"/>
          <p:nvPr/>
        </p:nvSpPr>
        <p:spPr>
          <a:xfrm>
            <a:off x="7574785" y="2702375"/>
            <a:ext cx="44736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בשורה 8 – שם האפליקציה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BA080D2-E837-4259-8B0B-EB6A2ED35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28" y="1890623"/>
            <a:ext cx="7370606" cy="4687411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70B0C54-69C3-45A1-8DD1-CF38DC1AAAFB}"/>
              </a:ext>
            </a:extLst>
          </p:cNvPr>
          <p:cNvSpPr txBox="1"/>
          <p:nvPr/>
        </p:nvSpPr>
        <p:spPr>
          <a:xfrm>
            <a:off x="7774245" y="3159758"/>
            <a:ext cx="42094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בשורה 14 – תגית ה – </a:t>
            </a:r>
            <a:r>
              <a:rPr lang="en-US" sz="2400" dirty="0">
                <a:latin typeface="almoniNeue"/>
              </a:rPr>
              <a:t>title</a:t>
            </a:r>
            <a:r>
              <a:rPr lang="he-IL" sz="2400" dirty="0">
                <a:latin typeface="almoniNeue"/>
              </a:rPr>
              <a:t> – הכותרת שתופיע בסימניה של חלון האפליקציה 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F433972-C9E4-4566-B0E1-A7E30344D26C}"/>
              </a:ext>
            </a:extLst>
          </p:cNvPr>
          <p:cNvSpPr txBox="1"/>
          <p:nvPr/>
        </p:nvSpPr>
        <p:spPr>
          <a:xfrm>
            <a:off x="7574785" y="4455159"/>
            <a:ext cx="4473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בשורה 19 – האלמנט עם תעודת הזהות </a:t>
            </a:r>
            <a:r>
              <a:rPr lang="en-US" sz="2400" dirty="0">
                <a:latin typeface="almoniNeue"/>
              </a:rPr>
              <a:t>root</a:t>
            </a:r>
            <a:r>
              <a:rPr lang="he-IL" sz="2400" dirty="0">
                <a:latin typeface="almoniNeue"/>
              </a:rPr>
              <a:t> שלתוכו ריאקט תדפיס את כל דפי ה – </a:t>
            </a:r>
            <a:r>
              <a:rPr lang="en-US" sz="2400" dirty="0">
                <a:latin typeface="almoniNeue"/>
              </a:rPr>
              <a:t>html</a:t>
            </a:r>
            <a:r>
              <a:rPr lang="he-IL" sz="2400" dirty="0">
                <a:latin typeface="almoniNeue"/>
              </a:rPr>
              <a:t> של האפליקציה</a:t>
            </a:r>
          </a:p>
        </p:txBody>
      </p:sp>
      <p:cxnSp>
        <p:nvCxnSpPr>
          <p:cNvPr id="13" name="מחבר: מרפקי 12">
            <a:extLst>
              <a:ext uri="{FF2B5EF4-FFF2-40B4-BE49-F238E27FC236}">
                <a16:creationId xmlns:a16="http://schemas.microsoft.com/office/drawing/2014/main" id="{B8498091-4BA5-45E3-AAD2-74A79A6B2554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6352311" y="2534649"/>
            <a:ext cx="338438" cy="6580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: מרפקי 14">
            <a:extLst>
              <a:ext uri="{FF2B5EF4-FFF2-40B4-BE49-F238E27FC236}">
                <a16:creationId xmlns:a16="http://schemas.microsoft.com/office/drawing/2014/main" id="{1375E013-2DE6-4C22-8B07-91ACA821BB02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3859197" y="3759922"/>
            <a:ext cx="3915048" cy="1159967"/>
          </a:xfrm>
          <a:prstGeom prst="bentConnector3">
            <a:avLst>
              <a:gd name="adj1" fmla="val 1462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: מרפקי 19">
            <a:extLst>
              <a:ext uri="{FF2B5EF4-FFF2-40B4-BE49-F238E27FC236}">
                <a16:creationId xmlns:a16="http://schemas.microsoft.com/office/drawing/2014/main" id="{48E5868A-E231-4172-B6EA-6FF35DC5C446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6551720" y="2251366"/>
            <a:ext cx="1944210" cy="646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482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3699694B-F1B2-44CE-8CCD-725DE8ADD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0" b="1497"/>
          <a:stretch/>
        </p:blipFill>
        <p:spPr>
          <a:xfrm>
            <a:off x="1049262" y="2129824"/>
            <a:ext cx="3288685" cy="3967893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5EA3EF8-9EF6-4DB4-A590-C2A0BCD9A83D}"/>
              </a:ext>
            </a:extLst>
          </p:cNvPr>
          <p:cNvSpPr txBox="1"/>
          <p:nvPr/>
        </p:nvSpPr>
        <p:spPr>
          <a:xfrm>
            <a:off x="0" y="46783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800" u="sng" dirty="0"/>
              <a:t>תיקיית - </a:t>
            </a:r>
            <a:r>
              <a:rPr lang="en-US" sz="4800" u="sng" dirty="0"/>
              <a:t>SRC</a:t>
            </a:r>
            <a:endParaRPr lang="he-IL" sz="4800" u="sng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F37E204-FF76-48BF-8641-843061DFBAA7}"/>
              </a:ext>
            </a:extLst>
          </p:cNvPr>
          <p:cNvSpPr txBox="1"/>
          <p:nvPr/>
        </p:nvSpPr>
        <p:spPr>
          <a:xfrm>
            <a:off x="4784935" y="2368528"/>
            <a:ext cx="619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dirty="0">
                <a:latin typeface="almoniNeue"/>
              </a:rPr>
              <a:t>App.css</a:t>
            </a:r>
            <a:r>
              <a:rPr lang="he-IL" sz="2400" dirty="0">
                <a:latin typeface="almoniNeue"/>
              </a:rPr>
              <a:t> – קובץ העיצוב של הקומפוננט </a:t>
            </a:r>
            <a:r>
              <a:rPr lang="en-US" sz="2400" dirty="0">
                <a:latin typeface="almoniNeue"/>
              </a:rPr>
              <a:t>app.js</a:t>
            </a:r>
            <a:endParaRPr lang="he-IL" sz="2400" dirty="0">
              <a:latin typeface="almoniNeue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E7CC6C2-B641-43F2-8AB8-F325F0D382EA}"/>
              </a:ext>
            </a:extLst>
          </p:cNvPr>
          <p:cNvSpPr txBox="1"/>
          <p:nvPr/>
        </p:nvSpPr>
        <p:spPr>
          <a:xfrm>
            <a:off x="0" y="1298827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400" b="1" dirty="0">
                <a:latin typeface="almoniNeue"/>
              </a:rPr>
              <a:t>בתיקייה זאת יישב מירב הקוד שנכתוב בפרויקט</a:t>
            </a:r>
            <a:endParaRPr lang="he-IL" sz="2400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0C2A84A-47D2-4869-ADA7-B2D018FA3B0F}"/>
              </a:ext>
            </a:extLst>
          </p:cNvPr>
          <p:cNvSpPr txBox="1"/>
          <p:nvPr/>
        </p:nvSpPr>
        <p:spPr>
          <a:xfrm>
            <a:off x="4784934" y="2830193"/>
            <a:ext cx="61980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dirty="0">
                <a:latin typeface="almoniNeue"/>
              </a:rPr>
              <a:t>App.js</a:t>
            </a:r>
            <a:r>
              <a:rPr lang="he-IL" sz="2400" dirty="0">
                <a:latin typeface="almoniNeue"/>
              </a:rPr>
              <a:t> – בקובץ זה נשים את העימוד הבסיסי של האתר כמו גם את הניתובים לקומפוננטות השונות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D7E569F-C05F-45D8-BE70-6EA13FC2177D}"/>
              </a:ext>
            </a:extLst>
          </p:cNvPr>
          <p:cNvSpPr txBox="1"/>
          <p:nvPr/>
        </p:nvSpPr>
        <p:spPr>
          <a:xfrm>
            <a:off x="6283692" y="1914380"/>
            <a:ext cx="46992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800" u="sng" dirty="0">
                <a:latin typeface="almoniNeue"/>
              </a:rPr>
              <a:t>פירוט הקבצים בתיקייה זאת</a:t>
            </a:r>
            <a:endParaRPr lang="he-IL" sz="2800" u="sng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5EF816E-957C-4CA9-A48A-4594AD674244}"/>
              </a:ext>
            </a:extLst>
          </p:cNvPr>
          <p:cNvSpPr txBox="1"/>
          <p:nvPr/>
        </p:nvSpPr>
        <p:spPr>
          <a:xfrm>
            <a:off x="4784934" y="3632958"/>
            <a:ext cx="619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dirty="0">
                <a:latin typeface="almoniNeue"/>
              </a:rPr>
              <a:t>App.test.js</a:t>
            </a:r>
            <a:r>
              <a:rPr lang="he-IL" sz="2400" dirty="0">
                <a:latin typeface="almoniNeue"/>
              </a:rPr>
              <a:t> – קובץ לעריכת טסטים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C319319A-769D-474E-A5E3-2BF8C8625494}"/>
              </a:ext>
            </a:extLst>
          </p:cNvPr>
          <p:cNvSpPr txBox="1"/>
          <p:nvPr/>
        </p:nvSpPr>
        <p:spPr>
          <a:xfrm>
            <a:off x="4784933" y="4094623"/>
            <a:ext cx="619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dirty="0">
                <a:latin typeface="almoniNeue"/>
              </a:rPr>
              <a:t>Index.css</a:t>
            </a:r>
            <a:r>
              <a:rPr lang="he-IL" sz="2400" dirty="0">
                <a:latin typeface="almoniNeue"/>
              </a:rPr>
              <a:t> – קובץ העיצוב המרכזי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5EBF4D3-0AD1-4A43-B848-88DC54A48365}"/>
              </a:ext>
            </a:extLst>
          </p:cNvPr>
          <p:cNvSpPr txBox="1"/>
          <p:nvPr/>
        </p:nvSpPr>
        <p:spPr>
          <a:xfrm>
            <a:off x="4784932" y="4496960"/>
            <a:ext cx="619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dirty="0">
                <a:latin typeface="almoniNeue"/>
              </a:rPr>
              <a:t>Index.js</a:t>
            </a:r>
            <a:r>
              <a:rPr lang="he-IL" sz="2400" dirty="0">
                <a:latin typeface="almoniNeue"/>
              </a:rPr>
              <a:t> – קובץ </a:t>
            </a:r>
            <a:r>
              <a:rPr lang="en-US" sz="2400" dirty="0">
                <a:latin typeface="almoniNeue"/>
              </a:rPr>
              <a:t>js</a:t>
            </a:r>
            <a:r>
              <a:rPr lang="he-IL" sz="2400" dirty="0">
                <a:latin typeface="almoniNeue"/>
              </a:rPr>
              <a:t> המרכזי באפליקציה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DF74A83-6593-4E75-80F1-3F869B6FE8EA}"/>
              </a:ext>
            </a:extLst>
          </p:cNvPr>
          <p:cNvSpPr txBox="1"/>
          <p:nvPr/>
        </p:nvSpPr>
        <p:spPr>
          <a:xfrm>
            <a:off x="4784931" y="4897388"/>
            <a:ext cx="61980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dirty="0" err="1">
                <a:latin typeface="almoniNeue"/>
              </a:rPr>
              <a:t>logo.svg</a:t>
            </a:r>
            <a:r>
              <a:rPr lang="he-IL" sz="2400" dirty="0">
                <a:latin typeface="almoniNeue"/>
              </a:rPr>
              <a:t> – קובץ הלוגו שמופיע בדף ה – </a:t>
            </a:r>
            <a:r>
              <a:rPr lang="en-US" sz="2400" dirty="0">
                <a:latin typeface="almoniNeue"/>
              </a:rPr>
              <a:t>html</a:t>
            </a:r>
            <a:r>
              <a:rPr lang="he-IL" sz="2400" dirty="0">
                <a:latin typeface="almoniNeue"/>
              </a:rPr>
              <a:t> באופן דיפולטיבי. ניתן למחוק אותו אם אין כוונה להשתמש בלוגו של ריאקט באפליקציה</a:t>
            </a:r>
          </a:p>
        </p:txBody>
      </p:sp>
    </p:spTree>
    <p:extLst>
      <p:ext uri="{BB962C8B-B14F-4D97-AF65-F5344CB8AC3E}">
        <p14:creationId xmlns:p14="http://schemas.microsoft.com/office/powerpoint/2010/main" val="325587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AFD55A2-6AC6-482D-9949-EB0011EBB378}"/>
              </a:ext>
            </a:extLst>
          </p:cNvPr>
          <p:cNvSpPr txBox="1"/>
          <p:nvPr/>
        </p:nvSpPr>
        <p:spPr>
          <a:xfrm>
            <a:off x="1589103" y="2184297"/>
            <a:ext cx="84563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3600" dirty="0">
                <a:latin typeface="almoniNeue"/>
              </a:rPr>
              <a:t>React</a:t>
            </a:r>
            <a:r>
              <a:rPr lang="he-IL" sz="3600" dirty="0">
                <a:latin typeface="almoniNeue"/>
              </a:rPr>
              <a:t> פותחה כדי לאפשר למתכנת לבנות ממשק משתמש (</a:t>
            </a:r>
            <a:r>
              <a:rPr lang="en-US" sz="3600" dirty="0">
                <a:latin typeface="almoniNeue"/>
              </a:rPr>
              <a:t>UI</a:t>
            </a:r>
            <a:r>
              <a:rPr lang="he-IL" sz="3600" dirty="0">
                <a:latin typeface="almoniNeue"/>
              </a:rPr>
              <a:t>) בצד לקוח בצורה ובדרך שבה יבחר ובעזרת הכלים שאיתם ירצה לעבוד. </a:t>
            </a:r>
            <a:endParaRPr lang="he-IL" sz="3600" b="0" i="0" dirty="0">
              <a:effectLst/>
              <a:latin typeface="almoniNeue"/>
            </a:endParaRPr>
          </a:p>
        </p:txBody>
      </p:sp>
    </p:spTree>
    <p:extLst>
      <p:ext uri="{BB962C8B-B14F-4D97-AF65-F5344CB8AC3E}">
        <p14:creationId xmlns:p14="http://schemas.microsoft.com/office/powerpoint/2010/main" val="262765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3530561-D4DF-4525-B9F2-605795A8E059}"/>
              </a:ext>
            </a:extLst>
          </p:cNvPr>
          <p:cNvSpPr txBox="1"/>
          <p:nvPr/>
        </p:nvSpPr>
        <p:spPr>
          <a:xfrm>
            <a:off x="7780909" y="4321262"/>
            <a:ext cx="28489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1. ניהול ה – </a:t>
            </a:r>
            <a:r>
              <a:rPr lang="en-US" sz="2400" dirty="0">
                <a:latin typeface="almoniNeue"/>
              </a:rPr>
              <a:t>state</a:t>
            </a:r>
            <a:endParaRPr lang="he-IL" sz="24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28D7CA4-B8AC-4C6B-82C8-AEDF4033D8A0}"/>
              </a:ext>
            </a:extLst>
          </p:cNvPr>
          <p:cNvSpPr txBox="1"/>
          <p:nvPr/>
        </p:nvSpPr>
        <p:spPr>
          <a:xfrm>
            <a:off x="97654" y="430625"/>
            <a:ext cx="12094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sz="7200" u="sng" dirty="0">
                <a:latin typeface="almoniNeue"/>
              </a:rPr>
              <a:t>Virtual DOM</a:t>
            </a:r>
            <a:endParaRPr lang="he-IL" sz="7200" u="sng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CB1388E-C095-4732-A94A-E0EA3D360AA4}"/>
              </a:ext>
            </a:extLst>
          </p:cNvPr>
          <p:cNvSpPr txBox="1"/>
          <p:nvPr/>
        </p:nvSpPr>
        <p:spPr>
          <a:xfrm>
            <a:off x="7958460" y="4766594"/>
            <a:ext cx="2671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2. </a:t>
            </a:r>
            <a:r>
              <a:rPr lang="en-US" sz="2400" dirty="0">
                <a:latin typeface="almoniNeue"/>
              </a:rPr>
              <a:t>Life cycle  hooks</a:t>
            </a:r>
            <a:endParaRPr lang="he-IL" sz="24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0053296-D4C4-4CF1-8434-D0C5F695877D}"/>
              </a:ext>
            </a:extLst>
          </p:cNvPr>
          <p:cNvSpPr txBox="1"/>
          <p:nvPr/>
        </p:nvSpPr>
        <p:spPr>
          <a:xfrm>
            <a:off x="8260301" y="5186217"/>
            <a:ext cx="23695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3. </a:t>
            </a:r>
            <a:r>
              <a:rPr lang="en-US" sz="2400" dirty="0">
                <a:latin typeface="almoniNeue"/>
              </a:rPr>
              <a:t>components</a:t>
            </a:r>
            <a:endParaRPr lang="he-IL" sz="24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469F20E-823A-40EB-9E41-8C0D9BB172CA}"/>
              </a:ext>
            </a:extLst>
          </p:cNvPr>
          <p:cNvSpPr txBox="1"/>
          <p:nvPr/>
        </p:nvSpPr>
        <p:spPr>
          <a:xfrm>
            <a:off x="-2" y="3718774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800" b="1" u="sng" dirty="0">
                <a:latin typeface="almoniNeue"/>
              </a:rPr>
              <a:t>היכן ה - </a:t>
            </a:r>
            <a:r>
              <a:rPr lang="en-US" sz="2800" b="1" u="sng" dirty="0">
                <a:latin typeface="almoniNeue"/>
              </a:rPr>
              <a:t>Virtual DOM</a:t>
            </a:r>
            <a:r>
              <a:rPr lang="he-IL" sz="2800" b="1" u="sng" dirty="0">
                <a:latin typeface="almoniNeue"/>
              </a:rPr>
              <a:t> בא לידי ביטוי ב - </a:t>
            </a:r>
            <a:r>
              <a:rPr lang="en-US" sz="2800" b="1" u="sng" dirty="0">
                <a:latin typeface="almoniNeue"/>
              </a:rPr>
              <a:t>React</a:t>
            </a:r>
            <a:endParaRPr lang="he-IL" sz="2800" b="1" u="sng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2A2F3AE5-A264-4CFC-BDAB-146F2173D071}"/>
              </a:ext>
            </a:extLst>
          </p:cNvPr>
          <p:cNvSpPr txBox="1"/>
          <p:nvPr/>
        </p:nvSpPr>
        <p:spPr>
          <a:xfrm>
            <a:off x="-2" y="1577206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400" b="1" i="0" dirty="0">
                <a:effectLst/>
                <a:latin typeface="almoniNeue"/>
              </a:rPr>
              <a:t>הקונספט המרכזי והחידוש אותה מביאה ריאקט הוא את ה - </a:t>
            </a:r>
            <a:r>
              <a:rPr lang="en-US" sz="2400" b="1" i="0" dirty="0">
                <a:effectLst/>
                <a:latin typeface="almoniNeue"/>
              </a:rPr>
              <a:t> virtual dom </a:t>
            </a:r>
            <a:endParaRPr lang="he-IL" sz="2400" b="1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82B3DA56-F249-4F36-84EC-DF84549D4D55}"/>
              </a:ext>
            </a:extLst>
          </p:cNvPr>
          <p:cNvSpPr txBox="1"/>
          <p:nvPr/>
        </p:nvSpPr>
        <p:spPr>
          <a:xfrm>
            <a:off x="-35325" y="5851511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400" b="1" dirty="0">
                <a:latin typeface="almoniNeue"/>
              </a:rPr>
              <a:t>* על מושגים אלו נדבר בהרחבה בהמשך</a:t>
            </a:r>
            <a:endParaRPr lang="he-IL" sz="2400" b="1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198C346B-B22B-42B8-ACD7-4329E1D66A11}"/>
              </a:ext>
            </a:extLst>
          </p:cNvPr>
          <p:cNvSpPr txBox="1"/>
          <p:nvPr/>
        </p:nvSpPr>
        <p:spPr>
          <a:xfrm>
            <a:off x="1491450" y="1949802"/>
            <a:ext cx="91384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בעזרת קונספט זה נוכל </a:t>
            </a:r>
            <a:r>
              <a:rPr lang="he-IL" sz="2400" b="0" i="0" dirty="0">
                <a:effectLst/>
                <a:latin typeface="almoniNeue"/>
              </a:rPr>
              <a:t>לעבוד עם דום וירטואלי, </a:t>
            </a:r>
            <a:r>
              <a:rPr lang="en-US" sz="2400" b="0" i="0" dirty="0">
                <a:effectLst/>
                <a:latin typeface="almoniNeue"/>
              </a:rPr>
              <a:t>React</a:t>
            </a:r>
            <a:r>
              <a:rPr lang="he-IL" sz="2400" b="0" i="0" dirty="0">
                <a:effectLst/>
                <a:latin typeface="almoniNeue"/>
              </a:rPr>
              <a:t> תעקוב אחר השינויים בתוכו ותעדכן את </a:t>
            </a:r>
            <a:r>
              <a:rPr lang="he-IL" sz="2400" dirty="0">
                <a:latin typeface="almoniNeue"/>
              </a:rPr>
              <a:t>ה</a:t>
            </a:r>
            <a:r>
              <a:rPr lang="he-IL" sz="2400" b="0" i="0" dirty="0">
                <a:effectLst/>
                <a:latin typeface="almoniNeue"/>
              </a:rPr>
              <a:t>דום האמיתי רק במקומות שבהם התרחשו השינויים.  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1168055E-C32C-483C-91DD-7D2E5E9B8F69}"/>
              </a:ext>
            </a:extLst>
          </p:cNvPr>
          <p:cNvSpPr txBox="1"/>
          <p:nvPr/>
        </p:nvSpPr>
        <p:spPr>
          <a:xfrm>
            <a:off x="1659754" y="2684148"/>
            <a:ext cx="89701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דבר שיוצר חיסכון אדיר במשאבים ומהירות תגובה גבוהה של האפליקציה לכל שינוי ושינוי בתוכה. </a:t>
            </a:r>
            <a:endParaRPr lang="he-IL" sz="2400" b="0" i="0" dirty="0">
              <a:effectLst/>
              <a:latin typeface="almoniNeue"/>
            </a:endParaRPr>
          </a:p>
        </p:txBody>
      </p:sp>
    </p:spTree>
    <p:extLst>
      <p:ext uri="{BB962C8B-B14F-4D97-AF65-F5344CB8AC3E}">
        <p14:creationId xmlns:p14="http://schemas.microsoft.com/office/powerpoint/2010/main" val="1923302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28D7CA4-B8AC-4C6B-82C8-AEDF4033D8A0}"/>
              </a:ext>
            </a:extLst>
          </p:cNvPr>
          <p:cNvSpPr txBox="1"/>
          <p:nvPr/>
        </p:nvSpPr>
        <p:spPr>
          <a:xfrm>
            <a:off x="97654" y="559552"/>
            <a:ext cx="12094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sz="7200" u="sng" dirty="0">
                <a:latin typeface="almoniNeue"/>
              </a:rPr>
              <a:t>Simple React Snippets</a:t>
            </a:r>
            <a:endParaRPr lang="he-IL" sz="7200" u="sng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CFBDD3D-D363-4887-8D1B-B1049568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238" y="2467857"/>
            <a:ext cx="9215523" cy="3113692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8370A94-DC4B-45BE-9CF9-53E32F7A58A2}"/>
              </a:ext>
            </a:extLst>
          </p:cNvPr>
          <p:cNvSpPr txBox="1"/>
          <p:nvPr/>
        </p:nvSpPr>
        <p:spPr>
          <a:xfrm>
            <a:off x="0" y="1759881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800" dirty="0">
                <a:latin typeface="almoniNeue"/>
              </a:rPr>
              <a:t>תוסף שיעזור לנו בעבודה עם </a:t>
            </a:r>
            <a:r>
              <a:rPr lang="en-US" sz="2800" dirty="0">
                <a:latin typeface="almoniNeue"/>
              </a:rPr>
              <a:t>React</a:t>
            </a:r>
            <a:r>
              <a:rPr lang="he-IL" sz="2800" dirty="0">
                <a:latin typeface="almoniNeue"/>
              </a:rPr>
              <a:t> בסביבת העבודה של </a:t>
            </a:r>
            <a:r>
              <a:rPr lang="en-US" sz="2800" dirty="0">
                <a:latin typeface="almoniNeue"/>
              </a:rPr>
              <a:t>vscode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20421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3530561-D4DF-4525-B9F2-605795A8E059}"/>
              </a:ext>
            </a:extLst>
          </p:cNvPr>
          <p:cNvSpPr txBox="1"/>
          <p:nvPr/>
        </p:nvSpPr>
        <p:spPr>
          <a:xfrm>
            <a:off x="1115258" y="3278503"/>
            <a:ext cx="96810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1" dirty="0">
                <a:latin typeface="almoniNeue"/>
              </a:rPr>
              <a:t>בשלב הראשון </a:t>
            </a:r>
            <a:r>
              <a:rPr lang="he-IL" sz="2000" dirty="0">
                <a:latin typeface="almoniNeue"/>
              </a:rPr>
              <a:t>- נתקין את הכלי </a:t>
            </a:r>
            <a:r>
              <a:rPr lang="en-US" sz="2000" dirty="0">
                <a:latin typeface="almoniNeue"/>
              </a:rPr>
              <a:t>create-react-app</a:t>
            </a:r>
            <a:r>
              <a:rPr lang="he-IL" sz="2000" dirty="0">
                <a:latin typeface="almoniNeue"/>
              </a:rPr>
              <a:t> באופן גלובלי באמצעות הפקודה</a:t>
            </a:r>
            <a:endParaRPr lang="he-IL" sz="20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28D7CA4-B8AC-4C6B-82C8-AEDF4033D8A0}"/>
              </a:ext>
            </a:extLst>
          </p:cNvPr>
          <p:cNvSpPr txBox="1"/>
          <p:nvPr/>
        </p:nvSpPr>
        <p:spPr>
          <a:xfrm>
            <a:off x="248575" y="1354596"/>
            <a:ext cx="12094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sz="7200" u="sng" dirty="0">
                <a:latin typeface="almoniNeue"/>
              </a:rPr>
              <a:t>Create-react-app</a:t>
            </a:r>
            <a:endParaRPr lang="he-IL" sz="7200" u="sng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CB1388E-C095-4732-A94A-E0EA3D360AA4}"/>
              </a:ext>
            </a:extLst>
          </p:cNvPr>
          <p:cNvSpPr txBox="1"/>
          <p:nvPr/>
        </p:nvSpPr>
        <p:spPr>
          <a:xfrm>
            <a:off x="0" y="3595960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sz="2000" dirty="0">
                <a:latin typeface="almoniNeue"/>
              </a:rPr>
              <a:t>Npm I Create-react-app -g</a:t>
            </a:r>
            <a:endParaRPr lang="he-IL" sz="20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0053296-D4C4-4CF1-8434-D0C5F695877D}"/>
              </a:ext>
            </a:extLst>
          </p:cNvPr>
          <p:cNvSpPr txBox="1"/>
          <p:nvPr/>
        </p:nvSpPr>
        <p:spPr>
          <a:xfrm>
            <a:off x="1395645" y="4270825"/>
            <a:ext cx="94007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1" dirty="0">
                <a:latin typeface="almoniNeue"/>
              </a:rPr>
              <a:t>שלב שני </a:t>
            </a:r>
            <a:r>
              <a:rPr lang="he-IL" sz="2000" dirty="0">
                <a:latin typeface="almoniNeue"/>
              </a:rPr>
              <a:t>– נפתח את הטרמינל בתיקייה הרצויה ונקים פרויקט חדש </a:t>
            </a:r>
            <a:r>
              <a:rPr lang="he-IL" sz="2000" dirty="0" err="1">
                <a:latin typeface="almoniNeue"/>
              </a:rPr>
              <a:t>בריאקט</a:t>
            </a:r>
            <a:r>
              <a:rPr lang="he-IL" sz="2000" dirty="0">
                <a:latin typeface="almoniNeue"/>
              </a:rPr>
              <a:t> באמצעות הפקודה</a:t>
            </a:r>
            <a:endParaRPr lang="he-IL" sz="20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469F20E-823A-40EB-9E41-8C0D9BB172CA}"/>
              </a:ext>
            </a:extLst>
          </p:cNvPr>
          <p:cNvSpPr txBox="1"/>
          <p:nvPr/>
        </p:nvSpPr>
        <p:spPr>
          <a:xfrm>
            <a:off x="150920" y="2430198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800" b="1" dirty="0">
                <a:latin typeface="almoniNeue"/>
              </a:rPr>
              <a:t>כלי שיעזור לנו לפתוח פרויקט חדש ב - </a:t>
            </a:r>
            <a:r>
              <a:rPr lang="en-US" sz="2800" b="1" dirty="0">
                <a:latin typeface="almoniNeue"/>
              </a:rPr>
              <a:t>React</a:t>
            </a:r>
            <a:endParaRPr lang="he-IL" sz="2800" b="1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DF66520-C9C5-42E8-B7D3-3200EDA2DBC5}"/>
              </a:ext>
            </a:extLst>
          </p:cNvPr>
          <p:cNvSpPr txBox="1"/>
          <p:nvPr/>
        </p:nvSpPr>
        <p:spPr>
          <a:xfrm>
            <a:off x="0" y="4670935"/>
            <a:ext cx="1219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en-US" sz="2000" b="0" i="0" dirty="0">
                <a:effectLst/>
                <a:latin typeface="Consolas" panose="020B0609020204030204" pitchFamily="49" charset="0"/>
              </a:rPr>
              <a:t>create-react-app client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69669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5B4D6BD9-C51B-4349-BEB9-4D45E975B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50" y="2572702"/>
            <a:ext cx="3572601" cy="2730489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C4C174D-A909-4089-9CDC-C7B177227F31}"/>
              </a:ext>
            </a:extLst>
          </p:cNvPr>
          <p:cNvSpPr txBox="1"/>
          <p:nvPr/>
        </p:nvSpPr>
        <p:spPr>
          <a:xfrm>
            <a:off x="-2" y="675269"/>
            <a:ext cx="12191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7200" u="sng" dirty="0">
                <a:latin typeface="almoniNeue"/>
              </a:rPr>
              <a:t>פרויקט חדש ב - </a:t>
            </a:r>
            <a:r>
              <a:rPr lang="en-US" sz="7200" u="sng" dirty="0">
                <a:latin typeface="almoniNeue"/>
              </a:rPr>
              <a:t>React</a:t>
            </a:r>
            <a:endParaRPr lang="he-IL" sz="7200" u="sng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4FC4F7C-BD5C-4FBE-8597-FB956C32C06B}"/>
              </a:ext>
            </a:extLst>
          </p:cNvPr>
          <p:cNvSpPr txBox="1"/>
          <p:nvPr/>
        </p:nvSpPr>
        <p:spPr>
          <a:xfrm>
            <a:off x="-2" y="1796307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800" b="1" dirty="0">
                <a:latin typeface="almoniNeue"/>
              </a:rPr>
              <a:t>הקבצים שהכלי </a:t>
            </a:r>
            <a:r>
              <a:rPr lang="en-US" sz="2800" b="1" dirty="0">
                <a:latin typeface="almoniNeue"/>
              </a:rPr>
              <a:t>create-react-app </a:t>
            </a:r>
            <a:r>
              <a:rPr lang="he-IL" sz="2800" b="1" dirty="0">
                <a:latin typeface="almoniNeue"/>
              </a:rPr>
              <a:t> יוצר</a:t>
            </a:r>
            <a:endParaRPr lang="he-IL" sz="2800" b="1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DBAFAF2-1190-4F77-B22D-E1B798E233A3}"/>
              </a:ext>
            </a:extLst>
          </p:cNvPr>
          <p:cNvSpPr txBox="1"/>
          <p:nvPr/>
        </p:nvSpPr>
        <p:spPr>
          <a:xfrm>
            <a:off x="4279038" y="2446711"/>
            <a:ext cx="7376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dirty="0" err="1">
                <a:latin typeface="almoniNeue"/>
              </a:rPr>
              <a:t>Node_modules</a:t>
            </a:r>
            <a:r>
              <a:rPr lang="he-IL" sz="2400" dirty="0">
                <a:latin typeface="almoniNeue"/>
              </a:rPr>
              <a:t> – קובץ ספריות שמגיעות אלינו מ – </a:t>
            </a:r>
            <a:r>
              <a:rPr lang="en-US" sz="2400" dirty="0">
                <a:latin typeface="almoniNeue"/>
              </a:rPr>
              <a:t>node.js</a:t>
            </a:r>
            <a:endParaRPr lang="he-IL" sz="2400" dirty="0">
              <a:latin typeface="almoniNeue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0BAC59B9-C388-424F-84F4-656A24EF133A}"/>
              </a:ext>
            </a:extLst>
          </p:cNvPr>
          <p:cNvSpPr txBox="1"/>
          <p:nvPr/>
        </p:nvSpPr>
        <p:spPr>
          <a:xfrm>
            <a:off x="4492103" y="2951621"/>
            <a:ext cx="71635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dirty="0">
                <a:latin typeface="almoniNeue"/>
              </a:rPr>
              <a:t>public</a:t>
            </a:r>
            <a:r>
              <a:rPr lang="he-IL" sz="2400" dirty="0">
                <a:latin typeface="almoniNeue"/>
              </a:rPr>
              <a:t> –אפרט על תיקייה זאת בהמשך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E522231-9B3D-4199-9352-05E8E4551AA7}"/>
              </a:ext>
            </a:extLst>
          </p:cNvPr>
          <p:cNvSpPr txBox="1"/>
          <p:nvPr/>
        </p:nvSpPr>
        <p:spPr>
          <a:xfrm>
            <a:off x="4767309" y="3447395"/>
            <a:ext cx="6888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dirty="0">
                <a:latin typeface="almoniNeue"/>
              </a:rPr>
              <a:t>Src</a:t>
            </a:r>
            <a:r>
              <a:rPr lang="he-IL" sz="2400" dirty="0">
                <a:latin typeface="almoniNeue"/>
              </a:rPr>
              <a:t> – התיקייה בה רוב הקוד של הפרויקט ייכתב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ED8B963-3F9B-4519-99C7-4C17E6B266C2}"/>
              </a:ext>
            </a:extLst>
          </p:cNvPr>
          <p:cNvSpPr txBox="1"/>
          <p:nvPr/>
        </p:nvSpPr>
        <p:spPr>
          <a:xfrm>
            <a:off x="3488926" y="3937947"/>
            <a:ext cx="8166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dirty="0">
                <a:latin typeface="almoniNeue"/>
              </a:rPr>
              <a:t>.</a:t>
            </a:r>
            <a:r>
              <a:rPr lang="en-US" sz="2400" dirty="0" err="1">
                <a:latin typeface="almoniNeue"/>
              </a:rPr>
              <a:t>gitignore</a:t>
            </a:r>
            <a:r>
              <a:rPr lang="he-IL" sz="2400" dirty="0">
                <a:latin typeface="almoniNeue"/>
              </a:rPr>
              <a:t> – קובץ שאומר ל – </a:t>
            </a:r>
            <a:r>
              <a:rPr lang="en-US" sz="2400" dirty="0">
                <a:latin typeface="almoniNeue"/>
              </a:rPr>
              <a:t>git</a:t>
            </a:r>
            <a:r>
              <a:rPr lang="he-IL" sz="2400" dirty="0">
                <a:latin typeface="almoniNeue"/>
              </a:rPr>
              <a:t> מאילו תיקיות וקבצים להתעלם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A063030-1833-4A77-ADCD-4AFDE68ED7B4}"/>
              </a:ext>
            </a:extLst>
          </p:cNvPr>
          <p:cNvSpPr txBox="1"/>
          <p:nvPr/>
        </p:nvSpPr>
        <p:spPr>
          <a:xfrm>
            <a:off x="3977196" y="4396776"/>
            <a:ext cx="7678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dirty="0">
                <a:latin typeface="almoniNeue"/>
              </a:rPr>
              <a:t>Package.json</a:t>
            </a:r>
            <a:r>
              <a:rPr lang="he-IL" sz="2400" dirty="0">
                <a:latin typeface="almoniNeue"/>
              </a:rPr>
              <a:t> – קובץ שבו יהיו שמות הספריות שנצטרך לפרויקט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64F012FB-43AB-44D8-87C7-40B4EBF40500}"/>
              </a:ext>
            </a:extLst>
          </p:cNvPr>
          <p:cNvSpPr txBox="1"/>
          <p:nvPr/>
        </p:nvSpPr>
        <p:spPr>
          <a:xfrm>
            <a:off x="4767308" y="4858441"/>
            <a:ext cx="6888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dirty="0">
                <a:latin typeface="almoniNeue"/>
              </a:rPr>
              <a:t>Package-</a:t>
            </a:r>
            <a:r>
              <a:rPr lang="en-US" sz="2400" dirty="0" err="1">
                <a:latin typeface="almoniNeue"/>
              </a:rPr>
              <a:t>lock.json</a:t>
            </a:r>
            <a:r>
              <a:rPr lang="he-IL" sz="2400" dirty="0">
                <a:latin typeface="almoniNeue"/>
              </a:rPr>
              <a:t> – קובץ ששומר את גרסאות הספריות 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60D73FAA-4555-4006-B234-1D6E6F5A9BCA}"/>
              </a:ext>
            </a:extLst>
          </p:cNvPr>
          <p:cNvSpPr txBox="1"/>
          <p:nvPr/>
        </p:nvSpPr>
        <p:spPr>
          <a:xfrm>
            <a:off x="4767308" y="5274305"/>
            <a:ext cx="6888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dirty="0">
                <a:latin typeface="almoniNeue"/>
              </a:rPr>
              <a:t>README.md</a:t>
            </a:r>
            <a:r>
              <a:rPr lang="he-IL" sz="2400" dirty="0">
                <a:latin typeface="almoniNeue"/>
              </a:rPr>
              <a:t> – קובץ שבו ניתן לכתוב פרטים על הפרויקט</a:t>
            </a:r>
          </a:p>
        </p:txBody>
      </p:sp>
    </p:spTree>
    <p:extLst>
      <p:ext uri="{BB962C8B-B14F-4D97-AF65-F5344CB8AC3E}">
        <p14:creationId xmlns:p14="http://schemas.microsoft.com/office/powerpoint/2010/main" val="375079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E59F8D23-B017-4900-99A4-E3DE21D5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83" y="2272958"/>
            <a:ext cx="2594387" cy="2903244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AFFC415-98EB-4378-8644-FE304B7342F6}"/>
              </a:ext>
            </a:extLst>
          </p:cNvPr>
          <p:cNvSpPr txBox="1"/>
          <p:nvPr/>
        </p:nvSpPr>
        <p:spPr>
          <a:xfrm>
            <a:off x="0" y="526908"/>
            <a:ext cx="12191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7200" u="sng" dirty="0">
                <a:latin typeface="almoniNeue"/>
              </a:rPr>
              <a:t>תיקיית </a:t>
            </a:r>
            <a:r>
              <a:rPr lang="en-US" sz="7200" u="sng" dirty="0">
                <a:latin typeface="almoniNeue"/>
              </a:rPr>
              <a:t>public</a:t>
            </a:r>
            <a:endParaRPr lang="he-IL" sz="7200" u="sng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C987E12-B5ED-45F3-931B-6D4270A72B3A}"/>
              </a:ext>
            </a:extLst>
          </p:cNvPr>
          <p:cNvSpPr txBox="1"/>
          <p:nvPr/>
        </p:nvSpPr>
        <p:spPr>
          <a:xfrm>
            <a:off x="3613212" y="2272958"/>
            <a:ext cx="7376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dirty="0">
                <a:latin typeface="almoniNeue"/>
              </a:rPr>
              <a:t>Index.html</a:t>
            </a:r>
            <a:r>
              <a:rPr lang="he-IL" sz="2400" dirty="0">
                <a:latin typeface="almoniNeue"/>
              </a:rPr>
              <a:t> – קובץ המרכזי בפרויקט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13633A6-1B94-41DF-93B4-768098BE370B}"/>
              </a:ext>
            </a:extLst>
          </p:cNvPr>
          <p:cNvSpPr txBox="1"/>
          <p:nvPr/>
        </p:nvSpPr>
        <p:spPr>
          <a:xfrm>
            <a:off x="3817398" y="2734623"/>
            <a:ext cx="71724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dirty="0">
                <a:latin typeface="almoniNeue"/>
              </a:rPr>
              <a:t>Favicon.ico</a:t>
            </a:r>
            <a:r>
              <a:rPr lang="he-IL" sz="2400" dirty="0">
                <a:latin typeface="almoniNeue"/>
              </a:rPr>
              <a:t>– קובץ התמונה שריאקט באופן דיפולטיבי משתמשת בה בפרויקט חדש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7F3DB2B-0465-434D-ACEE-AAB5EFD3C87F}"/>
              </a:ext>
            </a:extLst>
          </p:cNvPr>
          <p:cNvSpPr txBox="1"/>
          <p:nvPr/>
        </p:nvSpPr>
        <p:spPr>
          <a:xfrm>
            <a:off x="3817398" y="3565620"/>
            <a:ext cx="71724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שני הקבצים שמסתיימים ב - </a:t>
            </a:r>
            <a:r>
              <a:rPr lang="en-US" sz="2400" dirty="0">
                <a:latin typeface="almoniNeue"/>
              </a:rPr>
              <a:t>.</a:t>
            </a:r>
            <a:r>
              <a:rPr lang="en-US" sz="2400" dirty="0" err="1">
                <a:latin typeface="almoniNeue"/>
              </a:rPr>
              <a:t>png</a:t>
            </a:r>
            <a:r>
              <a:rPr lang="he-IL" sz="2400" dirty="0">
                <a:latin typeface="almoniNeue"/>
              </a:rPr>
              <a:t> הם תמונת הלוגו של </a:t>
            </a:r>
            <a:r>
              <a:rPr lang="en-US" sz="2400" dirty="0">
                <a:latin typeface="almoniNeue"/>
              </a:rPr>
              <a:t>React</a:t>
            </a:r>
            <a:r>
              <a:rPr lang="he-IL" sz="2400" dirty="0">
                <a:latin typeface="almoniNeue"/>
              </a:rPr>
              <a:t> בגדלים שונים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6D602ED4-606C-4853-B8D3-433D51193FB1}"/>
              </a:ext>
            </a:extLst>
          </p:cNvPr>
          <p:cNvSpPr txBox="1"/>
          <p:nvPr/>
        </p:nvSpPr>
        <p:spPr>
          <a:xfrm>
            <a:off x="0" y="1631822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2400" b="1" dirty="0">
                <a:latin typeface="almoniNeue"/>
              </a:rPr>
              <a:t>תיקייה זאת וכל הקבצים ותיקיות המשנה שבתוכה יהיו חשופים לגולש</a:t>
            </a:r>
            <a:endParaRPr lang="he-IL" sz="2400" b="1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3A879568-0640-4100-9BC8-93D12E8FD7DB}"/>
              </a:ext>
            </a:extLst>
          </p:cNvPr>
          <p:cNvSpPr txBox="1"/>
          <p:nvPr/>
        </p:nvSpPr>
        <p:spPr>
          <a:xfrm>
            <a:off x="3815917" y="4332464"/>
            <a:ext cx="7172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dirty="0" err="1">
                <a:latin typeface="almoniNeue"/>
              </a:rPr>
              <a:t>Manifest.json</a:t>
            </a:r>
            <a:r>
              <a:rPr lang="he-IL" sz="2400" dirty="0">
                <a:latin typeface="almoniNeue"/>
              </a:rPr>
              <a:t> – אפרט בהמשך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6AE5F8B6-67C3-4267-91C7-1C9C88180FEE}"/>
              </a:ext>
            </a:extLst>
          </p:cNvPr>
          <p:cNvSpPr txBox="1"/>
          <p:nvPr/>
        </p:nvSpPr>
        <p:spPr>
          <a:xfrm>
            <a:off x="4057095" y="4750134"/>
            <a:ext cx="6997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2400" dirty="0">
                <a:latin typeface="almoniNeue"/>
              </a:rPr>
              <a:t>Robots.txt</a:t>
            </a:r>
            <a:r>
              <a:rPr lang="he-IL" sz="2400" dirty="0">
                <a:latin typeface="almoniNeue"/>
              </a:rPr>
              <a:t>  - קובץ שעוזר למנוע החיפוש </a:t>
            </a:r>
            <a:r>
              <a:rPr lang="en-US" sz="2400" dirty="0">
                <a:latin typeface="almoniNeue"/>
              </a:rPr>
              <a:t>google</a:t>
            </a:r>
            <a:r>
              <a:rPr lang="he-IL" sz="2400" dirty="0">
                <a:latin typeface="almoniNeue"/>
              </a:rPr>
              <a:t> בסריקת האפליקציה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31E62CAE-04C7-4189-9C9A-2E43C408AE9C}"/>
              </a:ext>
            </a:extLst>
          </p:cNvPr>
          <p:cNvSpPr txBox="1"/>
          <p:nvPr/>
        </p:nvSpPr>
        <p:spPr>
          <a:xfrm>
            <a:off x="1102309" y="5629471"/>
            <a:ext cx="9887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* קישור לסרטון שמסביר על הקובץ </a:t>
            </a:r>
            <a:r>
              <a:rPr lang="he-IL" dirty="0">
                <a:hlinkClick r:id="rId3"/>
              </a:rPr>
              <a:t>https://www.youtube.com/watch?v=fzm-zYHjIgY</a:t>
            </a:r>
            <a:r>
              <a:rPr lang="he-I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7853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2044BC87-B34A-4886-BEAF-B8FEC2A95F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" t="888"/>
          <a:stretch/>
        </p:blipFill>
        <p:spPr>
          <a:xfrm>
            <a:off x="612559" y="426128"/>
            <a:ext cx="4403324" cy="5932409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976BE47-6901-4EA9-8338-BCF51C033345}"/>
              </a:ext>
            </a:extLst>
          </p:cNvPr>
          <p:cNvSpPr txBox="1"/>
          <p:nvPr/>
        </p:nvSpPr>
        <p:spPr>
          <a:xfrm>
            <a:off x="5956918" y="130491"/>
            <a:ext cx="52111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7200" u="sng" dirty="0" err="1"/>
              <a:t>manifest.json</a:t>
            </a:r>
            <a:endParaRPr lang="he-IL" sz="7200" u="sng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B90ACC5-9CCB-448F-A2F4-7486B32E99EE}"/>
              </a:ext>
            </a:extLst>
          </p:cNvPr>
          <p:cNvSpPr txBox="1"/>
          <p:nvPr/>
        </p:nvSpPr>
        <p:spPr>
          <a:xfrm>
            <a:off x="6533965" y="3081567"/>
            <a:ext cx="4935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בשורה 2 – השם המקוצר של הפרויקט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B078DEE-37D3-4B2F-8F68-EAF55BC76C5E}"/>
              </a:ext>
            </a:extLst>
          </p:cNvPr>
          <p:cNvSpPr txBox="1"/>
          <p:nvPr/>
        </p:nvSpPr>
        <p:spPr>
          <a:xfrm>
            <a:off x="6533965" y="3503138"/>
            <a:ext cx="4935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בשורה 3 – השם המלא של הפרויקט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E388114-1C86-482C-BB48-C3E5EF6A20E5}"/>
              </a:ext>
            </a:extLst>
          </p:cNvPr>
          <p:cNvSpPr txBox="1"/>
          <p:nvPr/>
        </p:nvSpPr>
        <p:spPr>
          <a:xfrm>
            <a:off x="6533965" y="3895235"/>
            <a:ext cx="4935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בשורה 4 – פרטים על תמונת ה - </a:t>
            </a:r>
            <a:r>
              <a:rPr lang="en-US" sz="2400" dirty="0">
                <a:latin typeface="almoniNeue"/>
              </a:rPr>
              <a:t>icon</a:t>
            </a:r>
            <a:endParaRPr lang="he-IL" sz="2400" dirty="0">
              <a:latin typeface="almoniNeue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533624E5-15D7-44F4-8D37-BCA02DC1BA8F}"/>
              </a:ext>
            </a:extLst>
          </p:cNvPr>
          <p:cNvSpPr txBox="1"/>
          <p:nvPr/>
        </p:nvSpPr>
        <p:spPr>
          <a:xfrm>
            <a:off x="5326602" y="4287332"/>
            <a:ext cx="61426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בשורה 21 – מאיזה תיקייה הקובץ מתייחס כשהוא בודק כתובות (במקרה הזה מהתיקייה הנוכחית)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3E1261D-9900-43BF-9D89-7496CA27F8FD}"/>
              </a:ext>
            </a:extLst>
          </p:cNvPr>
          <p:cNvSpPr txBox="1"/>
          <p:nvPr/>
        </p:nvSpPr>
        <p:spPr>
          <a:xfrm>
            <a:off x="6533965" y="5048761"/>
            <a:ext cx="4935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בשורה 23 – צבע ערכת נושא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23FEC1A5-1A1F-4C40-81A4-3CCC5BF5A383}"/>
              </a:ext>
            </a:extLst>
          </p:cNvPr>
          <p:cNvSpPr txBox="1"/>
          <p:nvPr/>
        </p:nvSpPr>
        <p:spPr>
          <a:xfrm>
            <a:off x="6533965" y="5440858"/>
            <a:ext cx="4935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בשורה 24 – צבע רקע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5FA24886-DABD-4616-89DE-6F31444FC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602" y="1769947"/>
            <a:ext cx="6252839" cy="666663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8095CBC1-C3B1-4556-93DB-1094C6A2E0A1}"/>
              </a:ext>
            </a:extLst>
          </p:cNvPr>
          <p:cNvSpPr txBox="1"/>
          <p:nvPr/>
        </p:nvSpPr>
        <p:spPr>
          <a:xfrm>
            <a:off x="6295748" y="1289275"/>
            <a:ext cx="4935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הגדרה מתוך קובץ </a:t>
            </a:r>
            <a:r>
              <a:rPr lang="en-US" sz="2400" dirty="0">
                <a:latin typeface="almoniNeue"/>
              </a:rPr>
              <a:t>index.html</a:t>
            </a:r>
            <a:endParaRPr lang="he-IL" sz="2400" dirty="0">
              <a:latin typeface="almoniNeue"/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FE33EF27-3E83-42CB-AE01-2F66F768E9F6}"/>
              </a:ext>
            </a:extLst>
          </p:cNvPr>
          <p:cNvSpPr txBox="1"/>
          <p:nvPr/>
        </p:nvSpPr>
        <p:spPr>
          <a:xfrm>
            <a:off x="9428085" y="2649376"/>
            <a:ext cx="2041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u="sng" dirty="0">
                <a:latin typeface="almoniNeue"/>
              </a:rPr>
              <a:t>הסבר על הקוד:</a:t>
            </a:r>
          </a:p>
        </p:txBody>
      </p:sp>
    </p:spTree>
    <p:extLst>
      <p:ext uri="{BB962C8B-B14F-4D97-AF65-F5344CB8AC3E}">
        <p14:creationId xmlns:p14="http://schemas.microsoft.com/office/powerpoint/2010/main" val="402038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rgbClr val="1A7059"/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82EB48C7-1C41-444B-8542-DD1087B48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5" y="1451229"/>
            <a:ext cx="6927565" cy="5215901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BAEBEB3-13D6-4038-8472-6ECC717F1AEE}"/>
              </a:ext>
            </a:extLst>
          </p:cNvPr>
          <p:cNvSpPr txBox="1"/>
          <p:nvPr/>
        </p:nvSpPr>
        <p:spPr>
          <a:xfrm>
            <a:off x="0" y="19087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u="sng" dirty="0"/>
              <a:t>Manifest - </a:t>
            </a:r>
            <a:r>
              <a:rPr lang="he-IL" sz="4800" u="sng" dirty="0"/>
              <a:t>הקובץ בדפדפן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CE1BCDA-973D-4ED5-A7DD-418E13B7D83E}"/>
              </a:ext>
            </a:extLst>
          </p:cNvPr>
          <p:cNvSpPr txBox="1"/>
          <p:nvPr/>
        </p:nvSpPr>
        <p:spPr>
          <a:xfrm>
            <a:off x="7767961" y="1005716"/>
            <a:ext cx="40245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תחת לשונית - </a:t>
            </a:r>
            <a:r>
              <a:rPr lang="en-US" sz="2400" dirty="0">
                <a:latin typeface="almoniNeue"/>
              </a:rPr>
              <a:t>Application</a:t>
            </a:r>
            <a:endParaRPr lang="he-IL" sz="2400" dirty="0">
              <a:latin typeface="almoniNeue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C210DA3-1ADF-4489-9C8A-A5FC103CF8F3}"/>
              </a:ext>
            </a:extLst>
          </p:cNvPr>
          <p:cNvSpPr txBox="1"/>
          <p:nvPr/>
        </p:nvSpPr>
        <p:spPr>
          <a:xfrm>
            <a:off x="7767961" y="1509576"/>
            <a:ext cx="40245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ניתן למצוא את הקובץ </a:t>
            </a:r>
            <a:r>
              <a:rPr lang="en-US" sz="2400" dirty="0">
                <a:latin typeface="almoniNeue"/>
              </a:rPr>
              <a:t>Manifest</a:t>
            </a:r>
            <a:r>
              <a:rPr lang="he-IL" sz="2400" dirty="0">
                <a:latin typeface="almoniNeue"/>
              </a:rPr>
              <a:t> שלחיצה עליו תוביל לפרטי הקובץ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4C15C55-A356-4FD8-8048-0B7182B1B926}"/>
              </a:ext>
            </a:extLst>
          </p:cNvPr>
          <p:cNvSpPr txBox="1"/>
          <p:nvPr/>
        </p:nvSpPr>
        <p:spPr>
          <a:xfrm>
            <a:off x="7927760" y="2539102"/>
            <a:ext cx="38647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lmoniNeue"/>
              </a:rPr>
              <a:t>לדוגמה שם האפליקציה בקובץ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C00DF273-BDFD-49E9-A308-032F3DCC7CA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748901" y="1925075"/>
            <a:ext cx="60190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מחבר: מרפקי 13">
            <a:extLst>
              <a:ext uri="{FF2B5EF4-FFF2-40B4-BE49-F238E27FC236}">
                <a16:creationId xmlns:a16="http://schemas.microsoft.com/office/drawing/2014/main" id="{FA6BF356-8933-44A4-9198-4B45876CB650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4030476" y="2769935"/>
            <a:ext cx="3897285" cy="1109606"/>
          </a:xfrm>
          <a:prstGeom prst="bentConnector3">
            <a:avLst>
              <a:gd name="adj1" fmla="val 1287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: מרפקי 17">
            <a:extLst>
              <a:ext uri="{FF2B5EF4-FFF2-40B4-BE49-F238E27FC236}">
                <a16:creationId xmlns:a16="http://schemas.microsoft.com/office/drawing/2014/main" id="{88717E19-A010-4981-B28A-AB48C2FA3B7A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4752525" y="1236548"/>
            <a:ext cx="3015437" cy="103979"/>
          </a:xfrm>
          <a:prstGeom prst="bentConnector3">
            <a:avLst>
              <a:gd name="adj1" fmla="val 10004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70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30560</TotalTime>
  <Words>580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almoniNeue</vt:lpstr>
      <vt:lpstr>-apple-system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דוד יכין</dc:creator>
  <cp:lastModifiedBy>Victor Yampolsky</cp:lastModifiedBy>
  <cp:revision>116</cp:revision>
  <dcterms:created xsi:type="dcterms:W3CDTF">2022-02-12T17:26:07Z</dcterms:created>
  <dcterms:modified xsi:type="dcterms:W3CDTF">2022-07-10T18:32:55Z</dcterms:modified>
</cp:coreProperties>
</file>