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</p:sldMasterIdLst>
  <p:sldIdLst>
    <p:sldId id="268" r:id="rId2"/>
    <p:sldId id="281" r:id="rId3"/>
    <p:sldId id="267" r:id="rId4"/>
    <p:sldId id="270" r:id="rId5"/>
    <p:sldId id="272" r:id="rId6"/>
    <p:sldId id="273" r:id="rId7"/>
    <p:sldId id="280" r:id="rId8"/>
    <p:sldId id="271" r:id="rId9"/>
    <p:sldId id="274" r:id="rId10"/>
    <p:sldId id="279" r:id="rId11"/>
    <p:sldId id="278" r:id="rId12"/>
    <p:sldId id="257" r:id="rId13"/>
    <p:sldId id="290" r:id="rId14"/>
    <p:sldId id="289" r:id="rId15"/>
    <p:sldId id="275" r:id="rId16"/>
    <p:sldId id="276" r:id="rId17"/>
    <p:sldId id="320" r:id="rId18"/>
    <p:sldId id="277" r:id="rId19"/>
    <p:sldId id="285" r:id="rId20"/>
    <p:sldId id="284" r:id="rId21"/>
    <p:sldId id="286" r:id="rId22"/>
    <p:sldId id="283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841"/>
    <a:srgbClr val="FFFF99"/>
    <a:srgbClr val="1A7059"/>
    <a:srgbClr val="229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40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25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08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15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66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2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6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6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3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5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3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50B8-ABE0-474E-A8EA-BFB769CAAC9B}" type="datetimeFigureOut">
              <a:rPr lang="he-IL" smtClean="0"/>
              <a:t>י"ד/תמוז/תשפ"ב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486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rep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5/09/02/new-react-developer-tools.html#install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393CADA-275E-4A3A-AED1-321ADC1F4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" b="1706"/>
          <a:stretch/>
        </p:blipFill>
        <p:spPr>
          <a:xfrm>
            <a:off x="-3524" y="1455938"/>
            <a:ext cx="12195524" cy="540206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2D97564-DC36-47F4-A72F-D47104EE59BB}"/>
              </a:ext>
            </a:extLst>
          </p:cNvPr>
          <p:cNvSpPr txBox="1"/>
          <p:nvPr/>
        </p:nvSpPr>
        <p:spPr>
          <a:xfrm>
            <a:off x="0" y="13049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u="sng" dirty="0"/>
              <a:t>Index.js</a:t>
            </a:r>
            <a:endParaRPr lang="he-IL" sz="7200" u="sng" dirty="0"/>
          </a:p>
        </p:txBody>
      </p:sp>
    </p:spTree>
    <p:extLst>
      <p:ext uri="{BB962C8B-B14F-4D97-AF65-F5344CB8AC3E}">
        <p14:creationId xmlns:p14="http://schemas.microsoft.com/office/powerpoint/2010/main" val="4266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20">
            <a:extLst>
              <a:ext uri="{FF2B5EF4-FFF2-40B4-BE49-F238E27FC236}">
                <a16:creationId xmlns:a16="http://schemas.microsoft.com/office/drawing/2014/main" id="{404F4E8C-1635-4721-BAF9-D7C00E9A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2" y="2111456"/>
            <a:ext cx="2372056" cy="212437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5BF0988-4EFF-41F3-850D-CF636872AEDE}"/>
              </a:ext>
            </a:extLst>
          </p:cNvPr>
          <p:cNvSpPr txBox="1"/>
          <p:nvPr/>
        </p:nvSpPr>
        <p:spPr>
          <a:xfrm>
            <a:off x="0" y="480027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הכנת תיקיית </a:t>
            </a:r>
            <a:r>
              <a:rPr lang="en-US" sz="6000" u="sng" dirty="0"/>
              <a:t>public</a:t>
            </a:r>
            <a:endParaRPr lang="he-IL" sz="6000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7762693-12CD-4BAF-812B-6DDB766AEDE1}"/>
              </a:ext>
            </a:extLst>
          </p:cNvPr>
          <p:cNvSpPr txBox="1"/>
          <p:nvPr/>
        </p:nvSpPr>
        <p:spPr>
          <a:xfrm>
            <a:off x="3986073" y="1543932"/>
            <a:ext cx="6886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גם בתיקייה זאת ננקה קבצים שלא נשתמש בהם</a:t>
            </a:r>
            <a:endParaRPr lang="he-IL" sz="24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0E7F1C4-E86E-4FE2-9772-8E9EF397E09A}"/>
              </a:ext>
            </a:extLst>
          </p:cNvPr>
          <p:cNvSpPr txBox="1"/>
          <p:nvPr/>
        </p:nvSpPr>
        <p:spPr>
          <a:xfrm>
            <a:off x="6755908" y="2275131"/>
            <a:ext cx="43476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ניקוי קבצי תמונת הלוגו של ריאקט</a:t>
            </a:r>
            <a:endParaRPr lang="he-IL" sz="2000" dirty="0"/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24CA32FA-2755-44D0-82F6-119FDD6C158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2938510" y="2475186"/>
            <a:ext cx="3817398" cy="587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2667CE0F-68E3-40E6-9B52-3DEB02E3521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2938510" y="2475186"/>
            <a:ext cx="3817398" cy="953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8A57B4C1-218E-4BE9-A820-BB3A8302383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938510" y="2475185"/>
            <a:ext cx="38173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B42DD98-43D9-48E0-8E47-61976ADAB6FC}"/>
              </a:ext>
            </a:extLst>
          </p:cNvPr>
          <p:cNvSpPr txBox="1"/>
          <p:nvPr/>
        </p:nvSpPr>
        <p:spPr>
          <a:xfrm>
            <a:off x="5033638" y="4391619"/>
            <a:ext cx="6140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הוספת תיקיית </a:t>
            </a:r>
            <a:r>
              <a:rPr lang="en-US" sz="2000" dirty="0">
                <a:latin typeface="almoniNeue"/>
              </a:rPr>
              <a:t> assets</a:t>
            </a:r>
            <a:r>
              <a:rPr lang="he-IL" sz="2000" dirty="0">
                <a:latin typeface="almoniNeue"/>
              </a:rPr>
              <a:t>ובתוכה קובץ תמונת האייקון החדש</a:t>
            </a:r>
            <a:endParaRPr lang="he-IL" sz="2000" dirty="0"/>
          </a:p>
        </p:txBody>
      </p: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id="{5B572DE3-0BFD-4D1B-9A46-AB49F019A1ED}"/>
              </a:ext>
            </a:extLst>
          </p:cNvPr>
          <p:cNvCxnSpPr>
            <a:stCxn id="19" idx="2"/>
          </p:cNvCxnSpPr>
          <p:nvPr/>
        </p:nvCxnSpPr>
        <p:spPr>
          <a:xfrm rot="5400000">
            <a:off x="5671119" y="2662801"/>
            <a:ext cx="304054" cy="4561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CD02C10F-1E2F-4444-B926-0508D42F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55" y="4391619"/>
            <a:ext cx="240063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0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C97E6A6-BD95-45BA-BD74-018CE674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7" y="1758795"/>
            <a:ext cx="7022241" cy="469915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0E83310-B24B-43B7-8172-2C66B594EB9D}"/>
              </a:ext>
            </a:extLst>
          </p:cNvPr>
          <p:cNvSpPr txBox="1"/>
          <p:nvPr/>
        </p:nvSpPr>
        <p:spPr>
          <a:xfrm>
            <a:off x="0" y="480027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הכנת הקובץ </a:t>
            </a:r>
            <a:r>
              <a:rPr lang="en-US" sz="6000" u="sng" dirty="0"/>
              <a:t>index.html</a:t>
            </a:r>
            <a:endParaRPr lang="he-IL" sz="60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26382DA-DACE-420F-9222-20AD46A0DB32}"/>
              </a:ext>
            </a:extLst>
          </p:cNvPr>
          <p:cNvSpPr txBox="1"/>
          <p:nvPr/>
        </p:nvSpPr>
        <p:spPr>
          <a:xfrm>
            <a:off x="7705817" y="1758795"/>
            <a:ext cx="4088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מחיקת כל ההערות מהקובץ</a:t>
            </a:r>
            <a:endParaRPr lang="he-IL" sz="2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16D076D-3EB4-4C41-B4F4-6C85741CFFA8}"/>
              </a:ext>
            </a:extLst>
          </p:cNvPr>
          <p:cNvSpPr txBox="1"/>
          <p:nvPr/>
        </p:nvSpPr>
        <p:spPr>
          <a:xfrm>
            <a:off x="7936637" y="2419642"/>
            <a:ext cx="38579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הוספת תמונת ה – </a:t>
            </a:r>
            <a:r>
              <a:rPr lang="en-US" sz="2400" dirty="0">
                <a:latin typeface="almoniNeue"/>
              </a:rPr>
              <a:t>icon</a:t>
            </a:r>
            <a:r>
              <a:rPr lang="he-IL" sz="2400" dirty="0">
                <a:latin typeface="almoniNeue"/>
              </a:rPr>
              <a:t> של האפליקציה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E032098-13C3-4F5B-9FE9-9A38AFE68E52}"/>
              </a:ext>
            </a:extLst>
          </p:cNvPr>
          <p:cNvSpPr txBox="1"/>
          <p:nvPr/>
        </p:nvSpPr>
        <p:spPr>
          <a:xfrm>
            <a:off x="7856737" y="3446756"/>
            <a:ext cx="3937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שינוי התוכן בתגית </a:t>
            </a:r>
            <a:r>
              <a:rPr lang="en-US" sz="2400" dirty="0">
                <a:latin typeface="almoniNeue"/>
              </a:rPr>
              <a:t>title</a:t>
            </a:r>
            <a:r>
              <a:rPr lang="he-IL" sz="2400" dirty="0">
                <a:latin typeface="almoniNeue"/>
              </a:rPr>
              <a:t> לשם האפליקציה</a:t>
            </a:r>
            <a:endParaRPr lang="he-IL" sz="2400" dirty="0"/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B6E5E636-3658-4CAF-AD16-F0009E9CA41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6906827" y="2835141"/>
            <a:ext cx="1029810" cy="415498"/>
          </a:xfrm>
          <a:prstGeom prst="bentConnector3">
            <a:avLst>
              <a:gd name="adj1" fmla="val 3620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1930B27E-ACFF-4195-BE78-0B622C87D4F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3908517" y="3862255"/>
            <a:ext cx="3948220" cy="1242406"/>
          </a:xfrm>
          <a:prstGeom prst="bentConnector3">
            <a:avLst>
              <a:gd name="adj1" fmla="val 81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5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9C9C689-7F0A-4EF4-A040-AF619CAA88FC}"/>
              </a:ext>
            </a:extLst>
          </p:cNvPr>
          <p:cNvSpPr txBox="1"/>
          <p:nvPr/>
        </p:nvSpPr>
        <p:spPr>
          <a:xfrm>
            <a:off x="0" y="360987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עדכון קובץ </a:t>
            </a:r>
            <a:r>
              <a:rPr lang="en-US" sz="6000" u="sng" dirty="0" err="1"/>
              <a:t>manifest.json</a:t>
            </a:r>
            <a:endParaRPr lang="he-IL" sz="6000" u="sng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D4035FE0-C550-491E-A2CE-E5CBB54A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3" y="1706960"/>
            <a:ext cx="6563641" cy="4686954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FE644D1-E9E6-44A9-A5EC-2742AA2C8132}"/>
              </a:ext>
            </a:extLst>
          </p:cNvPr>
          <p:cNvSpPr txBox="1"/>
          <p:nvPr/>
        </p:nvSpPr>
        <p:spPr>
          <a:xfrm>
            <a:off x="6998604" y="2609052"/>
            <a:ext cx="465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שינוי השם המקוצר של האפליקציה</a:t>
            </a:r>
            <a:endParaRPr lang="he-IL" sz="24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DBE7493-5C20-435C-A283-323289D66D9E}"/>
              </a:ext>
            </a:extLst>
          </p:cNvPr>
          <p:cNvSpPr txBox="1"/>
          <p:nvPr/>
        </p:nvSpPr>
        <p:spPr>
          <a:xfrm>
            <a:off x="7563774" y="3154764"/>
            <a:ext cx="4088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שינוי שם (תיאור) האפליקציה</a:t>
            </a:r>
            <a:endParaRPr lang="he-IL" sz="24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2A1DCF5-5C2A-4798-B52C-31F3799067B9}"/>
              </a:ext>
            </a:extLst>
          </p:cNvPr>
          <p:cNvSpPr txBox="1"/>
          <p:nvPr/>
        </p:nvSpPr>
        <p:spPr>
          <a:xfrm>
            <a:off x="8300620" y="3691598"/>
            <a:ext cx="3351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עדכון תמונת ה - </a:t>
            </a:r>
            <a:r>
              <a:rPr lang="en-US" sz="2400" dirty="0">
                <a:latin typeface="almoniNeue"/>
              </a:rPr>
              <a:t>icon</a:t>
            </a:r>
            <a:endParaRPr lang="he-IL" sz="2400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B3B3A6C1-004F-49E8-9609-CAC41C1D135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308847" y="2839885"/>
            <a:ext cx="168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08D1C173-2C31-4942-B7AA-5394C78CEEC1}"/>
              </a:ext>
            </a:extLst>
          </p:cNvPr>
          <p:cNvCxnSpPr>
            <a:stCxn id="16" idx="1"/>
          </p:cNvCxnSpPr>
          <p:nvPr/>
        </p:nvCxnSpPr>
        <p:spPr>
          <a:xfrm rot="10800000">
            <a:off x="6998604" y="3077623"/>
            <a:ext cx="565170" cy="307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491A97B-0C3E-45F7-87FA-3EA645C55F5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903650" y="3922430"/>
            <a:ext cx="23969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5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B68D328-9893-4762-9DB1-B37AF29D7CF2}"/>
              </a:ext>
            </a:extLst>
          </p:cNvPr>
          <p:cNvSpPr txBox="1"/>
          <p:nvPr/>
        </p:nvSpPr>
        <p:spPr>
          <a:xfrm>
            <a:off x="0" y="-13404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משימת תרגול </a:t>
            </a:r>
            <a:endParaRPr lang="he-IL" sz="4800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A397BE9-024A-4A88-BBC3-4C22E53CA25B}"/>
              </a:ext>
            </a:extLst>
          </p:cNvPr>
          <p:cNvSpPr txBox="1"/>
          <p:nvPr/>
        </p:nvSpPr>
        <p:spPr>
          <a:xfrm>
            <a:off x="4082270" y="666540"/>
            <a:ext cx="7166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פתח פרויקט חדש בעזרת </a:t>
            </a:r>
            <a:r>
              <a:rPr lang="en-US" sz="2000" dirty="0">
                <a:latin typeface="almoniNeue"/>
              </a:rPr>
              <a:t>create-react-app</a:t>
            </a:r>
            <a:r>
              <a:rPr lang="he-IL" sz="2000" dirty="0">
                <a:latin typeface="almoniNeue"/>
              </a:rPr>
              <a:t> בשם </a:t>
            </a:r>
            <a:r>
              <a:rPr lang="en-US" sz="2000" dirty="0">
                <a:latin typeface="almoniNeue"/>
              </a:rPr>
              <a:t>client</a:t>
            </a:r>
            <a:endParaRPr lang="he-IL" sz="2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5071E8B-EB4A-49BE-B270-59B3F83E6070}"/>
              </a:ext>
            </a:extLst>
          </p:cNvPr>
          <p:cNvSpPr txBox="1"/>
          <p:nvPr/>
        </p:nvSpPr>
        <p:spPr>
          <a:xfrm>
            <a:off x="4082270" y="933438"/>
            <a:ext cx="71664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הורד את הספריות הבאות לפרויקט: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Bootstrap</a:t>
            </a:r>
            <a:endParaRPr lang="he-IL" sz="2000" dirty="0">
              <a:latin typeface="almoniNeue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ource Sans Pro"/>
              </a:rPr>
              <a:t>@fortawesome/react-fontawesome</a:t>
            </a:r>
            <a:r>
              <a:rPr lang="en-US" sz="2000" dirty="0">
                <a:latin typeface="almoniNeue"/>
              </a:rPr>
              <a:t> 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@fortawesome/free-solid-svg-icons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Popper.js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2745777-73E8-4574-A30D-804E525BD53F}"/>
              </a:ext>
            </a:extLst>
          </p:cNvPr>
          <p:cNvSpPr txBox="1"/>
          <p:nvPr/>
        </p:nvSpPr>
        <p:spPr>
          <a:xfrm>
            <a:off x="4082271" y="3083941"/>
            <a:ext cx="7166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מחק את הקבצי התמונות והטסטים מתיקיית </a:t>
            </a:r>
            <a:r>
              <a:rPr lang="en-US" sz="2000" dirty="0">
                <a:latin typeface="almoniNeue"/>
              </a:rPr>
              <a:t>src</a:t>
            </a:r>
            <a:endParaRPr lang="he-IL" sz="20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212689C-6939-435D-9243-20881C04FD83}"/>
              </a:ext>
            </a:extLst>
          </p:cNvPr>
          <p:cNvSpPr txBox="1"/>
          <p:nvPr/>
        </p:nvSpPr>
        <p:spPr>
          <a:xfrm>
            <a:off x="2855166" y="3769540"/>
            <a:ext cx="8393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App.js</a:t>
            </a:r>
            <a:r>
              <a:rPr lang="he-IL" sz="2000" dirty="0">
                <a:latin typeface="almoniNeue"/>
              </a:rPr>
              <a:t> - מחק את ייבוא קובץ </a:t>
            </a:r>
            <a:r>
              <a:rPr lang="en-US" sz="2000" dirty="0">
                <a:latin typeface="almoniNeue"/>
              </a:rPr>
              <a:t>app.css</a:t>
            </a:r>
            <a:r>
              <a:rPr lang="he-IL" sz="2000" dirty="0">
                <a:latin typeface="almoniNeue"/>
              </a:rPr>
              <a:t> ואת ייבוא הלוגו של </a:t>
            </a:r>
            <a:r>
              <a:rPr lang="en-US" sz="2000" dirty="0">
                <a:latin typeface="almoniNeue"/>
              </a:rPr>
              <a:t>react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B0E4887-298F-4DFE-BE24-8C2EE5F8F04D}"/>
              </a:ext>
            </a:extLst>
          </p:cNvPr>
          <p:cNvSpPr txBox="1"/>
          <p:nvPr/>
        </p:nvSpPr>
        <p:spPr>
          <a:xfrm>
            <a:off x="5151180" y="3426741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app.css</a:t>
            </a:r>
            <a:r>
              <a:rPr lang="he-IL" sz="2000" dirty="0">
                <a:latin typeface="almoniNeue"/>
              </a:rPr>
              <a:t> - מחק את קובץ</a:t>
            </a:r>
            <a:endParaRPr lang="he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B0FD247-D338-40E2-9A54-17299A2C89F0}"/>
              </a:ext>
            </a:extLst>
          </p:cNvPr>
          <p:cNvSpPr txBox="1"/>
          <p:nvPr/>
        </p:nvSpPr>
        <p:spPr>
          <a:xfrm>
            <a:off x="2855166" y="4112340"/>
            <a:ext cx="8393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Src</a:t>
            </a:r>
            <a:r>
              <a:rPr lang="he-IL" sz="2000" dirty="0">
                <a:latin typeface="almoniNeue"/>
              </a:rPr>
              <a:t> - הוסף את תיקיות </a:t>
            </a:r>
            <a:r>
              <a:rPr lang="en-US" sz="2000" dirty="0">
                <a:latin typeface="almoniNeue"/>
              </a:rPr>
              <a:t>component</a:t>
            </a:r>
            <a:r>
              <a:rPr lang="he-IL" sz="2000" dirty="0">
                <a:latin typeface="almoniNeue"/>
              </a:rPr>
              <a:t> ו – </a:t>
            </a:r>
            <a:r>
              <a:rPr lang="en-US" sz="2000" dirty="0">
                <a:latin typeface="almoniNeue"/>
              </a:rPr>
              <a:t>services</a:t>
            </a:r>
            <a:r>
              <a:rPr lang="he-IL" sz="2000" dirty="0">
                <a:latin typeface="almoniNeue"/>
              </a:rPr>
              <a:t> לתיקיית</a:t>
            </a:r>
            <a:endParaRPr lang="he-IL" sz="20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C2EBC02-A1EF-40CD-A720-0CE642018338}"/>
              </a:ext>
            </a:extLst>
          </p:cNvPr>
          <p:cNvSpPr txBox="1"/>
          <p:nvPr/>
        </p:nvSpPr>
        <p:spPr>
          <a:xfrm>
            <a:off x="2855166" y="4455140"/>
            <a:ext cx="8393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Public</a:t>
            </a:r>
            <a:r>
              <a:rPr lang="he-IL" sz="2000" dirty="0">
                <a:latin typeface="almoniNeue"/>
              </a:rPr>
              <a:t> - הוסף את תיקיית </a:t>
            </a:r>
            <a:r>
              <a:rPr lang="en-US" sz="2000" dirty="0">
                <a:latin typeface="almoniNeue"/>
              </a:rPr>
              <a:t>assets</a:t>
            </a:r>
            <a:r>
              <a:rPr lang="he-IL" sz="2000" dirty="0">
                <a:latin typeface="almoniNeue"/>
              </a:rPr>
              <a:t> לתיקייה והכנס קובץ של תמונת </a:t>
            </a:r>
            <a:r>
              <a:rPr lang="en-US" sz="2000" dirty="0">
                <a:latin typeface="almoniNeue"/>
              </a:rPr>
              <a:t>icon</a:t>
            </a:r>
            <a:r>
              <a:rPr lang="he-IL" sz="2000" dirty="0">
                <a:latin typeface="almoniNeue"/>
              </a:rPr>
              <a:t> לתוכה</a:t>
            </a:r>
            <a:endParaRPr lang="he-IL" sz="20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6627045-93D3-41BF-81D1-C8231C4F07C1}"/>
              </a:ext>
            </a:extLst>
          </p:cNvPr>
          <p:cNvSpPr txBox="1"/>
          <p:nvPr/>
        </p:nvSpPr>
        <p:spPr>
          <a:xfrm>
            <a:off x="2855166" y="4816249"/>
            <a:ext cx="8393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Public</a:t>
            </a:r>
            <a:r>
              <a:rPr lang="he-IL" sz="2000" dirty="0">
                <a:latin typeface="almoniNeue"/>
              </a:rPr>
              <a:t> - נקה את התמונות והאייקון מהתיקייה</a:t>
            </a:r>
            <a:endParaRPr lang="he-IL" sz="20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15C83B5-13BF-4818-956A-632B91BB4D42}"/>
              </a:ext>
            </a:extLst>
          </p:cNvPr>
          <p:cNvSpPr txBox="1"/>
          <p:nvPr/>
        </p:nvSpPr>
        <p:spPr>
          <a:xfrm>
            <a:off x="1418253" y="5193586"/>
            <a:ext cx="983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Index.html</a:t>
            </a:r>
            <a:r>
              <a:rPr lang="he-IL" sz="2000" dirty="0">
                <a:latin typeface="almoniNeue"/>
              </a:rPr>
              <a:t> - החלף את תגית </a:t>
            </a:r>
            <a:r>
              <a:rPr lang="en-US" sz="2000" dirty="0">
                <a:latin typeface="almoniNeue"/>
              </a:rPr>
              <a:t>title</a:t>
            </a:r>
            <a:r>
              <a:rPr lang="he-IL" sz="2000" dirty="0">
                <a:latin typeface="almoniNeue"/>
              </a:rPr>
              <a:t> לשם האפליקציה וקבע את תמונת ה – </a:t>
            </a:r>
            <a:r>
              <a:rPr lang="en-US" sz="2000" dirty="0">
                <a:latin typeface="almoniNeue"/>
              </a:rPr>
              <a:t>icon</a:t>
            </a:r>
            <a:r>
              <a:rPr lang="he-IL" sz="2000" dirty="0">
                <a:latin typeface="almoniNeue"/>
              </a:rPr>
              <a:t> ב - </a:t>
            </a:r>
            <a:r>
              <a:rPr lang="en-US" sz="2000" dirty="0">
                <a:latin typeface="almoniNeue"/>
              </a:rPr>
              <a:t>favicon</a:t>
            </a:r>
            <a:r>
              <a:rPr lang="he-IL" sz="2000" dirty="0">
                <a:latin typeface="almoniNeue"/>
              </a:rPr>
              <a:t> </a:t>
            </a:r>
            <a:endParaRPr lang="he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7224C26-830B-4736-B322-1E437D1B1D37}"/>
              </a:ext>
            </a:extLst>
          </p:cNvPr>
          <p:cNvSpPr txBox="1"/>
          <p:nvPr/>
        </p:nvSpPr>
        <p:spPr>
          <a:xfrm>
            <a:off x="1418253" y="5572003"/>
            <a:ext cx="983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Manifest.js</a:t>
            </a:r>
            <a:r>
              <a:rPr lang="he-IL" sz="2000" dirty="0">
                <a:latin typeface="almoniNeue"/>
              </a:rPr>
              <a:t> – עדכן קובץ זה בשם האפליקציה, תיאור ושם ומיקום ה - </a:t>
            </a:r>
            <a:r>
              <a:rPr lang="en-US" sz="2000" dirty="0">
                <a:latin typeface="almoniNeue"/>
              </a:rPr>
              <a:t>icon</a:t>
            </a:r>
            <a:endParaRPr lang="he-IL" sz="20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F89C1A5B-4449-4262-B918-856DAC516295}"/>
              </a:ext>
            </a:extLst>
          </p:cNvPr>
          <p:cNvSpPr txBox="1"/>
          <p:nvPr/>
        </p:nvSpPr>
        <p:spPr>
          <a:xfrm>
            <a:off x="1418252" y="5971033"/>
            <a:ext cx="983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App.js</a:t>
            </a:r>
            <a:r>
              <a:rPr lang="he-IL" sz="2000" dirty="0">
                <a:latin typeface="almoniNeue"/>
              </a:rPr>
              <a:t> – מחק את תוכן האלמנט </a:t>
            </a:r>
            <a:r>
              <a:rPr lang="en-US" sz="2000" dirty="0">
                <a:latin typeface="almoniNeue"/>
              </a:rPr>
              <a:t>div</a:t>
            </a:r>
            <a:r>
              <a:rPr lang="he-IL" sz="2000" dirty="0">
                <a:latin typeface="almoniNeue"/>
              </a:rPr>
              <a:t> עם המחלקה </a:t>
            </a:r>
            <a:r>
              <a:rPr lang="en-US" sz="2000" dirty="0">
                <a:latin typeface="almoniNeue"/>
              </a:rPr>
              <a:t>app</a:t>
            </a:r>
            <a:r>
              <a:rPr lang="he-IL" sz="2000" dirty="0">
                <a:latin typeface="almoniNeue"/>
              </a:rPr>
              <a:t> ובמקום תציב את הטקסט </a:t>
            </a:r>
            <a:r>
              <a:rPr lang="en-US" sz="2000" dirty="0">
                <a:latin typeface="almoniNeue"/>
              </a:rPr>
              <a:t>app works!</a:t>
            </a:r>
            <a:endParaRPr lang="he-IL" sz="20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C2BBCE2-B3FA-4153-A4BA-D78D133B8FD5}"/>
              </a:ext>
            </a:extLst>
          </p:cNvPr>
          <p:cNvSpPr txBox="1"/>
          <p:nvPr/>
        </p:nvSpPr>
        <p:spPr>
          <a:xfrm>
            <a:off x="1418252" y="6355399"/>
            <a:ext cx="983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הפעל את הסרבר של </a:t>
            </a:r>
            <a:r>
              <a:rPr lang="en-US" sz="2000" dirty="0">
                <a:latin typeface="almoniNeue"/>
              </a:rPr>
              <a:t>react</a:t>
            </a:r>
            <a:r>
              <a:rPr lang="he-IL" sz="2000" dirty="0">
                <a:latin typeface="almoniNeue"/>
              </a:rPr>
              <a:t> באמצעות הפקודה בטרמינל </a:t>
            </a:r>
            <a:r>
              <a:rPr lang="en-US" sz="2000" dirty="0">
                <a:latin typeface="almoniNeue"/>
              </a:rPr>
              <a:t>npm start</a:t>
            </a:r>
            <a:endParaRPr lang="he-IL" sz="20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CB38F26-CCC0-4BB7-94A3-B6C94F19306A}"/>
              </a:ext>
            </a:extLst>
          </p:cNvPr>
          <p:cNvSpPr txBox="1"/>
          <p:nvPr/>
        </p:nvSpPr>
        <p:spPr>
          <a:xfrm>
            <a:off x="4082271" y="2453417"/>
            <a:ext cx="7166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Index.js</a:t>
            </a:r>
            <a:r>
              <a:rPr lang="he-IL" sz="2000" dirty="0">
                <a:latin typeface="almoniNeue"/>
              </a:rPr>
              <a:t> – הדבק את שורת הקוד הבאה בראש המודול:</a:t>
            </a:r>
          </a:p>
          <a:p>
            <a:pPr algn="r" rtl="1"/>
            <a:r>
              <a:rPr lang="he-IL" sz="2000" dirty="0">
                <a:latin typeface="almoniNeue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import "bootstrap/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dist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/css/bootstrap.min.css";</a:t>
            </a:r>
            <a:r>
              <a:rPr lang="he-IL" sz="2000" dirty="0">
                <a:latin typeface="almoniNeue"/>
              </a:rPr>
              <a:t>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7812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C25CEFD-8696-4403-8E99-4175A1DB1808}"/>
              </a:ext>
            </a:extLst>
          </p:cNvPr>
          <p:cNvSpPr txBox="1"/>
          <p:nvPr/>
        </p:nvSpPr>
        <p:spPr>
          <a:xfrm>
            <a:off x="-62144" y="227745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7200" u="sng" dirty="0">
                <a:latin typeface="almoniNeue"/>
              </a:rPr>
              <a:t>תחילת עבודה עם </a:t>
            </a:r>
            <a:r>
              <a:rPr lang="en-US" sz="7200" u="sng" dirty="0">
                <a:latin typeface="almoniNeue"/>
              </a:rPr>
              <a:t>React</a:t>
            </a:r>
            <a:endParaRPr lang="he-IL" sz="7200" u="sng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B67A6E-23BB-4A0D-BF3A-EBECEA08D729}"/>
              </a:ext>
            </a:extLst>
          </p:cNvPr>
          <p:cNvSpPr txBox="1"/>
          <p:nvPr/>
        </p:nvSpPr>
        <p:spPr>
          <a:xfrm>
            <a:off x="1" y="3477780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1" dirty="0">
                <a:latin typeface="almoniNeue"/>
              </a:rPr>
              <a:t>עכשיו שהפרויקט מנוקה ומוכן לעבודה נתחיל לעבוד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77882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794AFC7-14FF-446A-AE38-4A4E9A2C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4" y="2527636"/>
            <a:ext cx="3547664" cy="138722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73438F2-36C8-4093-89E7-B66BC33EA514}"/>
              </a:ext>
            </a:extLst>
          </p:cNvPr>
          <p:cNvSpPr txBox="1"/>
          <p:nvPr/>
        </p:nvSpPr>
        <p:spPr>
          <a:xfrm>
            <a:off x="35510" y="41681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יצירת </a:t>
            </a:r>
            <a:r>
              <a:rPr lang="en-US" sz="4800" u="sng" dirty="0">
                <a:latin typeface="almoniNeue"/>
              </a:rPr>
              <a:t>stateless component</a:t>
            </a:r>
            <a:endParaRPr lang="he-IL" sz="4800" u="sng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699D8D-FA4A-471E-BDF8-EA0C0D45B8F2}"/>
              </a:ext>
            </a:extLst>
          </p:cNvPr>
          <p:cNvSpPr txBox="1"/>
          <p:nvPr/>
        </p:nvSpPr>
        <p:spPr>
          <a:xfrm>
            <a:off x="1301949" y="1226109"/>
            <a:ext cx="9659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אחד הקונספטים המרכזיים ב </a:t>
            </a:r>
            <a:r>
              <a:rPr lang="en-US" sz="2400" b="0" i="0" dirty="0">
                <a:effectLst/>
                <a:latin typeface="almoniNeue"/>
              </a:rPr>
              <a:t>react</a:t>
            </a:r>
            <a:r>
              <a:rPr lang="he-IL" sz="2400" b="0" i="0" dirty="0">
                <a:effectLst/>
                <a:latin typeface="almoniNeue"/>
              </a:rPr>
              <a:t> הוא עבודה עם קומפוננטות (</a:t>
            </a:r>
            <a:r>
              <a:rPr lang="en-US" sz="2400" b="0" i="0" dirty="0">
                <a:effectLst/>
                <a:latin typeface="almoniNeue"/>
              </a:rPr>
              <a:t>components</a:t>
            </a:r>
            <a:r>
              <a:rPr lang="he-IL" sz="2400" b="0" i="0" dirty="0">
                <a:effectLst/>
                <a:latin typeface="almoniNeue"/>
              </a:rPr>
              <a:t>) יחידות קוד עצמאיות שיכילו הן את המידע הדינאמי (</a:t>
            </a:r>
            <a:r>
              <a:rPr lang="en-US" sz="2400" b="0" i="0" dirty="0">
                <a:effectLst/>
                <a:latin typeface="almoniNeue"/>
              </a:rPr>
              <a:t>state</a:t>
            </a:r>
            <a:r>
              <a:rPr lang="he-IL" sz="2400" b="0" i="0" dirty="0">
                <a:effectLst/>
                <a:latin typeface="almoniNeue"/>
              </a:rPr>
              <a:t>) הן את הדפסת המידע לעמוד הגולש (</a:t>
            </a:r>
            <a:r>
              <a:rPr lang="en-US" sz="2400" b="0" i="0" dirty="0">
                <a:effectLst/>
                <a:latin typeface="almoniNeue"/>
              </a:rPr>
              <a:t>render</a:t>
            </a:r>
            <a:r>
              <a:rPr lang="he-IL" sz="2400" b="0" i="0" dirty="0">
                <a:effectLst/>
                <a:latin typeface="almoniNeue"/>
              </a:rPr>
              <a:t>)</a:t>
            </a:r>
            <a:r>
              <a:rPr lang="en-US" sz="2400" b="0" i="0" dirty="0">
                <a:effectLst/>
                <a:latin typeface="almoniNeue"/>
              </a:rPr>
              <a:t> </a:t>
            </a:r>
            <a:r>
              <a:rPr lang="he-IL" sz="2400" b="0" i="0" dirty="0">
                <a:effectLst/>
                <a:latin typeface="almoniNeue"/>
              </a:rPr>
              <a:t> וכן את הלוגיקה. </a:t>
            </a:r>
            <a:endParaRPr lang="he-IL" sz="2400" b="1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D4E0F8F-74B4-4ED0-96A7-EE492843B993}"/>
              </a:ext>
            </a:extLst>
          </p:cNvPr>
          <p:cNvSpPr txBox="1"/>
          <p:nvPr/>
        </p:nvSpPr>
        <p:spPr>
          <a:xfrm>
            <a:off x="5149938" y="2759585"/>
            <a:ext cx="5811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u="sng" dirty="0">
                <a:latin typeface="almoniNeue"/>
              </a:rPr>
              <a:t>השלבים ליצירת </a:t>
            </a:r>
            <a:r>
              <a:rPr lang="en-US" sz="2400" u="sng" dirty="0">
                <a:latin typeface="almoniNeue"/>
              </a:rPr>
              <a:t>component</a:t>
            </a:r>
            <a:r>
              <a:rPr lang="he-IL" sz="2400" u="sng" dirty="0">
                <a:latin typeface="almoniNeue"/>
              </a:rPr>
              <a:t> </a:t>
            </a:r>
            <a:endParaRPr lang="he-IL" sz="2400" u="sng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23F7FD1-4F1F-40C1-A494-5DE5E3F30896}"/>
              </a:ext>
            </a:extLst>
          </p:cNvPr>
          <p:cNvSpPr txBox="1"/>
          <p:nvPr/>
        </p:nvSpPr>
        <p:spPr>
          <a:xfrm>
            <a:off x="4580878" y="3230887"/>
            <a:ext cx="6380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בתוך תיקיית </a:t>
            </a:r>
            <a:r>
              <a:rPr lang="en-US" sz="2000" dirty="0">
                <a:latin typeface="almoniNeue"/>
              </a:rPr>
              <a:t>component</a:t>
            </a:r>
            <a:r>
              <a:rPr lang="he-IL" sz="2000" dirty="0">
                <a:latin typeface="almoniNeue"/>
              </a:rPr>
              <a:t> שיצרנו ניצור קובץ חדש בשם </a:t>
            </a:r>
            <a:r>
              <a:rPr lang="en-US" sz="2000" dirty="0">
                <a:latin typeface="almoniNeue"/>
              </a:rPr>
              <a:t>pageHeader.jsx</a:t>
            </a:r>
            <a:endParaRPr lang="he-IL" sz="2000" dirty="0"/>
          </a:p>
        </p:txBody>
      </p: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B8C63573-6395-47FE-8F1C-5800061D0C0B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rot="10800000">
            <a:off x="4218938" y="3221250"/>
            <a:ext cx="361940" cy="363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F2F85458-8FD3-4E07-A68F-FE510F20228C}"/>
              </a:ext>
            </a:extLst>
          </p:cNvPr>
          <p:cNvSpPr txBox="1"/>
          <p:nvPr/>
        </p:nvSpPr>
        <p:spPr>
          <a:xfrm>
            <a:off x="4580878" y="3917978"/>
            <a:ext cx="6380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בעזרת קיצור הדרך </a:t>
            </a:r>
            <a:r>
              <a:rPr lang="en-US" sz="2000" dirty="0">
                <a:latin typeface="almoniNeue"/>
              </a:rPr>
              <a:t>imr</a:t>
            </a:r>
            <a:r>
              <a:rPr lang="he-IL" sz="2000" dirty="0">
                <a:latin typeface="almoniNeue"/>
              </a:rPr>
              <a:t> שהכלי - </a:t>
            </a:r>
            <a:r>
              <a:rPr lang="en-US" sz="2000" dirty="0">
                <a:latin typeface="almoniNeue"/>
              </a:rPr>
              <a:t>Simple React Snippets</a:t>
            </a:r>
            <a:r>
              <a:rPr lang="he-IL" sz="2000" dirty="0">
                <a:latin typeface="almoniNeue"/>
              </a:rPr>
              <a:t> נייבא את אובייקט </a:t>
            </a:r>
            <a:r>
              <a:rPr lang="en-US" sz="2000" dirty="0">
                <a:latin typeface="almoniNeue"/>
              </a:rPr>
              <a:t>react</a:t>
            </a:r>
            <a:r>
              <a:rPr lang="he-IL" sz="2000" dirty="0">
                <a:latin typeface="almoniNeue"/>
              </a:rPr>
              <a:t> מתוך ספריית </a:t>
            </a:r>
            <a:r>
              <a:rPr lang="en-US" sz="2000" dirty="0">
                <a:latin typeface="almoniNeue"/>
              </a:rPr>
              <a:t>react</a:t>
            </a:r>
            <a:endParaRPr lang="he-IL" sz="20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458ED78-F668-4C56-99A7-3C59FD0057FE}"/>
              </a:ext>
            </a:extLst>
          </p:cNvPr>
          <p:cNvSpPr txBox="1"/>
          <p:nvPr/>
        </p:nvSpPr>
        <p:spPr>
          <a:xfrm>
            <a:off x="4580878" y="4600655"/>
            <a:ext cx="6380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בעזרת קיצור הדרך </a:t>
            </a:r>
            <a:r>
              <a:rPr lang="en-US" sz="2000" dirty="0">
                <a:latin typeface="almoniNeue"/>
              </a:rPr>
              <a:t>sfc</a:t>
            </a:r>
            <a:r>
              <a:rPr lang="he-IL" sz="2000" dirty="0">
                <a:latin typeface="almoniNeue"/>
              </a:rPr>
              <a:t> ניצור פונקציה אנונימית וניתן לה את השם </a:t>
            </a:r>
            <a:r>
              <a:rPr lang="en-US" sz="2000" dirty="0">
                <a:latin typeface="almoniNeue"/>
              </a:rPr>
              <a:t>PageHeader</a:t>
            </a:r>
            <a:endParaRPr lang="he-IL" sz="20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3D1F2E8-0432-4D00-8529-2B4CBE251C83}"/>
              </a:ext>
            </a:extLst>
          </p:cNvPr>
          <p:cNvSpPr txBox="1"/>
          <p:nvPr/>
        </p:nvSpPr>
        <p:spPr>
          <a:xfrm>
            <a:off x="4580878" y="5240533"/>
            <a:ext cx="63801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פונקציה ב </a:t>
            </a:r>
            <a:r>
              <a:rPr lang="en-US" sz="2000" dirty="0">
                <a:latin typeface="almoniNeue"/>
              </a:rPr>
              <a:t>react</a:t>
            </a:r>
            <a:r>
              <a:rPr lang="he-IL" sz="2000" dirty="0">
                <a:latin typeface="almoniNeue"/>
              </a:rPr>
              <a:t> חייבת להחזיר ערך ולכן נשתמש בכלי של </a:t>
            </a:r>
            <a:r>
              <a:rPr lang="en-US" sz="2000" dirty="0">
                <a:latin typeface="almoniNeue"/>
              </a:rPr>
              <a:t>React</a:t>
            </a:r>
            <a:r>
              <a:rPr lang="he-IL" sz="2000" dirty="0">
                <a:latin typeface="almoniNeue"/>
              </a:rPr>
              <a:t> בשם </a:t>
            </a:r>
            <a:r>
              <a:rPr lang="en-US" sz="2000" dirty="0">
                <a:latin typeface="almoniNeue"/>
              </a:rPr>
              <a:t>React.Fragment</a:t>
            </a:r>
            <a:r>
              <a:rPr lang="he-IL" sz="2000" dirty="0">
                <a:latin typeface="almoniNeue"/>
              </a:rPr>
              <a:t> אותו נוסיף בתוך הסוגריים המעוגלות לאחר ה - </a:t>
            </a:r>
            <a:r>
              <a:rPr lang="en-US" sz="2000" dirty="0">
                <a:latin typeface="almoniNeue"/>
              </a:rPr>
              <a:t>return</a:t>
            </a:r>
            <a:r>
              <a:rPr lang="he-IL" sz="2000" dirty="0">
                <a:latin typeface="almoniNeue"/>
              </a:rPr>
              <a:t> ובתוכו נשים טקסט שנרצה שיוצג לגולש</a:t>
            </a:r>
            <a:endParaRPr lang="he-IL" sz="2000" dirty="0"/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21EEE85D-5AAB-4B78-8B60-FCF29375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06" y="4027370"/>
            <a:ext cx="3498190" cy="2536602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090CDEB0-1E29-47DE-AD92-0DB1D2F96BEB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3684234" y="4144477"/>
            <a:ext cx="896645" cy="127445"/>
          </a:xfrm>
          <a:prstGeom prst="bentConnector3">
            <a:avLst>
              <a:gd name="adj1" fmla="val 34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רפקי 29">
            <a:extLst>
              <a:ext uri="{FF2B5EF4-FFF2-40B4-BE49-F238E27FC236}">
                <a16:creationId xmlns:a16="http://schemas.microsoft.com/office/drawing/2014/main" id="{6BCB0D6E-F317-4B77-948F-4B40CC0AAB45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684234" y="4625864"/>
            <a:ext cx="896645" cy="328734"/>
          </a:xfrm>
          <a:prstGeom prst="bentConnector3">
            <a:avLst>
              <a:gd name="adj1" fmla="val 34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1B01D382-B1D2-487A-88B6-402082EE0970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991776" y="5067107"/>
            <a:ext cx="1589103" cy="835147"/>
          </a:xfrm>
          <a:prstGeom prst="bentConnector3">
            <a:avLst>
              <a:gd name="adj1" fmla="val 19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6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DBC1D59-CD4D-41DD-9E0E-C46611D7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39" y="4541014"/>
            <a:ext cx="2219635" cy="28579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163A829-E222-4A45-B57B-C9F020D7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29" y="1940336"/>
            <a:ext cx="6087325" cy="382958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E2E0CD6-CFC7-4FDD-9873-60A4D9B349A4}"/>
              </a:ext>
            </a:extLst>
          </p:cNvPr>
          <p:cNvSpPr txBox="1"/>
          <p:nvPr/>
        </p:nvSpPr>
        <p:spPr>
          <a:xfrm>
            <a:off x="35510" y="41681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הצגת הקומפוננט לגולש</a:t>
            </a:r>
            <a:endParaRPr lang="he-IL" sz="4800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B8F9867-77EB-475D-A925-6692D8C4BD01}"/>
              </a:ext>
            </a:extLst>
          </p:cNvPr>
          <p:cNvSpPr txBox="1"/>
          <p:nvPr/>
        </p:nvSpPr>
        <p:spPr>
          <a:xfrm>
            <a:off x="1301949" y="1226109"/>
            <a:ext cx="9659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על מנת להציג את תוכן הקומפוננט לגולש אנחנו צריכים להציב אותו בקובץ </a:t>
            </a:r>
            <a:r>
              <a:rPr lang="en-US" sz="2400" b="0" i="0" dirty="0">
                <a:effectLst/>
                <a:latin typeface="almoniNeue"/>
              </a:rPr>
              <a:t>app.js</a:t>
            </a:r>
            <a:endParaRPr lang="he-IL" sz="24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B0ADB3-8557-4436-87F9-8ADA29739C9B}"/>
              </a:ext>
            </a:extLst>
          </p:cNvPr>
          <p:cNvSpPr txBox="1"/>
          <p:nvPr/>
        </p:nvSpPr>
        <p:spPr>
          <a:xfrm>
            <a:off x="7190913" y="1872467"/>
            <a:ext cx="3972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ייבוא הקומפוננט מתוך המיקום הרלטיבי שלו לקובץ </a:t>
            </a:r>
            <a:r>
              <a:rPr lang="en-US" sz="2000" dirty="0">
                <a:latin typeface="almoniNeue"/>
              </a:rPr>
              <a:t>app.js</a:t>
            </a:r>
            <a:r>
              <a:rPr lang="he-IL" sz="2000" dirty="0">
                <a:latin typeface="almoniNeue"/>
              </a:rPr>
              <a:t> והכנסתו לתוך משתנה עם שם הקומפוננט </a:t>
            </a:r>
            <a:endParaRPr lang="he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63B4C26-19BE-4596-BB5F-AC4C6B030E0F}"/>
              </a:ext>
            </a:extLst>
          </p:cNvPr>
          <p:cNvSpPr txBox="1"/>
          <p:nvPr/>
        </p:nvSpPr>
        <p:spPr>
          <a:xfrm>
            <a:off x="7560813" y="3075057"/>
            <a:ext cx="3602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הצבת הקומפוננט בתוך החלק שיציג לגולש את הקומפוננט</a:t>
            </a:r>
            <a:endParaRPr lang="he-IL" sz="20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219A3A9-59A7-48BC-926D-EFA2C70D023E}"/>
              </a:ext>
            </a:extLst>
          </p:cNvPr>
          <p:cNvSpPr txBox="1"/>
          <p:nvPr/>
        </p:nvSpPr>
        <p:spPr>
          <a:xfrm>
            <a:off x="7023717" y="4033371"/>
            <a:ext cx="3875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התוצאה בדפדפן:</a:t>
            </a:r>
            <a:endParaRPr lang="he-IL" sz="2000" b="1" u="sng" dirty="0"/>
          </a:p>
        </p:txBody>
      </p:sp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9C7ECECF-E0F0-4F68-9869-BE336ED2E3FE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761611" y="2380299"/>
            <a:ext cx="1429303" cy="442800"/>
          </a:xfrm>
          <a:prstGeom prst="bentConnector3">
            <a:avLst>
              <a:gd name="adj1" fmla="val 29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BF1FA8C3-4F34-4CEB-BFC1-2D5C9B35031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4083729" y="3429000"/>
            <a:ext cx="3477085" cy="921058"/>
          </a:xfrm>
          <a:prstGeom prst="bentConnector3">
            <a:avLst>
              <a:gd name="adj1" fmla="val 9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3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9C9C689-7F0A-4EF4-A040-AF619CAA88FC}"/>
              </a:ext>
            </a:extLst>
          </p:cNvPr>
          <p:cNvSpPr txBox="1"/>
          <p:nvPr/>
        </p:nvSpPr>
        <p:spPr>
          <a:xfrm>
            <a:off x="0" y="360987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הסבר קצת על </a:t>
            </a:r>
            <a:r>
              <a:rPr lang="en-US" sz="6000" u="sng" dirty="0" err="1"/>
              <a:t>babeljs</a:t>
            </a:r>
            <a:endParaRPr lang="he-IL" sz="6000" u="sng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FE644D1-E9E6-44A9-A5EC-2742AA2C8132}"/>
              </a:ext>
            </a:extLst>
          </p:cNvPr>
          <p:cNvSpPr txBox="1"/>
          <p:nvPr/>
        </p:nvSpPr>
        <p:spPr>
          <a:xfrm>
            <a:off x="2254928" y="1376650"/>
            <a:ext cx="829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React</a:t>
            </a:r>
            <a:r>
              <a:rPr lang="he-IL" sz="2400" dirty="0">
                <a:latin typeface="almoniNeue"/>
              </a:rPr>
              <a:t> עובדת מאחורי הקלעים עם ספריית </a:t>
            </a:r>
            <a:r>
              <a:rPr lang="en-US" sz="2400" dirty="0" err="1">
                <a:latin typeface="almoniNeue"/>
              </a:rPr>
              <a:t>bablejs</a:t>
            </a:r>
            <a:r>
              <a:rPr lang="he-IL" sz="2400" dirty="0">
                <a:latin typeface="almoniNeue"/>
              </a:rPr>
              <a:t> שממירה את קבצי ה – </a:t>
            </a:r>
            <a:r>
              <a:rPr lang="en-US" sz="2400" dirty="0">
                <a:latin typeface="almoniNeue"/>
              </a:rPr>
              <a:t>HTML</a:t>
            </a:r>
            <a:r>
              <a:rPr lang="he-IL" sz="2400" dirty="0">
                <a:latin typeface="almoniNeue"/>
              </a:rPr>
              <a:t> לקבצי </a:t>
            </a:r>
            <a:r>
              <a:rPr lang="en-US" sz="2400" dirty="0">
                <a:latin typeface="almoniNeue"/>
              </a:rPr>
              <a:t>javascript</a:t>
            </a:r>
            <a:endParaRPr lang="he-IL" sz="24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4B1032C-982A-47BC-8E1E-0EB72AB45844}"/>
              </a:ext>
            </a:extLst>
          </p:cNvPr>
          <p:cNvSpPr txBox="1"/>
          <p:nvPr/>
        </p:nvSpPr>
        <p:spPr>
          <a:xfrm>
            <a:off x="1680099" y="2349458"/>
            <a:ext cx="19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https://babeljs.io/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DDE291F-AD7E-47F4-A41A-355292A55120}"/>
              </a:ext>
            </a:extLst>
          </p:cNvPr>
          <p:cNvSpPr txBox="1"/>
          <p:nvPr/>
        </p:nvSpPr>
        <p:spPr>
          <a:xfrm>
            <a:off x="378780" y="3429000"/>
            <a:ext cx="113101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0" i="0" dirty="0">
                <a:effectLst/>
                <a:latin typeface="almoniNeue"/>
              </a:rPr>
              <a:t>אם נבחן מקרוב את הקוד הרשום בקובץ </a:t>
            </a:r>
            <a:r>
              <a:rPr lang="en-US" b="0" i="0" dirty="0">
                <a:effectLst/>
                <a:latin typeface="almoniNeue"/>
              </a:rPr>
              <a:t>App.js </a:t>
            </a:r>
            <a:r>
              <a:rPr lang="he-IL" b="0" i="0" dirty="0">
                <a:effectLst/>
                <a:latin typeface="almoniNeue"/>
              </a:rPr>
              <a:t> נוכל לראות בתוך פונקציה בשם </a:t>
            </a:r>
            <a:r>
              <a:rPr lang="en-US" b="0" i="0" dirty="0">
                <a:effectLst/>
                <a:latin typeface="almoniNeue"/>
              </a:rPr>
              <a:t>App </a:t>
            </a:r>
            <a:r>
              <a:rPr lang="he-IL" b="0" i="0" dirty="0">
                <a:effectLst/>
                <a:latin typeface="almoniNeue"/>
              </a:rPr>
              <a:t>אנחנו מחזירים למעשה (בתוך הסוגריים) </a:t>
            </a:r>
            <a:r>
              <a:rPr lang="en-US" b="0" i="0" dirty="0">
                <a:effectLst/>
                <a:latin typeface="almoniNeue"/>
              </a:rPr>
              <a:t>html </a:t>
            </a:r>
            <a:r>
              <a:rPr lang="he-IL" b="0" i="0" dirty="0">
                <a:effectLst/>
                <a:latin typeface="almoniNeue"/>
              </a:rPr>
              <a:t> שבו אנחנו מתארים בעזרת ה - </a:t>
            </a:r>
            <a:r>
              <a:rPr lang="en-US" b="0" i="0" dirty="0">
                <a:effectLst/>
                <a:latin typeface="almoniNeue"/>
              </a:rPr>
              <a:t>html </a:t>
            </a:r>
            <a:r>
              <a:rPr lang="he-IL" b="0" i="0" dirty="0">
                <a:effectLst/>
                <a:latin typeface="almoniNeue"/>
              </a:rPr>
              <a:t> כיצד יראה ה - </a:t>
            </a:r>
            <a:r>
              <a:rPr lang="en-US" b="0" i="0" dirty="0" err="1">
                <a:effectLst/>
                <a:latin typeface="almoniNeue"/>
              </a:rPr>
              <a:t>ui</a:t>
            </a:r>
            <a:r>
              <a:rPr lang="en-US" b="0" i="0" dirty="0">
                <a:effectLst/>
                <a:latin typeface="almoniNeue"/>
              </a:rPr>
              <a:t> </a:t>
            </a:r>
            <a:r>
              <a:rPr lang="he-IL" b="0" i="0" dirty="0">
                <a:effectLst/>
                <a:latin typeface="almoniNeue"/>
              </a:rPr>
              <a:t> כלומר מה יוצג לגולש בדפדפן דרך קומפוננט זה. אז איך זה שבתוך </a:t>
            </a:r>
            <a:r>
              <a:rPr lang="en-US" b="0" i="0" dirty="0">
                <a:effectLst/>
                <a:latin typeface="almoniNeue"/>
              </a:rPr>
              <a:t> java script </a:t>
            </a:r>
            <a:r>
              <a:rPr lang="he-IL" b="0" i="0" dirty="0">
                <a:effectLst/>
                <a:latin typeface="almoniNeue"/>
              </a:rPr>
              <a:t>אחנו כותבים </a:t>
            </a:r>
            <a:r>
              <a:rPr lang="en-US" b="0" i="0" dirty="0">
                <a:effectLst/>
                <a:latin typeface="almoniNeue"/>
              </a:rPr>
              <a:t>html </a:t>
            </a:r>
            <a:r>
              <a:rPr lang="he-IL" b="0" i="0" dirty="0">
                <a:effectLst/>
                <a:latin typeface="almoniNeue"/>
              </a:rPr>
              <a:t>וזה עובד? אז הפורמט של הקוד שאנחנו רואים כאן נקרא </a:t>
            </a:r>
            <a:r>
              <a:rPr lang="en-US" b="0" i="0" dirty="0" err="1">
                <a:effectLst/>
                <a:latin typeface="almoniNeue"/>
              </a:rPr>
              <a:t>jsx</a:t>
            </a:r>
            <a:r>
              <a:rPr lang="en-US" b="0" i="0" dirty="0">
                <a:effectLst/>
                <a:latin typeface="almoniNeue"/>
              </a:rPr>
              <a:t> </a:t>
            </a:r>
            <a:r>
              <a:rPr lang="he-IL" b="0" i="0" dirty="0">
                <a:effectLst/>
                <a:latin typeface="almoniNeue"/>
              </a:rPr>
              <a:t> שהם ראשי תיבות </a:t>
            </a:r>
            <a:r>
              <a:rPr lang="en-US" b="0" i="0" dirty="0">
                <a:effectLst/>
                <a:latin typeface="almoniNeue"/>
              </a:rPr>
              <a:t>Java Script Xml </a:t>
            </a:r>
            <a:r>
              <a:rPr lang="he-IL" b="0" i="0" dirty="0">
                <a:effectLst/>
                <a:latin typeface="almoniNeue"/>
              </a:rPr>
              <a:t> שזהו פורמט שפותח ע"י פייסבוק כחלק מהפרויקט "ריאקט" והוא מאפשר לנו לכתוב במסמך </a:t>
            </a:r>
            <a:r>
              <a:rPr lang="en-US" b="0" i="0" dirty="0">
                <a:effectLst/>
                <a:latin typeface="almoniNeue"/>
              </a:rPr>
              <a:t>js </a:t>
            </a:r>
            <a:r>
              <a:rPr lang="he-IL" b="0" i="0" dirty="0">
                <a:effectLst/>
                <a:latin typeface="almoniNeue"/>
              </a:rPr>
              <a:t> גם קוד של שפת </a:t>
            </a:r>
            <a:r>
              <a:rPr lang="en-US" b="0" i="0" dirty="0">
                <a:effectLst/>
                <a:latin typeface="almoniNeue"/>
              </a:rPr>
              <a:t>html. </a:t>
            </a:r>
            <a:r>
              <a:rPr lang="he-IL" b="0" i="0" dirty="0">
                <a:effectLst/>
                <a:latin typeface="almoniNeue"/>
              </a:rPr>
              <a:t> קוד זה אינו מוכר על ידי הדפדפנים ולכן מגיע </a:t>
            </a:r>
            <a:r>
              <a:rPr lang="he-IL" b="0" i="0" dirty="0" err="1">
                <a:effectLst/>
                <a:latin typeface="almoniNeue"/>
              </a:rPr>
              <a:t>לעזרתינו</a:t>
            </a:r>
            <a:r>
              <a:rPr lang="he-IL" b="0" i="0" dirty="0">
                <a:effectLst/>
                <a:latin typeface="almoniNeue"/>
              </a:rPr>
              <a:t> המודול או הספרייה בשם </a:t>
            </a:r>
            <a:r>
              <a:rPr lang="en-US" b="0" i="0" dirty="0">
                <a:effectLst/>
                <a:latin typeface="almoniNeue"/>
              </a:rPr>
              <a:t>babel </a:t>
            </a:r>
            <a:r>
              <a:rPr lang="he-IL" b="0" i="0" dirty="0">
                <a:effectLst/>
                <a:latin typeface="almoniNeue"/>
              </a:rPr>
              <a:t> שלמעשה ממירה את הקוד (בתהליך </a:t>
            </a:r>
            <a:r>
              <a:rPr lang="he-IL" b="0" i="0" dirty="0" err="1">
                <a:effectLst/>
                <a:latin typeface="almoniNeue"/>
              </a:rPr>
              <a:t>הקימפול</a:t>
            </a:r>
            <a:r>
              <a:rPr lang="he-IL" b="0" i="0" dirty="0">
                <a:effectLst/>
                <a:latin typeface="almoniNeue"/>
              </a:rPr>
              <a:t>) לשפה ולפורמט שמוכר לדפדפנים (</a:t>
            </a:r>
            <a:r>
              <a:rPr lang="en-US" b="0" i="0" dirty="0">
                <a:effectLst/>
                <a:latin typeface="almoniNeue"/>
              </a:rPr>
              <a:t>java script vanilla). </a:t>
            </a:r>
            <a:r>
              <a:rPr lang="he-IL" b="0" i="0" dirty="0">
                <a:effectLst/>
                <a:latin typeface="almoniNeue"/>
              </a:rPr>
              <a:t>נוכל לצפות לדוגמה בתהליך העבודה של </a:t>
            </a:r>
            <a:r>
              <a:rPr lang="en-US" b="0" i="0" dirty="0">
                <a:effectLst/>
                <a:latin typeface="almoniNeue"/>
              </a:rPr>
              <a:t>babel </a:t>
            </a:r>
            <a:r>
              <a:rPr lang="he-IL" b="0" i="0" dirty="0">
                <a:effectLst/>
                <a:latin typeface="almoniNeue"/>
              </a:rPr>
              <a:t>בממשק הדגמה הנמצא באתר הרשמי של </a:t>
            </a:r>
            <a:r>
              <a:rPr lang="en-US" b="0" i="0" dirty="0">
                <a:effectLst/>
                <a:latin typeface="almoniNeue"/>
              </a:rPr>
              <a:t>babel </a:t>
            </a:r>
            <a:r>
              <a:rPr lang="he-IL" b="0" i="0" dirty="0">
                <a:effectLst/>
                <a:latin typeface="almoniNeue"/>
              </a:rPr>
              <a:t>בכתובת </a:t>
            </a:r>
            <a:r>
              <a:rPr lang="en-US" b="0" i="0" u="none" strike="noStrike" dirty="0">
                <a:effectLst/>
                <a:latin typeface="almoni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https://babeljs.io/repl</a:t>
            </a:r>
            <a:r>
              <a:rPr lang="en-US" b="0" i="0" dirty="0">
                <a:effectLst/>
                <a:latin typeface="almoniNeue"/>
              </a:rPr>
              <a:t> </a:t>
            </a:r>
            <a:r>
              <a:rPr lang="he-IL" b="0" i="0" dirty="0">
                <a:effectLst/>
                <a:latin typeface="almoniNeue"/>
              </a:rPr>
              <a:t> שם נוכל לרשום קוד מודרני של </a:t>
            </a:r>
            <a:r>
              <a:rPr lang="en-US" b="0" i="0" dirty="0" err="1">
                <a:effectLst/>
                <a:latin typeface="almoniNeue"/>
              </a:rPr>
              <a:t>jsx</a:t>
            </a:r>
            <a:r>
              <a:rPr lang="en-US" b="0" i="0" dirty="0">
                <a:effectLst/>
                <a:latin typeface="almoniNeue"/>
              </a:rPr>
              <a:t> </a:t>
            </a:r>
            <a:r>
              <a:rPr lang="he-IL" b="0" i="0" dirty="0">
                <a:effectLst/>
                <a:latin typeface="almoniNeue"/>
              </a:rPr>
              <a:t>בדיוק כמו שנרשום בפיתוח פרויקט </a:t>
            </a:r>
            <a:r>
              <a:rPr lang="he-IL" b="0" i="0" dirty="0" err="1">
                <a:effectLst/>
                <a:latin typeface="almoniNeue"/>
              </a:rPr>
              <a:t>בריאקט</a:t>
            </a:r>
            <a:r>
              <a:rPr lang="he-IL" b="0" i="0" dirty="0">
                <a:effectLst/>
                <a:latin typeface="almoniNeue"/>
              </a:rPr>
              <a:t> ונוכל לצפות כיצד </a:t>
            </a:r>
            <a:r>
              <a:rPr lang="en-US" b="0" i="0" dirty="0">
                <a:effectLst/>
                <a:latin typeface="almoniNeue"/>
              </a:rPr>
              <a:t>babel </a:t>
            </a:r>
            <a:r>
              <a:rPr lang="he-IL" b="0" i="0" dirty="0">
                <a:effectLst/>
                <a:latin typeface="almoniNeue"/>
              </a:rPr>
              <a:t>ממירה את הקוד שנרשום ל - </a:t>
            </a:r>
            <a:r>
              <a:rPr lang="en-US" b="0" i="0" dirty="0">
                <a:effectLst/>
                <a:latin typeface="almoniNeue"/>
              </a:rPr>
              <a:t>js </a:t>
            </a:r>
            <a:r>
              <a:rPr lang="he-IL" b="0" i="0" dirty="0">
                <a:effectLst/>
                <a:latin typeface="almoniNeue"/>
              </a:rPr>
              <a:t>רגיל שמוכר ע"י הדפדפנים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969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D4F71A4-6998-48B9-88D3-882DB963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8" y="2497069"/>
            <a:ext cx="7935432" cy="405821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13078D6-4268-42A1-8765-B8F2B934EBE3}"/>
              </a:ext>
            </a:extLst>
          </p:cNvPr>
          <p:cNvSpPr txBox="1"/>
          <p:nvPr/>
        </p:nvSpPr>
        <p:spPr>
          <a:xfrm>
            <a:off x="35510" y="41681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עיצוב ועימוד הקומפוננט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32A1487-1E3D-47A1-90BB-3FAC9B402AC6}"/>
              </a:ext>
            </a:extLst>
          </p:cNvPr>
          <p:cNvSpPr txBox="1"/>
          <p:nvPr/>
        </p:nvSpPr>
        <p:spPr>
          <a:xfrm>
            <a:off x="1301949" y="1226109"/>
            <a:ext cx="9659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אחרי שראינו כי הדפדפן מציג את הקומפוננט לגולש ניגש לעמד ולעצב אותו</a:t>
            </a:r>
            <a:endParaRPr lang="he-IL" sz="24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86202D6-2234-4B39-8440-8E81E5096692}"/>
              </a:ext>
            </a:extLst>
          </p:cNvPr>
          <p:cNvSpPr txBox="1"/>
          <p:nvPr/>
        </p:nvSpPr>
        <p:spPr>
          <a:xfrm>
            <a:off x="1536549" y="1687774"/>
            <a:ext cx="93535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מאחר ובעיצוב החדש אנו עוטפים את קטעי קוד ה –</a:t>
            </a:r>
            <a:r>
              <a:rPr lang="en-US" sz="2000" dirty="0">
                <a:latin typeface="almoniNeue"/>
              </a:rPr>
              <a:t>HTML</a:t>
            </a:r>
            <a:r>
              <a:rPr lang="he-IL" sz="2000" dirty="0">
                <a:latin typeface="almoniNeue"/>
              </a:rPr>
              <a:t> באלמנט </a:t>
            </a:r>
            <a:r>
              <a:rPr lang="en-US" sz="2000" dirty="0">
                <a:latin typeface="almoniNeue"/>
              </a:rPr>
              <a:t>DIV</a:t>
            </a:r>
            <a:r>
              <a:rPr lang="he-IL" sz="2000" dirty="0">
                <a:latin typeface="almoniNeue"/>
              </a:rPr>
              <a:t> אין לנו יותר צורך באלמנט </a:t>
            </a:r>
            <a:r>
              <a:rPr lang="en-US" sz="2000" dirty="0" err="1">
                <a:latin typeface="almoniNeue"/>
              </a:rPr>
              <a:t>React.Fragnent</a:t>
            </a:r>
            <a:r>
              <a:rPr lang="he-IL" sz="2000" dirty="0">
                <a:latin typeface="almoniNeue"/>
              </a:rPr>
              <a:t> וגם לא בייבוא האובייקט מספריית </a:t>
            </a:r>
            <a:r>
              <a:rPr lang="en-US" sz="2000" dirty="0">
                <a:latin typeface="almoniNeue"/>
              </a:rPr>
              <a:t>react</a:t>
            </a:r>
            <a:r>
              <a:rPr lang="he-IL" sz="2000" dirty="0">
                <a:latin typeface="almoniNeue"/>
              </a:rPr>
              <a:t> ולכן נמחק את הקוד הזה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C46839A-4533-45E2-8828-B026C7AEEDBB}"/>
              </a:ext>
            </a:extLst>
          </p:cNvPr>
          <p:cNvSpPr txBox="1"/>
          <p:nvPr/>
        </p:nvSpPr>
        <p:spPr>
          <a:xfrm>
            <a:off x="8460418" y="2497069"/>
            <a:ext cx="34668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אשתמש בספריית </a:t>
            </a:r>
            <a:r>
              <a:rPr lang="en-US" sz="2000" dirty="0">
                <a:latin typeface="almoniNeue"/>
              </a:rPr>
              <a:t>bootstrap</a:t>
            </a:r>
            <a:r>
              <a:rPr lang="he-IL" sz="2000" dirty="0">
                <a:latin typeface="almoniNeue"/>
              </a:rPr>
              <a:t> כדי לעמד ולעצב את הקומפוננט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B4EB4F9-D4D0-4DDB-A305-0013227B6068}"/>
              </a:ext>
            </a:extLst>
          </p:cNvPr>
          <p:cNvSpPr txBox="1"/>
          <p:nvPr/>
        </p:nvSpPr>
        <p:spPr>
          <a:xfrm>
            <a:off x="8584707" y="3683851"/>
            <a:ext cx="33425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בגלל ש – </a:t>
            </a:r>
            <a:r>
              <a:rPr lang="en-US" sz="2000" dirty="0">
                <a:latin typeface="almoniNeue"/>
              </a:rPr>
              <a:t>class</a:t>
            </a:r>
            <a:r>
              <a:rPr lang="he-IL" sz="2000" dirty="0">
                <a:latin typeface="almoniNeue"/>
              </a:rPr>
              <a:t> זאת מילה שמורה </a:t>
            </a:r>
            <a:r>
              <a:rPr lang="en-US" sz="2000" dirty="0">
                <a:latin typeface="almoniNeue"/>
              </a:rPr>
              <a:t>babel</a:t>
            </a:r>
            <a:r>
              <a:rPr lang="he-IL" sz="2000" dirty="0">
                <a:latin typeface="almoniNeue"/>
              </a:rPr>
              <a:t> תזרוק לנו הודעת שגיאה אם נשתמש בה כמאפיין. במקום זאת נשתמש במאפיין </a:t>
            </a:r>
            <a:r>
              <a:rPr lang="en-US" sz="2000" dirty="0">
                <a:latin typeface="almoniNeue"/>
              </a:rPr>
              <a:t>className</a:t>
            </a:r>
            <a:endParaRPr lang="he-IL" sz="2000" dirty="0"/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F920E8E4-9AFD-43FE-9415-4DC2C5E6B5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6382371" y="1441460"/>
            <a:ext cx="509644" cy="7237570"/>
          </a:xfrm>
          <a:prstGeom prst="bentConnector4">
            <a:avLst>
              <a:gd name="adj1" fmla="val -44855"/>
              <a:gd name="adj2" fmla="val 9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8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4C41591-6488-4A24-BB01-0042E9C4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96" y="1763541"/>
            <a:ext cx="2857899" cy="146705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D1AA5E9-6DC5-4A42-B74C-D62151D9A480}"/>
              </a:ext>
            </a:extLst>
          </p:cNvPr>
          <p:cNvSpPr txBox="1"/>
          <p:nvPr/>
        </p:nvSpPr>
        <p:spPr>
          <a:xfrm>
            <a:off x="35510" y="41681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4800" u="sng" dirty="0">
                <a:latin typeface="almoniNeue"/>
              </a:rPr>
              <a:t>Class Component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26B9F06-3DF3-45C7-A0BC-2EAA2D1AA90C}"/>
              </a:ext>
            </a:extLst>
          </p:cNvPr>
          <p:cNvSpPr txBox="1"/>
          <p:nvPr/>
        </p:nvSpPr>
        <p:spPr>
          <a:xfrm>
            <a:off x="1301949" y="1226109"/>
            <a:ext cx="9659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הסוג השני של קומפוננט היא </a:t>
            </a:r>
            <a:r>
              <a:rPr lang="en-US" sz="2400" dirty="0">
                <a:latin typeface="almoniNeue"/>
              </a:rPr>
              <a:t>class component</a:t>
            </a:r>
            <a:endParaRPr lang="he-IL" sz="24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F92E1BA-904C-4843-8FB0-192913F8C252}"/>
              </a:ext>
            </a:extLst>
          </p:cNvPr>
          <p:cNvSpPr txBox="1"/>
          <p:nvPr/>
        </p:nvSpPr>
        <p:spPr>
          <a:xfrm>
            <a:off x="4358937" y="1687774"/>
            <a:ext cx="6602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בתוך תיקיית </a:t>
            </a:r>
            <a:r>
              <a:rPr lang="en-US" sz="2000" dirty="0">
                <a:latin typeface="almoniNeue"/>
              </a:rPr>
              <a:t>src/component</a:t>
            </a:r>
            <a:r>
              <a:rPr lang="he-IL" sz="2000" dirty="0">
                <a:latin typeface="almoniNeue"/>
              </a:rPr>
              <a:t> אצור קובץ חדש בשם </a:t>
            </a:r>
            <a:r>
              <a:rPr lang="en-US" sz="2000" dirty="0" err="1">
                <a:latin typeface="almoniNeue"/>
              </a:rPr>
              <a:t>home.jsx</a:t>
            </a:r>
            <a:endParaRPr lang="he-IL" sz="20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86CCA89-1C27-45AB-88EA-88416A2A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96" y="3429000"/>
            <a:ext cx="5907769" cy="2846621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8B86524-CB29-46F9-9E08-DA711E75A15B}"/>
              </a:ext>
            </a:extLst>
          </p:cNvPr>
          <p:cNvSpPr txBox="1"/>
          <p:nvPr/>
        </p:nvSpPr>
        <p:spPr>
          <a:xfrm>
            <a:off x="4358936" y="2136999"/>
            <a:ext cx="6602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בעזרת הקיצור </a:t>
            </a:r>
            <a:r>
              <a:rPr lang="en-US" sz="2000" dirty="0" err="1">
                <a:latin typeface="almoniNeue"/>
              </a:rPr>
              <a:t>imrc</a:t>
            </a:r>
            <a:r>
              <a:rPr lang="he-IL" sz="2000" dirty="0">
                <a:latin typeface="almoniNeue"/>
              </a:rPr>
              <a:t>  - אייבא את אובייקט </a:t>
            </a:r>
            <a:r>
              <a:rPr lang="en-US" sz="2000" dirty="0">
                <a:latin typeface="almoniNeue"/>
              </a:rPr>
              <a:t>React</a:t>
            </a:r>
            <a:r>
              <a:rPr lang="he-IL" sz="2000" dirty="0">
                <a:latin typeface="almoniNeue"/>
              </a:rPr>
              <a:t> ואת מחלקת </a:t>
            </a:r>
            <a:r>
              <a:rPr lang="en-US" sz="2000" dirty="0">
                <a:latin typeface="almoniNeue"/>
              </a:rPr>
              <a:t>Component</a:t>
            </a:r>
            <a:r>
              <a:rPr lang="he-IL" sz="2000" dirty="0">
                <a:latin typeface="almoniNeue"/>
              </a:rPr>
              <a:t> מתוך ספריית </a:t>
            </a:r>
            <a:r>
              <a:rPr lang="en-US" sz="2000" dirty="0">
                <a:latin typeface="almoniNeue"/>
              </a:rPr>
              <a:t>react</a:t>
            </a:r>
            <a:endParaRPr lang="he-IL" sz="20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2966AA1-6F74-49C2-8DFC-E0D319AD39B6}"/>
              </a:ext>
            </a:extLst>
          </p:cNvPr>
          <p:cNvSpPr txBox="1"/>
          <p:nvPr/>
        </p:nvSpPr>
        <p:spPr>
          <a:xfrm>
            <a:off x="4358936" y="2843234"/>
            <a:ext cx="6602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בעזרת הקיצור </a:t>
            </a:r>
            <a:r>
              <a:rPr lang="en-US" sz="2000" dirty="0">
                <a:latin typeface="almoniNeue"/>
              </a:rPr>
              <a:t>cc</a:t>
            </a:r>
            <a:r>
              <a:rPr lang="he-IL" sz="2000" dirty="0">
                <a:latin typeface="almoniNeue"/>
              </a:rPr>
              <a:t> – אצור קומפוננט מסוג מחלקה ולאחר מכן אתן לה את השם </a:t>
            </a:r>
            <a:r>
              <a:rPr lang="en-US" sz="2000" dirty="0">
                <a:latin typeface="almoniNeue"/>
              </a:rPr>
              <a:t>Home</a:t>
            </a:r>
            <a:endParaRPr lang="he-IL" sz="20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29DB94E-57AF-40A7-BD43-136D7DD8A7F7}"/>
              </a:ext>
            </a:extLst>
          </p:cNvPr>
          <p:cNvSpPr txBox="1"/>
          <p:nvPr/>
        </p:nvSpPr>
        <p:spPr>
          <a:xfrm>
            <a:off x="7164280" y="3549469"/>
            <a:ext cx="37967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בשלב הבא איעזר ב – </a:t>
            </a:r>
            <a:r>
              <a:rPr lang="en-US" sz="2000" dirty="0">
                <a:latin typeface="almoniNeue"/>
              </a:rPr>
              <a:t>React.Fragment</a:t>
            </a:r>
            <a:r>
              <a:rPr lang="he-IL" sz="2000" dirty="0">
                <a:latin typeface="almoniNeue"/>
              </a:rPr>
              <a:t> כדי לעטוף את התוכן הטקסטואלי שאני מעוניין להציג לגולש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622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69090C0-698B-4BD2-8A63-0664391410EE}"/>
              </a:ext>
            </a:extLst>
          </p:cNvPr>
          <p:cNvSpPr txBox="1"/>
          <p:nvPr/>
        </p:nvSpPr>
        <p:spPr>
          <a:xfrm>
            <a:off x="71020" y="6515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הפעלת הסרבר של </a:t>
            </a:r>
            <a:r>
              <a:rPr lang="en-US" sz="6000" u="sng" dirty="0"/>
              <a:t>React</a:t>
            </a:r>
            <a:endParaRPr lang="he-IL" sz="60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8D8F789-9D47-4961-8E48-9D2A4899830E}"/>
              </a:ext>
            </a:extLst>
          </p:cNvPr>
          <p:cNvSpPr txBox="1"/>
          <p:nvPr/>
        </p:nvSpPr>
        <p:spPr>
          <a:xfrm>
            <a:off x="2734321" y="2723110"/>
            <a:ext cx="7972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dirty="0">
                <a:latin typeface="almoniNeue"/>
              </a:rPr>
              <a:t>האפליקציה תעלה בדפדפן ברירת המחדל ותציג את הכיתוב מקומפוננט </a:t>
            </a:r>
            <a:r>
              <a:rPr lang="en-US" sz="2000" dirty="0">
                <a:latin typeface="almoniNeue"/>
              </a:rPr>
              <a:t>app.js</a:t>
            </a:r>
            <a:endParaRPr lang="he-IL" sz="2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FA99D86-94A0-4961-867C-E9F2BA128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r="-1"/>
          <a:stretch/>
        </p:blipFill>
        <p:spPr>
          <a:xfrm>
            <a:off x="2324476" y="3888771"/>
            <a:ext cx="7828557" cy="1448689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8ED4525-B0C9-438E-B0DA-D57D7313592B}"/>
              </a:ext>
            </a:extLst>
          </p:cNvPr>
          <p:cNvSpPr txBox="1"/>
          <p:nvPr/>
        </p:nvSpPr>
        <p:spPr>
          <a:xfrm>
            <a:off x="2450237" y="1667223"/>
            <a:ext cx="7439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dirty="0">
                <a:latin typeface="almoniNeue"/>
              </a:rPr>
              <a:t>כדי לראות את התוצאה נפתח את הטרמינל ב – </a:t>
            </a:r>
            <a:r>
              <a:rPr lang="en-US" sz="2400" b="1" dirty="0">
                <a:latin typeface="almoniNeue"/>
              </a:rPr>
              <a:t>vscode</a:t>
            </a:r>
            <a:r>
              <a:rPr lang="he-IL" sz="2400" b="1" dirty="0">
                <a:latin typeface="almoniNeue"/>
              </a:rPr>
              <a:t> בתיקיית הפרויקט ונקיש את הפקודה </a:t>
            </a:r>
            <a:r>
              <a:rPr lang="en-US" sz="2400" b="1" dirty="0">
                <a:latin typeface="almoniNeue"/>
              </a:rPr>
              <a:t>npm start</a:t>
            </a:r>
            <a:endParaRPr lang="he-IL" sz="2400" b="1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3E56B53-840C-43E1-8732-5C25641AD6DF}"/>
              </a:ext>
            </a:extLst>
          </p:cNvPr>
          <p:cNvSpPr txBox="1"/>
          <p:nvPr/>
        </p:nvSpPr>
        <p:spPr>
          <a:xfrm>
            <a:off x="4577114" y="3113773"/>
            <a:ext cx="613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000" dirty="0">
                <a:latin typeface="almoniNeue"/>
              </a:rPr>
              <a:t>console</a:t>
            </a:r>
            <a:r>
              <a:rPr lang="he-IL" sz="2000" dirty="0">
                <a:latin typeface="almoniNeue"/>
              </a:rPr>
              <a:t> יהיה נקי משגיאות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1663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8C618B5-97EC-4B77-9E69-B84A70D3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9" y="1874320"/>
            <a:ext cx="6087325" cy="433448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561ED4-FA23-431A-8A03-76CCBE7EC53E}"/>
              </a:ext>
            </a:extLst>
          </p:cNvPr>
          <p:cNvSpPr txBox="1"/>
          <p:nvPr/>
        </p:nvSpPr>
        <p:spPr>
          <a:xfrm>
            <a:off x="35510" y="41681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הצגת הקומפוננט לגולש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6A26B66-3A89-4F15-88C7-8B4EC5FFA6F8}"/>
              </a:ext>
            </a:extLst>
          </p:cNvPr>
          <p:cNvSpPr txBox="1"/>
          <p:nvPr/>
        </p:nvSpPr>
        <p:spPr>
          <a:xfrm>
            <a:off x="852257" y="1226109"/>
            <a:ext cx="10108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על מנת להציג את תוכן הקומפוננט לגולש אנחנו צריכים להציב גם אותו בקובץ </a:t>
            </a:r>
            <a:r>
              <a:rPr lang="en-US" sz="2400" b="0" i="0" dirty="0">
                <a:effectLst/>
                <a:latin typeface="almoniNeue"/>
              </a:rPr>
              <a:t>app.js</a:t>
            </a:r>
            <a:endParaRPr lang="he-IL" sz="24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6E5FBF1-F6FA-4631-B478-840178D20FD1}"/>
              </a:ext>
            </a:extLst>
          </p:cNvPr>
          <p:cNvSpPr txBox="1"/>
          <p:nvPr/>
        </p:nvSpPr>
        <p:spPr>
          <a:xfrm>
            <a:off x="7590408" y="1874320"/>
            <a:ext cx="3972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ייבוא הקומפוננט מתוך המיקום הרלטיבי שלו לקובץ </a:t>
            </a:r>
            <a:r>
              <a:rPr lang="en-US" sz="2000" dirty="0">
                <a:latin typeface="almoniNeue"/>
              </a:rPr>
              <a:t>app.js</a:t>
            </a:r>
            <a:r>
              <a:rPr lang="he-IL" sz="2000" dirty="0">
                <a:latin typeface="almoniNeue"/>
              </a:rPr>
              <a:t> והכנסתו לתוך משתנה עם שם הקומפוננט 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355533D-FA20-4E0E-B1F4-26D3A3224D6C}"/>
              </a:ext>
            </a:extLst>
          </p:cNvPr>
          <p:cNvSpPr txBox="1"/>
          <p:nvPr/>
        </p:nvSpPr>
        <p:spPr>
          <a:xfrm>
            <a:off x="7960308" y="3076910"/>
            <a:ext cx="3602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הצבת הקומפוננט בתוך החלק שיציג לגולש את הקומפוננט</a:t>
            </a:r>
            <a:endParaRPr lang="he-IL" sz="2000" dirty="0"/>
          </a:p>
        </p:txBody>
      </p:sp>
      <p:cxnSp>
        <p:nvCxnSpPr>
          <p:cNvPr id="8" name="מחבר: מרפקי 7">
            <a:extLst>
              <a:ext uri="{FF2B5EF4-FFF2-40B4-BE49-F238E27FC236}">
                <a16:creationId xmlns:a16="http://schemas.microsoft.com/office/drawing/2014/main" id="{3D029B90-8386-4865-9B6E-7CBDCEF780D6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70990" y="2382152"/>
            <a:ext cx="2219418" cy="574112"/>
          </a:xfrm>
          <a:prstGeom prst="bentConnector3">
            <a:avLst>
              <a:gd name="adj1" fmla="val 36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2AC9617C-4FDE-4276-A77B-4958F6D5C39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000652" y="3430853"/>
            <a:ext cx="4959656" cy="1336456"/>
          </a:xfrm>
          <a:prstGeom prst="bentConnector3">
            <a:avLst>
              <a:gd name="adj1" fmla="val 23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11A7629-EE00-42FC-BB3B-414C96FF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04" y="5241899"/>
            <a:ext cx="4624784" cy="1004141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4C99F24F-A6C8-4381-8BCE-873DC4194865}"/>
              </a:ext>
            </a:extLst>
          </p:cNvPr>
          <p:cNvSpPr txBox="1"/>
          <p:nvPr/>
        </p:nvSpPr>
        <p:spPr>
          <a:xfrm>
            <a:off x="7960308" y="4804550"/>
            <a:ext cx="3602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u="sng" dirty="0">
                <a:latin typeface="almoniNeue"/>
              </a:rPr>
              <a:t>התוצאה בדפדפן:</a:t>
            </a:r>
            <a:endParaRPr lang="he-IL" sz="2000" u="sng" dirty="0"/>
          </a:p>
        </p:txBody>
      </p:sp>
    </p:spTree>
    <p:extLst>
      <p:ext uri="{BB962C8B-B14F-4D97-AF65-F5344CB8AC3E}">
        <p14:creationId xmlns:p14="http://schemas.microsoft.com/office/powerpoint/2010/main" val="161601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561ED4-FA23-431A-8A03-76CCBE7EC53E}"/>
              </a:ext>
            </a:extLst>
          </p:cNvPr>
          <p:cNvSpPr txBox="1"/>
          <p:nvPr/>
        </p:nvSpPr>
        <p:spPr>
          <a:xfrm>
            <a:off x="88776" y="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הצבת קומפוננט בתוך קומפוננט אחר 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6A26B66-3A89-4F15-88C7-8B4EC5FFA6F8}"/>
              </a:ext>
            </a:extLst>
          </p:cNvPr>
          <p:cNvSpPr txBox="1"/>
          <p:nvPr/>
        </p:nvSpPr>
        <p:spPr>
          <a:xfrm>
            <a:off x="426071" y="678875"/>
            <a:ext cx="10108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ברגע שיצרנו קומפוננט אנחנו יכולים להשתמש בו בכל חלקי האפליקציה</a:t>
            </a:r>
            <a:endParaRPr lang="he-IL" sz="24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6E5FBF1-F6FA-4631-B478-840178D20FD1}"/>
              </a:ext>
            </a:extLst>
          </p:cNvPr>
          <p:cNvSpPr txBox="1"/>
          <p:nvPr/>
        </p:nvSpPr>
        <p:spPr>
          <a:xfrm>
            <a:off x="1657113" y="1101282"/>
            <a:ext cx="3972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שלב ראשון אמחק את הקומפוננט </a:t>
            </a:r>
            <a:r>
              <a:rPr lang="en-US" sz="2000" dirty="0">
                <a:latin typeface="almoniNeue"/>
              </a:rPr>
              <a:t>PageHeader</a:t>
            </a:r>
            <a:r>
              <a:rPr lang="he-IL" sz="2000" dirty="0">
                <a:latin typeface="almoniNeue"/>
              </a:rPr>
              <a:t> מתוך הקובץ </a:t>
            </a:r>
            <a:r>
              <a:rPr lang="en-US" sz="2000" dirty="0">
                <a:latin typeface="almoniNeue"/>
              </a:rPr>
              <a:t>app.js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355533D-FA20-4E0E-B1F4-26D3A3224D6C}"/>
              </a:ext>
            </a:extLst>
          </p:cNvPr>
          <p:cNvSpPr txBox="1"/>
          <p:nvPr/>
        </p:nvSpPr>
        <p:spPr>
          <a:xfrm>
            <a:off x="6568236" y="3741901"/>
            <a:ext cx="48851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שלב שני אייבא את הקומפוננט </a:t>
            </a:r>
            <a:r>
              <a:rPr lang="en-US" sz="2000" dirty="0">
                <a:latin typeface="almoniNeue"/>
              </a:rPr>
              <a:t>PageHeader</a:t>
            </a:r>
            <a:r>
              <a:rPr lang="he-IL" sz="2000" dirty="0">
                <a:latin typeface="almoniNeue"/>
              </a:rPr>
              <a:t> לתוך הקומפוננט </a:t>
            </a:r>
            <a:r>
              <a:rPr lang="en-US" sz="2000" dirty="0" err="1">
                <a:latin typeface="almoniNeue"/>
              </a:rPr>
              <a:t>home.jsx</a:t>
            </a:r>
            <a:endParaRPr lang="he-IL" sz="2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A6BE7AB-616D-43D0-AFA7-06EF27CB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12" y="1236163"/>
            <a:ext cx="3157272" cy="246585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A7F9F4C-70A7-44A3-A940-A2FBCCF4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9" y="1850513"/>
            <a:ext cx="4735460" cy="3156973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70796FF-871A-4FFA-9728-9F0B15921E5D}"/>
              </a:ext>
            </a:extLst>
          </p:cNvPr>
          <p:cNvSpPr txBox="1"/>
          <p:nvPr/>
        </p:nvSpPr>
        <p:spPr>
          <a:xfrm>
            <a:off x="6390334" y="4483916"/>
            <a:ext cx="5063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שלב שלישי אציב את הקומפוננט </a:t>
            </a:r>
            <a:r>
              <a:rPr lang="en-US" sz="2000" dirty="0">
                <a:latin typeface="almoniNeue"/>
              </a:rPr>
              <a:t>PageHeader</a:t>
            </a:r>
            <a:r>
              <a:rPr lang="he-IL" sz="2000" dirty="0">
                <a:latin typeface="almoniNeue"/>
              </a:rPr>
              <a:t> בתוך אזור ה - </a:t>
            </a:r>
            <a:r>
              <a:rPr lang="en-US" sz="2000" dirty="0">
                <a:latin typeface="almoniNeue"/>
              </a:rPr>
              <a:t>HTML</a:t>
            </a:r>
            <a:endParaRPr lang="he-IL" sz="200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C4C86439-6A73-45C1-807D-9F736922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8" y="5326423"/>
            <a:ext cx="8463207" cy="1139584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893ECAB-AED9-487A-9414-9088024A46F7}"/>
              </a:ext>
            </a:extLst>
          </p:cNvPr>
          <p:cNvSpPr txBox="1"/>
          <p:nvPr/>
        </p:nvSpPr>
        <p:spPr>
          <a:xfrm>
            <a:off x="9090734" y="5271131"/>
            <a:ext cx="27912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dirty="0">
                <a:latin typeface="almoniNeue"/>
              </a:rPr>
              <a:t>ניתן לראות בדפדפן שהקומפוננט מוצג לגולש בתוך קומפוננט </a:t>
            </a:r>
            <a:r>
              <a:rPr lang="en-US" sz="2000" dirty="0">
                <a:latin typeface="almoniNeue"/>
              </a:rPr>
              <a:t>Home</a:t>
            </a:r>
            <a:endParaRPr lang="he-IL" sz="2000" dirty="0"/>
          </a:p>
        </p:txBody>
      </p:sp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id="{043E1A7E-EB46-4A39-8759-CA492EEA82C2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9292711" y="5158582"/>
            <a:ext cx="65449" cy="2321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: מרפקי 23">
            <a:extLst>
              <a:ext uri="{FF2B5EF4-FFF2-40B4-BE49-F238E27FC236}">
                <a16:creationId xmlns:a16="http://schemas.microsoft.com/office/drawing/2014/main" id="{18A5B8A8-F201-447C-B0AB-39CBD7547F28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799644" y="3979333"/>
            <a:ext cx="2590691" cy="858526"/>
          </a:xfrm>
          <a:prstGeom prst="bentConnector3">
            <a:avLst>
              <a:gd name="adj1" fmla="val 36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F65008BD-3E7B-43E6-B4CD-0D8AC6B0D80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4970256" y="2806444"/>
            <a:ext cx="1597981" cy="1289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id="{9A230B53-BDC6-44ED-9E9C-FB303C8E0E5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29971" y="1455225"/>
            <a:ext cx="1635141" cy="1013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6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020C2B9-4CC6-4008-82A2-7C209AAD1110}"/>
              </a:ext>
            </a:extLst>
          </p:cNvPr>
          <p:cNvSpPr txBox="1"/>
          <p:nvPr/>
        </p:nvSpPr>
        <p:spPr>
          <a:xfrm>
            <a:off x="142043" y="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>
                <a:latin typeface="almoniNeue"/>
              </a:rPr>
              <a:t>אובייקט ה - </a:t>
            </a:r>
            <a:r>
              <a:rPr lang="en-US" sz="6000" u="sng" dirty="0">
                <a:latin typeface="almoniNeue"/>
              </a:rPr>
              <a:t>state</a:t>
            </a:r>
            <a:endParaRPr lang="he-IL" sz="6000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63ACFF0-7707-453A-9DCA-9D6B3877EB86}"/>
              </a:ext>
            </a:extLst>
          </p:cNvPr>
          <p:cNvSpPr txBox="1"/>
          <p:nvPr/>
        </p:nvSpPr>
        <p:spPr>
          <a:xfrm>
            <a:off x="1676349" y="957217"/>
            <a:ext cx="89990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ה -</a:t>
            </a:r>
            <a:r>
              <a:rPr lang="en-US" sz="2400" b="0" i="0" dirty="0">
                <a:effectLst/>
                <a:latin typeface="almoniNeue"/>
              </a:rPr>
              <a:t>state </a:t>
            </a:r>
            <a:r>
              <a:rPr lang="he-IL" sz="2400" b="0" i="0" dirty="0">
                <a:effectLst/>
                <a:latin typeface="almoniNeue"/>
              </a:rPr>
              <a:t>  ב - </a:t>
            </a:r>
            <a:r>
              <a:rPr lang="en-US" sz="2400" dirty="0">
                <a:latin typeface="almoniNeue"/>
              </a:rPr>
              <a:t>react </a:t>
            </a:r>
            <a:r>
              <a:rPr lang="he-IL" sz="2400" dirty="0">
                <a:latin typeface="almoniNeue"/>
              </a:rPr>
              <a:t> </a:t>
            </a:r>
            <a:r>
              <a:rPr lang="he-IL" sz="2400" b="0" i="0" dirty="0">
                <a:effectLst/>
                <a:latin typeface="almoniNeue"/>
              </a:rPr>
              <a:t>הוא תכונה (</a:t>
            </a:r>
            <a:r>
              <a:rPr lang="en-US" sz="2400" b="0" i="0" dirty="0">
                <a:effectLst/>
                <a:latin typeface="almoniNeue"/>
              </a:rPr>
              <a:t>property</a:t>
            </a:r>
            <a:r>
              <a:rPr lang="he-IL" sz="2400" dirty="0">
                <a:latin typeface="almoniNeue"/>
              </a:rPr>
              <a:t>) מובנית בקומפוננט מסוג מחלקה שהערך שלה שווה לאובייקט ליטרלי.</a:t>
            </a:r>
            <a:endParaRPr lang="he-IL" sz="24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E86F08E-2169-41E9-9CFE-672958815EB2}"/>
              </a:ext>
            </a:extLst>
          </p:cNvPr>
          <p:cNvSpPr txBox="1"/>
          <p:nvPr/>
        </p:nvSpPr>
        <p:spPr>
          <a:xfrm>
            <a:off x="1691094" y="1788214"/>
            <a:ext cx="89990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React</a:t>
            </a:r>
            <a:r>
              <a:rPr lang="he-IL" sz="2400" dirty="0">
                <a:latin typeface="almoniNeue"/>
              </a:rPr>
              <a:t> מוכוונת להסתכל על שינויים באובייקט זה ולהגיב אליהם על ידי </a:t>
            </a:r>
            <a:r>
              <a:rPr lang="he-IL" sz="2400" dirty="0" err="1">
                <a:latin typeface="almoniNeue"/>
              </a:rPr>
              <a:t>רנדור</a:t>
            </a:r>
            <a:r>
              <a:rPr lang="he-IL" sz="2400" dirty="0">
                <a:latin typeface="almoniNeue"/>
              </a:rPr>
              <a:t> הקומפוננט ועדכון ה – </a:t>
            </a:r>
            <a:r>
              <a:rPr lang="en-US" sz="2400" dirty="0">
                <a:latin typeface="almoniNeue"/>
              </a:rPr>
              <a:t>DOM</a:t>
            </a:r>
            <a:r>
              <a:rPr lang="he-IL" sz="2400" dirty="0">
                <a:latin typeface="almoniNeue"/>
              </a:rPr>
              <a:t> האמיתי בערכים שהשתנו. </a:t>
            </a:r>
            <a:endParaRPr lang="he-IL" sz="2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6D39CDB-62E2-41A3-8E46-D82C4D625731}"/>
              </a:ext>
            </a:extLst>
          </p:cNvPr>
          <p:cNvSpPr txBox="1"/>
          <p:nvPr/>
        </p:nvSpPr>
        <p:spPr>
          <a:xfrm>
            <a:off x="1836097" y="2683689"/>
            <a:ext cx="8854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אופן התצוגה של נתונים דינמיים בתוך מתודת</a:t>
            </a:r>
            <a:r>
              <a:rPr lang="en-US" sz="2400" b="0" i="0" dirty="0">
                <a:effectLst/>
                <a:latin typeface="almoniNeue"/>
              </a:rPr>
              <a:t>render </a:t>
            </a:r>
            <a:r>
              <a:rPr lang="he-IL" sz="2400" b="0" i="0" dirty="0">
                <a:effectLst/>
                <a:latin typeface="almoniNeue"/>
              </a:rPr>
              <a:t> תעשה בתוך סוגריים מסולסלות { } שיוצרות אזור של </a:t>
            </a:r>
            <a:r>
              <a:rPr lang="en-US" sz="2400" b="0" i="0" dirty="0">
                <a:effectLst/>
                <a:latin typeface="almoniNeue"/>
              </a:rPr>
              <a:t>javascript</a:t>
            </a:r>
            <a:r>
              <a:rPr lang="he-IL" sz="2400" b="0" i="0" dirty="0">
                <a:effectLst/>
                <a:latin typeface="almoniNeue"/>
              </a:rPr>
              <a:t> בחלק שמיועד ל - </a:t>
            </a:r>
            <a:r>
              <a:rPr lang="en-US" sz="2400" b="0" i="0" dirty="0">
                <a:effectLst/>
                <a:latin typeface="almoniNeue"/>
              </a:rPr>
              <a:t>HTML</a:t>
            </a:r>
            <a:r>
              <a:rPr lang="he-IL" sz="2400" b="0" i="0" dirty="0">
                <a:effectLst/>
                <a:latin typeface="almoniNeue"/>
              </a:rPr>
              <a:t> </a:t>
            </a:r>
            <a:endParaRPr lang="he-IL" sz="24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037D07E-0470-4AEB-B316-19FE9046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95" y="3514686"/>
            <a:ext cx="5087060" cy="2600688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E35BEB4-1E43-47BA-A352-1050E065EEFC}"/>
              </a:ext>
            </a:extLst>
          </p:cNvPr>
          <p:cNvSpPr txBox="1"/>
          <p:nvPr/>
        </p:nvSpPr>
        <p:spPr>
          <a:xfrm>
            <a:off x="6525088" y="3956319"/>
            <a:ext cx="44714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מציב בתוך אובייקט ה – </a:t>
            </a:r>
            <a:r>
              <a:rPr lang="en-US" sz="2000" dirty="0">
                <a:latin typeface="almoniNeue"/>
              </a:rPr>
              <a:t>state</a:t>
            </a:r>
            <a:r>
              <a:rPr lang="he-IL" sz="2000" dirty="0">
                <a:latin typeface="almoniNeue"/>
              </a:rPr>
              <a:t> מפתח (</a:t>
            </a:r>
            <a:r>
              <a:rPr lang="en-US" sz="2000" dirty="0">
                <a:latin typeface="almoniNeue"/>
              </a:rPr>
              <a:t>key</a:t>
            </a:r>
            <a:r>
              <a:rPr lang="he-IL" sz="2000" dirty="0">
                <a:latin typeface="almoniNeue"/>
              </a:rPr>
              <a:t>) בשם </a:t>
            </a:r>
            <a:r>
              <a:rPr lang="en-US" sz="2000" dirty="0">
                <a:latin typeface="almoniNeue"/>
              </a:rPr>
              <a:t>name</a:t>
            </a:r>
            <a:r>
              <a:rPr lang="he-IL" sz="2000" dirty="0">
                <a:latin typeface="almoniNeue"/>
              </a:rPr>
              <a:t> עם הערך של מחרוזת תווים</a:t>
            </a:r>
            <a:endParaRPr lang="he-IL" sz="20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463E9D6-9BF8-4F38-99C3-1E25EC04CAFC}"/>
              </a:ext>
            </a:extLst>
          </p:cNvPr>
          <p:cNvSpPr txBox="1"/>
          <p:nvPr/>
        </p:nvSpPr>
        <p:spPr>
          <a:xfrm>
            <a:off x="9312676" y="3568360"/>
            <a:ext cx="1353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u="sng" dirty="0">
                <a:latin typeface="almoniNeue"/>
              </a:rPr>
              <a:t>לדוגמה:</a:t>
            </a:r>
            <a:endParaRPr lang="he-IL" sz="2000" u="sng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77FB3A7-3407-4385-BF34-5BFD34FE2B02}"/>
              </a:ext>
            </a:extLst>
          </p:cNvPr>
          <p:cNvSpPr txBox="1"/>
          <p:nvPr/>
        </p:nvSpPr>
        <p:spPr>
          <a:xfrm>
            <a:off x="6391922" y="5016372"/>
            <a:ext cx="4604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קורה למפתח בתוך סוגריים מסולסלים במטודת </a:t>
            </a:r>
            <a:r>
              <a:rPr lang="en-US" sz="2000" dirty="0">
                <a:latin typeface="almoniNeue"/>
              </a:rPr>
              <a:t>render</a:t>
            </a:r>
            <a:endParaRPr lang="he-IL" sz="2000" dirty="0"/>
          </a:p>
        </p:txBody>
      </p: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F68FFB5A-DB91-4C50-A127-75AA305BAAF0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3977198" y="5112201"/>
            <a:ext cx="2414725" cy="258114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87B70D2-FF70-4EB0-8458-6091234CA0BD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669655" y="4464150"/>
            <a:ext cx="1855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E4289AF-73B9-4F8A-BA56-D3348B7B6281}"/>
              </a:ext>
            </a:extLst>
          </p:cNvPr>
          <p:cNvSpPr txBox="1"/>
          <p:nvPr/>
        </p:nvSpPr>
        <p:spPr>
          <a:xfrm>
            <a:off x="741961" y="6287848"/>
            <a:ext cx="10406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*"/>
            </a:pPr>
            <a:r>
              <a:rPr lang="he-IL" sz="2000" b="1" dirty="0">
                <a:latin typeface="almoniNeue"/>
              </a:rPr>
              <a:t>ניתן לקרוא לאובייקט ה – </a:t>
            </a:r>
            <a:r>
              <a:rPr lang="en-US" sz="2000" b="1" dirty="0">
                <a:latin typeface="almoniNeue"/>
              </a:rPr>
              <a:t>state</a:t>
            </a:r>
            <a:r>
              <a:rPr lang="he-IL" sz="2000" b="1" dirty="0">
                <a:latin typeface="almoniNeue"/>
              </a:rPr>
              <a:t> גם בקומפוננט מסוג פונקציה אך לא אפרט על כך במצגת זו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92648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E9B4838-D3F2-4875-A286-0378B563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5" y="2057106"/>
            <a:ext cx="4962964" cy="379327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2902E00-C942-43BF-9DF9-2D87B5A3F5FA}"/>
              </a:ext>
            </a:extLst>
          </p:cNvPr>
          <p:cNvSpPr txBox="1"/>
          <p:nvPr/>
        </p:nvSpPr>
        <p:spPr>
          <a:xfrm>
            <a:off x="142043" y="31159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קריאה לפונקציות מתוך מטודת </a:t>
            </a:r>
            <a:r>
              <a:rPr lang="en-US" sz="4800" u="sng" dirty="0">
                <a:latin typeface="almoniNeue"/>
              </a:rPr>
              <a:t>render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CC81F93-B12C-4E15-A385-6DB6A4B2DCBB}"/>
              </a:ext>
            </a:extLst>
          </p:cNvPr>
          <p:cNvSpPr txBox="1"/>
          <p:nvPr/>
        </p:nvSpPr>
        <p:spPr>
          <a:xfrm>
            <a:off x="1402672" y="1226109"/>
            <a:ext cx="955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ניתן להפעיל פונקציות מתוך מטודת </a:t>
            </a:r>
            <a:r>
              <a:rPr lang="en-US" sz="2400" dirty="0">
                <a:latin typeface="almoniNeue"/>
              </a:rPr>
              <a:t>render</a:t>
            </a:r>
            <a:r>
              <a:rPr lang="he-IL" sz="2400" dirty="0">
                <a:latin typeface="almoniNeue"/>
              </a:rPr>
              <a:t> שיחזירו ערך שנוכל להציג ב - </a:t>
            </a:r>
            <a:r>
              <a:rPr lang="en-US" sz="2400" dirty="0">
                <a:latin typeface="almoniNeue"/>
              </a:rPr>
              <a:t>DOM</a:t>
            </a:r>
            <a:endParaRPr lang="he-IL" sz="24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EEDB559-26F9-4449-92F5-0CED9D189121}"/>
              </a:ext>
            </a:extLst>
          </p:cNvPr>
          <p:cNvSpPr txBox="1"/>
          <p:nvPr/>
        </p:nvSpPr>
        <p:spPr>
          <a:xfrm>
            <a:off x="6793319" y="2445065"/>
            <a:ext cx="44714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יוצר את הפונקציה </a:t>
            </a:r>
            <a:r>
              <a:rPr lang="en-US" sz="2000" dirty="0" err="1">
                <a:latin typeface="almoniNeue"/>
              </a:rPr>
              <a:t>renderName</a:t>
            </a:r>
            <a:r>
              <a:rPr lang="he-IL" sz="2000" dirty="0">
                <a:latin typeface="almoniNeue"/>
              </a:rPr>
              <a:t> שמחזירה את הערך של המפתח </a:t>
            </a:r>
            <a:r>
              <a:rPr lang="en-US" sz="2000" dirty="0">
                <a:latin typeface="almoniNeue"/>
              </a:rPr>
              <a:t>name</a:t>
            </a:r>
            <a:r>
              <a:rPr lang="he-IL" sz="2000" dirty="0">
                <a:latin typeface="almoniNeue"/>
              </a:rPr>
              <a:t> מתוך אובייקט ה - </a:t>
            </a:r>
            <a:r>
              <a:rPr lang="en-US" sz="2000" dirty="0">
                <a:latin typeface="almoniNeue"/>
              </a:rPr>
              <a:t>state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81A714B-AFEE-427F-85A1-2D1B9D0A99F9}"/>
              </a:ext>
            </a:extLst>
          </p:cNvPr>
          <p:cNvSpPr txBox="1"/>
          <p:nvPr/>
        </p:nvSpPr>
        <p:spPr>
          <a:xfrm>
            <a:off x="9580907" y="2057106"/>
            <a:ext cx="1353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u="sng" dirty="0">
                <a:latin typeface="almoniNeue"/>
              </a:rPr>
              <a:t>לדוגמה</a:t>
            </a:r>
            <a:r>
              <a:rPr lang="he-IL" sz="2000" u="sng" dirty="0">
                <a:latin typeface="almoniNeue"/>
              </a:rPr>
              <a:t>:</a:t>
            </a:r>
            <a:endParaRPr lang="he-IL" sz="2000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8BFA6F4-37CF-4FCC-8352-BA4610F416EC}"/>
              </a:ext>
            </a:extLst>
          </p:cNvPr>
          <p:cNvSpPr txBox="1"/>
          <p:nvPr/>
        </p:nvSpPr>
        <p:spPr>
          <a:xfrm>
            <a:off x="6660153" y="3576142"/>
            <a:ext cx="4604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מפעיל את המטודה בתוך פונקציית </a:t>
            </a:r>
            <a:r>
              <a:rPr lang="en-US" sz="2000" dirty="0">
                <a:latin typeface="almoniNeue"/>
              </a:rPr>
              <a:t>render</a:t>
            </a:r>
            <a:r>
              <a:rPr lang="he-IL" sz="2000" dirty="0">
                <a:latin typeface="almoniNeue"/>
              </a:rPr>
              <a:t> באזור של ה – </a:t>
            </a:r>
            <a:r>
              <a:rPr lang="en-US" sz="2000" dirty="0">
                <a:latin typeface="almoniNeue"/>
              </a:rPr>
              <a:t>javascript</a:t>
            </a:r>
            <a:endParaRPr lang="he-IL" sz="20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56DBC3E-F5ED-47DB-8D6B-8EEA3148AF64}"/>
              </a:ext>
            </a:extLst>
          </p:cNvPr>
          <p:cNvSpPr txBox="1"/>
          <p:nvPr/>
        </p:nvSpPr>
        <p:spPr>
          <a:xfrm>
            <a:off x="8922058" y="5431836"/>
            <a:ext cx="1941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u="sng" dirty="0">
                <a:latin typeface="almoniNeue"/>
              </a:rPr>
              <a:t>התוצאה בדפדפן:</a:t>
            </a:r>
            <a:endParaRPr lang="he-IL" sz="2000" u="sng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8A8C9613-C1DA-4B3B-B7D6-5774C78E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667" y="5581546"/>
            <a:ext cx="546328" cy="250400"/>
          </a:xfrm>
          <a:prstGeom prst="rect">
            <a:avLst/>
          </a:prstGeom>
        </p:spPr>
      </p:pic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8286E3F6-D023-4FED-81E1-D7D7C6F00A5D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956265" y="2952896"/>
            <a:ext cx="3837055" cy="507831"/>
          </a:xfrm>
          <a:prstGeom prst="bentConnector3">
            <a:avLst>
              <a:gd name="adj1" fmla="val 26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95C5AEC9-58DF-4B0F-B589-F9459B674BE7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3870665" y="3930085"/>
            <a:ext cx="2789489" cy="603396"/>
          </a:xfrm>
          <a:prstGeom prst="bentConnector3">
            <a:avLst>
              <a:gd name="adj1" fmla="val 100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39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תמונה 24">
            <a:extLst>
              <a:ext uri="{FF2B5EF4-FFF2-40B4-BE49-F238E27FC236}">
                <a16:creationId xmlns:a16="http://schemas.microsoft.com/office/drawing/2014/main" id="{81348F35-555B-4DD6-81BE-BA1126AA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5" y="2254274"/>
            <a:ext cx="6975866" cy="341301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8E65D7A-7343-41C0-8723-E12740FE040B}"/>
              </a:ext>
            </a:extLst>
          </p:cNvPr>
          <p:cNvSpPr txBox="1"/>
          <p:nvPr/>
        </p:nvSpPr>
        <p:spPr>
          <a:xfrm>
            <a:off x="0" y="848145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שימוש ב – </a:t>
            </a:r>
            <a:r>
              <a:rPr lang="en-US" sz="4800" u="sng" dirty="0">
                <a:latin typeface="almoniNeue"/>
              </a:rPr>
              <a:t>state</a:t>
            </a:r>
            <a:r>
              <a:rPr lang="he-IL" sz="4800" u="sng" dirty="0">
                <a:latin typeface="almoniNeue"/>
              </a:rPr>
              <a:t> כדי להעביר נתונים לתמונה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FA31668-1DA6-468A-81E0-0CBEEF52CF1F}"/>
              </a:ext>
            </a:extLst>
          </p:cNvPr>
          <p:cNvSpPr txBox="1"/>
          <p:nvPr/>
        </p:nvSpPr>
        <p:spPr>
          <a:xfrm>
            <a:off x="7258091" y="2095967"/>
            <a:ext cx="44714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יוצר מפתח בתוך אובייקט ה – </a:t>
            </a:r>
            <a:r>
              <a:rPr lang="en-US" sz="2000" dirty="0">
                <a:latin typeface="almoniNeue"/>
              </a:rPr>
              <a:t>state</a:t>
            </a:r>
            <a:r>
              <a:rPr lang="he-IL" sz="2000" dirty="0">
                <a:latin typeface="almoniNeue"/>
              </a:rPr>
              <a:t> בשם </a:t>
            </a:r>
            <a:r>
              <a:rPr lang="en-US" sz="2000" dirty="0">
                <a:latin typeface="almoniNeue"/>
              </a:rPr>
              <a:t>image</a:t>
            </a:r>
            <a:r>
              <a:rPr lang="he-IL" sz="2000" dirty="0">
                <a:latin typeface="almoniNeue"/>
              </a:rPr>
              <a:t> שערכו שווה לאובייקט ליטרלי עם המפתחות </a:t>
            </a:r>
            <a:r>
              <a:rPr lang="en-US" sz="2000" dirty="0">
                <a:latin typeface="almoniNeue"/>
              </a:rPr>
              <a:t>url, alt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68A4A26-71A5-43DF-BAE6-05C10EB75006}"/>
              </a:ext>
            </a:extLst>
          </p:cNvPr>
          <p:cNvSpPr txBox="1"/>
          <p:nvPr/>
        </p:nvSpPr>
        <p:spPr>
          <a:xfrm>
            <a:off x="7124926" y="3111630"/>
            <a:ext cx="46046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מחלץ את הערכים של המפתחות מתוך אובייקט </a:t>
            </a:r>
            <a:r>
              <a:rPr lang="en-US" sz="2000" dirty="0" err="1">
                <a:latin typeface="almoniNeue"/>
              </a:rPr>
              <a:t>this.state.image</a:t>
            </a:r>
            <a:r>
              <a:rPr lang="he-IL" sz="2000" dirty="0">
                <a:latin typeface="almoniNeue"/>
              </a:rPr>
              <a:t> באמצעות </a:t>
            </a:r>
            <a:r>
              <a:rPr lang="en-US" sz="2000" dirty="0">
                <a:latin typeface="almoniNeue"/>
              </a:rPr>
              <a:t>object distractor</a:t>
            </a:r>
            <a:r>
              <a:rPr lang="he-IL" sz="2000" dirty="0">
                <a:latin typeface="almoniNeue"/>
              </a:rPr>
              <a:t> בתוך מטודת </a:t>
            </a:r>
            <a:r>
              <a:rPr lang="en-US" sz="2000" dirty="0">
                <a:latin typeface="almoniNeue"/>
              </a:rPr>
              <a:t>render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1FB5B72-9DFD-4CEB-A34A-67E56B474620}"/>
              </a:ext>
            </a:extLst>
          </p:cNvPr>
          <p:cNvSpPr txBox="1"/>
          <p:nvPr/>
        </p:nvSpPr>
        <p:spPr>
          <a:xfrm>
            <a:off x="754602" y="1615217"/>
            <a:ext cx="10360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dirty="0">
                <a:latin typeface="almoniNeue"/>
              </a:rPr>
              <a:t>ניתן להעביר ערכים למאפיינים של תמונה מתוך אובייקט ה – </a:t>
            </a:r>
            <a:r>
              <a:rPr lang="en-US" sz="2400" b="1" dirty="0">
                <a:latin typeface="almoniNeue"/>
              </a:rPr>
              <a:t>state</a:t>
            </a:r>
            <a:r>
              <a:rPr lang="he-IL" sz="2400" b="1" dirty="0">
                <a:latin typeface="almoniNeue"/>
              </a:rPr>
              <a:t> בצורה הבאה</a:t>
            </a:r>
            <a:endParaRPr lang="he-IL" sz="2400" b="1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D1F98D5-9DAA-49D9-BFD1-0660ACE5939F}"/>
              </a:ext>
            </a:extLst>
          </p:cNvPr>
          <p:cNvSpPr txBox="1"/>
          <p:nvPr/>
        </p:nvSpPr>
        <p:spPr>
          <a:xfrm>
            <a:off x="7124925" y="4251438"/>
            <a:ext cx="4604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מעביר את הערכים לתוך המאפיינים של התמונה בתוך סוגריים מסולסלים</a:t>
            </a:r>
            <a:endParaRPr lang="he-IL" sz="2000" dirty="0"/>
          </a:p>
        </p:txBody>
      </p: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41873DD3-F5CA-4393-824D-3E45F7C7EE9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420427" y="2603798"/>
            <a:ext cx="5837664" cy="329019"/>
          </a:xfrm>
          <a:prstGeom prst="bentConnector3">
            <a:avLst>
              <a:gd name="adj1" fmla="val 4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: מרפקי 17">
            <a:extLst>
              <a:ext uri="{FF2B5EF4-FFF2-40B4-BE49-F238E27FC236}">
                <a16:creationId xmlns:a16="http://schemas.microsoft.com/office/drawing/2014/main" id="{CB01DCEE-2243-489A-9D77-1D6DE867610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773010" y="3619462"/>
            <a:ext cx="3351916" cy="802906"/>
          </a:xfrm>
          <a:prstGeom prst="bentConnector3">
            <a:avLst>
              <a:gd name="adj1" fmla="val 3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74D031FE-8037-41FE-A979-F2AB652F083E}"/>
              </a:ext>
            </a:extLst>
          </p:cNvPr>
          <p:cNvCxnSpPr>
            <a:stCxn id="11" idx="1"/>
          </p:cNvCxnSpPr>
          <p:nvPr/>
        </p:nvCxnSpPr>
        <p:spPr>
          <a:xfrm flipH="1">
            <a:off x="5448967" y="4605381"/>
            <a:ext cx="16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2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7A3B30A-C663-4C95-BB97-70B43A0CA580}"/>
              </a:ext>
            </a:extLst>
          </p:cNvPr>
          <p:cNvSpPr txBox="1"/>
          <p:nvPr/>
        </p:nvSpPr>
        <p:spPr>
          <a:xfrm>
            <a:off x="97654" y="1150079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6000" u="sng" dirty="0"/>
              <a:t>React Developer Tools</a:t>
            </a:r>
            <a:endParaRPr lang="he-IL" sz="60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FD1F295-94FA-4A36-B40E-665E8CE4583E}"/>
              </a:ext>
            </a:extLst>
          </p:cNvPr>
          <p:cNvSpPr txBox="1"/>
          <p:nvPr/>
        </p:nvSpPr>
        <p:spPr>
          <a:xfrm>
            <a:off x="0" y="221632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800" dirty="0">
                <a:latin typeface="almoniNeue"/>
              </a:rPr>
              <a:t>כלי שיעזור לנו בשלב הפיתוח ב </a:t>
            </a:r>
            <a:r>
              <a:rPr lang="en-US" sz="2800" dirty="0">
                <a:latin typeface="almoniNeue"/>
              </a:rPr>
              <a:t>react</a:t>
            </a:r>
            <a:endParaRPr lang="he-IL" sz="2800" dirty="0">
              <a:latin typeface="almoniNeue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782B57F-DE69-4B10-BE24-C1DC687E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1" y="3121281"/>
            <a:ext cx="6492164" cy="1412803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7E530D4-5394-41A5-AE86-C95E69C23AEF}"/>
              </a:ext>
            </a:extLst>
          </p:cNvPr>
          <p:cNvSpPr txBox="1"/>
          <p:nvPr/>
        </p:nvSpPr>
        <p:spPr>
          <a:xfrm>
            <a:off x="7290138" y="3042852"/>
            <a:ext cx="3916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ניתן להוריד כלי זה בקישור </a:t>
            </a:r>
            <a:r>
              <a:rPr lang="en-US" sz="2400" dirty="0">
                <a:latin typeface="almoniNeue"/>
                <a:hlinkClick r:id="rId3"/>
              </a:rPr>
              <a:t>https://reactjs.org/blog/2015/09/02/new-react-developer-tools.html#installation</a:t>
            </a:r>
            <a:r>
              <a:rPr lang="he-IL" sz="2400" dirty="0">
                <a:latin typeface="almoni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89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C582E9D2-58EF-49DC-969B-0316ED08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2" y="3146930"/>
            <a:ext cx="6492164" cy="3330344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55936A1-9127-4604-982A-040863DC187C}"/>
              </a:ext>
            </a:extLst>
          </p:cNvPr>
          <p:cNvSpPr txBox="1"/>
          <p:nvPr/>
        </p:nvSpPr>
        <p:spPr>
          <a:xfrm>
            <a:off x="88776" y="1134791"/>
            <a:ext cx="10728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לאחר ההורדה יתווספו לכלי המפתח שני לשוניות: </a:t>
            </a:r>
            <a:r>
              <a:rPr lang="en-US" sz="2400" dirty="0">
                <a:latin typeface="almoniNeue"/>
              </a:rPr>
              <a:t>Components</a:t>
            </a:r>
            <a:r>
              <a:rPr lang="he-IL" sz="2400" dirty="0">
                <a:latin typeface="almoniNeue"/>
              </a:rPr>
              <a:t> ו - </a:t>
            </a:r>
            <a:r>
              <a:rPr lang="en-US" sz="2400" dirty="0">
                <a:latin typeface="almoniNeue"/>
              </a:rPr>
              <a:t>Profiler</a:t>
            </a:r>
            <a:endParaRPr lang="he-IL" sz="2400" dirty="0">
              <a:latin typeface="almoniNeue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705CA5C-0B4A-4EB3-AB13-6FB4E70D7EA8}"/>
              </a:ext>
            </a:extLst>
          </p:cNvPr>
          <p:cNvSpPr txBox="1"/>
          <p:nvPr/>
        </p:nvSpPr>
        <p:spPr>
          <a:xfrm>
            <a:off x="1890945" y="1658721"/>
            <a:ext cx="892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atin typeface="almoniNeue"/>
              </a:rPr>
              <a:t>לשונית </a:t>
            </a:r>
            <a:r>
              <a:rPr lang="en-US" dirty="0">
                <a:latin typeface="almoniNeue"/>
              </a:rPr>
              <a:t>Component</a:t>
            </a:r>
            <a:r>
              <a:rPr lang="he-IL" dirty="0">
                <a:latin typeface="almoniNeue"/>
              </a:rPr>
              <a:t> – מחולקת לאזור שמראה את מיקום הקומפוננט בהיררכיה של האפליקציה ואזור שני מדבר על הקומפוננט עצמה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F74B393-EC97-4F3B-B8AD-0B55BCFB6DE3}"/>
              </a:ext>
            </a:extLst>
          </p:cNvPr>
          <p:cNvSpPr txBox="1"/>
          <p:nvPr/>
        </p:nvSpPr>
        <p:spPr>
          <a:xfrm>
            <a:off x="6998315" y="3244425"/>
            <a:ext cx="39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u="sng" dirty="0">
                <a:latin typeface="almoniNeue"/>
              </a:rPr>
              <a:t>אזור הקומפוננט מחולק לשלושה חלקים: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D9E43D2-503E-4EDC-89A9-3E31B813156B}"/>
              </a:ext>
            </a:extLst>
          </p:cNvPr>
          <p:cNvSpPr txBox="1"/>
          <p:nvPr/>
        </p:nvSpPr>
        <p:spPr>
          <a:xfrm>
            <a:off x="7007069" y="3696601"/>
            <a:ext cx="39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>
                <a:latin typeface="almoniNeue"/>
              </a:rPr>
              <a:t>Props</a:t>
            </a:r>
            <a:r>
              <a:rPr lang="he-IL" dirty="0">
                <a:latin typeface="almoniNeue"/>
              </a:rPr>
              <a:t> – נתונים על אובייקט ה - </a:t>
            </a:r>
            <a:r>
              <a:rPr lang="en-US" dirty="0">
                <a:latin typeface="almoniNeue"/>
              </a:rPr>
              <a:t>props</a:t>
            </a:r>
            <a:endParaRPr lang="he-IL" dirty="0">
              <a:latin typeface="almoniNeue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83E7F89-9FC7-4347-9E87-AF2836ADD581}"/>
              </a:ext>
            </a:extLst>
          </p:cNvPr>
          <p:cNvSpPr txBox="1"/>
          <p:nvPr/>
        </p:nvSpPr>
        <p:spPr>
          <a:xfrm>
            <a:off x="7077072" y="4795343"/>
            <a:ext cx="39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>
                <a:latin typeface="almoniNeue"/>
              </a:rPr>
              <a:t>state</a:t>
            </a:r>
            <a:r>
              <a:rPr lang="he-IL" dirty="0">
                <a:latin typeface="almoniNeue"/>
              </a:rPr>
              <a:t> – המשתנים שריאקט תגיב אליהם ב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F177A8A-FC78-4CC9-BAED-CE9D3D493D67}"/>
              </a:ext>
            </a:extLst>
          </p:cNvPr>
          <p:cNvSpPr txBox="1"/>
          <p:nvPr/>
        </p:nvSpPr>
        <p:spPr>
          <a:xfrm>
            <a:off x="7077071" y="5415333"/>
            <a:ext cx="39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>
                <a:latin typeface="almoniNeue"/>
              </a:rPr>
              <a:t>Rendered by</a:t>
            </a:r>
            <a:r>
              <a:rPr lang="he-IL" dirty="0">
                <a:latin typeface="almoniNeue"/>
              </a:rPr>
              <a:t> – 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8680AB8-66C2-43E2-AABA-7B0052016E1F}"/>
              </a:ext>
            </a:extLst>
          </p:cNvPr>
          <p:cNvSpPr txBox="1"/>
          <p:nvPr/>
        </p:nvSpPr>
        <p:spPr>
          <a:xfrm>
            <a:off x="88776" y="146571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עבודה עם </a:t>
            </a:r>
            <a:r>
              <a:rPr lang="en-US" sz="6000" u="sng" dirty="0"/>
              <a:t>react </a:t>
            </a:r>
            <a:r>
              <a:rPr lang="en-US" sz="6000" u="sng" dirty="0" err="1"/>
              <a:t>devtools</a:t>
            </a:r>
            <a:endParaRPr lang="he-IL" sz="6000" u="sng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47F1F16-EF01-4D1D-BD12-F706F44EC8BE}"/>
              </a:ext>
            </a:extLst>
          </p:cNvPr>
          <p:cNvSpPr/>
          <p:nvPr/>
        </p:nvSpPr>
        <p:spPr>
          <a:xfrm>
            <a:off x="514905" y="3455609"/>
            <a:ext cx="2849732" cy="2962946"/>
          </a:xfrm>
          <a:prstGeom prst="rect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E316B0F-61D2-4BCA-BE21-36DC09344524}"/>
              </a:ext>
            </a:extLst>
          </p:cNvPr>
          <p:cNvSpPr/>
          <p:nvPr/>
        </p:nvSpPr>
        <p:spPr>
          <a:xfrm>
            <a:off x="3374744" y="3445436"/>
            <a:ext cx="3623571" cy="299975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A6AF160F-914F-40FB-8CCC-21495416301A}"/>
              </a:ext>
            </a:extLst>
          </p:cNvPr>
          <p:cNvCxnSpPr/>
          <p:nvPr/>
        </p:nvCxnSpPr>
        <p:spPr>
          <a:xfrm flipH="1">
            <a:off x="3672336" y="3916720"/>
            <a:ext cx="3713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56119238-47E5-48B4-B1E6-AB23D457A72F}"/>
              </a:ext>
            </a:extLst>
          </p:cNvPr>
          <p:cNvCxnSpPr/>
          <p:nvPr/>
        </p:nvCxnSpPr>
        <p:spPr>
          <a:xfrm flipH="1">
            <a:off x="3657629" y="5000915"/>
            <a:ext cx="3713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7F63C799-ED1E-4B0B-BF6B-C54F6F20320C}"/>
              </a:ext>
            </a:extLst>
          </p:cNvPr>
          <p:cNvCxnSpPr/>
          <p:nvPr/>
        </p:nvCxnSpPr>
        <p:spPr>
          <a:xfrm flipH="1">
            <a:off x="4025993" y="5592401"/>
            <a:ext cx="3713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B0B0E31-DBC3-4C1D-BE2C-10CDFCA95EB7}"/>
              </a:ext>
            </a:extLst>
          </p:cNvPr>
          <p:cNvSpPr txBox="1"/>
          <p:nvPr/>
        </p:nvSpPr>
        <p:spPr>
          <a:xfrm>
            <a:off x="1013195" y="2355005"/>
            <a:ext cx="9803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atin typeface="almoniNeue"/>
              </a:rPr>
              <a:t>לחיצה על כפתור </a:t>
            </a:r>
            <a:r>
              <a:rPr lang="en-US" dirty="0">
                <a:latin typeface="almoniNeue"/>
              </a:rPr>
              <a:t>inspect</a:t>
            </a:r>
            <a:r>
              <a:rPr lang="he-IL" dirty="0">
                <a:latin typeface="almoniNeue"/>
              </a:rPr>
              <a:t> ואחריו לחיצה על כפתור העין תעביר אותנו לחלק בקוד הכולל את האלמנט</a:t>
            </a: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6087797E-0F3F-43DE-BED4-027E34E00D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438" y="2539670"/>
            <a:ext cx="1102057" cy="607260"/>
          </a:xfrm>
          <a:prstGeom prst="bentConnector3">
            <a:avLst>
              <a:gd name="adj1" fmla="val 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E58E2BDE-31B7-47C9-BC6F-4670EA64ABEE}"/>
              </a:ext>
            </a:extLst>
          </p:cNvPr>
          <p:cNvCxnSpPr>
            <a:cxnSpLocks/>
          </p:cNvCxnSpPr>
          <p:nvPr/>
        </p:nvCxnSpPr>
        <p:spPr>
          <a:xfrm>
            <a:off x="6389472" y="2724337"/>
            <a:ext cx="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F1B00BFC-F298-4053-99DF-AF52D7935913}"/>
              </a:ext>
            </a:extLst>
          </p:cNvPr>
          <p:cNvSpPr txBox="1"/>
          <p:nvPr/>
        </p:nvSpPr>
        <p:spPr>
          <a:xfrm>
            <a:off x="7164281" y="2667539"/>
            <a:ext cx="3652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atin typeface="almoniNeue"/>
              </a:rPr>
              <a:t>לחיצה על </a:t>
            </a:r>
            <a:r>
              <a:rPr lang="en-US" dirty="0">
                <a:latin typeface="almoniNeue"/>
              </a:rPr>
              <a:t>&lt; &gt;</a:t>
            </a:r>
            <a:r>
              <a:rPr lang="he-IL" dirty="0">
                <a:latin typeface="almoniNeue"/>
              </a:rPr>
              <a:t> תעביר אותי לקוד המקור</a:t>
            </a:r>
          </a:p>
        </p:txBody>
      </p:sp>
      <p:cxnSp>
        <p:nvCxnSpPr>
          <p:cNvPr id="31" name="מחבר: מרפקי 30">
            <a:extLst>
              <a:ext uri="{FF2B5EF4-FFF2-40B4-BE49-F238E27FC236}">
                <a16:creationId xmlns:a16="http://schemas.microsoft.com/office/drawing/2014/main" id="{B14D8D07-520A-4C50-9D50-C30EB686AC48}"/>
              </a:ext>
            </a:extLst>
          </p:cNvPr>
          <p:cNvCxnSpPr>
            <a:stCxn id="29" idx="1"/>
          </p:cNvCxnSpPr>
          <p:nvPr/>
        </p:nvCxnSpPr>
        <p:spPr>
          <a:xfrm rot="10800000" flipV="1">
            <a:off x="6818051" y="2852205"/>
            <a:ext cx="346231" cy="615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8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73CE50E-6632-4F87-81A5-F8FCA50B3EA8}"/>
              </a:ext>
            </a:extLst>
          </p:cNvPr>
          <p:cNvSpPr txBox="1"/>
          <p:nvPr/>
        </p:nvSpPr>
        <p:spPr>
          <a:xfrm>
            <a:off x="88776" y="146571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הכנת סביבת העבודה ב </a:t>
            </a:r>
            <a:r>
              <a:rPr lang="en-US" sz="6000" u="sng" dirty="0"/>
              <a:t>React</a:t>
            </a:r>
            <a:endParaRPr lang="he-IL" sz="6000" u="sng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62953F4-A8AF-40F4-B8D1-861C42739EC0}"/>
              </a:ext>
            </a:extLst>
          </p:cNvPr>
          <p:cNvSpPr txBox="1"/>
          <p:nvPr/>
        </p:nvSpPr>
        <p:spPr>
          <a:xfrm>
            <a:off x="1784412" y="1162234"/>
            <a:ext cx="8824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עם יצירת פרויקט חדש </a:t>
            </a:r>
            <a:r>
              <a:rPr lang="en-US" sz="2400" dirty="0">
                <a:latin typeface="almoniNeue"/>
              </a:rPr>
              <a:t>React</a:t>
            </a:r>
            <a:r>
              <a:rPr lang="he-IL" sz="2400" dirty="0">
                <a:latin typeface="almoniNeue"/>
              </a:rPr>
              <a:t> תוסיף קבצים ותמונות דיפולטיביות לצורך הצגה ראשונית של התוכן. אנו ננקה תוכן זה שלא קשור לאפליקציה שלנו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011609-7B3E-40AD-88EB-DA9D971F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96" y="2495420"/>
            <a:ext cx="2238687" cy="271500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11F39CB-298B-4F40-B095-4E1CC269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2" y="3429000"/>
            <a:ext cx="2191056" cy="178142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F98D840-0F43-4C9D-B43C-02B21FD1C051}"/>
              </a:ext>
            </a:extLst>
          </p:cNvPr>
          <p:cNvSpPr txBox="1"/>
          <p:nvPr/>
        </p:nvSpPr>
        <p:spPr>
          <a:xfrm>
            <a:off x="6096000" y="2344654"/>
            <a:ext cx="4853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almoniNeue"/>
              </a:rPr>
              <a:t>Src</a:t>
            </a:r>
            <a:r>
              <a:rPr lang="he-IL" sz="2400" dirty="0">
                <a:latin typeface="almoniNeue"/>
              </a:rPr>
              <a:t> – מחיקת קבצי הטסטים ותמונת הלוגו של </a:t>
            </a:r>
            <a:r>
              <a:rPr lang="en-US" sz="2400" dirty="0">
                <a:latin typeface="almoniNeue"/>
              </a:rPr>
              <a:t>React</a:t>
            </a:r>
            <a:endParaRPr lang="he-IL" sz="2400" dirty="0"/>
          </a:p>
        </p:txBody>
      </p:sp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72397E8B-5CE0-42C1-AD63-04B70FA3B64C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3333210" y="2760152"/>
            <a:ext cx="2762791" cy="795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7A534CF9-17F8-45AB-A4D2-9840E7B93787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333210" y="2760153"/>
            <a:ext cx="2762790" cy="1745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: מרפקי 15">
            <a:extLst>
              <a:ext uri="{FF2B5EF4-FFF2-40B4-BE49-F238E27FC236}">
                <a16:creationId xmlns:a16="http://schemas.microsoft.com/office/drawing/2014/main" id="{88E6360C-EBC1-4EB8-8F81-CF7157B75A31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466374" y="2760152"/>
            <a:ext cx="2629626" cy="2328263"/>
          </a:xfrm>
          <a:prstGeom prst="bentConnector3">
            <a:avLst>
              <a:gd name="adj1" fmla="val 52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2705AEFA-33E7-4724-950C-38A34B46AFBD}"/>
              </a:ext>
            </a:extLst>
          </p:cNvPr>
          <p:cNvCxnSpPr>
            <a:stCxn id="10" idx="2"/>
            <a:endCxn id="8" idx="3"/>
          </p:cNvCxnSpPr>
          <p:nvPr/>
        </p:nvCxnSpPr>
        <p:spPr>
          <a:xfrm rot="5400000">
            <a:off x="7285200" y="3081979"/>
            <a:ext cx="1144061" cy="133140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1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83E8F7F8-89A2-40D8-9AD7-AC2BCF0E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8" y="1641621"/>
            <a:ext cx="5018724" cy="476259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69090C0-698B-4BD2-8A63-0664391410EE}"/>
              </a:ext>
            </a:extLst>
          </p:cNvPr>
          <p:cNvSpPr txBox="1"/>
          <p:nvPr/>
        </p:nvSpPr>
        <p:spPr>
          <a:xfrm>
            <a:off x="88776" y="146571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ניקוי קובץ </a:t>
            </a:r>
            <a:r>
              <a:rPr lang="en-US" sz="6000" u="sng" dirty="0"/>
              <a:t>app.js</a:t>
            </a:r>
            <a:endParaRPr lang="he-IL" sz="60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8D8F789-9D47-4961-8E48-9D2A4899830E}"/>
              </a:ext>
            </a:extLst>
          </p:cNvPr>
          <p:cNvSpPr txBox="1"/>
          <p:nvPr/>
        </p:nvSpPr>
        <p:spPr>
          <a:xfrm>
            <a:off x="8025414" y="1641621"/>
            <a:ext cx="3190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מחיקת ייבוא הלוגו</a:t>
            </a:r>
            <a:endParaRPr lang="he-IL" sz="2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B57892-21EA-4B96-AAFA-A893062C87E6}"/>
              </a:ext>
            </a:extLst>
          </p:cNvPr>
          <p:cNvSpPr txBox="1"/>
          <p:nvPr/>
        </p:nvSpPr>
        <p:spPr>
          <a:xfrm>
            <a:off x="8025414" y="2103286"/>
            <a:ext cx="3190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מחיקת שורות 7-20</a:t>
            </a:r>
            <a:endParaRPr lang="he-IL" sz="2400" dirty="0"/>
          </a:p>
        </p:txBody>
      </p:sp>
      <p:cxnSp>
        <p:nvCxnSpPr>
          <p:cNvPr id="8" name="מחבר: מרפקי 7">
            <a:extLst>
              <a:ext uri="{FF2B5EF4-FFF2-40B4-BE49-F238E27FC236}">
                <a16:creationId xmlns:a16="http://schemas.microsoft.com/office/drawing/2014/main" id="{742B377A-52AA-4618-AA50-7B8479A151B8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3533318" y="1748906"/>
            <a:ext cx="4492097" cy="123549"/>
          </a:xfrm>
          <a:prstGeom prst="bentConnector3">
            <a:avLst>
              <a:gd name="adj1" fmla="val 48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1294B8F1-2E98-455B-9D17-915EE9DEE6B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4048218" y="2334119"/>
            <a:ext cx="3977197" cy="533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B90161A9-B80C-4F11-BF79-BF53A6F6BC15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70338" y="2334119"/>
            <a:ext cx="5655076" cy="3027994"/>
          </a:xfrm>
          <a:prstGeom prst="bentConnector3">
            <a:avLst>
              <a:gd name="adj1" fmla="val 35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: מרפקי 21">
            <a:extLst>
              <a:ext uri="{FF2B5EF4-FFF2-40B4-BE49-F238E27FC236}">
                <a16:creationId xmlns:a16="http://schemas.microsoft.com/office/drawing/2014/main" id="{AFE191BD-8D4C-4C8C-ACE7-9363E39ACF7F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>
            <a:off x="8902404" y="2610751"/>
            <a:ext cx="764200" cy="672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D586AAAE-5AFB-42AE-9999-58FB9694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14" y="3329151"/>
            <a:ext cx="5179378" cy="22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69090C0-698B-4BD2-8A63-0664391410EE}"/>
              </a:ext>
            </a:extLst>
          </p:cNvPr>
          <p:cNvSpPr txBox="1"/>
          <p:nvPr/>
        </p:nvSpPr>
        <p:spPr>
          <a:xfrm>
            <a:off x="71020" y="-118361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6000" u="sng" dirty="0"/>
              <a:t>ניקוי קבצי העיצוב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8D8F789-9D47-4961-8E48-9D2A4899830E}"/>
              </a:ext>
            </a:extLst>
          </p:cNvPr>
          <p:cNvSpPr txBox="1"/>
          <p:nvPr/>
        </p:nvSpPr>
        <p:spPr>
          <a:xfrm>
            <a:off x="6673418" y="1344219"/>
            <a:ext cx="4566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מחיקת קובץ </a:t>
            </a:r>
            <a:r>
              <a:rPr lang="en-US" sz="2400" dirty="0">
                <a:latin typeface="almoniNeue"/>
              </a:rPr>
              <a:t>app.css</a:t>
            </a:r>
            <a:endParaRPr lang="he-IL" sz="2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B57892-21EA-4B96-AAFA-A893062C87E6}"/>
              </a:ext>
            </a:extLst>
          </p:cNvPr>
          <p:cNvSpPr txBox="1"/>
          <p:nvPr/>
        </p:nvSpPr>
        <p:spPr>
          <a:xfrm>
            <a:off x="7288567" y="1769644"/>
            <a:ext cx="3951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Index.css</a:t>
            </a:r>
            <a:r>
              <a:rPr lang="he-IL" sz="2400" dirty="0"/>
              <a:t> – מחיקת התוכן והוספת תוכן מותאם אישית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842BD04-7789-4A83-A01A-C9AEED4B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5" y="3026066"/>
            <a:ext cx="6768854" cy="2948606"/>
          </a:xfrm>
          <a:prstGeom prst="rect">
            <a:avLst/>
          </a:prstGeom>
        </p:spPr>
      </p:pic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A535585E-620D-4793-8C35-3686950741C2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3813863" y="2185142"/>
            <a:ext cx="3474705" cy="840923"/>
          </a:xfrm>
          <a:prstGeom prst="bentConnector2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76E3831F-DC32-45FC-A0B5-9B0FAB2E2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67"/>
          <a:stretch/>
        </p:blipFill>
        <p:spPr>
          <a:xfrm>
            <a:off x="7429354" y="3026066"/>
            <a:ext cx="3670096" cy="3549988"/>
          </a:xfrm>
          <a:prstGeom prst="rect">
            <a:avLst/>
          </a:prstGeom>
        </p:spPr>
      </p:pic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14E1883-8D32-4B09-8B88-47035EBD718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9264402" y="2600641"/>
            <a:ext cx="0" cy="42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0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19126DC-4910-410F-9297-C5D1F2BEEACC}"/>
              </a:ext>
            </a:extLst>
          </p:cNvPr>
          <p:cNvSpPr txBox="1"/>
          <p:nvPr/>
        </p:nvSpPr>
        <p:spPr>
          <a:xfrm>
            <a:off x="6279473" y="1684242"/>
            <a:ext cx="4765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כניסה לתיקיית הפרויקט החדש בעזרת הפקודה 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Cd client</a:t>
            </a:r>
            <a:endParaRPr lang="he-IL" sz="2400" dirty="0"/>
          </a:p>
          <a:p>
            <a:pPr algn="r" rtl="1"/>
            <a:endParaRPr lang="he-IL" sz="2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7333596-A06D-4D20-9708-3119BAD76656}"/>
              </a:ext>
            </a:extLst>
          </p:cNvPr>
          <p:cNvSpPr txBox="1"/>
          <p:nvPr/>
        </p:nvSpPr>
        <p:spPr>
          <a:xfrm>
            <a:off x="6235362" y="2553614"/>
            <a:ext cx="4853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התקנת הספרייה באמצעות הפקודה 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Npm I bootstrap</a:t>
            </a:r>
            <a:r>
              <a:rPr lang="he-IL" sz="2400" dirty="0">
                <a:latin typeface="almoniNeue"/>
              </a:rPr>
              <a:t> 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DB1B27C-C9D9-471F-B611-7656D752260D}"/>
              </a:ext>
            </a:extLst>
          </p:cNvPr>
          <p:cNvSpPr txBox="1"/>
          <p:nvPr/>
        </p:nvSpPr>
        <p:spPr>
          <a:xfrm>
            <a:off x="0" y="71934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4800" u="sng" dirty="0">
                <a:latin typeface="almoniNeue"/>
              </a:rPr>
              <a:t>Adding Bootstrap To React Project</a:t>
            </a:r>
            <a:endParaRPr lang="he-IL" sz="4800" u="sng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13BF549-DAE8-4609-897A-8875CFE37E1F}"/>
              </a:ext>
            </a:extLst>
          </p:cNvPr>
          <p:cNvSpPr txBox="1"/>
          <p:nvPr/>
        </p:nvSpPr>
        <p:spPr>
          <a:xfrm>
            <a:off x="6667129" y="3474946"/>
            <a:ext cx="4377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בקובץ </a:t>
            </a:r>
            <a:r>
              <a:rPr lang="en-US" sz="2400" dirty="0">
                <a:latin typeface="almoniNeue"/>
              </a:rPr>
              <a:t>index.js</a:t>
            </a:r>
            <a:r>
              <a:rPr lang="he-IL" sz="2400" dirty="0">
                <a:latin typeface="almoniNeue"/>
              </a:rPr>
              <a:t> הבאת הספרייה לפרויקט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4B23DCC-6A1B-475B-84D5-95FCAAB66B39}"/>
              </a:ext>
            </a:extLst>
          </p:cNvPr>
          <p:cNvSpPr txBox="1"/>
          <p:nvPr/>
        </p:nvSpPr>
        <p:spPr>
          <a:xfrm>
            <a:off x="6235362" y="4415663"/>
            <a:ext cx="5351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"bootstrap/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/css/bootstrap.min.css"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43A9249-1AC6-49B5-A45C-3AEE0B6B316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628443" y="3753943"/>
            <a:ext cx="1038686" cy="13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78A95F32-CF17-4E40-A805-A4FBE4EFD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9" y="1668611"/>
            <a:ext cx="5342876" cy="413752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E393FF3D-A255-4B18-B797-61E506F3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737" y="4942618"/>
            <a:ext cx="1185598" cy="336817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12DD2DA-0454-4F55-8204-3B9F3B86F546}"/>
              </a:ext>
            </a:extLst>
          </p:cNvPr>
          <p:cNvSpPr txBox="1"/>
          <p:nvPr/>
        </p:nvSpPr>
        <p:spPr>
          <a:xfrm>
            <a:off x="8495930" y="4831161"/>
            <a:ext cx="2604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almoniNeue"/>
              </a:rPr>
              <a:t>התוצאה בדפדפן:</a:t>
            </a:r>
          </a:p>
        </p:txBody>
      </p:sp>
    </p:spTree>
    <p:extLst>
      <p:ext uri="{BB962C8B-B14F-4D97-AF65-F5344CB8AC3E}">
        <p14:creationId xmlns:p14="http://schemas.microsoft.com/office/powerpoint/2010/main" val="38452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38B4113-C5DF-477E-9F51-127E161D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75" y="2304415"/>
            <a:ext cx="2743328" cy="383424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32F942-EB4C-4D8C-8871-9AB32F42DF5B}"/>
              </a:ext>
            </a:extLst>
          </p:cNvPr>
          <p:cNvSpPr txBox="1"/>
          <p:nvPr/>
        </p:nvSpPr>
        <p:spPr>
          <a:xfrm>
            <a:off x="0" y="71934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הוספת תיקיות בתיקיית </a:t>
            </a:r>
            <a:r>
              <a:rPr lang="en-US" sz="4800" u="sng" dirty="0">
                <a:latin typeface="almoniNeue"/>
              </a:rPr>
              <a:t>src</a:t>
            </a:r>
            <a:endParaRPr lang="he-IL" sz="4800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20C7E7D-360B-439A-B6FC-C04C0999762B}"/>
              </a:ext>
            </a:extLst>
          </p:cNvPr>
          <p:cNvSpPr txBox="1"/>
          <p:nvPr/>
        </p:nvSpPr>
        <p:spPr>
          <a:xfrm>
            <a:off x="2376256" y="1473418"/>
            <a:ext cx="7439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dirty="0">
                <a:latin typeface="almoniNeue"/>
              </a:rPr>
              <a:t>נעזר בכלים של </a:t>
            </a:r>
            <a:r>
              <a:rPr lang="en-US" sz="2400" b="1" dirty="0">
                <a:latin typeface="almoniNeue"/>
              </a:rPr>
              <a:t>vscode</a:t>
            </a:r>
            <a:r>
              <a:rPr lang="he-IL" sz="2400" b="1" dirty="0">
                <a:latin typeface="almoniNeue"/>
              </a:rPr>
              <a:t> כדי ליצור שני תיקיות בתוך ה - </a:t>
            </a:r>
            <a:r>
              <a:rPr lang="en-US" sz="2400" b="1" dirty="0">
                <a:latin typeface="almoniNeue"/>
              </a:rPr>
              <a:t>src</a:t>
            </a:r>
            <a:endParaRPr lang="he-IL" sz="24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F19D33C-422D-4ECC-9593-10660AB69E68}"/>
              </a:ext>
            </a:extLst>
          </p:cNvPr>
          <p:cNvSpPr txBox="1"/>
          <p:nvPr/>
        </p:nvSpPr>
        <p:spPr>
          <a:xfrm>
            <a:off x="5148532" y="2135101"/>
            <a:ext cx="5811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almoniNeue"/>
              </a:rPr>
              <a:t>Components</a:t>
            </a:r>
            <a:r>
              <a:rPr lang="he-IL" sz="2400" dirty="0">
                <a:latin typeface="almoniNeue"/>
              </a:rPr>
              <a:t> – בתיקייה זאת נכתוב את יחידות הקוד העצמאי של האפליקציה</a:t>
            </a:r>
            <a:endParaRPr lang="he-IL" sz="2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56CA2CE-7E7A-4CA5-B268-120D8A17018F}"/>
              </a:ext>
            </a:extLst>
          </p:cNvPr>
          <p:cNvSpPr txBox="1"/>
          <p:nvPr/>
        </p:nvSpPr>
        <p:spPr>
          <a:xfrm>
            <a:off x="5148532" y="3022379"/>
            <a:ext cx="5811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almoniNeue"/>
              </a:rPr>
              <a:t>services</a:t>
            </a:r>
            <a:r>
              <a:rPr lang="he-IL" sz="2400" dirty="0">
                <a:latin typeface="almoniNeue"/>
              </a:rPr>
              <a:t> – בתיקייה זאת נכתוב קוד שישרת את הקומפוננטות השונות </a:t>
            </a:r>
            <a:endParaRPr lang="he-IL" sz="24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ED2CD3D-2D88-4283-A949-ECB264CA51DF}"/>
              </a:ext>
            </a:extLst>
          </p:cNvPr>
          <p:cNvSpPr txBox="1"/>
          <p:nvPr/>
        </p:nvSpPr>
        <p:spPr>
          <a:xfrm>
            <a:off x="4986291" y="5676991"/>
            <a:ext cx="5811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*"/>
            </a:pPr>
            <a:r>
              <a:rPr lang="he-IL" sz="2400" b="1" dirty="0">
                <a:latin typeface="almoniNeue"/>
              </a:rPr>
              <a:t>על שני ספריות אילו נדבר בהרחבה בהמשך</a:t>
            </a:r>
            <a:endParaRPr lang="he-IL" sz="2400" b="1" dirty="0"/>
          </a:p>
        </p:txBody>
      </p:sp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BC9F9426-9B10-41F0-AC60-DC1AE1FC0461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3053918" y="2550600"/>
            <a:ext cx="2094614" cy="907000"/>
          </a:xfrm>
          <a:prstGeom prst="bentConnector3">
            <a:avLst>
              <a:gd name="adj1" fmla="val 35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B1AF55A3-D173-48FC-A073-8CFACE84BED9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2766240" y="3437877"/>
            <a:ext cx="2382293" cy="262571"/>
          </a:xfrm>
          <a:prstGeom prst="bentConnector3">
            <a:avLst>
              <a:gd name="adj1" fmla="val 21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6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30701</TotalTime>
  <Words>1402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almoniNeue</vt:lpstr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דוד יכין</dc:creator>
  <cp:lastModifiedBy>Victor Yampolsky</cp:lastModifiedBy>
  <cp:revision>116</cp:revision>
  <dcterms:created xsi:type="dcterms:W3CDTF">2022-02-12T17:26:07Z</dcterms:created>
  <dcterms:modified xsi:type="dcterms:W3CDTF">2022-07-13T18:19:07Z</dcterms:modified>
</cp:coreProperties>
</file>