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2" r:id="rId1"/>
  </p:sldMasterIdLst>
  <p:sldIdLst>
    <p:sldId id="323" r:id="rId2"/>
    <p:sldId id="302" r:id="rId3"/>
    <p:sldId id="303" r:id="rId4"/>
    <p:sldId id="304" r:id="rId5"/>
    <p:sldId id="291" r:id="rId6"/>
    <p:sldId id="292" r:id="rId7"/>
    <p:sldId id="306" r:id="rId8"/>
    <p:sldId id="307" r:id="rId9"/>
    <p:sldId id="308" r:id="rId10"/>
    <p:sldId id="310" r:id="rId11"/>
    <p:sldId id="311" r:id="rId12"/>
    <p:sldId id="338" r:id="rId13"/>
    <p:sldId id="309" r:id="rId14"/>
    <p:sldId id="31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841"/>
    <a:srgbClr val="FFFF99"/>
    <a:srgbClr val="1A7059"/>
    <a:srgbClr val="229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81" autoAdjust="0"/>
    <p:restoredTop sz="94660"/>
  </p:normalViewPr>
  <p:slideViewPr>
    <p:cSldViewPr snapToGrid="0">
      <p:cViewPr varScale="1">
        <p:scale>
          <a:sx n="80" d="100"/>
          <a:sy n="80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י"ח/תמוז/תשפ"ב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409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י"ח/תמוז/תשפ"ב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525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י"ח/תמוז/תשפ"ב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084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י"ח/תמוז/תשפ"ב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415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י"ח/תמוז/תשפ"ב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066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י"ח/תמוז/תשפ"ב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28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י"ח/תמוז/תשפ"ב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964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י"ח/תמוז/תשפ"ב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6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י"ח/תמוז/תשפ"ב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139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י"ח/תמוז/תשפ"ב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157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י"ח/תמוז/תשפ"ב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137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50B8-ABE0-474E-A8EA-BFB769CAAC9B}" type="datetimeFigureOut">
              <a:rPr lang="he-IL" smtClean="0"/>
              <a:t>י"ח/תמוז/תשפ"ב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3486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C25CEFD-8696-4403-8E99-4175A1DB1808}"/>
              </a:ext>
            </a:extLst>
          </p:cNvPr>
          <p:cNvSpPr txBox="1"/>
          <p:nvPr/>
        </p:nvSpPr>
        <p:spPr>
          <a:xfrm>
            <a:off x="-62144" y="2277451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7200" u="sng" dirty="0">
                <a:latin typeface="almoniNeue"/>
              </a:rPr>
              <a:t>הוספת עיצוב ב - </a:t>
            </a:r>
            <a:r>
              <a:rPr lang="en-US" sz="7200" u="sng" dirty="0">
                <a:latin typeface="almoniNeue"/>
              </a:rPr>
              <a:t>React</a:t>
            </a:r>
            <a:endParaRPr lang="he-IL" sz="7200" u="sng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1B67A6E-23BB-4A0D-BF3A-EBECEA08D729}"/>
              </a:ext>
            </a:extLst>
          </p:cNvPr>
          <p:cNvSpPr txBox="1"/>
          <p:nvPr/>
        </p:nvSpPr>
        <p:spPr>
          <a:xfrm>
            <a:off x="1" y="3477780"/>
            <a:ext cx="12191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400" b="1" dirty="0"/>
              <a:t>הדרכים השונות לעיצוב קומפוננט ב - </a:t>
            </a:r>
            <a:r>
              <a:rPr lang="en-US" sz="2400" b="1" dirty="0"/>
              <a:t>React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196111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4E414FC-CE17-47D1-9F18-754E9F5E5E4E}"/>
              </a:ext>
            </a:extLst>
          </p:cNvPr>
          <p:cNvSpPr txBox="1"/>
          <p:nvPr/>
        </p:nvSpPr>
        <p:spPr>
          <a:xfrm>
            <a:off x="0" y="146571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u="sng" dirty="0"/>
              <a:t>הפעלת פונקציה עם ארגומנטים ב - </a:t>
            </a:r>
            <a:r>
              <a:rPr lang="en-US" sz="4800" u="sng" dirty="0"/>
              <a:t>CC</a:t>
            </a:r>
            <a:endParaRPr lang="he-IL" sz="4800" u="sng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C908666-B9B4-4AAA-96DF-D3A53207BA73}"/>
              </a:ext>
            </a:extLst>
          </p:cNvPr>
          <p:cNvSpPr txBox="1"/>
          <p:nvPr/>
        </p:nvSpPr>
        <p:spPr>
          <a:xfrm>
            <a:off x="1522135" y="906470"/>
            <a:ext cx="91477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b="0" i="0" dirty="0">
                <a:effectLst/>
                <a:latin typeface="almoniNeue"/>
              </a:rPr>
              <a:t>הדרך להפעיל פונקציה עם ארגומנטים ב </a:t>
            </a:r>
            <a:r>
              <a:rPr lang="en-US" sz="2400" b="0" i="0" dirty="0">
                <a:effectLst/>
                <a:latin typeface="almoniNeue"/>
              </a:rPr>
              <a:t>react</a:t>
            </a:r>
            <a:r>
              <a:rPr lang="he-IL" sz="2400" b="0" i="0" dirty="0">
                <a:effectLst/>
                <a:latin typeface="almoniNeue"/>
              </a:rPr>
              <a:t> היא להכניס את הפונקציה עם הארגומנטים שאנו מעוניינים להפעיל לתוך פונקציה אנונימית במאפיין שמתאר את האירוע</a:t>
            </a:r>
            <a:endParaRPr lang="he-IL" sz="2400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6FBC352-D69D-4793-AAD7-C893254C677C}"/>
              </a:ext>
            </a:extLst>
          </p:cNvPr>
          <p:cNvSpPr txBox="1"/>
          <p:nvPr/>
        </p:nvSpPr>
        <p:spPr>
          <a:xfrm>
            <a:off x="8554741" y="2074805"/>
            <a:ext cx="2876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u="sng" dirty="0">
                <a:latin typeface="almoniNeue"/>
              </a:rPr>
              <a:t>דוגמה להפעלת פונקציה</a:t>
            </a:r>
            <a:endParaRPr lang="he-IL" sz="2000" b="1" u="sng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19BB95D-8831-41D4-97C2-FD155080264D}"/>
              </a:ext>
            </a:extLst>
          </p:cNvPr>
          <p:cNvSpPr txBox="1"/>
          <p:nvPr/>
        </p:nvSpPr>
        <p:spPr>
          <a:xfrm>
            <a:off x="7959013" y="2575049"/>
            <a:ext cx="3732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אני יוצר את הפונקציה </a:t>
            </a:r>
            <a:r>
              <a:rPr lang="en-US" sz="2000" dirty="0" err="1">
                <a:latin typeface="almoniNeue"/>
              </a:rPr>
              <a:t>secondFn</a:t>
            </a:r>
            <a:endParaRPr lang="he-IL" sz="20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81E6414-998A-4639-9519-4071CBE31724}"/>
              </a:ext>
            </a:extLst>
          </p:cNvPr>
          <p:cNvSpPr txBox="1"/>
          <p:nvPr/>
        </p:nvSpPr>
        <p:spPr>
          <a:xfrm>
            <a:off x="7679094" y="3018664"/>
            <a:ext cx="40125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אני מפעיל אותה בלחיצה על כפתור בתוך פונקציה אנונימית</a:t>
            </a:r>
            <a:endParaRPr lang="he-IL" sz="20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B696AF0-B8D9-474D-AB7E-2D4163AE7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3" y="2209630"/>
            <a:ext cx="7374760" cy="2405016"/>
          </a:xfrm>
          <a:prstGeom prst="rect">
            <a:avLst/>
          </a:prstGeom>
        </p:spPr>
      </p:pic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7C3B0C56-017B-41CE-A3B4-67A08EADC97E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2855167" y="2771194"/>
            <a:ext cx="5103846" cy="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: מרפקי 13">
            <a:extLst>
              <a:ext uri="{FF2B5EF4-FFF2-40B4-BE49-F238E27FC236}">
                <a16:creationId xmlns:a16="http://schemas.microsoft.com/office/drawing/2014/main" id="{15EE13B5-5A1C-4031-8081-5F8A856534B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069776" y="3372606"/>
            <a:ext cx="4609319" cy="26694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55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4E414FC-CE17-47D1-9F18-754E9F5E5E4E}"/>
              </a:ext>
            </a:extLst>
          </p:cNvPr>
          <p:cNvSpPr txBox="1"/>
          <p:nvPr/>
        </p:nvSpPr>
        <p:spPr>
          <a:xfrm>
            <a:off x="0" y="142934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u="sng" dirty="0"/>
              <a:t>הפעלת פונקציה עם ארגומנטים ב - </a:t>
            </a:r>
            <a:r>
              <a:rPr lang="en-US" sz="4800" u="sng" dirty="0"/>
              <a:t>SFC</a:t>
            </a:r>
            <a:endParaRPr lang="he-IL" sz="4800" u="sng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C908666-B9B4-4AAA-96DF-D3A53207BA73}"/>
              </a:ext>
            </a:extLst>
          </p:cNvPr>
          <p:cNvSpPr txBox="1"/>
          <p:nvPr/>
        </p:nvSpPr>
        <p:spPr>
          <a:xfrm>
            <a:off x="1522135" y="2260340"/>
            <a:ext cx="9147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400" b="0" i="0" dirty="0">
                <a:effectLst/>
                <a:latin typeface="almoniNeue"/>
              </a:rPr>
              <a:t>באותה דרך נפעיל גם פונקציות מתוך </a:t>
            </a:r>
            <a:r>
              <a:rPr lang="en-US" sz="2400" b="0" i="0" dirty="0">
                <a:effectLst/>
                <a:latin typeface="almoniNeue"/>
              </a:rPr>
              <a:t>SFC</a:t>
            </a:r>
            <a:endParaRPr lang="he-IL" sz="2400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6FBC352-D69D-4793-AAD7-C893254C677C}"/>
              </a:ext>
            </a:extLst>
          </p:cNvPr>
          <p:cNvSpPr txBox="1"/>
          <p:nvPr/>
        </p:nvSpPr>
        <p:spPr>
          <a:xfrm>
            <a:off x="8554741" y="2999003"/>
            <a:ext cx="2876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u="sng" dirty="0">
                <a:latin typeface="almoniNeue"/>
              </a:rPr>
              <a:t>דוגמה להפעלת פונקציה</a:t>
            </a:r>
            <a:endParaRPr lang="he-IL" sz="2000" b="1" u="sng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19BB95D-8831-41D4-97C2-FD155080264D}"/>
              </a:ext>
            </a:extLst>
          </p:cNvPr>
          <p:cNvSpPr txBox="1"/>
          <p:nvPr/>
        </p:nvSpPr>
        <p:spPr>
          <a:xfrm>
            <a:off x="7787639" y="4263107"/>
            <a:ext cx="37326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אני יוצר את הפונקציה </a:t>
            </a:r>
            <a:r>
              <a:rPr lang="en-US" sz="2000" dirty="0" err="1">
                <a:latin typeface="almoniNeue"/>
              </a:rPr>
              <a:t>callMe</a:t>
            </a:r>
            <a:r>
              <a:rPr lang="he-IL" sz="2000" dirty="0">
                <a:latin typeface="almoniNeue"/>
              </a:rPr>
              <a:t> שמקבלת ערך ומדפיסה אותו בקונסול</a:t>
            </a:r>
            <a:endParaRPr lang="he-IL" sz="20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81E6414-998A-4639-9519-4071CBE31724}"/>
              </a:ext>
            </a:extLst>
          </p:cNvPr>
          <p:cNvSpPr txBox="1"/>
          <p:nvPr/>
        </p:nvSpPr>
        <p:spPr>
          <a:xfrm>
            <a:off x="7507720" y="3399113"/>
            <a:ext cx="40125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אני מפעיל אותה בלחיצה על כפתור בתוך פונקציה אנונימית</a:t>
            </a:r>
            <a:endParaRPr lang="he-IL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F2D0416-6D34-41B0-BE8F-C1BA85C08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1"/>
          <a:stretch/>
        </p:blipFill>
        <p:spPr>
          <a:xfrm>
            <a:off x="231596" y="2999003"/>
            <a:ext cx="7186799" cy="1658492"/>
          </a:xfrm>
          <a:prstGeom prst="rect">
            <a:avLst/>
          </a:prstGeom>
        </p:spPr>
      </p:pic>
      <p:cxnSp>
        <p:nvCxnSpPr>
          <p:cNvPr id="11" name="מחבר: מרפקי 10">
            <a:extLst>
              <a:ext uri="{FF2B5EF4-FFF2-40B4-BE49-F238E27FC236}">
                <a16:creationId xmlns:a16="http://schemas.microsoft.com/office/drawing/2014/main" id="{915363B8-68BB-4CB7-94B8-A174EF101D4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4702629" y="4106999"/>
            <a:ext cx="3085010" cy="663940"/>
          </a:xfrm>
          <a:prstGeom prst="bentConnector3">
            <a:avLst>
              <a:gd name="adj1" fmla="val 7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: מרפקי 18">
            <a:extLst>
              <a:ext uri="{FF2B5EF4-FFF2-40B4-BE49-F238E27FC236}">
                <a16:creationId xmlns:a16="http://schemas.microsoft.com/office/drawing/2014/main" id="{7078867C-2D2D-4095-968F-02C346D66870}"/>
              </a:ext>
            </a:extLst>
          </p:cNvPr>
          <p:cNvCxnSpPr>
            <a:stCxn id="13" idx="1"/>
          </p:cNvCxnSpPr>
          <p:nvPr/>
        </p:nvCxnSpPr>
        <p:spPr>
          <a:xfrm rot="10800000">
            <a:off x="3592286" y="3620278"/>
            <a:ext cx="3915434" cy="132778"/>
          </a:xfrm>
          <a:prstGeom prst="bentConnector3">
            <a:avLst>
              <a:gd name="adj1" fmla="val 10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B9B10C7C-E581-4E81-AD96-0258A318B3FB}"/>
              </a:ext>
            </a:extLst>
          </p:cNvPr>
          <p:cNvSpPr txBox="1"/>
          <p:nvPr/>
        </p:nvSpPr>
        <p:spPr>
          <a:xfrm>
            <a:off x="1600137" y="5396158"/>
            <a:ext cx="90749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Tx/>
              <a:buChar char="*"/>
            </a:pPr>
            <a:r>
              <a:rPr lang="he-IL" sz="2000" b="1" dirty="0">
                <a:latin typeface="almoniNeue"/>
              </a:rPr>
              <a:t>הפעם אני לא מייצא את הפונקציה </a:t>
            </a:r>
            <a:r>
              <a:rPr lang="en-US" sz="2000" b="1" dirty="0" err="1">
                <a:latin typeface="almoniNeue"/>
              </a:rPr>
              <a:t>callMe</a:t>
            </a:r>
            <a:r>
              <a:rPr lang="he-IL" sz="2000" b="1" dirty="0">
                <a:latin typeface="almoniNeue"/>
              </a:rPr>
              <a:t> כך שניתן להשתמש בה רק בתוך המודול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43944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F91ED205-5EFD-4253-B390-0B45AFB49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3" y="1971196"/>
            <a:ext cx="7363853" cy="3067478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4E414FC-CE17-47D1-9F18-754E9F5E5E4E}"/>
              </a:ext>
            </a:extLst>
          </p:cNvPr>
          <p:cNvSpPr txBox="1"/>
          <p:nvPr/>
        </p:nvSpPr>
        <p:spPr>
          <a:xfrm>
            <a:off x="0" y="21776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u="sng" dirty="0"/>
              <a:t>העברת האובייקט </a:t>
            </a:r>
            <a:r>
              <a:rPr lang="en-US" sz="4800" u="sng" dirty="0"/>
              <a:t>event</a:t>
            </a:r>
            <a:r>
              <a:rPr lang="he-IL" sz="4800" u="sng" dirty="0"/>
              <a:t> לפונקציה 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C908666-B9B4-4AAA-96DF-D3A53207BA73}"/>
              </a:ext>
            </a:extLst>
          </p:cNvPr>
          <p:cNvSpPr txBox="1"/>
          <p:nvPr/>
        </p:nvSpPr>
        <p:spPr>
          <a:xfrm>
            <a:off x="1522135" y="1048760"/>
            <a:ext cx="91477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400" b="0" i="0" dirty="0">
                <a:effectLst/>
                <a:latin typeface="almoniNeue"/>
              </a:rPr>
              <a:t>הדרך ב – </a:t>
            </a:r>
            <a:r>
              <a:rPr lang="en-US" sz="2400" b="0" i="0" dirty="0">
                <a:effectLst/>
                <a:latin typeface="almoniNeue"/>
              </a:rPr>
              <a:t>React</a:t>
            </a:r>
            <a:r>
              <a:rPr lang="he-IL" sz="2400" b="0" i="0" dirty="0">
                <a:effectLst/>
                <a:latin typeface="almoniNeue"/>
              </a:rPr>
              <a:t> להעביר את אובייקט האירוע כאשר אירוע מסוים קורה היא באמצעות העברת ארגומנט לפונקציה האנונימית המופעלת כשהאירוע קורה</a:t>
            </a:r>
            <a:endParaRPr lang="he-IL" sz="2400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6FBC352-D69D-4793-AAD7-C893254C677C}"/>
              </a:ext>
            </a:extLst>
          </p:cNvPr>
          <p:cNvSpPr txBox="1"/>
          <p:nvPr/>
        </p:nvSpPr>
        <p:spPr>
          <a:xfrm>
            <a:off x="8265111" y="2072765"/>
            <a:ext cx="35558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u="sng" dirty="0">
                <a:latin typeface="almoniNeue"/>
              </a:rPr>
              <a:t>דוגמה להעברת אירוע לפונקציה:</a:t>
            </a:r>
            <a:endParaRPr lang="he-IL" sz="2000" b="1" u="sng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19BB95D-8831-41D4-97C2-FD155080264D}"/>
              </a:ext>
            </a:extLst>
          </p:cNvPr>
          <p:cNvSpPr txBox="1"/>
          <p:nvPr/>
        </p:nvSpPr>
        <p:spPr>
          <a:xfrm>
            <a:off x="8459382" y="3377120"/>
            <a:ext cx="37326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באירוע </a:t>
            </a:r>
            <a:r>
              <a:rPr lang="en-US" sz="2000" dirty="0">
                <a:latin typeface="almoniNeue"/>
              </a:rPr>
              <a:t>onClick</a:t>
            </a:r>
            <a:r>
              <a:rPr lang="he-IL" sz="2000" dirty="0">
                <a:latin typeface="almoniNeue"/>
              </a:rPr>
              <a:t> אני מפעיל פונקציה אנונימית שמקבלת את האירוע בתוך הפרמטר </a:t>
            </a:r>
            <a:r>
              <a:rPr lang="en-US" sz="2000" dirty="0">
                <a:latin typeface="almoniNeue"/>
              </a:rPr>
              <a:t>e</a:t>
            </a:r>
            <a:r>
              <a:rPr lang="he-IL" sz="2000" dirty="0">
                <a:latin typeface="almoniNeue"/>
              </a:rPr>
              <a:t> והיא תפעיל את מטודת </a:t>
            </a:r>
            <a:r>
              <a:rPr lang="en-US" sz="2000" dirty="0">
                <a:latin typeface="almoniNeue"/>
              </a:rPr>
              <a:t>handleClick</a:t>
            </a:r>
            <a:r>
              <a:rPr lang="he-IL" sz="2000" dirty="0">
                <a:latin typeface="almoniNeue"/>
              </a:rPr>
              <a:t> כשהיא מעבירה לה את האירוע</a:t>
            </a:r>
            <a:endParaRPr lang="he-IL" sz="20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81E6414-998A-4639-9519-4071CBE31724}"/>
              </a:ext>
            </a:extLst>
          </p:cNvPr>
          <p:cNvSpPr txBox="1"/>
          <p:nvPr/>
        </p:nvSpPr>
        <p:spPr>
          <a:xfrm>
            <a:off x="7712388" y="2427403"/>
            <a:ext cx="44796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ניצור את הפונקציה </a:t>
            </a:r>
            <a:r>
              <a:rPr lang="en-US" sz="2000" dirty="0">
                <a:latin typeface="almoniNeue"/>
              </a:rPr>
              <a:t>handleClick</a:t>
            </a:r>
            <a:r>
              <a:rPr lang="he-IL" sz="2000" dirty="0">
                <a:latin typeface="almoniNeue"/>
              </a:rPr>
              <a:t> שתקבל את האירוע בתוך הפרמטר </a:t>
            </a:r>
            <a:r>
              <a:rPr lang="en-US" sz="2000" dirty="0">
                <a:latin typeface="almoniNeue"/>
              </a:rPr>
              <a:t>e</a:t>
            </a:r>
            <a:r>
              <a:rPr lang="he-IL" sz="2000" dirty="0">
                <a:latin typeface="almoniNeue"/>
              </a:rPr>
              <a:t> ותדפיס אותו בקונסול </a:t>
            </a:r>
            <a:endParaRPr lang="he-IL" sz="2000" dirty="0"/>
          </a:p>
        </p:txBody>
      </p:sp>
      <p:cxnSp>
        <p:nvCxnSpPr>
          <p:cNvPr id="11" name="מחבר: מרפקי 10">
            <a:extLst>
              <a:ext uri="{FF2B5EF4-FFF2-40B4-BE49-F238E27FC236}">
                <a16:creationId xmlns:a16="http://schemas.microsoft.com/office/drawing/2014/main" id="{915363B8-68BB-4CB7-94B8-A174EF101D4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5726098" y="3607724"/>
            <a:ext cx="2733285" cy="585004"/>
          </a:xfrm>
          <a:prstGeom prst="bentConnector3">
            <a:avLst>
              <a:gd name="adj1" fmla="val 100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: מרפקי 18">
            <a:extLst>
              <a:ext uri="{FF2B5EF4-FFF2-40B4-BE49-F238E27FC236}">
                <a16:creationId xmlns:a16="http://schemas.microsoft.com/office/drawing/2014/main" id="{7078867C-2D2D-4095-968F-02C346D66870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3483008" y="2321641"/>
            <a:ext cx="4229380" cy="613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B9B10C7C-E581-4E81-AD96-0258A318B3FB}"/>
              </a:ext>
            </a:extLst>
          </p:cNvPr>
          <p:cNvSpPr txBox="1"/>
          <p:nvPr/>
        </p:nvSpPr>
        <p:spPr>
          <a:xfrm>
            <a:off x="9146471" y="5279829"/>
            <a:ext cx="28005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u="sng" dirty="0">
                <a:latin typeface="almoniNeue"/>
              </a:rPr>
              <a:t>התוצאה בדפדפן:</a:t>
            </a:r>
            <a:endParaRPr lang="he-IL" sz="2000" b="1" u="sng" dirty="0"/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EED70C4E-B269-4418-BF90-16C465B75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63" y="5172565"/>
            <a:ext cx="5269244" cy="1577089"/>
          </a:xfrm>
          <a:prstGeom prst="rect">
            <a:avLst/>
          </a:prstGeom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0135BCAF-77D1-45E3-BF31-13344745E1DC}"/>
              </a:ext>
            </a:extLst>
          </p:cNvPr>
          <p:cNvSpPr txBox="1"/>
          <p:nvPr/>
        </p:nvSpPr>
        <p:spPr>
          <a:xfrm>
            <a:off x="7332954" y="5679939"/>
            <a:ext cx="48517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בלחיצה על הכפתור האירוע מודפס בקונסול</a:t>
            </a:r>
            <a:endParaRPr lang="he-IL" sz="2000" dirty="0"/>
          </a:p>
        </p:txBody>
      </p:sp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C804B068-D5E8-41AF-A734-2179C4B621D1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5246708" y="5879993"/>
            <a:ext cx="2086247" cy="485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15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4E414FC-CE17-47D1-9F18-754E9F5E5E4E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u="sng" dirty="0" err="1"/>
              <a:t>setStat</a:t>
            </a:r>
            <a:endParaRPr lang="he-IL" sz="7200" u="sng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6FBC352-D69D-4793-AAD7-C893254C677C}"/>
              </a:ext>
            </a:extLst>
          </p:cNvPr>
          <p:cNvSpPr txBox="1"/>
          <p:nvPr/>
        </p:nvSpPr>
        <p:spPr>
          <a:xfrm>
            <a:off x="6503808" y="2067454"/>
            <a:ext cx="4823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u="sng" dirty="0">
                <a:latin typeface="almoniNeue"/>
              </a:rPr>
              <a:t>בדוגמה שלהלן:</a:t>
            </a:r>
            <a:endParaRPr lang="he-IL" sz="2000" b="1" u="sng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A65881D-6547-4B8F-9E59-B8EE9A6CC72E}"/>
              </a:ext>
            </a:extLst>
          </p:cNvPr>
          <p:cNvSpPr txBox="1"/>
          <p:nvPr/>
        </p:nvSpPr>
        <p:spPr>
          <a:xfrm>
            <a:off x="5934268" y="5976660"/>
            <a:ext cx="5727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Tx/>
              <a:buChar char="*"/>
            </a:pPr>
            <a:r>
              <a:rPr lang="he-IL" sz="2000" b="1" dirty="0">
                <a:latin typeface="almoniNeue"/>
              </a:rPr>
              <a:t>הפונקציה שקוראת למטודה </a:t>
            </a:r>
            <a:r>
              <a:rPr lang="en-US" sz="2000" b="1" dirty="0">
                <a:latin typeface="almoniNeue"/>
              </a:rPr>
              <a:t>setState</a:t>
            </a:r>
            <a:r>
              <a:rPr lang="he-IL" sz="2000" b="1" dirty="0">
                <a:latin typeface="almoniNeue"/>
              </a:rPr>
              <a:t> חייבת להיות מסוג של פונקציה אנונימית</a:t>
            </a:r>
            <a:endParaRPr lang="he-IL" sz="2000" b="1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9C5FED1C-0424-4F92-9AD1-DB79DC6F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2" y="1930098"/>
            <a:ext cx="5362727" cy="4781331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B807E7A-FAEC-484A-BEDB-949A1188053E}"/>
              </a:ext>
            </a:extLst>
          </p:cNvPr>
          <p:cNvSpPr txBox="1"/>
          <p:nvPr/>
        </p:nvSpPr>
        <p:spPr>
          <a:xfrm>
            <a:off x="1613418" y="1015928"/>
            <a:ext cx="8965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b="1" dirty="0">
                <a:latin typeface="almoniNeue"/>
              </a:rPr>
              <a:t> </a:t>
            </a:r>
            <a:r>
              <a:rPr lang="en-US" sz="2400" b="1" dirty="0">
                <a:latin typeface="almoniNeue"/>
              </a:rPr>
              <a:t>setState</a:t>
            </a:r>
            <a:r>
              <a:rPr lang="he-IL" sz="2400" b="1" dirty="0">
                <a:latin typeface="almoniNeue"/>
              </a:rPr>
              <a:t> זאת פונקציה שאחראית על שינוי אובייקט ה – </a:t>
            </a:r>
            <a:r>
              <a:rPr lang="en-US" sz="2400" b="1" dirty="0">
                <a:latin typeface="almoniNeue"/>
              </a:rPr>
              <a:t>state</a:t>
            </a:r>
            <a:r>
              <a:rPr lang="he-IL" sz="2400" b="1" dirty="0">
                <a:latin typeface="almoniNeue"/>
              </a:rPr>
              <a:t> ב – </a:t>
            </a:r>
            <a:r>
              <a:rPr lang="en-US" sz="2400" b="1" dirty="0">
                <a:latin typeface="almoniNeue"/>
              </a:rPr>
              <a:t>CC </a:t>
            </a:r>
            <a:r>
              <a:rPr lang="he-IL" sz="2400" b="1" dirty="0">
                <a:latin typeface="almoniNeue"/>
              </a:rPr>
              <a:t> היא גורמת </a:t>
            </a:r>
            <a:r>
              <a:rPr lang="he-IL" sz="2400" b="1" dirty="0" err="1">
                <a:latin typeface="almoniNeue"/>
              </a:rPr>
              <a:t>לרנדור</a:t>
            </a:r>
            <a:r>
              <a:rPr lang="he-IL" sz="2400" b="1" dirty="0">
                <a:latin typeface="almoniNeue"/>
              </a:rPr>
              <a:t> מחדש של הדף ולעדכון ה – </a:t>
            </a:r>
            <a:r>
              <a:rPr lang="en-US" sz="2400" b="1" dirty="0">
                <a:latin typeface="almoniNeue"/>
              </a:rPr>
              <a:t>DOM</a:t>
            </a:r>
            <a:r>
              <a:rPr lang="he-IL" sz="2400" b="1" dirty="0">
                <a:latin typeface="almoniNeue"/>
              </a:rPr>
              <a:t> האמיתי בשינויים</a:t>
            </a:r>
            <a:endParaRPr lang="he-IL" sz="2400" b="1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0EB65CA-AAD9-4669-ADD8-9A74D2396377}"/>
              </a:ext>
            </a:extLst>
          </p:cNvPr>
          <p:cNvSpPr txBox="1"/>
          <p:nvPr/>
        </p:nvSpPr>
        <p:spPr>
          <a:xfrm>
            <a:off x="6316824" y="2862853"/>
            <a:ext cx="51941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אני יוצר פונקציה אנונימית בשם </a:t>
            </a:r>
            <a:r>
              <a:rPr lang="en-US" sz="2000" dirty="0">
                <a:latin typeface="almoniNeue"/>
              </a:rPr>
              <a:t>setCounter</a:t>
            </a:r>
            <a:r>
              <a:rPr lang="he-IL" sz="2000" dirty="0">
                <a:latin typeface="almoniNeue"/>
              </a:rPr>
              <a:t> שמייבאת את המשתנה </a:t>
            </a:r>
            <a:r>
              <a:rPr lang="en-US" sz="2000" dirty="0">
                <a:latin typeface="almoniNeue"/>
              </a:rPr>
              <a:t>counter</a:t>
            </a:r>
            <a:r>
              <a:rPr lang="he-IL" sz="2000" dirty="0">
                <a:latin typeface="almoniNeue"/>
              </a:rPr>
              <a:t> מאובייקט ה – </a:t>
            </a:r>
            <a:r>
              <a:rPr lang="en-US" sz="2000" dirty="0">
                <a:latin typeface="almoniNeue"/>
              </a:rPr>
              <a:t>state</a:t>
            </a:r>
            <a:r>
              <a:rPr lang="he-IL" sz="2000" dirty="0">
                <a:latin typeface="almoniNeue"/>
              </a:rPr>
              <a:t> לאחר מכן מעלה אותו באחד ולבסוף משתמשת במטודת </a:t>
            </a:r>
            <a:r>
              <a:rPr lang="en-US" sz="2000" dirty="0">
                <a:latin typeface="almoniNeue"/>
              </a:rPr>
              <a:t>setState</a:t>
            </a:r>
            <a:r>
              <a:rPr lang="he-IL" sz="2000" dirty="0">
                <a:latin typeface="almoniNeue"/>
              </a:rPr>
              <a:t> כדי לעדכן את המשתנה עם הערך החדש</a:t>
            </a:r>
            <a:endParaRPr lang="he-IL" sz="2000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68C77478-AB7C-4835-8A0A-B72CB418D35A}"/>
              </a:ext>
            </a:extLst>
          </p:cNvPr>
          <p:cNvSpPr txBox="1"/>
          <p:nvPr/>
        </p:nvSpPr>
        <p:spPr>
          <a:xfrm>
            <a:off x="5783575" y="2467564"/>
            <a:ext cx="57273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/>
              <a:t>אני יוצר משתנה בשם </a:t>
            </a:r>
            <a:r>
              <a:rPr lang="en-US" sz="2000" dirty="0"/>
              <a:t>counter</a:t>
            </a:r>
            <a:r>
              <a:rPr lang="he-IL" sz="2000" dirty="0"/>
              <a:t> ומאתחל אותו לערך 0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D589DB8C-801D-4495-A8A4-F3BF6A809CB8}"/>
              </a:ext>
            </a:extLst>
          </p:cNvPr>
          <p:cNvSpPr txBox="1"/>
          <p:nvPr/>
        </p:nvSpPr>
        <p:spPr>
          <a:xfrm>
            <a:off x="6503808" y="4489248"/>
            <a:ext cx="50071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/>
              <a:t>אני מראה את השינויים במשתנה בדף הגולש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A4714A94-048C-4645-B079-26B3AB2AE459}"/>
              </a:ext>
            </a:extLst>
          </p:cNvPr>
          <p:cNvSpPr txBox="1"/>
          <p:nvPr/>
        </p:nvSpPr>
        <p:spPr>
          <a:xfrm>
            <a:off x="6634065" y="4974573"/>
            <a:ext cx="48768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/>
              <a:t>בלחיצה על כפתור אני מפעיל את הפונקציה</a:t>
            </a:r>
          </a:p>
        </p:txBody>
      </p:sp>
      <p:cxnSp>
        <p:nvCxnSpPr>
          <p:cNvPr id="4" name="מחבר: מרפקי 3">
            <a:extLst>
              <a:ext uri="{FF2B5EF4-FFF2-40B4-BE49-F238E27FC236}">
                <a16:creationId xmlns:a16="http://schemas.microsoft.com/office/drawing/2014/main" id="{CE19AA78-1398-45CE-8B87-7E601C02B51C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2295331" y="2667619"/>
            <a:ext cx="3488244" cy="195234"/>
          </a:xfrm>
          <a:prstGeom prst="bentConnector3">
            <a:avLst>
              <a:gd name="adj1" fmla="val 7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: מרפקי 17">
            <a:extLst>
              <a:ext uri="{FF2B5EF4-FFF2-40B4-BE49-F238E27FC236}">
                <a16:creationId xmlns:a16="http://schemas.microsoft.com/office/drawing/2014/main" id="{7D962A5B-BEB7-4129-805C-EBA5CEA70CBC}"/>
              </a:ext>
            </a:extLst>
          </p:cNvPr>
          <p:cNvCxnSpPr>
            <a:stCxn id="13" idx="1"/>
          </p:cNvCxnSpPr>
          <p:nvPr/>
        </p:nvCxnSpPr>
        <p:spPr>
          <a:xfrm rot="10800000">
            <a:off x="2603242" y="3429001"/>
            <a:ext cx="3713583" cy="249461"/>
          </a:xfrm>
          <a:prstGeom prst="bentConnector3">
            <a:avLst>
              <a:gd name="adj1" fmla="val 20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id="{5C127A66-3229-49E1-9CC9-00C2F4D0D4A3}"/>
              </a:ext>
            </a:extLst>
          </p:cNvPr>
          <p:cNvCxnSpPr>
            <a:stCxn id="15" idx="1"/>
          </p:cNvCxnSpPr>
          <p:nvPr/>
        </p:nvCxnSpPr>
        <p:spPr>
          <a:xfrm rot="10800000" flipV="1">
            <a:off x="5253136" y="4689303"/>
            <a:ext cx="1250673" cy="535840"/>
          </a:xfrm>
          <a:prstGeom prst="bentConnector3">
            <a:avLst>
              <a:gd name="adj1" fmla="val 64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: מרפקי 23">
            <a:extLst>
              <a:ext uri="{FF2B5EF4-FFF2-40B4-BE49-F238E27FC236}">
                <a16:creationId xmlns:a16="http://schemas.microsoft.com/office/drawing/2014/main" id="{881FAAF6-F7EE-4438-8279-E68BBE15038C}"/>
              </a:ext>
            </a:extLst>
          </p:cNvPr>
          <p:cNvCxnSpPr>
            <a:stCxn id="16" idx="1"/>
          </p:cNvCxnSpPr>
          <p:nvPr/>
        </p:nvCxnSpPr>
        <p:spPr>
          <a:xfrm rot="10800000" flipV="1">
            <a:off x="5557937" y="5174627"/>
            <a:ext cx="1076129" cy="241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6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B68D328-9893-4762-9DB1-B37AF29D7CF2}"/>
              </a:ext>
            </a:extLst>
          </p:cNvPr>
          <p:cNvSpPr txBox="1"/>
          <p:nvPr/>
        </p:nvSpPr>
        <p:spPr>
          <a:xfrm>
            <a:off x="0" y="7181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5400" u="sng" dirty="0">
                <a:latin typeface="almoniNeue"/>
              </a:rPr>
              <a:t>משימת תרגול הפעלת פונקציות</a:t>
            </a:r>
            <a:endParaRPr lang="he-IL" sz="5400" u="sng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2745777-73E8-4574-A30D-804E525BD53F}"/>
              </a:ext>
            </a:extLst>
          </p:cNvPr>
          <p:cNvSpPr txBox="1"/>
          <p:nvPr/>
        </p:nvSpPr>
        <p:spPr>
          <a:xfrm>
            <a:off x="3963971" y="995140"/>
            <a:ext cx="74978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צור </a:t>
            </a:r>
            <a:r>
              <a:rPr lang="en-US" sz="2000" dirty="0">
                <a:latin typeface="almoniNeue"/>
              </a:rPr>
              <a:t>CC</a:t>
            </a:r>
            <a:r>
              <a:rPr lang="he-IL" sz="2000" dirty="0">
                <a:latin typeface="almoniNeue"/>
              </a:rPr>
              <a:t> בשם </a:t>
            </a:r>
            <a:r>
              <a:rPr lang="en-US" sz="2000" dirty="0" err="1">
                <a:latin typeface="almoniNeue"/>
              </a:rPr>
              <a:t>counter.jsx</a:t>
            </a:r>
            <a:endParaRPr lang="he-IL" sz="20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212689C-6939-435D-9243-20881C04FD83}"/>
              </a:ext>
            </a:extLst>
          </p:cNvPr>
          <p:cNvSpPr txBox="1"/>
          <p:nvPr/>
        </p:nvSpPr>
        <p:spPr>
          <a:xfrm>
            <a:off x="1427009" y="1775345"/>
            <a:ext cx="100347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/>
              <a:t>צור פונקציה בשם </a:t>
            </a:r>
            <a:r>
              <a:rPr lang="en-US" sz="2000" dirty="0"/>
              <a:t>setCounter</a:t>
            </a:r>
            <a:r>
              <a:rPr lang="he-IL" sz="2000" dirty="0"/>
              <a:t> שמקבלת שני פרמטרים: אחד </a:t>
            </a:r>
            <a:r>
              <a:rPr lang="en-US" sz="2000" dirty="0"/>
              <a:t>value</a:t>
            </a:r>
            <a:r>
              <a:rPr lang="he-IL" sz="2000" dirty="0"/>
              <a:t> והשני </a:t>
            </a:r>
            <a:r>
              <a:rPr lang="en-US" sz="2000" dirty="0"/>
              <a:t>counter</a:t>
            </a:r>
            <a:endParaRPr lang="he-IL" sz="20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B0E4887-298F-4DFE-BE24-8C2EE5F8F04D}"/>
              </a:ext>
            </a:extLst>
          </p:cNvPr>
          <p:cNvSpPr txBox="1"/>
          <p:nvPr/>
        </p:nvSpPr>
        <p:spPr>
          <a:xfrm>
            <a:off x="2956263" y="1395250"/>
            <a:ext cx="85055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/>
              <a:t>צור משתנה בשם </a:t>
            </a:r>
            <a:r>
              <a:rPr lang="en-US" sz="2000" dirty="0"/>
              <a:t>counter</a:t>
            </a:r>
            <a:r>
              <a:rPr lang="he-IL" sz="2000" dirty="0"/>
              <a:t> באובייקט ה - </a:t>
            </a:r>
            <a:r>
              <a:rPr lang="en-US" sz="2000" dirty="0"/>
              <a:t> state</a:t>
            </a:r>
            <a:r>
              <a:rPr lang="he-IL" sz="2000" dirty="0"/>
              <a:t>ואתחל את הערך שלו לאפס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44D4587B-D64F-434B-92AD-3229BF84B097}"/>
              </a:ext>
            </a:extLst>
          </p:cNvPr>
          <p:cNvSpPr txBox="1"/>
          <p:nvPr/>
        </p:nvSpPr>
        <p:spPr>
          <a:xfrm>
            <a:off x="1156329" y="2154685"/>
            <a:ext cx="103054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צור התניה שאם הערך של </a:t>
            </a:r>
            <a:r>
              <a:rPr lang="en-US" sz="2000" dirty="0">
                <a:latin typeface="almoniNeue"/>
              </a:rPr>
              <a:t>value</a:t>
            </a:r>
            <a:r>
              <a:rPr lang="he-IL" sz="2000" dirty="0">
                <a:latin typeface="almoniNeue"/>
              </a:rPr>
              <a:t> שווה לפלוס אז שה – </a:t>
            </a:r>
            <a:r>
              <a:rPr lang="en-US" sz="2000" dirty="0">
                <a:latin typeface="almoniNeue"/>
              </a:rPr>
              <a:t>counter</a:t>
            </a:r>
            <a:r>
              <a:rPr lang="he-IL" sz="2000" dirty="0">
                <a:latin typeface="almoniNeue"/>
              </a:rPr>
              <a:t> יעלה באחד ואם הערך של </a:t>
            </a:r>
            <a:r>
              <a:rPr lang="en-US" sz="2000" dirty="0">
                <a:latin typeface="almoniNeue"/>
              </a:rPr>
              <a:t>value</a:t>
            </a:r>
            <a:r>
              <a:rPr lang="he-IL" sz="2000" dirty="0">
                <a:latin typeface="almoniNeue"/>
              </a:rPr>
              <a:t> שווה למינוס שה – </a:t>
            </a:r>
            <a:r>
              <a:rPr lang="en-US" sz="2000" dirty="0">
                <a:latin typeface="almoniNeue"/>
              </a:rPr>
              <a:t>counter</a:t>
            </a:r>
            <a:r>
              <a:rPr lang="he-IL" sz="2000" dirty="0">
                <a:latin typeface="almoniNeue"/>
              </a:rPr>
              <a:t> ירד באחד </a:t>
            </a:r>
            <a:endParaRPr lang="he-IL" sz="2000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1CE259AB-D8C7-4973-B948-B20B9EF18935}"/>
              </a:ext>
            </a:extLst>
          </p:cNvPr>
          <p:cNvSpPr txBox="1"/>
          <p:nvPr/>
        </p:nvSpPr>
        <p:spPr>
          <a:xfrm>
            <a:off x="1631958" y="2821786"/>
            <a:ext cx="9829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עדכן את אובייקט ה – </a:t>
            </a:r>
            <a:r>
              <a:rPr lang="en-US" sz="2000" dirty="0">
                <a:latin typeface="almoniNeue"/>
              </a:rPr>
              <a:t>state</a:t>
            </a:r>
            <a:r>
              <a:rPr lang="he-IL" sz="2000" dirty="0">
                <a:latin typeface="almoniNeue"/>
              </a:rPr>
              <a:t> בעזרת מטודת </a:t>
            </a:r>
            <a:r>
              <a:rPr lang="en-US" sz="2000" dirty="0">
                <a:latin typeface="almoniNeue"/>
              </a:rPr>
              <a:t>setState</a:t>
            </a:r>
            <a:r>
              <a:rPr lang="he-IL" sz="2000" dirty="0">
                <a:latin typeface="almoniNeue"/>
              </a:rPr>
              <a:t> בערך החדש של ה - </a:t>
            </a:r>
            <a:r>
              <a:rPr lang="en-US" sz="2000" dirty="0">
                <a:latin typeface="almoniNeue"/>
              </a:rPr>
              <a:t>counter</a:t>
            </a:r>
            <a:endParaRPr lang="he-IL" sz="2000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2581745-32A2-4620-B028-2DE343089A22}"/>
              </a:ext>
            </a:extLst>
          </p:cNvPr>
          <p:cNvSpPr txBox="1"/>
          <p:nvPr/>
        </p:nvSpPr>
        <p:spPr>
          <a:xfrm>
            <a:off x="535573" y="5023085"/>
            <a:ext cx="109262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בפונקציית </a:t>
            </a:r>
            <a:r>
              <a:rPr lang="en-US" sz="2000" dirty="0">
                <a:latin typeface="almoniNeue"/>
              </a:rPr>
              <a:t>render</a:t>
            </a:r>
            <a:r>
              <a:rPr lang="he-IL" sz="2000" dirty="0">
                <a:latin typeface="almoniNeue"/>
              </a:rPr>
              <a:t> :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עשה </a:t>
            </a:r>
            <a:r>
              <a:rPr lang="en-US" sz="2000" dirty="0">
                <a:latin typeface="almoniNeue"/>
              </a:rPr>
              <a:t>object distractor</a:t>
            </a:r>
            <a:r>
              <a:rPr lang="he-IL" sz="2000" dirty="0">
                <a:latin typeface="almoniNeue"/>
              </a:rPr>
              <a:t> וחלץ מאובייקט ה – </a:t>
            </a:r>
            <a:r>
              <a:rPr lang="en-US" sz="2000" dirty="0">
                <a:latin typeface="almoniNeue"/>
              </a:rPr>
              <a:t>stat</a:t>
            </a:r>
            <a:r>
              <a:rPr lang="he-IL" sz="2000" dirty="0">
                <a:latin typeface="almoniNeue"/>
              </a:rPr>
              <a:t> את המשתנה </a:t>
            </a:r>
            <a:r>
              <a:rPr lang="en-US" sz="2000" dirty="0">
                <a:latin typeface="almoniNeue"/>
              </a:rPr>
              <a:t>counter</a:t>
            </a:r>
            <a:endParaRPr lang="he-IL" sz="2000" dirty="0">
              <a:latin typeface="almoniNeue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הפעל את מטודת </a:t>
            </a:r>
            <a:r>
              <a:rPr lang="en-US" sz="2000" dirty="0" err="1">
                <a:latin typeface="almoniNeue"/>
              </a:rPr>
              <a:t>renderCounter</a:t>
            </a:r>
            <a:r>
              <a:rPr lang="he-IL" sz="2000" dirty="0">
                <a:latin typeface="almoniNeue"/>
              </a:rPr>
              <a:t> והעבר לה כארגומנט את ה - </a:t>
            </a:r>
            <a:r>
              <a:rPr lang="en-US" sz="2000" dirty="0">
                <a:latin typeface="almoniNeue"/>
              </a:rPr>
              <a:t>counter</a:t>
            </a:r>
            <a:endParaRPr lang="he-IL" sz="2000" dirty="0">
              <a:latin typeface="almoniNeue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הפעל את מטודת </a:t>
            </a:r>
            <a:r>
              <a:rPr lang="en-US" sz="2000" dirty="0" err="1">
                <a:latin typeface="almoniNeue"/>
              </a:rPr>
              <a:t>renderBtns</a:t>
            </a:r>
            <a:r>
              <a:rPr lang="he-IL" sz="2000" dirty="0">
                <a:latin typeface="almoniNeue"/>
              </a:rPr>
              <a:t> והעבר לה כארגומנט את ה - </a:t>
            </a:r>
            <a:r>
              <a:rPr lang="en-US" sz="2000" dirty="0">
                <a:latin typeface="almoniNeue"/>
              </a:rPr>
              <a:t>counter</a:t>
            </a:r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6C0E950E-AD98-4443-A6B6-E500E4E4E06E}"/>
              </a:ext>
            </a:extLst>
          </p:cNvPr>
          <p:cNvSpPr txBox="1"/>
          <p:nvPr/>
        </p:nvSpPr>
        <p:spPr>
          <a:xfrm>
            <a:off x="749090" y="3213181"/>
            <a:ext cx="107127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צור פונקציה בשם </a:t>
            </a:r>
            <a:r>
              <a:rPr lang="en-US" sz="2000" dirty="0" err="1">
                <a:latin typeface="almoniNeue"/>
              </a:rPr>
              <a:t>renderCounter</a:t>
            </a:r>
            <a:r>
              <a:rPr lang="he-IL" sz="2000" dirty="0">
                <a:latin typeface="almoniNeue"/>
              </a:rPr>
              <a:t> שתקבל בפרמטר </a:t>
            </a:r>
            <a:r>
              <a:rPr lang="en-US" sz="2000" dirty="0">
                <a:latin typeface="almoniNeue"/>
              </a:rPr>
              <a:t>counter</a:t>
            </a:r>
            <a:r>
              <a:rPr lang="he-IL" sz="2000" dirty="0">
                <a:latin typeface="almoniNeue"/>
              </a:rPr>
              <a:t> ותבדוק אם הערך שלו הוא </a:t>
            </a:r>
            <a:r>
              <a:rPr lang="he-IL" sz="2000" dirty="0" err="1">
                <a:latin typeface="almoniNeue"/>
              </a:rPr>
              <a:t>פולסיבי</a:t>
            </a:r>
            <a:r>
              <a:rPr lang="he-IL" sz="2000" dirty="0">
                <a:latin typeface="almoniNeue"/>
              </a:rPr>
              <a:t> היא לא תחזיר כלום ואם הערך הוא לא </a:t>
            </a:r>
            <a:r>
              <a:rPr lang="he-IL" sz="2000" dirty="0" err="1">
                <a:latin typeface="almoniNeue"/>
              </a:rPr>
              <a:t>פולסיבי</a:t>
            </a:r>
            <a:r>
              <a:rPr lang="he-IL" sz="2000" dirty="0">
                <a:latin typeface="almoniNeue"/>
              </a:rPr>
              <a:t> שתחזיר פסקה עם הכיתוב </a:t>
            </a:r>
            <a:r>
              <a:rPr lang="en-US" sz="2000" dirty="0">
                <a:latin typeface="almoniNeue"/>
              </a:rPr>
              <a:t>counter:</a:t>
            </a:r>
            <a:r>
              <a:rPr lang="he-IL" sz="2000" dirty="0">
                <a:latin typeface="almoniNeue"/>
              </a:rPr>
              <a:t> את הערך העדכני של ה – </a:t>
            </a:r>
            <a:r>
              <a:rPr lang="en-US" sz="2000" dirty="0">
                <a:latin typeface="almoniNeue"/>
              </a:rPr>
              <a:t>counter</a:t>
            </a:r>
            <a:endParaRPr lang="he-IL" sz="2000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FA8B94C-9AD0-4A39-9B36-99BDE43D133A}"/>
              </a:ext>
            </a:extLst>
          </p:cNvPr>
          <p:cNvSpPr txBox="1"/>
          <p:nvPr/>
        </p:nvSpPr>
        <p:spPr>
          <a:xfrm>
            <a:off x="535572" y="4221525"/>
            <a:ext cx="109262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צור פונקציה בשם </a:t>
            </a:r>
            <a:r>
              <a:rPr lang="en-US" sz="2000" dirty="0" err="1">
                <a:latin typeface="almoniNeue"/>
              </a:rPr>
              <a:t>renderBtn</a:t>
            </a:r>
            <a:r>
              <a:rPr lang="he-IL" sz="2000" dirty="0">
                <a:latin typeface="almoniNeue"/>
              </a:rPr>
              <a:t> שתקבל בפרמטר </a:t>
            </a:r>
            <a:r>
              <a:rPr lang="en-US" sz="2000" dirty="0">
                <a:latin typeface="almoniNeue"/>
              </a:rPr>
              <a:t>counter </a:t>
            </a:r>
            <a:r>
              <a:rPr lang="he-IL" sz="2000" dirty="0">
                <a:latin typeface="almoniNeue"/>
              </a:rPr>
              <a:t> ותחזיר שני כפתורים שלחיצה על אחד מהם תפעיל את מטודת </a:t>
            </a:r>
            <a:r>
              <a:rPr lang="en-US" sz="2000" dirty="0" err="1">
                <a:latin typeface="almoniNeue"/>
              </a:rPr>
              <a:t>srtCounter</a:t>
            </a:r>
            <a:r>
              <a:rPr lang="he-IL" sz="2000" dirty="0">
                <a:latin typeface="almoniNeue"/>
              </a:rPr>
              <a:t> עם הערך פלוס והשני עם הערך מינוס.</a:t>
            </a:r>
          </a:p>
        </p:txBody>
      </p:sp>
    </p:spTree>
    <p:extLst>
      <p:ext uri="{BB962C8B-B14F-4D97-AF65-F5344CB8AC3E}">
        <p14:creationId xmlns:p14="http://schemas.microsoft.com/office/powerpoint/2010/main" val="170428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8E65D7A-7343-41C0-8723-E12740FE040B}"/>
              </a:ext>
            </a:extLst>
          </p:cNvPr>
          <p:cNvSpPr txBox="1"/>
          <p:nvPr/>
        </p:nvSpPr>
        <p:spPr>
          <a:xfrm>
            <a:off x="0" y="422018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u="sng" dirty="0">
                <a:latin typeface="almoniNeue"/>
              </a:rPr>
              <a:t>הוספת </a:t>
            </a:r>
            <a:r>
              <a:rPr lang="en-US" sz="4800" u="sng" dirty="0">
                <a:latin typeface="almoniNeue"/>
              </a:rPr>
              <a:t>inline style</a:t>
            </a:r>
            <a:endParaRPr lang="he-IL" sz="4800" u="sng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FA31668-1DA6-468A-81E0-0CBEEF52CF1F}"/>
              </a:ext>
            </a:extLst>
          </p:cNvPr>
          <p:cNvSpPr txBox="1"/>
          <p:nvPr/>
        </p:nvSpPr>
        <p:spPr>
          <a:xfrm>
            <a:off x="7062136" y="2284804"/>
            <a:ext cx="41436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אני יוצר תכונה בתוך המחלקה בשם שאני בוחר ומשווה את הערך שלה לאובייקט עם הגדרות עיצוביות.  </a:t>
            </a:r>
            <a:endParaRPr lang="he-IL" sz="20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68A4A26-71A5-43DF-BAE6-05C10EB75006}"/>
              </a:ext>
            </a:extLst>
          </p:cNvPr>
          <p:cNvSpPr txBox="1"/>
          <p:nvPr/>
        </p:nvSpPr>
        <p:spPr>
          <a:xfrm>
            <a:off x="6734308" y="5229803"/>
            <a:ext cx="4471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בתוך הסוגריים המסולסלות של המאפיין  </a:t>
            </a:r>
            <a:r>
              <a:rPr lang="en-US" sz="2000" dirty="0">
                <a:latin typeface="almoniNeue"/>
              </a:rPr>
              <a:t>style</a:t>
            </a:r>
            <a:r>
              <a:rPr lang="he-IL" sz="2000" dirty="0">
                <a:latin typeface="almoniNeue"/>
              </a:rPr>
              <a:t> אני מציב את התכונה שיצרתי</a:t>
            </a:r>
            <a:endParaRPr lang="he-IL" sz="20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1FB5B72-9DFD-4CEB-A34A-67E56B474620}"/>
              </a:ext>
            </a:extLst>
          </p:cNvPr>
          <p:cNvSpPr txBox="1"/>
          <p:nvPr/>
        </p:nvSpPr>
        <p:spPr>
          <a:xfrm>
            <a:off x="754602" y="1295615"/>
            <a:ext cx="103609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b="1" dirty="0">
                <a:latin typeface="almoniNeue"/>
              </a:rPr>
              <a:t>במידה וספריית </a:t>
            </a:r>
            <a:r>
              <a:rPr lang="en-US" sz="2400" b="1" dirty="0">
                <a:latin typeface="almoniNeue"/>
              </a:rPr>
              <a:t>bootstrap</a:t>
            </a:r>
            <a:r>
              <a:rPr lang="he-IL" sz="2400" b="1" dirty="0">
                <a:latin typeface="almoniNeue"/>
              </a:rPr>
              <a:t> לא מספקת לכם עיצוב לאלמנט שאתם מחפשים נוכל להכניס עיצוב לתוך שורה ספציפית בקומפוננט. </a:t>
            </a:r>
            <a:endParaRPr lang="he-IL" sz="2400" b="1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79A37CE-03AE-49FC-BCD8-85ACF892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0" y="2254907"/>
            <a:ext cx="6258798" cy="404869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3005C7AC-3F08-42BF-910F-46B2ACD9EB8D}"/>
              </a:ext>
            </a:extLst>
          </p:cNvPr>
          <p:cNvSpPr txBox="1"/>
          <p:nvPr/>
        </p:nvSpPr>
        <p:spPr>
          <a:xfrm>
            <a:off x="6734308" y="3309756"/>
            <a:ext cx="41436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Tx/>
              <a:buChar char="*"/>
            </a:pPr>
            <a:r>
              <a:rPr lang="he-IL" sz="2000" b="1" dirty="0">
                <a:latin typeface="almoniNeue"/>
              </a:rPr>
              <a:t>שלא כמו ב – </a:t>
            </a:r>
            <a:r>
              <a:rPr lang="en-US" sz="2000" b="1" dirty="0">
                <a:latin typeface="almoniNeue"/>
              </a:rPr>
              <a:t>css</a:t>
            </a:r>
            <a:r>
              <a:rPr lang="he-IL" sz="2000" b="1" dirty="0">
                <a:latin typeface="almoniNeue"/>
              </a:rPr>
              <a:t> בין פרמטר עיצובי אחד לשני יבוא פסיק ולא נקודה פסיק. כמו כן עם יש הגדרה עיצובית של </a:t>
            </a:r>
            <a:r>
              <a:rPr lang="en-US" sz="2000" b="1" dirty="0">
                <a:latin typeface="almoniNeue"/>
              </a:rPr>
              <a:t>css</a:t>
            </a:r>
            <a:r>
              <a:rPr lang="he-IL" sz="2000" b="1" dirty="0">
                <a:latin typeface="almoniNeue"/>
              </a:rPr>
              <a:t> </a:t>
            </a:r>
            <a:r>
              <a:rPr lang="he-IL" sz="2000" b="1" dirty="0" err="1">
                <a:latin typeface="almoniNeue"/>
              </a:rPr>
              <a:t>שבנוייה</a:t>
            </a:r>
            <a:r>
              <a:rPr lang="he-IL" sz="2000" b="1" dirty="0">
                <a:latin typeface="almoniNeue"/>
              </a:rPr>
              <a:t> משני מילים עם מקף ביניהם </a:t>
            </a:r>
            <a:r>
              <a:rPr lang="he-IL" sz="2000" b="1" dirty="0" err="1">
                <a:latin typeface="almoniNeue"/>
              </a:rPr>
              <a:t>בריאקט</a:t>
            </a:r>
            <a:r>
              <a:rPr lang="he-IL" sz="2000" b="1" dirty="0">
                <a:latin typeface="almoniNeue"/>
              </a:rPr>
              <a:t> נכתוב הגדרה זאת ב - </a:t>
            </a:r>
            <a:r>
              <a:rPr lang="en-US" sz="2000" b="1" dirty="0">
                <a:latin typeface="almoniNeue"/>
              </a:rPr>
              <a:t>camelCase</a:t>
            </a:r>
            <a:endParaRPr lang="he-IL" sz="2000" b="1" dirty="0"/>
          </a:p>
        </p:txBody>
      </p:sp>
      <p:cxnSp>
        <p:nvCxnSpPr>
          <p:cNvPr id="10" name="מחבר: מרפקי 9">
            <a:extLst>
              <a:ext uri="{FF2B5EF4-FFF2-40B4-BE49-F238E27FC236}">
                <a16:creationId xmlns:a16="http://schemas.microsoft.com/office/drawing/2014/main" id="{E0EE8F90-A273-4AEC-AEBF-AE65DC3A52A9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2707694" y="2792636"/>
            <a:ext cx="4354443" cy="1228948"/>
          </a:xfrm>
          <a:prstGeom prst="bentConnector3">
            <a:avLst>
              <a:gd name="adj1" fmla="val 10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: מרפקי 16">
            <a:extLst>
              <a:ext uri="{FF2B5EF4-FFF2-40B4-BE49-F238E27FC236}">
                <a16:creationId xmlns:a16="http://schemas.microsoft.com/office/drawing/2014/main" id="{784DE0D0-A2F2-49A9-B657-D9C94EB27831}"/>
              </a:ext>
            </a:extLst>
          </p:cNvPr>
          <p:cNvCxnSpPr>
            <a:stCxn id="7" idx="1"/>
          </p:cNvCxnSpPr>
          <p:nvPr/>
        </p:nvCxnSpPr>
        <p:spPr>
          <a:xfrm rot="10800000">
            <a:off x="3417904" y="5486400"/>
            <a:ext cx="3316405" cy="97346"/>
          </a:xfrm>
          <a:prstGeom prst="bentConnector3">
            <a:avLst>
              <a:gd name="adj1" fmla="val 100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6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8E65D7A-7343-41C0-8723-E12740FE040B}"/>
              </a:ext>
            </a:extLst>
          </p:cNvPr>
          <p:cNvSpPr txBox="1"/>
          <p:nvPr/>
        </p:nvSpPr>
        <p:spPr>
          <a:xfrm>
            <a:off x="0" y="422018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u="sng" dirty="0">
                <a:latin typeface="almoniNeue"/>
              </a:rPr>
              <a:t>עבודה עם </a:t>
            </a:r>
            <a:r>
              <a:rPr lang="en-US" sz="4800" u="sng" dirty="0">
                <a:latin typeface="almoniNeue"/>
              </a:rPr>
              <a:t>SCSS</a:t>
            </a:r>
            <a:endParaRPr lang="he-IL" sz="4800" u="sng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FA31668-1DA6-468A-81E0-0CBEEF52CF1F}"/>
              </a:ext>
            </a:extLst>
          </p:cNvPr>
          <p:cNvSpPr txBox="1"/>
          <p:nvPr/>
        </p:nvSpPr>
        <p:spPr>
          <a:xfrm>
            <a:off x="3949108" y="2005463"/>
            <a:ext cx="71664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התקנת ספריית </a:t>
            </a:r>
            <a:r>
              <a:rPr lang="en-US" sz="2000" dirty="0">
                <a:latin typeface="almoniNeue"/>
              </a:rPr>
              <a:t>SASS</a:t>
            </a:r>
            <a:r>
              <a:rPr lang="he-IL" sz="2000" dirty="0">
                <a:latin typeface="almoniNeue"/>
              </a:rPr>
              <a:t> באמצעות הפקודה </a:t>
            </a:r>
            <a:r>
              <a:rPr lang="en-US" sz="2000" dirty="0">
                <a:latin typeface="almoniNeue"/>
              </a:rPr>
              <a:t>npm i node-sass</a:t>
            </a:r>
            <a:endParaRPr lang="he-IL" sz="20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68A4A26-71A5-43DF-BAE6-05C10EB75006}"/>
              </a:ext>
            </a:extLst>
          </p:cNvPr>
          <p:cNvSpPr txBox="1"/>
          <p:nvPr/>
        </p:nvSpPr>
        <p:spPr>
          <a:xfrm>
            <a:off x="8114776" y="3846879"/>
            <a:ext cx="30007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יוצרים תיקייה בשם </a:t>
            </a:r>
            <a:r>
              <a:rPr lang="en-US" sz="2000" dirty="0">
                <a:latin typeface="almoniNeue"/>
              </a:rPr>
              <a:t>SCSS</a:t>
            </a:r>
            <a:r>
              <a:rPr lang="he-IL" sz="2000" dirty="0">
                <a:latin typeface="almoniNeue"/>
              </a:rPr>
              <a:t> </a:t>
            </a:r>
            <a:endParaRPr lang="he-IL" sz="20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1FB5B72-9DFD-4CEB-A34A-67E56B474620}"/>
              </a:ext>
            </a:extLst>
          </p:cNvPr>
          <p:cNvSpPr txBox="1"/>
          <p:nvPr/>
        </p:nvSpPr>
        <p:spPr>
          <a:xfrm>
            <a:off x="2502042" y="1180091"/>
            <a:ext cx="6818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b="1" dirty="0">
                <a:latin typeface="almoniNeue"/>
              </a:rPr>
              <a:t>ספריית </a:t>
            </a:r>
            <a:r>
              <a:rPr lang="en-US" sz="2400" b="1" dirty="0">
                <a:latin typeface="almoniNeue"/>
              </a:rPr>
              <a:t>SACC</a:t>
            </a:r>
            <a:r>
              <a:rPr lang="he-IL" sz="2400" b="1" dirty="0">
                <a:latin typeface="almoniNeue"/>
              </a:rPr>
              <a:t> עוזרת לנו </a:t>
            </a:r>
            <a:r>
              <a:rPr lang="he-IL" sz="2400" b="1" dirty="0" err="1">
                <a:latin typeface="almoniNeue"/>
              </a:rPr>
              <a:t>למדל</a:t>
            </a:r>
            <a:r>
              <a:rPr lang="he-IL" sz="2400" b="1" dirty="0">
                <a:latin typeface="almoniNeue"/>
              </a:rPr>
              <a:t> את קבצי העיצוב שלנוב</a:t>
            </a:r>
            <a:endParaRPr lang="he-IL" sz="2400" b="1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72953B6-B7DE-4D57-8396-4C7C0196E1C7}"/>
              </a:ext>
            </a:extLst>
          </p:cNvPr>
          <p:cNvSpPr txBox="1"/>
          <p:nvPr/>
        </p:nvSpPr>
        <p:spPr>
          <a:xfrm>
            <a:off x="5424253" y="2353941"/>
            <a:ext cx="56913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החלפת את סיומת של קובץ </a:t>
            </a:r>
            <a:r>
              <a:rPr lang="en-US" sz="2000" dirty="0">
                <a:latin typeface="almoniNeue"/>
              </a:rPr>
              <a:t>index.css</a:t>
            </a:r>
            <a:r>
              <a:rPr lang="he-IL" sz="2000" dirty="0">
                <a:latin typeface="almoniNeue"/>
              </a:rPr>
              <a:t> ל – </a:t>
            </a:r>
            <a:r>
              <a:rPr lang="en-US" sz="2000" dirty="0" err="1">
                <a:latin typeface="almoniNeue"/>
              </a:rPr>
              <a:t>index.scss</a:t>
            </a:r>
            <a:endParaRPr lang="he-IL" sz="20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23ED5F7C-1FFC-4E27-80F2-9C178D8BBAA7}"/>
              </a:ext>
            </a:extLst>
          </p:cNvPr>
          <p:cNvSpPr txBox="1"/>
          <p:nvPr/>
        </p:nvSpPr>
        <p:spPr>
          <a:xfrm>
            <a:off x="4215438" y="3114864"/>
            <a:ext cx="6900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מוחקים את קובץ </a:t>
            </a:r>
            <a:r>
              <a:rPr lang="en-US" sz="2000" dirty="0">
                <a:latin typeface="almoniNeue"/>
              </a:rPr>
              <a:t>app.css</a:t>
            </a:r>
            <a:endParaRPr lang="he-IL" sz="2000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1F3584A6-3EC3-4A0E-9226-D9046EF8F132}"/>
              </a:ext>
            </a:extLst>
          </p:cNvPr>
          <p:cNvSpPr txBox="1"/>
          <p:nvPr/>
        </p:nvSpPr>
        <p:spPr>
          <a:xfrm>
            <a:off x="4215439" y="3470358"/>
            <a:ext cx="6900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בקובץ </a:t>
            </a:r>
            <a:r>
              <a:rPr lang="en-US" sz="2000" dirty="0">
                <a:latin typeface="almoniNeue"/>
              </a:rPr>
              <a:t>app.js</a:t>
            </a:r>
            <a:r>
              <a:rPr lang="he-IL" sz="2000" dirty="0">
                <a:latin typeface="almoniNeue"/>
              </a:rPr>
              <a:t> מוחקים את הקישור לקובץ </a:t>
            </a:r>
            <a:r>
              <a:rPr lang="en-US" sz="2000" dirty="0">
                <a:latin typeface="almoniNeue"/>
              </a:rPr>
              <a:t>app.css</a:t>
            </a:r>
            <a:endParaRPr lang="he-IL" sz="2000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87A09DA7-5749-427C-A48D-466BFEBA9275}"/>
              </a:ext>
            </a:extLst>
          </p:cNvPr>
          <p:cNvSpPr txBox="1"/>
          <p:nvPr/>
        </p:nvSpPr>
        <p:spPr>
          <a:xfrm>
            <a:off x="3647268" y="2753149"/>
            <a:ext cx="7468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/>
              <a:t>בקובץ </a:t>
            </a:r>
            <a:r>
              <a:rPr lang="en-US" sz="2000" dirty="0"/>
              <a:t>index.js</a:t>
            </a:r>
            <a:r>
              <a:rPr lang="he-IL" sz="2000" dirty="0"/>
              <a:t> נחליף את הקישור לקובץ העיצוב החדש </a:t>
            </a:r>
            <a:r>
              <a:rPr lang="en-US" sz="2000" dirty="0" err="1"/>
              <a:t>index.scss</a:t>
            </a:r>
            <a:endParaRPr lang="he-IL" sz="2000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9E081B12-F834-4DEB-BD78-118DB6645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2898" cy="2267266"/>
          </a:xfrm>
          <a:prstGeom prst="rect">
            <a:avLst/>
          </a:prstGeom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B73FD3D1-47E0-4F51-8BD0-44FBE891124A}"/>
              </a:ext>
            </a:extLst>
          </p:cNvPr>
          <p:cNvSpPr txBox="1"/>
          <p:nvPr/>
        </p:nvSpPr>
        <p:spPr>
          <a:xfrm>
            <a:off x="5681708" y="4184977"/>
            <a:ext cx="5433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יוצרים בתוך תיקיית </a:t>
            </a:r>
            <a:r>
              <a:rPr lang="en-US" sz="2000" dirty="0">
                <a:latin typeface="almoniNeue"/>
              </a:rPr>
              <a:t>scss</a:t>
            </a:r>
            <a:r>
              <a:rPr lang="he-IL" sz="2000" dirty="0">
                <a:latin typeface="almoniNeue"/>
              </a:rPr>
              <a:t> את קובץ העיצוב הכללי</a:t>
            </a:r>
            <a:endParaRPr lang="he-IL" sz="2000" dirty="0"/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A73E0928-480A-4774-83DA-457D19DA2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9188"/>
            <a:ext cx="2867425" cy="1057423"/>
          </a:xfrm>
          <a:prstGeom prst="rect">
            <a:avLst/>
          </a:prstGeom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CBFC4309-766A-44D7-9CA1-DB423290AB6F}"/>
              </a:ext>
            </a:extLst>
          </p:cNvPr>
          <p:cNvSpPr txBox="1"/>
          <p:nvPr/>
        </p:nvSpPr>
        <p:spPr>
          <a:xfrm>
            <a:off x="6095999" y="4520073"/>
            <a:ext cx="50195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בקובץ </a:t>
            </a:r>
            <a:r>
              <a:rPr lang="en-US" sz="2000" dirty="0" err="1">
                <a:latin typeface="almoniNeue"/>
              </a:rPr>
              <a:t>index.scss</a:t>
            </a:r>
            <a:r>
              <a:rPr lang="he-IL" sz="2000" dirty="0">
                <a:latin typeface="almoniNeue"/>
              </a:rPr>
              <a:t> – מייבאים את קובץ העיצוב</a:t>
            </a:r>
            <a:endParaRPr lang="he-IL" sz="2000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26AC4EE1-05A4-4446-BF1D-12D2F61FBB56}"/>
              </a:ext>
            </a:extLst>
          </p:cNvPr>
          <p:cNvSpPr txBox="1"/>
          <p:nvPr/>
        </p:nvSpPr>
        <p:spPr>
          <a:xfrm>
            <a:off x="6803369" y="4863343"/>
            <a:ext cx="4312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>
                <a:latin typeface="almoniNeue"/>
              </a:rPr>
              <a:t>_</a:t>
            </a:r>
            <a:r>
              <a:rPr lang="en-US" sz="2000" dirty="0" err="1">
                <a:latin typeface="almoniNeue"/>
              </a:rPr>
              <a:t>setup.scss</a:t>
            </a:r>
            <a:r>
              <a:rPr lang="he-IL" sz="2000" dirty="0">
                <a:latin typeface="almoniNeue"/>
              </a:rPr>
              <a:t> – יוצרים מחלקה עיצובית</a:t>
            </a:r>
            <a:endParaRPr lang="he-IL" sz="2000" dirty="0"/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9DB9481A-2FE5-4936-9AEC-5C46C7D45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2" y="3541391"/>
            <a:ext cx="3000794" cy="1295581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E307EF63-D076-4A88-B22C-0FEA2B198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31752"/>
            <a:ext cx="5590404" cy="1891143"/>
          </a:xfrm>
          <a:prstGeom prst="rect">
            <a:avLst/>
          </a:prstGeom>
        </p:spPr>
      </p:pic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63E151AB-CF06-4BA4-B879-3FD73352E66C}"/>
              </a:ext>
            </a:extLst>
          </p:cNvPr>
          <p:cNvSpPr txBox="1"/>
          <p:nvPr/>
        </p:nvSpPr>
        <p:spPr>
          <a:xfrm>
            <a:off x="8380520" y="5211821"/>
            <a:ext cx="27888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משתמשים בה בקוד</a:t>
            </a:r>
            <a:endParaRPr lang="he-IL" sz="2000" dirty="0"/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E8D1BE49-2F59-4726-A5B2-5765E8FAC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708" y="5938700"/>
            <a:ext cx="3901392" cy="914482"/>
          </a:xfrm>
          <a:prstGeom prst="rect">
            <a:avLst/>
          </a:prstGeom>
        </p:spPr>
      </p:pic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3FE2BC91-2BFD-4135-BB2F-5AB11FC2DED3}"/>
              </a:ext>
            </a:extLst>
          </p:cNvPr>
          <p:cNvSpPr txBox="1"/>
          <p:nvPr/>
        </p:nvSpPr>
        <p:spPr>
          <a:xfrm>
            <a:off x="9674404" y="5828175"/>
            <a:ext cx="1887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u="sng" dirty="0">
                <a:latin typeface="almoniNeue"/>
              </a:rPr>
              <a:t>התוצאה בדפדפן:</a:t>
            </a:r>
            <a:endParaRPr lang="he-IL" sz="2000" u="sng" dirty="0"/>
          </a:p>
        </p:txBody>
      </p:sp>
      <p:cxnSp>
        <p:nvCxnSpPr>
          <p:cNvPr id="33" name="מחבר: מרפקי 32">
            <a:extLst>
              <a:ext uri="{FF2B5EF4-FFF2-40B4-BE49-F238E27FC236}">
                <a16:creationId xmlns:a16="http://schemas.microsoft.com/office/drawing/2014/main" id="{4975B75D-B2D9-4C57-B7A9-65CF9A5C6383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1363777" y="1869908"/>
            <a:ext cx="4060476" cy="684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: מרפקי 35">
            <a:extLst>
              <a:ext uri="{FF2B5EF4-FFF2-40B4-BE49-F238E27FC236}">
                <a16:creationId xmlns:a16="http://schemas.microsoft.com/office/drawing/2014/main" id="{22ABCDDB-E353-4398-AB33-EC02441D9517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976449" y="606448"/>
            <a:ext cx="10139122" cy="3440486"/>
          </a:xfrm>
          <a:prstGeom prst="bentConnector3">
            <a:avLst>
              <a:gd name="adj1" fmla="val -22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: מרפקי 40">
            <a:extLst>
              <a:ext uri="{FF2B5EF4-FFF2-40B4-BE49-F238E27FC236}">
                <a16:creationId xmlns:a16="http://schemas.microsoft.com/office/drawing/2014/main" id="{6CB07573-1778-4206-B0D6-7FD2894C0CFF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rot="10800000">
            <a:off x="2867425" y="2917900"/>
            <a:ext cx="3228574" cy="1802228"/>
          </a:xfrm>
          <a:prstGeom prst="bentConnector3">
            <a:avLst>
              <a:gd name="adj1" fmla="val 59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: מרפקי 43">
            <a:extLst>
              <a:ext uri="{FF2B5EF4-FFF2-40B4-BE49-F238E27FC236}">
                <a16:creationId xmlns:a16="http://schemas.microsoft.com/office/drawing/2014/main" id="{5834E8D4-CCBA-49FB-90A1-B5E2789025C2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rot="10800000">
            <a:off x="3020807" y="4189182"/>
            <a:ext cx="3782563" cy="874216"/>
          </a:xfrm>
          <a:prstGeom prst="bentConnector3">
            <a:avLst>
              <a:gd name="adj1" fmla="val 7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: מרפקי 51">
            <a:extLst>
              <a:ext uri="{FF2B5EF4-FFF2-40B4-BE49-F238E27FC236}">
                <a16:creationId xmlns:a16="http://schemas.microsoft.com/office/drawing/2014/main" id="{0155DD98-B795-415F-9DE3-2A2321D07AC9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4687410" y="5411876"/>
            <a:ext cx="3693110" cy="478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CD9C876B-9DAD-4A33-88FF-D7EF3503AC27}"/>
              </a:ext>
            </a:extLst>
          </p:cNvPr>
          <p:cNvSpPr txBox="1"/>
          <p:nvPr/>
        </p:nvSpPr>
        <p:spPr>
          <a:xfrm>
            <a:off x="3955000" y="1680746"/>
            <a:ext cx="6903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u="sng" dirty="0">
                <a:latin typeface="almoniNeue"/>
              </a:rPr>
              <a:t>השלבים לעבודה עם ספריית </a:t>
            </a:r>
            <a:r>
              <a:rPr lang="en-US" sz="2000" u="sng" dirty="0">
                <a:latin typeface="almoniNeue"/>
              </a:rPr>
              <a:t> SCSS</a:t>
            </a:r>
            <a:r>
              <a:rPr lang="he-IL" sz="2000" u="sng" dirty="0">
                <a:latin typeface="almoniNeue"/>
              </a:rPr>
              <a:t>בפרויקט</a:t>
            </a:r>
            <a:endParaRPr lang="he-IL" sz="2000" u="sng" dirty="0"/>
          </a:p>
        </p:txBody>
      </p:sp>
    </p:spTree>
    <p:extLst>
      <p:ext uri="{BB962C8B-B14F-4D97-AF65-F5344CB8AC3E}">
        <p14:creationId xmlns:p14="http://schemas.microsoft.com/office/powerpoint/2010/main" val="29073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B68D328-9893-4762-9DB1-B37AF29D7CF2}"/>
              </a:ext>
            </a:extLst>
          </p:cNvPr>
          <p:cNvSpPr txBox="1"/>
          <p:nvPr/>
        </p:nvSpPr>
        <p:spPr>
          <a:xfrm>
            <a:off x="3130960" y="45266"/>
            <a:ext cx="88776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u="sng" dirty="0">
                <a:latin typeface="almoniNeue"/>
              </a:rPr>
              <a:t>משימת תרגול יצירת כרטיס</a:t>
            </a:r>
            <a:endParaRPr lang="he-IL" sz="4800" u="sng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A397BE9-024A-4A88-BBC3-4C22E53CA25B}"/>
              </a:ext>
            </a:extLst>
          </p:cNvPr>
          <p:cNvSpPr txBox="1"/>
          <p:nvPr/>
        </p:nvSpPr>
        <p:spPr>
          <a:xfrm>
            <a:off x="4082268" y="5075636"/>
            <a:ext cx="71664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צור קומפוננט חדש בשם </a:t>
            </a:r>
            <a:r>
              <a:rPr lang="en-US" sz="2000" dirty="0" err="1">
                <a:latin typeface="almoniNeue"/>
              </a:rPr>
              <a:t>card.jsx</a:t>
            </a:r>
            <a:r>
              <a:rPr lang="he-IL" sz="2000" dirty="0">
                <a:latin typeface="almoniNeue"/>
              </a:rPr>
              <a:t> מסוג </a:t>
            </a:r>
            <a:r>
              <a:rPr lang="en-US" sz="2000" dirty="0">
                <a:latin typeface="almoniNeue"/>
              </a:rPr>
              <a:t>sfc</a:t>
            </a:r>
            <a:endParaRPr lang="he-IL" sz="20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5071E8B-EB4A-49BE-B270-59B3F83E6070}"/>
              </a:ext>
            </a:extLst>
          </p:cNvPr>
          <p:cNvSpPr txBox="1"/>
          <p:nvPr/>
        </p:nvSpPr>
        <p:spPr>
          <a:xfrm>
            <a:off x="3890863" y="5460327"/>
            <a:ext cx="7357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lmoniNeue"/>
              </a:rPr>
              <a:t>Card.jsx</a:t>
            </a:r>
            <a:r>
              <a:rPr lang="he-IL" sz="2000" dirty="0">
                <a:latin typeface="almoniNeue"/>
              </a:rPr>
              <a:t> - צור קבוע בשם </a:t>
            </a:r>
            <a:r>
              <a:rPr lang="en-US" sz="2000" dirty="0">
                <a:latin typeface="almoniNeue"/>
              </a:rPr>
              <a:t>card</a:t>
            </a:r>
            <a:r>
              <a:rPr lang="he-IL" sz="2000" dirty="0">
                <a:latin typeface="almoniNeue"/>
              </a:rPr>
              <a:t> שיהיה שווה ערך לאובייקט הבא: </a:t>
            </a:r>
            <a:endParaRPr lang="en-US" sz="2000" dirty="0">
              <a:latin typeface="almoniNeue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2745777-73E8-4574-A30D-804E525BD53F}"/>
              </a:ext>
            </a:extLst>
          </p:cNvPr>
          <p:cNvSpPr txBox="1"/>
          <p:nvPr/>
        </p:nvSpPr>
        <p:spPr>
          <a:xfrm>
            <a:off x="3750904" y="857726"/>
            <a:ext cx="74978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הורד את ספריית </a:t>
            </a:r>
            <a:r>
              <a:rPr lang="en-US" sz="2000" dirty="0">
                <a:latin typeface="almoniNeue"/>
              </a:rPr>
              <a:t>SASS</a:t>
            </a:r>
            <a:r>
              <a:rPr lang="he-IL" sz="2000" dirty="0">
                <a:latin typeface="almoniNeue"/>
              </a:rPr>
              <a:t> לפרויקט באמצעות הפקודה </a:t>
            </a:r>
            <a:r>
              <a:rPr lang="en-US" sz="2000" dirty="0">
                <a:latin typeface="almoniNeue"/>
              </a:rPr>
              <a:t>npm I node-sass</a:t>
            </a:r>
            <a:endParaRPr lang="he-IL" sz="20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212689C-6939-435D-9243-20881C04FD83}"/>
              </a:ext>
            </a:extLst>
          </p:cNvPr>
          <p:cNvSpPr txBox="1"/>
          <p:nvPr/>
        </p:nvSpPr>
        <p:spPr>
          <a:xfrm>
            <a:off x="4786604" y="1558909"/>
            <a:ext cx="64621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/>
              <a:t>Index.js</a:t>
            </a:r>
            <a:r>
              <a:rPr lang="he-IL" sz="2000" dirty="0"/>
              <a:t> – החלף בייבוא את סיומת הקובץ </a:t>
            </a:r>
            <a:r>
              <a:rPr lang="en-US" sz="2000" dirty="0"/>
              <a:t>index.css</a:t>
            </a:r>
            <a:r>
              <a:rPr lang="he-IL" sz="2000" dirty="0"/>
              <a:t> ל - </a:t>
            </a:r>
            <a:r>
              <a:rPr lang="en-US" sz="2000" dirty="0"/>
              <a:t>.scss</a:t>
            </a:r>
            <a:endParaRPr lang="he-IL" sz="20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B0E4887-298F-4DFE-BE24-8C2EE5F8F04D}"/>
              </a:ext>
            </a:extLst>
          </p:cNvPr>
          <p:cNvSpPr txBox="1"/>
          <p:nvPr/>
        </p:nvSpPr>
        <p:spPr>
          <a:xfrm>
            <a:off x="5151179" y="1178814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/>
              <a:t>Index.css</a:t>
            </a:r>
            <a:r>
              <a:rPr lang="he-IL" sz="2000" dirty="0"/>
              <a:t> – החלף את הסיומת של קובץ זה ל - </a:t>
            </a:r>
            <a:r>
              <a:rPr lang="en-US" sz="2000" dirty="0"/>
              <a:t>.scss</a:t>
            </a:r>
            <a:endParaRPr lang="he-IL" sz="20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B0FD247-D338-40E2-9A54-17299A2C89F0}"/>
              </a:ext>
            </a:extLst>
          </p:cNvPr>
          <p:cNvSpPr txBox="1"/>
          <p:nvPr/>
        </p:nvSpPr>
        <p:spPr>
          <a:xfrm>
            <a:off x="3470989" y="3999319"/>
            <a:ext cx="77777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צור קומפוננט חדש מסוג </a:t>
            </a:r>
            <a:r>
              <a:rPr lang="en-US" sz="2000" dirty="0">
                <a:latin typeface="almoniNeue"/>
              </a:rPr>
              <a:t>SFC</a:t>
            </a:r>
            <a:r>
              <a:rPr lang="he-IL" sz="2000" dirty="0">
                <a:latin typeface="almoniNeue"/>
              </a:rPr>
              <a:t> בשם </a:t>
            </a:r>
            <a:r>
              <a:rPr lang="en-US" sz="2000" dirty="0">
                <a:latin typeface="almoniNeue"/>
              </a:rPr>
              <a:t>pageHeader.jsx</a:t>
            </a:r>
            <a:r>
              <a:rPr lang="he-IL" sz="2000" dirty="0">
                <a:latin typeface="almoniNeue"/>
              </a:rPr>
              <a:t> שיחזיר כותרת ראשית משנית ו </a:t>
            </a:r>
            <a:r>
              <a:rPr lang="en-US" sz="2000" dirty="0" err="1">
                <a:latin typeface="almoniNeue"/>
              </a:rPr>
              <a:t>hr</a:t>
            </a:r>
            <a:endParaRPr lang="he-IL" sz="20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5C2BBCE2-B3FA-4153-A4BA-D78D133B8FD5}"/>
              </a:ext>
            </a:extLst>
          </p:cNvPr>
          <p:cNvSpPr txBox="1"/>
          <p:nvPr/>
        </p:nvSpPr>
        <p:spPr>
          <a:xfrm>
            <a:off x="2948474" y="2978032"/>
            <a:ext cx="83002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צור קומפוננט מסוג </a:t>
            </a:r>
            <a:r>
              <a:rPr lang="en-US" sz="2000" dirty="0">
                <a:latin typeface="almoniNeue"/>
              </a:rPr>
              <a:t>CC</a:t>
            </a:r>
            <a:r>
              <a:rPr lang="he-IL" sz="2000" dirty="0">
                <a:latin typeface="almoniNeue"/>
              </a:rPr>
              <a:t> בשם  </a:t>
            </a:r>
            <a:r>
              <a:rPr lang="en-US" sz="2000" dirty="0" err="1">
                <a:latin typeface="almoniNeue"/>
              </a:rPr>
              <a:t>home.jsx</a:t>
            </a:r>
            <a:r>
              <a:rPr lang="he-IL" sz="2000" dirty="0">
                <a:latin typeface="almoniNeue"/>
              </a:rPr>
              <a:t> שתחזיר את הטקסט </a:t>
            </a:r>
            <a:r>
              <a:rPr lang="en-US" sz="2000" dirty="0">
                <a:latin typeface="almoniNeue"/>
              </a:rPr>
              <a:t>“home works!”</a:t>
            </a:r>
            <a:endParaRPr lang="he-IL" sz="2000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1B90AFA2-66C5-4C38-933A-F30BF341E951}"/>
              </a:ext>
            </a:extLst>
          </p:cNvPr>
          <p:cNvSpPr txBox="1"/>
          <p:nvPr/>
        </p:nvSpPr>
        <p:spPr>
          <a:xfrm>
            <a:off x="6858001" y="1906081"/>
            <a:ext cx="43907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צור תיקייה בשם </a:t>
            </a:r>
            <a:r>
              <a:rPr lang="en-US" sz="2000" dirty="0">
                <a:latin typeface="almoniNeue"/>
              </a:rPr>
              <a:t>SCSS</a:t>
            </a:r>
            <a:r>
              <a:rPr lang="he-IL" sz="2000" dirty="0">
                <a:latin typeface="almoniNeue"/>
              </a:rPr>
              <a:t> בתוך תיקיית </a:t>
            </a:r>
            <a:r>
              <a:rPr lang="en-US" sz="2000" dirty="0">
                <a:latin typeface="almoniNeue"/>
              </a:rPr>
              <a:t>SRC</a:t>
            </a:r>
            <a:endParaRPr lang="he-IL" sz="2000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44D4587B-D64F-434B-92AD-3229BF84B097}"/>
              </a:ext>
            </a:extLst>
          </p:cNvPr>
          <p:cNvSpPr txBox="1"/>
          <p:nvPr/>
        </p:nvSpPr>
        <p:spPr>
          <a:xfrm>
            <a:off x="4786606" y="2286176"/>
            <a:ext cx="64621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צור בתוך תיקיית </a:t>
            </a:r>
            <a:r>
              <a:rPr lang="en-US" sz="2000" dirty="0">
                <a:latin typeface="almoniNeue"/>
              </a:rPr>
              <a:t>SCSS</a:t>
            </a:r>
            <a:r>
              <a:rPr lang="he-IL" sz="2000" dirty="0">
                <a:latin typeface="almoniNeue"/>
              </a:rPr>
              <a:t> את קובץ העיצוב הכללי </a:t>
            </a:r>
            <a:r>
              <a:rPr lang="en-US" sz="2000" dirty="0">
                <a:latin typeface="almoniNeue"/>
              </a:rPr>
              <a:t>_</a:t>
            </a:r>
            <a:r>
              <a:rPr lang="en-US" sz="2000" dirty="0" err="1">
                <a:latin typeface="almoniNeue"/>
              </a:rPr>
              <a:t>setup.scss</a:t>
            </a:r>
            <a:endParaRPr lang="he-IL" sz="2000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1CE259AB-D8C7-4973-B948-B20B9EF18935}"/>
              </a:ext>
            </a:extLst>
          </p:cNvPr>
          <p:cNvSpPr txBox="1"/>
          <p:nvPr/>
        </p:nvSpPr>
        <p:spPr>
          <a:xfrm>
            <a:off x="5281129" y="2631887"/>
            <a:ext cx="59676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lmoniNeue"/>
              </a:rPr>
              <a:t>index.scss</a:t>
            </a:r>
            <a:r>
              <a:rPr lang="he-IL" sz="2000" dirty="0">
                <a:latin typeface="almoniNeue"/>
              </a:rPr>
              <a:t> – ייבא את קובץ העיצוב </a:t>
            </a:r>
            <a:r>
              <a:rPr lang="en-US" sz="2000" dirty="0">
                <a:latin typeface="almoniNeue"/>
              </a:rPr>
              <a:t>_</a:t>
            </a:r>
            <a:r>
              <a:rPr lang="en-US" sz="2000" dirty="0" err="1">
                <a:latin typeface="almoniNeue"/>
              </a:rPr>
              <a:t>setup.scss</a:t>
            </a:r>
            <a:endParaRPr lang="he-IL" sz="2000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2581745-32A2-4620-B028-2DE343089A22}"/>
              </a:ext>
            </a:extLst>
          </p:cNvPr>
          <p:cNvSpPr txBox="1"/>
          <p:nvPr/>
        </p:nvSpPr>
        <p:spPr>
          <a:xfrm>
            <a:off x="3396344" y="3346463"/>
            <a:ext cx="78523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>
                <a:latin typeface="almoniNeue"/>
              </a:rPr>
              <a:t>App.js</a:t>
            </a:r>
            <a:r>
              <a:rPr lang="he-IL" sz="2000" dirty="0">
                <a:latin typeface="almoniNeue"/>
              </a:rPr>
              <a:t> – ייבא את הקומפוננט </a:t>
            </a:r>
            <a:r>
              <a:rPr lang="en-US" sz="2000" dirty="0">
                <a:latin typeface="almoniNeue"/>
              </a:rPr>
              <a:t>home</a:t>
            </a:r>
            <a:r>
              <a:rPr lang="he-IL" sz="2000" dirty="0">
                <a:latin typeface="almoniNeue"/>
              </a:rPr>
              <a:t> והצב אותו בתוך האלמנט </a:t>
            </a:r>
            <a:r>
              <a:rPr lang="en-US" sz="2000" dirty="0">
                <a:latin typeface="almoniNeue"/>
              </a:rPr>
              <a:t>div</a:t>
            </a:r>
            <a:r>
              <a:rPr lang="he-IL" sz="2000" dirty="0">
                <a:latin typeface="almoniNeue"/>
              </a:rPr>
              <a:t> עם </a:t>
            </a:r>
            <a:r>
              <a:rPr lang="en-US" sz="2000" dirty="0">
                <a:latin typeface="almoniNeue"/>
              </a:rPr>
              <a:t>className=“app”</a:t>
            </a:r>
            <a:endParaRPr lang="he-IL" sz="2000" dirty="0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6C0E950E-AD98-4443-A6B6-E500E4E4E06E}"/>
              </a:ext>
            </a:extLst>
          </p:cNvPr>
          <p:cNvSpPr txBox="1"/>
          <p:nvPr/>
        </p:nvSpPr>
        <p:spPr>
          <a:xfrm>
            <a:off x="2948469" y="4665775"/>
            <a:ext cx="83002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lmoniNeue"/>
              </a:rPr>
              <a:t>Home.jsx</a:t>
            </a:r>
            <a:r>
              <a:rPr lang="he-IL" sz="2000" dirty="0">
                <a:latin typeface="almoniNeue"/>
              </a:rPr>
              <a:t> – הצב את הקומפוננט </a:t>
            </a:r>
            <a:r>
              <a:rPr lang="en-US" sz="2000" dirty="0">
                <a:latin typeface="almoniNeue"/>
              </a:rPr>
              <a:t>pageHeader</a:t>
            </a:r>
            <a:r>
              <a:rPr lang="he-IL" sz="2000" dirty="0">
                <a:latin typeface="almoniNeue"/>
              </a:rPr>
              <a:t> במקום הטקסט </a:t>
            </a:r>
            <a:r>
              <a:rPr lang="en-US" sz="2000" dirty="0">
                <a:latin typeface="almoniNeue"/>
              </a:rPr>
              <a:t>“app…”</a:t>
            </a:r>
            <a:endParaRPr lang="he-IL" sz="2000" dirty="0"/>
          </a:p>
        </p:txBody>
      </p: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526B1CA4-9623-4B02-B964-4950A8B8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2" y="364508"/>
            <a:ext cx="2933151" cy="2628521"/>
          </a:xfrm>
          <a:prstGeom prst="rect">
            <a:avLst/>
          </a:prstGeom>
        </p:spPr>
      </p:pic>
      <p:cxnSp>
        <p:nvCxnSpPr>
          <p:cNvPr id="63" name="מחבר: מרפקי 62">
            <a:extLst>
              <a:ext uri="{FF2B5EF4-FFF2-40B4-BE49-F238E27FC236}">
                <a16:creationId xmlns:a16="http://schemas.microsoft.com/office/drawing/2014/main" id="{0D3F0317-5AC8-4F7D-B075-7C0218C168F0}"/>
              </a:ext>
            </a:extLst>
          </p:cNvPr>
          <p:cNvCxnSpPr>
            <a:cxnSpLocks/>
            <a:stCxn id="4" idx="3"/>
            <a:endCxn id="44" idx="0"/>
          </p:cNvCxnSpPr>
          <p:nvPr/>
        </p:nvCxnSpPr>
        <p:spPr>
          <a:xfrm flipH="1" flipV="1">
            <a:off x="1605728" y="364508"/>
            <a:ext cx="9643002" cy="5295874"/>
          </a:xfrm>
          <a:prstGeom prst="bentConnector4">
            <a:avLst>
              <a:gd name="adj1" fmla="val -2371"/>
              <a:gd name="adj2" fmla="val 104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תמונה 65">
            <a:extLst>
              <a:ext uri="{FF2B5EF4-FFF2-40B4-BE49-F238E27FC236}">
                <a16:creationId xmlns:a16="http://schemas.microsoft.com/office/drawing/2014/main" id="{B6562750-1E0D-4812-8248-F45079C26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5" y="3099949"/>
            <a:ext cx="2909426" cy="3524216"/>
          </a:xfrm>
          <a:prstGeom prst="rect">
            <a:avLst/>
          </a:prstGeom>
        </p:spPr>
      </p:pic>
      <p:sp>
        <p:nvSpPr>
          <p:cNvPr id="69" name="תיבת טקסט 68">
            <a:extLst>
              <a:ext uri="{FF2B5EF4-FFF2-40B4-BE49-F238E27FC236}">
                <a16:creationId xmlns:a16="http://schemas.microsoft.com/office/drawing/2014/main" id="{5A9F993A-7706-44E3-938F-D6F7328D4820}"/>
              </a:ext>
            </a:extLst>
          </p:cNvPr>
          <p:cNvSpPr txBox="1"/>
          <p:nvPr/>
        </p:nvSpPr>
        <p:spPr>
          <a:xfrm>
            <a:off x="3890862" y="5810068"/>
            <a:ext cx="73578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הורד מספריית </a:t>
            </a:r>
            <a:r>
              <a:rPr lang="en-US" sz="2000" dirty="0">
                <a:latin typeface="almoniNeue"/>
              </a:rPr>
              <a:t>bootstrap</a:t>
            </a:r>
            <a:r>
              <a:rPr lang="he-IL" sz="2000" dirty="0">
                <a:latin typeface="almoniNeue"/>
              </a:rPr>
              <a:t> טמפלט של כרטיס וצור את הכרטיס הבא מהנתונים שבקבוע שיצרת</a:t>
            </a:r>
            <a:endParaRPr lang="en-US" sz="2000" dirty="0">
              <a:latin typeface="almoniNeue"/>
            </a:endParaRPr>
          </a:p>
        </p:txBody>
      </p:sp>
      <p:sp>
        <p:nvSpPr>
          <p:cNvPr id="74" name="תיבת טקסט 73">
            <a:extLst>
              <a:ext uri="{FF2B5EF4-FFF2-40B4-BE49-F238E27FC236}">
                <a16:creationId xmlns:a16="http://schemas.microsoft.com/office/drawing/2014/main" id="{E193E7B4-34C2-48CE-9FC4-7D9B3D0FB0F3}"/>
              </a:ext>
            </a:extLst>
          </p:cNvPr>
          <p:cNvSpPr txBox="1"/>
          <p:nvPr/>
        </p:nvSpPr>
        <p:spPr>
          <a:xfrm>
            <a:off x="3896203" y="6419270"/>
            <a:ext cx="7357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>
                <a:latin typeface="almoniNeue"/>
              </a:rPr>
              <a:t>Home.jsx</a:t>
            </a:r>
            <a:r>
              <a:rPr lang="he-IL" sz="2000" dirty="0">
                <a:latin typeface="almoniNeue"/>
              </a:rPr>
              <a:t> – הצב את הקומפוננט </a:t>
            </a:r>
            <a:r>
              <a:rPr lang="en-US" sz="2000" dirty="0">
                <a:latin typeface="almoniNeue"/>
              </a:rPr>
              <a:t> card</a:t>
            </a:r>
            <a:r>
              <a:rPr lang="he-IL" sz="2000" dirty="0">
                <a:latin typeface="almoniNeue"/>
              </a:rPr>
              <a:t>מתחת לקומפוננט </a:t>
            </a:r>
            <a:r>
              <a:rPr lang="en-US" sz="2000" dirty="0">
                <a:latin typeface="almoniNeue"/>
              </a:rPr>
              <a:t>pageHeader</a:t>
            </a:r>
          </a:p>
        </p:txBody>
      </p:sp>
    </p:spTree>
    <p:extLst>
      <p:ext uri="{BB962C8B-B14F-4D97-AF65-F5344CB8AC3E}">
        <p14:creationId xmlns:p14="http://schemas.microsoft.com/office/powerpoint/2010/main" val="285766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71456A3-7EB9-4457-BB59-FFAE30FA8C5E}"/>
              </a:ext>
            </a:extLst>
          </p:cNvPr>
          <p:cNvSpPr txBox="1"/>
          <p:nvPr/>
        </p:nvSpPr>
        <p:spPr>
          <a:xfrm>
            <a:off x="0" y="422018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u="sng" dirty="0">
                <a:latin typeface="almoniNeue"/>
              </a:rPr>
              <a:t>לולאות (</a:t>
            </a:r>
            <a:r>
              <a:rPr lang="en-US" sz="4800" u="sng" dirty="0">
                <a:latin typeface="almoniNeue"/>
              </a:rPr>
              <a:t>iterations</a:t>
            </a:r>
            <a:r>
              <a:rPr lang="he-IL" sz="4800" u="sng" dirty="0">
                <a:latin typeface="almoniNeue"/>
              </a:rPr>
              <a:t>) ב - </a:t>
            </a:r>
            <a:r>
              <a:rPr lang="en-US" sz="4800" u="sng" dirty="0">
                <a:latin typeface="almoniNeue"/>
              </a:rPr>
              <a:t>React</a:t>
            </a:r>
            <a:endParaRPr lang="he-IL" sz="4800" u="sng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99C6D77-1837-495D-B541-20B32F654911}"/>
              </a:ext>
            </a:extLst>
          </p:cNvPr>
          <p:cNvSpPr txBox="1"/>
          <p:nvPr/>
        </p:nvSpPr>
        <p:spPr>
          <a:xfrm>
            <a:off x="0" y="1180091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2400" b="1" dirty="0">
                <a:latin typeface="almoniNeue"/>
              </a:rPr>
              <a:t>React</a:t>
            </a:r>
            <a:r>
              <a:rPr lang="he-IL" sz="2400" b="1" dirty="0">
                <a:latin typeface="almoniNeue"/>
              </a:rPr>
              <a:t> בחרה במטודת </a:t>
            </a:r>
            <a:r>
              <a:rPr lang="en-US" sz="2400" b="1" dirty="0">
                <a:latin typeface="almoniNeue"/>
              </a:rPr>
              <a:t>map</a:t>
            </a:r>
            <a:r>
              <a:rPr lang="he-IL" sz="2400" b="1" dirty="0">
                <a:latin typeface="almoniNeue"/>
              </a:rPr>
              <a:t> בשביל לבצע לולאות על מערכים</a:t>
            </a:r>
            <a:endParaRPr lang="he-IL" sz="2400" b="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6435DD5-B566-4B3A-B2A9-CCCC892C6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6" y="2011088"/>
            <a:ext cx="5458587" cy="4572638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E88AAE7-D337-4D9A-A6D4-068A3FA60130}"/>
              </a:ext>
            </a:extLst>
          </p:cNvPr>
          <p:cNvSpPr txBox="1"/>
          <p:nvPr/>
        </p:nvSpPr>
        <p:spPr>
          <a:xfrm>
            <a:off x="6811347" y="2013052"/>
            <a:ext cx="49278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אני יוצר מערך של מחרוזות תווים בשם </a:t>
            </a:r>
            <a:r>
              <a:rPr lang="en-US" sz="2000" dirty="0">
                <a:latin typeface="almoniNeue"/>
              </a:rPr>
              <a:t>array</a:t>
            </a:r>
            <a:r>
              <a:rPr lang="he-IL" sz="2000" dirty="0">
                <a:latin typeface="almoniNeue"/>
              </a:rPr>
              <a:t> בתוך אובייקט ה - </a:t>
            </a:r>
            <a:r>
              <a:rPr lang="en-US" sz="2000" dirty="0">
                <a:latin typeface="almoniNeue"/>
              </a:rPr>
              <a:t>state</a:t>
            </a:r>
            <a:endParaRPr lang="he-IL" sz="20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0DB55BE-86DB-41BB-AF43-02B3D70A9AEE}"/>
              </a:ext>
            </a:extLst>
          </p:cNvPr>
          <p:cNvSpPr txBox="1"/>
          <p:nvPr/>
        </p:nvSpPr>
        <p:spPr>
          <a:xfrm>
            <a:off x="7124926" y="2755736"/>
            <a:ext cx="4604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אני מבצע </a:t>
            </a:r>
            <a:r>
              <a:rPr lang="en-US" sz="2000" dirty="0">
                <a:latin typeface="almoniNeue"/>
              </a:rPr>
              <a:t>shallow copy</a:t>
            </a:r>
            <a:r>
              <a:rPr lang="he-IL" sz="2000" dirty="0">
                <a:latin typeface="almoniNeue"/>
              </a:rPr>
              <a:t> של המערך </a:t>
            </a:r>
            <a:r>
              <a:rPr lang="en-US" sz="2000" dirty="0">
                <a:latin typeface="almoniNeue"/>
              </a:rPr>
              <a:t>array</a:t>
            </a:r>
            <a:endParaRPr lang="he-IL" sz="20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DB8CEE4-B43A-4CCD-B69F-4DF4399E07C0}"/>
              </a:ext>
            </a:extLst>
          </p:cNvPr>
          <p:cNvSpPr txBox="1"/>
          <p:nvPr/>
        </p:nvSpPr>
        <p:spPr>
          <a:xfrm>
            <a:off x="7134493" y="3155846"/>
            <a:ext cx="460466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אני פותח אזור של </a:t>
            </a:r>
            <a:r>
              <a:rPr lang="en-US" sz="2000" dirty="0">
                <a:latin typeface="almoniNeue"/>
              </a:rPr>
              <a:t>JS</a:t>
            </a:r>
            <a:r>
              <a:rPr lang="he-IL" sz="2000" dirty="0">
                <a:latin typeface="almoniNeue"/>
              </a:rPr>
              <a:t> בתוך מטודת </a:t>
            </a:r>
            <a:r>
              <a:rPr lang="en-US" sz="2000" dirty="0">
                <a:latin typeface="almoniNeue"/>
              </a:rPr>
              <a:t>render</a:t>
            </a:r>
            <a:r>
              <a:rPr lang="he-IL" sz="2000" dirty="0">
                <a:latin typeface="almoniNeue"/>
              </a:rPr>
              <a:t> ומשתמש במטודת </a:t>
            </a:r>
            <a:r>
              <a:rPr lang="en-US" sz="2000" dirty="0">
                <a:latin typeface="almoniNeue"/>
              </a:rPr>
              <a:t>map</a:t>
            </a:r>
            <a:r>
              <a:rPr lang="he-IL" sz="2000" dirty="0">
                <a:latin typeface="almoniNeue"/>
              </a:rPr>
              <a:t> לעשות לולאה על המערך. מטודה זאת יכולה לקבל עד שלוש פרמטרים כאשר: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הראשון - האיבר במערך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השני – מספר ה – </a:t>
            </a:r>
            <a:r>
              <a:rPr lang="en-US" sz="2000" dirty="0">
                <a:latin typeface="almoniNeue"/>
              </a:rPr>
              <a:t>index</a:t>
            </a:r>
            <a:r>
              <a:rPr lang="he-IL" sz="2000" dirty="0">
                <a:latin typeface="almoniNeue"/>
              </a:rPr>
              <a:t> של האיבר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המערך עצמו</a:t>
            </a:r>
            <a:endParaRPr lang="he-IL" sz="20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F3B9AFA-B353-45A1-A63C-BA1087E90379}"/>
              </a:ext>
            </a:extLst>
          </p:cNvPr>
          <p:cNvSpPr txBox="1"/>
          <p:nvPr/>
        </p:nvSpPr>
        <p:spPr>
          <a:xfrm>
            <a:off x="9436823" y="1641756"/>
            <a:ext cx="1961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u="sng" dirty="0">
                <a:latin typeface="almoniNeue"/>
              </a:rPr>
              <a:t>בדוגמה שלהלן:</a:t>
            </a:r>
            <a:endParaRPr lang="he-IL" sz="2000" b="1" u="sng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7170BCB-0924-4F9C-AD5F-9E5C1CE41A88}"/>
              </a:ext>
            </a:extLst>
          </p:cNvPr>
          <p:cNvSpPr txBox="1"/>
          <p:nvPr/>
        </p:nvSpPr>
        <p:spPr>
          <a:xfrm>
            <a:off x="6587649" y="5402615"/>
            <a:ext cx="51515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כל אלמנט </a:t>
            </a:r>
            <a:r>
              <a:rPr lang="en-US" sz="2000" dirty="0">
                <a:latin typeface="almoniNeue"/>
              </a:rPr>
              <a:t>HTML</a:t>
            </a:r>
            <a:r>
              <a:rPr lang="he-IL" sz="2000" dirty="0">
                <a:latin typeface="almoniNeue"/>
              </a:rPr>
              <a:t> שאני יוצר חייב לקבל את המאפיין </a:t>
            </a:r>
            <a:r>
              <a:rPr lang="en-US" sz="2000" dirty="0">
                <a:latin typeface="almoniNeue"/>
              </a:rPr>
              <a:t>key</a:t>
            </a:r>
            <a:r>
              <a:rPr lang="he-IL" sz="2000" dirty="0">
                <a:latin typeface="almoniNeue"/>
              </a:rPr>
              <a:t> עם מספר סידורי על מנת ש </a:t>
            </a:r>
            <a:r>
              <a:rPr lang="en-US" sz="2000" dirty="0">
                <a:latin typeface="almoniNeue"/>
              </a:rPr>
              <a:t>react</a:t>
            </a:r>
            <a:r>
              <a:rPr lang="he-IL" sz="2000" dirty="0">
                <a:latin typeface="almoniNeue"/>
              </a:rPr>
              <a:t> לא תזרוק שגיאה. אני משתמש בפרמטר השני של ה – </a:t>
            </a:r>
            <a:r>
              <a:rPr lang="en-US" sz="2000" dirty="0">
                <a:latin typeface="almoniNeue"/>
              </a:rPr>
              <a:t>index</a:t>
            </a:r>
            <a:r>
              <a:rPr lang="he-IL" sz="2000" dirty="0">
                <a:latin typeface="almoniNeue"/>
              </a:rPr>
              <a:t> כדי לעשות זאת</a:t>
            </a:r>
            <a:endParaRPr lang="he-IL" sz="2000" dirty="0"/>
          </a:p>
        </p:txBody>
      </p:sp>
      <p:cxnSp>
        <p:nvCxnSpPr>
          <p:cNvPr id="12" name="מחבר: מרפקי 11">
            <a:extLst>
              <a:ext uri="{FF2B5EF4-FFF2-40B4-BE49-F238E27FC236}">
                <a16:creationId xmlns:a16="http://schemas.microsoft.com/office/drawing/2014/main" id="{9ED2DF23-9F65-481B-AEA9-B8E00FC0B6F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4814601" y="2366994"/>
            <a:ext cx="1996747" cy="388737"/>
          </a:xfrm>
          <a:prstGeom prst="bentConnector3">
            <a:avLst>
              <a:gd name="adj1" fmla="val 37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: מרפקי 16">
            <a:extLst>
              <a:ext uri="{FF2B5EF4-FFF2-40B4-BE49-F238E27FC236}">
                <a16:creationId xmlns:a16="http://schemas.microsoft.com/office/drawing/2014/main" id="{2E7DFD21-4064-4F84-AC6B-3B360222D06C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4935894" y="2955791"/>
            <a:ext cx="2189032" cy="707884"/>
          </a:xfrm>
          <a:prstGeom prst="bentConnector3">
            <a:avLst>
              <a:gd name="adj1" fmla="val 49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id="{BF2841D8-D569-43B7-91C5-0FE6F9E2CE02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5449079" y="4279231"/>
            <a:ext cx="1685415" cy="218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: מרפקי 24">
            <a:extLst>
              <a:ext uri="{FF2B5EF4-FFF2-40B4-BE49-F238E27FC236}">
                <a16:creationId xmlns:a16="http://schemas.microsoft.com/office/drawing/2014/main" id="{DE2C1C95-3046-4C8D-95D9-895BAE1C4DBB}"/>
              </a:ext>
            </a:extLst>
          </p:cNvPr>
          <p:cNvCxnSpPr>
            <a:stCxn id="10" idx="1"/>
          </p:cNvCxnSpPr>
          <p:nvPr/>
        </p:nvCxnSpPr>
        <p:spPr>
          <a:xfrm rot="10800000">
            <a:off x="3825551" y="5066523"/>
            <a:ext cx="2762098" cy="997813"/>
          </a:xfrm>
          <a:prstGeom prst="bentConnector3">
            <a:avLst>
              <a:gd name="adj1" fmla="val 999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6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4E414FC-CE17-47D1-9F18-754E9F5E5E4E}"/>
              </a:ext>
            </a:extLst>
          </p:cNvPr>
          <p:cNvSpPr txBox="1"/>
          <p:nvPr/>
        </p:nvSpPr>
        <p:spPr>
          <a:xfrm>
            <a:off x="0" y="146571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0" i="0" u="sng" dirty="0">
                <a:effectLst/>
              </a:rPr>
              <a:t>conditional rendering</a:t>
            </a:r>
            <a:endParaRPr lang="he-IL" sz="7200" u="sng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DBE6D44-EA0E-42DC-AA19-D6F084DF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7" y="2041866"/>
            <a:ext cx="6068272" cy="4363059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C908666-B9B4-4AAA-96DF-D3A53207BA73}"/>
              </a:ext>
            </a:extLst>
          </p:cNvPr>
          <p:cNvSpPr txBox="1"/>
          <p:nvPr/>
        </p:nvSpPr>
        <p:spPr>
          <a:xfrm>
            <a:off x="0" y="1180091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400" b="1" dirty="0">
                <a:latin typeface="almoniNeue"/>
              </a:rPr>
              <a:t>אחת הטכניקות הנפוצות ב – </a:t>
            </a:r>
            <a:r>
              <a:rPr lang="en-US" sz="2400" b="1" dirty="0">
                <a:latin typeface="almoniNeue"/>
              </a:rPr>
              <a:t>react</a:t>
            </a:r>
            <a:r>
              <a:rPr lang="he-IL" sz="2400" b="1" dirty="0">
                <a:latin typeface="almoniNeue"/>
              </a:rPr>
              <a:t> היא להתנות הדפסת נתונים לדף הגולש </a:t>
            </a:r>
            <a:endParaRPr lang="he-IL" sz="2400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6FBC352-D69D-4793-AAD7-C893254C677C}"/>
              </a:ext>
            </a:extLst>
          </p:cNvPr>
          <p:cNvSpPr txBox="1"/>
          <p:nvPr/>
        </p:nvSpPr>
        <p:spPr>
          <a:xfrm>
            <a:off x="9436823" y="1641756"/>
            <a:ext cx="1961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u="sng" dirty="0">
                <a:latin typeface="almoniNeue"/>
              </a:rPr>
              <a:t>בדוגמה שלהלן:</a:t>
            </a:r>
            <a:endParaRPr lang="he-IL" sz="2000" b="1" u="sng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A65881D-6547-4B8F-9E59-B8EE9A6CC72E}"/>
              </a:ext>
            </a:extLst>
          </p:cNvPr>
          <p:cNvSpPr txBox="1"/>
          <p:nvPr/>
        </p:nvSpPr>
        <p:spPr>
          <a:xfrm>
            <a:off x="6811347" y="2013052"/>
            <a:ext cx="49278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אני מתנה שאם אין אורך למערך אז אני מבצע </a:t>
            </a:r>
            <a:r>
              <a:rPr lang="en-US" sz="2000" dirty="0">
                <a:latin typeface="almoniNeue"/>
              </a:rPr>
              <a:t>early return</a:t>
            </a:r>
            <a:r>
              <a:rPr lang="he-IL" sz="2000" dirty="0">
                <a:latin typeface="almoniNeue"/>
              </a:rPr>
              <a:t> ומחזיר את הטקסט הכתוב באלמנט הפסקה. </a:t>
            </a:r>
            <a:endParaRPr lang="he-IL" sz="200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C135A67-4225-4597-908D-2BD61046703A}"/>
              </a:ext>
            </a:extLst>
          </p:cNvPr>
          <p:cNvSpPr txBox="1"/>
          <p:nvPr/>
        </p:nvSpPr>
        <p:spPr>
          <a:xfrm>
            <a:off x="9651427" y="5827144"/>
            <a:ext cx="1961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u="sng" dirty="0">
                <a:latin typeface="almoniNeue"/>
              </a:rPr>
              <a:t>התוצאה בדפדפן:</a:t>
            </a:r>
            <a:endParaRPr lang="he-IL" sz="2000" b="1" u="sng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018F80C2-81F6-4379-B060-9DA913309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8" r="1"/>
          <a:stretch/>
        </p:blipFill>
        <p:spPr>
          <a:xfrm>
            <a:off x="6932647" y="5911079"/>
            <a:ext cx="2593017" cy="400110"/>
          </a:xfrm>
          <a:prstGeom prst="rect">
            <a:avLst/>
          </a:prstGeom>
        </p:spPr>
      </p:pic>
      <p:cxnSp>
        <p:nvCxnSpPr>
          <p:cNvPr id="4" name="מחבר: מרפקי 3">
            <a:extLst>
              <a:ext uri="{FF2B5EF4-FFF2-40B4-BE49-F238E27FC236}">
                <a16:creationId xmlns:a16="http://schemas.microsoft.com/office/drawing/2014/main" id="{739266EA-ACEB-4882-BE78-53ACC53EA41D}"/>
              </a:ext>
            </a:extLst>
          </p:cNvPr>
          <p:cNvCxnSpPr>
            <a:stCxn id="8" idx="2"/>
          </p:cNvCxnSpPr>
          <p:nvPr/>
        </p:nvCxnSpPr>
        <p:spPr>
          <a:xfrm rot="5400000">
            <a:off x="7394857" y="2008025"/>
            <a:ext cx="859704" cy="2901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17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4E414FC-CE17-47D1-9F18-754E9F5E5E4E}"/>
              </a:ext>
            </a:extLst>
          </p:cNvPr>
          <p:cNvSpPr txBox="1"/>
          <p:nvPr/>
        </p:nvSpPr>
        <p:spPr>
          <a:xfrm>
            <a:off x="0" y="146571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u="sng" dirty="0"/>
              <a:t>Events in React</a:t>
            </a:r>
            <a:endParaRPr lang="he-IL" sz="6600" u="sng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C908666-B9B4-4AAA-96DF-D3A53207BA73}"/>
              </a:ext>
            </a:extLst>
          </p:cNvPr>
          <p:cNvSpPr txBox="1"/>
          <p:nvPr/>
        </p:nvSpPr>
        <p:spPr>
          <a:xfrm>
            <a:off x="1847460" y="1236457"/>
            <a:ext cx="85375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b="0" i="0" dirty="0">
                <a:effectLst/>
                <a:latin typeface="almoniNeue"/>
              </a:rPr>
              <a:t>React</a:t>
            </a:r>
            <a:r>
              <a:rPr lang="he-IL" sz="2400" b="0" i="0" dirty="0">
                <a:effectLst/>
                <a:latin typeface="almoniNeue"/>
              </a:rPr>
              <a:t> נותנות תמיכה לכל סוגי האירועים ב - </a:t>
            </a:r>
            <a:r>
              <a:rPr lang="en-US" sz="2400" b="0" i="0" dirty="0">
                <a:effectLst/>
                <a:latin typeface="almoniNeue"/>
              </a:rPr>
              <a:t>JAVASCRIPT</a:t>
            </a:r>
            <a:r>
              <a:rPr lang="he-IL" sz="2400" b="0" i="0" dirty="0">
                <a:effectLst/>
                <a:latin typeface="almoniNeue"/>
              </a:rPr>
              <a:t> ובכל אחד מהם ניתן להפעיל פונקציה או מטודה אחרת </a:t>
            </a:r>
            <a:endParaRPr lang="he-IL" sz="2400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6FBC352-D69D-4793-AAD7-C893254C677C}"/>
              </a:ext>
            </a:extLst>
          </p:cNvPr>
          <p:cNvSpPr txBox="1"/>
          <p:nvPr/>
        </p:nvSpPr>
        <p:spPr>
          <a:xfrm>
            <a:off x="3704624" y="2136196"/>
            <a:ext cx="4823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u="sng" dirty="0">
                <a:latin typeface="almoniNeue"/>
              </a:rPr>
              <a:t>טבלה של אירועים נפוצים ב </a:t>
            </a:r>
            <a:r>
              <a:rPr lang="en-US" sz="2000" b="1" u="sng" dirty="0">
                <a:latin typeface="almoniNeue"/>
              </a:rPr>
              <a:t>React</a:t>
            </a:r>
            <a:endParaRPr lang="he-IL" sz="2000" b="1" u="sng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A65881D-6547-4B8F-9E59-B8EE9A6CC72E}"/>
              </a:ext>
            </a:extLst>
          </p:cNvPr>
          <p:cNvSpPr txBox="1"/>
          <p:nvPr/>
        </p:nvSpPr>
        <p:spPr>
          <a:xfrm>
            <a:off x="3427357" y="5421488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Tx/>
              <a:buChar char="*"/>
            </a:pPr>
            <a:r>
              <a:rPr lang="he-IL" sz="2000" b="1" dirty="0">
                <a:latin typeface="almoniNeue"/>
              </a:rPr>
              <a:t>רשימה של כל האירועים ב – </a:t>
            </a:r>
            <a:r>
              <a:rPr lang="en-US" sz="2000" b="1" dirty="0">
                <a:latin typeface="almoniNeue"/>
              </a:rPr>
              <a:t>javascript</a:t>
            </a:r>
            <a:r>
              <a:rPr lang="he-IL" sz="2000" b="1" dirty="0">
                <a:latin typeface="almoniNeue"/>
              </a:rPr>
              <a:t> בקישור הבא:</a:t>
            </a:r>
            <a:endParaRPr lang="he-IL" sz="2000" b="1" dirty="0"/>
          </a:p>
        </p:txBody>
      </p:sp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717B6F95-DEAF-4E5D-BC2E-DC85DC022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55850"/>
              </p:ext>
            </p:extLst>
          </p:nvPr>
        </p:nvGraphicFramePr>
        <p:xfrm>
          <a:off x="2662409" y="2606855"/>
          <a:ext cx="7104935" cy="2689847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887049">
                  <a:extLst>
                    <a:ext uri="{9D8B030D-6E8A-4147-A177-3AD203B41FA5}">
                      <a16:colId xmlns:a16="http://schemas.microsoft.com/office/drawing/2014/main" val="162167762"/>
                    </a:ext>
                  </a:extLst>
                </a:gridCol>
                <a:gridCol w="1483297">
                  <a:extLst>
                    <a:ext uri="{9D8B030D-6E8A-4147-A177-3AD203B41FA5}">
                      <a16:colId xmlns:a16="http://schemas.microsoft.com/office/drawing/2014/main" val="372399032"/>
                    </a:ext>
                  </a:extLst>
                </a:gridCol>
                <a:gridCol w="4734589">
                  <a:extLst>
                    <a:ext uri="{9D8B030D-6E8A-4147-A177-3AD203B41FA5}">
                      <a16:colId xmlns:a16="http://schemas.microsoft.com/office/drawing/2014/main" val="856578300"/>
                    </a:ext>
                  </a:extLst>
                </a:gridCol>
              </a:tblGrid>
              <a:tr h="326059"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he-IL" sz="1800">
                          <a:effectLst/>
                        </a:rPr>
                        <a:t>מס'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he-IL" sz="1800" dirty="0">
                          <a:effectLst/>
                        </a:rPr>
                        <a:t>שם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he-IL" sz="1800" dirty="0">
                          <a:effectLst/>
                        </a:rPr>
                        <a:t>תיאור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4488095"/>
                  </a:ext>
                </a:extLst>
              </a:tr>
              <a:tr h="399921"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he-IL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onClick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he-IL" sz="1800" dirty="0">
                          <a:effectLst/>
                        </a:rPr>
                        <a:t>בהקלקה על האלמנט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480470"/>
                  </a:ext>
                </a:extLst>
              </a:tr>
              <a:tr h="326059"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he-IL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onChange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he-IL" sz="1800" dirty="0">
                          <a:effectLst/>
                        </a:rPr>
                        <a:t>בשינוי ערכי האלמנט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3965457"/>
                  </a:ext>
                </a:extLst>
              </a:tr>
              <a:tr h="333572"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he-IL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onInput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he-IL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בהכנסת ערכים לאלמנט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3909832"/>
                  </a:ext>
                </a:extLst>
              </a:tr>
              <a:tr h="326059"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he-IL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onKeydown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he-IL" sz="1800" dirty="0">
                          <a:effectLst/>
                        </a:rPr>
                        <a:t>בלחיצה על כפתור במקלדת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0297705"/>
                  </a:ext>
                </a:extLst>
              </a:tr>
              <a:tr h="326059"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onMouseover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he-IL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בריחוף עם העכבר על האלמנט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5790665"/>
                  </a:ext>
                </a:extLst>
              </a:tr>
              <a:tr h="326059"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onFocus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he-IL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כשהאלמנט "בפוקוס" כלומר שנכנסים אליו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6551087"/>
                  </a:ext>
                </a:extLst>
              </a:tr>
              <a:tr h="326059"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he-IL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onBlur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300"/>
                        </a:spcAft>
                      </a:pPr>
                      <a:r>
                        <a:rPr lang="he-IL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כשהאלמנט לא ב "פוקוס" יותר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76485"/>
                  </a:ext>
                </a:extLst>
              </a:tr>
            </a:tbl>
          </a:graphicData>
        </a:graphic>
      </p:graphicFrame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4163790-E9F4-4501-9111-F05872A14F9E}"/>
              </a:ext>
            </a:extLst>
          </p:cNvPr>
          <p:cNvSpPr txBox="1"/>
          <p:nvPr/>
        </p:nvSpPr>
        <p:spPr>
          <a:xfrm>
            <a:off x="3328695" y="572086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>
                <a:hlinkClick r:id="rId2"/>
              </a:rPr>
              <a:t>https://www.w3schools.com/jsref/dom_obj_event.asp</a:t>
            </a:r>
            <a:r>
              <a:rPr lang="en-US" dirty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347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4E414FC-CE17-47D1-9F18-754E9F5E5E4E}"/>
              </a:ext>
            </a:extLst>
          </p:cNvPr>
          <p:cNvSpPr txBox="1"/>
          <p:nvPr/>
        </p:nvSpPr>
        <p:spPr>
          <a:xfrm>
            <a:off x="0" y="146571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u="sng" dirty="0"/>
              <a:t>הפעלת פונקציה ללא ארגומנטים ב - </a:t>
            </a:r>
            <a:r>
              <a:rPr lang="en-US" sz="4800" u="sng" dirty="0"/>
              <a:t>CC</a:t>
            </a:r>
            <a:endParaRPr lang="he-IL" sz="4800" u="sng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6FBC352-D69D-4793-AAD7-C893254C677C}"/>
              </a:ext>
            </a:extLst>
          </p:cNvPr>
          <p:cNvSpPr txBox="1"/>
          <p:nvPr/>
        </p:nvSpPr>
        <p:spPr>
          <a:xfrm>
            <a:off x="6525207" y="1968240"/>
            <a:ext cx="4823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u="sng" dirty="0">
                <a:latin typeface="almoniNeue"/>
              </a:rPr>
              <a:t>דוגמה להפעלת פונקציה</a:t>
            </a:r>
            <a:endParaRPr lang="he-IL" sz="2000" b="1" u="sng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74594F79-815F-431D-A7AA-3E7227DDE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44" y="2168295"/>
            <a:ext cx="6270471" cy="3656896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19BB95D-8831-41D4-97C2-FD155080264D}"/>
              </a:ext>
            </a:extLst>
          </p:cNvPr>
          <p:cNvSpPr txBox="1"/>
          <p:nvPr/>
        </p:nvSpPr>
        <p:spPr>
          <a:xfrm>
            <a:off x="8294914" y="2403287"/>
            <a:ext cx="33975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אני יוצר את הפונקציה </a:t>
            </a:r>
            <a:r>
              <a:rPr lang="en-US" sz="2000" dirty="0" err="1">
                <a:latin typeface="almoniNeue"/>
              </a:rPr>
              <a:t>firstFn</a:t>
            </a:r>
            <a:endParaRPr lang="he-IL" sz="20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81E6414-998A-4639-9519-4071CBE31724}"/>
              </a:ext>
            </a:extLst>
          </p:cNvPr>
          <p:cNvSpPr txBox="1"/>
          <p:nvPr/>
        </p:nvSpPr>
        <p:spPr>
          <a:xfrm>
            <a:off x="7483152" y="3759854"/>
            <a:ext cx="42093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אני מפעיל אותה בלחיצה על כפתור</a:t>
            </a:r>
            <a:endParaRPr lang="he-IL" sz="2000" dirty="0"/>
          </a:p>
        </p:txBody>
      </p:sp>
      <p:cxnSp>
        <p:nvCxnSpPr>
          <p:cNvPr id="15" name="מחבר: מרפקי 14">
            <a:extLst>
              <a:ext uri="{FF2B5EF4-FFF2-40B4-BE49-F238E27FC236}">
                <a16:creationId xmlns:a16="http://schemas.microsoft.com/office/drawing/2014/main" id="{0093A7BC-19A3-4D7D-9BAC-5A5E61365077}"/>
              </a:ext>
            </a:extLst>
          </p:cNvPr>
          <p:cNvCxnSpPr>
            <a:stCxn id="12" idx="1"/>
          </p:cNvCxnSpPr>
          <p:nvPr/>
        </p:nvCxnSpPr>
        <p:spPr>
          <a:xfrm rot="10800000" flipV="1">
            <a:off x="2090058" y="2603342"/>
            <a:ext cx="6204857" cy="932960"/>
          </a:xfrm>
          <a:prstGeom prst="bentConnector3">
            <a:avLst>
              <a:gd name="adj1" fmla="val 24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: מרפקי 17">
            <a:extLst>
              <a:ext uri="{FF2B5EF4-FFF2-40B4-BE49-F238E27FC236}">
                <a16:creationId xmlns:a16="http://schemas.microsoft.com/office/drawing/2014/main" id="{1AC1B7B2-B996-4134-875F-F9988A9A01AD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708850" y="3959908"/>
            <a:ext cx="2774303" cy="532851"/>
          </a:xfrm>
          <a:prstGeom prst="bentConnector3">
            <a:avLst>
              <a:gd name="adj1" fmla="val 100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6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4E414FC-CE17-47D1-9F18-754E9F5E5E4E}"/>
              </a:ext>
            </a:extLst>
          </p:cNvPr>
          <p:cNvSpPr txBox="1"/>
          <p:nvPr/>
        </p:nvSpPr>
        <p:spPr>
          <a:xfrm>
            <a:off x="0" y="146571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u="sng" dirty="0"/>
              <a:t>הפעלת פונקציה ללא ארגומנטים ב - </a:t>
            </a:r>
            <a:r>
              <a:rPr lang="en-US" sz="4800" u="sng" dirty="0"/>
              <a:t>SFC</a:t>
            </a:r>
            <a:endParaRPr lang="he-IL" sz="4800" u="sng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C908666-B9B4-4AAA-96DF-D3A53207BA73}"/>
              </a:ext>
            </a:extLst>
          </p:cNvPr>
          <p:cNvSpPr txBox="1"/>
          <p:nvPr/>
        </p:nvSpPr>
        <p:spPr>
          <a:xfrm>
            <a:off x="1827244" y="1036402"/>
            <a:ext cx="8537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b="0" i="0" dirty="0">
                <a:effectLst/>
                <a:latin typeface="almoniNeue"/>
              </a:rPr>
              <a:t>ניתן להפעיל פונקציות גם מתוך </a:t>
            </a:r>
            <a:r>
              <a:rPr lang="en-US" sz="2400" b="0" i="0" dirty="0">
                <a:effectLst/>
                <a:latin typeface="almoniNeue"/>
              </a:rPr>
              <a:t>SFC</a:t>
            </a:r>
            <a:r>
              <a:rPr lang="he-IL" sz="2400" b="0" i="0" dirty="0">
                <a:effectLst/>
                <a:latin typeface="almoniNeue"/>
              </a:rPr>
              <a:t> ולייצא אותה באמצעות </a:t>
            </a:r>
            <a:r>
              <a:rPr lang="en-US" sz="2400" b="0" i="0" dirty="0">
                <a:effectLst/>
                <a:latin typeface="almoniNeue"/>
              </a:rPr>
              <a:t>export</a:t>
            </a:r>
            <a:endParaRPr lang="he-IL" sz="2400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6FBC352-D69D-4793-AAD7-C893254C677C}"/>
              </a:ext>
            </a:extLst>
          </p:cNvPr>
          <p:cNvSpPr txBox="1"/>
          <p:nvPr/>
        </p:nvSpPr>
        <p:spPr>
          <a:xfrm>
            <a:off x="9041364" y="1759467"/>
            <a:ext cx="2467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u="sng" dirty="0">
                <a:latin typeface="almoniNeue"/>
              </a:rPr>
              <a:t>בקובץ </a:t>
            </a:r>
            <a:r>
              <a:rPr lang="en-US" sz="2000" b="1" u="sng" dirty="0" err="1">
                <a:latin typeface="almoniNeue"/>
              </a:rPr>
              <a:t>functionInSfc</a:t>
            </a:r>
            <a:endParaRPr lang="he-IL" sz="2000" b="1" u="sng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802D719-678E-465D-9DE7-0A2E4C774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54" y="1913737"/>
            <a:ext cx="7497221" cy="1933845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BA2E372-492E-4CA2-9FEA-292FBEADE48B}"/>
              </a:ext>
            </a:extLst>
          </p:cNvPr>
          <p:cNvSpPr txBox="1"/>
          <p:nvPr/>
        </p:nvSpPr>
        <p:spPr>
          <a:xfrm>
            <a:off x="8629261" y="4148123"/>
            <a:ext cx="3030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u="sng" dirty="0"/>
              <a:t>הצגת ה – </a:t>
            </a:r>
            <a:r>
              <a:rPr lang="en-US" sz="2000" b="1" u="sng" dirty="0"/>
              <a:t>SFC</a:t>
            </a:r>
            <a:r>
              <a:rPr lang="he-IL" sz="2000" b="1" u="sng" dirty="0"/>
              <a:t> בקובץ </a:t>
            </a:r>
            <a:r>
              <a:rPr lang="en-US" sz="2000" b="1" u="sng" dirty="0"/>
              <a:t>app.js</a:t>
            </a:r>
            <a:endParaRPr lang="he-IL" sz="2000" b="1" u="sng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30E0E755-9087-4C1F-A250-2D9DEEC68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3"/>
          <a:stretch/>
        </p:blipFill>
        <p:spPr>
          <a:xfrm>
            <a:off x="294654" y="4148123"/>
            <a:ext cx="6525536" cy="2429214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574020A0-8409-4AC7-85E3-46794806318B}"/>
              </a:ext>
            </a:extLst>
          </p:cNvPr>
          <p:cNvSpPr txBox="1"/>
          <p:nvPr/>
        </p:nvSpPr>
        <p:spPr>
          <a:xfrm>
            <a:off x="9524597" y="2927810"/>
            <a:ext cx="19839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ייצוא ה - </a:t>
            </a:r>
            <a:r>
              <a:rPr lang="en-US" sz="2000" dirty="0">
                <a:latin typeface="almoniNeue"/>
              </a:rPr>
              <a:t>SFC</a:t>
            </a:r>
            <a:endParaRPr lang="he-IL" sz="2000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E8D59D4-2675-4848-8885-5A0B8EEA71BF}"/>
              </a:ext>
            </a:extLst>
          </p:cNvPr>
          <p:cNvSpPr txBox="1"/>
          <p:nvPr/>
        </p:nvSpPr>
        <p:spPr>
          <a:xfrm>
            <a:off x="8349344" y="2181682"/>
            <a:ext cx="3235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בלחיצה על הכפתור תופעל הפונקציה </a:t>
            </a:r>
            <a:r>
              <a:rPr lang="en-US" sz="2000" dirty="0" err="1">
                <a:latin typeface="almoniNeue"/>
              </a:rPr>
              <a:t>callAlert</a:t>
            </a:r>
            <a:endParaRPr lang="he-IL" sz="20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FCBA6F28-CF21-431C-BDCD-DC066CD8C4F2}"/>
              </a:ext>
            </a:extLst>
          </p:cNvPr>
          <p:cNvSpPr txBox="1"/>
          <p:nvPr/>
        </p:nvSpPr>
        <p:spPr>
          <a:xfrm>
            <a:off x="8349344" y="3359156"/>
            <a:ext cx="31592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יצירת הפונקציה </a:t>
            </a:r>
            <a:r>
              <a:rPr lang="en-US" sz="2000" dirty="0" err="1">
                <a:latin typeface="almoniNeue"/>
              </a:rPr>
              <a:t>callAllert</a:t>
            </a:r>
            <a:endParaRPr lang="he-IL" sz="2000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055BE66D-8982-4DBF-9163-AE1CCA1A7644}"/>
              </a:ext>
            </a:extLst>
          </p:cNvPr>
          <p:cNvSpPr txBox="1"/>
          <p:nvPr/>
        </p:nvSpPr>
        <p:spPr>
          <a:xfrm>
            <a:off x="9582539" y="4548233"/>
            <a:ext cx="2076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ייבוא ה – </a:t>
            </a:r>
            <a:r>
              <a:rPr lang="en-US" sz="2000" dirty="0">
                <a:latin typeface="almoniNeue"/>
              </a:rPr>
              <a:t>SFC</a:t>
            </a:r>
            <a:endParaRPr lang="he-IL" sz="2000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AE23D5E3-958C-427F-850E-E5900F23E9B2}"/>
              </a:ext>
            </a:extLst>
          </p:cNvPr>
          <p:cNvSpPr txBox="1"/>
          <p:nvPr/>
        </p:nvSpPr>
        <p:spPr>
          <a:xfrm>
            <a:off x="8000563" y="4925837"/>
            <a:ext cx="36588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almoniNeue"/>
              </a:rPr>
              <a:t>הצבת ה – </a:t>
            </a:r>
            <a:r>
              <a:rPr lang="en-US" sz="2000" dirty="0">
                <a:latin typeface="almoniNeue"/>
              </a:rPr>
              <a:t>SFC</a:t>
            </a:r>
            <a:r>
              <a:rPr lang="he-IL" sz="2000" dirty="0">
                <a:latin typeface="almoniNeue"/>
              </a:rPr>
              <a:t> במטודת </a:t>
            </a:r>
            <a:r>
              <a:rPr lang="en-US" sz="2000" dirty="0">
                <a:latin typeface="almoniNeue"/>
              </a:rPr>
              <a:t>render</a:t>
            </a:r>
            <a:endParaRPr lang="he-IL" sz="2000" dirty="0"/>
          </a:p>
        </p:txBody>
      </p:sp>
      <p:cxnSp>
        <p:nvCxnSpPr>
          <p:cNvPr id="19" name="מחבר: מרפקי 18">
            <a:extLst>
              <a:ext uri="{FF2B5EF4-FFF2-40B4-BE49-F238E27FC236}">
                <a16:creationId xmlns:a16="http://schemas.microsoft.com/office/drawing/2014/main" id="{29FF21E7-28BC-4017-811C-3147387FD15E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942393" y="2627269"/>
            <a:ext cx="8582205" cy="500596"/>
          </a:xfrm>
          <a:prstGeom prst="bentConnector3">
            <a:avLst>
              <a:gd name="adj1" fmla="val 100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B5808CD2-540C-4210-BD30-4B63E3FB52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84368" y="2564718"/>
            <a:ext cx="464977" cy="99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: מרפקי 36">
            <a:extLst>
              <a:ext uri="{FF2B5EF4-FFF2-40B4-BE49-F238E27FC236}">
                <a16:creationId xmlns:a16="http://schemas.microsoft.com/office/drawing/2014/main" id="{60319B28-CBE2-4F84-9074-CCCB1407759D}"/>
              </a:ext>
            </a:extLst>
          </p:cNvPr>
          <p:cNvCxnSpPr>
            <a:stCxn id="15" idx="1"/>
          </p:cNvCxnSpPr>
          <p:nvPr/>
        </p:nvCxnSpPr>
        <p:spPr>
          <a:xfrm rot="10800000">
            <a:off x="3557422" y="3327921"/>
            <a:ext cx="4791922" cy="231291"/>
          </a:xfrm>
          <a:prstGeom prst="bentConnector3">
            <a:avLst>
              <a:gd name="adj1" fmla="val 8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: מרפקי 39">
            <a:extLst>
              <a:ext uri="{FF2B5EF4-FFF2-40B4-BE49-F238E27FC236}">
                <a16:creationId xmlns:a16="http://schemas.microsoft.com/office/drawing/2014/main" id="{AAE5F301-1835-4CFE-BD8B-381F537DF041}"/>
              </a:ext>
            </a:extLst>
          </p:cNvPr>
          <p:cNvCxnSpPr>
            <a:stCxn id="16" idx="1"/>
          </p:cNvCxnSpPr>
          <p:nvPr/>
        </p:nvCxnSpPr>
        <p:spPr>
          <a:xfrm rot="10800000">
            <a:off x="6820191" y="4273420"/>
            <a:ext cx="2762349" cy="474868"/>
          </a:xfrm>
          <a:prstGeom prst="bentConnector3">
            <a:avLst>
              <a:gd name="adj1" fmla="val 42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: מרפקי 42">
            <a:extLst>
              <a:ext uri="{FF2B5EF4-FFF2-40B4-BE49-F238E27FC236}">
                <a16:creationId xmlns:a16="http://schemas.microsoft.com/office/drawing/2014/main" id="{9F8FBD92-99EE-4C6F-B310-AD5346082082}"/>
              </a:ext>
            </a:extLst>
          </p:cNvPr>
          <p:cNvCxnSpPr>
            <a:stCxn id="17" idx="1"/>
          </p:cNvCxnSpPr>
          <p:nvPr/>
        </p:nvCxnSpPr>
        <p:spPr>
          <a:xfrm rot="10800000" flipV="1">
            <a:off x="2967135" y="5125892"/>
            <a:ext cx="5033428" cy="242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E8AE09F0-7948-4F5C-8562-69CF7A0C1A7C}"/>
              </a:ext>
            </a:extLst>
          </p:cNvPr>
          <p:cNvSpPr txBox="1"/>
          <p:nvPr/>
        </p:nvSpPr>
        <p:spPr>
          <a:xfrm>
            <a:off x="6986727" y="5869451"/>
            <a:ext cx="4799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Tx/>
              <a:buChar char="*"/>
            </a:pPr>
            <a:r>
              <a:rPr lang="en-US" sz="2000" b="1" dirty="0">
                <a:latin typeface="almoniNeue"/>
              </a:rPr>
              <a:t>App.js</a:t>
            </a:r>
            <a:r>
              <a:rPr lang="he-IL" sz="2000" b="1" dirty="0">
                <a:latin typeface="almoniNeue"/>
              </a:rPr>
              <a:t> - להראות גם את הפעלת פונקציית </a:t>
            </a:r>
            <a:r>
              <a:rPr lang="en-US" sz="2000" b="1" dirty="0" err="1">
                <a:latin typeface="almoniNeue"/>
              </a:rPr>
              <a:t>callAlert</a:t>
            </a:r>
            <a:r>
              <a:rPr lang="he-IL" sz="2000" b="1" dirty="0">
                <a:latin typeface="almoniNeue"/>
              </a:rPr>
              <a:t> ישירות בקוד ה - </a:t>
            </a:r>
            <a:r>
              <a:rPr lang="en-US" sz="2000" b="1" dirty="0">
                <a:latin typeface="almoniNeue"/>
              </a:rPr>
              <a:t>html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18030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30736</TotalTime>
  <Words>1159</Words>
  <Application>Microsoft Office PowerPoint</Application>
  <PresentationFormat>Widescreen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almoniNeue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דוד יכין</dc:creator>
  <cp:lastModifiedBy>Victor Yampolsky</cp:lastModifiedBy>
  <cp:revision>116</cp:revision>
  <dcterms:created xsi:type="dcterms:W3CDTF">2022-02-12T17:26:07Z</dcterms:created>
  <dcterms:modified xsi:type="dcterms:W3CDTF">2022-07-17T18:17:03Z</dcterms:modified>
</cp:coreProperties>
</file>