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F73-C9EC-44E0-9984-42DDB3377280}" type="datetimeFigureOut">
              <a:rPr lang="el-GR" smtClean="0"/>
              <a:t>29/3/2022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9DCF-48A2-47C4-90A0-9C17792378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109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29DCF-48A2-47C4-90A0-9C177923783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91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1D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312" y="416813"/>
            <a:ext cx="11263375" cy="161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1676" y="1868805"/>
            <a:ext cx="10048646" cy="287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806575" marR="5080" indent="-1794510">
              <a:lnSpc>
                <a:spcPts val="5890"/>
              </a:lnSpc>
              <a:spcBef>
                <a:spcPts val="880"/>
              </a:spcBef>
            </a:pPr>
            <a:r>
              <a:rPr spc="-50" dirty="0"/>
              <a:t>Ανάλυση</a:t>
            </a:r>
            <a:r>
              <a:rPr spc="-140" dirty="0"/>
              <a:t> </a:t>
            </a:r>
            <a:r>
              <a:rPr spc="-25" dirty="0"/>
              <a:t>και</a:t>
            </a:r>
            <a:r>
              <a:rPr spc="-125" dirty="0"/>
              <a:t> </a:t>
            </a:r>
            <a:r>
              <a:rPr spc="-50" dirty="0"/>
              <a:t>επιχειρηματική </a:t>
            </a:r>
            <a:r>
              <a:rPr spc="-1230" dirty="0"/>
              <a:t> </a:t>
            </a:r>
            <a:r>
              <a:rPr spc="-50" dirty="0"/>
              <a:t>μοντελοποίηση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762000"/>
            <a:ext cx="6553199" cy="6095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700" y="2853639"/>
            <a:ext cx="2839720" cy="103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255" algn="r">
              <a:lnSpc>
                <a:spcPts val="399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 Light"/>
                <a:cs typeface="Calibri Light"/>
              </a:rPr>
              <a:t>Επιχειρηματικές</a:t>
            </a:r>
            <a:endParaRPr sz="3400">
              <a:latin typeface="Calibri Light"/>
              <a:cs typeface="Calibri Light"/>
            </a:endParaRPr>
          </a:p>
          <a:p>
            <a:pPr marR="5080" algn="r">
              <a:lnSpc>
                <a:spcPts val="3990"/>
              </a:lnSpc>
            </a:pP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Διεργασίες</a:t>
            </a:r>
            <a:endParaRPr sz="3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0008" y="2216023"/>
            <a:ext cx="5874385" cy="19945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5875">
              <a:lnSpc>
                <a:spcPts val="2290"/>
              </a:lnSpc>
              <a:spcBef>
                <a:spcPts val="270"/>
              </a:spcBef>
            </a:pPr>
            <a:r>
              <a:rPr sz="2000" dirty="0">
                <a:latin typeface="Calibri"/>
                <a:cs typeface="Calibri"/>
              </a:rPr>
              <a:t>Οι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σημαντικότερες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ΕΔ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του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επιχειρηματικού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μοντέλου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της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ΕΗΔΕ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είναι: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Επισύναψη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εγγράφων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και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η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συμπλήρωση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αίτησης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Υ</a:t>
            </a:r>
            <a:r>
              <a:rPr sz="2000" spc="-10" dirty="0">
                <a:latin typeface="Calibri"/>
                <a:cs typeface="Calibri"/>
              </a:rPr>
              <a:t>π</a:t>
            </a:r>
            <a:r>
              <a:rPr sz="2000" spc="-5" dirty="0">
                <a:latin typeface="Calibri"/>
                <a:cs typeface="Calibri"/>
              </a:rPr>
              <a:t>οβ</a:t>
            </a:r>
            <a:r>
              <a:rPr sz="2000" spc="-25" dirty="0">
                <a:latin typeface="Calibri"/>
                <a:cs typeface="Calibri"/>
              </a:rPr>
              <a:t>ο</a:t>
            </a:r>
            <a:r>
              <a:rPr sz="2000" dirty="0">
                <a:latin typeface="Calibri"/>
                <a:cs typeface="Calibri"/>
              </a:rPr>
              <a:t>λή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α</a:t>
            </a:r>
            <a:r>
              <a:rPr sz="2000" spc="-20" dirty="0">
                <a:latin typeface="Calibri"/>
                <a:cs typeface="Calibri"/>
              </a:rPr>
              <a:t>ί</a:t>
            </a:r>
            <a:r>
              <a:rPr sz="2000" spc="-5" dirty="0">
                <a:latin typeface="Calibri"/>
                <a:cs typeface="Calibri"/>
              </a:rPr>
              <a:t>τ</a:t>
            </a:r>
            <a:r>
              <a:rPr sz="2000" spc="5" dirty="0">
                <a:latin typeface="Calibri"/>
                <a:cs typeface="Calibri"/>
              </a:rPr>
              <a:t>η</a:t>
            </a:r>
            <a:r>
              <a:rPr sz="2000" spc="-10" dirty="0">
                <a:latin typeface="Calibri"/>
                <a:cs typeface="Calibri"/>
              </a:rPr>
              <a:t>ση</a:t>
            </a:r>
            <a:r>
              <a:rPr sz="2000" dirty="0">
                <a:latin typeface="Calibri"/>
                <a:cs typeface="Calibri"/>
              </a:rPr>
              <a:t>ς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Αυτόματη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αποθήκευση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εγγράφων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Calibri"/>
                <a:cs typeface="Calibri"/>
              </a:rPr>
              <a:t>Πρωτοκόλληση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208" y="1583893"/>
            <a:ext cx="2969260" cy="230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ts val="4665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Βελτίωση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ΕΔ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endParaRPr sz="4000"/>
          </a:p>
          <a:p>
            <a:pPr marL="220979" marR="5080" indent="991869" algn="r">
              <a:lnSpc>
                <a:spcPts val="4320"/>
              </a:lnSpc>
              <a:spcBef>
                <a:spcPts val="409"/>
              </a:spcBef>
            </a:pPr>
            <a:r>
              <a:rPr sz="4000" spc="-20" dirty="0">
                <a:solidFill>
                  <a:srgbClr val="FFFFFF"/>
                </a:solidFill>
              </a:rPr>
              <a:t>Bu</a:t>
            </a:r>
            <a:r>
              <a:rPr sz="4000" spc="-5" dirty="0">
                <a:solidFill>
                  <a:srgbClr val="FFFFFF"/>
                </a:solidFill>
              </a:rPr>
              <a:t>s</a:t>
            </a:r>
            <a:r>
              <a:rPr sz="4000" spc="-20" dirty="0">
                <a:solidFill>
                  <a:srgbClr val="FFFFFF"/>
                </a:solidFill>
              </a:rPr>
              <a:t>in</a:t>
            </a:r>
            <a:r>
              <a:rPr sz="4000" spc="-10" dirty="0">
                <a:solidFill>
                  <a:srgbClr val="FFFFFF"/>
                </a:solidFill>
              </a:rPr>
              <a:t>e</a:t>
            </a:r>
            <a:r>
              <a:rPr sz="4000" spc="-25" dirty="0">
                <a:solidFill>
                  <a:srgbClr val="FFFFFF"/>
                </a:solidFill>
              </a:rPr>
              <a:t>s</a:t>
            </a:r>
            <a:r>
              <a:rPr sz="4000" spc="-5" dirty="0">
                <a:solidFill>
                  <a:srgbClr val="FFFFFF"/>
                </a:solidFill>
              </a:rPr>
              <a:t>s  </a:t>
            </a:r>
            <a:r>
              <a:rPr sz="4000" spc="-40" dirty="0">
                <a:solidFill>
                  <a:srgbClr val="FFFFFF"/>
                </a:solidFill>
              </a:rPr>
              <a:t>Process 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Im</a:t>
            </a:r>
            <a:r>
              <a:rPr sz="4000" spc="-20" dirty="0">
                <a:solidFill>
                  <a:srgbClr val="FFFFFF"/>
                </a:solidFill>
              </a:rPr>
              <a:t>p</a:t>
            </a:r>
            <a:r>
              <a:rPr sz="4000" spc="-160" dirty="0">
                <a:solidFill>
                  <a:srgbClr val="FFFFFF"/>
                </a:solidFill>
              </a:rPr>
              <a:t>r</a:t>
            </a:r>
            <a:r>
              <a:rPr sz="4000" spc="-50" dirty="0">
                <a:solidFill>
                  <a:srgbClr val="FFFFFF"/>
                </a:solidFill>
              </a:rPr>
              <a:t>o</a:t>
            </a:r>
            <a:r>
              <a:rPr sz="4000" spc="-75" dirty="0">
                <a:solidFill>
                  <a:srgbClr val="FFFFFF"/>
                </a:solidFill>
              </a:rPr>
              <a:t>v</a:t>
            </a:r>
            <a:r>
              <a:rPr sz="4000" spc="-10" dirty="0">
                <a:solidFill>
                  <a:srgbClr val="FFFFFF"/>
                </a:solidFill>
              </a:rPr>
              <a:t>e</a:t>
            </a:r>
            <a:r>
              <a:rPr sz="4000" spc="-30" dirty="0">
                <a:solidFill>
                  <a:srgbClr val="FFFFFF"/>
                </a:solidFill>
              </a:rPr>
              <a:t>m</a:t>
            </a:r>
            <a:r>
              <a:rPr sz="4000" spc="-10" dirty="0">
                <a:solidFill>
                  <a:srgbClr val="FFFFFF"/>
                </a:solidFill>
              </a:rPr>
              <a:t>e</a:t>
            </a:r>
            <a:r>
              <a:rPr sz="4000" spc="-80" dirty="0">
                <a:solidFill>
                  <a:srgbClr val="FFFFFF"/>
                </a:solidFill>
              </a:rPr>
              <a:t>n</a:t>
            </a:r>
            <a:r>
              <a:rPr sz="4000" spc="-5" dirty="0">
                <a:solidFill>
                  <a:srgbClr val="FFFFFF"/>
                </a:solidFill>
              </a:rPr>
              <a:t>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447159" y="1670430"/>
            <a:ext cx="7320280" cy="33712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227965">
              <a:lnSpc>
                <a:spcPct val="89200"/>
              </a:lnSpc>
              <a:spcBef>
                <a:spcPts val="484"/>
              </a:spcBef>
            </a:pPr>
            <a:r>
              <a:rPr sz="3000" spc="-5" dirty="0">
                <a:latin typeface="Calibri"/>
                <a:cs typeface="Calibri"/>
              </a:rPr>
              <a:t>Επιλέγουμε </a:t>
            </a:r>
            <a:r>
              <a:rPr sz="3000" spc="-20" dirty="0">
                <a:latin typeface="Calibri"/>
                <a:cs typeface="Calibri"/>
              </a:rPr>
              <a:t>το </a:t>
            </a:r>
            <a:r>
              <a:rPr sz="3000" dirty="0">
                <a:latin typeface="Calibri"/>
                <a:cs typeface="Calibri"/>
              </a:rPr>
              <a:t>σύστημα BPI </a:t>
            </a:r>
            <a:r>
              <a:rPr sz="3000" spc="-5" dirty="0">
                <a:latin typeface="Calibri"/>
                <a:cs typeface="Calibri"/>
              </a:rPr>
              <a:t>γιατί </a:t>
            </a:r>
            <a:r>
              <a:rPr sz="3000" dirty="0">
                <a:latin typeface="Calibri"/>
                <a:cs typeface="Calibri"/>
              </a:rPr>
              <a:t>οι </a:t>
            </a:r>
            <a:r>
              <a:rPr sz="3000" spc="-10" dirty="0">
                <a:latin typeface="Calibri"/>
                <a:cs typeface="Calibri"/>
              </a:rPr>
              <a:t>αλλαγές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που</a:t>
            </a:r>
            <a:r>
              <a:rPr sz="3000" spc="-25" dirty="0">
                <a:latin typeface="Calibri"/>
                <a:cs typeface="Calibri"/>
              </a:rPr>
              <a:t> πρόκειται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να </a:t>
            </a:r>
            <a:r>
              <a:rPr sz="3000" spc="-20" dirty="0">
                <a:latin typeface="Calibri"/>
                <a:cs typeface="Calibri"/>
              </a:rPr>
              <a:t>γίνουν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αυτοματοποιούν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την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ΕΔ </a:t>
            </a:r>
            <a:r>
              <a:rPr sz="3000" spc="-5" dirty="0">
                <a:latin typeface="Calibri"/>
                <a:cs typeface="Calibri"/>
              </a:rPr>
              <a:t>ως </a:t>
            </a:r>
            <a:r>
              <a:rPr sz="3000" dirty="0">
                <a:latin typeface="Calibri"/>
                <a:cs typeface="Calibri"/>
              </a:rPr>
              <a:t>προς </a:t>
            </a:r>
            <a:r>
              <a:rPr sz="3000" spc="-40" dirty="0">
                <a:latin typeface="Calibri"/>
                <a:cs typeface="Calibri"/>
              </a:rPr>
              <a:t>την </a:t>
            </a:r>
            <a:r>
              <a:rPr sz="3000" spc="-25" dirty="0">
                <a:latin typeface="Calibri"/>
                <a:cs typeface="Calibri"/>
              </a:rPr>
              <a:t>αποτελεσματικότητα </a:t>
            </a:r>
            <a:r>
              <a:rPr sz="3000" spc="-55" dirty="0">
                <a:latin typeface="Calibri"/>
                <a:cs typeface="Calibri"/>
              </a:rPr>
              <a:t>και </a:t>
            </a:r>
            <a:r>
              <a:rPr sz="3000" spc="-40" dirty="0">
                <a:latin typeface="Calibri"/>
                <a:cs typeface="Calibri"/>
              </a:rPr>
              <a:t>την 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μείωση </a:t>
            </a:r>
            <a:r>
              <a:rPr sz="3000" spc="-5" dirty="0">
                <a:latin typeface="Calibri"/>
                <a:cs typeface="Calibri"/>
              </a:rPr>
              <a:t>χρόνου(πχ αποστολή </a:t>
            </a:r>
            <a:r>
              <a:rPr sz="3000" spc="-20" dirty="0">
                <a:latin typeface="Calibri"/>
                <a:cs typeface="Calibri"/>
              </a:rPr>
              <a:t>ηλεκτρονικών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μηνυμάτων),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εφόσον</a:t>
            </a:r>
            <a:r>
              <a:rPr sz="3000" spc="-10" dirty="0">
                <a:latin typeface="Calibri"/>
                <a:cs typeface="Calibri"/>
              </a:rPr>
              <a:t> απλοποιούν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τις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80"/>
              </a:spcBef>
            </a:pPr>
            <a:r>
              <a:rPr sz="3000" spc="-30" dirty="0">
                <a:latin typeface="Calibri"/>
                <a:cs typeface="Calibri"/>
              </a:rPr>
              <a:t>διαδικασίες </a:t>
            </a:r>
            <a:r>
              <a:rPr sz="3000" spc="-55" dirty="0">
                <a:latin typeface="Calibri"/>
                <a:cs typeface="Calibri"/>
              </a:rPr>
              <a:t>και </a:t>
            </a:r>
            <a:r>
              <a:rPr sz="3000" spc="-15" dirty="0">
                <a:latin typeface="Calibri"/>
                <a:cs typeface="Calibri"/>
              </a:rPr>
              <a:t>δημιουργούν </a:t>
            </a:r>
            <a:r>
              <a:rPr sz="3000" dirty="0">
                <a:latin typeface="Calibri"/>
                <a:cs typeface="Calibri"/>
              </a:rPr>
              <a:t>νέες </a:t>
            </a:r>
            <a:r>
              <a:rPr sz="3000" spc="-20" dirty="0">
                <a:latin typeface="Calibri"/>
                <a:cs typeface="Calibri"/>
              </a:rPr>
              <a:t>δυνατότητες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που</a:t>
            </a:r>
            <a:r>
              <a:rPr sz="3000" spc="-5" dirty="0">
                <a:latin typeface="Calibri"/>
                <a:cs typeface="Calibri"/>
              </a:rPr>
              <a:t> δεν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υπήρχαν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στο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προηγούμενο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μοντέλο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(πχ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εξαγωγή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της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αίτησης</a:t>
            </a:r>
            <a:r>
              <a:rPr sz="3000" dirty="0">
                <a:latin typeface="Calibri"/>
                <a:cs typeface="Calibri"/>
              </a:rPr>
              <a:t> σε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PDF).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81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183589"/>
            <a:ext cx="10866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52785" algn="l"/>
              </a:tabLst>
            </a:pPr>
            <a:r>
              <a:rPr sz="3200" spc="-50" dirty="0">
                <a:solidFill>
                  <a:srgbClr val="404040"/>
                </a:solidFill>
              </a:rPr>
              <a:t>Δι</a:t>
            </a:r>
            <a:r>
              <a:rPr sz="3200" spc="-55" dirty="0">
                <a:solidFill>
                  <a:srgbClr val="404040"/>
                </a:solidFill>
              </a:rPr>
              <a:t>ε</a:t>
            </a:r>
            <a:r>
              <a:rPr sz="3200" spc="-50" dirty="0">
                <a:solidFill>
                  <a:srgbClr val="404040"/>
                </a:solidFill>
              </a:rPr>
              <a:t>ργ</a:t>
            </a:r>
            <a:r>
              <a:rPr sz="3200" u="sng" spc="-5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α</a:t>
            </a:r>
            <a:r>
              <a:rPr sz="3200" u="sng" spc="-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σ</a:t>
            </a:r>
            <a:r>
              <a:rPr sz="3200" u="sng" spc="-5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ί</a:t>
            </a:r>
            <a:r>
              <a:rPr sz="3200" u="sng" spc="-7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ε</a:t>
            </a:r>
            <a:r>
              <a:rPr sz="3200" u="sng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ς</a:t>
            </a:r>
            <a:r>
              <a:rPr sz="3200" u="sng" spc="-12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sz="3200" u="sng" spc="-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A</a:t>
            </a:r>
            <a:r>
              <a:rPr sz="3200" u="sng" spc="-5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S-</a:t>
            </a:r>
            <a:r>
              <a:rPr sz="3200" u="sng" spc="-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I</a:t>
            </a:r>
            <a:r>
              <a:rPr sz="3200" u="sng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</a:rPr>
              <a:t>S	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68300" y="2658846"/>
            <a:ext cx="8843010" cy="21094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Καθηγητές: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υποβολή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1440"/>
              </a:spcBef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Πρόεδρος: πρωτοκόλληση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έλεγχος σύγκρουσης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συμφέροντος 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ανάθεση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εισηγητή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αποστολή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εισήγησης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στα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τακτικά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μέλη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σχολιασμό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Εισηγητής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αποστολή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εισήγησης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στον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πρόεδρο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40124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631" y="2691511"/>
            <a:ext cx="2661285" cy="11817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645"/>
              </a:spcBef>
            </a:pPr>
            <a:r>
              <a:rPr sz="4000" spc="-5" dirty="0">
                <a:solidFill>
                  <a:srgbClr val="FFFFFF"/>
                </a:solidFill>
              </a:rPr>
              <a:t>AS</a:t>
            </a:r>
            <a:r>
              <a:rPr sz="4000" spc="-1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IS(Activity </a:t>
            </a:r>
            <a:r>
              <a:rPr sz="4000" spc="-890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Diagram)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296" y="595883"/>
            <a:ext cx="7676388" cy="592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81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54" y="1266901"/>
            <a:ext cx="253746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0" dirty="0">
                <a:solidFill>
                  <a:srgbClr val="404040"/>
                </a:solidFill>
              </a:rPr>
              <a:t>Διε</a:t>
            </a:r>
            <a:r>
              <a:rPr sz="2900" spc="-55" dirty="0">
                <a:solidFill>
                  <a:srgbClr val="404040"/>
                </a:solidFill>
              </a:rPr>
              <a:t>ργ</a:t>
            </a:r>
            <a:r>
              <a:rPr sz="2900" spc="-50" dirty="0">
                <a:solidFill>
                  <a:srgbClr val="404040"/>
                </a:solidFill>
              </a:rPr>
              <a:t>ασί</a:t>
            </a:r>
            <a:r>
              <a:rPr sz="2900" spc="-60" dirty="0">
                <a:solidFill>
                  <a:srgbClr val="404040"/>
                </a:solidFill>
              </a:rPr>
              <a:t>ε</a:t>
            </a:r>
            <a:r>
              <a:rPr sz="2900" dirty="0">
                <a:solidFill>
                  <a:srgbClr val="404040"/>
                </a:solidFill>
              </a:rPr>
              <a:t>ς</a:t>
            </a:r>
            <a:r>
              <a:rPr sz="2900" spc="-145" dirty="0">
                <a:solidFill>
                  <a:srgbClr val="404040"/>
                </a:solidFill>
              </a:rPr>
              <a:t> </a:t>
            </a:r>
            <a:r>
              <a:rPr sz="2900" spc="-135" dirty="0">
                <a:solidFill>
                  <a:srgbClr val="404040"/>
                </a:solidFill>
              </a:rPr>
              <a:t>T</a:t>
            </a:r>
            <a:r>
              <a:rPr sz="2900" spc="-55" dirty="0">
                <a:solidFill>
                  <a:srgbClr val="404040"/>
                </a:solidFill>
              </a:rPr>
              <a:t>O</a:t>
            </a:r>
            <a:r>
              <a:rPr sz="2900" spc="-50" dirty="0">
                <a:solidFill>
                  <a:srgbClr val="404040"/>
                </a:solidFill>
              </a:rPr>
              <a:t>-</a:t>
            </a:r>
            <a:r>
              <a:rPr sz="2900" spc="-45" dirty="0">
                <a:solidFill>
                  <a:srgbClr val="404040"/>
                </a:solidFill>
              </a:rPr>
              <a:t>BE</a:t>
            </a:r>
            <a:endParaRPr sz="2900"/>
          </a:p>
        </p:txBody>
      </p:sp>
      <p:sp>
        <p:nvSpPr>
          <p:cNvPr id="7" name="object 7"/>
          <p:cNvSpPr txBox="1"/>
          <p:nvPr/>
        </p:nvSpPr>
        <p:spPr>
          <a:xfrm>
            <a:off x="429869" y="1978888"/>
            <a:ext cx="7793990" cy="38423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Αιτούντες: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συμπλήρωση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</a:t>
            </a:r>
            <a:endParaRPr sz="2000">
              <a:latin typeface="Calibri"/>
              <a:cs typeface="Calibri"/>
            </a:endParaRPr>
          </a:p>
          <a:p>
            <a:pPr marL="355600" marR="125730" indent="-342900">
              <a:lnSpc>
                <a:spcPct val="80000"/>
              </a:lnSpc>
              <a:spcBef>
                <a:spcPts val="1405"/>
              </a:spcBef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Πληροφοριακό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Σύστημα: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προσωρινή αποθήκευση αίτησης, αντιγραφή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εξαγωγή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σε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PDF,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μήνυμα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επαλήθευσης,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μήνυμα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υποβολής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αυτόματη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αποθήκευση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εγγράφων</a:t>
            </a:r>
            <a:endParaRPr sz="2000">
              <a:latin typeface="Calibri"/>
              <a:cs typeface="Calibri"/>
            </a:endParaRPr>
          </a:p>
          <a:p>
            <a:pPr marL="355600" marR="47625" indent="-342900">
              <a:lnSpc>
                <a:spcPct val="80000"/>
              </a:lnSpc>
              <a:spcBef>
                <a:spcPts val="1395"/>
              </a:spcBef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Πρόεδρος: δίνει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δικαίωμα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σε μέλη της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επιτροπής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να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έχουν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πρόσβαση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στον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ηλεκτρονικό φάκελο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στη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σελίδα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αξιολόγησης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της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αναθέτει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την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εξέταση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εισήγηση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σε ένα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μέλος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της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επιτροπής,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διενεργεί έλεγχο ορθής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συμπλήρωσης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και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πληρότητας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πρωτοκόλληση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E6E74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Clr>
                <a:srgbClr val="6E6E7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Γραμματεία: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ενημερώνει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την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σελίδα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κατάστασης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της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διενεργεί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έλεγχο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ορθής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συμπλήρωσης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και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πληρότητας</a:t>
            </a:r>
            <a:r>
              <a:rPr sz="20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πρωτοκόλληση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αίτησης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814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8631" y="2649677"/>
            <a:ext cx="2201545" cy="176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05"/>
              </a:lnSpc>
              <a:spcBef>
                <a:spcPts val="95"/>
              </a:spcBef>
            </a:pPr>
            <a:r>
              <a:rPr sz="4000" spc="-19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endParaRPr sz="4000">
              <a:latin typeface="Calibri Light"/>
              <a:cs typeface="Calibri Light"/>
            </a:endParaRPr>
          </a:p>
          <a:p>
            <a:pPr marL="12700" marR="5080">
              <a:lnSpc>
                <a:spcPts val="4300"/>
              </a:lnSpc>
              <a:spcBef>
                <a:spcPts val="465"/>
              </a:spcBef>
            </a:pP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(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ctivity 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Diagram)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99322" y="113472"/>
            <a:ext cx="8354720" cy="6601969"/>
            <a:chOff x="3564130" y="128524"/>
            <a:chExt cx="8354720" cy="6601969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5491" y="128524"/>
              <a:ext cx="7833359" cy="6601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4920761" y="1291606"/>
              <a:ext cx="1981200" cy="1003537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1981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981200" y="9906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2999" y="1380842"/>
              <a:ext cx="1851696" cy="905158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0" y="990600"/>
                  </a:moveTo>
                  <a:lnTo>
                    <a:pt x="1981200" y="9906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8400" y="1586483"/>
              <a:ext cx="533400" cy="394970"/>
            </a:xfrm>
            <a:custGeom>
              <a:avLst/>
              <a:gdLst/>
              <a:ahLst/>
              <a:cxnLst/>
              <a:rect l="l" t="t" r="r" b="b"/>
              <a:pathLst>
                <a:path w="533400" h="394969">
                  <a:moveTo>
                    <a:pt x="266700" y="0"/>
                  </a:moveTo>
                  <a:lnTo>
                    <a:pt x="0" y="197357"/>
                  </a:lnTo>
                  <a:lnTo>
                    <a:pt x="266700" y="394715"/>
                  </a:lnTo>
                  <a:lnTo>
                    <a:pt x="533400" y="19735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12BBDE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400" y="1586483"/>
              <a:ext cx="533400" cy="394970"/>
            </a:xfrm>
            <a:custGeom>
              <a:avLst/>
              <a:gdLst/>
              <a:ahLst/>
              <a:cxnLst/>
              <a:rect l="l" t="t" r="r" b="b"/>
              <a:pathLst>
                <a:path w="533400" h="394969">
                  <a:moveTo>
                    <a:pt x="0" y="197357"/>
                  </a:moveTo>
                  <a:lnTo>
                    <a:pt x="266700" y="0"/>
                  </a:lnTo>
                  <a:lnTo>
                    <a:pt x="533400" y="197357"/>
                  </a:lnTo>
                  <a:lnTo>
                    <a:pt x="266700" y="394715"/>
                  </a:lnTo>
                  <a:lnTo>
                    <a:pt x="0" y="197357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1955" y="1586483"/>
              <a:ext cx="609600" cy="448309"/>
            </a:xfrm>
            <a:custGeom>
              <a:avLst/>
              <a:gdLst/>
              <a:ahLst/>
              <a:cxnLst/>
              <a:rect l="l" t="t" r="r" b="b"/>
              <a:pathLst>
                <a:path w="609600" h="448310">
                  <a:moveTo>
                    <a:pt x="304800" y="0"/>
                  </a:moveTo>
                  <a:lnTo>
                    <a:pt x="0" y="224027"/>
                  </a:lnTo>
                  <a:lnTo>
                    <a:pt x="304800" y="448055"/>
                  </a:lnTo>
                  <a:lnTo>
                    <a:pt x="609600" y="22402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12BBDE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1955" y="1586483"/>
              <a:ext cx="609600" cy="448309"/>
            </a:xfrm>
            <a:custGeom>
              <a:avLst/>
              <a:gdLst/>
              <a:ahLst/>
              <a:cxnLst/>
              <a:rect l="l" t="t" r="r" b="b"/>
              <a:pathLst>
                <a:path w="609600" h="448310">
                  <a:moveTo>
                    <a:pt x="0" y="224027"/>
                  </a:moveTo>
                  <a:lnTo>
                    <a:pt x="304800" y="0"/>
                  </a:lnTo>
                  <a:lnTo>
                    <a:pt x="609600" y="224027"/>
                  </a:lnTo>
                  <a:lnTo>
                    <a:pt x="304800" y="448055"/>
                  </a:lnTo>
                  <a:lnTo>
                    <a:pt x="0" y="224027"/>
                  </a:lnTo>
                  <a:close/>
                </a:path>
              </a:pathLst>
            </a:custGeom>
            <a:ln w="609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37759" y="2295143"/>
              <a:ext cx="2148840" cy="0"/>
            </a:xfrm>
            <a:custGeom>
              <a:avLst/>
              <a:gdLst/>
              <a:ahLst/>
              <a:cxnLst/>
              <a:rect l="l" t="t" r="r" b="b"/>
              <a:pathLst>
                <a:path w="2148840">
                  <a:moveTo>
                    <a:pt x="1463039" y="0"/>
                  </a:moveTo>
                  <a:lnTo>
                    <a:pt x="2148840" y="0"/>
                  </a:lnTo>
                </a:path>
                <a:path w="2148840">
                  <a:moveTo>
                    <a:pt x="0" y="0"/>
                  </a:moveTo>
                  <a:lnTo>
                    <a:pt x="466216" y="0"/>
                  </a:lnTo>
                </a:path>
              </a:pathLst>
            </a:custGeom>
            <a:ln w="1219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0021" y="2140803"/>
              <a:ext cx="327660" cy="838200"/>
            </a:xfrm>
            <a:custGeom>
              <a:avLst/>
              <a:gdLst/>
              <a:ahLst/>
              <a:cxnLst/>
              <a:rect l="l" t="t" r="r" b="b"/>
              <a:pathLst>
                <a:path w="327660" h="838200">
                  <a:moveTo>
                    <a:pt x="32766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27660" y="83820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4477" y="2256980"/>
              <a:ext cx="327660" cy="838200"/>
            </a:xfrm>
            <a:custGeom>
              <a:avLst/>
              <a:gdLst/>
              <a:ahLst/>
              <a:cxnLst/>
              <a:rect l="l" t="t" r="r" b="b"/>
              <a:pathLst>
                <a:path w="327660" h="838200">
                  <a:moveTo>
                    <a:pt x="0" y="838200"/>
                  </a:moveTo>
                  <a:lnTo>
                    <a:pt x="327660" y="838200"/>
                  </a:lnTo>
                  <a:lnTo>
                    <a:pt x="32766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524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1800" y="1784603"/>
              <a:ext cx="1862455" cy="2172335"/>
            </a:xfrm>
            <a:custGeom>
              <a:avLst/>
              <a:gdLst/>
              <a:ahLst/>
              <a:cxnLst/>
              <a:rect l="l" t="t" r="r" b="b"/>
              <a:pathLst>
                <a:path w="1862454" h="2172335">
                  <a:moveTo>
                    <a:pt x="0" y="0"/>
                  </a:moveTo>
                  <a:lnTo>
                    <a:pt x="1862454" y="27050"/>
                  </a:lnTo>
                </a:path>
                <a:path w="1862454" h="2172335">
                  <a:moveTo>
                    <a:pt x="1862327" y="33528"/>
                  </a:moveTo>
                  <a:lnTo>
                    <a:pt x="1862327" y="2171827"/>
                  </a:lnTo>
                </a:path>
              </a:pathLst>
            </a:custGeom>
            <a:ln w="1219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4581" y="1836534"/>
              <a:ext cx="912494" cy="0"/>
            </a:xfrm>
            <a:custGeom>
              <a:avLst/>
              <a:gdLst/>
              <a:ahLst/>
              <a:cxnLst/>
              <a:rect l="l" t="t" r="r" b="b"/>
              <a:pathLst>
                <a:path w="912495">
                  <a:moveTo>
                    <a:pt x="0" y="0"/>
                  </a:moveTo>
                  <a:lnTo>
                    <a:pt x="912495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8981" y="1259586"/>
              <a:ext cx="2049780" cy="5080"/>
            </a:xfrm>
            <a:custGeom>
              <a:avLst/>
              <a:gdLst/>
              <a:ahLst/>
              <a:cxnLst/>
              <a:rect l="l" t="t" r="r" b="b"/>
              <a:pathLst>
                <a:path w="2049779" h="5080">
                  <a:moveTo>
                    <a:pt x="0" y="0"/>
                  </a:moveTo>
                  <a:lnTo>
                    <a:pt x="2049525" y="4952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64130" y="128525"/>
              <a:ext cx="495300" cy="6601968"/>
            </a:xfrm>
            <a:custGeom>
              <a:avLst/>
              <a:gdLst/>
              <a:ahLst/>
              <a:cxnLst/>
              <a:rect l="l" t="t" r="r" b="b"/>
              <a:pathLst>
                <a:path w="495300" h="6596380">
                  <a:moveTo>
                    <a:pt x="495300" y="0"/>
                  </a:moveTo>
                  <a:lnTo>
                    <a:pt x="0" y="0"/>
                  </a:lnTo>
                  <a:lnTo>
                    <a:pt x="0" y="6595872"/>
                  </a:lnTo>
                  <a:lnTo>
                    <a:pt x="495300" y="659587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1399" y="134112"/>
              <a:ext cx="495300" cy="6596380"/>
            </a:xfrm>
            <a:custGeom>
              <a:avLst/>
              <a:gdLst/>
              <a:ahLst/>
              <a:cxnLst/>
              <a:rect l="l" t="t" r="r" b="b"/>
              <a:pathLst>
                <a:path w="495300" h="6596380">
                  <a:moveTo>
                    <a:pt x="0" y="6595872"/>
                  </a:moveTo>
                  <a:lnTo>
                    <a:pt x="495300" y="6595872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6595872"/>
                  </a:lnTo>
                  <a:close/>
                </a:path>
              </a:pathLst>
            </a:custGeom>
            <a:ln w="1524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 flipH="1">
              <a:off x="3805956" y="1836534"/>
              <a:ext cx="45719" cy="2120403"/>
            </a:xfrm>
            <a:custGeom>
              <a:avLst/>
              <a:gdLst/>
              <a:ahLst/>
              <a:cxnLst/>
              <a:rect l="l" t="t" r="r" b="b"/>
              <a:pathLst>
                <a:path h="2148204">
                  <a:moveTo>
                    <a:pt x="0" y="0"/>
                  </a:moveTo>
                  <a:lnTo>
                    <a:pt x="0" y="2148078"/>
                  </a:lnTo>
                </a:path>
              </a:pathLst>
            </a:custGeom>
            <a:ln w="12192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47338" y="1836534"/>
              <a:ext cx="266736" cy="2120403"/>
            </a:xfrm>
            <a:custGeom>
              <a:avLst/>
              <a:gdLst/>
              <a:ahLst/>
              <a:cxnLst/>
              <a:rect l="l" t="t" r="r" b="b"/>
              <a:pathLst>
                <a:path w="246379" h="2147570">
                  <a:moveTo>
                    <a:pt x="246125" y="0"/>
                  </a:moveTo>
                  <a:lnTo>
                    <a:pt x="0" y="0"/>
                  </a:lnTo>
                </a:path>
                <a:path w="246379" h="2147570">
                  <a:moveTo>
                    <a:pt x="0" y="2147316"/>
                  </a:moveTo>
                  <a:lnTo>
                    <a:pt x="245237" y="2147316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8" name="Ευθεία γραμμή σύνδεσης 27"/>
          <p:cNvCxnSpPr/>
          <p:nvPr/>
        </p:nvCxnSpPr>
        <p:spPr>
          <a:xfrm flipV="1">
            <a:off x="4021075" y="1818943"/>
            <a:ext cx="1141192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/>
          <p:nvPr/>
        </p:nvCxnSpPr>
        <p:spPr>
          <a:xfrm>
            <a:off x="4240848" y="3943232"/>
            <a:ext cx="1281342" cy="2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Ευθύγραμμο βέλος σύνδεσης 41"/>
          <p:cNvCxnSpPr/>
          <p:nvPr/>
        </p:nvCxnSpPr>
        <p:spPr>
          <a:xfrm flipH="1">
            <a:off x="6574408" y="3943232"/>
            <a:ext cx="1928126" cy="1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Ευθεία γραμμή σύνδεσης 43"/>
          <p:cNvCxnSpPr/>
          <p:nvPr/>
        </p:nvCxnSpPr>
        <p:spPr>
          <a:xfrm flipH="1" flipV="1">
            <a:off x="8469462" y="1752512"/>
            <a:ext cx="24280" cy="219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Ευθεία γραμμή σύνδεσης 45"/>
          <p:cNvCxnSpPr/>
          <p:nvPr/>
        </p:nvCxnSpPr>
        <p:spPr>
          <a:xfrm flipH="1">
            <a:off x="6887340" y="1761919"/>
            <a:ext cx="1570860" cy="1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Ευθεία γραμμή σύνδεσης 56"/>
          <p:cNvCxnSpPr/>
          <p:nvPr/>
        </p:nvCxnSpPr>
        <p:spPr>
          <a:xfrm>
            <a:off x="4944173" y="1247074"/>
            <a:ext cx="20497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/>
          <p:nvPr/>
        </p:nvCxnSpPr>
        <p:spPr>
          <a:xfrm flipH="1">
            <a:off x="5410200" y="1247074"/>
            <a:ext cx="685800" cy="35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Ευθύγραμμο βέλος σύνδεσης 63"/>
          <p:cNvCxnSpPr/>
          <p:nvPr/>
        </p:nvCxnSpPr>
        <p:spPr>
          <a:xfrm>
            <a:off x="6094370" y="1248422"/>
            <a:ext cx="568131" cy="347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65"/>
          <p:cNvCxnSpPr/>
          <p:nvPr/>
        </p:nvCxnSpPr>
        <p:spPr>
          <a:xfrm>
            <a:off x="5410200" y="2019740"/>
            <a:ext cx="11747" cy="28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Ευθύγραμμο βέλος σύνδεσης 67"/>
          <p:cNvCxnSpPr/>
          <p:nvPr/>
        </p:nvCxnSpPr>
        <p:spPr>
          <a:xfrm>
            <a:off x="6662501" y="1966401"/>
            <a:ext cx="20675" cy="34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339" y="412191"/>
            <a:ext cx="2343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Timesheets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40607" y="4922266"/>
            <a:ext cx="5630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Ευχαριστούμε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την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προσοχή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σας!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532761"/>
            <a:ext cx="951738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>
              <a:lnSpc>
                <a:spcPts val="2330"/>
              </a:lnSpc>
              <a:spcBef>
                <a:spcPts val="105"/>
              </a:spcBef>
            </a:pP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l-GR"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Όλες οι συναντήσεις της ομάδας πραγματοποιήθηκαν διαδικτυακά και δεν εντοπίστηκε κανένα πρόβλημα στην υλοποίηση της παρουσίασης.</a:t>
            </a:r>
          </a:p>
          <a:p>
            <a:pPr marL="266065">
              <a:lnSpc>
                <a:spcPts val="2330"/>
              </a:lnSpc>
              <a:spcBef>
                <a:spcPts val="105"/>
              </a:spcBef>
            </a:pPr>
            <a:r>
              <a:rPr lang="el-GR"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Συνολικός χρόνος:</a:t>
            </a:r>
          </a:p>
          <a:p>
            <a:pPr marL="266065">
              <a:lnSpc>
                <a:spcPts val="2330"/>
              </a:lnSpc>
              <a:spcBef>
                <a:spcPts val="105"/>
              </a:spcBef>
            </a:pPr>
            <a:r>
              <a:rPr lang="el-GR"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7 </a:t>
            </a:r>
            <a:r>
              <a:rPr sz="20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ώρες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για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κάθε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μέλος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Ομάδα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endParaRPr sz="2000" dirty="0">
              <a:latin typeface="Calibri"/>
              <a:cs typeface="Calibri"/>
            </a:endParaRPr>
          </a:p>
          <a:p>
            <a:pPr marL="494665">
              <a:lnSpc>
                <a:spcPts val="2390"/>
              </a:lnSpc>
              <a:spcBef>
                <a:spcPts val="10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Ιωάννης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Κοντογιάννης</a:t>
            </a:r>
            <a:endParaRPr sz="2000" dirty="0">
              <a:latin typeface="Calibri"/>
              <a:cs typeface="Calibri"/>
            </a:endParaRPr>
          </a:p>
          <a:p>
            <a:pPr marL="494665">
              <a:lnSpc>
                <a:spcPts val="2240"/>
              </a:lnSpc>
            </a:pP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Ευ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αγγελία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Παπαναστασίου</a:t>
            </a:r>
            <a:endParaRPr lang="el-GR" sz="2000" spc="-1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94665">
              <a:lnSpc>
                <a:spcPts val="2240"/>
              </a:lnSpc>
            </a:pPr>
            <a:r>
              <a:rPr sz="20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Στέργιος</a:t>
            </a:r>
            <a:r>
              <a:rPr lang="el-GR" sz="2000" dirty="0" smtClean="0">
                <a:latin typeface="Calibri"/>
                <a:cs typeface="Calibri"/>
              </a:rPr>
              <a:t> </a:t>
            </a:r>
            <a:r>
              <a:rPr sz="20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Τσάντ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αλης</a:t>
            </a:r>
            <a:endParaRPr lang="el-GR" sz="2000" dirty="0">
              <a:latin typeface="Calibri"/>
              <a:cs typeface="Calibri"/>
            </a:endParaRPr>
          </a:p>
          <a:p>
            <a:pPr marL="494665">
              <a:lnSpc>
                <a:spcPts val="2240"/>
              </a:lnSpc>
            </a:pPr>
            <a:r>
              <a:rPr sz="2000" spc="-25" dirty="0" err="1" smtClean="0">
                <a:solidFill>
                  <a:srgbClr val="404040"/>
                </a:solidFill>
                <a:latin typeface="Calibri"/>
                <a:cs typeface="Calibri"/>
              </a:rPr>
              <a:t>Νικολό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πουλος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Ευάγγελος</a:t>
            </a:r>
            <a:endParaRPr lang="el-GR" sz="2000" spc="-1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94665">
              <a:lnSpc>
                <a:spcPts val="2240"/>
              </a:lnSpc>
            </a:pP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Αικατερίνη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Γκουζέλη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258</Words>
  <Application>Microsoft Office PowerPoint</Application>
  <PresentationFormat>Ευρεία οθόνη</PresentationFormat>
  <Paragraphs>40</Paragraphs>
  <Slides>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 MT</vt:lpstr>
      <vt:lpstr>Calibri</vt:lpstr>
      <vt:lpstr>Calibri Light</vt:lpstr>
      <vt:lpstr>Office Theme</vt:lpstr>
      <vt:lpstr>Ανάλυση και επιχειρηματική  μοντελοποίηση</vt:lpstr>
      <vt:lpstr>Παρουσίαση του PowerPoint</vt:lpstr>
      <vt:lpstr>Βελτίωση ΕΔ – Business  Process  Improvement</vt:lpstr>
      <vt:lpstr>Διεργασίες AS-IS </vt:lpstr>
      <vt:lpstr>AS IS(Activity  Diagram)</vt:lpstr>
      <vt:lpstr>Διεργασίες TO-BE</vt:lpstr>
      <vt:lpstr>Παρουσίαση του PowerPoint</vt:lpstr>
      <vt:lpstr>Timesheets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Ανάλυση και επιχειρηματική  μοντελοποίηση</dc:title>
  <dc:creator>Elpida Kontogianni</dc:creator>
  <cp:lastModifiedBy>WORD _ΧΡΗΣΤΗΣ</cp:lastModifiedBy>
  <cp:revision>4</cp:revision>
  <dcterms:created xsi:type="dcterms:W3CDTF">2022-03-29T19:28:16Z</dcterms:created>
  <dcterms:modified xsi:type="dcterms:W3CDTF">2022-03-29T19:50:05Z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2022-03-29T00:00:00Z</vt:filetime>
  </property>
</Properties>
</file>