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620"/>
    <p:restoredTop sz="77061" autoAdjust="0"/>
  </p:normalViewPr>
  <p:slideViewPr>
    <p:cSldViewPr>
      <p:cViewPr varScale="1">
        <p:scale>
          <a:sx n="19" d="100"/>
          <a:sy n="19" d="100"/>
        </p:scale>
        <p:origin x="-28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4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3F00-A246-4EF8-BB3B-DBE64C128676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76CA7-5810-4B49-8C99-2340B06AFD62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Α, Β,</a:t>
            </a:r>
            <a:r>
              <a:rPr lang="en-US" baseline="0" dirty="0" smtClean="0"/>
              <a:t> C, D: 4 </a:t>
            </a:r>
            <a:r>
              <a:rPr lang="el-GR" baseline="0" dirty="0" smtClean="0"/>
              <a:t>διεργασίες που προσπαθούν να μπουν σε ένα κρίσιμο τμήμα εκτύπωσης.</a:t>
            </a:r>
          </a:p>
          <a:p>
            <a:r>
              <a:rPr lang="el-GR" baseline="0" dirty="0" smtClean="0"/>
              <a:t>Κάθε ρουτίνα εκτελείται με ένα επαναληπτικό </a:t>
            </a:r>
            <a:r>
              <a:rPr lang="en-US" baseline="0" dirty="0" smtClean="0"/>
              <a:t>while. </a:t>
            </a:r>
            <a:r>
              <a:rPr lang="el-GR" baseline="0" dirty="0" smtClean="0"/>
              <a:t>Πριν τη γραμμή 1 κάθε ρουτίνας υπάρχει μία </a:t>
            </a:r>
            <a:r>
              <a:rPr lang="en-US" baseline="0" dirty="0" smtClean="0"/>
              <a:t>while (true) { }</a:t>
            </a:r>
            <a:endParaRPr lang="el-GR" baseline="0" dirty="0" smtClean="0"/>
          </a:p>
          <a:p>
            <a:r>
              <a:rPr lang="el-GR" baseline="0" dirty="0" smtClean="0"/>
              <a:t>Α=2 δηλαδή ο </a:t>
            </a:r>
            <a:r>
              <a:rPr lang="el-GR" baseline="0" dirty="0" err="1" smtClean="0"/>
              <a:t>σηματοφορέας</a:t>
            </a:r>
            <a:r>
              <a:rPr lang="el-GR" baseline="0" dirty="0" smtClean="0"/>
              <a:t> της διεργασίας Α ο οποίος έχει αρχική τιμή 2.</a:t>
            </a:r>
          </a:p>
          <a:p>
            <a:r>
              <a:rPr lang="el-GR" baseline="0" dirty="0" smtClean="0"/>
              <a:t>Οι </a:t>
            </a:r>
            <a:r>
              <a:rPr lang="el-GR" baseline="0" dirty="0" err="1" smtClean="0"/>
              <a:t>σηματοφορείς</a:t>
            </a:r>
            <a:r>
              <a:rPr lang="el-GR" baseline="0" dirty="0" smtClean="0"/>
              <a:t> των</a:t>
            </a:r>
            <a:r>
              <a:rPr lang="en-US" baseline="0" dirty="0" smtClean="0"/>
              <a:t> </a:t>
            </a:r>
            <a:r>
              <a:rPr lang="el-GR" baseline="0" dirty="0" smtClean="0"/>
              <a:t>διεργασιών </a:t>
            </a:r>
            <a:r>
              <a:rPr lang="en-US" baseline="0" dirty="0" smtClean="0"/>
              <a:t>B,C,D </a:t>
            </a:r>
            <a:r>
              <a:rPr lang="el-GR" baseline="0" dirty="0" smtClean="0"/>
              <a:t>έχουν αρχική τιμή 0.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Αρχικά Α=2, </a:t>
            </a:r>
            <a:r>
              <a:rPr lang="en-US" baseline="0" dirty="0" smtClean="0"/>
              <a:t>B=C=D=0. </a:t>
            </a:r>
            <a:r>
              <a:rPr lang="el-GR" baseline="0" dirty="0" smtClean="0"/>
              <a:t>Αυτό μας οδηγεί στη σκέψη ότι η μοναδική διεργασία που μπορεί να εκτυπώσει αρχικά είναι η Α γιατί αν </a:t>
            </a:r>
            <a:r>
              <a:rPr lang="el-GR" baseline="0" dirty="0" err="1" smtClean="0"/>
              <a:t>χρονοδρομολογηθεί</a:t>
            </a:r>
            <a:r>
              <a:rPr lang="el-GR" baseline="0" dirty="0" smtClean="0"/>
              <a:t> αρχικά μία από τις </a:t>
            </a:r>
            <a:r>
              <a:rPr lang="en-US" baseline="0" dirty="0" smtClean="0"/>
              <a:t>B,C,D </a:t>
            </a:r>
            <a:r>
              <a:rPr lang="el-GR" baseline="0" dirty="0" smtClean="0"/>
              <a:t>θα πάνε για ύπνο.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Έστω ότι ξεκινάει η Α: Γραμμή 1: Αυτό σημαίνει ότι Α=1. </a:t>
            </a:r>
          </a:p>
          <a:p>
            <a:r>
              <a:rPr lang="el-GR" baseline="0" dirty="0" smtClean="0"/>
              <a:t>2 ερωτήσεις: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Αν μετά την εκτέλεση μίας </a:t>
            </a:r>
            <a:r>
              <a:rPr lang="en-US" baseline="0" dirty="0" smtClean="0"/>
              <a:t>down </a:t>
            </a:r>
            <a:r>
              <a:rPr lang="el-GR" baseline="0" dirty="0" smtClean="0"/>
              <a:t>ή μίας </a:t>
            </a:r>
            <a:r>
              <a:rPr lang="en-US" baseline="0" dirty="0" smtClean="0"/>
              <a:t>up </a:t>
            </a:r>
            <a:r>
              <a:rPr lang="el-GR" baseline="0" dirty="0" smtClean="0"/>
              <a:t>αλλάζει η λίστα με τις διεργασίες που μπορούν να εκτελεστούν.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Αν μετά την εκτέλεση μίας </a:t>
            </a:r>
            <a:r>
              <a:rPr lang="en-US" baseline="0" dirty="0" smtClean="0"/>
              <a:t>down </a:t>
            </a:r>
            <a:r>
              <a:rPr lang="el-GR" baseline="0" dirty="0" smtClean="0"/>
              <a:t>ή </a:t>
            </a:r>
            <a:r>
              <a:rPr lang="en-US" baseline="0" dirty="0" smtClean="0"/>
              <a:t>up </a:t>
            </a:r>
            <a:r>
              <a:rPr lang="el-GR" baseline="0" dirty="0" smtClean="0"/>
              <a:t>γίνει κάποια εκτύπωση.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Γραμμή 2: </a:t>
            </a:r>
            <a:r>
              <a:rPr lang="en-US" baseline="0" dirty="0" smtClean="0"/>
              <a:t>down (A). </a:t>
            </a:r>
            <a:r>
              <a:rPr lang="el-GR" baseline="0" dirty="0" smtClean="0"/>
              <a:t>Άρα Α=0. Μπορεί να εκτελεστεί ΜΟΝΟ η Α. Στην γραμμή 2, Α=1&gt;0 άρα γίνεται Α=0 και η διεργασία Α δεν πάει για ύπνο συνεχίζει να τρέχει.</a:t>
            </a:r>
            <a:r>
              <a:rPr lang="en-US" baseline="0" dirty="0" smtClean="0"/>
              <a:t> </a:t>
            </a:r>
            <a:r>
              <a:rPr lang="el-GR" baseline="0" dirty="0" smtClean="0"/>
              <a:t>Πότε θα κοιμηθεί η Α; Αν ολοκληρώσει την γραμμή 7, επιστρέψει στην γραμμή 1 λόγω του βρόχου και πάει να εκτελέσει την </a:t>
            </a:r>
            <a:r>
              <a:rPr lang="en-US" baseline="0" dirty="0" smtClean="0"/>
              <a:t>down.</a:t>
            </a: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Γραμμή 3: Εκτύπωση  </a:t>
            </a:r>
            <a:r>
              <a:rPr lang="el-GR" b="1" u="sng" baseline="0" dirty="0" smtClean="0"/>
              <a:t>Α</a:t>
            </a:r>
            <a:r>
              <a:rPr lang="el-GR" b="0" u="none" baseline="0" dirty="0" smtClean="0"/>
              <a:t>   (εξακολουθεί να μπορεί να τρέξει μόνο η Α). Άρα, ακόμη και να κοπούν τα κβάντα της Α, οι άλλες θα πάνε για ύπνο.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Γραμμή 4: Η Α έχει κάνει την εκτύπωσή της ξυπνάει τη Β.  Η Β πλέον μπορεί να τρέξει.  Έχουμε πλέον 2 διεργασίες Α,Β.</a:t>
            </a:r>
            <a:endParaRPr lang="en-US" b="0" u="none" baseline="0" dirty="0" smtClean="0"/>
          </a:p>
          <a:p>
            <a:pPr marL="228600" indent="-228600">
              <a:buNone/>
            </a:pPr>
            <a:endParaRPr lang="en-US" b="0" u="none" baseline="0" dirty="0" smtClean="0"/>
          </a:p>
          <a:p>
            <a:pPr marL="228600" indent="-228600">
              <a:buNone/>
            </a:pPr>
            <a:r>
              <a:rPr lang="el-GR" b="0" u="none" baseline="0" dirty="0" smtClean="0"/>
              <a:t>Από εδώ και κάτω παίρνουμε περιπτώσεις:</a:t>
            </a:r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r>
              <a:rPr lang="el-GR" b="0" u="none" baseline="0" dirty="0" smtClean="0"/>
              <a:t>1</a:t>
            </a:r>
            <a:r>
              <a:rPr lang="el-GR" b="0" u="none" baseline="30000" dirty="0" smtClean="0"/>
              <a:t>η</a:t>
            </a:r>
            <a:r>
              <a:rPr lang="el-GR" b="0" u="none" baseline="0" dirty="0" smtClean="0"/>
              <a:t> περίπτωση (Θα υποθέσουμε ότι όλες οι διεργασίες έχουν κβάντα μέχρι να φτάσουν στην τελευταία τους γραμμή)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 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Άρα η Α θα πάει μέχρι την γραμμή 7: Τυπώνει το γράμμα Α και κάνει Β=4 (Εάν προλάβαινε να ξαναεκτελέσει την γραμμή 1, θα πήγαινε για ύπνο).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Β=4 εκτελείται η Β. Η Β με τις 2 πρώτες γραμμές της θα θέσει τον </a:t>
            </a:r>
            <a:r>
              <a:rPr lang="el-GR" b="0" u="none" baseline="0" dirty="0" err="1" smtClean="0"/>
              <a:t>σηματοφορέα</a:t>
            </a:r>
            <a:r>
              <a:rPr lang="el-GR" b="0" u="none" baseline="0" dirty="0" smtClean="0"/>
              <a:t> της σε τιμή 2 (</a:t>
            </a:r>
            <a:r>
              <a:rPr lang="en-US" b="0" u="none" baseline="0" dirty="0" smtClean="0"/>
              <a:t>2 </a:t>
            </a:r>
            <a:r>
              <a:rPr lang="el-GR" b="0" u="none" baseline="0" dirty="0" smtClean="0"/>
              <a:t>φορές η </a:t>
            </a:r>
            <a:r>
              <a:rPr lang="en-US" b="0" u="none" baseline="0" dirty="0" smtClean="0"/>
              <a:t>down)</a:t>
            </a:r>
            <a:r>
              <a:rPr lang="el-GR" b="0" u="none" baseline="0" dirty="0" smtClean="0"/>
              <a:t>.</a:t>
            </a:r>
            <a:r>
              <a:rPr lang="en-US" b="0" u="none" baseline="0" dirty="0" smtClean="0"/>
              <a:t> </a:t>
            </a:r>
            <a:r>
              <a:rPr lang="el-GR" b="0" u="none" baseline="0" dirty="0" smtClean="0"/>
              <a:t>ΠΡΟΣΟΧΗ ότι τα δύο πρώτα </a:t>
            </a:r>
            <a:r>
              <a:rPr lang="en-US" b="0" u="none" baseline="0" dirty="0" smtClean="0"/>
              <a:t>down </a:t>
            </a:r>
            <a:r>
              <a:rPr lang="el-GR" b="0" u="none" baseline="0" dirty="0" smtClean="0"/>
              <a:t>της Β προφανώς δεν κοιμίζουν τη διεργασία.  Άρα, η Β θα τυπώσει το γράμμα Β (γραμμή 3) και εκτελείται μέχρι να κάνει το </a:t>
            </a:r>
            <a:r>
              <a:rPr lang="en-US" b="0" u="none" baseline="0" dirty="0" smtClean="0"/>
              <a:t>D=2. </a:t>
            </a:r>
            <a:r>
              <a:rPr lang="el-GR" b="0" u="none" baseline="0" dirty="0" smtClean="0"/>
              <a:t>Πόσες διεργασίες είναι εκτελέσιμες τώρα;  4: Α</a:t>
            </a:r>
            <a:r>
              <a:rPr lang="en-US" b="0" u="none" baseline="0" dirty="0" smtClean="0"/>
              <a:t>, C </a:t>
            </a:r>
            <a:r>
              <a:rPr lang="el-GR" b="0" u="none" baseline="0" dirty="0" smtClean="0"/>
              <a:t>που δεν κοιμήθηκε, είναι η Β που δεν κοιμήθηκε και είναι και η </a:t>
            </a:r>
            <a:r>
              <a:rPr lang="en-US" b="0" u="none" baseline="0" dirty="0" smtClean="0"/>
              <a:t>D.</a:t>
            </a:r>
          </a:p>
          <a:p>
            <a:pPr marL="228600" indent="-228600">
              <a:buNone/>
            </a:pPr>
            <a:r>
              <a:rPr lang="en-US" b="0" u="none" baseline="0" dirty="0" smtClean="0"/>
              <a:t>     </a:t>
            </a:r>
            <a:r>
              <a:rPr lang="el-GR" b="0" u="none" baseline="0" dirty="0" smtClean="0"/>
              <a:t>Έστω ότι εκτελείται η Α ή η </a:t>
            </a:r>
            <a:r>
              <a:rPr lang="en-US" b="0" u="none" baseline="0" dirty="0" smtClean="0"/>
              <a:t>C</a:t>
            </a:r>
            <a:r>
              <a:rPr lang="el-GR" b="0" u="none" baseline="0" dirty="0" smtClean="0"/>
              <a:t>: Πάει για ύπνο.</a:t>
            </a:r>
            <a:r>
              <a:rPr lang="en-US" b="0" u="none" baseline="0" dirty="0" smtClean="0"/>
              <a:t> </a:t>
            </a:r>
          </a:p>
          <a:p>
            <a:pPr marL="228600" indent="-228600">
              <a:buNone/>
            </a:pPr>
            <a:r>
              <a:rPr lang="en-US" b="0" u="none" baseline="0" dirty="0" smtClean="0"/>
              <a:t>     </a:t>
            </a:r>
            <a:r>
              <a:rPr lang="el-GR" b="0" u="none" baseline="0" dirty="0" smtClean="0"/>
              <a:t>Αν τρέξει η </a:t>
            </a:r>
            <a:r>
              <a:rPr lang="en-US" b="0" u="none" baseline="0" dirty="0" smtClean="0"/>
              <a:t>D, </a:t>
            </a:r>
            <a:r>
              <a:rPr lang="el-GR" b="0" u="none" baseline="0" dirty="0" smtClean="0"/>
              <a:t>θα κοιμηθεί μετά την γραμμή 3 και όταν ξυπνήσει εκ νέου θα ξεκινήσει στην γραμμή 4.</a:t>
            </a:r>
            <a:endParaRPr lang="en-US" b="0" u="none" baseline="0" dirty="0" smtClean="0"/>
          </a:p>
          <a:p>
            <a:pPr marL="228600" indent="-228600">
              <a:buNone/>
            </a:pPr>
            <a:r>
              <a:rPr lang="el-GR" b="0" u="sng" baseline="0" dirty="0" smtClean="0"/>
              <a:t>     Αν δεν τρέξει η </a:t>
            </a:r>
            <a:r>
              <a:rPr lang="en-US" b="0" u="sng" baseline="0" dirty="0" smtClean="0"/>
              <a:t>D </a:t>
            </a:r>
            <a:r>
              <a:rPr lang="el-GR" b="0" u="sng" baseline="0" dirty="0" smtClean="0"/>
              <a:t>τότε η </a:t>
            </a:r>
            <a:r>
              <a:rPr lang="en-US" b="0" u="sng" baseline="0" dirty="0" smtClean="0"/>
              <a:t>B </a:t>
            </a:r>
            <a:r>
              <a:rPr lang="el-GR" b="0" u="sng" baseline="0" dirty="0" smtClean="0"/>
              <a:t>επαναλαμβάνει τον βρόχο ουσιαστικά τρέχοντας μόνη της, δεδομένου ότι οι άλλες τρεις διεργασίες αν </a:t>
            </a:r>
            <a:r>
              <a:rPr lang="el-GR" b="0" u="sng" baseline="0" dirty="0" err="1" smtClean="0"/>
              <a:t>χρονοδρομολογηθούν</a:t>
            </a:r>
            <a:r>
              <a:rPr lang="el-GR" b="0" u="sng" baseline="0" dirty="0" smtClean="0"/>
              <a:t> κάπου ενδιάμεσα, θα πάνε για ύπνο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Η Β συνεχίζει από την γραμμή 1: θα κάνει 2 </a:t>
            </a:r>
            <a:r>
              <a:rPr lang="en-US" b="0" u="none" baseline="0" dirty="0" smtClean="0"/>
              <a:t>down </a:t>
            </a:r>
            <a:r>
              <a:rPr lang="el-GR" b="0" u="none" baseline="0" dirty="0" smtClean="0"/>
              <a:t>θα φτάσει στην τιμή 0 θα τυπώσει το 2</a:t>
            </a:r>
            <a:r>
              <a:rPr lang="el-GR" b="0" u="none" baseline="30000" dirty="0" smtClean="0"/>
              <a:t>ο</a:t>
            </a:r>
            <a:r>
              <a:rPr lang="el-GR" b="0" u="none" baseline="0" dirty="0" smtClean="0"/>
              <a:t> Β και θα ανεβάσει το </a:t>
            </a:r>
            <a:r>
              <a:rPr lang="en-US" b="0" u="none" baseline="0" dirty="0" smtClean="0"/>
              <a:t>D. </a:t>
            </a:r>
            <a:r>
              <a:rPr lang="el-GR" b="0" u="none" baseline="0" dirty="0" smtClean="0"/>
              <a:t>Άρα μέχρι εδώ έχουμε τυπώσει Α</a:t>
            </a:r>
            <a:r>
              <a:rPr lang="en-US" b="0" u="none" baseline="0" dirty="0" smtClean="0"/>
              <a:t>BB.</a:t>
            </a:r>
          </a:p>
          <a:p>
            <a:pPr marL="228600" indent="-228600">
              <a:buNone/>
            </a:pPr>
            <a:r>
              <a:rPr lang="en-US" b="0" u="none" baseline="0" dirty="0" smtClean="0"/>
              <a:t>H B </a:t>
            </a:r>
            <a:r>
              <a:rPr lang="el-GR" b="0" u="none" baseline="0" dirty="0" smtClean="0"/>
              <a:t>πάει για ύπνο και εκτελείται η </a:t>
            </a:r>
            <a:r>
              <a:rPr lang="en-US" b="0" u="none" baseline="0" dirty="0" smtClean="0"/>
              <a:t>D (</a:t>
            </a:r>
            <a:r>
              <a:rPr lang="el-GR" b="0" u="none" baseline="0" dirty="0" smtClean="0"/>
              <a:t>Αν προλάβει την </a:t>
            </a:r>
            <a:r>
              <a:rPr lang="en-US" b="0" u="none" baseline="0" dirty="0" smtClean="0"/>
              <a:t>D). </a:t>
            </a:r>
            <a:r>
              <a:rPr lang="el-GR" b="0" u="none" baseline="0" dirty="0" smtClean="0"/>
              <a:t>Διαφορετικά εκτελείται η </a:t>
            </a:r>
            <a:r>
              <a:rPr lang="en-US" b="0" u="none" baseline="0" dirty="0" smtClean="0"/>
              <a:t>D </a:t>
            </a:r>
            <a:r>
              <a:rPr lang="el-GR" b="0" u="none" baseline="0" dirty="0" smtClean="0"/>
              <a:t>πριν κοιμηθεί η Β. Έστω ότι τρέχει η </a:t>
            </a:r>
            <a:r>
              <a:rPr lang="en-US" b="0" u="none" baseline="0" dirty="0" smtClean="0"/>
              <a:t>D. </a:t>
            </a:r>
            <a:r>
              <a:rPr lang="el-GR" b="0" u="none" baseline="0" dirty="0" smtClean="0"/>
              <a:t>Από πού θα ξεκινήσει; 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ΠΡΟΒΛΗΜΑ!!!!!! Αυτή η λύση βασίζεται ήδη σε κβάντα!!! Δεν οδηγεί εκ του ασφαλούς σε λύση, με όποια σειρά και να θεωρήσουμε ότι θα γίνουν οι εκτελέσεις κάπου θα βγάλει πρόβλημα.</a:t>
            </a:r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r>
              <a:rPr lang="el-GR" b="0" u="none" baseline="0" dirty="0" smtClean="0"/>
              <a:t>Και μόνο το γεγονός ότι αρχικά μπορεί μία διεργασία από τις </a:t>
            </a:r>
            <a:r>
              <a:rPr lang="en-US" b="0" u="none" baseline="0" dirty="0" smtClean="0"/>
              <a:t>B, C, D </a:t>
            </a:r>
            <a:r>
              <a:rPr lang="el-GR" b="0" u="none" baseline="0" dirty="0" smtClean="0"/>
              <a:t>να τρέξει και να πάει για ύπνο, μπορεί να έχουμε διαφορετικές καταστάσεις.</a:t>
            </a:r>
          </a:p>
          <a:p>
            <a:pPr marL="228600" indent="-228600">
              <a:buNone/>
            </a:pPr>
            <a:r>
              <a:rPr lang="el-GR" b="0" u="none" baseline="0" dirty="0" smtClean="0"/>
              <a:t>Η σειρά ΑΒΒ</a:t>
            </a:r>
            <a:r>
              <a:rPr lang="en-US" b="0" u="none" baseline="0" dirty="0" smtClean="0"/>
              <a:t>DC </a:t>
            </a:r>
            <a:r>
              <a:rPr lang="el-GR" b="0" u="none" baseline="0" dirty="0" smtClean="0"/>
              <a:t>μπορεί να βγει κάποια στιγμή με κάποια σειρά εκτέλεσης αλλά επαναληπτικά;;;;;;;</a:t>
            </a:r>
          </a:p>
          <a:p>
            <a:pPr marL="228600" indent="-228600">
              <a:buNone/>
            </a:pPr>
            <a:endParaRPr lang="en-US" b="0" u="none" baseline="0" dirty="0" smtClean="0"/>
          </a:p>
          <a:p>
            <a:pPr marL="685800" lvl="1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="0" u="none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76CA7-5810-4B49-8C99-2340B06AFD62}" type="slidenum">
              <a:rPr lang="el-GR" smtClean="0"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ΠΑΡΑΛΛΑΓΗ</a:t>
            </a:r>
            <a:r>
              <a:rPr lang="el-GR" baseline="0" dirty="0" smtClean="0"/>
              <a:t> του προβλήματος.</a:t>
            </a:r>
          </a:p>
          <a:p>
            <a:endParaRPr lang="en-US" dirty="0" smtClean="0"/>
          </a:p>
          <a:p>
            <a:r>
              <a:rPr lang="el-GR" dirty="0" smtClean="0"/>
              <a:t>1</a:t>
            </a:r>
            <a:r>
              <a:rPr lang="el-GR" baseline="30000" dirty="0" smtClean="0"/>
              <a:t>ο</a:t>
            </a:r>
            <a:r>
              <a:rPr lang="el-GR" baseline="0" dirty="0" smtClean="0"/>
              <a:t> στοιχείο: Κάθε διεργασία θα έχει τον δικό της </a:t>
            </a:r>
            <a:r>
              <a:rPr lang="el-GR" baseline="0" dirty="0" err="1" smtClean="0"/>
              <a:t>σηματοφορέα</a:t>
            </a:r>
            <a:r>
              <a:rPr lang="el-GR" baseline="0" dirty="0" smtClean="0"/>
              <a:t>, </a:t>
            </a:r>
            <a:r>
              <a:rPr lang="en-US" baseline="0" dirty="0" smtClean="0"/>
              <a:t>P1, P2, P3, C</a:t>
            </a:r>
            <a:r>
              <a:rPr lang="el-GR" baseline="0" dirty="0" smtClean="0"/>
              <a:t>, αντίστοιχα. Θα υπάρχει και μία μεταβλητή κλειδώματος της μνήμης με την ονομασία </a:t>
            </a:r>
            <a:r>
              <a:rPr lang="en-US" baseline="0" dirty="0" smtClean="0"/>
              <a:t>MUTEX.  </a:t>
            </a:r>
            <a:r>
              <a:rPr lang="el-GR" baseline="0" dirty="0" smtClean="0"/>
              <a:t>Θεωρούμε ότι ο καταναλωτής όταν διαβάζει, θα διαβάσει τρία στοιχεία. ΔΕΝ θα μετράμε κενές ή γεμάτες θέσεις εδώ (δεδομένου ότι καθένας βάζει ένα στοιχείο και μετά καταναλώνει ο καταναλωτής 3). </a:t>
            </a:r>
          </a:p>
          <a:p>
            <a:r>
              <a:rPr lang="el-GR" u="sng" baseline="0" dirty="0" smtClean="0"/>
              <a:t> Ο στόχος μας είναι να επιβάλουμε με </a:t>
            </a:r>
            <a:r>
              <a:rPr lang="el-GR" u="sng" baseline="0" dirty="0" err="1" smtClean="0"/>
              <a:t>σηματοφορείς</a:t>
            </a:r>
            <a:r>
              <a:rPr lang="el-GR" u="sng" baseline="0" dirty="0" smtClean="0"/>
              <a:t> αυτή τη σειρά: 1 στοιχείο ο </a:t>
            </a:r>
            <a:r>
              <a:rPr lang="en-US" u="sng" baseline="0" dirty="0" smtClean="0"/>
              <a:t>P1, 1 </a:t>
            </a:r>
            <a:r>
              <a:rPr lang="el-GR" u="sng" baseline="0" dirty="0" smtClean="0"/>
              <a:t>στοιχείο ο </a:t>
            </a:r>
            <a:r>
              <a:rPr lang="en-US" u="sng" baseline="0" dirty="0" smtClean="0"/>
              <a:t>P2, 1 </a:t>
            </a:r>
            <a:r>
              <a:rPr lang="el-GR" u="sng" baseline="0" dirty="0" smtClean="0"/>
              <a:t>Στοιχείο ο </a:t>
            </a:r>
            <a:r>
              <a:rPr lang="en-US" u="sng" baseline="0" dirty="0" smtClean="0"/>
              <a:t>P3 </a:t>
            </a:r>
            <a:r>
              <a:rPr lang="el-GR" u="sng" baseline="0" dirty="0" smtClean="0"/>
              <a:t>και 3 στοιχεία ο </a:t>
            </a:r>
            <a:r>
              <a:rPr lang="en-US" u="sng" baseline="0" dirty="0" smtClean="0"/>
              <a:t>C.</a:t>
            </a:r>
            <a:endParaRPr lang="el-GR" u="sng" baseline="0" dirty="0" smtClean="0"/>
          </a:p>
          <a:p>
            <a:endParaRPr lang="el-GR" u="sng" baseline="0" dirty="0" smtClean="0"/>
          </a:p>
          <a:p>
            <a:r>
              <a:rPr lang="el-GR" u="none" baseline="0" dirty="0" smtClean="0"/>
              <a:t>2</a:t>
            </a:r>
            <a:r>
              <a:rPr lang="el-GR" u="none" baseline="30000" dirty="0" smtClean="0"/>
              <a:t>ο</a:t>
            </a:r>
            <a:r>
              <a:rPr lang="el-GR" u="none" baseline="0" dirty="0" smtClean="0"/>
              <a:t> στοιχείο: Πρέπει να φροντίσουμε τη σειρά με την οποία γίνονται οι αφυπνίσεις</a:t>
            </a:r>
          </a:p>
          <a:p>
            <a:endParaRPr lang="el-GR" u="none" baseline="0" dirty="0" smtClean="0"/>
          </a:p>
          <a:p>
            <a:r>
              <a:rPr lang="el-GR" u="none" baseline="0" dirty="0" smtClean="0"/>
              <a:t>Αρχικά 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=1, </a:t>
            </a:r>
            <a:r>
              <a:rPr lang="el-GR" u="none" baseline="0" dirty="0" smtClean="0"/>
              <a:t>και </a:t>
            </a:r>
            <a:r>
              <a:rPr lang="en-US" u="none" baseline="0" dirty="0" smtClean="0"/>
              <a:t>P1= 1, P2=P3=C=0</a:t>
            </a:r>
          </a:p>
          <a:p>
            <a:endParaRPr lang="el-GR" u="none" baseline="0" dirty="0" smtClean="0"/>
          </a:p>
          <a:p>
            <a:r>
              <a:rPr lang="en-US" u="none" baseline="0" dirty="0" smtClean="0"/>
              <a:t>Producer 1</a:t>
            </a:r>
            <a:r>
              <a:rPr lang="el-GR" u="none" baseline="0" dirty="0" smtClean="0"/>
              <a:t>        </a:t>
            </a:r>
            <a:endParaRPr lang="en-US" u="none" baseline="0" dirty="0" smtClean="0"/>
          </a:p>
          <a:p>
            <a:r>
              <a:rPr lang="el-GR" u="none" baseline="0" dirty="0" smtClean="0"/>
              <a:t>1. </a:t>
            </a:r>
            <a:r>
              <a:rPr lang="en-US" u="none" baseline="0" dirty="0" smtClean="0"/>
              <a:t>While (True) {</a:t>
            </a:r>
          </a:p>
          <a:p>
            <a:r>
              <a:rPr lang="el-GR" u="none" baseline="0" dirty="0" smtClean="0"/>
              <a:t>2. </a:t>
            </a:r>
            <a:r>
              <a:rPr lang="en-US" u="none" baseline="0" dirty="0" smtClean="0"/>
              <a:t>Down(P1)</a:t>
            </a:r>
          </a:p>
          <a:p>
            <a:r>
              <a:rPr lang="el-GR" u="none" baseline="0" dirty="0" smtClean="0"/>
              <a:t>3. </a:t>
            </a:r>
            <a:r>
              <a:rPr lang="en-US" u="none" baseline="0" dirty="0" smtClean="0"/>
              <a:t>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4. </a:t>
            </a:r>
            <a:r>
              <a:rPr lang="en-US" u="none" baseline="0" dirty="0" err="1" smtClean="0"/>
              <a:t>Add_Item</a:t>
            </a:r>
            <a:r>
              <a:rPr lang="en-US" u="none" baseline="0" dirty="0" smtClean="0"/>
              <a:t>();</a:t>
            </a:r>
          </a:p>
          <a:p>
            <a:r>
              <a:rPr lang="el-GR" u="none" baseline="0" dirty="0" smtClean="0"/>
              <a:t>5. </a:t>
            </a:r>
            <a:r>
              <a:rPr lang="en-US" u="none" baseline="0" dirty="0" smtClean="0"/>
              <a:t>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6. </a:t>
            </a:r>
            <a:r>
              <a:rPr lang="en-US" u="none" baseline="0" dirty="0" smtClean="0"/>
              <a:t>Up(P2)</a:t>
            </a:r>
          </a:p>
          <a:p>
            <a:r>
              <a:rPr lang="en-US" u="none" baseline="0" dirty="0" smtClean="0"/>
              <a:t>}</a:t>
            </a:r>
          </a:p>
          <a:p>
            <a:endParaRPr lang="el-GR" u="none" baseline="0" dirty="0" smtClean="0"/>
          </a:p>
          <a:p>
            <a:endParaRPr lang="en-US" u="none" dirty="0" smtClean="0"/>
          </a:p>
          <a:p>
            <a:r>
              <a:rPr lang="en-US" u="none" dirty="0" smtClean="0"/>
              <a:t>H </a:t>
            </a:r>
            <a:r>
              <a:rPr lang="el-GR" u="none" dirty="0" smtClean="0"/>
              <a:t>λογική</a:t>
            </a:r>
            <a:r>
              <a:rPr lang="el-GR" u="none" baseline="0" dirty="0" smtClean="0"/>
              <a:t> είναι η εξής: Η κάθε διεργασία, πρώτα καλεί τον αποκλειστικό δικό της </a:t>
            </a:r>
            <a:r>
              <a:rPr lang="el-GR" u="none" baseline="0" dirty="0" err="1" smtClean="0"/>
              <a:t>σηματοφορέα</a:t>
            </a:r>
            <a:r>
              <a:rPr lang="el-GR" u="none" baseline="0" dirty="0" smtClean="0"/>
              <a:t> (ο οποίος μπορεί να την στείλει για ύπνο αν δεν έχει ή δεν πρέπει να κάνει κάποια ενέργεια μέσα στο κρίσιμο). Αν μπορεί να βάλει κάτι στη μνήμη (βάσει της σειράς εκτέλεσης), τότε εξετάζει το 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 (</a:t>
            </a:r>
            <a:r>
              <a:rPr lang="el-GR" u="none" baseline="0" dirty="0" smtClean="0"/>
              <a:t>ΕΔΏ το 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 </a:t>
            </a:r>
            <a:r>
              <a:rPr lang="el-GR" u="none" baseline="0" dirty="0" smtClean="0"/>
              <a:t>είναι περιττό αλλά το χρησιμοποιούμε ως συνέχεια του πρώτου παραδείγματος παραγωγού καταναλωτή).  Στη γραμμή 3 κλειδώνει τη μνήμη, προσθέτει το στοιχείο (γραμμή 4), ξεκλειδώνει τη μνήμη στη γραμμή 5 και στην γραμμή 6: ΞΥΠΝΑΕΙ την επόμενη διεργασία που πρέπει να γράψει.</a:t>
            </a:r>
          </a:p>
          <a:p>
            <a:endParaRPr lang="el-GR" u="none" baseline="0" dirty="0" smtClean="0"/>
          </a:p>
          <a:p>
            <a:r>
              <a:rPr lang="en-US" u="none" baseline="0" dirty="0" smtClean="0"/>
              <a:t>Producer </a:t>
            </a:r>
            <a:r>
              <a:rPr lang="el-GR" u="none" baseline="0" dirty="0" smtClean="0"/>
              <a:t>2        </a:t>
            </a:r>
            <a:endParaRPr lang="en-US" u="none" baseline="0" dirty="0" smtClean="0"/>
          </a:p>
          <a:p>
            <a:r>
              <a:rPr lang="el-GR" u="none" baseline="0" dirty="0" smtClean="0"/>
              <a:t>1. </a:t>
            </a:r>
            <a:r>
              <a:rPr lang="en-US" u="none" baseline="0" dirty="0" smtClean="0"/>
              <a:t>While (True) {</a:t>
            </a:r>
          </a:p>
          <a:p>
            <a:r>
              <a:rPr lang="el-GR" u="none" baseline="0" dirty="0" smtClean="0"/>
              <a:t>2. </a:t>
            </a:r>
            <a:r>
              <a:rPr lang="en-US" u="none" baseline="0" dirty="0" smtClean="0"/>
              <a:t>Down(P</a:t>
            </a:r>
            <a:r>
              <a:rPr lang="el-GR" u="none" baseline="0" dirty="0" smtClean="0"/>
              <a:t>2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3. </a:t>
            </a:r>
            <a:r>
              <a:rPr lang="en-US" u="none" baseline="0" dirty="0" smtClean="0"/>
              <a:t>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4. </a:t>
            </a:r>
            <a:r>
              <a:rPr lang="en-US" u="none" baseline="0" dirty="0" err="1" smtClean="0"/>
              <a:t>Add_Item</a:t>
            </a:r>
            <a:r>
              <a:rPr lang="en-US" u="none" baseline="0" dirty="0" smtClean="0"/>
              <a:t>();</a:t>
            </a:r>
          </a:p>
          <a:p>
            <a:r>
              <a:rPr lang="el-GR" u="none" baseline="0" dirty="0" smtClean="0"/>
              <a:t>5. </a:t>
            </a:r>
            <a:r>
              <a:rPr lang="en-US" u="none" baseline="0" dirty="0" smtClean="0"/>
              <a:t>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6. </a:t>
            </a:r>
            <a:r>
              <a:rPr lang="en-US" u="none" baseline="0" dirty="0" smtClean="0"/>
              <a:t>Up(P</a:t>
            </a:r>
            <a:r>
              <a:rPr lang="el-GR" u="none" baseline="0" dirty="0" smtClean="0"/>
              <a:t>3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}</a:t>
            </a:r>
          </a:p>
          <a:p>
            <a:endParaRPr lang="el-GR" u="none" baseline="0" dirty="0" smtClean="0"/>
          </a:p>
          <a:p>
            <a:endParaRPr lang="el-GR" u="none" baseline="0" dirty="0" smtClean="0"/>
          </a:p>
          <a:p>
            <a:r>
              <a:rPr lang="en-US" u="none" baseline="0" dirty="0" smtClean="0"/>
              <a:t>Producer </a:t>
            </a:r>
            <a:r>
              <a:rPr lang="el-GR" u="none" baseline="0" dirty="0" smtClean="0"/>
              <a:t>3</a:t>
            </a:r>
            <a:endParaRPr lang="en-US" u="none" baseline="0" dirty="0" smtClean="0"/>
          </a:p>
          <a:p>
            <a:r>
              <a:rPr lang="el-GR" u="none" baseline="0" dirty="0" smtClean="0"/>
              <a:t>1. </a:t>
            </a:r>
            <a:r>
              <a:rPr lang="en-US" u="none" baseline="0" dirty="0" smtClean="0"/>
              <a:t>While (True) {</a:t>
            </a:r>
          </a:p>
          <a:p>
            <a:r>
              <a:rPr lang="el-GR" u="none" baseline="0" dirty="0" smtClean="0"/>
              <a:t>2. </a:t>
            </a:r>
            <a:r>
              <a:rPr lang="en-US" u="none" baseline="0" dirty="0" smtClean="0"/>
              <a:t>Down(P</a:t>
            </a:r>
            <a:r>
              <a:rPr lang="el-GR" u="none" baseline="0" dirty="0" smtClean="0"/>
              <a:t>3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3. </a:t>
            </a:r>
            <a:r>
              <a:rPr lang="en-US" u="none" baseline="0" dirty="0" smtClean="0"/>
              <a:t>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4. </a:t>
            </a:r>
            <a:r>
              <a:rPr lang="en-US" u="none" baseline="0" dirty="0" err="1" smtClean="0"/>
              <a:t>Add_Item</a:t>
            </a:r>
            <a:r>
              <a:rPr lang="en-US" u="none" baseline="0" dirty="0" smtClean="0"/>
              <a:t>();</a:t>
            </a:r>
          </a:p>
          <a:p>
            <a:r>
              <a:rPr lang="el-GR" u="none" baseline="0" dirty="0" smtClean="0"/>
              <a:t>5. </a:t>
            </a:r>
            <a:r>
              <a:rPr lang="en-US" u="none" baseline="0" dirty="0" smtClean="0"/>
              <a:t>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l-GR" u="none" baseline="0" dirty="0" smtClean="0"/>
              <a:t>6. </a:t>
            </a:r>
            <a:r>
              <a:rPr lang="en-US" u="none" baseline="0" dirty="0" smtClean="0"/>
              <a:t>Up(C)</a:t>
            </a:r>
          </a:p>
          <a:p>
            <a:r>
              <a:rPr lang="en-US" u="none" baseline="0" dirty="0" smtClean="0"/>
              <a:t>}</a:t>
            </a:r>
          </a:p>
          <a:p>
            <a:endParaRPr lang="el-GR" u="none" baseline="0" dirty="0" smtClean="0"/>
          </a:p>
          <a:p>
            <a:r>
              <a:rPr lang="en-US" u="none" baseline="0" dirty="0" smtClean="0"/>
              <a:t>KATANA</a:t>
            </a:r>
            <a:r>
              <a:rPr lang="el-GR" u="none" baseline="0" dirty="0" smtClean="0"/>
              <a:t>ΛΩΤΗΣ</a:t>
            </a:r>
          </a:p>
          <a:p>
            <a:r>
              <a:rPr lang="en-US" u="none" baseline="0" dirty="0" smtClean="0"/>
              <a:t>1.While (true){</a:t>
            </a:r>
          </a:p>
          <a:p>
            <a:r>
              <a:rPr lang="en-US" u="none" baseline="0" dirty="0" smtClean="0"/>
              <a:t>2.Down (c)</a:t>
            </a:r>
          </a:p>
          <a:p>
            <a:r>
              <a:rPr lang="en-US" u="none" baseline="0" dirty="0" smtClean="0"/>
              <a:t>3.Down(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4.Consume_Item()</a:t>
            </a:r>
          </a:p>
          <a:p>
            <a:r>
              <a:rPr lang="en-US" u="none" baseline="0" dirty="0" smtClean="0"/>
              <a:t>5.Up(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6. Up(P1)</a:t>
            </a:r>
          </a:p>
          <a:p>
            <a:r>
              <a:rPr lang="en-US" u="none" baseline="0" dirty="0" smtClean="0"/>
              <a:t>}</a:t>
            </a:r>
            <a:endParaRPr lang="el-GR" u="none" baseline="0" dirty="0" smtClean="0"/>
          </a:p>
          <a:p>
            <a:endParaRPr lang="en-US" u="none" baseline="0" dirty="0" smtClean="0"/>
          </a:p>
          <a:p>
            <a:r>
              <a:rPr lang="el-GR" u="none" baseline="0" dirty="0" smtClean="0"/>
              <a:t>Έστω ότι τρέχει πρώτα μία εκ των </a:t>
            </a:r>
            <a:r>
              <a:rPr lang="en-US" u="none" baseline="0" dirty="0" smtClean="0"/>
              <a:t>P2,P3, </a:t>
            </a:r>
            <a:r>
              <a:rPr lang="el-GR" u="none" baseline="0" dirty="0" smtClean="0"/>
              <a:t>ή </a:t>
            </a:r>
            <a:r>
              <a:rPr lang="en-US" u="none" baseline="0" dirty="0" smtClean="0"/>
              <a:t>C. </a:t>
            </a:r>
            <a:r>
              <a:rPr lang="el-GR" u="none" baseline="0" dirty="0" smtClean="0"/>
              <a:t>Θα πάνε για ύπνο μόλις εκτελέσουν την </a:t>
            </a:r>
            <a:r>
              <a:rPr lang="en-US" u="none" baseline="0" dirty="0" smtClean="0"/>
              <a:t>down.</a:t>
            </a:r>
          </a:p>
          <a:p>
            <a:r>
              <a:rPr lang="el-GR" u="none" baseline="0" dirty="0" smtClean="0"/>
              <a:t>Μπορεί να τρέξει μόνο η </a:t>
            </a:r>
            <a:r>
              <a:rPr lang="en-US" u="none" baseline="0" dirty="0" smtClean="0"/>
              <a:t>P1: </a:t>
            </a:r>
            <a:r>
              <a:rPr lang="el-GR" u="none" baseline="0" dirty="0" smtClean="0"/>
              <a:t>Κάνει </a:t>
            </a:r>
            <a:r>
              <a:rPr lang="en-US" u="none" baseline="0" dirty="0" smtClean="0"/>
              <a:t>down (P1) , </a:t>
            </a:r>
            <a:r>
              <a:rPr lang="el-GR" u="none" baseline="0" dirty="0" smtClean="0"/>
              <a:t>γίνεται </a:t>
            </a:r>
            <a:r>
              <a:rPr lang="en-US" u="none" baseline="0" dirty="0" smtClean="0"/>
              <a:t>P1=0 </a:t>
            </a:r>
            <a:r>
              <a:rPr lang="el-GR" u="none" baseline="0" dirty="0" smtClean="0"/>
              <a:t>αλλά δεν πάει για ύπνο επειδή για να πάει για ύπνο πρέπει ο έλεγχος της </a:t>
            </a:r>
            <a:r>
              <a:rPr lang="en-US" u="none" baseline="0" dirty="0" smtClean="0"/>
              <a:t>down </a:t>
            </a:r>
            <a:r>
              <a:rPr lang="el-GR" u="none" baseline="0" dirty="0" smtClean="0"/>
              <a:t>να </a:t>
            </a:r>
            <a:r>
              <a:rPr lang="el-GR" u="none" baseline="0" dirty="0" err="1" smtClean="0"/>
              <a:t>βρεί</a:t>
            </a:r>
            <a:r>
              <a:rPr lang="el-GR" u="none" baseline="0" dirty="0" smtClean="0"/>
              <a:t> ότι </a:t>
            </a:r>
            <a:r>
              <a:rPr lang="en-US" u="none" baseline="0" dirty="0" smtClean="0"/>
              <a:t>P1=0. </a:t>
            </a:r>
            <a:r>
              <a:rPr lang="el-GR" u="none" baseline="0" dirty="0" smtClean="0"/>
              <a:t>Αν κοπεί μόλις τελειώσει η </a:t>
            </a:r>
            <a:r>
              <a:rPr lang="en-US" u="none" baseline="0" dirty="0" smtClean="0"/>
              <a:t>down (P1)</a:t>
            </a:r>
            <a:r>
              <a:rPr lang="el-GR" u="none" baseline="0" dirty="0" smtClean="0"/>
              <a:t> καμία διεργασία δεν μπορεί να κάνει το παραμικρό στο σύστημα. Κλειδώνει τη μνήμη. </a:t>
            </a:r>
            <a:r>
              <a:rPr lang="el-GR" u="sng" baseline="0" dirty="0" smtClean="0"/>
              <a:t>Η επόμενη διεργασία που μπορεί να προκαλέσει αλλαγές στο σύστημα είναι ΜΟΝΟ η </a:t>
            </a:r>
            <a:r>
              <a:rPr lang="en-US" u="sng" baseline="0" dirty="0" smtClean="0"/>
              <a:t>P2 </a:t>
            </a:r>
            <a:r>
              <a:rPr lang="el-GR" u="sng" baseline="0" dirty="0" smtClean="0"/>
              <a:t>και ΜΟΝΟ όταν η </a:t>
            </a:r>
            <a:r>
              <a:rPr lang="en-US" u="sng" baseline="0" dirty="0" smtClean="0"/>
              <a:t>P1 </a:t>
            </a:r>
            <a:r>
              <a:rPr lang="el-GR" u="sng" baseline="0" dirty="0" smtClean="0"/>
              <a:t>εκτελέσει την γραμμή 6.</a:t>
            </a:r>
            <a:r>
              <a:rPr lang="el-GR" u="none" baseline="0" dirty="0" smtClean="0"/>
              <a:t> Οι άλλες διεργασίες είναι απλώς σε κατάσταση </a:t>
            </a:r>
            <a:r>
              <a:rPr lang="en-US" u="none" baseline="0" dirty="0" smtClean="0"/>
              <a:t>Ready </a:t>
            </a:r>
            <a:r>
              <a:rPr lang="el-GR" u="none" baseline="0" dirty="0" smtClean="0"/>
              <a:t>ή έχουν πάει για ύπνο.</a:t>
            </a:r>
          </a:p>
          <a:p>
            <a:endParaRPr lang="el-GR" u="none" baseline="0" dirty="0" smtClean="0"/>
          </a:p>
          <a:p>
            <a:r>
              <a:rPr lang="el-GR" u="none" baseline="0" dirty="0" smtClean="0"/>
              <a:t>Το ίδιο ακριβώς συμβαίνει όταν θα τρέξει μία εκ των </a:t>
            </a:r>
            <a:r>
              <a:rPr lang="en-US" u="none" baseline="0" dirty="0" smtClean="0"/>
              <a:t>P2, P3, </a:t>
            </a:r>
            <a:r>
              <a:rPr lang="el-GR" u="none" baseline="0" dirty="0" smtClean="0"/>
              <a:t>ή </a:t>
            </a:r>
            <a:r>
              <a:rPr lang="en-US" u="none" baseline="0" dirty="0" smtClean="0"/>
              <a:t>C.</a:t>
            </a:r>
            <a:r>
              <a:rPr lang="el-GR" u="none" baseline="0" dirty="0" smtClean="0"/>
              <a:t> </a:t>
            </a:r>
            <a:endParaRPr lang="en-US" u="none" baseline="0" dirty="0" smtClean="0"/>
          </a:p>
          <a:p>
            <a:endParaRPr lang="en-US" u="none" baseline="0" dirty="0" smtClean="0"/>
          </a:p>
          <a:p>
            <a:r>
              <a:rPr lang="el-GR" u="none" baseline="0" dirty="0" smtClean="0"/>
              <a:t>ΠΑΡΑΤΗΡΗΣΗ: </a:t>
            </a:r>
          </a:p>
          <a:p>
            <a:r>
              <a:rPr lang="en-US" u="none" baseline="0" dirty="0" smtClean="0"/>
              <a:t>Down </a:t>
            </a:r>
          </a:p>
          <a:p>
            <a:r>
              <a:rPr lang="en-US" u="none" baseline="0" dirty="0" smtClean="0"/>
              <a:t>If p1=0 then sleep</a:t>
            </a:r>
          </a:p>
          <a:p>
            <a:r>
              <a:rPr lang="en-US" u="none" baseline="0" dirty="0" smtClean="0"/>
              <a:t>Else p1=p1-1</a:t>
            </a:r>
          </a:p>
          <a:p>
            <a:endParaRPr lang="en-US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baseline="0" dirty="0" smtClean="0"/>
              <a:t>P2: </a:t>
            </a:r>
            <a:r>
              <a:rPr lang="el-GR" u="none" baseline="0" dirty="0" smtClean="0"/>
              <a:t>Κάνει </a:t>
            </a:r>
            <a:r>
              <a:rPr lang="en-US" u="none" baseline="0" dirty="0" smtClean="0"/>
              <a:t>down (P2) , </a:t>
            </a:r>
            <a:r>
              <a:rPr lang="el-GR" u="none" baseline="0" dirty="0" smtClean="0"/>
              <a:t>γίνεται </a:t>
            </a:r>
            <a:r>
              <a:rPr lang="en-US" u="none" baseline="0" dirty="0" smtClean="0"/>
              <a:t>P2=0 </a:t>
            </a:r>
            <a:r>
              <a:rPr lang="el-GR" u="none" baseline="0" dirty="0" smtClean="0"/>
              <a:t>αλλά δεν πάει για ύπνο επειδή για να πάει για ύπνο πρέπει</a:t>
            </a:r>
            <a:r>
              <a:rPr lang="en-US" u="none" baseline="0" dirty="0" smtClean="0"/>
              <a:t> o </a:t>
            </a:r>
            <a:r>
              <a:rPr lang="el-GR" u="none" baseline="0" dirty="0" smtClean="0"/>
              <a:t>έλεγχος της </a:t>
            </a:r>
            <a:r>
              <a:rPr lang="en-US" u="none" baseline="0" dirty="0" smtClean="0"/>
              <a:t>down</a:t>
            </a:r>
            <a:r>
              <a:rPr lang="el-GR" u="none" baseline="0" dirty="0" smtClean="0"/>
              <a:t> να βρει ότι </a:t>
            </a:r>
            <a:r>
              <a:rPr lang="en-US" u="none" baseline="0" dirty="0" smtClean="0"/>
              <a:t>P2=0. </a:t>
            </a:r>
            <a:r>
              <a:rPr lang="el-GR" u="none" baseline="0" dirty="0" smtClean="0"/>
              <a:t>Αν κοπεί μόλις τελειώσει η </a:t>
            </a:r>
            <a:r>
              <a:rPr lang="en-US" u="none" baseline="0" dirty="0" smtClean="0"/>
              <a:t>down (P2)</a:t>
            </a:r>
            <a:r>
              <a:rPr lang="el-GR" u="none" baseline="0" dirty="0" smtClean="0"/>
              <a:t> καμία διεργασία δεν μπορεί να κάνει το παραμικρό στο σύστημα. Κλειδώνει τη μνήμη. </a:t>
            </a:r>
            <a:r>
              <a:rPr lang="el-GR" u="sng" baseline="0" dirty="0" smtClean="0"/>
              <a:t>Η επόμενη διεργασία που μπορεί να προκαλέσει αλλαγές στο σύστημα είναι ΜΟΝΟ η </a:t>
            </a:r>
            <a:r>
              <a:rPr lang="en-US" u="sng" baseline="0" dirty="0" smtClean="0"/>
              <a:t>P3 </a:t>
            </a:r>
            <a:r>
              <a:rPr lang="el-GR" u="sng" baseline="0" dirty="0" smtClean="0"/>
              <a:t>και ΜΟΝΟ όταν η </a:t>
            </a:r>
            <a:r>
              <a:rPr lang="en-US" u="sng" baseline="0" dirty="0" smtClean="0"/>
              <a:t>P2 </a:t>
            </a:r>
            <a:r>
              <a:rPr lang="el-GR" u="sng" baseline="0" dirty="0" smtClean="0"/>
              <a:t>εκτελέσει την γραμμή 6.</a:t>
            </a:r>
            <a:r>
              <a:rPr lang="el-GR" u="none" baseline="0" dirty="0" smtClean="0"/>
              <a:t> Οι άλλες διεργασίες είναι απλώς σε κατάσταση </a:t>
            </a:r>
            <a:r>
              <a:rPr lang="en-US" u="none" baseline="0" dirty="0" smtClean="0"/>
              <a:t>Ready </a:t>
            </a:r>
            <a:r>
              <a:rPr lang="el-GR" u="none" baseline="0" dirty="0" smtClean="0"/>
              <a:t>ή έχουν πάει για ύπνο.</a:t>
            </a:r>
          </a:p>
          <a:p>
            <a:endParaRPr lang="en-US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baseline="0" dirty="0" smtClean="0"/>
              <a:t>P3: </a:t>
            </a:r>
            <a:r>
              <a:rPr lang="el-GR" u="none" baseline="0" dirty="0" smtClean="0"/>
              <a:t>Κάνει </a:t>
            </a:r>
            <a:r>
              <a:rPr lang="en-US" u="none" baseline="0" dirty="0" smtClean="0"/>
              <a:t>down (P3) , </a:t>
            </a:r>
            <a:r>
              <a:rPr lang="el-GR" u="none" baseline="0" dirty="0" smtClean="0"/>
              <a:t>γίνεται </a:t>
            </a:r>
            <a:r>
              <a:rPr lang="en-US" u="none" baseline="0" dirty="0" smtClean="0"/>
              <a:t>P3=0 </a:t>
            </a:r>
            <a:r>
              <a:rPr lang="el-GR" u="none" baseline="0" dirty="0" smtClean="0"/>
              <a:t>αλλά δεν πάει για ύπνο επειδή για να πάει για ύπνο πρέπει</a:t>
            </a:r>
            <a:r>
              <a:rPr lang="en-US" u="none" baseline="0" dirty="0" smtClean="0"/>
              <a:t> o </a:t>
            </a:r>
            <a:r>
              <a:rPr lang="el-GR" u="none" baseline="0" dirty="0" smtClean="0"/>
              <a:t>έλεγχος της </a:t>
            </a:r>
            <a:r>
              <a:rPr lang="en-US" u="none" baseline="0" dirty="0" smtClean="0"/>
              <a:t>down</a:t>
            </a:r>
            <a:r>
              <a:rPr lang="el-GR" u="none" baseline="0" dirty="0" smtClean="0"/>
              <a:t> να βρει ότι </a:t>
            </a:r>
            <a:r>
              <a:rPr lang="en-US" u="none" baseline="0" dirty="0" smtClean="0"/>
              <a:t>P3=0. </a:t>
            </a:r>
            <a:r>
              <a:rPr lang="el-GR" u="none" baseline="0" dirty="0" smtClean="0"/>
              <a:t>Αν κοπεί μόλις τελειώσει η </a:t>
            </a:r>
            <a:r>
              <a:rPr lang="en-US" u="none" baseline="0" dirty="0" smtClean="0"/>
              <a:t>down (P3)</a:t>
            </a:r>
            <a:r>
              <a:rPr lang="el-GR" u="none" baseline="0" dirty="0" smtClean="0"/>
              <a:t> καμία διεργασία δεν μπορεί να κάνει το παραμικρό στο σύστημα. Κλειδώνει τη μνήμη. </a:t>
            </a:r>
            <a:r>
              <a:rPr lang="el-GR" u="sng" baseline="0" dirty="0" smtClean="0"/>
              <a:t>Η επόμενη διεργασία που μπορεί να προκαλέσει αλλαγές στο σύστημα είναι ΜΟΝΟ η </a:t>
            </a:r>
            <a:r>
              <a:rPr lang="en-US" u="sng" baseline="0" dirty="0" smtClean="0"/>
              <a:t>C </a:t>
            </a:r>
            <a:r>
              <a:rPr lang="el-GR" u="sng" baseline="0" dirty="0" smtClean="0"/>
              <a:t>και ΜΟΝΟ όταν η </a:t>
            </a:r>
            <a:r>
              <a:rPr lang="en-US" u="sng" baseline="0" dirty="0" smtClean="0"/>
              <a:t>P3 </a:t>
            </a:r>
            <a:r>
              <a:rPr lang="el-GR" u="sng" baseline="0" dirty="0" smtClean="0"/>
              <a:t>εκτελέσει την γραμμή 6.</a:t>
            </a:r>
            <a:r>
              <a:rPr lang="el-GR" u="none" baseline="0" dirty="0" smtClean="0"/>
              <a:t> Οι άλλες διεργασίες είναι απλώς σε κατάσταση </a:t>
            </a:r>
            <a:r>
              <a:rPr lang="en-US" u="none" baseline="0" dirty="0" smtClean="0"/>
              <a:t>Ready </a:t>
            </a:r>
            <a:r>
              <a:rPr lang="el-GR" u="none" baseline="0" dirty="0" smtClean="0"/>
              <a:t>ή έχουν πάει για ύπνο.</a:t>
            </a:r>
          </a:p>
          <a:p>
            <a:endParaRPr lang="en-US" u="none" baseline="0" dirty="0" smtClean="0"/>
          </a:p>
          <a:p>
            <a:endParaRPr lang="en-US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baseline="0" dirty="0" smtClean="0"/>
              <a:t>C: </a:t>
            </a:r>
            <a:r>
              <a:rPr lang="el-GR" u="none" baseline="0" dirty="0" smtClean="0"/>
              <a:t>Κάνει </a:t>
            </a:r>
            <a:r>
              <a:rPr lang="en-US" u="none" baseline="0" dirty="0" smtClean="0"/>
              <a:t>down (C) , </a:t>
            </a:r>
            <a:r>
              <a:rPr lang="el-GR" u="none" baseline="0" dirty="0" smtClean="0"/>
              <a:t>γίνεται </a:t>
            </a:r>
            <a:r>
              <a:rPr lang="en-US" u="none" baseline="0" dirty="0" smtClean="0"/>
              <a:t>C=0 </a:t>
            </a:r>
            <a:r>
              <a:rPr lang="el-GR" u="none" baseline="0" dirty="0" smtClean="0"/>
              <a:t>αλλά δεν πάει για ύπνο επειδή για να πάει για ύπνο πρέπει</a:t>
            </a:r>
            <a:r>
              <a:rPr lang="en-US" u="none" baseline="0" dirty="0" smtClean="0"/>
              <a:t> o </a:t>
            </a:r>
            <a:r>
              <a:rPr lang="el-GR" u="none" baseline="0" dirty="0" smtClean="0"/>
              <a:t>έλεγχος της </a:t>
            </a:r>
            <a:r>
              <a:rPr lang="en-US" u="none" baseline="0" dirty="0" smtClean="0"/>
              <a:t>down</a:t>
            </a:r>
            <a:r>
              <a:rPr lang="el-GR" u="none" baseline="0" dirty="0" smtClean="0"/>
              <a:t> να βρει ότι </a:t>
            </a:r>
            <a:r>
              <a:rPr lang="en-US" u="none" baseline="0" dirty="0" smtClean="0"/>
              <a:t>C=0. </a:t>
            </a:r>
            <a:r>
              <a:rPr lang="el-GR" u="none" baseline="0" dirty="0" smtClean="0"/>
              <a:t>Αν κοπεί μόλις τελειώσει η </a:t>
            </a:r>
            <a:r>
              <a:rPr lang="en-US" u="none" baseline="0" dirty="0" smtClean="0"/>
              <a:t>down (C)</a:t>
            </a:r>
            <a:r>
              <a:rPr lang="el-GR" u="none" baseline="0" dirty="0" smtClean="0"/>
              <a:t> καμία διεργασία δεν μπορεί να κάνει το παραμικρό στο σύστημα</a:t>
            </a:r>
            <a:r>
              <a:rPr lang="en-US" u="none" baseline="0" dirty="0" smtClean="0"/>
              <a:t> (</a:t>
            </a:r>
            <a:r>
              <a:rPr lang="el-GR" u="none" baseline="0" dirty="0" smtClean="0"/>
              <a:t>να παράγει δεδομένα). Κλειδώνει τη μνήμη. </a:t>
            </a:r>
            <a:r>
              <a:rPr lang="el-GR" u="sng" baseline="0" dirty="0" smtClean="0"/>
              <a:t>Η επόμενη διεργασία που μπορεί να προκαλέσει αλλαγές στο σύστημα είναι ΜΟΝΟ η </a:t>
            </a:r>
            <a:r>
              <a:rPr lang="en-US" u="sng" baseline="0" dirty="0" smtClean="0"/>
              <a:t>P1 </a:t>
            </a:r>
            <a:r>
              <a:rPr lang="el-GR" u="sng" baseline="0" dirty="0" smtClean="0"/>
              <a:t>και ΜΟΝΟ όταν η </a:t>
            </a:r>
            <a:r>
              <a:rPr lang="en-US" u="sng" baseline="0" dirty="0" smtClean="0"/>
              <a:t>C </a:t>
            </a:r>
            <a:r>
              <a:rPr lang="el-GR" u="sng" baseline="0" dirty="0" smtClean="0"/>
              <a:t>εκτελέσει την γραμμή 6.</a:t>
            </a:r>
            <a:r>
              <a:rPr lang="el-GR" u="none" baseline="0" dirty="0" smtClean="0"/>
              <a:t> Οι άλλες διεργασίες είναι απλώς σε κατάσταση </a:t>
            </a:r>
            <a:r>
              <a:rPr lang="en-US" u="none" baseline="0" dirty="0" smtClean="0"/>
              <a:t>Ready </a:t>
            </a:r>
            <a:r>
              <a:rPr lang="el-GR" u="none" baseline="0" dirty="0" smtClean="0"/>
              <a:t>ή έχουν πάει για ύπνο.</a:t>
            </a:r>
          </a:p>
          <a:p>
            <a:endParaRPr lang="en-US" u="none" baseline="0" dirty="0" smtClean="0"/>
          </a:p>
          <a:p>
            <a:endParaRPr lang="el-GR" u="none" baseline="0" dirty="0" smtClean="0"/>
          </a:p>
          <a:p>
            <a:endParaRPr lang="el-GR" u="none" baseline="0" dirty="0" smtClean="0"/>
          </a:p>
          <a:p>
            <a:r>
              <a:rPr lang="en-US" u="none" baseline="0" dirty="0" smtClean="0"/>
              <a:t>KATANA</a:t>
            </a:r>
            <a:r>
              <a:rPr lang="el-GR" u="none" baseline="0" dirty="0" smtClean="0"/>
              <a:t>ΛΩΤΗΣ</a:t>
            </a:r>
          </a:p>
          <a:p>
            <a:r>
              <a:rPr lang="en-US" u="none" baseline="0" dirty="0" smtClean="0"/>
              <a:t>1.While (true){</a:t>
            </a:r>
          </a:p>
          <a:p>
            <a:r>
              <a:rPr lang="en-US" u="none" baseline="0" dirty="0" smtClean="0"/>
              <a:t>2.Down (c)</a:t>
            </a:r>
          </a:p>
          <a:p>
            <a:r>
              <a:rPr lang="en-US" u="none" baseline="0" dirty="0" smtClean="0"/>
              <a:t>3.Down(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4.Consume_Item()</a:t>
            </a:r>
          </a:p>
          <a:p>
            <a:r>
              <a:rPr lang="en-US" u="none" baseline="0" dirty="0" smtClean="0"/>
              <a:t>5.Up(</a:t>
            </a:r>
            <a:r>
              <a:rPr lang="en-US" u="none" baseline="0" dirty="0" err="1" smtClean="0"/>
              <a:t>Mutex</a:t>
            </a:r>
            <a:r>
              <a:rPr lang="en-US" u="none" baseline="0" dirty="0" smtClean="0"/>
              <a:t>)</a:t>
            </a:r>
          </a:p>
          <a:p>
            <a:r>
              <a:rPr lang="en-US" u="none" baseline="0" dirty="0" smtClean="0"/>
              <a:t>6. Up(P1)</a:t>
            </a:r>
          </a:p>
          <a:p>
            <a:r>
              <a:rPr lang="en-US" u="none" baseline="0" dirty="0" smtClean="0"/>
              <a:t>}</a:t>
            </a:r>
            <a:endParaRPr lang="el-GR" u="none" baseline="0" dirty="0" smtClean="0"/>
          </a:p>
          <a:p>
            <a:endParaRPr lang="en-US" u="none" baseline="0" dirty="0" smtClean="0"/>
          </a:p>
          <a:p>
            <a:r>
              <a:rPr lang="el-GR" u="none" baseline="0" dirty="0" smtClean="0"/>
              <a:t>Έχουμε επιβάλει σε κάθε διεργασία κάθε φορά που εκτελείται να εκτελεί μία φορά τον βρόχο μέχρι τέλους και μία φορά την πρώτη γραμμή του βρόχου και </a:t>
            </a:r>
            <a:r>
              <a:rPr lang="el-GR" u="none" baseline="0" smtClean="0"/>
              <a:t>να κοιμάται.</a:t>
            </a:r>
            <a:endParaRPr lang="el-GR" u="none" baseline="0" dirty="0" smtClean="0"/>
          </a:p>
          <a:p>
            <a:endParaRPr lang="el-GR" u="none" baseline="0" dirty="0" smtClean="0"/>
          </a:p>
          <a:p>
            <a:endParaRPr lang="el-GR" u="none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76CA7-5810-4B49-8C99-2340B06AFD62}" type="slidenum">
              <a:rPr lang="el-GR" smtClean="0"/>
              <a:t>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14/12/2020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9FFC-E174-4201-B54D-6FDD98385654}" type="datetimeFigureOut">
              <a:rPr lang="el-GR" smtClean="0"/>
              <a:t>15/12/2020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9FFC-E174-4201-B54D-6FDD98385654}" type="datetimeFigureOut">
              <a:rPr lang="el-GR" smtClean="0"/>
              <a:t>14/12/2020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B1A0-E885-4AC4-B7AC-6DBEE0F9BCA5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el-GR" dirty="0" smtClean="0"/>
              <a:t>ΣΗΜΑΤΟΦΟΡΕΙΣ (Ασκήσεις)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187624" y="1412776"/>
            <a:ext cx="6696744" cy="1752600"/>
          </a:xfrm>
        </p:spPr>
        <p:txBody>
          <a:bodyPr>
            <a:normAutofit/>
          </a:bodyPr>
          <a:lstStyle/>
          <a:p>
            <a:r>
              <a:rPr lang="el-GR" sz="2000" dirty="0" smtClean="0"/>
              <a:t>Να αναλύσετε τις παρακάτω ρουτίνες και να αποφανθείτε αν η εκτέλεσή τους οδηγεί στην </a:t>
            </a:r>
            <a:r>
              <a:rPr lang="el-GR" sz="2000" u="sng" dirty="0" smtClean="0"/>
              <a:t>επαναληπτική εκτύπωση της </a:t>
            </a:r>
            <a:endParaRPr lang="en-US" sz="2000" u="sng" dirty="0" smtClean="0"/>
          </a:p>
          <a:p>
            <a:r>
              <a:rPr lang="en-US" sz="2000" dirty="0" smtClean="0"/>
              <a:t>ABBDC</a:t>
            </a:r>
            <a:endParaRPr lang="el-GR" sz="2000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1619672" y="2910552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Αριθμός</a:t>
                      </a:r>
                      <a:r>
                        <a:rPr lang="el-GR" baseline="0" dirty="0" smtClean="0"/>
                        <a:t> Γραμμής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B=0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D=0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1.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(A)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Down(C)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2.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(A)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Down(B)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Down(C)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0" dirty="0" smtClean="0"/>
                        <a:t>3.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Print</a:t>
                      </a:r>
                      <a:r>
                        <a:rPr lang="en-US" b="1" baseline="0" dirty="0" smtClean="0"/>
                        <a:t> (A)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print(B)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Print(C)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4.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Up(A)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5.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Up(D)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Print(D)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Up(A)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6.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Up(C)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7.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Up(B)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Up(C)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Άσκηση 2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856785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1578</Words>
  <Application>Microsoft Office PowerPoint</Application>
  <PresentationFormat>Προβολή στην οθόνη (4:3)</PresentationFormat>
  <Paragraphs>165</Paragraphs>
  <Slides>2</Slides>
  <Notes>2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3" baseType="lpstr">
      <vt:lpstr>Θέμα του Office</vt:lpstr>
      <vt:lpstr>ΣΗΜΑΤΟΦΟΡΕΙΣ (Ασκήσεις)</vt:lpstr>
      <vt:lpstr>Άσκηση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ΣΗΜΑΤΟΦΟΡΕΙΣ (Ασκήσεις)</dc:title>
  <dc:creator>Σταύρος</dc:creator>
  <cp:lastModifiedBy>Σταύρος</cp:lastModifiedBy>
  <cp:revision>2</cp:revision>
  <dcterms:created xsi:type="dcterms:W3CDTF">2020-12-14T06:06:16Z</dcterms:created>
  <dcterms:modified xsi:type="dcterms:W3CDTF">2020-12-15T12:20:15Z</dcterms:modified>
</cp:coreProperties>
</file>