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6ca2bbe1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6ca2bbe1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6ca2bbe1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c6ca2bbe1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6ca2bbe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6ca2bbe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6ca2bbe1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6ca2bbe1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49150"/>
            <a:ext cx="8520600" cy="55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2400"/>
              <a:t>Αποτελέσματα</a:t>
            </a:r>
            <a:endParaRPr sz="2400"/>
          </a:p>
        </p:txBody>
      </p:sp>
      <p:sp>
        <p:nvSpPr>
          <p:cNvPr id="55" name="Google Shape;55;p13"/>
          <p:cNvSpPr txBox="1"/>
          <p:nvPr/>
        </p:nvSpPr>
        <p:spPr>
          <a:xfrm>
            <a:off x="393800" y="1253725"/>
            <a:ext cx="8520600" cy="36084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Courier New"/>
              <a:buAutoNum type="arabicPeriod"/>
            </a:pPr>
            <a:r>
              <a:rPr lang="en-GB" sz="1000">
                <a:solidFill>
                  <a:schemeClr val="dk1"/>
                </a:solidFill>
                <a:highlight>
                  <a:srgbClr val="FFFFFF"/>
                </a:highlight>
                <a:latin typeface="Courier New"/>
                <a:ea typeface="Courier New"/>
                <a:cs typeface="Courier New"/>
                <a:sym typeface="Courier New"/>
              </a:rPr>
              <a:t>Μέση τιμή των θερμοκρασιών 5 μηνών: 77.88235</a:t>
            </a:r>
            <a:endParaRPr sz="1000">
              <a:solidFill>
                <a:schemeClr val="dk1"/>
              </a:solidFill>
              <a:highlight>
                <a:srgbClr val="FFFFFF"/>
              </a:highlight>
              <a:latin typeface="Courier New"/>
              <a:ea typeface="Courier New"/>
              <a:cs typeface="Courier New"/>
              <a:sym typeface="Courier New"/>
            </a:endParaRPr>
          </a:p>
          <a:p>
            <a:pPr indent="-292100" lvl="0" marL="457200" rtl="0" algn="l">
              <a:spcBef>
                <a:spcPts val="0"/>
              </a:spcBef>
              <a:spcAft>
                <a:spcPts val="0"/>
              </a:spcAft>
              <a:buClr>
                <a:schemeClr val="dk1"/>
              </a:buClr>
              <a:buSzPts val="1000"/>
              <a:buFont typeface="Courier New"/>
              <a:buAutoNum type="arabicPeriod"/>
            </a:pPr>
            <a:r>
              <a:rPr lang="en-GB" sz="1000">
                <a:solidFill>
                  <a:schemeClr val="dk1"/>
                </a:solidFill>
                <a:highlight>
                  <a:srgbClr val="FFFFFF"/>
                </a:highlight>
                <a:latin typeface="Courier New"/>
                <a:ea typeface="Courier New"/>
                <a:cs typeface="Courier New"/>
                <a:sym typeface="Courier New"/>
              </a:rPr>
              <a:t>Θερμότερη μέρα: Day:  28 Month:  8</a:t>
            </a:r>
            <a:endParaRPr sz="1000">
              <a:solidFill>
                <a:schemeClr val="dk1"/>
              </a:solidFill>
              <a:highlight>
                <a:srgbClr val="FFFFFF"/>
              </a:highlight>
              <a:latin typeface="Courier New"/>
              <a:ea typeface="Courier New"/>
              <a:cs typeface="Courier New"/>
              <a:sym typeface="Courier New"/>
            </a:endParaRPr>
          </a:p>
          <a:p>
            <a:pPr indent="-292100" lvl="0" marL="457200" rtl="0" algn="l">
              <a:spcBef>
                <a:spcPts val="0"/>
              </a:spcBef>
              <a:spcAft>
                <a:spcPts val="0"/>
              </a:spcAft>
              <a:buClr>
                <a:schemeClr val="dk1"/>
              </a:buClr>
              <a:buSzPts val="1000"/>
              <a:buFont typeface="Courier New"/>
              <a:buAutoNum type="arabicPeriod"/>
            </a:pPr>
            <a:r>
              <a:rPr lang="en-GB" sz="1000">
                <a:solidFill>
                  <a:schemeClr val="dk1"/>
                </a:solidFill>
                <a:highlight>
                  <a:srgbClr val="FFFFFF"/>
                </a:highlight>
                <a:latin typeface="Courier New"/>
                <a:ea typeface="Courier New"/>
                <a:cs typeface="Courier New"/>
                <a:sym typeface="Courier New"/>
              </a:rPr>
              <a:t>Μέρα με την μεγαλύτερη τιμή για την ταχύτητα του αέρα:  Day:  17 Month:  6</a:t>
            </a:r>
            <a:endParaRPr sz="1000">
              <a:solidFill>
                <a:schemeClr val="dk1"/>
              </a:solidFill>
              <a:highlight>
                <a:srgbClr val="FFFFFF"/>
              </a:highlight>
              <a:latin typeface="Courier New"/>
              <a:ea typeface="Courier New"/>
              <a:cs typeface="Courier New"/>
              <a:sym typeface="Courier New"/>
            </a:endParaRPr>
          </a:p>
          <a:p>
            <a:pPr indent="-292100" lvl="0" marL="457200" rtl="0" algn="l">
              <a:spcBef>
                <a:spcPts val="0"/>
              </a:spcBef>
              <a:spcAft>
                <a:spcPts val="0"/>
              </a:spcAft>
              <a:buClr>
                <a:schemeClr val="dk1"/>
              </a:buClr>
              <a:buSzPts val="1000"/>
              <a:buFont typeface="Courier New"/>
              <a:buAutoNum type="arabicPeriod"/>
            </a:pPr>
            <a:r>
              <a:rPr lang="en-GB" sz="1000">
                <a:solidFill>
                  <a:schemeClr val="dk1"/>
                </a:solidFill>
                <a:highlight>
                  <a:srgbClr val="FFFFFF"/>
                </a:highlight>
                <a:latin typeface="Courier New"/>
                <a:ea typeface="Courier New"/>
                <a:cs typeface="Courier New"/>
                <a:sym typeface="Courier New"/>
              </a:rPr>
              <a:t>Μέρες που η θερμοκρασία ήταν μεγαλύτερη από 90 βαθμούς Fahrenheit: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Ozone Solar.R Wind Temp Month Day</a:t>
            </a:r>
            <a:endParaRPr sz="100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42     NA     259 10.9   93     6  11</a:t>
            </a:r>
            <a:endParaRPr sz="100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43     NA     250  9.2   92     6  12</a:t>
            </a:r>
            <a:endParaRPr sz="100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69     97     267  6.3   92     7   8</a:t>
            </a:r>
            <a:endParaRPr sz="100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70     97     272  5.7   92     7   9</a:t>
            </a:r>
            <a:endParaRPr sz="1000">
              <a:solidFill>
                <a:schemeClr val="dk1"/>
              </a:solidFill>
              <a:highlight>
                <a:srgbClr val="FFFFFF"/>
              </a:highlight>
              <a:latin typeface="Courier New"/>
              <a:ea typeface="Courier New"/>
              <a:cs typeface="Courier New"/>
              <a:sym typeface="Courier New"/>
            </a:endParaRPr>
          </a:p>
          <a:p>
            <a:pPr indent="45720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75     NA     291 14.9   91     7  14</a:t>
            </a:r>
            <a:endParaRPr sz="10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102    NA     222  8.6   92     8  10</a:t>
            </a:r>
            <a:endParaRPr sz="10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120    76     203  9.7   97     8  28</a:t>
            </a:r>
            <a:endParaRPr sz="10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121   118     225  2.3   94     8  29</a:t>
            </a:r>
            <a:endParaRPr sz="10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122    84     237  6.3   96     8  30</a:t>
            </a:r>
            <a:endParaRPr sz="10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123    85     188  6.3   94     8  31</a:t>
            </a:r>
            <a:endParaRPr sz="10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124    96     167  6.9   91     9   1</a:t>
            </a:r>
            <a:endParaRPr sz="10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125    78     197  5.1   92     9   2</a:t>
            </a:r>
            <a:endParaRPr sz="10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126    73     183  2.8   93     9   3</a:t>
            </a:r>
            <a:endParaRPr sz="1000">
              <a:solidFill>
                <a:schemeClr val="dk1"/>
              </a:solidFill>
              <a:highlight>
                <a:srgbClr val="FFFFFF"/>
              </a:highlight>
              <a:latin typeface="Courier New"/>
              <a:ea typeface="Courier New"/>
              <a:cs typeface="Courier New"/>
              <a:sym typeface="Courier New"/>
            </a:endParaRPr>
          </a:p>
          <a:p>
            <a:pPr indent="0" lvl="0" marL="457200" rtl="0" algn="l">
              <a:lnSpc>
                <a:spcPct val="120000"/>
              </a:lnSpc>
              <a:spcBef>
                <a:spcPts val="0"/>
              </a:spcBef>
              <a:spcAft>
                <a:spcPts val="0"/>
              </a:spcAft>
              <a:buClr>
                <a:schemeClr val="dk1"/>
              </a:buClr>
              <a:buSzPts val="1100"/>
              <a:buFont typeface="Arial"/>
              <a:buNone/>
            </a:pPr>
            <a:r>
              <a:rPr lang="en-GB" sz="1000">
                <a:solidFill>
                  <a:schemeClr val="dk1"/>
                </a:solidFill>
                <a:highlight>
                  <a:srgbClr val="FFFFFF"/>
                </a:highlight>
                <a:latin typeface="Courier New"/>
                <a:ea typeface="Courier New"/>
                <a:cs typeface="Courier New"/>
                <a:sym typeface="Courier New"/>
              </a:rPr>
              <a:t>127    91     189  4.6   93     9   4</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31600"/>
            <a:ext cx="8520600" cy="572700"/>
          </a:xfrm>
          <a:prstGeom prst="rect">
            <a:avLst/>
          </a:prstGeom>
        </p:spPr>
        <p:txBody>
          <a:bodyPr anchorCtr="0" anchor="t" bIns="91425" lIns="91425" spcFirstLastPara="1" rIns="91425" wrap="square" tIns="91425">
            <a:normAutofit fontScale="90000"/>
          </a:bodyPr>
          <a:lstStyle/>
          <a:p>
            <a:pPr indent="0" lvl="0" marL="3200400" rtl="0" algn="l">
              <a:spcBef>
                <a:spcPts val="0"/>
              </a:spcBef>
              <a:spcAft>
                <a:spcPts val="0"/>
              </a:spcAft>
              <a:buNone/>
            </a:pPr>
            <a:r>
              <a:rPr lang="en-GB"/>
              <a:t>Διαγράμματα</a:t>
            </a:r>
            <a:endParaRPr/>
          </a:p>
        </p:txBody>
      </p:sp>
      <p:pic>
        <p:nvPicPr>
          <p:cNvPr id="61" name="Google Shape;61;p14"/>
          <p:cNvPicPr preferRelativeResize="0"/>
          <p:nvPr/>
        </p:nvPicPr>
        <p:blipFill>
          <a:blip r:embed="rId3">
            <a:alphaModFix/>
          </a:blip>
          <a:stretch>
            <a:fillRect/>
          </a:stretch>
        </p:blipFill>
        <p:spPr>
          <a:xfrm>
            <a:off x="152400" y="1719850"/>
            <a:ext cx="4496150" cy="3271250"/>
          </a:xfrm>
          <a:prstGeom prst="rect">
            <a:avLst/>
          </a:prstGeom>
          <a:noFill/>
          <a:ln>
            <a:noFill/>
          </a:ln>
        </p:spPr>
      </p:pic>
      <p:sp>
        <p:nvSpPr>
          <p:cNvPr id="62" name="Google Shape;62;p14"/>
          <p:cNvSpPr txBox="1"/>
          <p:nvPr/>
        </p:nvSpPr>
        <p:spPr>
          <a:xfrm>
            <a:off x="226975" y="1157300"/>
            <a:ext cx="4347000" cy="5064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b="1" i="1" lang="en-GB" sz="1800" u="sng">
                <a:solidFill>
                  <a:schemeClr val="dk1"/>
                </a:solidFill>
              </a:rPr>
              <a:t>Διάγραμμα διασποράς</a:t>
            </a:r>
            <a:endParaRPr b="1" i="1" sz="1800" u="sng">
              <a:solidFill>
                <a:schemeClr val="dk1"/>
              </a:solidFill>
            </a:endParaRPr>
          </a:p>
        </p:txBody>
      </p:sp>
      <p:pic>
        <p:nvPicPr>
          <p:cNvPr id="63" name="Google Shape;63;p14"/>
          <p:cNvPicPr preferRelativeResize="0"/>
          <p:nvPr/>
        </p:nvPicPr>
        <p:blipFill>
          <a:blip r:embed="rId4">
            <a:alphaModFix/>
          </a:blip>
          <a:stretch>
            <a:fillRect/>
          </a:stretch>
        </p:blipFill>
        <p:spPr>
          <a:xfrm>
            <a:off x="4800950" y="1719850"/>
            <a:ext cx="4190651" cy="3271250"/>
          </a:xfrm>
          <a:prstGeom prst="rect">
            <a:avLst/>
          </a:prstGeom>
          <a:noFill/>
          <a:ln>
            <a:noFill/>
          </a:ln>
        </p:spPr>
      </p:pic>
      <p:sp>
        <p:nvSpPr>
          <p:cNvPr id="64" name="Google Shape;64;p14"/>
          <p:cNvSpPr txBox="1"/>
          <p:nvPr/>
        </p:nvSpPr>
        <p:spPr>
          <a:xfrm>
            <a:off x="5304225" y="1157200"/>
            <a:ext cx="3528000" cy="506400"/>
          </a:xfrm>
          <a:prstGeom prst="rect">
            <a:avLst/>
          </a:prstGeom>
          <a:noFill/>
          <a:ln>
            <a:noFill/>
          </a:ln>
        </p:spPr>
        <p:txBody>
          <a:bodyPr anchorCtr="0" anchor="t" bIns="91425" lIns="91425" spcFirstLastPara="1" rIns="91425" wrap="square" tIns="91425">
            <a:noAutofit/>
          </a:bodyPr>
          <a:lstStyle/>
          <a:p>
            <a:pPr indent="0" lvl="0" marL="1371600" rtl="0" algn="l">
              <a:spcBef>
                <a:spcPts val="0"/>
              </a:spcBef>
              <a:spcAft>
                <a:spcPts val="0"/>
              </a:spcAft>
              <a:buNone/>
            </a:pPr>
            <a:r>
              <a:rPr b="1" i="1" lang="en-GB" sz="1800" u="sng">
                <a:solidFill>
                  <a:schemeClr val="dk1"/>
                </a:solidFill>
              </a:rPr>
              <a:t>Boxplot</a:t>
            </a:r>
            <a:endParaRPr b="1" i="1" sz="1800" u="sng">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23550"/>
            <a:ext cx="8520600" cy="572700"/>
          </a:xfrm>
          <a:prstGeom prst="rect">
            <a:avLst/>
          </a:prstGeom>
        </p:spPr>
        <p:txBody>
          <a:bodyPr anchorCtr="0" anchor="t" bIns="91425" lIns="91425" spcFirstLastPara="1" rIns="91425" wrap="square" tIns="91425">
            <a:normAutofit fontScale="90000"/>
          </a:bodyPr>
          <a:lstStyle/>
          <a:p>
            <a:pPr indent="0" lvl="0" marL="3200400" rtl="0" algn="l">
              <a:spcBef>
                <a:spcPts val="0"/>
              </a:spcBef>
              <a:spcAft>
                <a:spcPts val="0"/>
              </a:spcAft>
              <a:buNone/>
            </a:pPr>
            <a:r>
              <a:rPr lang="en-GB"/>
              <a:t>Διαγράμματα</a:t>
            </a:r>
            <a:endParaRPr/>
          </a:p>
        </p:txBody>
      </p:sp>
      <p:sp>
        <p:nvSpPr>
          <p:cNvPr id="70" name="Google Shape;70;p15"/>
          <p:cNvSpPr txBox="1"/>
          <p:nvPr>
            <p:ph idx="1" type="body"/>
          </p:nvPr>
        </p:nvSpPr>
        <p:spPr>
          <a:xfrm>
            <a:off x="311700" y="696250"/>
            <a:ext cx="3610200" cy="430800"/>
          </a:xfrm>
          <a:prstGeom prst="rect">
            <a:avLst/>
          </a:prstGeom>
        </p:spPr>
        <p:txBody>
          <a:bodyPr anchorCtr="0" anchor="t" bIns="91425" lIns="91425" spcFirstLastPara="1" rIns="91425" wrap="square" tIns="91425">
            <a:normAutofit fontScale="92500" lnSpcReduction="20000"/>
          </a:bodyPr>
          <a:lstStyle/>
          <a:p>
            <a:pPr indent="0" lvl="0" marL="914400" rtl="0" algn="l">
              <a:spcBef>
                <a:spcPts val="0"/>
              </a:spcBef>
              <a:spcAft>
                <a:spcPts val="1200"/>
              </a:spcAft>
              <a:buNone/>
            </a:pPr>
            <a:r>
              <a:rPr b="1" i="1" lang="en-GB" u="sng">
                <a:solidFill>
                  <a:schemeClr val="dk1"/>
                </a:solidFill>
              </a:rPr>
              <a:t>Ιστογράμματα</a:t>
            </a:r>
            <a:endParaRPr b="1" i="1" u="sng">
              <a:solidFill>
                <a:schemeClr val="dk1"/>
              </a:solidFill>
            </a:endParaRPr>
          </a:p>
        </p:txBody>
      </p:sp>
      <p:pic>
        <p:nvPicPr>
          <p:cNvPr id="71" name="Google Shape;71;p15"/>
          <p:cNvPicPr preferRelativeResize="0"/>
          <p:nvPr/>
        </p:nvPicPr>
        <p:blipFill>
          <a:blip r:embed="rId3">
            <a:alphaModFix/>
          </a:blip>
          <a:stretch>
            <a:fillRect/>
          </a:stretch>
        </p:blipFill>
        <p:spPr>
          <a:xfrm>
            <a:off x="128275" y="1334100"/>
            <a:ext cx="4155299" cy="3681101"/>
          </a:xfrm>
          <a:prstGeom prst="rect">
            <a:avLst/>
          </a:prstGeom>
          <a:noFill/>
          <a:ln>
            <a:noFill/>
          </a:ln>
        </p:spPr>
      </p:pic>
      <p:pic>
        <p:nvPicPr>
          <p:cNvPr id="72" name="Google Shape;72;p15"/>
          <p:cNvPicPr preferRelativeResize="0"/>
          <p:nvPr/>
        </p:nvPicPr>
        <p:blipFill>
          <a:blip r:embed="rId4">
            <a:alphaModFix/>
          </a:blip>
          <a:stretch>
            <a:fillRect/>
          </a:stretch>
        </p:blipFill>
        <p:spPr>
          <a:xfrm>
            <a:off x="4435975" y="1334100"/>
            <a:ext cx="4504924" cy="3657000"/>
          </a:xfrm>
          <a:prstGeom prst="rect">
            <a:avLst/>
          </a:prstGeom>
          <a:noFill/>
          <a:ln>
            <a:noFill/>
          </a:ln>
        </p:spPr>
      </p:pic>
      <p:sp>
        <p:nvSpPr>
          <p:cNvPr id="73" name="Google Shape;73;p15"/>
          <p:cNvSpPr txBox="1"/>
          <p:nvPr/>
        </p:nvSpPr>
        <p:spPr>
          <a:xfrm>
            <a:off x="4886325" y="795625"/>
            <a:ext cx="4054500" cy="331500"/>
          </a:xfrm>
          <a:prstGeom prst="rect">
            <a:avLst/>
          </a:prstGeom>
          <a:noFill/>
          <a:ln>
            <a:noFill/>
          </a:ln>
        </p:spPr>
        <p:txBody>
          <a:bodyPr anchorCtr="0" anchor="t" bIns="91425" lIns="91425" spcFirstLastPara="1" rIns="91425" wrap="square" tIns="91425">
            <a:noAutofit/>
          </a:bodyPr>
          <a:lstStyle/>
          <a:p>
            <a:pPr indent="0" lvl="0" marL="1371600" rtl="0" algn="l">
              <a:spcBef>
                <a:spcPts val="0"/>
              </a:spcBef>
              <a:spcAft>
                <a:spcPts val="0"/>
              </a:spcAft>
              <a:buNone/>
            </a:pPr>
            <a:r>
              <a:rPr b="1" i="1" lang="en-GB" sz="1600" u="sng">
                <a:solidFill>
                  <a:schemeClr val="dk1"/>
                </a:solidFill>
              </a:rPr>
              <a:t>Bar chart</a:t>
            </a:r>
            <a:endParaRPr b="1" i="1" sz="1600" u="sng">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3657600" rtl="0" algn="l">
              <a:spcBef>
                <a:spcPts val="0"/>
              </a:spcBef>
              <a:spcAft>
                <a:spcPts val="0"/>
              </a:spcAft>
              <a:buNone/>
            </a:pPr>
            <a:r>
              <a:rPr lang="en-GB"/>
              <a:t>Κώδικας</a:t>
            </a:r>
            <a:endParaRPr/>
          </a:p>
        </p:txBody>
      </p:sp>
      <p:sp>
        <p:nvSpPr>
          <p:cNvPr id="79" name="Google Shape;79;p16"/>
          <p:cNvSpPr txBox="1"/>
          <p:nvPr>
            <p:ph idx="1" type="body"/>
          </p:nvPr>
        </p:nvSpPr>
        <p:spPr>
          <a:xfrm>
            <a:off x="311700" y="1152475"/>
            <a:ext cx="3730800" cy="39060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Clr>
                <a:schemeClr val="dk1"/>
              </a:buClr>
              <a:buSzPct val="39031"/>
              <a:buFont typeface="Arial"/>
              <a:buNone/>
            </a:pPr>
            <a:r>
              <a:rPr lang="en-GB" sz="2818">
                <a:solidFill>
                  <a:schemeClr val="dk1"/>
                </a:solidFill>
                <a:latin typeface="Comic Sans MS"/>
                <a:ea typeface="Comic Sans MS"/>
                <a:cs typeface="Comic Sans MS"/>
                <a:sym typeface="Comic Sans MS"/>
              </a:rPr>
              <a:t># Mean Temperature</a:t>
            </a:r>
            <a:endParaRPr sz="2818">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ct val="39031"/>
              <a:buFont typeface="Arial"/>
              <a:buNone/>
            </a:pPr>
            <a:r>
              <a:rPr lang="en-GB" sz="2818">
                <a:solidFill>
                  <a:schemeClr val="dk1"/>
                </a:solidFill>
                <a:latin typeface="Comic Sans MS"/>
                <a:ea typeface="Comic Sans MS"/>
                <a:cs typeface="Comic Sans MS"/>
                <a:sym typeface="Comic Sans MS"/>
              </a:rPr>
              <a:t>print(mean(airquality$Temp))</a:t>
            </a:r>
            <a:endParaRPr sz="2818">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ct val="39031"/>
              <a:buFont typeface="Arial"/>
              <a:buNone/>
            </a:pPr>
            <a:r>
              <a:rPr lang="en-GB" sz="2818">
                <a:solidFill>
                  <a:schemeClr val="dk1"/>
                </a:solidFill>
                <a:latin typeface="Comic Sans MS"/>
                <a:ea typeface="Comic Sans MS"/>
                <a:cs typeface="Comic Sans MS"/>
                <a:sym typeface="Comic Sans MS"/>
              </a:rPr>
              <a:t># Hottest Day</a:t>
            </a:r>
            <a:endParaRPr sz="2818">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ct val="39031"/>
              <a:buFont typeface="Arial"/>
              <a:buNone/>
            </a:pPr>
            <a:r>
              <a:rPr lang="en-GB" sz="2818">
                <a:solidFill>
                  <a:schemeClr val="dk1"/>
                </a:solidFill>
                <a:latin typeface="Comic Sans MS"/>
                <a:ea typeface="Comic Sans MS"/>
                <a:cs typeface="Comic Sans MS"/>
                <a:sym typeface="Comic Sans MS"/>
              </a:rPr>
              <a:t>cat("Day: ",airquality$Day[which.max(airquality$Temp)],"Month: ",airquality$Month[which.max(airquality$Temp)],"\n")</a:t>
            </a:r>
            <a:endParaRPr sz="2818">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ct val="39031"/>
              <a:buFont typeface="Arial"/>
              <a:buNone/>
            </a:pPr>
            <a:r>
              <a:rPr lang="en-GB" sz="2818">
                <a:solidFill>
                  <a:schemeClr val="dk1"/>
                </a:solidFill>
                <a:latin typeface="Comic Sans MS"/>
                <a:ea typeface="Comic Sans MS"/>
                <a:cs typeface="Comic Sans MS"/>
                <a:sym typeface="Comic Sans MS"/>
              </a:rPr>
              <a:t># Max wind speed day</a:t>
            </a:r>
            <a:endParaRPr sz="2818">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ct val="39031"/>
              <a:buFont typeface="Arial"/>
              <a:buNone/>
            </a:pPr>
            <a:r>
              <a:rPr lang="en-GB" sz="2818">
                <a:solidFill>
                  <a:schemeClr val="dk1"/>
                </a:solidFill>
                <a:latin typeface="Comic Sans MS"/>
                <a:ea typeface="Comic Sans MS"/>
                <a:cs typeface="Comic Sans MS"/>
                <a:sym typeface="Comic Sans MS"/>
              </a:rPr>
              <a:t>cat("Day: ",airquality$Day[which.max(airquality$Wind)],"Month: ",airquality$Month[which.max(airquality$Wind)],"\n")</a:t>
            </a:r>
            <a:endParaRPr sz="2818">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ct val="39031"/>
              <a:buFont typeface="Arial"/>
              <a:buNone/>
            </a:pPr>
            <a:r>
              <a:rPr lang="en-GB" sz="2818">
                <a:solidFill>
                  <a:schemeClr val="dk1"/>
                </a:solidFill>
                <a:latin typeface="Comic Sans MS"/>
                <a:ea typeface="Comic Sans MS"/>
                <a:cs typeface="Comic Sans MS"/>
                <a:sym typeface="Comic Sans MS"/>
              </a:rPr>
              <a:t># Days with temperature greater than 90 Fahrenheit</a:t>
            </a:r>
            <a:endParaRPr sz="2818">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ct val="39031"/>
              <a:buFont typeface="Arial"/>
              <a:buNone/>
            </a:pPr>
            <a:r>
              <a:rPr lang="en-GB" sz="2818">
                <a:solidFill>
                  <a:schemeClr val="dk1"/>
                </a:solidFill>
                <a:latin typeface="Comic Sans MS"/>
                <a:ea typeface="Comic Sans MS"/>
                <a:cs typeface="Comic Sans MS"/>
                <a:sym typeface="Comic Sans MS"/>
              </a:rPr>
              <a:t>Greater_Than_90 &lt;- subset(airquality,Temp&gt;90)</a:t>
            </a:r>
            <a:endParaRPr sz="2818">
              <a:solidFill>
                <a:schemeClr val="dk1"/>
              </a:solidFill>
              <a:latin typeface="Comic Sans MS"/>
              <a:ea typeface="Comic Sans MS"/>
              <a:cs typeface="Comic Sans MS"/>
              <a:sym typeface="Comic Sans MS"/>
            </a:endParaRPr>
          </a:p>
          <a:p>
            <a:pPr indent="0" lvl="0" marL="0" rtl="0" algn="l">
              <a:spcBef>
                <a:spcPts val="1200"/>
              </a:spcBef>
              <a:spcAft>
                <a:spcPts val="0"/>
              </a:spcAft>
              <a:buClr>
                <a:schemeClr val="dk1"/>
              </a:buClr>
              <a:buSzPct val="39031"/>
              <a:buFont typeface="Arial"/>
              <a:buNone/>
            </a:pPr>
            <a:r>
              <a:rPr lang="en-GB" sz="2818">
                <a:solidFill>
                  <a:schemeClr val="dk1"/>
                </a:solidFill>
                <a:latin typeface="Comic Sans MS"/>
                <a:ea typeface="Comic Sans MS"/>
                <a:cs typeface="Comic Sans MS"/>
                <a:sym typeface="Comic Sans MS"/>
              </a:rPr>
              <a:t>print(Greater_Than_90)</a:t>
            </a:r>
            <a:endParaRPr sz="2818">
              <a:solidFill>
                <a:schemeClr val="dk1"/>
              </a:solidFill>
              <a:latin typeface="Comic Sans MS"/>
              <a:ea typeface="Comic Sans MS"/>
              <a:cs typeface="Comic Sans MS"/>
              <a:sym typeface="Comic Sans MS"/>
            </a:endParaRPr>
          </a:p>
          <a:p>
            <a:pPr indent="0" lvl="0" marL="0" rtl="0" algn="l">
              <a:spcBef>
                <a:spcPts val="1200"/>
              </a:spcBef>
              <a:spcAft>
                <a:spcPts val="1200"/>
              </a:spcAft>
              <a:buNone/>
            </a:pPr>
            <a:r>
              <a:t/>
            </a:r>
            <a:endParaRPr sz="2010">
              <a:latin typeface="Comic Sans MS"/>
              <a:ea typeface="Comic Sans MS"/>
              <a:cs typeface="Comic Sans MS"/>
              <a:sym typeface="Comic Sans MS"/>
            </a:endParaRPr>
          </a:p>
        </p:txBody>
      </p:sp>
      <p:sp>
        <p:nvSpPr>
          <p:cNvPr id="80" name="Google Shape;80;p16"/>
          <p:cNvSpPr txBox="1"/>
          <p:nvPr/>
        </p:nvSpPr>
        <p:spPr>
          <a:xfrm>
            <a:off x="4371975" y="1197475"/>
            <a:ext cx="4460400" cy="390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900">
                <a:solidFill>
                  <a:schemeClr val="dk1"/>
                </a:solidFill>
                <a:latin typeface="Comic Sans MS"/>
                <a:ea typeface="Comic Sans MS"/>
                <a:cs typeface="Comic Sans MS"/>
                <a:sym typeface="Comic Sans MS"/>
              </a:rPr>
              <a:t>#</a:t>
            </a:r>
            <a:r>
              <a:rPr lang="en-GB" sz="900">
                <a:solidFill>
                  <a:schemeClr val="dk1"/>
                </a:solidFill>
                <a:latin typeface="Comic Sans MS"/>
                <a:ea typeface="Comic Sans MS"/>
                <a:cs typeface="Comic Sans MS"/>
                <a:sym typeface="Comic Sans MS"/>
              </a:rPr>
              <a:t> Scatterplot</a:t>
            </a:r>
            <a:endParaRPr sz="9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Clr>
                <a:schemeClr val="dk1"/>
              </a:buClr>
              <a:buSzPts val="1100"/>
              <a:buFont typeface="Arial"/>
              <a:buNone/>
            </a:pPr>
            <a:r>
              <a:rPr lang="en-GB" sz="900">
                <a:solidFill>
                  <a:schemeClr val="dk1"/>
                </a:solidFill>
                <a:latin typeface="Comic Sans MS"/>
                <a:ea typeface="Comic Sans MS"/>
                <a:cs typeface="Comic Sans MS"/>
                <a:sym typeface="Comic Sans MS"/>
              </a:rPr>
              <a:t>print(ggplot(airquality, aes(Temp,Wind))+geom_point(shape="x",color="red"))</a:t>
            </a:r>
            <a:endParaRPr sz="9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Clr>
                <a:schemeClr val="dk1"/>
              </a:buClr>
              <a:buSzPts val="1100"/>
              <a:buFont typeface="Arial"/>
              <a:buNone/>
            </a:pPr>
            <a:r>
              <a:rPr lang="en-GB" sz="900">
                <a:solidFill>
                  <a:schemeClr val="dk1"/>
                </a:solidFill>
                <a:latin typeface="Comic Sans MS"/>
                <a:ea typeface="Comic Sans MS"/>
                <a:cs typeface="Comic Sans MS"/>
                <a:sym typeface="Comic Sans MS"/>
              </a:rPr>
              <a:t># Boxplot</a:t>
            </a:r>
            <a:endParaRPr sz="9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Clr>
                <a:schemeClr val="dk1"/>
              </a:buClr>
              <a:buSzPts val="1100"/>
              <a:buFont typeface="Arial"/>
              <a:buNone/>
            </a:pPr>
            <a:r>
              <a:rPr lang="en-GB" sz="900">
                <a:solidFill>
                  <a:schemeClr val="dk1"/>
                </a:solidFill>
                <a:latin typeface="Comic Sans MS"/>
                <a:ea typeface="Comic Sans MS"/>
                <a:cs typeface="Comic Sans MS"/>
                <a:sym typeface="Comic Sans MS"/>
              </a:rPr>
              <a:t>print(with(airquality,boxplot(Temp ~ Month, col="bisque")))</a:t>
            </a:r>
            <a:endParaRPr sz="9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Clr>
                <a:schemeClr val="dk1"/>
              </a:buClr>
              <a:buSzPts val="1100"/>
              <a:buFont typeface="Arial"/>
              <a:buNone/>
            </a:pPr>
            <a:r>
              <a:rPr lang="en-GB" sz="900">
                <a:solidFill>
                  <a:schemeClr val="dk1"/>
                </a:solidFill>
                <a:latin typeface="Comic Sans MS"/>
                <a:ea typeface="Comic Sans MS"/>
                <a:cs typeface="Comic Sans MS"/>
                <a:sym typeface="Comic Sans MS"/>
              </a:rPr>
              <a:t># Histogram</a:t>
            </a:r>
            <a:endParaRPr sz="9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Clr>
                <a:schemeClr val="dk1"/>
              </a:buClr>
              <a:buSzPts val="1100"/>
              <a:buFont typeface="Arial"/>
              <a:buNone/>
            </a:pPr>
            <a:r>
              <a:rPr lang="en-GB" sz="900">
                <a:solidFill>
                  <a:schemeClr val="dk1"/>
                </a:solidFill>
                <a:latin typeface="Comic Sans MS"/>
                <a:ea typeface="Comic Sans MS"/>
                <a:cs typeface="Comic Sans MS"/>
                <a:sym typeface="Comic Sans MS"/>
              </a:rPr>
              <a:t>print(ggplot(aes(x = Temp, fill = Day), data = airquality) + geom_histogram(binwidth = .1, color="black") +</a:t>
            </a:r>
            <a:endParaRPr sz="9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Clr>
                <a:schemeClr val="dk1"/>
              </a:buClr>
              <a:buSzPts val="1100"/>
              <a:buFont typeface="Arial"/>
              <a:buNone/>
            </a:pPr>
            <a:r>
              <a:rPr lang="en-GB" sz="900">
                <a:solidFill>
                  <a:schemeClr val="dk1"/>
                </a:solidFill>
                <a:latin typeface="Comic Sans MS"/>
                <a:ea typeface="Comic Sans MS"/>
                <a:cs typeface="Comic Sans MS"/>
                <a:sym typeface="Comic Sans MS"/>
              </a:rPr>
              <a:t>    	facet_wrap(~Month) + labs(title = "Temperatures By Month", x = "Temperature", y = "Frequency") +</a:t>
            </a:r>
            <a:endParaRPr sz="9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Clr>
                <a:schemeClr val="dk1"/>
              </a:buClr>
              <a:buSzPts val="1100"/>
              <a:buFont typeface="Arial"/>
              <a:buNone/>
            </a:pPr>
            <a:r>
              <a:rPr lang="en-GB" sz="900">
                <a:solidFill>
                  <a:schemeClr val="dk1"/>
                </a:solidFill>
                <a:latin typeface="Comic Sans MS"/>
                <a:ea typeface="Comic Sans MS"/>
                <a:cs typeface="Comic Sans MS"/>
                <a:sym typeface="Comic Sans MS"/>
              </a:rPr>
              <a:t>    	scale_x_sqrt())</a:t>
            </a:r>
            <a:endParaRPr sz="9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Clr>
                <a:schemeClr val="dk1"/>
              </a:buClr>
              <a:buSzPts val="1100"/>
              <a:buFont typeface="Arial"/>
              <a:buNone/>
            </a:pPr>
            <a:r>
              <a:rPr lang="en-GB" sz="900">
                <a:solidFill>
                  <a:schemeClr val="dk1"/>
                </a:solidFill>
                <a:latin typeface="Comic Sans MS"/>
                <a:ea typeface="Comic Sans MS"/>
                <a:cs typeface="Comic Sans MS"/>
                <a:sym typeface="Comic Sans MS"/>
              </a:rPr>
              <a:t># Bar chart</a:t>
            </a:r>
            <a:endParaRPr sz="9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Clr>
                <a:schemeClr val="dk1"/>
              </a:buClr>
              <a:buSzPts val="1100"/>
              <a:buFont typeface="Arial"/>
              <a:buNone/>
            </a:pPr>
            <a:r>
              <a:rPr lang="en-GB" sz="900">
                <a:solidFill>
                  <a:schemeClr val="dk1"/>
                </a:solidFill>
                <a:latin typeface="Comic Sans MS"/>
                <a:ea typeface="Comic Sans MS"/>
                <a:cs typeface="Comic Sans MS"/>
                <a:sym typeface="Comic Sans MS"/>
              </a:rPr>
              <a:t>print(ggplot(airquality, aes(Temp)) +</a:t>
            </a:r>
            <a:endParaRPr sz="9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Clr>
                <a:schemeClr val="dk1"/>
              </a:buClr>
              <a:buSzPts val="1100"/>
              <a:buFont typeface="Arial"/>
              <a:buNone/>
            </a:pPr>
            <a:r>
              <a:rPr lang="en-GB" sz="900">
                <a:solidFill>
                  <a:schemeClr val="dk1"/>
                </a:solidFill>
                <a:latin typeface="Comic Sans MS"/>
                <a:ea typeface="Comic Sans MS"/>
                <a:cs typeface="Comic Sans MS"/>
                <a:sym typeface="Comic Sans MS"/>
              </a:rPr>
              <a:t>    	geom_bar(fill="lightblue", position="dodge", width=0.75))</a:t>
            </a:r>
            <a:endParaRPr sz="900">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t/>
            </a:r>
            <a:endParaRPr sz="17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3200400" rtl="0" algn="l">
              <a:spcBef>
                <a:spcPts val="0"/>
              </a:spcBef>
              <a:spcAft>
                <a:spcPts val="0"/>
              </a:spcAft>
              <a:buNone/>
            </a:pPr>
            <a:r>
              <a:rPr lang="en-GB"/>
              <a:t>Σχολιασμός</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Στο διάγραμμα διασποράς παρατηρούμε την σχέση μεταξύ των μεταβλητών Wind και Temp. Φαίνεται ότι τα σημεία είναι τυχαία διεσπαρμένα στο επίπεδο, το οποίο σημαίνει ότι υπάρχει καμπυλόγραμμη (και όχι </a:t>
            </a:r>
            <a:r>
              <a:rPr lang="en-GB"/>
              <a:t>γραμμική</a:t>
            </a:r>
            <a:r>
              <a:rPr lang="en-GB"/>
              <a:t>) σχέση μεταξύ των δύο μεταβλητών. Στο boxplot παρατηρούμε κάτι που επιβεβαιώνεται και από τα ιστογράμματα, ότι δηλαδή όσο περνάνε οι μήνες ανεβαίνουν οι θερμοκρασίες και στην συνέχεια “πέφτουν” με χαμηλότερο ρυθμό. Τέλος, στο bar chart παρατηρούμε την κατανομή των θερμοκρασιών για αυτό το διάστημα των 5 μηνών.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