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5" r:id="rId11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771"/>
    <a:srgbClr val="3B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6E45F-4481-4006-A723-C6D0782070E8}" v="329" dt="2023-03-27T15:45:59.150"/>
    <p1510:client id="{26B6FEF8-53E7-D966-94C4-E6B860364DCB}" v="590" dt="2023-03-27T18:38:07.805"/>
    <p1510:client id="{8BDA369B-1BCC-F270-E977-F800CC2EE290}" v="238" dt="2023-03-28T13:59:37.737"/>
    <p1510:client id="{DE0E9B22-84FC-8A3E-F40A-024BDB4B593A}" v="170" dt="2023-03-28T13:17:57.680"/>
    <p1510:client id="{E100332E-8193-63DF-60C0-4FD10BE38063}" v="13" dt="2023-03-28T13:19:38.285"/>
    <p1510:client id="{FD1993FC-BE01-4958-906E-DA9CD9A0B791}" v="99" dt="2023-03-28T19:05:28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C9995-0B32-4D43-A5D3-DF06315B19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BBE94-A36E-407A-9CD4-93A1C1863D4E}">
      <dgm:prSet/>
      <dgm:spPr/>
      <dgm:t>
        <a:bodyPr/>
        <a:lstStyle/>
        <a:p>
          <a:r>
            <a:rPr lang="el-GR" b="1" u="sng" dirty="0"/>
            <a:t>Λέξεις κλειδιά: </a:t>
          </a:r>
          <a:r>
            <a:rPr lang="el-GR" dirty="0"/>
            <a:t>Επαγγελματικός προσανατολισμός, συμβουλευτική νέων ,καθοδήγηση μαθητών, επιλογή επαγγέλματος, επιλογές σταδιοδρομίας, τεστ </a:t>
          </a:r>
          <a:r>
            <a:rPr lang="el-GR" dirty="0" err="1"/>
            <a:t>αυτοαξιολόγησης</a:t>
          </a:r>
          <a:r>
            <a:rPr lang="el-GR" dirty="0"/>
            <a:t> </a:t>
          </a:r>
          <a:endParaRPr lang="en-US" dirty="0"/>
        </a:p>
      </dgm:t>
    </dgm:pt>
    <dgm:pt modelId="{D2A3BAAF-13A2-4CD6-AEB5-AB73ABA3AE87}" type="parTrans" cxnId="{4B1F3E41-D6BA-45FF-802E-8EB834798FC3}">
      <dgm:prSet/>
      <dgm:spPr/>
      <dgm:t>
        <a:bodyPr/>
        <a:lstStyle/>
        <a:p>
          <a:endParaRPr lang="en-US"/>
        </a:p>
      </dgm:t>
    </dgm:pt>
    <dgm:pt modelId="{158A296D-1965-4707-895D-5A5EB076B2F3}" type="sibTrans" cxnId="{4B1F3E41-D6BA-45FF-802E-8EB834798FC3}">
      <dgm:prSet/>
      <dgm:spPr/>
      <dgm:t>
        <a:bodyPr/>
        <a:lstStyle/>
        <a:p>
          <a:endParaRPr lang="en-US"/>
        </a:p>
      </dgm:t>
    </dgm:pt>
    <dgm:pt modelId="{583ACD9C-849C-4992-AE09-C827854BFEAB}">
      <dgm:prSet/>
      <dgm:spPr/>
      <dgm:t>
        <a:bodyPr/>
        <a:lstStyle/>
        <a:p>
          <a:pPr rtl="0"/>
          <a:r>
            <a:rPr lang="el-GR" b="1" dirty="0"/>
            <a:t>Άμεσοι Ανταγωνιστές: </a:t>
          </a:r>
          <a:r>
            <a:rPr lang="el-GR" dirty="0"/>
            <a:t>Δεν υπάρχουν</a:t>
          </a:r>
          <a:r>
            <a:rPr lang="el-GR" dirty="0">
              <a:latin typeface="Calibri Light" panose="020F0302020204030204"/>
            </a:rPr>
            <a:t> </a:t>
          </a:r>
          <a:endParaRPr lang="en-US" dirty="0"/>
        </a:p>
      </dgm:t>
    </dgm:pt>
    <dgm:pt modelId="{67C04D83-2262-4DEC-B464-37D9608A5B2F}" type="parTrans" cxnId="{3C452343-E650-4BF9-A361-F09A5D8465B3}">
      <dgm:prSet/>
      <dgm:spPr/>
      <dgm:t>
        <a:bodyPr/>
        <a:lstStyle/>
        <a:p>
          <a:endParaRPr lang="en-US"/>
        </a:p>
      </dgm:t>
    </dgm:pt>
    <dgm:pt modelId="{13327C16-CE7A-487F-8364-5FB59E6F4C1D}" type="sibTrans" cxnId="{3C452343-E650-4BF9-A361-F09A5D8465B3}">
      <dgm:prSet/>
      <dgm:spPr/>
      <dgm:t>
        <a:bodyPr/>
        <a:lstStyle/>
        <a:p>
          <a:endParaRPr lang="en-US"/>
        </a:p>
      </dgm:t>
    </dgm:pt>
    <dgm:pt modelId="{D35AD137-4562-4F8F-B1A2-6D4C308C78CC}">
      <dgm:prSet/>
      <dgm:spPr/>
      <dgm:t>
        <a:bodyPr/>
        <a:lstStyle/>
        <a:p>
          <a:pPr rtl="0"/>
          <a:r>
            <a:rPr lang="el-GR" b="1" dirty="0"/>
            <a:t>Έμμεσοι Ανταγωνιστές: </a:t>
          </a:r>
          <a:r>
            <a:rPr lang="el-GR" dirty="0"/>
            <a:t>Ιστοσελίδες συμβουλευτικής, </a:t>
          </a:r>
          <a:r>
            <a:rPr lang="el-GR" dirty="0">
              <a:latin typeface="Calibri Light" panose="020F0302020204030204"/>
            </a:rPr>
            <a:t>τεστ</a:t>
          </a:r>
          <a:r>
            <a:rPr lang="el-GR" dirty="0"/>
            <a:t> </a:t>
          </a:r>
          <a:r>
            <a:rPr lang="el-GR" dirty="0" err="1"/>
            <a:t>αυτοαξιολόγησης</a:t>
          </a:r>
          <a:r>
            <a:rPr lang="el-GR" dirty="0"/>
            <a:t> στο διαδίκτυο, Κέντρα </a:t>
          </a:r>
          <a:r>
            <a:rPr lang="el-GR" dirty="0">
              <a:latin typeface="Calibri Light" panose="020F0302020204030204"/>
            </a:rPr>
            <a:t>συμβουλευτικής</a:t>
          </a:r>
          <a:r>
            <a:rPr lang="el-GR" dirty="0"/>
            <a:t>. </a:t>
          </a:r>
          <a:endParaRPr lang="en-US" dirty="0">
            <a:latin typeface="Calibri Light" panose="020F0302020204030204"/>
          </a:endParaRPr>
        </a:p>
      </dgm:t>
    </dgm:pt>
    <dgm:pt modelId="{8624A0C2-7D12-4B63-A655-CAE47A555D16}" type="parTrans" cxnId="{7C24B055-4AAF-4138-9CF8-E3797AE7EC7F}">
      <dgm:prSet/>
      <dgm:spPr/>
      <dgm:t>
        <a:bodyPr/>
        <a:lstStyle/>
        <a:p>
          <a:endParaRPr lang="en-US"/>
        </a:p>
      </dgm:t>
    </dgm:pt>
    <dgm:pt modelId="{3C06E74D-2733-4755-ADF7-29CAE4611A07}" type="sibTrans" cxnId="{7C24B055-4AAF-4138-9CF8-E3797AE7EC7F}">
      <dgm:prSet/>
      <dgm:spPr/>
      <dgm:t>
        <a:bodyPr/>
        <a:lstStyle/>
        <a:p>
          <a:endParaRPr lang="en-US"/>
        </a:p>
      </dgm:t>
    </dgm:pt>
    <dgm:pt modelId="{B93C82B3-DF08-4122-AA4E-3FB4248B5D9C}">
      <dgm:prSet/>
      <dgm:spPr/>
      <dgm:t>
        <a:bodyPr/>
        <a:lstStyle/>
        <a:p>
          <a:r>
            <a:rPr lang="el-GR" b="1" dirty="0"/>
            <a:t>Ανταγωνιστές Υποκατάστατων: </a:t>
          </a:r>
          <a:r>
            <a:rPr lang="el-GR" dirty="0"/>
            <a:t>Σύμβουλοι Επαγγελματικού Προσανατολισμού σε γραφεία</a:t>
          </a:r>
          <a:endParaRPr lang="en-US" dirty="0"/>
        </a:p>
      </dgm:t>
    </dgm:pt>
    <dgm:pt modelId="{15D8BFC3-A9FB-419A-8A09-58C683D1F1DD}" type="parTrans" cxnId="{BB13544C-AF4E-4CA3-B01D-5DE56C33E3CC}">
      <dgm:prSet/>
      <dgm:spPr/>
      <dgm:t>
        <a:bodyPr/>
        <a:lstStyle/>
        <a:p>
          <a:endParaRPr lang="en-US"/>
        </a:p>
      </dgm:t>
    </dgm:pt>
    <dgm:pt modelId="{16B59EC5-CA6A-4499-B44C-BDBE4A208529}" type="sibTrans" cxnId="{BB13544C-AF4E-4CA3-B01D-5DE56C33E3CC}">
      <dgm:prSet/>
      <dgm:spPr/>
      <dgm:t>
        <a:bodyPr/>
        <a:lstStyle/>
        <a:p>
          <a:endParaRPr lang="en-US"/>
        </a:p>
      </dgm:t>
    </dgm:pt>
    <dgm:pt modelId="{B57EBC2D-23D1-492C-B1D0-15EF2F56EE77}" type="pres">
      <dgm:prSet presAssocID="{DD0C9995-0B32-4D43-A5D3-DF06315B19B5}" presName="linear" presStyleCnt="0">
        <dgm:presLayoutVars>
          <dgm:animLvl val="lvl"/>
          <dgm:resizeHandles val="exact"/>
        </dgm:presLayoutVars>
      </dgm:prSet>
      <dgm:spPr/>
    </dgm:pt>
    <dgm:pt modelId="{B92B71C0-E6C8-4AD5-8C16-22412C093517}" type="pres">
      <dgm:prSet presAssocID="{F81BBE94-A36E-407A-9CD4-93A1C1863D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F9B9CA-62D2-4C76-B013-787392A01BFF}" type="pres">
      <dgm:prSet presAssocID="{158A296D-1965-4707-895D-5A5EB076B2F3}" presName="spacer" presStyleCnt="0"/>
      <dgm:spPr/>
    </dgm:pt>
    <dgm:pt modelId="{49602CAE-A565-42A0-B730-FDCF5D1B70BF}" type="pres">
      <dgm:prSet presAssocID="{583ACD9C-849C-4992-AE09-C827854BFE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C5A3FE-AB1B-4FA3-B41E-ACE4437CC099}" type="pres">
      <dgm:prSet presAssocID="{13327C16-CE7A-487F-8364-5FB59E6F4C1D}" presName="spacer" presStyleCnt="0"/>
      <dgm:spPr/>
    </dgm:pt>
    <dgm:pt modelId="{E9AEF815-2405-461B-84C8-ABE5F3BDC6AF}" type="pres">
      <dgm:prSet presAssocID="{D35AD137-4562-4F8F-B1A2-6D4C308C78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10D1C2-287A-44B8-8282-EBD7C968B5A1}" type="pres">
      <dgm:prSet presAssocID="{3C06E74D-2733-4755-ADF7-29CAE4611A07}" presName="spacer" presStyleCnt="0"/>
      <dgm:spPr/>
    </dgm:pt>
    <dgm:pt modelId="{8DE17ADC-7E97-41F0-91D8-FE5CFA65503E}" type="pres">
      <dgm:prSet presAssocID="{B93C82B3-DF08-4122-AA4E-3FB4248B5D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B1F3E41-D6BA-45FF-802E-8EB834798FC3}" srcId="{DD0C9995-0B32-4D43-A5D3-DF06315B19B5}" destId="{F81BBE94-A36E-407A-9CD4-93A1C1863D4E}" srcOrd="0" destOrd="0" parTransId="{D2A3BAAF-13A2-4CD6-AEB5-AB73ABA3AE87}" sibTransId="{158A296D-1965-4707-895D-5A5EB076B2F3}"/>
    <dgm:cxn modelId="{3C452343-E650-4BF9-A361-F09A5D8465B3}" srcId="{DD0C9995-0B32-4D43-A5D3-DF06315B19B5}" destId="{583ACD9C-849C-4992-AE09-C827854BFEAB}" srcOrd="1" destOrd="0" parTransId="{67C04D83-2262-4DEC-B464-37D9608A5B2F}" sibTransId="{13327C16-CE7A-487F-8364-5FB59E6F4C1D}"/>
    <dgm:cxn modelId="{16BB174B-D92B-40EC-B017-5506FC2601C4}" type="presOf" srcId="{F81BBE94-A36E-407A-9CD4-93A1C1863D4E}" destId="{B92B71C0-E6C8-4AD5-8C16-22412C093517}" srcOrd="0" destOrd="0" presId="urn:microsoft.com/office/officeart/2005/8/layout/vList2"/>
    <dgm:cxn modelId="{BB13544C-AF4E-4CA3-B01D-5DE56C33E3CC}" srcId="{DD0C9995-0B32-4D43-A5D3-DF06315B19B5}" destId="{B93C82B3-DF08-4122-AA4E-3FB4248B5D9C}" srcOrd="3" destOrd="0" parTransId="{15D8BFC3-A9FB-419A-8A09-58C683D1F1DD}" sibTransId="{16B59EC5-CA6A-4499-B44C-BDBE4A208529}"/>
    <dgm:cxn modelId="{7C24B055-4AAF-4138-9CF8-E3797AE7EC7F}" srcId="{DD0C9995-0B32-4D43-A5D3-DF06315B19B5}" destId="{D35AD137-4562-4F8F-B1A2-6D4C308C78CC}" srcOrd="2" destOrd="0" parTransId="{8624A0C2-7D12-4B63-A655-CAE47A555D16}" sibTransId="{3C06E74D-2733-4755-ADF7-29CAE4611A07}"/>
    <dgm:cxn modelId="{4B50C885-2241-4FE9-AE93-45D2BD0E6464}" type="presOf" srcId="{D35AD137-4562-4F8F-B1A2-6D4C308C78CC}" destId="{E9AEF815-2405-461B-84C8-ABE5F3BDC6AF}" srcOrd="0" destOrd="0" presId="urn:microsoft.com/office/officeart/2005/8/layout/vList2"/>
    <dgm:cxn modelId="{4D4E3A95-4A15-44D2-90D6-CF52B26989FF}" type="presOf" srcId="{DD0C9995-0B32-4D43-A5D3-DF06315B19B5}" destId="{B57EBC2D-23D1-492C-B1D0-15EF2F56EE77}" srcOrd="0" destOrd="0" presId="urn:microsoft.com/office/officeart/2005/8/layout/vList2"/>
    <dgm:cxn modelId="{839B21A3-2F73-4AAB-B385-E1D771B13434}" type="presOf" srcId="{B93C82B3-DF08-4122-AA4E-3FB4248B5D9C}" destId="{8DE17ADC-7E97-41F0-91D8-FE5CFA65503E}" srcOrd="0" destOrd="0" presId="urn:microsoft.com/office/officeart/2005/8/layout/vList2"/>
    <dgm:cxn modelId="{67C6E7AB-A146-49F5-8BD1-F00C4F8A0F9E}" type="presOf" srcId="{583ACD9C-849C-4992-AE09-C827854BFEAB}" destId="{49602CAE-A565-42A0-B730-FDCF5D1B70BF}" srcOrd="0" destOrd="0" presId="urn:microsoft.com/office/officeart/2005/8/layout/vList2"/>
    <dgm:cxn modelId="{E5FF53C6-6650-49FB-A308-C406D23AA942}" type="presParOf" srcId="{B57EBC2D-23D1-492C-B1D0-15EF2F56EE77}" destId="{B92B71C0-E6C8-4AD5-8C16-22412C093517}" srcOrd="0" destOrd="0" presId="urn:microsoft.com/office/officeart/2005/8/layout/vList2"/>
    <dgm:cxn modelId="{6FE311C4-9818-47B1-9398-EE601A52FF14}" type="presParOf" srcId="{B57EBC2D-23D1-492C-B1D0-15EF2F56EE77}" destId="{5BF9B9CA-62D2-4C76-B013-787392A01BFF}" srcOrd="1" destOrd="0" presId="urn:microsoft.com/office/officeart/2005/8/layout/vList2"/>
    <dgm:cxn modelId="{9A6B4923-98C3-46CF-952D-A41F9F30F2B5}" type="presParOf" srcId="{B57EBC2D-23D1-492C-B1D0-15EF2F56EE77}" destId="{49602CAE-A565-42A0-B730-FDCF5D1B70BF}" srcOrd="2" destOrd="0" presId="urn:microsoft.com/office/officeart/2005/8/layout/vList2"/>
    <dgm:cxn modelId="{E26EDE7E-84CE-405B-A964-E2D3D8974841}" type="presParOf" srcId="{B57EBC2D-23D1-492C-B1D0-15EF2F56EE77}" destId="{33C5A3FE-AB1B-4FA3-B41E-ACE4437CC099}" srcOrd="3" destOrd="0" presId="urn:microsoft.com/office/officeart/2005/8/layout/vList2"/>
    <dgm:cxn modelId="{64BBA37C-D313-4AAD-B3FC-E67EFE7768E8}" type="presParOf" srcId="{B57EBC2D-23D1-492C-B1D0-15EF2F56EE77}" destId="{E9AEF815-2405-461B-84C8-ABE5F3BDC6AF}" srcOrd="4" destOrd="0" presId="urn:microsoft.com/office/officeart/2005/8/layout/vList2"/>
    <dgm:cxn modelId="{A2B8BF68-6C3C-4F0D-98F5-610A4059139C}" type="presParOf" srcId="{B57EBC2D-23D1-492C-B1D0-15EF2F56EE77}" destId="{6510D1C2-287A-44B8-8282-EBD7C968B5A1}" srcOrd="5" destOrd="0" presId="urn:microsoft.com/office/officeart/2005/8/layout/vList2"/>
    <dgm:cxn modelId="{47B75789-DAB2-4285-86DE-B370C30397BA}" type="presParOf" srcId="{B57EBC2D-23D1-492C-B1D0-15EF2F56EE77}" destId="{8DE17ADC-7E97-41F0-91D8-FE5CFA6550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B71C0-E6C8-4AD5-8C16-22412C093517}">
      <dsp:nvSpPr>
        <dsp:cNvPr id="0" name=""/>
        <dsp:cNvSpPr/>
      </dsp:nvSpPr>
      <dsp:spPr>
        <a:xfrm>
          <a:off x="0" y="521178"/>
          <a:ext cx="5299767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u="sng" kern="1200" dirty="0"/>
            <a:t>Λέξεις κλειδιά: </a:t>
          </a:r>
          <a:r>
            <a:rPr lang="el-GR" sz="1500" kern="1200" dirty="0"/>
            <a:t>Επαγγελματικός προσανατολισμός, συμβουλευτική νέων ,καθοδήγηση μαθητών, επιλογή επαγγέλματος, επιλογές σταδιοδρομίας, τεστ </a:t>
          </a:r>
          <a:r>
            <a:rPr lang="el-GR" sz="1500" kern="1200" dirty="0" err="1"/>
            <a:t>αυτοαξιολόγησης</a:t>
          </a:r>
          <a:r>
            <a:rPr lang="el-GR" sz="1500" kern="1200" dirty="0"/>
            <a:t> </a:t>
          </a:r>
          <a:endParaRPr lang="en-US" sz="1500" kern="1200" dirty="0"/>
        </a:p>
      </dsp:txBody>
      <dsp:txXfrm>
        <a:off x="40266" y="561444"/>
        <a:ext cx="5219235" cy="744318"/>
      </dsp:txXfrm>
    </dsp:sp>
    <dsp:sp modelId="{49602CAE-A565-42A0-B730-FDCF5D1B70BF}">
      <dsp:nvSpPr>
        <dsp:cNvPr id="0" name=""/>
        <dsp:cNvSpPr/>
      </dsp:nvSpPr>
      <dsp:spPr>
        <a:xfrm>
          <a:off x="0" y="1389228"/>
          <a:ext cx="5299767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Άμεσοι Ανταγωνιστές: </a:t>
          </a:r>
          <a:r>
            <a:rPr lang="el-GR" sz="1500" kern="1200" dirty="0"/>
            <a:t>Δεν υπάρχουν</a:t>
          </a:r>
          <a:r>
            <a:rPr lang="el-GR" sz="1500" kern="1200" dirty="0">
              <a:latin typeface="Calibri Light" panose="020F0302020204030204"/>
            </a:rPr>
            <a:t> </a:t>
          </a:r>
          <a:endParaRPr lang="en-US" sz="1500" kern="1200" dirty="0"/>
        </a:p>
      </dsp:txBody>
      <dsp:txXfrm>
        <a:off x="40266" y="1429494"/>
        <a:ext cx="5219235" cy="744318"/>
      </dsp:txXfrm>
    </dsp:sp>
    <dsp:sp modelId="{E9AEF815-2405-461B-84C8-ABE5F3BDC6AF}">
      <dsp:nvSpPr>
        <dsp:cNvPr id="0" name=""/>
        <dsp:cNvSpPr/>
      </dsp:nvSpPr>
      <dsp:spPr>
        <a:xfrm>
          <a:off x="0" y="2257278"/>
          <a:ext cx="5299767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Έμμεσοι Ανταγωνιστές: </a:t>
          </a:r>
          <a:r>
            <a:rPr lang="el-GR" sz="1500" kern="1200" dirty="0"/>
            <a:t>Ιστοσελίδες συμβουλευτικής, </a:t>
          </a:r>
          <a:r>
            <a:rPr lang="el-GR" sz="1500" kern="1200" dirty="0">
              <a:latin typeface="Calibri Light" panose="020F0302020204030204"/>
            </a:rPr>
            <a:t>τεστ</a:t>
          </a:r>
          <a:r>
            <a:rPr lang="el-GR" sz="1500" kern="1200" dirty="0"/>
            <a:t> </a:t>
          </a:r>
          <a:r>
            <a:rPr lang="el-GR" sz="1500" kern="1200" dirty="0" err="1"/>
            <a:t>αυτοαξιολόγησης</a:t>
          </a:r>
          <a:r>
            <a:rPr lang="el-GR" sz="1500" kern="1200" dirty="0"/>
            <a:t> στο διαδίκτυο, Κέντρα </a:t>
          </a:r>
          <a:r>
            <a:rPr lang="el-GR" sz="1500" kern="1200" dirty="0">
              <a:latin typeface="Calibri Light" panose="020F0302020204030204"/>
            </a:rPr>
            <a:t>συμβουλευτικής</a:t>
          </a:r>
          <a:r>
            <a:rPr lang="el-GR" sz="1500" kern="1200" dirty="0"/>
            <a:t>. </a:t>
          </a:r>
          <a:endParaRPr lang="en-US" sz="1500" kern="1200" dirty="0">
            <a:latin typeface="Calibri Light" panose="020F0302020204030204"/>
          </a:endParaRPr>
        </a:p>
      </dsp:txBody>
      <dsp:txXfrm>
        <a:off x="40266" y="2297544"/>
        <a:ext cx="5219235" cy="744318"/>
      </dsp:txXfrm>
    </dsp:sp>
    <dsp:sp modelId="{8DE17ADC-7E97-41F0-91D8-FE5CFA65503E}">
      <dsp:nvSpPr>
        <dsp:cNvPr id="0" name=""/>
        <dsp:cNvSpPr/>
      </dsp:nvSpPr>
      <dsp:spPr>
        <a:xfrm>
          <a:off x="0" y="3125329"/>
          <a:ext cx="5299767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b="1" kern="1200" dirty="0"/>
            <a:t>Ανταγωνιστές Υποκατάστατων: </a:t>
          </a:r>
          <a:r>
            <a:rPr lang="el-GR" sz="1500" kern="1200" dirty="0"/>
            <a:t>Σύμβουλοι Επαγγελματικού Προσανατολισμού σε γραφεία</a:t>
          </a:r>
          <a:endParaRPr lang="en-US" sz="1500" kern="1200" dirty="0"/>
        </a:p>
      </dsp:txBody>
      <dsp:txXfrm>
        <a:off x="40266" y="3165595"/>
        <a:ext cx="5219235" cy="744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CED698C-271B-454F-8BF1-C4B6B452A1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C3F49DA8-7405-4917-AD43-CFED885F22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C8E3F-591D-4B53-A5EA-E66AFC496C86}" type="datetime1">
              <a:rPr lang="el-GR" smtClean="0"/>
              <a:t>28/3/2023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A06CD23-C831-42B5-B641-DAA389DDC3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DB45B30-AEEC-475A-8343-4EB01A513E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F58C-DFDF-4028-A41A-05A1FAD83E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342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8A8BE-6279-44CF-AEF9-95AC7DFE8C40}" type="datetime1">
              <a:rPr lang="el-GR" smtClean="0"/>
              <a:pPr/>
              <a:t>28/3/2023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/>
              <a:t>Στυλ κειμένου υποδείγματος</a:t>
            </a:r>
          </a:p>
          <a:p>
            <a:pPr lvl="1"/>
            <a:r>
              <a:rPr lang="el-GR" noProof="0"/>
              <a:t>Δεύτερο επίπεδο</a:t>
            </a:r>
          </a:p>
          <a:p>
            <a:pPr lvl="2"/>
            <a:r>
              <a:rPr lang="el-GR" noProof="0"/>
              <a:t>Τρίτο επίπεδο</a:t>
            </a:r>
          </a:p>
          <a:p>
            <a:pPr lvl="3"/>
            <a:r>
              <a:rPr lang="el-GR" noProof="0"/>
              <a:t>Τέταρτο επίπεδο</a:t>
            </a:r>
          </a:p>
          <a:p>
            <a:pPr lvl="4"/>
            <a:r>
              <a:rPr lang="el-GR" noProof="0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FC01C-CF7C-4F0F-8DC4-7DB1C9C7A4F2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59619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FC01C-CF7C-4F0F-8DC4-7DB1C9C7A4F2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72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43ADD8-FD62-4731-B2E2-D37CB1C5CCFF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E112E-1C03-4E98-8ED3-E93D1924EFAB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E7062B-CF70-4B12-8D69-3CA3F37D3639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Απόσπασμ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Πλαίσιο κειμένου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Πλαίσιο κειμένου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6C2EB9-E2D5-47DE-8794-A0CA93F8A7FB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33679-DF61-4CBB-B97E-CE6CEAA35E7F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αποσπάσ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Πλαίσιο κειμένου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Πλαίσιο κειμένου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Τίτλος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F9179-7420-406F-872E-797D585D3A7D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ωστό ή λάθ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955EA5-3C41-4C42-BFF1-CF2E6C49CB8A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6B26F-104A-4974-A731-B092C0E48623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  <p:sp>
        <p:nvSpPr>
          <p:cNvPr id="8" name="Τίτλος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4751A-1097-46B4-BB20-9D0635B136E6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CEC34-13A1-44A5-A703-225716147EE5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8C5D6B-440B-4348-8F62-45C25625DE2B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15B3E6-F1E4-4B75-90A5-D035A8015E7E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6E506F-7C40-4970-822A-CED3DBB98EDD}" type="datetime1">
              <a:rPr lang="el-GR" noProof="0" smtClean="0"/>
              <a:pPr rtl="0"/>
              <a:t>28/3/2023</a:t>
            </a:fld>
            <a:r>
              <a:rPr lang="el-GR" noProof="0"/>
              <a:t>9/11/2014</a:t>
            </a:r>
            <a:fld id="{B61BEF0D-F0BB-DE4B-95CE-6DB70DBA9567}" type="datetimeFigureOut">
              <a:rPr lang="el-GR" noProof="0" smtClean="0"/>
              <a:pPr rtl="0"/>
              <a:t>28/3/2023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r>
              <a:rPr lang="el-GR" noProof="0"/>
              <a:t>‹#›</a:t>
            </a:r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DFC3F8-5E19-468B-BA04-06500C76FF95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5718E8-EE44-40C7-A549-3CDA86B3A84C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FF5FC-F002-46AA-AA9B-92BD96C76F3E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4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1C7B5-0C49-4289-B4CC-84567E97449E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D706373-711B-493B-B763-F74153F788C9}" type="datetime1">
              <a:rPr lang="el-GR" noProof="0" smtClean="0"/>
              <a:t>28/3/2023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2" y="609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Create your future</a:t>
            </a:r>
            <a:endParaRPr lang="en-US" sz="4400">
              <a:cs typeface="Calibri Light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85802" y="2142067"/>
            <a:ext cx="6282266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cap="none">
                <a:ea typeface="+mn-lt"/>
                <a:cs typeface="+mn-lt"/>
              </a:rPr>
              <a:t>ΜΑΡΙΑ-ΡΑΦΑΗΛΙΑ ΜΑΝΤΗ (PM)</a:t>
            </a:r>
            <a:endParaRPr lang="en-US" cap="none"/>
          </a:p>
          <a:p>
            <a:pPr algn="l">
              <a:buClr>
                <a:srgbClr val="FFFFFF"/>
              </a:buClr>
              <a:buFont typeface="Arial"/>
              <a:buChar char="•"/>
            </a:pPr>
            <a:r>
              <a:rPr lang="en-US" cap="none"/>
              <a:t>ΝΙΚΟΛΑΟΣ-ΧΡΥΣΟΒΑΛΑΝΤΗΣ ΓΡΗΓΟΡΙΟΥ</a:t>
            </a:r>
            <a:endParaRPr lang="en-US"/>
          </a:p>
          <a:p>
            <a:pPr algn="l">
              <a:buFont typeface="Arial"/>
              <a:buChar char="•"/>
            </a:pPr>
            <a:r>
              <a:rPr lang="en-US" cap="none"/>
              <a:t>ΚΩΝΣΤΑΝΤΙΝΟΣ-ΠΑΝΤΕΛΕΗΜΩΝ ΚΑΛΟΪΔΗΣ </a:t>
            </a:r>
            <a:endParaRPr lang="en-US" cap="none">
              <a:cs typeface="Calibri"/>
            </a:endParaRPr>
          </a:p>
          <a:p>
            <a:pPr algn="l">
              <a:buFont typeface="Arial"/>
              <a:buChar char="•"/>
            </a:pPr>
            <a:r>
              <a:rPr lang="en-US" cap="none"/>
              <a:t>ΙΩΑΝΝΑ-ΔΑΦΝΗ ΚΩΦΙΔΟΥ</a:t>
            </a:r>
            <a:endParaRPr lang="en-US" cap="none">
              <a:cs typeface="Calibri"/>
            </a:endParaRPr>
          </a:p>
          <a:p>
            <a:pPr algn="l">
              <a:buFont typeface="Arial"/>
              <a:buChar char="•"/>
            </a:pPr>
            <a:r>
              <a:rPr lang="en-US" cap="none"/>
              <a:t>ΣΤΕΡΓΙΟΣ </a:t>
            </a:r>
            <a:r>
              <a:rPr lang="en-US" cap="none">
                <a:ea typeface="+mn-lt"/>
                <a:cs typeface="+mn-lt"/>
              </a:rPr>
              <a:t>ΤΣΑΝΤΑΛΗΣ </a:t>
            </a:r>
          </a:p>
          <a:p>
            <a:pPr algn="l">
              <a:buFont typeface="Arial"/>
              <a:buChar char="•"/>
            </a:pPr>
            <a:endParaRPr lang="en-US" cap="none"/>
          </a:p>
        </p:txBody>
      </p:sp>
      <p:pic>
        <p:nvPicPr>
          <p:cNvPr id="6" name="Εικόνα 6" descr="Εικόνα που περιέχει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ABC32CDF-A5CE-BC40-3635-4269EA672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624" y="1873132"/>
            <a:ext cx="2743200" cy="35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2DB11-5398-4B75-E4DE-43E5BF9A7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73" r="-2" b="12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81E1907-73A8-4B32-7E9A-06EAB28D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682" y="1302909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err="1">
                <a:cs typeface="Calibri Light"/>
              </a:rPr>
              <a:t>Ευχ</a:t>
            </a:r>
            <a:r>
              <a:rPr lang="en-US" sz="4800" b="1">
                <a:cs typeface="Calibri Light"/>
              </a:rPr>
              <a:t>α</a:t>
            </a:r>
            <a:r>
              <a:rPr lang="en-US" sz="4800" b="1" err="1">
                <a:cs typeface="Calibri Light"/>
              </a:rPr>
              <a:t>ριστουμε</a:t>
            </a:r>
            <a:r>
              <a:rPr lang="en-US" sz="4800" b="1">
                <a:cs typeface="Calibri Light"/>
              </a:rPr>
              <a:t> π</a:t>
            </a:r>
            <a:r>
              <a:rPr lang="en-US" sz="4800" b="1" err="1">
                <a:cs typeface="Calibri Light"/>
              </a:rPr>
              <a:t>ολυ</a:t>
            </a:r>
            <a:r>
              <a:rPr lang="en-US" sz="4800" b="1">
                <a:cs typeface="Calibri Light"/>
              </a:rPr>
              <a:t>!</a:t>
            </a:r>
            <a:endParaRPr lang="el-GR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589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6A053F5-91FF-C143-6B64-86BD1263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74723"/>
            <a:ext cx="7402285" cy="63148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2800" b="1">
                <a:latin typeface="Consolas"/>
                <a:ea typeface="+mj-lt"/>
                <a:cs typeface="+mj-lt"/>
              </a:rPr>
              <a:t>η επιχειρηματική μας ιδέα</a:t>
            </a:r>
            <a:endParaRPr lang="el-GR" sz="2800" err="1">
              <a:latin typeface="Consolas"/>
              <a:cs typeface="Calibri Light" panose="020F0302020204030204"/>
            </a:endParaRPr>
          </a:p>
          <a:p>
            <a:pPr>
              <a:lnSpc>
                <a:spcPct val="90000"/>
              </a:lnSpc>
            </a:pPr>
            <a:br>
              <a:rPr lang="en-US" sz="2800"/>
            </a:br>
            <a:endParaRPr lang="en-US" sz="280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725F9E-E51C-450D-E2EC-FBC762C6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51974"/>
            <a:ext cx="7402285" cy="5702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/>
              <a:buChar char="v"/>
            </a:pPr>
            <a:r>
              <a:rPr lang="el-GR" sz="1400" b="1" dirty="0">
                <a:ea typeface="+mn-lt"/>
                <a:cs typeface="+mn-lt"/>
              </a:rPr>
              <a:t>Αντικείμενο:</a:t>
            </a:r>
            <a:endParaRPr lang="el-GR" sz="1400" dirty="0">
              <a:cs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r>
              <a:rPr lang="el-GR" sz="1400" dirty="0">
                <a:ea typeface="+mn-lt"/>
                <a:cs typeface="+mn-lt"/>
              </a:rPr>
              <a:t> Παροχή υπηρεσιών επαγγελματικού προσανατολισμού με την δημιουργία ενός </a:t>
            </a:r>
            <a:r>
              <a:rPr lang="el-GR" sz="1400" dirty="0" err="1">
                <a:ea typeface="+mn-lt"/>
                <a:cs typeface="+mn-lt"/>
              </a:rPr>
              <a:t>mobile</a:t>
            </a:r>
            <a:r>
              <a:rPr lang="el-GR" sz="1400" dirty="0">
                <a:ea typeface="+mn-lt"/>
                <a:cs typeface="+mn-lt"/>
              </a:rPr>
              <a:t> </a:t>
            </a:r>
            <a:r>
              <a:rPr lang="el-GR" sz="1400" dirty="0" err="1">
                <a:ea typeface="+mn-lt"/>
                <a:cs typeface="+mn-lt"/>
              </a:rPr>
              <a:t>application</a:t>
            </a:r>
            <a:r>
              <a:rPr lang="el-GR" sz="14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endParaRPr lang="el-GR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v"/>
            </a:pPr>
            <a:r>
              <a:rPr lang="el-GR" sz="1400" b="1" dirty="0">
                <a:ea typeface="+mn-lt"/>
                <a:cs typeface="+mn-lt"/>
              </a:rPr>
              <a:t>Τι περιλαμβάνεται;</a:t>
            </a:r>
          </a:p>
          <a:p>
            <a:pPr marL="342900" indent="-342900">
              <a:lnSpc>
                <a:spcPct val="90000"/>
              </a:lnSpc>
              <a:buFont typeface="Wingdings"/>
              <a:buChar char="Ø"/>
            </a:pPr>
            <a:r>
              <a:rPr lang="el-GR" sz="1400" dirty="0">
                <a:ea typeface="+mn-lt"/>
                <a:cs typeface="+mn-lt"/>
              </a:rPr>
              <a:t>Διασύνδεση με εξειδικευμένους συμβούλους, τεστ </a:t>
            </a:r>
            <a:r>
              <a:rPr lang="el-GR" sz="1400" dirty="0" err="1">
                <a:ea typeface="+mn-lt"/>
                <a:cs typeface="+mn-lt"/>
              </a:rPr>
              <a:t>αυτοαξιολόγησης</a:t>
            </a:r>
            <a:r>
              <a:rPr lang="el-GR" sz="1400" dirty="0">
                <a:ea typeface="+mn-lt"/>
                <a:cs typeface="+mn-lt"/>
              </a:rPr>
              <a:t> και πληροφορίες για όλα τα ελληνικά πανεπιστήμια .</a:t>
            </a:r>
          </a:p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endParaRPr lang="el-GR" sz="1400">
              <a:cs typeface="Calibri" panose="020F0502020204030204"/>
            </a:endParaRPr>
          </a:p>
          <a:p>
            <a:pPr>
              <a:lnSpc>
                <a:spcPct val="90000"/>
              </a:lnSpc>
              <a:buFont typeface="Wingdings"/>
              <a:buChar char="v"/>
            </a:pPr>
            <a:r>
              <a:rPr lang="el-GR" sz="1400" b="1" dirty="0">
                <a:cs typeface="Calibri" panose="020F0502020204030204"/>
              </a:rPr>
              <a:t>Που θα βοηθήσει;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r>
              <a:rPr lang="el-GR" sz="1400" dirty="0">
                <a:ea typeface="+mn-lt"/>
                <a:cs typeface="+mn-lt"/>
              </a:rPr>
              <a:t>Στον εντοπισμό δυνατών και αδύνατων σημείων, διερεύνηση πιθανών επαγγελματικών πορειών και λήψη τεκμηριωμένων αποφάσεων για το μέλλον των μαθητών.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endParaRPr lang="el-GR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v"/>
            </a:pPr>
            <a:r>
              <a:rPr lang="el-GR" sz="1400" b="1" dirty="0">
                <a:ea typeface="+mn-lt"/>
                <a:cs typeface="+mn-lt"/>
              </a:rPr>
              <a:t>Στόχος: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r>
              <a:rPr lang="el-GR" sz="1400" dirty="0">
                <a:ea typeface="+mn-lt"/>
                <a:cs typeface="+mn-lt"/>
              </a:rPr>
              <a:t> Η υποστήριξη των νέων ώστε να κάνουν ουσιαστικές επιλογές σταδιοδρομίας που να συνάδουν με τα ενδιαφέροντα, τις δεξιότητες και τις φιλοδοξίες τους.</a:t>
            </a:r>
            <a:endParaRPr lang="el-GR" sz="1100" dirty="0"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br>
              <a:rPr lang="en-US" sz="900" dirty="0"/>
            </a:b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8608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795644-8B1D-A971-4AFA-081AFC60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Τα υπάρχοντα προβλήματα: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78A7A3-4C4E-D653-41FF-EB8C1DEE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552596"/>
            <a:ext cx="5282881" cy="5417548"/>
          </a:xfrm>
        </p:spPr>
        <p:txBody>
          <a:bodyPr>
            <a:normAutofit/>
          </a:bodyPr>
          <a:lstStyle/>
          <a:p>
            <a:r>
              <a:rPr lang="el-GR" sz="2000" dirty="0">
                <a:ea typeface="+mn-lt"/>
                <a:cs typeface="+mn-lt"/>
              </a:rPr>
              <a:t>Η ελλιπής πληροφόρηση σε σχέση με θέματα επαγγελματικού προσανατολισμού.</a:t>
            </a:r>
          </a:p>
          <a:p>
            <a:pPr>
              <a:buClr>
                <a:srgbClr val="FFFFFF"/>
              </a:buClr>
            </a:pPr>
            <a:r>
              <a:rPr lang="el-GR" sz="2000" dirty="0">
                <a:ea typeface="+mn-lt"/>
                <a:cs typeface="+mn-lt"/>
              </a:rPr>
              <a:t>Η έλλειψη οικονομικού επαγγελματικού προσανατολισμού στους εφήβους.</a:t>
            </a:r>
            <a:endParaRPr lang="el-GR" sz="20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l-GR" sz="2000" dirty="0">
                <a:ea typeface="+mn-lt"/>
                <a:cs typeface="+mn-lt"/>
              </a:rPr>
              <a:t>Η Ελλάδα έχει ένα μεγάλο ποσοστό νέων που έχουν ακολουθήσει λάθος επιλογή σπουδών με αποτέλεσμα η χώρα να έχει υψηλό ποσοστό ανεργίας.</a:t>
            </a:r>
            <a:endParaRPr lang="el-GR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l-GR" sz="2000" dirty="0">
                <a:cs typeface="Calibri" panose="020F0502020204030204"/>
              </a:rPr>
              <a:t>Το </a:t>
            </a:r>
            <a:r>
              <a:rPr lang="el-GR" sz="2000" dirty="0">
                <a:ea typeface="+mn-lt"/>
                <a:cs typeface="+mn-lt"/>
              </a:rPr>
              <a:t>υψηλό ποσοστό εγκατάλειψης σπουδών .</a:t>
            </a:r>
          </a:p>
          <a:p>
            <a:pPr marL="0" indent="0">
              <a:buClr>
                <a:srgbClr val="FFFFFF"/>
              </a:buClr>
              <a:buNone/>
            </a:pPr>
            <a:endParaRPr lang="el-GR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l-GR">
              <a:cs typeface="Calibri" panose="020F0502020204030204"/>
            </a:endParaRPr>
          </a:p>
        </p:txBody>
      </p:sp>
      <p:pic>
        <p:nvPicPr>
          <p:cNvPr id="5" name="Εικόνα 5" descr="Εικόνα που περιέχει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4C1DA121-D484-3CA3-A37F-21DCAC069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3507" y="2566177"/>
            <a:ext cx="4995332" cy="2809874"/>
          </a:xfrm>
        </p:spPr>
      </p:pic>
    </p:spTree>
    <p:extLst>
      <p:ext uri="{BB962C8B-B14F-4D97-AF65-F5344CB8AC3E}">
        <p14:creationId xmlns:p14="http://schemas.microsoft.com/office/powerpoint/2010/main" val="155069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46688C0-BBC8-48E9-218E-4A02E867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500552"/>
            <a:ext cx="6593075" cy="1612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Η</a:t>
            </a:r>
            <a:r>
              <a:rPr lang="en-US"/>
              <a:t> </a:t>
            </a:r>
            <a:r>
              <a:rPr lang="en-US" b="1" err="1"/>
              <a:t>Λyση</a:t>
            </a:r>
            <a:r>
              <a:rPr lang="en-US" b="1"/>
              <a:t> π</a:t>
            </a:r>
            <a:r>
              <a:rPr lang="en-US" b="1" err="1"/>
              <a:t>ου</a:t>
            </a:r>
            <a:r>
              <a:rPr lang="en-US" b="1"/>
              <a:t> π</a:t>
            </a:r>
            <a:r>
              <a:rPr lang="en-US" b="1" err="1"/>
              <a:t>ροσφερουμε</a:t>
            </a:r>
            <a:r>
              <a:rPr lang="en-US" b="1"/>
              <a:t>:</a:t>
            </a:r>
            <a:endParaRPr lang="en-US"/>
          </a:p>
          <a:p>
            <a:pPr>
              <a:lnSpc>
                <a:spcPct val="90000"/>
              </a:lnSpc>
            </a:pPr>
            <a:br>
              <a:rPr lang="en-US"/>
            </a:br>
            <a:endParaRPr lang="en-US"/>
          </a:p>
        </p:txBody>
      </p:sp>
      <p:pic>
        <p:nvPicPr>
          <p:cNvPr id="5" name="Εικόνα 5" descr="Εικόνα που περιέχει κείμενο, μανταλάκι&#10;&#10;Περιγραφή που δημιουργήθηκε αυτόματα">
            <a:extLst>
              <a:ext uri="{FF2B5EF4-FFF2-40B4-BE49-F238E27FC236}">
                <a16:creationId xmlns:a16="http://schemas.microsoft.com/office/drawing/2014/main" id="{1F772E69-35EA-6AA2-C567-8B496D053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1802" r="22934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  <a:noFill/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D5E18B9-77CE-940B-F4E7-DFC62F565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7640" y="1778985"/>
            <a:ext cx="7444139" cy="46649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/>
              <a:buChar char="v"/>
            </a:pPr>
            <a:r>
              <a:rPr lang="en-US" b="1" dirty="0">
                <a:cs typeface="Calibri" panose="020F0502020204030204"/>
              </a:rPr>
              <a:t>Η </a:t>
            </a:r>
            <a:r>
              <a:rPr lang="en-US" b="1" dirty="0" err="1">
                <a:cs typeface="Calibri" panose="020F0502020204030204"/>
              </a:rPr>
              <a:t>εφ</a:t>
            </a:r>
            <a:r>
              <a:rPr lang="en-US" b="1" dirty="0">
                <a:cs typeface="Calibri" panose="020F0502020204030204"/>
              </a:rPr>
              <a:t>α</a:t>
            </a:r>
            <a:r>
              <a:rPr lang="en-US" b="1" dirty="0" err="1">
                <a:cs typeface="Calibri" panose="020F0502020204030204"/>
              </a:rPr>
              <a:t>ρμογή</a:t>
            </a:r>
            <a:r>
              <a:rPr lang="en-US" b="1" dirty="0">
                <a:cs typeface="Calibri" panose="020F0502020204030204"/>
              </a:rPr>
              <a:t> μας: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Θα λαμβ</a:t>
            </a:r>
            <a:r>
              <a:rPr lang="en-US" dirty="0" err="1"/>
              <a:t>άνει</a:t>
            </a:r>
            <a:r>
              <a:rPr lang="en-US" dirty="0"/>
              <a:t> υπ</a:t>
            </a:r>
            <a:r>
              <a:rPr lang="en-US" dirty="0" err="1"/>
              <a:t>όψη</a:t>
            </a:r>
            <a:r>
              <a:rPr lang="en-US" dirty="0"/>
              <a:t> τα </a:t>
            </a:r>
            <a:r>
              <a:rPr lang="en-US" dirty="0" err="1"/>
              <a:t>ενδι</a:t>
            </a:r>
            <a:r>
              <a:rPr lang="en-US" dirty="0"/>
              <a:t>α</a:t>
            </a:r>
            <a:r>
              <a:rPr lang="en-US" dirty="0" err="1"/>
              <a:t>φέροντ</a:t>
            </a:r>
            <a:r>
              <a:rPr lang="en-US" dirty="0"/>
              <a:t>α, </a:t>
            </a:r>
            <a:r>
              <a:rPr lang="en-US" dirty="0" err="1"/>
              <a:t>τις</a:t>
            </a:r>
            <a:r>
              <a:rPr lang="en-US" dirty="0"/>
              <a:t> </a:t>
            </a:r>
            <a:r>
              <a:rPr lang="en-US" dirty="0" err="1"/>
              <a:t>δεξιότητες</a:t>
            </a:r>
            <a:r>
              <a:rPr lang="en-US" dirty="0"/>
              <a:t> και </a:t>
            </a:r>
            <a:r>
              <a:rPr lang="en-US" dirty="0" err="1"/>
              <a:t>τις</a:t>
            </a:r>
            <a:r>
              <a:rPr lang="en-US" dirty="0"/>
              <a:t> </a:t>
            </a:r>
            <a:r>
              <a:rPr lang="en-US" dirty="0" err="1"/>
              <a:t>φιλοδοξίες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α</a:t>
            </a:r>
            <a:r>
              <a:rPr lang="en-US" dirty="0" err="1"/>
              <a:t>τόμου</a:t>
            </a:r>
            <a:r>
              <a:rPr lang="en-US" dirty="0"/>
              <a:t>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σκο</a:t>
            </a:r>
            <a:r>
              <a:rPr lang="en-US" dirty="0"/>
              <a:t>πό να πα</a:t>
            </a:r>
            <a:r>
              <a:rPr lang="en-US" dirty="0" err="1"/>
              <a:t>ρέχει</a:t>
            </a:r>
            <a:r>
              <a:rPr lang="en-US" dirty="0"/>
              <a:t> </a:t>
            </a:r>
            <a:r>
              <a:rPr lang="en-US" dirty="0" err="1"/>
              <a:t>εξ</a:t>
            </a:r>
            <a:r>
              <a:rPr lang="en-US" dirty="0"/>
              <a:t>α</a:t>
            </a:r>
            <a:r>
              <a:rPr lang="en-US" dirty="0" err="1"/>
              <a:t>τομικευμένες</a:t>
            </a:r>
            <a:r>
              <a:rPr lang="en-US" dirty="0"/>
              <a:t> π</a:t>
            </a:r>
            <a:r>
              <a:rPr lang="en-US" dirty="0" err="1"/>
              <a:t>ροτάσεις</a:t>
            </a:r>
            <a:r>
              <a:rPr lang="en-US" dirty="0"/>
              <a:t> π</a:t>
            </a:r>
            <a:r>
              <a:rPr lang="en-US" dirty="0" err="1"/>
              <a:t>ου</a:t>
            </a:r>
            <a:r>
              <a:rPr lang="en-US" dirty="0"/>
              <a:t> θα </a:t>
            </a:r>
            <a:r>
              <a:rPr lang="en-US" dirty="0" err="1"/>
              <a:t>οδηγήσει</a:t>
            </a:r>
            <a:r>
              <a:rPr lang="en-US" dirty="0"/>
              <a:t> </a:t>
            </a:r>
            <a:r>
              <a:rPr lang="en-US" dirty="0" err="1"/>
              <a:t>στην</a:t>
            </a:r>
            <a:r>
              <a:rPr lang="en-US" dirty="0"/>
              <a:t> επ</a:t>
            </a:r>
            <a:r>
              <a:rPr lang="en-US" dirty="0" err="1"/>
              <a:t>ιθυμητή</a:t>
            </a:r>
            <a:r>
              <a:rPr lang="en-US" dirty="0"/>
              <a:t> επα</a:t>
            </a:r>
            <a:r>
              <a:rPr lang="en-US" dirty="0" err="1"/>
              <a:t>γγελμ</a:t>
            </a:r>
            <a:r>
              <a:rPr lang="en-US" dirty="0"/>
              <a:t>α</a:t>
            </a:r>
            <a:r>
              <a:rPr lang="en-US" dirty="0" err="1"/>
              <a:t>τική</a:t>
            </a:r>
            <a:r>
              <a:rPr lang="en-US" dirty="0"/>
              <a:t> </a:t>
            </a:r>
            <a:r>
              <a:rPr lang="en-US" dirty="0" err="1"/>
              <a:t>τους</a:t>
            </a:r>
            <a:r>
              <a:rPr lang="en-US" dirty="0"/>
              <a:t> </a:t>
            </a:r>
            <a:r>
              <a:rPr lang="en-US" dirty="0" err="1"/>
              <a:t>στ</a:t>
            </a:r>
            <a:r>
              <a:rPr lang="en-US" dirty="0"/>
              <a:t>α</a:t>
            </a:r>
            <a:r>
              <a:rPr lang="en-US" dirty="0" err="1"/>
              <a:t>διοδρομί</a:t>
            </a:r>
            <a:r>
              <a:rPr lang="en-US" dirty="0"/>
              <a:t>α. </a:t>
            </a:r>
            <a:endParaRPr lang="el-GR" dirty="0">
              <a:cs typeface="Calibri" panose="020F0502020204030204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Θα πα</a:t>
            </a:r>
            <a:r>
              <a:rPr lang="en-US" dirty="0" err="1">
                <a:ea typeface="+mn-lt"/>
                <a:cs typeface="+mn-lt"/>
              </a:rPr>
              <a:t>ρουσιάζει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εξίσου</a:t>
            </a:r>
            <a:r>
              <a:rPr lang="en-US" dirty="0">
                <a:ea typeface="+mn-lt"/>
                <a:cs typeface="+mn-lt"/>
              </a:rPr>
              <a:t> τα </a:t>
            </a:r>
            <a:r>
              <a:rPr lang="en-US" dirty="0" err="1">
                <a:ea typeface="+mn-lt"/>
                <a:cs typeface="+mn-lt"/>
              </a:rPr>
              <a:t>θετικά</a:t>
            </a:r>
            <a:r>
              <a:rPr lang="en-US" dirty="0">
                <a:ea typeface="+mn-lt"/>
                <a:cs typeface="+mn-lt"/>
              </a:rPr>
              <a:t> και τα α</a:t>
            </a:r>
            <a:r>
              <a:rPr lang="en-US" dirty="0" err="1">
                <a:ea typeface="+mn-lt"/>
                <a:cs typeface="+mn-lt"/>
              </a:rPr>
              <a:t>ρνητικά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των</a:t>
            </a:r>
            <a:r>
              <a:rPr lang="en-US" dirty="0">
                <a:ea typeface="+mn-lt"/>
                <a:cs typeface="+mn-lt"/>
              </a:rPr>
              <a:t> επα</a:t>
            </a:r>
            <a:r>
              <a:rPr lang="en-US" dirty="0" err="1">
                <a:ea typeface="+mn-lt"/>
                <a:cs typeface="+mn-lt"/>
              </a:rPr>
              <a:t>γγελμάτων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τις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νάγκες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ου</a:t>
            </a:r>
            <a:r>
              <a:rPr lang="en-US" dirty="0">
                <a:ea typeface="+mn-lt"/>
                <a:cs typeface="+mn-lt"/>
              </a:rPr>
              <a:t> υπ</a:t>
            </a:r>
            <a:r>
              <a:rPr lang="en-US" dirty="0" err="1">
                <a:ea typeface="+mn-lt"/>
                <a:cs typeface="+mn-lt"/>
              </a:rPr>
              <a:t>άρχουν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στο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συγκεκριμένο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τομέ</a:t>
            </a:r>
            <a:r>
              <a:rPr lang="en-US" dirty="0">
                <a:ea typeface="+mn-lt"/>
                <a:cs typeface="+mn-lt"/>
              </a:rPr>
              <a:t>α και </a:t>
            </a:r>
            <a:r>
              <a:rPr lang="en-US" dirty="0" err="1">
                <a:ea typeface="+mn-lt"/>
                <a:cs typeface="+mn-lt"/>
              </a:rPr>
              <a:t>τις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ροο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τικές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εξέλιξης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Θα  </a:t>
            </a:r>
            <a:r>
              <a:rPr lang="en-US" dirty="0" err="1"/>
              <a:t>εντο</a:t>
            </a:r>
            <a:r>
              <a:rPr lang="en-US" dirty="0"/>
              <a:t>π</a:t>
            </a:r>
            <a:r>
              <a:rPr lang="en-US" dirty="0" err="1"/>
              <a:t>ίζει</a:t>
            </a:r>
            <a:r>
              <a:rPr lang="en-US" dirty="0"/>
              <a:t> τα </a:t>
            </a:r>
            <a:r>
              <a:rPr lang="en-US" dirty="0" err="1"/>
              <a:t>δυν</a:t>
            </a:r>
            <a:r>
              <a:rPr lang="en-US" dirty="0"/>
              <a:t>α</a:t>
            </a:r>
            <a:r>
              <a:rPr lang="en-US" dirty="0" err="1"/>
              <a:t>τά</a:t>
            </a:r>
            <a:r>
              <a:rPr lang="en-US" dirty="0"/>
              <a:t> και α</a:t>
            </a:r>
            <a:r>
              <a:rPr lang="en-US" dirty="0" err="1"/>
              <a:t>δύν</a:t>
            </a:r>
            <a:r>
              <a:rPr lang="en-US" dirty="0"/>
              <a:t>ατα </a:t>
            </a:r>
            <a:r>
              <a:rPr lang="en-US" dirty="0" err="1"/>
              <a:t>σημεί</a:t>
            </a:r>
            <a:r>
              <a:rPr lang="en-US" dirty="0"/>
              <a:t>α </a:t>
            </a:r>
            <a:r>
              <a:rPr lang="en-US" dirty="0" err="1"/>
              <a:t>των</a:t>
            </a:r>
            <a:r>
              <a:rPr lang="en-US" dirty="0"/>
              <a:t> </a:t>
            </a:r>
            <a:r>
              <a:rPr lang="en-US" dirty="0" err="1"/>
              <a:t>νέων</a:t>
            </a:r>
            <a:r>
              <a:rPr lang="en-US" dirty="0"/>
              <a:t> και θα </a:t>
            </a:r>
            <a:r>
              <a:rPr lang="en-US" dirty="0" err="1"/>
              <a:t>τους</a:t>
            </a:r>
            <a:r>
              <a:rPr lang="en-US" dirty="0"/>
              <a:t> </a:t>
            </a:r>
            <a:r>
              <a:rPr lang="en-US" dirty="0" err="1"/>
              <a:t>δίνει</a:t>
            </a:r>
            <a:r>
              <a:rPr lang="en-US" dirty="0"/>
              <a:t> </a:t>
            </a:r>
            <a:r>
              <a:rPr lang="en-US" dirty="0" err="1"/>
              <a:t>την</a:t>
            </a:r>
            <a:r>
              <a:rPr lang="en-US" dirty="0"/>
              <a:t> </a:t>
            </a:r>
            <a:r>
              <a:rPr lang="en-US" dirty="0" err="1"/>
              <a:t>δυν</a:t>
            </a:r>
            <a:r>
              <a:rPr lang="en-US" dirty="0"/>
              <a:t>α</a:t>
            </a:r>
            <a:r>
              <a:rPr lang="en-US" dirty="0" err="1"/>
              <a:t>τότητ</a:t>
            </a:r>
            <a:r>
              <a:rPr lang="en-US" dirty="0"/>
              <a:t>α να επ</a:t>
            </a:r>
            <a:r>
              <a:rPr lang="en-US" dirty="0" err="1"/>
              <a:t>ικοινωνήσουν</a:t>
            </a:r>
            <a:r>
              <a:rPr lang="en-US" dirty="0"/>
              <a:t> </a:t>
            </a:r>
            <a:r>
              <a:rPr lang="en-US" dirty="0" err="1"/>
              <a:t>με</a:t>
            </a:r>
            <a:r>
              <a:rPr lang="en-US" dirty="0"/>
              <a:t> </a:t>
            </a:r>
            <a:r>
              <a:rPr lang="en-US" dirty="0" err="1"/>
              <a:t>έμ</a:t>
            </a:r>
            <a:r>
              <a:rPr lang="en-US" dirty="0"/>
              <a:t>π</a:t>
            </a:r>
            <a:r>
              <a:rPr lang="en-US" dirty="0" err="1"/>
              <a:t>ειρους</a:t>
            </a:r>
            <a:r>
              <a:rPr lang="en-US" dirty="0"/>
              <a:t> </a:t>
            </a:r>
            <a:r>
              <a:rPr lang="en-US" dirty="0" err="1"/>
              <a:t>συμ</a:t>
            </a:r>
            <a:r>
              <a:rPr lang="en-US" dirty="0"/>
              <a:t>β</a:t>
            </a:r>
            <a:r>
              <a:rPr lang="en-US" dirty="0" err="1"/>
              <a:t>ούλους</a:t>
            </a:r>
            <a:r>
              <a:rPr lang="en-US" dirty="0"/>
              <a:t> </a:t>
            </a:r>
            <a:r>
              <a:rPr lang="en-US" dirty="0" err="1"/>
              <a:t>στ</a:t>
            </a:r>
            <a:r>
              <a:rPr lang="en-US" dirty="0"/>
              <a:t>α</a:t>
            </a:r>
            <a:r>
              <a:rPr lang="en-US" dirty="0" err="1"/>
              <a:t>διοδρομί</a:t>
            </a:r>
            <a:r>
              <a:rPr lang="en-US" dirty="0"/>
              <a:t>ας.</a:t>
            </a:r>
            <a:endParaRPr lang="el-GR" dirty="0">
              <a:cs typeface="Calibri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Θα πα</a:t>
            </a:r>
            <a:r>
              <a:rPr lang="en-US" dirty="0" err="1"/>
              <a:t>ρέχει</a:t>
            </a:r>
            <a:r>
              <a:rPr lang="en-US" dirty="0"/>
              <a:t> ανα</a:t>
            </a:r>
            <a:r>
              <a:rPr lang="en-US" dirty="0" err="1"/>
              <a:t>λυτικές</a:t>
            </a:r>
            <a:r>
              <a:rPr lang="en-US" dirty="0"/>
              <a:t> π</a:t>
            </a:r>
            <a:r>
              <a:rPr lang="en-US" dirty="0" err="1"/>
              <a:t>ληροφορίες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</a:t>
            </a:r>
            <a:r>
              <a:rPr lang="en-US" dirty="0" err="1"/>
              <a:t>κάθε</a:t>
            </a:r>
            <a:r>
              <a:rPr lang="en-US" dirty="0"/>
              <a:t> </a:t>
            </a:r>
            <a:r>
              <a:rPr lang="en-US" dirty="0" err="1"/>
              <a:t>σχολή</a:t>
            </a:r>
            <a:r>
              <a:rPr lang="en-US" dirty="0"/>
              <a:t>, </a:t>
            </a:r>
            <a:r>
              <a:rPr lang="en-US" dirty="0" err="1"/>
              <a:t>δωρεάν</a:t>
            </a:r>
            <a:r>
              <a:rPr lang="en-US" dirty="0"/>
              <a:t> </a:t>
            </a:r>
            <a:r>
              <a:rPr lang="en-US" dirty="0" err="1"/>
              <a:t>τεστ</a:t>
            </a:r>
            <a:r>
              <a:rPr lang="en-US" dirty="0"/>
              <a:t> α</a:t>
            </a:r>
            <a:r>
              <a:rPr lang="en-US" dirty="0" err="1"/>
              <a:t>υτο</a:t>
            </a:r>
            <a:r>
              <a:rPr lang="en-US" dirty="0"/>
              <a:t>α</a:t>
            </a:r>
            <a:r>
              <a:rPr lang="en-US" dirty="0" err="1"/>
              <a:t>ξιολόγησης</a:t>
            </a:r>
            <a:r>
              <a:rPr lang="en-US" dirty="0"/>
              <a:t> α</a:t>
            </a:r>
            <a:r>
              <a:rPr lang="en-US" dirty="0" err="1"/>
              <a:t>λλά</a:t>
            </a:r>
            <a:r>
              <a:rPr lang="en-US" dirty="0"/>
              <a:t> και 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σύνδεση</a:t>
            </a:r>
            <a:r>
              <a:rPr lang="en-US" dirty="0"/>
              <a:t>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συμ</a:t>
            </a:r>
            <a:r>
              <a:rPr lang="en-US" dirty="0"/>
              <a:t>β</a:t>
            </a:r>
            <a:r>
              <a:rPr lang="en-US" dirty="0" err="1"/>
              <a:t>ούλους</a:t>
            </a:r>
            <a:r>
              <a:rPr lang="en-US" dirty="0"/>
              <a:t> </a:t>
            </a:r>
            <a:r>
              <a:rPr lang="en-US" dirty="0" err="1"/>
              <a:t>σε</a:t>
            </a:r>
            <a:r>
              <a:rPr lang="en-US" dirty="0"/>
              <a:t> π</a:t>
            </a:r>
            <a:r>
              <a:rPr lang="en-US" dirty="0" err="1"/>
              <a:t>ρονομι</a:t>
            </a:r>
            <a:r>
              <a:rPr lang="en-US" dirty="0"/>
              <a:t>α</a:t>
            </a:r>
            <a:r>
              <a:rPr lang="en-US" dirty="0" err="1"/>
              <a:t>κή</a:t>
            </a:r>
            <a:r>
              <a:rPr lang="en-US" dirty="0"/>
              <a:t> </a:t>
            </a:r>
            <a:r>
              <a:rPr lang="en-US" dirty="0" err="1"/>
              <a:t>τιμή</a:t>
            </a:r>
            <a:r>
              <a:rPr lang="en-US" dirty="0"/>
              <a:t>.</a:t>
            </a:r>
            <a:endParaRPr lang="el-G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8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7E408AC-1272-B6D8-3376-B90DE0D6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err="1"/>
              <a:t>Ενδεικτικό</a:t>
            </a:r>
            <a:r>
              <a:rPr lang="en-US" sz="4800" b="1"/>
              <a:t> </a:t>
            </a:r>
            <a:br>
              <a:rPr lang="en-US" sz="4800" b="1"/>
            </a:br>
            <a:r>
              <a:rPr lang="en-US" sz="4800" b="1"/>
              <a:t>mock-up </a:t>
            </a:r>
            <a:r>
              <a:rPr lang="en-US" sz="4800" b="1" err="1"/>
              <a:t>της</a:t>
            </a:r>
            <a:r>
              <a:rPr lang="en-US" sz="4800" b="1"/>
              <a:t> </a:t>
            </a:r>
            <a:br>
              <a:rPr lang="en-US" sz="4800" b="1"/>
            </a:br>
            <a:r>
              <a:rPr lang="en-US" sz="4800" b="1" err="1"/>
              <a:t>εφ</a:t>
            </a:r>
            <a:r>
              <a:rPr lang="en-US" sz="4800" b="1"/>
              <a:t>α</a:t>
            </a:r>
            <a:r>
              <a:rPr lang="en-US" sz="4800" b="1" err="1"/>
              <a:t>ρμογής</a:t>
            </a:r>
            <a:endParaRPr lang="en-US" sz="4800" err="1"/>
          </a:p>
        </p:txBody>
      </p:sp>
      <p:pic>
        <p:nvPicPr>
          <p:cNvPr id="3" name="Εικόνα 4" descr="Εικόνα που περιέχει κείμενο, επαγγελματική κάρτα, δι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46A66664-0D3B-2D72-4B26-2F3678C8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49" y="639097"/>
            <a:ext cx="2578640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44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E7FD38-B475-E7B0-3F26-FBFF90B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09" y="609600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l-GR" b="1" dirty="0">
                <a:ea typeface="+mj-lt"/>
                <a:cs typeface="+mj-lt"/>
              </a:rPr>
              <a:t>Αγορά Στόχος και </a:t>
            </a:r>
            <a:r>
              <a:rPr lang="el-GR" b="1" dirty="0" err="1">
                <a:ea typeface="+mj-lt"/>
                <a:cs typeface="+mj-lt"/>
              </a:rPr>
              <a:t>ευκαιρίΕσ</a:t>
            </a:r>
            <a:endParaRPr lang="el-GR" dirty="0" err="1"/>
          </a:p>
          <a:p>
            <a:br>
              <a:rPr lang="en-US" dirty="0"/>
            </a:b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AD35000-4E7D-B993-B63F-F68AF578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197" y="1052958"/>
            <a:ext cx="4709054" cy="576262"/>
          </a:xfrm>
        </p:spPr>
        <p:txBody>
          <a:bodyPr/>
          <a:lstStyle/>
          <a:p>
            <a:r>
              <a:rPr lang="el-GR" b="1">
                <a:ea typeface="+mn-lt"/>
                <a:cs typeface="+mn-lt"/>
              </a:rPr>
              <a:t>Αγορά-στόχος:</a:t>
            </a:r>
            <a:endParaRPr lang="el-GR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5EF3382-EF07-8590-1185-5A1D9A00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3878" y="1714807"/>
            <a:ext cx="4996923" cy="2920998"/>
          </a:xfrm>
        </p:spPr>
        <p:txBody>
          <a:bodyPr>
            <a:normAutofit lnSpcReduction="10000"/>
          </a:bodyPr>
          <a:lstStyle/>
          <a:p>
            <a:r>
              <a:rPr lang="el-GR" dirty="0">
                <a:ea typeface="+mn-lt"/>
                <a:cs typeface="+mn-lt"/>
              </a:rPr>
              <a:t>Μαθητές γυμνασίου και λυκείου(14-18) .</a:t>
            </a:r>
          </a:p>
          <a:p>
            <a:pPr>
              <a:buClr>
                <a:srgbClr val="FFFFFF"/>
              </a:buClr>
            </a:pPr>
            <a:r>
              <a:rPr lang="el-GR" dirty="0">
                <a:ea typeface="+mn-lt"/>
                <a:cs typeface="+mn-lt"/>
              </a:rPr>
              <a:t>Αβέβαιοι για την επαγγελματική τους πορεία νέοι (19+) .</a:t>
            </a:r>
          </a:p>
          <a:p>
            <a:pPr>
              <a:buClr>
                <a:srgbClr val="FFFFFF"/>
              </a:buClr>
            </a:pPr>
            <a:r>
              <a:rPr lang="el-GR" dirty="0">
                <a:ea typeface="+mn-lt"/>
                <a:cs typeface="+mn-lt"/>
              </a:rPr>
              <a:t>Μαθητές λυκείου με μια συγκεκριμένη καριέρα στο μυαλό τους αλλά χωρίς καθοδήγηση για το πώς να το επιτύχουν.</a:t>
            </a:r>
            <a:endParaRPr lang="el-GR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br>
              <a:rPr lang="en-US" dirty="0"/>
            </a:br>
            <a:endParaRPr lang="en-US">
              <a:cs typeface="Calibri" panose="020F0502020204030204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BB9600B-C9BB-DF02-5A56-A81FD100D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8319" y="4250423"/>
            <a:ext cx="4722813" cy="576262"/>
          </a:xfrm>
        </p:spPr>
        <p:txBody>
          <a:bodyPr/>
          <a:lstStyle/>
          <a:p>
            <a:r>
              <a:rPr lang="el-GR" b="1" dirty="0">
                <a:ea typeface="+mn-lt"/>
                <a:cs typeface="+mn-lt"/>
              </a:rPr>
              <a:t>Ευκαιρίες: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420EE12-409F-3F55-B4F1-78F66553A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745" y="4641493"/>
            <a:ext cx="5463674" cy="1954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l-GR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err="1"/>
              <a:t>Στην</a:t>
            </a:r>
            <a:r>
              <a:rPr lang="en-US" dirty="0"/>
              <a:t> </a:t>
            </a:r>
            <a:r>
              <a:rPr lang="en-US" dirty="0" err="1"/>
              <a:t>Ελλάδ</a:t>
            </a:r>
            <a:r>
              <a:rPr lang="en-US" dirty="0"/>
              <a:t>α </a:t>
            </a:r>
            <a:r>
              <a:rPr lang="en-US" dirty="0" err="1"/>
              <a:t>δεν</a:t>
            </a:r>
            <a:r>
              <a:rPr lang="en-US" dirty="0"/>
              <a:t> υπ</a:t>
            </a:r>
            <a:r>
              <a:rPr lang="en-US" dirty="0" err="1"/>
              <a:t>άρχει</a:t>
            </a:r>
            <a:r>
              <a:rPr lang="en-US" dirty="0"/>
              <a:t> α</a:t>
            </a:r>
            <a:r>
              <a:rPr lang="en-US" dirty="0" err="1"/>
              <a:t>νε</a:t>
            </a:r>
            <a:r>
              <a:rPr lang="en-US" dirty="0"/>
              <a:t>π</a:t>
            </a:r>
            <a:r>
              <a:rPr lang="en-US" dirty="0" err="1"/>
              <a:t>τυγμένη</a:t>
            </a:r>
            <a:r>
              <a:rPr lang="en-US" dirty="0"/>
              <a:t> η </a:t>
            </a:r>
            <a:r>
              <a:rPr lang="en-US" dirty="0" err="1"/>
              <a:t>κουλτούρ</a:t>
            </a:r>
            <a:r>
              <a:rPr lang="en-US" dirty="0"/>
              <a:t>α </a:t>
            </a:r>
            <a:r>
              <a:rPr lang="en-US" dirty="0" err="1"/>
              <a:t>του</a:t>
            </a:r>
            <a:r>
              <a:rPr lang="en-US" dirty="0"/>
              <a:t> επα</a:t>
            </a:r>
            <a:r>
              <a:rPr lang="en-US" dirty="0" err="1"/>
              <a:t>γγελμ</a:t>
            </a:r>
            <a:r>
              <a:rPr lang="en-US" dirty="0"/>
              <a:t>α</a:t>
            </a:r>
            <a:r>
              <a:rPr lang="en-US" dirty="0" err="1"/>
              <a:t>τικού</a:t>
            </a:r>
            <a:r>
              <a:rPr lang="en-US" dirty="0"/>
              <a:t> π</a:t>
            </a:r>
            <a:r>
              <a:rPr lang="en-US" dirty="0" err="1"/>
              <a:t>ροσ</a:t>
            </a:r>
            <a:r>
              <a:rPr lang="en-US" dirty="0"/>
              <a:t>ανα</a:t>
            </a:r>
            <a:r>
              <a:rPr lang="en-US" dirty="0" err="1"/>
              <a:t>τολισμού</a:t>
            </a:r>
            <a:r>
              <a:rPr lang="en-US" dirty="0"/>
              <a:t>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err="1"/>
              <a:t>Κάθε</a:t>
            </a:r>
            <a:r>
              <a:rPr lang="en-US" dirty="0"/>
              <a:t> </a:t>
            </a:r>
            <a:r>
              <a:rPr lang="en-US" dirty="0" err="1"/>
              <a:t>χρόνο</a:t>
            </a:r>
            <a:r>
              <a:rPr lang="en-US" dirty="0"/>
              <a:t> </a:t>
            </a:r>
            <a:r>
              <a:rPr lang="en-US" dirty="0" err="1"/>
              <a:t>εισέρχοντ</a:t>
            </a:r>
            <a:r>
              <a:rPr lang="en-US" dirty="0"/>
              <a:t>αι </a:t>
            </a:r>
            <a:r>
              <a:rPr lang="en-US" dirty="0" err="1"/>
              <a:t>στην</a:t>
            </a:r>
            <a:r>
              <a:rPr lang="en-US" dirty="0"/>
              <a:t> </a:t>
            </a:r>
            <a:r>
              <a:rPr lang="en-US" dirty="0" err="1"/>
              <a:t>δευτερο</a:t>
            </a:r>
            <a:r>
              <a:rPr lang="en-US" dirty="0"/>
              <a:t>β</a:t>
            </a:r>
            <a:r>
              <a:rPr lang="en-US" dirty="0" err="1"/>
              <a:t>άθμι</a:t>
            </a:r>
            <a:r>
              <a:rPr lang="en-US" dirty="0"/>
              <a:t>α </a:t>
            </a:r>
            <a:r>
              <a:rPr lang="en-US" dirty="0" err="1"/>
              <a:t>εκ</a:t>
            </a:r>
            <a:r>
              <a:rPr lang="en-US" dirty="0"/>
              <a:t>πα</a:t>
            </a:r>
            <a:r>
              <a:rPr lang="en-US" dirty="0" err="1"/>
              <a:t>ίδευση</a:t>
            </a:r>
            <a:r>
              <a:rPr lang="en-US" dirty="0"/>
              <a:t> κα</a:t>
            </a:r>
            <a:r>
              <a:rPr lang="en-US" dirty="0" err="1"/>
              <a:t>ινούργιοι</a:t>
            </a:r>
            <a:r>
              <a:rPr lang="en-US" dirty="0"/>
              <a:t> μα</a:t>
            </a:r>
            <a:r>
              <a:rPr lang="en-US" dirty="0" err="1"/>
              <a:t>θητές</a:t>
            </a:r>
            <a:r>
              <a:rPr lang="en-US" dirty="0"/>
              <a:t>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pic>
        <p:nvPicPr>
          <p:cNvPr id="8" name="Εικόνα 6" descr="Εικόνα που περιέχει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9ED8A749-9B97-A5EB-C2D5-6EEE9C8B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11" y="1910169"/>
            <a:ext cx="2616200" cy="34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486250-38D8-2DBC-B570-98BFC379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90" y="839638"/>
            <a:ext cx="2468293" cy="1456267"/>
          </a:xfrm>
        </p:spPr>
        <p:txBody>
          <a:bodyPr/>
          <a:lstStyle/>
          <a:p>
            <a:r>
              <a:rPr lang="el-GR">
                <a:cs typeface="Calibri Light"/>
              </a:rPr>
              <a:t>Ενδεικτική</a:t>
            </a:r>
            <a:br>
              <a:rPr lang="el-GR">
                <a:cs typeface="Calibri Light"/>
              </a:rPr>
            </a:br>
            <a:r>
              <a:rPr lang="el-GR">
                <a:cs typeface="Calibri Light"/>
              </a:rPr>
              <a:t>persona</a:t>
            </a:r>
            <a:endParaRPr lang="el-GR"/>
          </a:p>
        </p:txBody>
      </p:sp>
      <p:pic>
        <p:nvPicPr>
          <p:cNvPr id="4" name="Εικόνα 4" descr="Εικόνα που περιέχει τοποθεσία web&#10;&#10;Περιγραφή που δημιουργήθηκε αυτόματα">
            <a:extLst>
              <a:ext uri="{FF2B5EF4-FFF2-40B4-BE49-F238E27FC236}">
                <a16:creationId xmlns:a16="http://schemas.microsoft.com/office/drawing/2014/main" id="{69B75804-04F5-FB5B-2E31-CC0FB30B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32" y="72892"/>
            <a:ext cx="8559244" cy="66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5C6EF0B-F1CC-54DF-7D63-CDF7D62D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cs typeface="Calibri Light"/>
              </a:rPr>
              <a:t>α</a:t>
            </a:r>
            <a:r>
              <a:rPr lang="en-US" sz="4400" b="1" err="1">
                <a:solidFill>
                  <a:srgbClr val="FFFFFF"/>
                </a:solidFill>
                <a:cs typeface="Calibri Light"/>
              </a:rPr>
              <a:t>ντ</a:t>
            </a:r>
            <a:r>
              <a:rPr lang="en-US" sz="4400" b="1">
                <a:solidFill>
                  <a:srgbClr val="FFFFFF"/>
                </a:solidFill>
                <a:cs typeface="Calibri Light"/>
              </a:rPr>
              <a:t>α</a:t>
            </a:r>
            <a:r>
              <a:rPr lang="en-US" sz="4400" b="1" err="1">
                <a:solidFill>
                  <a:srgbClr val="FFFFFF"/>
                </a:solidFill>
                <a:cs typeface="Calibri Light"/>
              </a:rPr>
              <a:t>γωνισμοσ</a:t>
            </a:r>
          </a:p>
        </p:txBody>
      </p:sp>
      <p:graphicFrame>
        <p:nvGraphicFramePr>
          <p:cNvPr id="6" name="Θέση περιεχομένου 2">
            <a:extLst>
              <a:ext uri="{FF2B5EF4-FFF2-40B4-BE49-F238E27FC236}">
                <a16:creationId xmlns:a16="http://schemas.microsoft.com/office/drawing/2014/main" id="{BA029BEA-B0C7-6A0E-2722-94751B35D2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5693695"/>
              </p:ext>
            </p:extLst>
          </p:nvPr>
        </p:nvGraphicFramePr>
        <p:xfrm>
          <a:off x="892525" y="2283125"/>
          <a:ext cx="5299767" cy="447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44D6BD-7585-429A-36FA-32029F99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112" y="2671815"/>
            <a:ext cx="5305263" cy="3703596"/>
          </a:xfrm>
        </p:spPr>
        <p:txBody>
          <a:bodyPr>
            <a:normAutofit/>
          </a:bodyPr>
          <a:lstStyle/>
          <a:p>
            <a:pPr defTabSz="278892">
              <a:spcAft>
                <a:spcPts val="610"/>
              </a:spcAft>
              <a:buFont typeface="Wingdings"/>
              <a:buChar char="v"/>
            </a:pPr>
            <a:r>
              <a:rPr lang="el-GR" sz="2000" b="1" i="1" kern="1200" cap="none" dirty="0">
                <a:effectLst/>
                <a:latin typeface="+mn-lt"/>
                <a:ea typeface="+mn-lt"/>
                <a:cs typeface="+mn-lt"/>
              </a:rPr>
              <a:t>Τι πλεονέκτημα έχουμε έναντι των ανταγωνιστών μας;</a:t>
            </a:r>
            <a:endParaRPr lang="el-GR" dirty="0">
              <a:cs typeface="Calibri" panose="020F0502020204030204"/>
            </a:endParaRPr>
          </a:p>
          <a:p>
            <a:pPr defTabSz="278892">
              <a:spcAft>
                <a:spcPts val="610"/>
              </a:spcAft>
              <a:buClr>
                <a:srgbClr val="000000"/>
              </a:buClr>
              <a:buFont typeface="Wingdings"/>
              <a:buChar char="Ø"/>
            </a:pPr>
            <a:r>
              <a:rPr lang="el-GR" sz="2000" dirty="0">
                <a:ea typeface="+mn-lt"/>
                <a:cs typeface="+mn-lt"/>
              </a:rPr>
              <a:t>Συνδυασμός και προσφορά υπηρεσιών σε μία ενιαία εφαρμογή</a:t>
            </a:r>
          </a:p>
          <a:p>
            <a:pPr defTabSz="278892">
              <a:spcAft>
                <a:spcPts val="610"/>
              </a:spcAft>
              <a:buClr>
                <a:srgbClr val="000000"/>
              </a:buClr>
              <a:buFont typeface="Wingdings"/>
              <a:buChar char="Ø"/>
            </a:pPr>
            <a:r>
              <a:rPr lang="el-GR" sz="2000" dirty="0">
                <a:ea typeface="+mn-lt"/>
                <a:cs typeface="+mn-lt"/>
              </a:rPr>
              <a:t>Οικονομικότερες συνεδρίες με συνεργαζόμενους συμβούλους</a:t>
            </a:r>
          </a:p>
          <a:p>
            <a:pPr marL="0" indent="0" defTabSz="278892">
              <a:spcAft>
                <a:spcPts val="610"/>
              </a:spcAft>
              <a:buNone/>
            </a:pPr>
            <a:endParaRPr lang="el-G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997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Εικόνα 3" descr="Εικόνα που περιέχει ουρανός, εξωτερικός χώρος/ύπαιθρος, μπλε, καπνός&#10;&#10;Περιγραφή που δημιουργήθηκε αυτόματα">
            <a:extLst>
              <a:ext uri="{FF2B5EF4-FFF2-40B4-BE49-F238E27FC236}">
                <a16:creationId xmlns:a16="http://schemas.microsoft.com/office/drawing/2014/main" id="{085234DA-9AEA-3489-FA1E-F533E50129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4640" b="29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8CD3046-0205-AD9A-F615-F269B982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65" y="1446682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err="1"/>
              <a:t>Ερωτησεισ</a:t>
            </a:r>
            <a:r>
              <a:rPr lang="en-US" sz="48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9067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Ευρεία οθόνη</PresentationFormat>
  <Slides>10</Slides>
  <Notes>1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Ουράνιο</vt:lpstr>
      <vt:lpstr>Create your future</vt:lpstr>
      <vt:lpstr>η επιχειρηματική μας ιδέα  </vt:lpstr>
      <vt:lpstr>Τα υπάρχοντα προβλήματα:</vt:lpstr>
      <vt:lpstr>Η Λyση που προσφερουμε:  </vt:lpstr>
      <vt:lpstr>Ενδεικτικό  mock-up της  εφαρμογής</vt:lpstr>
      <vt:lpstr>Αγορά Στόχος και ευκαιρίΕσ  </vt:lpstr>
      <vt:lpstr>Ενδεικτική persona</vt:lpstr>
      <vt:lpstr>ανταγωνισμοσ</vt:lpstr>
      <vt:lpstr>Ερωτησεισ;</vt:lpstr>
      <vt:lpstr>Ευχαριστουμε πολυ!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revision>102</cp:revision>
  <dcterms:created xsi:type="dcterms:W3CDTF">2023-03-27T14:07:03Z</dcterms:created>
  <dcterms:modified xsi:type="dcterms:W3CDTF">2023-03-28T19:05:32Z</dcterms:modified>
</cp:coreProperties>
</file>