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0" r:id="rId5"/>
    <p:sldId id="267" r:id="rId6"/>
    <p:sldId id="262" r:id="rId7"/>
    <p:sldId id="264" r:id="rId8"/>
    <p:sldId id="263" r:id="rId9"/>
    <p:sldId id="271" r:id="rId10"/>
    <p:sldId id="272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68" r:id="rId20"/>
    <p:sldId id="266" r:id="rId21"/>
    <p:sldId id="265" r:id="rId22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F771"/>
    <a:srgbClr val="3BF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F7E78-24A3-423D-A3E0-9B0A9E7C6354}" v="205" dt="2023-04-30T12:53:38.915"/>
    <p1510:client id="{6144DFF0-E27F-4163-9535-9FFE0DBCCF0F}" v="8" dt="2023-04-30T12:26:39.746"/>
    <p1510:client id="{6241A18B-0993-4FEE-9E44-2741D5B6167C}" v="27" dt="2023-04-30T13:06:49.911"/>
    <p1510:client id="{710B2431-2323-49FB-B799-0328E45B42BB}" v="8" dt="2023-04-30T12:24:11.395"/>
    <p1510:client id="{90B1C20D-A424-480E-B3D7-CBE46B287ECB}" v="113" dt="2023-04-30T13:01:20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C9995-0B32-4D43-A5D3-DF06315B19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BBE94-A36E-407A-9CD4-93A1C1863D4E}">
      <dgm:prSet/>
      <dgm:spPr/>
      <dgm:t>
        <a:bodyPr/>
        <a:lstStyle/>
        <a:p>
          <a:r>
            <a:rPr lang="el-GR" b="1" u="sng"/>
            <a:t>Λέξεις κλειδιά: </a:t>
          </a:r>
          <a:r>
            <a:rPr lang="el-GR"/>
            <a:t>Επαγγελματικός προσανατολισμός, συμβουλευτική νέων ,καθοδήγηση μαθητών, επιλογή επαγγέλματος, επιλογές σταδιοδρομίας, τεστ </a:t>
          </a:r>
          <a:r>
            <a:rPr lang="el-GR" err="1"/>
            <a:t>αυτοαξιολόγησης</a:t>
          </a:r>
          <a:r>
            <a:rPr lang="el-GR"/>
            <a:t> </a:t>
          </a:r>
          <a:endParaRPr lang="en-US"/>
        </a:p>
      </dgm:t>
    </dgm:pt>
    <dgm:pt modelId="{D2A3BAAF-13A2-4CD6-AEB5-AB73ABA3AE87}" type="parTrans" cxnId="{4B1F3E41-D6BA-45FF-802E-8EB834798FC3}">
      <dgm:prSet/>
      <dgm:spPr/>
      <dgm:t>
        <a:bodyPr/>
        <a:lstStyle/>
        <a:p>
          <a:endParaRPr lang="en-US"/>
        </a:p>
      </dgm:t>
    </dgm:pt>
    <dgm:pt modelId="{158A296D-1965-4707-895D-5A5EB076B2F3}" type="sibTrans" cxnId="{4B1F3E41-D6BA-45FF-802E-8EB834798FC3}">
      <dgm:prSet/>
      <dgm:spPr/>
      <dgm:t>
        <a:bodyPr/>
        <a:lstStyle/>
        <a:p>
          <a:endParaRPr lang="en-US"/>
        </a:p>
      </dgm:t>
    </dgm:pt>
    <dgm:pt modelId="{583ACD9C-849C-4992-AE09-C827854BFEAB}">
      <dgm:prSet/>
      <dgm:spPr/>
      <dgm:t>
        <a:bodyPr/>
        <a:lstStyle/>
        <a:p>
          <a:pPr rtl="0"/>
          <a:r>
            <a:rPr lang="el-GR" b="1"/>
            <a:t>Άμεσοι Ανταγωνιστές: </a:t>
          </a:r>
          <a:r>
            <a:rPr lang="el-GR"/>
            <a:t>Δεν υπάρχουν</a:t>
          </a:r>
          <a:r>
            <a:rPr lang="el-GR">
              <a:latin typeface="Calibri Light" panose="020F0302020204030204"/>
            </a:rPr>
            <a:t> </a:t>
          </a:r>
          <a:endParaRPr lang="en-US"/>
        </a:p>
      </dgm:t>
    </dgm:pt>
    <dgm:pt modelId="{67C04D83-2262-4DEC-B464-37D9608A5B2F}" type="parTrans" cxnId="{3C452343-E650-4BF9-A361-F09A5D8465B3}">
      <dgm:prSet/>
      <dgm:spPr/>
      <dgm:t>
        <a:bodyPr/>
        <a:lstStyle/>
        <a:p>
          <a:endParaRPr lang="en-US"/>
        </a:p>
      </dgm:t>
    </dgm:pt>
    <dgm:pt modelId="{13327C16-CE7A-487F-8364-5FB59E6F4C1D}" type="sibTrans" cxnId="{3C452343-E650-4BF9-A361-F09A5D8465B3}">
      <dgm:prSet/>
      <dgm:spPr/>
      <dgm:t>
        <a:bodyPr/>
        <a:lstStyle/>
        <a:p>
          <a:endParaRPr lang="en-US"/>
        </a:p>
      </dgm:t>
    </dgm:pt>
    <dgm:pt modelId="{D35AD137-4562-4F8F-B1A2-6D4C308C78CC}">
      <dgm:prSet/>
      <dgm:spPr/>
      <dgm:t>
        <a:bodyPr/>
        <a:lstStyle/>
        <a:p>
          <a:pPr rtl="0"/>
          <a:r>
            <a:rPr lang="el-GR" b="1"/>
            <a:t>Έμμεσοι Ανταγωνιστές: </a:t>
          </a:r>
          <a:r>
            <a:rPr lang="el-GR"/>
            <a:t>Ιστοσελίδες συμβουλευτικής, </a:t>
          </a:r>
          <a:r>
            <a:rPr lang="el-GR">
              <a:latin typeface="Calibri Light" panose="020F0302020204030204"/>
            </a:rPr>
            <a:t>τεστ</a:t>
          </a:r>
          <a:r>
            <a:rPr lang="el-GR"/>
            <a:t> </a:t>
          </a:r>
          <a:r>
            <a:rPr lang="el-GR" err="1"/>
            <a:t>αυτοαξιολόγησης</a:t>
          </a:r>
          <a:r>
            <a:rPr lang="el-GR"/>
            <a:t> στο διαδίκτυο, Κέντρα </a:t>
          </a:r>
          <a:r>
            <a:rPr lang="el-GR">
              <a:latin typeface="Calibri Light" panose="020F0302020204030204"/>
            </a:rPr>
            <a:t>συμβουλευτικής</a:t>
          </a:r>
          <a:r>
            <a:rPr lang="el-GR"/>
            <a:t>. </a:t>
          </a:r>
          <a:endParaRPr lang="en-US">
            <a:latin typeface="Calibri Light" panose="020F0302020204030204"/>
          </a:endParaRPr>
        </a:p>
      </dgm:t>
    </dgm:pt>
    <dgm:pt modelId="{8624A0C2-7D12-4B63-A655-CAE47A555D16}" type="parTrans" cxnId="{7C24B055-4AAF-4138-9CF8-E3797AE7EC7F}">
      <dgm:prSet/>
      <dgm:spPr/>
      <dgm:t>
        <a:bodyPr/>
        <a:lstStyle/>
        <a:p>
          <a:endParaRPr lang="en-US"/>
        </a:p>
      </dgm:t>
    </dgm:pt>
    <dgm:pt modelId="{3C06E74D-2733-4755-ADF7-29CAE4611A07}" type="sibTrans" cxnId="{7C24B055-4AAF-4138-9CF8-E3797AE7EC7F}">
      <dgm:prSet/>
      <dgm:spPr/>
      <dgm:t>
        <a:bodyPr/>
        <a:lstStyle/>
        <a:p>
          <a:endParaRPr lang="en-US"/>
        </a:p>
      </dgm:t>
    </dgm:pt>
    <dgm:pt modelId="{B93C82B3-DF08-4122-AA4E-3FB4248B5D9C}">
      <dgm:prSet/>
      <dgm:spPr/>
      <dgm:t>
        <a:bodyPr/>
        <a:lstStyle/>
        <a:p>
          <a:r>
            <a:rPr lang="el-GR" b="1"/>
            <a:t>Ανταγωνιστές Υποκατάστατων: </a:t>
          </a:r>
          <a:r>
            <a:rPr lang="el-GR"/>
            <a:t>Σύμβουλοι Επαγγελματικού Προσανατολισμού σε γραφεία</a:t>
          </a:r>
          <a:endParaRPr lang="en-US"/>
        </a:p>
      </dgm:t>
    </dgm:pt>
    <dgm:pt modelId="{15D8BFC3-A9FB-419A-8A09-58C683D1F1DD}" type="parTrans" cxnId="{BB13544C-AF4E-4CA3-B01D-5DE56C33E3CC}">
      <dgm:prSet/>
      <dgm:spPr/>
      <dgm:t>
        <a:bodyPr/>
        <a:lstStyle/>
        <a:p>
          <a:endParaRPr lang="en-US"/>
        </a:p>
      </dgm:t>
    </dgm:pt>
    <dgm:pt modelId="{16B59EC5-CA6A-4499-B44C-BDBE4A208529}" type="sibTrans" cxnId="{BB13544C-AF4E-4CA3-B01D-5DE56C33E3CC}">
      <dgm:prSet/>
      <dgm:spPr/>
      <dgm:t>
        <a:bodyPr/>
        <a:lstStyle/>
        <a:p>
          <a:endParaRPr lang="en-US"/>
        </a:p>
      </dgm:t>
    </dgm:pt>
    <dgm:pt modelId="{B57EBC2D-23D1-492C-B1D0-15EF2F56EE77}" type="pres">
      <dgm:prSet presAssocID="{DD0C9995-0B32-4D43-A5D3-DF06315B19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B92B71C0-E6C8-4AD5-8C16-22412C093517}" type="pres">
      <dgm:prSet presAssocID="{F81BBE94-A36E-407A-9CD4-93A1C1863D4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BF9B9CA-62D2-4C76-B013-787392A01BFF}" type="pres">
      <dgm:prSet presAssocID="{158A296D-1965-4707-895D-5A5EB076B2F3}" presName="spacer" presStyleCnt="0"/>
      <dgm:spPr/>
    </dgm:pt>
    <dgm:pt modelId="{49602CAE-A565-42A0-B730-FDCF5D1B70BF}" type="pres">
      <dgm:prSet presAssocID="{583ACD9C-849C-4992-AE09-C827854BFEA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33C5A3FE-AB1B-4FA3-B41E-ACE4437CC099}" type="pres">
      <dgm:prSet presAssocID="{13327C16-CE7A-487F-8364-5FB59E6F4C1D}" presName="spacer" presStyleCnt="0"/>
      <dgm:spPr/>
    </dgm:pt>
    <dgm:pt modelId="{E9AEF815-2405-461B-84C8-ABE5F3BDC6AF}" type="pres">
      <dgm:prSet presAssocID="{D35AD137-4562-4F8F-B1A2-6D4C308C78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6510D1C2-287A-44B8-8282-EBD7C968B5A1}" type="pres">
      <dgm:prSet presAssocID="{3C06E74D-2733-4755-ADF7-29CAE4611A07}" presName="spacer" presStyleCnt="0"/>
      <dgm:spPr/>
    </dgm:pt>
    <dgm:pt modelId="{8DE17ADC-7E97-41F0-91D8-FE5CFA65503E}" type="pres">
      <dgm:prSet presAssocID="{B93C82B3-DF08-4122-AA4E-3FB4248B5D9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4B1F3E41-D6BA-45FF-802E-8EB834798FC3}" srcId="{DD0C9995-0B32-4D43-A5D3-DF06315B19B5}" destId="{F81BBE94-A36E-407A-9CD4-93A1C1863D4E}" srcOrd="0" destOrd="0" parTransId="{D2A3BAAF-13A2-4CD6-AEB5-AB73ABA3AE87}" sibTransId="{158A296D-1965-4707-895D-5A5EB076B2F3}"/>
    <dgm:cxn modelId="{16BB174B-D92B-40EC-B017-5506FC2601C4}" type="presOf" srcId="{F81BBE94-A36E-407A-9CD4-93A1C1863D4E}" destId="{B92B71C0-E6C8-4AD5-8C16-22412C093517}" srcOrd="0" destOrd="0" presId="urn:microsoft.com/office/officeart/2005/8/layout/vList2"/>
    <dgm:cxn modelId="{7C24B055-4AAF-4138-9CF8-E3797AE7EC7F}" srcId="{DD0C9995-0B32-4D43-A5D3-DF06315B19B5}" destId="{D35AD137-4562-4F8F-B1A2-6D4C308C78CC}" srcOrd="2" destOrd="0" parTransId="{8624A0C2-7D12-4B63-A655-CAE47A555D16}" sibTransId="{3C06E74D-2733-4755-ADF7-29CAE4611A07}"/>
    <dgm:cxn modelId="{3C452343-E650-4BF9-A361-F09A5D8465B3}" srcId="{DD0C9995-0B32-4D43-A5D3-DF06315B19B5}" destId="{583ACD9C-849C-4992-AE09-C827854BFEAB}" srcOrd="1" destOrd="0" parTransId="{67C04D83-2262-4DEC-B464-37D9608A5B2F}" sibTransId="{13327C16-CE7A-487F-8364-5FB59E6F4C1D}"/>
    <dgm:cxn modelId="{BB13544C-AF4E-4CA3-B01D-5DE56C33E3CC}" srcId="{DD0C9995-0B32-4D43-A5D3-DF06315B19B5}" destId="{B93C82B3-DF08-4122-AA4E-3FB4248B5D9C}" srcOrd="3" destOrd="0" parTransId="{15D8BFC3-A9FB-419A-8A09-58C683D1F1DD}" sibTransId="{16B59EC5-CA6A-4499-B44C-BDBE4A208529}"/>
    <dgm:cxn modelId="{4D4E3A95-4A15-44D2-90D6-CF52B26989FF}" type="presOf" srcId="{DD0C9995-0B32-4D43-A5D3-DF06315B19B5}" destId="{B57EBC2D-23D1-492C-B1D0-15EF2F56EE77}" srcOrd="0" destOrd="0" presId="urn:microsoft.com/office/officeart/2005/8/layout/vList2"/>
    <dgm:cxn modelId="{67C6E7AB-A146-49F5-8BD1-F00C4F8A0F9E}" type="presOf" srcId="{583ACD9C-849C-4992-AE09-C827854BFEAB}" destId="{49602CAE-A565-42A0-B730-FDCF5D1B70BF}" srcOrd="0" destOrd="0" presId="urn:microsoft.com/office/officeart/2005/8/layout/vList2"/>
    <dgm:cxn modelId="{4B50C885-2241-4FE9-AE93-45D2BD0E6464}" type="presOf" srcId="{D35AD137-4562-4F8F-B1A2-6D4C308C78CC}" destId="{E9AEF815-2405-461B-84C8-ABE5F3BDC6AF}" srcOrd="0" destOrd="0" presId="urn:microsoft.com/office/officeart/2005/8/layout/vList2"/>
    <dgm:cxn modelId="{839B21A3-2F73-4AAB-B385-E1D771B13434}" type="presOf" srcId="{B93C82B3-DF08-4122-AA4E-3FB4248B5D9C}" destId="{8DE17ADC-7E97-41F0-91D8-FE5CFA65503E}" srcOrd="0" destOrd="0" presId="urn:microsoft.com/office/officeart/2005/8/layout/vList2"/>
    <dgm:cxn modelId="{E5FF53C6-6650-49FB-A308-C406D23AA942}" type="presParOf" srcId="{B57EBC2D-23D1-492C-B1D0-15EF2F56EE77}" destId="{B92B71C0-E6C8-4AD5-8C16-22412C093517}" srcOrd="0" destOrd="0" presId="urn:microsoft.com/office/officeart/2005/8/layout/vList2"/>
    <dgm:cxn modelId="{6FE311C4-9818-47B1-9398-EE601A52FF14}" type="presParOf" srcId="{B57EBC2D-23D1-492C-B1D0-15EF2F56EE77}" destId="{5BF9B9CA-62D2-4C76-B013-787392A01BFF}" srcOrd="1" destOrd="0" presId="urn:microsoft.com/office/officeart/2005/8/layout/vList2"/>
    <dgm:cxn modelId="{9A6B4923-98C3-46CF-952D-A41F9F30F2B5}" type="presParOf" srcId="{B57EBC2D-23D1-492C-B1D0-15EF2F56EE77}" destId="{49602CAE-A565-42A0-B730-FDCF5D1B70BF}" srcOrd="2" destOrd="0" presId="urn:microsoft.com/office/officeart/2005/8/layout/vList2"/>
    <dgm:cxn modelId="{E26EDE7E-84CE-405B-A964-E2D3D8974841}" type="presParOf" srcId="{B57EBC2D-23D1-492C-B1D0-15EF2F56EE77}" destId="{33C5A3FE-AB1B-4FA3-B41E-ACE4437CC099}" srcOrd="3" destOrd="0" presId="urn:microsoft.com/office/officeart/2005/8/layout/vList2"/>
    <dgm:cxn modelId="{64BBA37C-D313-4AAD-B3FC-E67EFE7768E8}" type="presParOf" srcId="{B57EBC2D-23D1-492C-B1D0-15EF2F56EE77}" destId="{E9AEF815-2405-461B-84C8-ABE5F3BDC6AF}" srcOrd="4" destOrd="0" presId="urn:microsoft.com/office/officeart/2005/8/layout/vList2"/>
    <dgm:cxn modelId="{A2B8BF68-6C3C-4F0D-98F5-610A4059139C}" type="presParOf" srcId="{B57EBC2D-23D1-492C-B1D0-15EF2F56EE77}" destId="{6510D1C2-287A-44B8-8282-EBD7C968B5A1}" srcOrd="5" destOrd="0" presId="urn:microsoft.com/office/officeart/2005/8/layout/vList2"/>
    <dgm:cxn modelId="{47B75789-DAB2-4285-86DE-B370C30397BA}" type="presParOf" srcId="{B57EBC2D-23D1-492C-B1D0-15EF2F56EE77}" destId="{8DE17ADC-7E97-41F0-91D8-FE5CFA6550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5921D-94DA-4E16-86AF-546B60304C6A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F12A00-26B5-4FEA-A21F-1A45B124C225}">
      <dgm:prSet/>
      <dgm:spPr/>
      <dgm:t>
        <a:bodyPr/>
        <a:lstStyle/>
        <a:p>
          <a:r>
            <a:rPr lang="el-GR"/>
            <a:t>Θα ακολουθηθεί Στρατηγική Εστίασης, καθώς θα εστιάσουμε σε ένα συγκεκριμένο τμήμα της αγοράς, το οποίο είναι οι μαθητές και οι γονείς τους.</a:t>
          </a:r>
          <a:endParaRPr lang="en-US"/>
        </a:p>
      </dgm:t>
    </dgm:pt>
    <dgm:pt modelId="{9D9D92F5-1C6F-405A-A672-891057A3E51D}" type="parTrans" cxnId="{35E3C8E9-D345-440E-BC07-11D84B4057DB}">
      <dgm:prSet/>
      <dgm:spPr/>
      <dgm:t>
        <a:bodyPr/>
        <a:lstStyle/>
        <a:p>
          <a:endParaRPr lang="en-US"/>
        </a:p>
      </dgm:t>
    </dgm:pt>
    <dgm:pt modelId="{18E0D2A7-7E1C-40BE-A07F-9A58BF611519}" type="sibTrans" cxnId="{35E3C8E9-D345-440E-BC07-11D84B4057DB}">
      <dgm:prSet/>
      <dgm:spPr/>
      <dgm:t>
        <a:bodyPr/>
        <a:lstStyle/>
        <a:p>
          <a:endParaRPr lang="en-US"/>
        </a:p>
      </dgm:t>
    </dgm:pt>
    <dgm:pt modelId="{A6A2A7E9-2EE1-42AF-BA1E-941E881E4E02}">
      <dgm:prSet/>
      <dgm:spPr/>
      <dgm:t>
        <a:bodyPr/>
        <a:lstStyle/>
        <a:p>
          <a:r>
            <a:rPr lang="el-GR"/>
            <a:t>Σε συνδυασμό με την Στρατηγική Ηγεσίας Κόστους, με σκοπό να είμαστε ανταγωνιστικοί στην αγορά προσφέροντας τις υπηρεσίες μας σε φθηνότερη τιμή χωρίς αλλοίωση της ποιότητας.</a:t>
          </a:r>
          <a:endParaRPr lang="en-US"/>
        </a:p>
      </dgm:t>
    </dgm:pt>
    <dgm:pt modelId="{139052CF-D513-4C77-A83F-EEF7F09F0275}" type="parTrans" cxnId="{E9C2CA91-36EF-4345-8A04-D3B69521B7BF}">
      <dgm:prSet/>
      <dgm:spPr/>
      <dgm:t>
        <a:bodyPr/>
        <a:lstStyle/>
        <a:p>
          <a:endParaRPr lang="en-US"/>
        </a:p>
      </dgm:t>
    </dgm:pt>
    <dgm:pt modelId="{78519B50-350A-46F3-A80A-70AC9FEA6387}" type="sibTrans" cxnId="{E9C2CA91-36EF-4345-8A04-D3B69521B7BF}">
      <dgm:prSet/>
      <dgm:spPr/>
      <dgm:t>
        <a:bodyPr/>
        <a:lstStyle/>
        <a:p>
          <a:endParaRPr lang="en-US"/>
        </a:p>
      </dgm:t>
    </dgm:pt>
    <dgm:pt modelId="{A1FBCB17-D207-4410-8F22-6C070ED32FE3}" type="pres">
      <dgm:prSet presAssocID="{3515921D-94DA-4E16-86AF-546B60304C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l-GR"/>
        </a:p>
      </dgm:t>
    </dgm:pt>
    <dgm:pt modelId="{62BE7910-489A-4080-A246-1CB7D729E6A6}" type="pres">
      <dgm:prSet presAssocID="{8BF12A00-26B5-4FEA-A21F-1A45B124C225}" presName="thickLine" presStyleLbl="alignNode1" presStyleIdx="0" presStyleCnt="2"/>
      <dgm:spPr/>
    </dgm:pt>
    <dgm:pt modelId="{4F87D006-E3D6-46F1-ABB1-78508C573ECF}" type="pres">
      <dgm:prSet presAssocID="{8BF12A00-26B5-4FEA-A21F-1A45B124C225}" presName="horz1" presStyleCnt="0"/>
      <dgm:spPr/>
    </dgm:pt>
    <dgm:pt modelId="{25BF5577-AE0A-46B5-AA13-7F6138881918}" type="pres">
      <dgm:prSet presAssocID="{8BF12A00-26B5-4FEA-A21F-1A45B124C225}" presName="tx1" presStyleLbl="revTx" presStyleIdx="0" presStyleCnt="2"/>
      <dgm:spPr/>
      <dgm:t>
        <a:bodyPr/>
        <a:lstStyle/>
        <a:p>
          <a:endParaRPr lang="el-GR"/>
        </a:p>
      </dgm:t>
    </dgm:pt>
    <dgm:pt modelId="{BD63A8E1-28AA-4059-8E73-675C6C70A2D1}" type="pres">
      <dgm:prSet presAssocID="{8BF12A00-26B5-4FEA-A21F-1A45B124C225}" presName="vert1" presStyleCnt="0"/>
      <dgm:spPr/>
    </dgm:pt>
    <dgm:pt modelId="{0DCB2685-BD44-44A3-8669-DCC0A224CDAC}" type="pres">
      <dgm:prSet presAssocID="{A6A2A7E9-2EE1-42AF-BA1E-941E881E4E02}" presName="thickLine" presStyleLbl="alignNode1" presStyleIdx="1" presStyleCnt="2"/>
      <dgm:spPr/>
    </dgm:pt>
    <dgm:pt modelId="{A4775B15-7B23-4E9A-B035-1D40F1877249}" type="pres">
      <dgm:prSet presAssocID="{A6A2A7E9-2EE1-42AF-BA1E-941E881E4E02}" presName="horz1" presStyleCnt="0"/>
      <dgm:spPr/>
    </dgm:pt>
    <dgm:pt modelId="{55481193-7A30-44A7-8099-61F5E2D1D708}" type="pres">
      <dgm:prSet presAssocID="{A6A2A7E9-2EE1-42AF-BA1E-941E881E4E02}" presName="tx1" presStyleLbl="revTx" presStyleIdx="1" presStyleCnt="2"/>
      <dgm:spPr/>
      <dgm:t>
        <a:bodyPr/>
        <a:lstStyle/>
        <a:p>
          <a:endParaRPr lang="el-GR"/>
        </a:p>
      </dgm:t>
    </dgm:pt>
    <dgm:pt modelId="{5D3B18E5-FACB-4E36-A51C-0227696C5823}" type="pres">
      <dgm:prSet presAssocID="{A6A2A7E9-2EE1-42AF-BA1E-941E881E4E02}" presName="vert1" presStyleCnt="0"/>
      <dgm:spPr/>
    </dgm:pt>
  </dgm:ptLst>
  <dgm:cxnLst>
    <dgm:cxn modelId="{FDF0452D-A123-434E-857E-932F00A20E45}" type="presOf" srcId="{A6A2A7E9-2EE1-42AF-BA1E-941E881E4E02}" destId="{55481193-7A30-44A7-8099-61F5E2D1D708}" srcOrd="0" destOrd="0" presId="urn:microsoft.com/office/officeart/2008/layout/LinedList"/>
    <dgm:cxn modelId="{E9C2CA91-36EF-4345-8A04-D3B69521B7BF}" srcId="{3515921D-94DA-4E16-86AF-546B60304C6A}" destId="{A6A2A7E9-2EE1-42AF-BA1E-941E881E4E02}" srcOrd="1" destOrd="0" parTransId="{139052CF-D513-4C77-A83F-EEF7F09F0275}" sibTransId="{78519B50-350A-46F3-A80A-70AC9FEA6387}"/>
    <dgm:cxn modelId="{3E8269F9-7E24-45DD-805E-36FCA04D39FF}" type="presOf" srcId="{8BF12A00-26B5-4FEA-A21F-1A45B124C225}" destId="{25BF5577-AE0A-46B5-AA13-7F6138881918}" srcOrd="0" destOrd="0" presId="urn:microsoft.com/office/officeart/2008/layout/LinedList"/>
    <dgm:cxn modelId="{35E3C8E9-D345-440E-BC07-11D84B4057DB}" srcId="{3515921D-94DA-4E16-86AF-546B60304C6A}" destId="{8BF12A00-26B5-4FEA-A21F-1A45B124C225}" srcOrd="0" destOrd="0" parTransId="{9D9D92F5-1C6F-405A-A672-891057A3E51D}" sibTransId="{18E0D2A7-7E1C-40BE-A07F-9A58BF611519}"/>
    <dgm:cxn modelId="{0884696B-B89D-4C69-8313-6E536C62EAD0}" type="presOf" srcId="{3515921D-94DA-4E16-86AF-546B60304C6A}" destId="{A1FBCB17-D207-4410-8F22-6C070ED32FE3}" srcOrd="0" destOrd="0" presId="urn:microsoft.com/office/officeart/2008/layout/LinedList"/>
    <dgm:cxn modelId="{A03382DE-AA7E-4DFC-9883-8B24269F3311}" type="presParOf" srcId="{A1FBCB17-D207-4410-8F22-6C070ED32FE3}" destId="{62BE7910-489A-4080-A246-1CB7D729E6A6}" srcOrd="0" destOrd="0" presId="urn:microsoft.com/office/officeart/2008/layout/LinedList"/>
    <dgm:cxn modelId="{C66A6F39-05DC-41C6-B541-51F38E82C718}" type="presParOf" srcId="{A1FBCB17-D207-4410-8F22-6C070ED32FE3}" destId="{4F87D006-E3D6-46F1-ABB1-78508C573ECF}" srcOrd="1" destOrd="0" presId="urn:microsoft.com/office/officeart/2008/layout/LinedList"/>
    <dgm:cxn modelId="{9AC5621F-B358-4F1D-B204-C0E0DA7A1F35}" type="presParOf" srcId="{4F87D006-E3D6-46F1-ABB1-78508C573ECF}" destId="{25BF5577-AE0A-46B5-AA13-7F6138881918}" srcOrd="0" destOrd="0" presId="urn:microsoft.com/office/officeart/2008/layout/LinedList"/>
    <dgm:cxn modelId="{60773A23-313D-4FDC-9C28-3E9C1B99F8CF}" type="presParOf" srcId="{4F87D006-E3D6-46F1-ABB1-78508C573ECF}" destId="{BD63A8E1-28AA-4059-8E73-675C6C70A2D1}" srcOrd="1" destOrd="0" presId="urn:microsoft.com/office/officeart/2008/layout/LinedList"/>
    <dgm:cxn modelId="{864886A8-D45F-4AAA-9A62-C7AD2529E35A}" type="presParOf" srcId="{A1FBCB17-D207-4410-8F22-6C070ED32FE3}" destId="{0DCB2685-BD44-44A3-8669-DCC0A224CDAC}" srcOrd="2" destOrd="0" presId="urn:microsoft.com/office/officeart/2008/layout/LinedList"/>
    <dgm:cxn modelId="{4F1A2D6D-B06D-4BA5-A267-F68C418A4113}" type="presParOf" srcId="{A1FBCB17-D207-4410-8F22-6C070ED32FE3}" destId="{A4775B15-7B23-4E9A-B035-1D40F1877249}" srcOrd="3" destOrd="0" presId="urn:microsoft.com/office/officeart/2008/layout/LinedList"/>
    <dgm:cxn modelId="{29599A0A-236F-4845-AAC9-6B530FAACC7F}" type="presParOf" srcId="{A4775B15-7B23-4E9A-B035-1D40F1877249}" destId="{55481193-7A30-44A7-8099-61F5E2D1D708}" srcOrd="0" destOrd="0" presId="urn:microsoft.com/office/officeart/2008/layout/LinedList"/>
    <dgm:cxn modelId="{6DFD120D-717B-4790-A5B2-F94C7EB0727C}" type="presParOf" srcId="{A4775B15-7B23-4E9A-B035-1D40F1877249}" destId="{5D3B18E5-FACB-4E36-A51C-0227696C58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B71C0-E6C8-4AD5-8C16-22412C093517}">
      <dsp:nvSpPr>
        <dsp:cNvPr id="0" name=""/>
        <dsp:cNvSpPr/>
      </dsp:nvSpPr>
      <dsp:spPr>
        <a:xfrm>
          <a:off x="0" y="521178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b="1" u="sng" kern="1200"/>
            <a:t>Λέξεις κλειδιά: </a:t>
          </a:r>
          <a:r>
            <a:rPr lang="el-GR" sz="1500" kern="1200"/>
            <a:t>Επαγγελματικός προσανατολισμός, συμβουλευτική νέων ,καθοδήγηση μαθητών, επιλογή επαγγέλματος, επιλογές σταδιοδρομίας, τεστ </a:t>
          </a:r>
          <a:r>
            <a:rPr lang="el-GR" sz="1500" kern="1200" err="1"/>
            <a:t>αυτοαξιολόγησης</a:t>
          </a:r>
          <a:r>
            <a:rPr lang="el-GR" sz="1500" kern="1200"/>
            <a:t> </a:t>
          </a:r>
          <a:endParaRPr lang="en-US" sz="1500" kern="1200"/>
        </a:p>
      </dsp:txBody>
      <dsp:txXfrm>
        <a:off x="40266" y="561444"/>
        <a:ext cx="5219235" cy="744318"/>
      </dsp:txXfrm>
    </dsp:sp>
    <dsp:sp modelId="{49602CAE-A565-42A0-B730-FDCF5D1B70BF}">
      <dsp:nvSpPr>
        <dsp:cNvPr id="0" name=""/>
        <dsp:cNvSpPr/>
      </dsp:nvSpPr>
      <dsp:spPr>
        <a:xfrm>
          <a:off x="0" y="1389228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b="1" kern="1200"/>
            <a:t>Άμεσοι Ανταγωνιστές: </a:t>
          </a:r>
          <a:r>
            <a:rPr lang="el-GR" sz="1500" kern="1200"/>
            <a:t>Δεν υπάρχουν</a:t>
          </a:r>
          <a:r>
            <a:rPr lang="el-GR" sz="1500" kern="1200">
              <a:latin typeface="Calibri Light" panose="020F0302020204030204"/>
            </a:rPr>
            <a:t> </a:t>
          </a:r>
          <a:endParaRPr lang="en-US" sz="1500" kern="1200"/>
        </a:p>
      </dsp:txBody>
      <dsp:txXfrm>
        <a:off x="40266" y="1429494"/>
        <a:ext cx="5219235" cy="744318"/>
      </dsp:txXfrm>
    </dsp:sp>
    <dsp:sp modelId="{E9AEF815-2405-461B-84C8-ABE5F3BDC6AF}">
      <dsp:nvSpPr>
        <dsp:cNvPr id="0" name=""/>
        <dsp:cNvSpPr/>
      </dsp:nvSpPr>
      <dsp:spPr>
        <a:xfrm>
          <a:off x="0" y="2257278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b="1" kern="1200"/>
            <a:t>Έμμεσοι Ανταγωνιστές: </a:t>
          </a:r>
          <a:r>
            <a:rPr lang="el-GR" sz="1500" kern="1200"/>
            <a:t>Ιστοσελίδες συμβουλευτικής, </a:t>
          </a:r>
          <a:r>
            <a:rPr lang="el-GR" sz="1500" kern="1200">
              <a:latin typeface="Calibri Light" panose="020F0302020204030204"/>
            </a:rPr>
            <a:t>τεστ</a:t>
          </a:r>
          <a:r>
            <a:rPr lang="el-GR" sz="1500" kern="1200"/>
            <a:t> </a:t>
          </a:r>
          <a:r>
            <a:rPr lang="el-GR" sz="1500" kern="1200" err="1"/>
            <a:t>αυτοαξιολόγησης</a:t>
          </a:r>
          <a:r>
            <a:rPr lang="el-GR" sz="1500" kern="1200"/>
            <a:t> στο διαδίκτυο, Κέντρα </a:t>
          </a:r>
          <a:r>
            <a:rPr lang="el-GR" sz="1500" kern="1200">
              <a:latin typeface="Calibri Light" panose="020F0302020204030204"/>
            </a:rPr>
            <a:t>συμβουλευτικής</a:t>
          </a:r>
          <a:r>
            <a:rPr lang="el-GR" sz="1500" kern="1200"/>
            <a:t>. </a:t>
          </a:r>
          <a:endParaRPr lang="en-US" sz="1500" kern="1200">
            <a:latin typeface="Calibri Light" panose="020F0302020204030204"/>
          </a:endParaRPr>
        </a:p>
      </dsp:txBody>
      <dsp:txXfrm>
        <a:off x="40266" y="2297544"/>
        <a:ext cx="5219235" cy="744318"/>
      </dsp:txXfrm>
    </dsp:sp>
    <dsp:sp modelId="{8DE17ADC-7E97-41F0-91D8-FE5CFA65503E}">
      <dsp:nvSpPr>
        <dsp:cNvPr id="0" name=""/>
        <dsp:cNvSpPr/>
      </dsp:nvSpPr>
      <dsp:spPr>
        <a:xfrm>
          <a:off x="0" y="3125329"/>
          <a:ext cx="5299767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b="1" kern="1200"/>
            <a:t>Ανταγωνιστές Υποκατάστατων: </a:t>
          </a:r>
          <a:r>
            <a:rPr lang="el-GR" sz="1500" kern="1200"/>
            <a:t>Σύμβουλοι Επαγγελματικού Προσανατολισμού σε γραφεία</a:t>
          </a:r>
          <a:endParaRPr lang="en-US" sz="1500" kern="1200"/>
        </a:p>
      </dsp:txBody>
      <dsp:txXfrm>
        <a:off x="40266" y="3165595"/>
        <a:ext cx="5219235" cy="74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E7910-489A-4080-A246-1CB7D729E6A6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F5577-AE0A-46B5-AA13-7F6138881918}">
      <dsp:nvSpPr>
        <dsp:cNvPr id="0" name=""/>
        <dsp:cNvSpPr/>
      </dsp:nvSpPr>
      <dsp:spPr>
        <a:xfrm>
          <a:off x="0" y="0"/>
          <a:ext cx="10131425" cy="182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900" kern="1200"/>
            <a:t>Θα ακολουθηθεί Στρατηγική Εστίασης, καθώς θα εστιάσουμε σε ένα συγκεκριμένο τμήμα της αγοράς, το οποίο είναι οι μαθητές και οι γονείς τους.</a:t>
          </a:r>
          <a:endParaRPr lang="en-US" sz="2900" kern="1200"/>
        </a:p>
      </dsp:txBody>
      <dsp:txXfrm>
        <a:off x="0" y="0"/>
        <a:ext cx="10131425" cy="1824566"/>
      </dsp:txXfrm>
    </dsp:sp>
    <dsp:sp modelId="{0DCB2685-BD44-44A3-8669-DCC0A224CDAC}">
      <dsp:nvSpPr>
        <dsp:cNvPr id="0" name=""/>
        <dsp:cNvSpPr/>
      </dsp:nvSpPr>
      <dsp:spPr>
        <a:xfrm>
          <a:off x="0" y="1824566"/>
          <a:ext cx="10131425" cy="0"/>
        </a:xfrm>
        <a:prstGeom prst="line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481193-7A30-44A7-8099-61F5E2D1D708}">
      <dsp:nvSpPr>
        <dsp:cNvPr id="0" name=""/>
        <dsp:cNvSpPr/>
      </dsp:nvSpPr>
      <dsp:spPr>
        <a:xfrm>
          <a:off x="0" y="1824566"/>
          <a:ext cx="10131425" cy="182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900" kern="1200"/>
            <a:t>Σε συνδυασμό με την Στρατηγική Ηγεσίας Κόστους, με σκοπό να είμαστε ανταγωνιστικοί στην αγορά προσφέροντας τις υπηρεσίες μας σε φθηνότερη τιμή χωρίς αλλοίωση της ποιότητας.</a:t>
          </a:r>
          <a:endParaRPr lang="en-US" sz="2900" kern="1200"/>
        </a:p>
      </dsp:txBody>
      <dsp:txXfrm>
        <a:off x="0" y="1824566"/>
        <a:ext cx="10131425" cy="1824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CED698C-271B-454F-8BF1-C4B6B452A1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C3F49DA8-7405-4917-AD43-CFED885F22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C8E3F-591D-4B53-A5EA-E66AFC496C86}" type="datetime1">
              <a:rPr lang="el-GR" smtClean="0"/>
              <a:t>1/5/2023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A06CD23-C831-42B5-B641-DAA389DDC3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DB45B30-AEEC-475A-8343-4EB01A513E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F58C-DFDF-4028-A41A-05A1FAD83E1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342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A8BE-6279-44CF-AEF9-95AC7DFE8C40}" type="datetime1">
              <a:rPr lang="el-GR" smtClean="0"/>
              <a:pPr/>
              <a:t>1/5/2023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/>
              <a:t>Στυλ κειμένου υποδείγματος</a:t>
            </a:r>
          </a:p>
          <a:p>
            <a:pPr lvl="1"/>
            <a:r>
              <a:rPr lang="el-GR" noProof="0"/>
              <a:t>Δεύτερο επίπεδο</a:t>
            </a:r>
          </a:p>
          <a:p>
            <a:pPr lvl="2"/>
            <a:r>
              <a:rPr lang="el-GR" noProof="0"/>
              <a:t>Τρίτο επίπεδο</a:t>
            </a:r>
          </a:p>
          <a:p>
            <a:pPr lvl="3"/>
            <a:r>
              <a:rPr lang="el-GR" noProof="0"/>
              <a:t>Τέταρτο επίπεδο</a:t>
            </a:r>
          </a:p>
          <a:p>
            <a:pPr lvl="4"/>
            <a:r>
              <a:rPr lang="el-GR" noProof="0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FC01C-CF7C-4F0F-8DC4-7DB1C9C7A4F2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9619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FC01C-CF7C-4F0F-8DC4-7DB1C9C7A4F2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72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843ADD8-FD62-4731-B2E2-D37CB1C5CCFF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E112E-1C03-4E98-8ED3-E93D1924EFAB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E7062B-CF70-4B12-8D69-3CA3F37D3639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Απόσπασμ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Πλαίσιο κειμένου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Πλαίσιο κειμένου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6C2EB9-E2D5-47DE-8794-A0CA93F8A7FB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33679-DF61-4CBB-B97E-CE6CEAA35E7F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αποσπάσ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Εικόνα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Πλαίσιο κειμένου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Πλαίσιο κειμένου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l-G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Τίτλος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F9179-7420-406F-872E-797D585D3A7D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ωστό ή λάθ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0" name="Θέση κειμένου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l-GR" noProof="0"/>
              <a:t>Στυλ κειμένου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955EA5-3C41-4C42-BFF1-CF2E6C49CB8A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D6B26F-104A-4974-A731-B092C0E48623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  <p:sp>
        <p:nvSpPr>
          <p:cNvPr id="8" name="Τίτλος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4751A-1097-46B4-BB20-9D0635B136E6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CEC34-13A1-44A5-A703-225716147EE5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C5D6B-440B-4348-8F62-45C25625DE2B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5B3E6-F1E4-4B75-90A5-D035A8015E7E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6E506F-7C40-4970-822A-CED3DBB98EDD}" type="datetime1">
              <a:rPr lang="el-GR" noProof="0" smtClean="0"/>
              <a:pPr rtl="0"/>
              <a:t>1/5/2023</a:t>
            </a:fld>
            <a:r>
              <a:rPr lang="el-GR" noProof="0"/>
              <a:t>9/11/2014</a:t>
            </a:r>
            <a:fld id="{B61BEF0D-F0BB-DE4B-95CE-6DB70DBA9567}" type="datetimeFigureOut">
              <a:rPr lang="el-GR" noProof="0" smtClean="0"/>
              <a:pPr rtl="0"/>
              <a:t>1/5/2023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r>
              <a:rPr lang="el-GR" noProof="0"/>
              <a:t>‹#›</a:t>
            </a:r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DFC3F8-5E19-468B-BA04-06500C76FF95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5718E8-EE44-40C7-A549-3CDA86B3A84C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FF5FC-F002-46AA-AA9B-92BD96C76F3E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14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81C7B5-0C49-4289-B4CC-84567E97449E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l-GR" noProof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/>
              <a:t>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D706373-711B-493B-B763-F74153F788C9}" type="datetime1">
              <a:rPr lang="el-GR" noProof="0" smtClean="0"/>
              <a:t>1/5/2023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 rtl="0"/>
              <a:t>‹#›</a:t>
            </a:fld>
            <a:endParaRPr lang="el-G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jpe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2" y="609600"/>
            <a:ext cx="6282266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UNIVICE</a:t>
            </a:r>
            <a:endParaRPr lang="en-US" sz="4400">
              <a:cs typeface="Calibri Light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cap="none">
                <a:ea typeface="+mn-lt"/>
                <a:cs typeface="+mn-lt"/>
              </a:rPr>
              <a:t>ΜΑΡΙΑ-ΡΑΦΑΗΛΙΑ ΜΑΝΤΗ (PM)</a:t>
            </a:r>
            <a:endParaRPr lang="en-US" cap="none"/>
          </a:p>
          <a:p>
            <a:pPr algn="l">
              <a:buClr>
                <a:srgbClr val="FFFFFF"/>
              </a:buClr>
              <a:buFont typeface="Arial"/>
              <a:buChar char="•"/>
            </a:pPr>
            <a:r>
              <a:rPr lang="en-US" cap="none"/>
              <a:t>ΝΙΚΟΛΑΟΣ-ΧΡΥΣΟΒΑΛΑΝΤΗΣ ΓΡΗΓΟΡΙΟΥ</a:t>
            </a:r>
            <a:endParaRPr lang="en-US"/>
          </a:p>
          <a:p>
            <a:pPr algn="l">
              <a:buFont typeface="Arial"/>
              <a:buChar char="•"/>
            </a:pPr>
            <a:r>
              <a:rPr lang="en-US" cap="none"/>
              <a:t>ΚΩΝΣΤΑΝΤΙΝΟΣ-ΠΑΝΤΕΛΕΗΜΩΝ ΚΑΛΟΪΔΗΣ </a:t>
            </a:r>
            <a:endParaRPr lang="en-US" cap="none">
              <a:cs typeface="Calibri"/>
            </a:endParaRPr>
          </a:p>
          <a:p>
            <a:pPr algn="l">
              <a:buFont typeface="Arial"/>
              <a:buChar char="•"/>
            </a:pPr>
            <a:r>
              <a:rPr lang="en-US" cap="none"/>
              <a:t>ΙΩΑΝΝΑ-ΔΑΦΝΗ ΚΩΦΙΔΟΥ</a:t>
            </a:r>
            <a:endParaRPr lang="en-US" cap="none">
              <a:cs typeface="Calibri"/>
            </a:endParaRPr>
          </a:p>
          <a:p>
            <a:pPr algn="l">
              <a:buFont typeface="Arial"/>
              <a:buChar char="•"/>
            </a:pPr>
            <a:r>
              <a:rPr lang="en-US" cap="none"/>
              <a:t>ΣΤΕΡΓΙΟΣ </a:t>
            </a:r>
            <a:r>
              <a:rPr lang="en-US" cap="none">
                <a:ea typeface="+mn-lt"/>
                <a:cs typeface="+mn-lt"/>
              </a:rPr>
              <a:t>ΤΣΑΝΤΑΛΗΣ </a:t>
            </a:r>
          </a:p>
          <a:p>
            <a:pPr algn="l">
              <a:buFont typeface="Arial"/>
              <a:buChar char="•"/>
            </a:pPr>
            <a:endParaRPr lang="en-US" cap="none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A09D023-1688-48DF-8B34-52E8C01C9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540" y="1518568"/>
            <a:ext cx="5558850" cy="21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4" descr="Εικόνα που περιέχει κείμενο, εσωτερικός χώρος, στατικό, γραφική ύλη&#10;&#10;Περιγραφή που δημιουργήθηκε αυτόματα">
            <a:extLst>
              <a:ext uri="{FF2B5EF4-FFF2-40B4-BE49-F238E27FC236}">
                <a16:creationId xmlns:a16="http://schemas.microsoft.com/office/drawing/2014/main" id="{5BD89D3E-1C83-E291-D915-ED02CD4A0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E9AE51D-4D39-7AE1-2C0F-7AA2820F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l-GR" dirty="0" smtClean="0">
                <a:cs typeface="Calibri Light"/>
              </a:rPr>
              <a:t>ΣΤΡΑΤΗΓΙΚ</a:t>
            </a:r>
            <a:r>
              <a:rPr lang="en-US" dirty="0" smtClean="0">
                <a:cs typeface="Calibri Light"/>
              </a:rPr>
              <a:t>h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>
                <a:cs typeface="Calibri Light"/>
              </a:rPr>
              <a:t>MARKETING (2)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A2ECA2-6D11-21A7-E0D1-A2D023646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700" b="1" u="sng">
                <a:cs typeface="Calibri"/>
              </a:rPr>
              <a:t>Συνεργασίες με </a:t>
            </a:r>
            <a:r>
              <a:rPr lang="el-GR" sz="1700" b="1" u="sng" err="1">
                <a:cs typeface="Calibri"/>
              </a:rPr>
              <a:t>Influencers</a:t>
            </a:r>
            <a:endParaRPr lang="el-GR" sz="1700" err="1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l-GR" sz="1700">
                <a:sym typeface="Wingdings"/>
              </a:rPr>
              <a:t>Συνεργασία</a:t>
            </a:r>
            <a:r>
              <a:rPr lang="el-GR" sz="1700">
                <a:cs typeface="Calibri" panose="020F0502020204030204"/>
              </a:rPr>
              <a:t> με </a:t>
            </a:r>
            <a:r>
              <a:rPr lang="el-GR" sz="1700" err="1">
                <a:cs typeface="Calibri"/>
              </a:rPr>
              <a:t>bloggers</a:t>
            </a:r>
            <a:r>
              <a:rPr lang="el-GR" sz="1700">
                <a:cs typeface="Calibri"/>
              </a:rPr>
              <a:t>, συμβούλους σταδιοδρομίας και (</a:t>
            </a:r>
            <a:r>
              <a:rPr lang="el-GR" sz="1700" err="1">
                <a:cs typeface="Calibri"/>
              </a:rPr>
              <a:t>nano</a:t>
            </a:r>
            <a:r>
              <a:rPr lang="el-GR" sz="1700">
                <a:cs typeface="Calibri"/>
              </a:rPr>
              <a:t>-)</a:t>
            </a:r>
            <a:r>
              <a:rPr lang="el-GR" sz="1700" err="1">
                <a:cs typeface="Calibri"/>
              </a:rPr>
              <a:t>influencers</a:t>
            </a:r>
            <a:r>
              <a:rPr lang="el-GR" sz="1700">
                <a:cs typeface="Calibri"/>
              </a:rPr>
              <a:t>.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l-GR" sz="1700">
                <a:sym typeface="Wingdings"/>
              </a:rPr>
              <a:t>Μακροπρόθεσμες</a:t>
            </a:r>
            <a:r>
              <a:rPr lang="el-GR" sz="1700">
                <a:cs typeface="Calibri"/>
              </a:rPr>
              <a:t> συνεργασίες που δείχνουν εμπιστοσύνη, ειλικρίνεια και υψηλού επιπέδου υπηρεσίες.</a:t>
            </a:r>
          </a:p>
          <a:p>
            <a:pPr>
              <a:buClr>
                <a:srgbClr val="FFFFFF"/>
              </a:buClr>
            </a:pPr>
            <a:endParaRPr lang="el-GR" sz="170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l-GR" sz="1700" b="1" u="sng">
                <a:cs typeface="Calibri"/>
              </a:rPr>
              <a:t>Δια ζώσης ενημερώσεις των μαθητών</a:t>
            </a:r>
            <a:endParaRPr lang="el-GR" sz="17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l-GR" sz="1700">
                <a:sym typeface="Wingdings"/>
              </a:rPr>
              <a:t>Επισκέψεις</a:t>
            </a:r>
            <a:r>
              <a:rPr lang="el-GR" sz="1700">
                <a:cs typeface="Calibri"/>
              </a:rPr>
              <a:t> σε σχολεία και φροντιστήρια.</a:t>
            </a:r>
          </a:p>
          <a:p>
            <a:pPr>
              <a:buClr>
                <a:srgbClr val="FFFFFF"/>
              </a:buClr>
            </a:pPr>
            <a:endParaRPr lang="el-GR" sz="1700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l-GR" sz="1700" b="1" u="sng">
                <a:cs typeface="Calibri"/>
              </a:rPr>
              <a:t>Δράσεις ενημέρωσης γονέων </a:t>
            </a:r>
            <a:endParaRPr lang="el-GR" sz="17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l-GR" sz="1700">
                <a:sym typeface="Wingdings"/>
              </a:rPr>
              <a:t>Διαφήμιση</a:t>
            </a:r>
            <a:r>
              <a:rPr lang="el-GR" sz="1700">
                <a:cs typeface="Calibri"/>
              </a:rPr>
              <a:t> μέσω ΜΜΕ και κυρίως μέσω του ραδιοφώνου.</a:t>
            </a:r>
          </a:p>
          <a:p>
            <a:pPr>
              <a:buClr>
                <a:srgbClr val="FFFFFF"/>
              </a:buClr>
            </a:pPr>
            <a:endParaRPr lang="el-GR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0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7">
            <a:extLst>
              <a:ext uri="{FF2B5EF4-FFF2-40B4-BE49-F238E27FC236}">
                <a16:creationId xmlns:a16="http://schemas.microsoft.com/office/drawing/2014/main" id="{3CCBBB10-645F-BA13-0C80-1334C71D3F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20000"/>
          </a:blip>
          <a:srcRect l="9951" r="2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0A34E4BB-8CE9-4F83-8E4D-3EC2532F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 smtClean="0"/>
              <a:t>Ομaδ</a:t>
            </a:r>
            <a:r>
              <a:rPr lang="en-US" sz="4400" b="1" dirty="0" smtClean="0"/>
              <a:t>α </a:t>
            </a:r>
            <a:r>
              <a:rPr lang="en-US" sz="4400" b="1" dirty="0"/>
              <a:t>και </a:t>
            </a:r>
            <a:r>
              <a:rPr lang="en-US" sz="4400" b="1" dirty="0" smtClean="0"/>
              <a:t>Διοiκηση</a:t>
            </a:r>
            <a:endParaRPr lang="en-US" sz="4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B314FE-B59A-4369-922A-8AAA8E85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en-US" dirty="0"/>
              <a:t>Η </a:t>
            </a:r>
            <a:r>
              <a:rPr lang="en-US" dirty="0" err="1"/>
              <a:t>ομάδ</a:t>
            </a:r>
            <a:r>
              <a:rPr lang="en-US" dirty="0"/>
              <a:t>α προηγήθηκε της ιδέας και δημιουργήθηκε από απευθείας επαφή.</a:t>
            </a:r>
          </a:p>
          <a:p>
            <a:pPr fontAlgn="base"/>
            <a:r>
              <a:rPr lang="en-US" dirty="0" err="1"/>
              <a:t>Ίση</a:t>
            </a:r>
            <a:r>
              <a:rPr lang="en-US" dirty="0"/>
              <a:t> κατα</a:t>
            </a:r>
            <a:r>
              <a:rPr lang="en-US" dirty="0" err="1"/>
              <a:t>νομή</a:t>
            </a:r>
            <a:r>
              <a:rPr lang="en-US" dirty="0"/>
              <a:t> </a:t>
            </a:r>
            <a:r>
              <a:rPr lang="en-US" dirty="0" err="1"/>
              <a:t>του</a:t>
            </a:r>
            <a:r>
              <a:rPr lang="en-US" dirty="0"/>
              <a:t> </a:t>
            </a:r>
            <a:r>
              <a:rPr lang="en-US" dirty="0" err="1"/>
              <a:t>κεφ</a:t>
            </a:r>
            <a:r>
              <a:rPr lang="en-US" dirty="0"/>
              <a:t>αλαίου.</a:t>
            </a:r>
          </a:p>
          <a:p>
            <a:pPr fontAlgn="base"/>
            <a:r>
              <a:rPr lang="en-US" dirty="0"/>
              <a:t>Επ</a:t>
            </a:r>
            <a:r>
              <a:rPr lang="en-US" dirty="0" err="1"/>
              <a:t>ικοινωνί</a:t>
            </a:r>
            <a:r>
              <a:rPr lang="en-US" dirty="0"/>
              <a:t>α μεταξύ των μελών μέσω δια ζώσης συναντήσεων, τηλεδιασκέψεων και μηνυμάτων.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7" descr="Εικόνα που περιέχει εσωτερικός χώρος, κουτί&#10;&#10;Περιγραφή που δημιουργήθηκε αυτόματα">
            <a:extLst>
              <a:ext uri="{FF2B5EF4-FFF2-40B4-BE49-F238E27FC236}">
                <a16:creationId xmlns:a16="http://schemas.microsoft.com/office/drawing/2014/main" id="{F72B63F4-A655-DA00-6BA7-ABFAC052A1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 amt="20000"/>
          </a:blip>
          <a:srcRect l="20567" r="19433"/>
          <a:stretch/>
        </p:blipFill>
        <p:spPr>
          <a:xfrm>
            <a:off x="-6350" y="10"/>
            <a:ext cx="12191980" cy="68579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64E2633-D78A-4460-A4BA-B5F633E7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 smtClean="0"/>
              <a:t>ΣΤΡΑΤΗΓΙΚh</a:t>
            </a:r>
            <a:endParaRPr lang="en-US" dirty="0">
              <a:cs typeface="Calibri Light" panose="020F0302020204030204"/>
            </a:endParaRPr>
          </a:p>
        </p:txBody>
      </p:sp>
      <p:graphicFrame>
        <p:nvGraphicFramePr>
          <p:cNvPr id="21" name="Θέση περιεχομένου 2">
            <a:extLst>
              <a:ext uri="{FF2B5EF4-FFF2-40B4-BE49-F238E27FC236}">
                <a16:creationId xmlns:a16="http://schemas.microsoft.com/office/drawing/2014/main" id="{318344A3-E96D-FFDA-F577-16F809C67E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544147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940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59F614A-FFAF-0295-FFFC-F1E71108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 smtClean="0">
                <a:solidFill>
                  <a:srgbClr val="FFFFFF"/>
                </a:solidFill>
              </a:rPr>
              <a:t>ΕΠΙΧΕΙΡΗΜΑΤΙΚo</a:t>
            </a:r>
            <a:r>
              <a:rPr lang="en-US" sz="4800" dirty="0" smtClean="0">
                <a:solidFill>
                  <a:srgbClr val="FFFFFF"/>
                </a:solidFill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</a:rPr>
              <a:t>ΜΟΝΤeΛΟ</a:t>
            </a:r>
            <a:r>
              <a:rPr lang="en-US" sz="4800" dirty="0">
                <a:solidFill>
                  <a:srgbClr val="FFFFFF"/>
                </a:solidFill>
              </a:rPr>
              <a:t>: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Εικόνα 4" descr="Εικόνα που περιέχει κείμενο, λευκο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AB898715-709A-F1EE-7A56-77DB310A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37" y="2433919"/>
            <a:ext cx="4828812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7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02FF7E-F33E-8C60-D10F-783531AF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  <a:latin typeface="Calibri Light"/>
                <a:cs typeface="Calibri Light"/>
              </a:rPr>
              <a:t>ΠΡΟΤΑΣΗ ΑΞΙΑΣ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FEFBFD-4017-DB1B-7EB9-0BA3CC03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7375"/>
            <a:ext cx="10131425" cy="4840978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Η αξία που προσφέρουμε στον πελάτη είναι ολοκληρωμένες και εξατομικευμένες υπηρεσίες επαγγελματικού προσανατολισμού.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Λύνονται τα προβλήματα ανεπάρκειας πληροφοριών για θέματα επαγγελματικού προσανατολισμού και η απουσία ή ελλιπής καθοδήγηση.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Καλύπτουμε τις ανάγκες των νέων για  καθοδήγηση για την επιλογή σταδιοδρομίας τους και παροχή επαρκών και έγκυρων πληροφοριών.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Ομάδες προϊόντων/υπηρεσιών προσφέρουμε στους πελάτες: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Μεγάλη δεξαμενή πληροφοριών που αφορούν τα ελληνικά πανεπιστήμια.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l-GR" sz="1400" err="1">
                <a:latin typeface="Arial"/>
                <a:cs typeface="Arial"/>
              </a:rPr>
              <a:t>Online</a:t>
            </a:r>
            <a:r>
              <a:rPr lang="el-GR" sz="1400">
                <a:latin typeface="Arial"/>
                <a:cs typeface="Arial"/>
              </a:rPr>
              <a:t> τεστ δεξιοτήτων και αξιολόγησης για τους χρήστες.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Επαφή με ειδικούς στο αντικείμενο και συμβουλευτική.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Επικοινωνία με ειδικούς συμβούλους επαγγελματικού προσανατολισμού.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Ευκολία στην χρήση και πλοήγηση της εφαρμογής.</a:t>
            </a:r>
          </a:p>
          <a:p>
            <a:pPr lvl="1">
              <a:buClr>
                <a:srgbClr val="FFFFFF"/>
              </a:buClr>
            </a:pPr>
            <a:endParaRPr lang="el-GR" sz="1000">
              <a:latin typeface="Arial"/>
              <a:cs typeface="Arial"/>
            </a:endParaRPr>
          </a:p>
          <a:p>
            <a:pPr lvl="1">
              <a:buClr>
                <a:srgbClr val="FFFFFF"/>
              </a:buClr>
            </a:pPr>
            <a:endParaRPr lang="el-GR" sz="10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310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CD4C4C-1380-8A75-CDF5-47B81F9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8065"/>
            <a:ext cx="4992356" cy="1456267"/>
          </a:xfrm>
        </p:spPr>
        <p:txBody>
          <a:bodyPr/>
          <a:lstStyle/>
          <a:p>
            <a:r>
              <a:rPr lang="el-GR">
                <a:cs typeface="Calibri Light"/>
              </a:rPr>
              <a:t>ΤΜΗΜΑΤΑ ΠΕΛΑΤΩΝ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D37161-D8F0-8B08-E064-2154051F2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Δημιουργία αξίας για μαθητές γυμνασίου και λυκείου.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Οι πιο σημαντικοί πελάτες μας είναι παιδιά ηλικίας 14 έως 18 ετών.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Πολύωρη καθημερινή χρήση μέσων κοινωνικής δικτύωσης και ΜΜΕ.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Ικανοποίηση των μαθητών αλλά και των γονέων τους.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</a:pPr>
            <a:endParaRPr lang="el-GR">
              <a:cs typeface="Calibri"/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2B74195-4264-6E1F-80CC-3A24B925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291" y="2142067"/>
            <a:ext cx="4995332" cy="3649133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Ο τύπος σχέσης που δημιουργούμε με τους πελάτες είναι η αυτοματοποιημένη αυτοεξυπηρέτηση τους και ένα άμεσο κανάλι επικοινωνίας με ορισμένα on-</a:t>
            </a:r>
            <a:r>
              <a:rPr lang="el-GR" sz="1400" err="1">
                <a:latin typeface="Arial"/>
                <a:cs typeface="Arial"/>
              </a:rPr>
              <a:t>line</a:t>
            </a:r>
            <a:r>
              <a:rPr lang="el-GR" sz="1400">
                <a:latin typeface="Arial"/>
                <a:cs typeface="Arial"/>
              </a:rPr>
              <a:t> προφίλ τεχνικών.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Τρέχουσα εξυπηρέτηση πελατών μέσω της σελίδας της στο Facebook.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Μηδενική δαπάνη, λόγω διαχείρισης της από τα ιδρυτικά μέλη.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</a:pPr>
            <a:endParaRPr lang="el-GR">
              <a:cs typeface="Calibri"/>
            </a:endParaRP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6CA5EBF3-26AA-5EF3-A7D3-F7C55DC62F4D}"/>
              </a:ext>
            </a:extLst>
          </p:cNvPr>
          <p:cNvSpPr txBox="1">
            <a:spLocks/>
          </p:cNvSpPr>
          <p:nvPr/>
        </p:nvSpPr>
        <p:spPr>
          <a:xfrm>
            <a:off x="6500039" y="1027814"/>
            <a:ext cx="499235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smtClean="0">
                <a:cs typeface="Calibri Light"/>
              </a:rPr>
              <a:t>ΣΧ</a:t>
            </a:r>
            <a:r>
              <a:rPr lang="en-US" dirty="0" smtClean="0">
                <a:cs typeface="Calibri Light"/>
              </a:rPr>
              <a:t>e</a:t>
            </a:r>
            <a:r>
              <a:rPr lang="el-GR" dirty="0" smtClean="0">
                <a:cs typeface="Calibri Light"/>
              </a:rPr>
              <a:t>ΣΕΙΣ </a:t>
            </a:r>
            <a:r>
              <a:rPr lang="el-GR" dirty="0">
                <a:cs typeface="Calibri Light"/>
              </a:rPr>
              <a:t>ΜΕ ΤΟΥΣ </a:t>
            </a:r>
            <a:r>
              <a:rPr lang="el-GR" dirty="0" smtClean="0">
                <a:cs typeface="Calibri Light"/>
              </a:rPr>
              <a:t>ΠΕΛ</a:t>
            </a:r>
            <a:r>
              <a:rPr lang="en-US" dirty="0" smtClean="0">
                <a:cs typeface="Calibri Light"/>
              </a:rPr>
              <a:t>a</a:t>
            </a:r>
            <a:r>
              <a:rPr lang="el-GR" dirty="0" smtClean="0">
                <a:cs typeface="Calibri Light"/>
              </a:rPr>
              <a:t>ΤΕΣ</a:t>
            </a:r>
            <a:endParaRPr lang="el-GR" dirty="0">
              <a:cs typeface="Calibri Light"/>
            </a:endParaRPr>
          </a:p>
        </p:txBody>
      </p:sp>
      <p:pic>
        <p:nvPicPr>
          <p:cNvPr id="5" name="Εικόνα 8" descr="Εικόνα που περιέχει βέ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D32EA329-CDE2-1F20-96D6-66AEB9E7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772" y="4741470"/>
            <a:ext cx="2743200" cy="182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65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CD4C4C-1380-8A75-CDF5-47B81F9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8065"/>
            <a:ext cx="4992356" cy="1456267"/>
          </a:xfrm>
        </p:spPr>
        <p:txBody>
          <a:bodyPr/>
          <a:lstStyle/>
          <a:p>
            <a:r>
              <a:rPr lang="el-GR" dirty="0" smtClean="0">
                <a:cs typeface="Calibri Light"/>
              </a:rPr>
              <a:t>ΚΑΝ</a:t>
            </a:r>
            <a:r>
              <a:rPr lang="en-US" dirty="0" smtClean="0">
                <a:cs typeface="Calibri Light"/>
              </a:rPr>
              <a:t>a</a:t>
            </a:r>
            <a:r>
              <a:rPr lang="el-GR" dirty="0" smtClean="0">
                <a:cs typeface="Calibri Light"/>
              </a:rPr>
              <a:t>ΛΙΑ</a:t>
            </a:r>
            <a:endParaRPr lang="el-GR" dirty="0">
              <a:cs typeface="Calibri Ligh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D37161-D8F0-8B08-E064-2154051F2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 Θα προσεγγίσουμε τους πελάτες μέσω ψηφιακών καναλιών επικοινωνίας, μάρκετινγκ και πώλησης.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Η επικοινωνία πραγματοποιείται μέσω των μέσων κοινωνικής δικτύωσης, email και τηλεφωνικών κλήσεων.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Τα κανάλια </a:t>
            </a:r>
            <a:r>
              <a:rPr lang="el-GR" sz="1400" err="1">
                <a:latin typeface="Arial"/>
                <a:cs typeface="Arial"/>
              </a:rPr>
              <a:t>marketing</a:t>
            </a:r>
            <a:r>
              <a:rPr lang="el-GR" sz="1400">
                <a:latin typeface="Arial"/>
                <a:cs typeface="Arial"/>
              </a:rPr>
              <a:t> λειτουργούν καλύτερα από τα υπόλοιπα.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Τα κανάλια πωλήσεων είναι πιο αποτελεσματικά.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2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>
              <a:cs typeface="Calibri"/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2B74195-4264-6E1F-80CC-3A24B925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291" y="2142067"/>
            <a:ext cx="4995332" cy="3649133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Οι πελάτες μας πληρώνουν ακριβά στους συμβούλους για επαγγελματικό προσανατολισμό ενώ με την εφαρμογή θα τους παρέχεται μία προνομιακή τιμή για την ίδια υπηρεσία και οικονομικότερα εξειδικευμένα τεστ </a:t>
            </a:r>
            <a:r>
              <a:rPr lang="el-GR" sz="1400" err="1">
                <a:latin typeface="Arial"/>
                <a:cs typeface="Arial"/>
              </a:rPr>
              <a:t>αυτοαξιολόγησης</a:t>
            </a:r>
            <a:r>
              <a:rPr lang="el-GR" sz="1400">
                <a:latin typeface="Arial"/>
                <a:cs typeface="Arial"/>
              </a:rPr>
              <a:t>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Οι πελάτες πληρώνουν με σταθερή τιμολόγηση όμως θα προτιμούσαν με δυναμική που είναι πιο ευέλικτη.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Τα έσοδα συναλλαγής συνεισφέρουν κατά 30% στα έσοδα ενώ τα επαναλαμβανόμενα κατά 70%.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2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>
              <a:cs typeface="Calibri"/>
            </a:endParaRP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6CA5EBF3-26AA-5EF3-A7D3-F7C55DC62F4D}"/>
              </a:ext>
            </a:extLst>
          </p:cNvPr>
          <p:cNvSpPr txBox="1">
            <a:spLocks/>
          </p:cNvSpPr>
          <p:nvPr/>
        </p:nvSpPr>
        <p:spPr>
          <a:xfrm>
            <a:off x="6500039" y="1027814"/>
            <a:ext cx="499235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smtClean="0">
                <a:cs typeface="Calibri Light"/>
              </a:rPr>
              <a:t>ΡΟ</a:t>
            </a:r>
            <a:r>
              <a:rPr lang="en-US" dirty="0" smtClean="0">
                <a:cs typeface="Calibri Light"/>
              </a:rPr>
              <a:t>e</a:t>
            </a:r>
            <a:r>
              <a:rPr lang="el-GR" dirty="0" smtClean="0">
                <a:cs typeface="Calibri Light"/>
              </a:rPr>
              <a:t>Σ ΕΣ</a:t>
            </a:r>
            <a:r>
              <a:rPr lang="en-US" dirty="0" smtClean="0">
                <a:cs typeface="Calibri Light"/>
              </a:rPr>
              <a:t>o</a:t>
            </a:r>
            <a:r>
              <a:rPr lang="el-GR" dirty="0" smtClean="0">
                <a:cs typeface="Calibri Light"/>
              </a:rPr>
              <a:t>ΔΩΝ</a:t>
            </a:r>
            <a:endParaRPr lang="el-G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09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CD4C4C-1380-8A75-CDF5-47B81F9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8065"/>
            <a:ext cx="4992356" cy="1456267"/>
          </a:xfrm>
        </p:spPr>
        <p:txBody>
          <a:bodyPr/>
          <a:lstStyle/>
          <a:p>
            <a:r>
              <a:rPr lang="el-GR" dirty="0" smtClean="0">
                <a:cs typeface="Calibri Light"/>
              </a:rPr>
              <a:t>ΒΑΣΙΚΟ</a:t>
            </a:r>
            <a:r>
              <a:rPr lang="en-US" dirty="0" smtClean="0">
                <a:cs typeface="Calibri Light"/>
              </a:rPr>
              <a:t>i</a:t>
            </a:r>
            <a:r>
              <a:rPr lang="el-GR" dirty="0" smtClean="0">
                <a:cs typeface="Calibri Light"/>
              </a:rPr>
              <a:t> Π</a:t>
            </a:r>
            <a:r>
              <a:rPr lang="en-US" dirty="0" smtClean="0">
                <a:cs typeface="Calibri Light"/>
              </a:rPr>
              <a:t>o</a:t>
            </a:r>
            <a:r>
              <a:rPr lang="el-GR" dirty="0" smtClean="0">
                <a:cs typeface="Calibri Light"/>
              </a:rPr>
              <a:t>ΡΟΙ</a:t>
            </a:r>
            <a:endParaRPr lang="el-GR" dirty="0">
              <a:cs typeface="Calibri Ligh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D37161-D8F0-8B08-E064-2154051F2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Η πρόταση αξίας μας απαιτεί πνευματικούς</a:t>
            </a:r>
            <a:r>
              <a:rPr lang="el-GR" sz="1400" dirty="0" smtClean="0">
                <a:latin typeface="Arial"/>
                <a:cs typeface="Arial"/>
              </a:rPr>
              <a:t>,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l-GR" sz="1400" dirty="0" smtClean="0">
                <a:latin typeface="Arial"/>
                <a:cs typeface="Arial"/>
              </a:rPr>
              <a:t>φυσικούς</a:t>
            </a:r>
            <a:r>
              <a:rPr lang="el-GR" sz="1400" dirty="0">
                <a:latin typeface="Arial"/>
                <a:cs typeface="Arial"/>
              </a:rPr>
              <a:t>, ανθρώπινους και οικονομικούς πόρους.</a:t>
            </a:r>
            <a:endParaRPr lang="el-GR" sz="14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Οι σχέσεις με του πελάτες απαιτούν πνευματικούς και ανθρώπινους πόρους.</a:t>
            </a:r>
            <a:endParaRPr lang="el-GR" sz="1400" dirty="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Οι πηγές εσόδων θα στηρίζονται σε οικονομικούς πόρους.</a:t>
            </a:r>
            <a:endParaRPr lang="el-GR" sz="12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2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 dirty="0">
              <a:cs typeface="Calibri"/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2B74195-4264-6E1F-80CC-3A24B925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291" y="2142067"/>
            <a:ext cx="4995332" cy="3649133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Παροχή ολοκληρωμένων υπηρεσιών επαγγελματικού προσανατολισμού.</a:t>
            </a:r>
            <a:endParaRPr lang="el-GR" sz="1400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Διατήρηση σχέσεων με τους πελάτες μέσω της εφαρμογής και των λογαριασμών στα social media.</a:t>
            </a:r>
            <a:endParaRPr lang="el-GR" sz="1400" dirty="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Λογιστική παρακολούθηση, οικονομικός προγραμματισμός και ανάλυση επενδύσεων.</a:t>
            </a:r>
            <a:endParaRPr lang="el-GR" sz="14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2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 dirty="0">
              <a:cs typeface="Calibri"/>
            </a:endParaRP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6CA5EBF3-26AA-5EF3-A7D3-F7C55DC62F4D}"/>
              </a:ext>
            </a:extLst>
          </p:cNvPr>
          <p:cNvSpPr txBox="1">
            <a:spLocks/>
          </p:cNvSpPr>
          <p:nvPr/>
        </p:nvSpPr>
        <p:spPr>
          <a:xfrm>
            <a:off x="6500039" y="1027814"/>
            <a:ext cx="499235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smtClean="0">
                <a:cs typeface="Calibri Light"/>
              </a:rPr>
              <a:t>ΒΑΣΙΚ</a:t>
            </a:r>
            <a:r>
              <a:rPr lang="en-US" dirty="0" smtClean="0">
                <a:cs typeface="Calibri Light"/>
              </a:rPr>
              <a:t>e</a:t>
            </a:r>
            <a:r>
              <a:rPr lang="el-GR" dirty="0" smtClean="0">
                <a:cs typeface="Calibri Light"/>
              </a:rPr>
              <a:t>Σ ΔΡΑΣΤΗΡΙ</a:t>
            </a:r>
            <a:r>
              <a:rPr lang="en-US" dirty="0" smtClean="0">
                <a:cs typeface="Calibri Light"/>
              </a:rPr>
              <a:t>o</a:t>
            </a:r>
            <a:r>
              <a:rPr lang="el-GR" dirty="0" smtClean="0">
                <a:cs typeface="Calibri Light"/>
              </a:rPr>
              <a:t>ΤΗΤΕΣ</a:t>
            </a:r>
            <a:endParaRPr lang="el-G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18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CD4C4C-1380-8A75-CDF5-47B81F9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88065"/>
            <a:ext cx="4992356" cy="1456267"/>
          </a:xfrm>
        </p:spPr>
        <p:txBody>
          <a:bodyPr/>
          <a:lstStyle/>
          <a:p>
            <a:r>
              <a:rPr lang="el-GR" dirty="0" smtClean="0">
                <a:cs typeface="Calibri Light"/>
              </a:rPr>
              <a:t>ΒΑΣΙΚ</a:t>
            </a:r>
            <a:r>
              <a:rPr lang="en-US" dirty="0" smtClean="0">
                <a:cs typeface="Calibri Light"/>
              </a:rPr>
              <a:t>e</a:t>
            </a:r>
            <a:r>
              <a:rPr lang="el-GR" dirty="0" smtClean="0">
                <a:cs typeface="Calibri Light"/>
              </a:rPr>
              <a:t>Σ ΣΥΝΕΡΓΑΣ</a:t>
            </a:r>
            <a:r>
              <a:rPr lang="en-US" dirty="0" smtClean="0">
                <a:cs typeface="Calibri Light"/>
              </a:rPr>
              <a:t>i</a:t>
            </a:r>
            <a:r>
              <a:rPr lang="el-GR" dirty="0" smtClean="0">
                <a:cs typeface="Calibri Light"/>
              </a:rPr>
              <a:t>ΕΣ</a:t>
            </a:r>
            <a:endParaRPr lang="el-GR" dirty="0">
              <a:cs typeface="Calibri Light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3D37161-D8F0-8B08-E064-2154051F2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Βασικοί συνεργάτες είναι οι  σύμβουλοι επαγγελματικού προσανατολισμού και τα ελληνικά πανεπιστήμια.</a:t>
            </a:r>
            <a:endParaRPr lang="el-GR" sz="1600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Βασικοί προμηθευτές είναι οι προγραμματιστές και οι </a:t>
            </a:r>
            <a:r>
              <a:rPr lang="el-GR" sz="1400" dirty="0" err="1">
                <a:latin typeface="Arial"/>
                <a:cs typeface="Arial"/>
              </a:rPr>
              <a:t>πάροχοι</a:t>
            </a:r>
            <a:r>
              <a:rPr lang="el-GR" sz="1400" dirty="0">
                <a:latin typeface="Arial"/>
                <a:cs typeface="Arial"/>
              </a:rPr>
              <a:t> </a:t>
            </a:r>
            <a:r>
              <a:rPr lang="el-GR" sz="1400" dirty="0" err="1">
                <a:latin typeface="Arial"/>
                <a:cs typeface="Arial"/>
              </a:rPr>
              <a:t>server</a:t>
            </a:r>
            <a:r>
              <a:rPr lang="el-GR" sz="1400" dirty="0">
                <a:latin typeface="Arial"/>
                <a:cs typeface="Arial"/>
              </a:rPr>
              <a:t>.</a:t>
            </a:r>
            <a:endParaRPr lang="el-GR" sz="1400" dirty="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Βασικοί πόροι είναι οι </a:t>
            </a:r>
            <a:r>
              <a:rPr lang="el-GR" sz="1400" dirty="0" err="1">
                <a:latin typeface="Arial"/>
                <a:cs typeface="Arial"/>
              </a:rPr>
              <a:t>servers</a:t>
            </a:r>
            <a:r>
              <a:rPr lang="el-GR" sz="1400" dirty="0">
                <a:latin typeface="Arial"/>
                <a:cs typeface="Arial"/>
              </a:rPr>
              <a:t> και οι βάσεις δεδομένων.</a:t>
            </a:r>
            <a:endParaRPr lang="el-GR" sz="1400" dirty="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 dirty="0">
                <a:latin typeface="Arial"/>
                <a:cs typeface="Arial"/>
              </a:rPr>
              <a:t>Βασικές δραστηριότητες των συνεργατών μας είναι η παροχή υπηρεσιών επαγγελματικού προσανατολισμού και η δημιουργία εξειδικευμένων τεστ </a:t>
            </a:r>
            <a:r>
              <a:rPr lang="el-GR" sz="1400" dirty="0" err="1">
                <a:latin typeface="Arial"/>
                <a:cs typeface="Arial"/>
              </a:rPr>
              <a:t>αυτοαξιολόγησης</a:t>
            </a:r>
            <a:r>
              <a:rPr lang="el-GR" sz="1400" dirty="0">
                <a:latin typeface="Arial"/>
                <a:cs typeface="Arial"/>
              </a:rPr>
              <a:t>.</a:t>
            </a:r>
            <a:endParaRPr lang="el-GR" sz="1200" dirty="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200" dirty="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 dirty="0">
              <a:cs typeface="Calibri"/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2B74195-4264-6E1F-80CC-3A24B925E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5291" y="2142067"/>
            <a:ext cx="4995332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Κόστος ανάπτυξης της εφαρμογής.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Έξοδα μάρκετινγκ και προώθησης.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Δαπάνες ανάπτυξης και συντήρησης της τεχνολογίας.</a:t>
            </a:r>
            <a:endParaRPr lang="el-GR" sz="1400">
              <a:cs typeface="Calibri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r>
              <a:rPr lang="el-GR" sz="1400">
                <a:latin typeface="Arial"/>
                <a:cs typeface="Arial"/>
              </a:rPr>
              <a:t>Νομικά και λογιστικά έξοδα.</a:t>
            </a:r>
            <a:endParaRPr lang="el-GR" sz="1400">
              <a:cs typeface="Calibri" panose="020F0502020204030204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400">
              <a:latin typeface="Arial"/>
              <a:cs typeface="Arial"/>
            </a:endParaRPr>
          </a:p>
          <a:p>
            <a:pPr>
              <a:buClr>
                <a:srgbClr val="FFFFFF"/>
              </a:buClr>
              <a:buFont typeface="Courier New"/>
              <a:buChar char="o"/>
            </a:pPr>
            <a:endParaRPr lang="el-GR" sz="1200"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endParaRPr lang="el-GR">
              <a:cs typeface="Calibri"/>
            </a:endParaRPr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6CA5EBF3-26AA-5EF3-A7D3-F7C55DC62F4D}"/>
              </a:ext>
            </a:extLst>
          </p:cNvPr>
          <p:cNvSpPr txBox="1">
            <a:spLocks/>
          </p:cNvSpPr>
          <p:nvPr/>
        </p:nvSpPr>
        <p:spPr>
          <a:xfrm>
            <a:off x="6500039" y="1027814"/>
            <a:ext cx="499235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smtClean="0">
                <a:cs typeface="Calibri Light"/>
              </a:rPr>
              <a:t>ΔΟΜ</a:t>
            </a:r>
            <a:r>
              <a:rPr lang="en-US" dirty="0" smtClean="0">
                <a:cs typeface="Calibri Light"/>
              </a:rPr>
              <a:t>h</a:t>
            </a:r>
            <a:r>
              <a:rPr lang="el-GR" dirty="0" smtClean="0">
                <a:cs typeface="Calibri Light"/>
              </a:rPr>
              <a:t> Κ</a:t>
            </a:r>
            <a:r>
              <a:rPr lang="en-US" dirty="0" smtClean="0">
                <a:cs typeface="Calibri Light"/>
              </a:rPr>
              <a:t>o</a:t>
            </a:r>
            <a:r>
              <a:rPr lang="el-GR" dirty="0" smtClean="0">
                <a:cs typeface="Calibri Light"/>
              </a:rPr>
              <a:t>ΣΤΟΥΣ</a:t>
            </a:r>
            <a:endParaRPr lang="el-G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1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558107-BAC9-479E-A731-F334B645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64" y="2198702"/>
            <a:ext cx="3684737" cy="1456267"/>
          </a:xfrm>
        </p:spPr>
        <p:txBody>
          <a:bodyPr>
            <a:noAutofit/>
          </a:bodyPr>
          <a:lstStyle/>
          <a:p>
            <a:r>
              <a:rPr lang="en-US" sz="2800" dirty="0"/>
              <a:t>canvas </a:t>
            </a:r>
            <a:r>
              <a:rPr lang="el-GR" sz="2800" dirty="0" smtClean="0"/>
              <a:t>ΕΠΙΧΕΙΡΗΜΑΤΙΚΟ</a:t>
            </a:r>
            <a:r>
              <a:rPr lang="en-US" sz="2800" dirty="0" smtClean="0"/>
              <a:t>y</a:t>
            </a:r>
            <a:r>
              <a:rPr lang="el-GR" sz="2800" dirty="0" smtClean="0"/>
              <a:t> ΜΟΝΤ</a:t>
            </a:r>
            <a:r>
              <a:rPr lang="en-US" sz="2800" dirty="0" smtClean="0"/>
              <a:t>e</a:t>
            </a:r>
            <a:r>
              <a:rPr lang="el-GR" sz="2800" dirty="0" smtClean="0"/>
              <a:t>ΛΟΥ</a:t>
            </a:r>
            <a:endParaRPr lang="en-US" sz="28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A8E0F6C-877D-4D97-8E3B-8AD3797A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9" y="69385"/>
            <a:ext cx="9052799" cy="67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8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6A053F5-91FF-C143-6B64-86BD1263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74723"/>
            <a:ext cx="7402285" cy="6314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800" b="1" dirty="0">
                <a:latin typeface="Consolas"/>
                <a:ea typeface="+mj-lt"/>
                <a:cs typeface="+mj-lt"/>
              </a:rPr>
              <a:t>η </a:t>
            </a:r>
            <a:r>
              <a:rPr lang="el-GR" sz="2800" b="1" dirty="0" err="1" smtClean="0">
                <a:latin typeface="Consolas"/>
                <a:ea typeface="+mj-lt"/>
                <a:cs typeface="+mj-lt"/>
              </a:rPr>
              <a:t>επιχειρηματικ</a:t>
            </a:r>
            <a:r>
              <a:rPr lang="en-US" sz="2800" b="1" dirty="0" smtClean="0">
                <a:latin typeface="Consolas"/>
                <a:ea typeface="+mj-lt"/>
                <a:cs typeface="+mj-lt"/>
              </a:rPr>
              <a:t>h</a:t>
            </a:r>
            <a:r>
              <a:rPr lang="el-GR" sz="2800" b="1" dirty="0" smtClean="0">
                <a:latin typeface="Consolas"/>
                <a:ea typeface="+mj-lt"/>
                <a:cs typeface="+mj-lt"/>
              </a:rPr>
              <a:t> </a:t>
            </a:r>
            <a:r>
              <a:rPr lang="el-GR" sz="2800" b="1" dirty="0">
                <a:latin typeface="Consolas"/>
                <a:ea typeface="+mj-lt"/>
                <a:cs typeface="+mj-lt"/>
              </a:rPr>
              <a:t>μας </a:t>
            </a:r>
            <a:r>
              <a:rPr lang="el-GR" sz="2800" b="1" dirty="0" err="1" smtClean="0">
                <a:latin typeface="Consolas"/>
                <a:ea typeface="+mj-lt"/>
                <a:cs typeface="+mj-lt"/>
              </a:rPr>
              <a:t>ιδ</a:t>
            </a:r>
            <a:r>
              <a:rPr lang="en-US" sz="2800" b="1" dirty="0" smtClean="0">
                <a:latin typeface="Consolas"/>
                <a:ea typeface="+mj-lt"/>
                <a:cs typeface="+mj-lt"/>
              </a:rPr>
              <a:t>e</a:t>
            </a:r>
            <a:r>
              <a:rPr lang="el-GR" sz="2800" b="1" dirty="0" smtClean="0">
                <a:latin typeface="Consolas"/>
                <a:ea typeface="+mj-lt"/>
                <a:cs typeface="+mj-lt"/>
              </a:rPr>
              <a:t>α</a:t>
            </a:r>
            <a:endParaRPr lang="el-GR" sz="2800" dirty="0">
              <a:latin typeface="Consolas"/>
              <a:cs typeface="Calibri Light" panose="020F0302020204030204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725F9E-E51C-450D-E2EC-FBC762C67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1974"/>
            <a:ext cx="7402285" cy="5702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/>
              <a:buChar char="v"/>
            </a:pPr>
            <a:r>
              <a:rPr lang="el-GR" sz="1400" b="1" dirty="0">
                <a:ea typeface="+mn-lt"/>
                <a:cs typeface="+mn-lt"/>
              </a:rPr>
              <a:t>Αντικείμενο:</a:t>
            </a:r>
            <a:endParaRPr lang="el-GR" sz="1400" dirty="0">
              <a:cs typeface="Calibri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 Παροχή υπηρεσιών επαγγελματικού προσανατολισμού με την δημιουργία ενός </a:t>
            </a:r>
            <a:r>
              <a:rPr lang="el-GR" sz="1400" dirty="0" err="1">
                <a:ea typeface="+mn-lt"/>
                <a:cs typeface="+mn-lt"/>
              </a:rPr>
              <a:t>mobile</a:t>
            </a:r>
            <a:r>
              <a:rPr lang="el-GR" sz="1400" dirty="0">
                <a:ea typeface="+mn-lt"/>
                <a:cs typeface="+mn-lt"/>
              </a:rPr>
              <a:t> </a:t>
            </a:r>
            <a:r>
              <a:rPr lang="el-GR" sz="1400" dirty="0" err="1">
                <a:ea typeface="+mn-lt"/>
                <a:cs typeface="+mn-lt"/>
              </a:rPr>
              <a:t>application</a:t>
            </a:r>
            <a:r>
              <a:rPr lang="el-GR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endParaRPr lang="el-GR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v"/>
            </a:pPr>
            <a:r>
              <a:rPr lang="el-GR" sz="1400" b="1" dirty="0">
                <a:ea typeface="+mn-lt"/>
                <a:cs typeface="+mn-lt"/>
              </a:rPr>
              <a:t>Τι περιλαμβάνεται;</a:t>
            </a:r>
          </a:p>
          <a:p>
            <a:pPr marL="342900" indent="-342900">
              <a:lnSpc>
                <a:spcPct val="90000"/>
              </a:lnSpc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Διασύνδεση με εξειδικευμένους συμβούλους, τεστ </a:t>
            </a:r>
            <a:r>
              <a:rPr lang="el-GR" sz="1400" dirty="0" err="1">
                <a:ea typeface="+mn-lt"/>
                <a:cs typeface="+mn-lt"/>
              </a:rPr>
              <a:t>αυτοαξιολόγησης</a:t>
            </a:r>
            <a:r>
              <a:rPr lang="el-GR" sz="1400" dirty="0">
                <a:ea typeface="+mn-lt"/>
                <a:cs typeface="+mn-lt"/>
              </a:rPr>
              <a:t> και πληροφορίες για όλα τα ελληνικά πανεπιστήμια .</a:t>
            </a:r>
          </a:p>
          <a:p>
            <a:pPr marL="342900" indent="-342900"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endParaRPr lang="el-GR" sz="1400" dirty="0">
              <a:cs typeface="Calibri" panose="020F0502020204030204"/>
            </a:endParaRPr>
          </a:p>
          <a:p>
            <a:pPr>
              <a:lnSpc>
                <a:spcPct val="90000"/>
              </a:lnSpc>
              <a:buFont typeface="Wingdings"/>
              <a:buChar char="v"/>
            </a:pPr>
            <a:r>
              <a:rPr lang="el-GR" sz="1400" b="1" dirty="0">
                <a:cs typeface="Calibri" panose="020F0502020204030204"/>
              </a:rPr>
              <a:t>Που θα βοηθήσει;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Στον εντοπισμό δυνατών και αδύνατων σημείων, διερεύνηση πιθανών επαγγελματικών πορειών και λήψη τεκμηριωμένων αποφάσεων για το μέλλον των μαθητών.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endParaRPr lang="el-GR" sz="1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v"/>
            </a:pPr>
            <a:r>
              <a:rPr lang="el-GR" sz="1400" b="1" dirty="0">
                <a:ea typeface="+mn-lt"/>
                <a:cs typeface="+mn-lt"/>
              </a:rPr>
              <a:t>Στόχος: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/>
              <a:buChar char="Ø"/>
            </a:pPr>
            <a:r>
              <a:rPr lang="el-GR" sz="1400" dirty="0">
                <a:ea typeface="+mn-lt"/>
                <a:cs typeface="+mn-lt"/>
              </a:rPr>
              <a:t> Η υποστήριξη των νέων ώστε να κάνουν ουσιαστικές επιλογές σταδιοδρομίας που να συνάδουν με τα ενδιαφέροντα, τις δεξιότητες και τις φιλοδοξίες τους.</a:t>
            </a:r>
            <a:endParaRPr lang="el-GR" sz="1100" dirty="0"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86083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3" descr="Εικόνα που περιέχει ουρανός, εξωτερικός χώρος/ύπαιθρος, μπλε, καπνός&#10;&#10;Περιγραφή που δημιουργήθηκε αυτόματα">
            <a:extLst>
              <a:ext uri="{FF2B5EF4-FFF2-40B4-BE49-F238E27FC236}">
                <a16:creationId xmlns:a16="http://schemas.microsoft.com/office/drawing/2014/main" id="{085234DA-9AEA-3489-FA1E-F533E50129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t="14640" b="29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8CD3046-0205-AD9A-F615-F269B982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5" y="1446682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ΕρωτΉσεισ</a:t>
            </a:r>
            <a:r>
              <a:rPr lang="en-US" sz="4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906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2DB11-5398-4B75-E4DE-43E5BF9A7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73" r="-2" b="12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81E1907-73A8-4B32-7E9A-06EAB28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682" y="1302909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 err="1" smtClean="0">
                <a:cs typeface="Calibri Light"/>
              </a:rPr>
              <a:t>Ευχ</a:t>
            </a:r>
            <a:r>
              <a:rPr lang="en-US" sz="4800" b="1" dirty="0" smtClean="0">
                <a:cs typeface="Calibri Light"/>
              </a:rPr>
              <a:t>αριστοΎmε </a:t>
            </a:r>
            <a:r>
              <a:rPr lang="en-US" sz="4800" b="1" dirty="0">
                <a:cs typeface="Calibri Light"/>
              </a:rPr>
              <a:t>πολΎ!</a:t>
            </a:r>
            <a:endParaRPr lang="el-GR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5897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795644-8B1D-A971-4AFA-081AFC60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>
                <a:ea typeface="+mj-lt"/>
                <a:cs typeface="+mj-lt"/>
              </a:rPr>
              <a:t>Τα </a:t>
            </a:r>
            <a:r>
              <a:rPr lang="el-GR" b="1" dirty="0" err="1" smtClean="0">
                <a:ea typeface="+mj-lt"/>
                <a:cs typeface="+mj-lt"/>
              </a:rPr>
              <a:t>υπ</a:t>
            </a:r>
            <a:r>
              <a:rPr lang="en-US" b="1" dirty="0" smtClean="0">
                <a:ea typeface="+mj-lt"/>
                <a:cs typeface="+mj-lt"/>
              </a:rPr>
              <a:t>a</a:t>
            </a:r>
            <a:r>
              <a:rPr lang="el-GR" b="1" dirty="0" err="1" smtClean="0">
                <a:ea typeface="+mj-lt"/>
                <a:cs typeface="+mj-lt"/>
              </a:rPr>
              <a:t>ρχοντα</a:t>
            </a:r>
            <a:r>
              <a:rPr lang="el-GR" b="1" dirty="0" smtClean="0">
                <a:ea typeface="+mj-lt"/>
                <a:cs typeface="+mj-lt"/>
              </a:rPr>
              <a:t> </a:t>
            </a:r>
            <a:r>
              <a:rPr lang="el-GR" b="1" dirty="0" err="1" smtClean="0">
                <a:ea typeface="+mj-lt"/>
                <a:cs typeface="+mj-lt"/>
              </a:rPr>
              <a:t>προβλ</a:t>
            </a:r>
            <a:r>
              <a:rPr lang="en-US" b="1" dirty="0" smtClean="0">
                <a:ea typeface="+mj-lt"/>
                <a:cs typeface="+mj-lt"/>
              </a:rPr>
              <a:t>h</a:t>
            </a:r>
            <a:r>
              <a:rPr lang="el-GR" b="1" dirty="0" err="1" smtClean="0">
                <a:ea typeface="+mj-lt"/>
                <a:cs typeface="+mj-lt"/>
              </a:rPr>
              <a:t>ματα</a:t>
            </a:r>
            <a:r>
              <a:rPr lang="el-GR" b="1" dirty="0">
                <a:ea typeface="+mj-lt"/>
                <a:cs typeface="+mj-lt"/>
              </a:rPr>
              <a:t>: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78A7A3-4C4E-D653-41FF-EB8C1DEE4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552596"/>
            <a:ext cx="5282881" cy="5417548"/>
          </a:xfrm>
        </p:spPr>
        <p:txBody>
          <a:bodyPr>
            <a:normAutofit/>
          </a:bodyPr>
          <a:lstStyle/>
          <a:p>
            <a:r>
              <a:rPr lang="el-GR" sz="2000">
                <a:ea typeface="+mn-lt"/>
                <a:cs typeface="+mn-lt"/>
              </a:rPr>
              <a:t>Η ελλιπής πληροφόρηση σε σχέση με θέματα επαγγελματικού προσανατολισμού.</a:t>
            </a:r>
          </a:p>
          <a:p>
            <a:pPr>
              <a:buClr>
                <a:srgbClr val="FFFFFF"/>
              </a:buClr>
            </a:pPr>
            <a:r>
              <a:rPr lang="el-GR" sz="2000">
                <a:ea typeface="+mn-lt"/>
                <a:cs typeface="+mn-lt"/>
              </a:rPr>
              <a:t>Η έλλειψη οικονομικού επαγγελματικού προσανατολισμού στους εφήβους.</a:t>
            </a:r>
            <a:endParaRPr lang="el-GR" sz="20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l-GR" sz="2000">
                <a:ea typeface="+mn-lt"/>
                <a:cs typeface="+mn-lt"/>
              </a:rPr>
              <a:t>Η Ελλάδα έχει ένα μεγάλο ποσοστό νέων που έχουν ακολουθήσει λάθος επιλογή σπουδών με αποτέλεσμα η χώρα να έχει υψηλό ποσοστό ανεργίας.</a:t>
            </a:r>
            <a:endParaRPr lang="el-GR" sz="200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l-GR" sz="2000">
                <a:cs typeface="Calibri" panose="020F0502020204030204"/>
              </a:rPr>
              <a:t>Το </a:t>
            </a:r>
            <a:r>
              <a:rPr lang="el-GR" sz="2000">
                <a:ea typeface="+mn-lt"/>
                <a:cs typeface="+mn-lt"/>
              </a:rPr>
              <a:t>υψηλό ποσοστό εγκατάλειψης σπουδών .</a:t>
            </a:r>
          </a:p>
          <a:p>
            <a:pPr marL="0" indent="0">
              <a:buClr>
                <a:srgbClr val="FFFFFF"/>
              </a:buClr>
              <a:buNone/>
            </a:pPr>
            <a:endParaRPr lang="el-GR" sz="200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l-GR">
              <a:cs typeface="Calibri" panose="020F0502020204030204"/>
            </a:endParaRPr>
          </a:p>
        </p:txBody>
      </p:sp>
      <p:pic>
        <p:nvPicPr>
          <p:cNvPr id="5" name="Εικόνα 5" descr="Εικόνα που περιέχει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4C1DA121-D484-3CA3-A37F-21DCAC069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3507" y="2566177"/>
            <a:ext cx="4995332" cy="2809874"/>
          </a:xfrm>
        </p:spPr>
      </p:pic>
    </p:spTree>
    <p:extLst>
      <p:ext uri="{BB962C8B-B14F-4D97-AF65-F5344CB8AC3E}">
        <p14:creationId xmlns:p14="http://schemas.microsoft.com/office/powerpoint/2010/main" val="15506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6688C0-BBC8-48E9-218E-4A02E867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500552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Η</a:t>
            </a:r>
            <a:r>
              <a:rPr lang="en-US" dirty="0"/>
              <a:t> </a:t>
            </a:r>
            <a:r>
              <a:rPr lang="en-US" b="1" dirty="0" err="1" smtClean="0"/>
              <a:t>Λ</a:t>
            </a:r>
            <a:r>
              <a:rPr lang="en-US" b="1" dirty="0" err="1"/>
              <a:t>y</a:t>
            </a:r>
            <a:r>
              <a:rPr lang="en-US" b="1" dirty="0" err="1" smtClean="0"/>
              <a:t>ση</a:t>
            </a:r>
            <a:r>
              <a:rPr lang="en-US" b="1" dirty="0" smtClean="0"/>
              <a:t> </a:t>
            </a:r>
            <a:r>
              <a:rPr lang="en-US" b="1" dirty="0"/>
              <a:t>π</a:t>
            </a:r>
            <a:r>
              <a:rPr lang="en-US" b="1" dirty="0" err="1"/>
              <a:t>ου</a:t>
            </a:r>
            <a:r>
              <a:rPr lang="en-US" b="1" dirty="0"/>
              <a:t> </a:t>
            </a:r>
            <a:r>
              <a:rPr lang="en-US" b="1" dirty="0" smtClean="0"/>
              <a:t>π</a:t>
            </a:r>
            <a:r>
              <a:rPr lang="en-US" b="1" dirty="0" err="1" smtClean="0"/>
              <a:t>ροσφ</a:t>
            </a:r>
            <a:r>
              <a:rPr lang="en-US" b="1" dirty="0" err="1"/>
              <a:t>e</a:t>
            </a:r>
            <a:r>
              <a:rPr lang="en-US" b="1" dirty="0" err="1" smtClean="0"/>
              <a:t>ρουμε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Εικόνα 5" descr="Εικόνα που περιέχει κείμενο, μανταλάκι&#10;&#10;Περιγραφή που δημιουργήθηκε αυτόματα">
            <a:extLst>
              <a:ext uri="{FF2B5EF4-FFF2-40B4-BE49-F238E27FC236}">
                <a16:creationId xmlns:a16="http://schemas.microsoft.com/office/drawing/2014/main" id="{1F772E69-35EA-6AA2-C567-8B496D053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1802" r="2293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noFill/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D5E18B9-77CE-940B-F4E7-DFC62F56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7640" y="1778985"/>
            <a:ext cx="7444139" cy="46649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/>
              <a:buChar char="v"/>
            </a:pPr>
            <a:r>
              <a:rPr lang="en-US" b="1">
                <a:cs typeface="Calibri" panose="020F0502020204030204"/>
              </a:rPr>
              <a:t>Η εφαρμογή μας:</a:t>
            </a: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/>
              <a:t>Θα λαμβάνει υπόψη τα ενδιαφέροντα, τις δεξιότητες και τις φιλοδοξίες του ατόμου με σκοπό να παρέχει εξατομικευμένες προτάσεις που θα οδηγήσουν στην επιθυμητή επαγγελματική τους σταδιοδρομία. </a:t>
            </a:r>
            <a:endParaRPr lang="el-GR">
              <a:cs typeface="Calibri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Θα παρουσιάζει εξίσου τα θετικά και τα αρνητικά των επαγγελμάτων, τις ανάγκες που υπάρχουν στο συγκεκριμένο τομέα και τις προοπτικές εξέλιξης.</a:t>
            </a:r>
            <a:endParaRPr lang="en-US"/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/>
              <a:t>Θα  εντοπίζει τα δυνατά και αδύνατα σημεία των νέων και θα τους δίνει την δυνατότητα να επικοινωνήσουν με έμπειρους συμβούλους σταδιοδρομίας.</a:t>
            </a:r>
            <a:endParaRPr lang="el-GR">
              <a:cs typeface="Calibri"/>
            </a:endParaRPr>
          </a:p>
          <a:p>
            <a:pPr lvl="1">
              <a:buClr>
                <a:srgbClr val="FFFFFF"/>
              </a:buClr>
              <a:buFont typeface="Wingdings"/>
              <a:buChar char="Ø"/>
            </a:pPr>
            <a:r>
              <a:rPr lang="en-US"/>
              <a:t>Θα παρέχει αναλυτικές πληροφορίες για κάθε σχολή, δωρεάν τεστ αυτοαξιολόγησης αλλά και διασύνδεση με συμβούλους σε προνομιακή τιμή.</a:t>
            </a:r>
            <a:endParaRPr lang="el-G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8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915E0C-4A11-4867-89D2-614AFC78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63" y="2173960"/>
            <a:ext cx="5226727" cy="1456267"/>
          </a:xfrm>
        </p:spPr>
        <p:txBody>
          <a:bodyPr>
            <a:noAutofit/>
          </a:bodyPr>
          <a:lstStyle/>
          <a:p>
            <a:r>
              <a:rPr lang="en-US" sz="4800" b="1" dirty="0" err="1" smtClean="0"/>
              <a:t>Ενδεικτικo</a:t>
            </a:r>
            <a:r>
              <a:rPr lang="en-US" sz="4800" b="1" dirty="0" smtClean="0"/>
              <a:t> 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>mock-up </a:t>
            </a:r>
            <a:r>
              <a:rPr lang="en-US" sz="4800" b="1" dirty="0" err="1"/>
              <a:t>της</a:t>
            </a:r>
            <a:r>
              <a:rPr lang="en-US" sz="4800" b="1" dirty="0"/>
              <a:t> </a:t>
            </a:r>
            <a:br>
              <a:rPr lang="en-US" sz="4800" b="1" dirty="0"/>
            </a:br>
            <a:r>
              <a:rPr lang="en-US" sz="4800" b="1" dirty="0" err="1" smtClean="0"/>
              <a:t>εφ</a:t>
            </a:r>
            <a:r>
              <a:rPr lang="en-US" sz="4800" b="1" dirty="0" smtClean="0"/>
              <a:t>αρμογhς</a:t>
            </a:r>
            <a:endParaRPr lang="en-US" sz="48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E2A4ACF-376D-49BA-A2BB-06A41B1C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00" y="202707"/>
            <a:ext cx="2790636" cy="6045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11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E7FD38-B475-E7B0-3F26-FBFF90BC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09" y="60960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l-GR" b="1" dirty="0" err="1" smtClean="0">
                <a:ea typeface="+mj-lt"/>
                <a:cs typeface="+mj-lt"/>
              </a:rPr>
              <a:t>Αγορ</a:t>
            </a:r>
            <a:r>
              <a:rPr lang="en-US" b="1" dirty="0" smtClean="0">
                <a:ea typeface="+mj-lt"/>
                <a:cs typeface="+mj-lt"/>
              </a:rPr>
              <a:t>a</a:t>
            </a:r>
            <a:r>
              <a:rPr lang="el-GR" b="1" dirty="0" smtClean="0">
                <a:ea typeface="+mj-lt"/>
                <a:cs typeface="+mj-lt"/>
              </a:rPr>
              <a:t> </a:t>
            </a:r>
            <a:r>
              <a:rPr lang="el-GR" b="1" dirty="0" err="1" smtClean="0">
                <a:ea typeface="+mj-lt"/>
                <a:cs typeface="+mj-lt"/>
              </a:rPr>
              <a:t>Στ</a:t>
            </a:r>
            <a:r>
              <a:rPr lang="en-US" b="1" dirty="0" smtClean="0">
                <a:ea typeface="+mj-lt"/>
                <a:cs typeface="+mj-lt"/>
              </a:rPr>
              <a:t>o</a:t>
            </a:r>
            <a:r>
              <a:rPr lang="el-GR" b="1" dirty="0" err="1" smtClean="0">
                <a:ea typeface="+mj-lt"/>
                <a:cs typeface="+mj-lt"/>
              </a:rPr>
              <a:t>χος</a:t>
            </a:r>
            <a:r>
              <a:rPr lang="el-GR" b="1" dirty="0" smtClean="0">
                <a:ea typeface="+mj-lt"/>
                <a:cs typeface="+mj-lt"/>
              </a:rPr>
              <a:t> </a:t>
            </a:r>
            <a:r>
              <a:rPr lang="el-GR" b="1" dirty="0">
                <a:ea typeface="+mj-lt"/>
                <a:cs typeface="+mj-lt"/>
              </a:rPr>
              <a:t>και </a:t>
            </a:r>
            <a:r>
              <a:rPr lang="el-GR" b="1" dirty="0" err="1" smtClean="0">
                <a:ea typeface="+mj-lt"/>
                <a:cs typeface="+mj-lt"/>
              </a:rPr>
              <a:t>ευκαιρ</a:t>
            </a:r>
            <a:r>
              <a:rPr lang="en-US" b="1" dirty="0" smtClean="0">
                <a:ea typeface="+mj-lt"/>
                <a:cs typeface="+mj-lt"/>
              </a:rPr>
              <a:t>i</a:t>
            </a:r>
            <a:r>
              <a:rPr lang="el-GR" b="1" dirty="0" err="1" smtClean="0">
                <a:ea typeface="+mj-lt"/>
                <a:cs typeface="+mj-lt"/>
              </a:rPr>
              <a:t>Εσ</a:t>
            </a:r>
            <a:endParaRPr lang="el-GR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AD35000-4E7D-B993-B63F-F68AF578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197" y="1052958"/>
            <a:ext cx="4709054" cy="576262"/>
          </a:xfrm>
        </p:spPr>
        <p:txBody>
          <a:bodyPr/>
          <a:lstStyle/>
          <a:p>
            <a:r>
              <a:rPr lang="el-GR" b="1">
                <a:ea typeface="+mn-lt"/>
                <a:cs typeface="+mn-lt"/>
              </a:rPr>
              <a:t>Αγορά-στόχος:</a:t>
            </a:r>
            <a:endParaRPr lang="el-GR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5EF3382-EF07-8590-1185-5A1D9A00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3878" y="1714807"/>
            <a:ext cx="4996923" cy="2920998"/>
          </a:xfrm>
        </p:spPr>
        <p:txBody>
          <a:bodyPr>
            <a:normAutofit/>
          </a:bodyPr>
          <a:lstStyle/>
          <a:p>
            <a:r>
              <a:rPr lang="el-GR">
                <a:ea typeface="+mn-lt"/>
                <a:cs typeface="+mn-lt"/>
              </a:rPr>
              <a:t>Μαθητές γυμνασίου και λυκείου(14-18) .</a:t>
            </a:r>
          </a:p>
          <a:p>
            <a:pPr>
              <a:buClr>
                <a:srgbClr val="FFFFFF"/>
              </a:buClr>
            </a:pPr>
            <a:r>
              <a:rPr lang="el-GR">
                <a:ea typeface="+mn-lt"/>
                <a:cs typeface="+mn-lt"/>
              </a:rPr>
              <a:t>Αβέβαιοι για την επαγγελματική τους πορεία νέοι (19+) .</a:t>
            </a:r>
          </a:p>
          <a:p>
            <a:pPr>
              <a:buClr>
                <a:srgbClr val="FFFFFF"/>
              </a:buClr>
            </a:pPr>
            <a:r>
              <a:rPr lang="el-GR">
                <a:ea typeface="+mn-lt"/>
                <a:cs typeface="+mn-lt"/>
              </a:rPr>
              <a:t>Μαθητές λυκείου με μια συγκεκριμένη καριέρα στο μυαλό τους αλλά χωρίς καθοδήγηση για το πώς να το επιτύχουν.</a:t>
            </a:r>
            <a:endParaRPr lang="el-GR"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/>
            </a:r>
            <a:br>
              <a:rPr lang="en-US"/>
            </a:br>
            <a:endParaRPr lang="en-US">
              <a:cs typeface="Calibri" panose="020F0502020204030204"/>
            </a:endParaRP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BB9600B-C9BB-DF02-5A56-A81FD100D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8319" y="4250423"/>
            <a:ext cx="4722813" cy="576262"/>
          </a:xfrm>
        </p:spPr>
        <p:txBody>
          <a:bodyPr/>
          <a:lstStyle/>
          <a:p>
            <a:r>
              <a:rPr lang="el-GR" b="1">
                <a:ea typeface="+mn-lt"/>
                <a:cs typeface="+mn-lt"/>
              </a:rPr>
              <a:t>Ευκαιρίες:</a:t>
            </a:r>
            <a:endParaRPr lang="el-GR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420EE12-409F-3F55-B4F1-78F66553A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745" y="4641493"/>
            <a:ext cx="5463674" cy="1954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l-GR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err="1"/>
              <a:t>Στην</a:t>
            </a:r>
            <a:r>
              <a:rPr lang="en-US"/>
              <a:t> </a:t>
            </a:r>
            <a:r>
              <a:rPr lang="en-US" err="1"/>
              <a:t>Ελλάδ</a:t>
            </a:r>
            <a:r>
              <a:rPr lang="en-US"/>
              <a:t>α δεν υπάρχει ανεπτυγμένη η κουλτούρα του επαγγελματικού προσανατολισμού.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err="1"/>
              <a:t>Κάθε</a:t>
            </a:r>
            <a:r>
              <a:rPr lang="en-US"/>
              <a:t> </a:t>
            </a:r>
            <a:r>
              <a:rPr lang="en-US" err="1"/>
              <a:t>χρόνο</a:t>
            </a:r>
            <a:r>
              <a:rPr lang="en-US"/>
              <a:t> </a:t>
            </a:r>
            <a:r>
              <a:rPr lang="en-US" err="1"/>
              <a:t>εισέρχοντ</a:t>
            </a:r>
            <a:r>
              <a:rPr lang="en-US"/>
              <a:t>αι στην δευτεροβάθμια εκπαίδευση καινούργιοι μαθητές.</a:t>
            </a:r>
            <a:br>
              <a:rPr lang="en-US"/>
            </a:br>
            <a:endParaRPr lang="en-US">
              <a:cs typeface="Calibri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5294FA5F-F876-49CC-86FE-8B309515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2336958"/>
            <a:ext cx="5621838" cy="21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486250-38D8-2DBC-B570-98BFC379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90" y="839638"/>
            <a:ext cx="2468293" cy="1456267"/>
          </a:xfrm>
        </p:spPr>
        <p:txBody>
          <a:bodyPr/>
          <a:lstStyle/>
          <a:p>
            <a:r>
              <a:rPr lang="el-GR" dirty="0" err="1" smtClean="0">
                <a:cs typeface="Calibri Light"/>
              </a:rPr>
              <a:t>Ενδεικτικ</a:t>
            </a:r>
            <a:r>
              <a:rPr lang="en-US" dirty="0" smtClean="0">
                <a:cs typeface="Calibri Light"/>
              </a:rPr>
              <a:t>h</a:t>
            </a:r>
            <a:r>
              <a:rPr lang="el-GR" dirty="0">
                <a:cs typeface="Calibri Light"/>
              </a:rPr>
              <a:t/>
            </a:r>
            <a:br>
              <a:rPr lang="el-GR" dirty="0">
                <a:cs typeface="Calibri Light"/>
              </a:rPr>
            </a:br>
            <a:r>
              <a:rPr lang="el-GR" dirty="0" err="1">
                <a:cs typeface="Calibri Light"/>
              </a:rPr>
              <a:t>persona</a:t>
            </a:r>
            <a:endParaRPr lang="el-GR" dirty="0"/>
          </a:p>
        </p:txBody>
      </p:sp>
      <p:pic>
        <p:nvPicPr>
          <p:cNvPr id="4" name="Εικόνα 4" descr="Εικόνα που περιέχει τοποθεσία web&#10;&#10;Περιγραφή που δημιουργήθηκε αυτόματα">
            <a:extLst>
              <a:ext uri="{FF2B5EF4-FFF2-40B4-BE49-F238E27FC236}">
                <a16:creationId xmlns:a16="http://schemas.microsoft.com/office/drawing/2014/main" id="{69B75804-04F5-FB5B-2E31-CC0FB30B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32" y="72892"/>
            <a:ext cx="8559244" cy="6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5C6EF0B-F1CC-54DF-7D63-CDF7D62D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cs typeface="Calibri Light"/>
              </a:rPr>
              <a:t>α</a:t>
            </a:r>
            <a:r>
              <a:rPr lang="en-US" sz="4400" b="1" err="1">
                <a:solidFill>
                  <a:srgbClr val="FFFFFF"/>
                </a:solidFill>
                <a:cs typeface="Calibri Light"/>
              </a:rPr>
              <a:t>ντ</a:t>
            </a:r>
            <a:r>
              <a:rPr lang="en-US" sz="4400" b="1">
                <a:solidFill>
                  <a:srgbClr val="FFFFFF"/>
                </a:solidFill>
                <a:cs typeface="Calibri Light"/>
              </a:rPr>
              <a:t>αγωνισμ</a:t>
            </a:r>
            <a:r>
              <a:rPr lang="el-GR" sz="4400" b="1">
                <a:solidFill>
                  <a:srgbClr val="FFFFFF"/>
                </a:solidFill>
                <a:cs typeface="Calibri Light"/>
              </a:rPr>
              <a:t>Ό</a:t>
            </a:r>
            <a:r>
              <a:rPr lang="en-US" sz="4400" b="1">
                <a:solidFill>
                  <a:srgbClr val="FFFFFF"/>
                </a:solidFill>
                <a:cs typeface="Calibri Light"/>
              </a:rPr>
              <a:t>σ</a:t>
            </a:r>
          </a:p>
        </p:txBody>
      </p:sp>
      <p:graphicFrame>
        <p:nvGraphicFramePr>
          <p:cNvPr id="6" name="Θέση περιεχομένου 2">
            <a:extLst>
              <a:ext uri="{FF2B5EF4-FFF2-40B4-BE49-F238E27FC236}">
                <a16:creationId xmlns:a16="http://schemas.microsoft.com/office/drawing/2014/main" id="{BA029BEA-B0C7-6A0E-2722-94751B35D2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5693695"/>
              </p:ext>
            </p:extLst>
          </p:nvPr>
        </p:nvGraphicFramePr>
        <p:xfrm>
          <a:off x="892525" y="2283125"/>
          <a:ext cx="5299767" cy="4471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D44D6BD-7585-429A-36FA-32029F9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112" y="2671815"/>
            <a:ext cx="5305263" cy="3703596"/>
          </a:xfrm>
        </p:spPr>
        <p:txBody>
          <a:bodyPr>
            <a:normAutofit/>
          </a:bodyPr>
          <a:lstStyle/>
          <a:p>
            <a:pPr defTabSz="278892">
              <a:spcAft>
                <a:spcPts val="610"/>
              </a:spcAft>
              <a:buFont typeface="Wingdings"/>
              <a:buChar char="v"/>
            </a:pPr>
            <a:r>
              <a:rPr lang="el-GR" sz="2000" b="1" i="1" kern="1200" cap="none">
                <a:effectLst/>
                <a:latin typeface="+mn-lt"/>
                <a:ea typeface="+mn-lt"/>
                <a:cs typeface="+mn-lt"/>
              </a:rPr>
              <a:t>Τι πλεονέκτημα έχουμε έναντι των ανταγωνιστών μας;</a:t>
            </a:r>
            <a:endParaRPr lang="el-GR">
              <a:cs typeface="Calibri" panose="020F0502020204030204"/>
            </a:endParaRPr>
          </a:p>
          <a:p>
            <a:pPr defTabSz="278892">
              <a:spcAft>
                <a:spcPts val="610"/>
              </a:spcAft>
              <a:buClr>
                <a:srgbClr val="000000"/>
              </a:buClr>
              <a:buFont typeface="Wingdings"/>
              <a:buChar char="Ø"/>
            </a:pPr>
            <a:r>
              <a:rPr lang="el-GR" sz="2000">
                <a:ea typeface="+mn-lt"/>
                <a:cs typeface="+mn-lt"/>
              </a:rPr>
              <a:t>Συνδυασμός και προσφορά υπηρεσιών σε μία ενιαία εφαρμογή</a:t>
            </a:r>
          </a:p>
          <a:p>
            <a:pPr defTabSz="278892">
              <a:spcAft>
                <a:spcPts val="610"/>
              </a:spcAft>
              <a:buClr>
                <a:srgbClr val="000000"/>
              </a:buClr>
              <a:buFont typeface="Wingdings"/>
              <a:buChar char="Ø"/>
            </a:pPr>
            <a:r>
              <a:rPr lang="el-GR" sz="2000">
                <a:ea typeface="+mn-lt"/>
                <a:cs typeface="+mn-lt"/>
              </a:rPr>
              <a:t>Οικονομικότερες συνεδρίες με συνεργαζόμενους συμβούλους</a:t>
            </a:r>
          </a:p>
          <a:p>
            <a:pPr marL="0" indent="0" defTabSz="278892">
              <a:spcAft>
                <a:spcPts val="610"/>
              </a:spcAft>
              <a:buNone/>
            </a:pPr>
            <a:endParaRPr lang="el-G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997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Εικόνα 4" descr="Εικόνα που περιέχει κείμενο, εσωτερικός χώρος, στατικό, γραφική ύλη&#10;&#10;Περιγραφή που δημιουργήθηκε αυτόματα">
            <a:extLst>
              <a:ext uri="{FF2B5EF4-FFF2-40B4-BE49-F238E27FC236}">
                <a16:creationId xmlns:a16="http://schemas.microsoft.com/office/drawing/2014/main" id="{EF59CB08-9E0D-7283-9837-AF160A5440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03ED2E05-A64E-DD85-2A58-D8FA9A48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l-GR" dirty="0" smtClean="0">
                <a:cs typeface="Calibri Light"/>
              </a:rPr>
              <a:t>ΣΤΡΑΤΗΓΙΚ</a:t>
            </a:r>
            <a:r>
              <a:rPr lang="en-US" dirty="0" smtClean="0">
                <a:cs typeface="Calibri Light"/>
              </a:rPr>
              <a:t>h</a:t>
            </a:r>
            <a:r>
              <a:rPr lang="el-GR" dirty="0" smtClean="0">
                <a:cs typeface="Calibri Light"/>
              </a:rPr>
              <a:t> </a:t>
            </a:r>
            <a:r>
              <a:rPr lang="el-GR" dirty="0">
                <a:cs typeface="Calibri Light"/>
              </a:rPr>
              <a:t>MARKETING (1)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863293-BD92-7F3C-34AE-06C8AE07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sz="1500" b="1" u="sng">
                <a:cs typeface="Calibri"/>
              </a:rPr>
              <a:t>Δημιουργία Ιστοσελίδας και SEO</a:t>
            </a:r>
            <a:endParaRPr lang="el-GR" sz="1500"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 err="1">
                <a:sym typeface="Wingdings"/>
              </a:rPr>
              <a:t>Ιστότοπος</a:t>
            </a:r>
            <a:r>
              <a:rPr lang="el-GR" sz="1500">
                <a:cs typeface="Calibri" panose="020F0502020204030204"/>
              </a:rPr>
              <a:t> που θα αντιπροσωπεύει με ακρίβεια την επωνυμία μας και θα προβάλλει τα χαρακτηριστικά και τα οφέλη της υπηρεσίας μας. 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>
                <a:sym typeface="Wingdings"/>
              </a:rPr>
              <a:t>Βελτίωση</a:t>
            </a:r>
            <a:r>
              <a:rPr lang="el-GR" sz="1500">
                <a:cs typeface="Calibri"/>
              </a:rPr>
              <a:t> της κατάταξης του </a:t>
            </a:r>
            <a:r>
              <a:rPr lang="el-GR" sz="1500" err="1">
                <a:cs typeface="Calibri"/>
              </a:rPr>
              <a:t>ιστοτόπου</a:t>
            </a:r>
            <a:r>
              <a:rPr lang="el-GR" sz="1500">
                <a:cs typeface="Calibri"/>
              </a:rPr>
              <a:t> μας για τις μηχανές αναζήτησης.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>
                <a:sym typeface="Wingdings"/>
              </a:rPr>
              <a:t>Δημιουργία</a:t>
            </a:r>
            <a:r>
              <a:rPr lang="el-GR" sz="1500">
                <a:cs typeface="Calibri"/>
              </a:rPr>
              <a:t> πολύτιμου και ελκυστικού περιεχομένου.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>
                <a:sym typeface="Wingdings"/>
              </a:rPr>
              <a:t>Αποστολή</a:t>
            </a:r>
            <a:r>
              <a:rPr lang="el-GR" sz="1500">
                <a:cs typeface="Calibri"/>
              </a:rPr>
              <a:t> </a:t>
            </a:r>
            <a:r>
              <a:rPr lang="el-GR" sz="1500" err="1">
                <a:cs typeface="Calibri"/>
              </a:rPr>
              <a:t>στοχευμένων</a:t>
            </a:r>
            <a:r>
              <a:rPr lang="el-GR" sz="1500">
                <a:cs typeface="Calibri"/>
              </a:rPr>
              <a:t> μηνυμάτων ηλεκτρονικού ταχυδρομείου(email </a:t>
            </a:r>
            <a:r>
              <a:rPr lang="el-GR" sz="1500" err="1">
                <a:cs typeface="Calibri"/>
              </a:rPr>
              <a:t>marketing</a:t>
            </a:r>
            <a:r>
              <a:rPr lang="el-GR" sz="1500">
                <a:cs typeface="Calibri"/>
              </a:rPr>
              <a:t>).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l-GR" sz="1500"/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l-GR" sz="1500" b="1" u="sng">
                <a:cs typeface="Calibri"/>
              </a:rPr>
              <a:t>Social </a:t>
            </a:r>
            <a:r>
              <a:rPr lang="el-GR" sz="1500" b="1" u="sng" err="1">
                <a:cs typeface="Calibri"/>
              </a:rPr>
              <a:t>Media</a:t>
            </a:r>
            <a:endParaRPr lang="el-GR" sz="1500" err="1">
              <a:cs typeface="Calibri" panose="020F0502020204030204"/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 err="1">
                <a:sym typeface="Wingdings"/>
              </a:rPr>
              <a:t>TikTok</a:t>
            </a:r>
            <a:r>
              <a:rPr lang="el-GR" sz="1500">
                <a:cs typeface="Calibri"/>
              </a:rPr>
              <a:t> και Facebook.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>
                <a:sym typeface="Wingdings"/>
              </a:rPr>
              <a:t>Δημιουργία</a:t>
            </a:r>
            <a:r>
              <a:rPr lang="el-GR" sz="1500">
                <a:cs typeface="Calibri"/>
              </a:rPr>
              <a:t> σχετικού, ελκυστικού και πολύτιμου περιεχομένου στα μέσα κοινωνικής δικτύωσης.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/>
              <a:buChar char="Ø"/>
            </a:pPr>
            <a:r>
              <a:rPr lang="el-GR" sz="1500">
                <a:sym typeface="Wingdings"/>
              </a:rPr>
              <a:t>Αλληλεπίδραση</a:t>
            </a:r>
            <a:r>
              <a:rPr lang="el-GR" sz="1500">
                <a:cs typeface="Calibri"/>
              </a:rPr>
              <a:t> με τους πελάτες μας.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l-GR" sz="15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3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Ουράνιο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670</Words>
  <Application>Microsoft Office PowerPoint</Application>
  <PresentationFormat>Ευρεία οθόνη</PresentationFormat>
  <Paragraphs>144</Paragraphs>
  <Slides>21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Wingdings</vt:lpstr>
      <vt:lpstr>Ουράνιο</vt:lpstr>
      <vt:lpstr>UNIVICE</vt:lpstr>
      <vt:lpstr>η επιχειρηματικh μας ιδeα  </vt:lpstr>
      <vt:lpstr>Τα υπaρχοντα προβλhματα:</vt:lpstr>
      <vt:lpstr>Η Λyση που προσφeρουμε:  </vt:lpstr>
      <vt:lpstr>Ενδεικτικo  mock-up της  εφαρμογhς</vt:lpstr>
      <vt:lpstr>Αγορa Στoχος και ευκαιρiΕσ  </vt:lpstr>
      <vt:lpstr>Ενδεικτικh persona</vt:lpstr>
      <vt:lpstr>ανταγωνισμΌσ</vt:lpstr>
      <vt:lpstr>ΣΤΡΑΤΗΓΙΚh MARKETING (1)</vt:lpstr>
      <vt:lpstr>ΣΤΡΑΤΗΓΙΚh MARKETING (2)</vt:lpstr>
      <vt:lpstr>Ομaδα και Διοiκηση</vt:lpstr>
      <vt:lpstr>ΣΤΡΑΤΗΓΙΚh</vt:lpstr>
      <vt:lpstr>ΕΠΙΧΕΙΡΗΜΑΤΙΚo ΜΟΝΤeΛΟ:</vt:lpstr>
      <vt:lpstr>ΠΡΟΤΑΣΗ ΑΞΙΑΣ</vt:lpstr>
      <vt:lpstr>ΤΜΗΜΑΤΑ ΠΕΛΑΤΩΝ</vt:lpstr>
      <vt:lpstr>ΚΑΝaΛΙΑ</vt:lpstr>
      <vt:lpstr>ΒΑΣΙΚΟi ΠoΡΟΙ</vt:lpstr>
      <vt:lpstr>ΒΑΣΙΚeΣ ΣΥΝΕΡΓΑΣiΕΣ</vt:lpstr>
      <vt:lpstr>canvas ΕΠΙΧΕΙΡΗΜΑΤΙΚΟy ΜΟΝΤeΛΟΥ</vt:lpstr>
      <vt:lpstr>ΕρωτΉσεισ;</vt:lpstr>
      <vt:lpstr>ΕυχαριστοΎmε πολΎ!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Maria Rafailia Manti</dc:creator>
  <cp:lastModifiedBy>WORD _ΧΡΗΣΤΗΣ</cp:lastModifiedBy>
  <cp:revision>21</cp:revision>
  <dcterms:created xsi:type="dcterms:W3CDTF">2023-03-27T14:07:03Z</dcterms:created>
  <dcterms:modified xsi:type="dcterms:W3CDTF">2023-05-01T20:33:08Z</dcterms:modified>
</cp:coreProperties>
</file>