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368" r:id="rId2"/>
    <p:sldId id="369" r:id="rId3"/>
    <p:sldId id="370" r:id="rId4"/>
    <p:sldId id="371" r:id="rId5"/>
    <p:sldId id="372" r:id="rId6"/>
    <p:sldId id="373" r:id="rId7"/>
    <p:sldId id="375" r:id="rId8"/>
    <p:sldId id="376" r:id="rId9"/>
  </p:sldIdLst>
  <p:sldSz cx="9144000" cy="6858000" type="screen4x3"/>
  <p:notesSz cx="6858000" cy="9144000"/>
  <p:defaultTextStyle>
    <a:defPPr>
      <a:defRPr lang="el-GR"/>
    </a:defPPr>
    <a:lvl1pPr algn="ctr" rtl="0" fontAlgn="base">
      <a:spcBef>
        <a:spcPct val="0"/>
      </a:spcBef>
      <a:spcAft>
        <a:spcPct val="0"/>
      </a:spcAft>
      <a:defRPr kern="1200">
        <a:solidFill>
          <a:srgbClr val="FF3300"/>
        </a:solidFill>
        <a:latin typeface="Arial" charset="0"/>
        <a:ea typeface="+mn-ea"/>
        <a:cs typeface="+mn-cs"/>
      </a:defRPr>
    </a:lvl1pPr>
    <a:lvl2pPr marL="457200" algn="ctr" rtl="0" fontAlgn="base">
      <a:spcBef>
        <a:spcPct val="0"/>
      </a:spcBef>
      <a:spcAft>
        <a:spcPct val="0"/>
      </a:spcAft>
      <a:defRPr kern="1200">
        <a:solidFill>
          <a:srgbClr val="FF3300"/>
        </a:solidFill>
        <a:latin typeface="Arial" charset="0"/>
        <a:ea typeface="+mn-ea"/>
        <a:cs typeface="+mn-cs"/>
      </a:defRPr>
    </a:lvl2pPr>
    <a:lvl3pPr marL="914400" algn="ctr" rtl="0" fontAlgn="base">
      <a:spcBef>
        <a:spcPct val="0"/>
      </a:spcBef>
      <a:spcAft>
        <a:spcPct val="0"/>
      </a:spcAft>
      <a:defRPr kern="1200">
        <a:solidFill>
          <a:srgbClr val="FF3300"/>
        </a:solidFill>
        <a:latin typeface="Arial" charset="0"/>
        <a:ea typeface="+mn-ea"/>
        <a:cs typeface="+mn-cs"/>
      </a:defRPr>
    </a:lvl3pPr>
    <a:lvl4pPr marL="1371600" algn="ctr" rtl="0" fontAlgn="base">
      <a:spcBef>
        <a:spcPct val="0"/>
      </a:spcBef>
      <a:spcAft>
        <a:spcPct val="0"/>
      </a:spcAft>
      <a:defRPr kern="1200">
        <a:solidFill>
          <a:srgbClr val="FF3300"/>
        </a:solidFill>
        <a:latin typeface="Arial" charset="0"/>
        <a:ea typeface="+mn-ea"/>
        <a:cs typeface="+mn-cs"/>
      </a:defRPr>
    </a:lvl4pPr>
    <a:lvl5pPr marL="1828800" algn="ctr" rtl="0" fontAlgn="base">
      <a:spcBef>
        <a:spcPct val="0"/>
      </a:spcBef>
      <a:spcAft>
        <a:spcPct val="0"/>
      </a:spcAft>
      <a:defRPr kern="1200">
        <a:solidFill>
          <a:srgbClr val="FF3300"/>
        </a:solidFill>
        <a:latin typeface="Arial" charset="0"/>
        <a:ea typeface="+mn-ea"/>
        <a:cs typeface="+mn-cs"/>
      </a:defRPr>
    </a:lvl5pPr>
    <a:lvl6pPr marL="2286000" algn="l" defTabSz="914400" rtl="0" eaLnBrk="1" latinLnBrk="0" hangingPunct="1">
      <a:defRPr kern="1200">
        <a:solidFill>
          <a:srgbClr val="FF3300"/>
        </a:solidFill>
        <a:latin typeface="Arial" charset="0"/>
        <a:ea typeface="+mn-ea"/>
        <a:cs typeface="+mn-cs"/>
      </a:defRPr>
    </a:lvl6pPr>
    <a:lvl7pPr marL="2743200" algn="l" defTabSz="914400" rtl="0" eaLnBrk="1" latinLnBrk="0" hangingPunct="1">
      <a:defRPr kern="1200">
        <a:solidFill>
          <a:srgbClr val="FF3300"/>
        </a:solidFill>
        <a:latin typeface="Arial" charset="0"/>
        <a:ea typeface="+mn-ea"/>
        <a:cs typeface="+mn-cs"/>
      </a:defRPr>
    </a:lvl7pPr>
    <a:lvl8pPr marL="3200400" algn="l" defTabSz="914400" rtl="0" eaLnBrk="1" latinLnBrk="0" hangingPunct="1">
      <a:defRPr kern="1200">
        <a:solidFill>
          <a:srgbClr val="FF3300"/>
        </a:solidFill>
        <a:latin typeface="Arial" charset="0"/>
        <a:ea typeface="+mn-ea"/>
        <a:cs typeface="+mn-cs"/>
      </a:defRPr>
    </a:lvl8pPr>
    <a:lvl9pPr marL="3657600" algn="l" defTabSz="914400" rtl="0" eaLnBrk="1" latinLnBrk="0" hangingPunct="1">
      <a:defRPr kern="1200">
        <a:solidFill>
          <a:srgbClr val="FF33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ranchas"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969696"/>
    <a:srgbClr val="FF3300"/>
    <a:srgbClr val="960470"/>
    <a:srgbClr val="C70594"/>
    <a:srgbClr val="CC00CC"/>
    <a:srgbClr val="FF00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99817" autoAdjust="0"/>
  </p:normalViewPr>
  <p:slideViewPr>
    <p:cSldViewPr>
      <p:cViewPr varScale="1">
        <p:scale>
          <a:sx n="86" d="100"/>
          <a:sy n="86" d="100"/>
        </p:scale>
        <p:origin x="167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6" d="100"/>
          <a:sy n="86" d="100"/>
        </p:scale>
        <p:origin x="-19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solidFill>
                  <a:schemeClr val="tx1"/>
                </a:solidFill>
                <a:latin typeface="+mn-lt"/>
              </a:defRPr>
            </a:lvl1pPr>
          </a:lstStyle>
          <a:p>
            <a:pPr>
              <a:defRPr/>
            </a:pPr>
            <a:endParaRPr lang="el-G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solidFill>
                  <a:schemeClr val="tx1"/>
                </a:solidFill>
                <a:latin typeface="+mn-lt"/>
              </a:defRPr>
            </a:lvl1pPr>
          </a:lstStyle>
          <a:p>
            <a:pPr>
              <a:defRPr/>
            </a:pPr>
            <a:fld id="{6F3E690B-F8C5-44B4-B405-04F590615C9D}" type="datetimeFigureOut">
              <a:rPr lang="el-GR"/>
              <a:pPr>
                <a:defRPr/>
              </a:pPr>
              <a:t>29/3/2021</a:t>
            </a:fld>
            <a:endParaRPr lang="el-G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solidFill>
                  <a:schemeClr val="tx1"/>
                </a:solidFill>
                <a:latin typeface="+mn-lt"/>
              </a:defRPr>
            </a:lvl1pPr>
          </a:lstStyle>
          <a:p>
            <a:pPr>
              <a:defRPr/>
            </a:pPr>
            <a:endParaRPr lang="el-G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solidFill>
                  <a:schemeClr val="tx1"/>
                </a:solidFill>
                <a:latin typeface="+mn-lt"/>
              </a:defRPr>
            </a:lvl1pPr>
          </a:lstStyle>
          <a:p>
            <a:pPr>
              <a:defRPr/>
            </a:pPr>
            <a:fld id="{3A45C804-12C0-404D-9838-5CAE300563FE}" type="slidenum">
              <a:rPr lang="el-GR"/>
              <a:pPr>
                <a:defRPr/>
              </a:pPr>
              <a:t>‹#›</a:t>
            </a:fld>
            <a:endParaRPr lang="el-G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solidFill>
                  <a:schemeClr val="tx1"/>
                </a:solidFill>
                <a:latin typeface="+mn-lt"/>
              </a:defRPr>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solidFill>
                  <a:schemeClr val="tx1"/>
                </a:solidFill>
                <a:latin typeface="+mn-lt"/>
              </a:defRPr>
            </a:lvl1pPr>
          </a:lstStyle>
          <a:p>
            <a:pPr>
              <a:defRPr/>
            </a:pPr>
            <a:fld id="{99638D9D-9534-4842-8FC5-50D715F5D8C1}" type="datetimeFigureOut">
              <a:rPr lang="el-GR"/>
              <a:pPr>
                <a:defRPr/>
              </a:pPr>
              <a:t>29/3/2021</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l-G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solidFill>
                  <a:schemeClr val="tx1"/>
                </a:solidFill>
                <a:latin typeface="+mn-lt"/>
              </a:defRPr>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solidFill>
                  <a:schemeClr val="tx1"/>
                </a:solidFill>
                <a:latin typeface="+mn-lt"/>
              </a:defRPr>
            </a:lvl1pPr>
          </a:lstStyle>
          <a:p>
            <a:pPr>
              <a:defRPr/>
            </a:pPr>
            <a:fld id="{208EE2D6-8CD5-42F9-A372-1145895E22B3}" type="slidenum">
              <a:rPr lang="el-GR"/>
              <a:pPr>
                <a:defRPr/>
              </a:pPr>
              <a:t>‹#›</a:t>
            </a:fld>
            <a:endParaRPr lang="el-G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2</a:t>
            </a:fld>
            <a:endParaRPr lang="el-GR"/>
          </a:p>
        </p:txBody>
      </p:sp>
    </p:spTree>
    <p:extLst>
      <p:ext uri="{BB962C8B-B14F-4D97-AF65-F5344CB8AC3E}">
        <p14:creationId xmlns:p14="http://schemas.microsoft.com/office/powerpoint/2010/main" val="245103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3</a:t>
            </a:fld>
            <a:endParaRPr lang="el-GR"/>
          </a:p>
        </p:txBody>
      </p:sp>
    </p:spTree>
    <p:extLst>
      <p:ext uri="{BB962C8B-B14F-4D97-AF65-F5344CB8AC3E}">
        <p14:creationId xmlns:p14="http://schemas.microsoft.com/office/powerpoint/2010/main" val="260654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4</a:t>
            </a:fld>
            <a:endParaRPr lang="el-GR"/>
          </a:p>
        </p:txBody>
      </p:sp>
    </p:spTree>
    <p:extLst>
      <p:ext uri="{BB962C8B-B14F-4D97-AF65-F5344CB8AC3E}">
        <p14:creationId xmlns:p14="http://schemas.microsoft.com/office/powerpoint/2010/main" val="1833646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5</a:t>
            </a:fld>
            <a:endParaRPr lang="el-GR"/>
          </a:p>
        </p:txBody>
      </p:sp>
    </p:spTree>
    <p:extLst>
      <p:ext uri="{BB962C8B-B14F-4D97-AF65-F5344CB8AC3E}">
        <p14:creationId xmlns:p14="http://schemas.microsoft.com/office/powerpoint/2010/main" val="106993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6</a:t>
            </a:fld>
            <a:endParaRPr lang="el-GR"/>
          </a:p>
        </p:txBody>
      </p:sp>
    </p:spTree>
    <p:extLst>
      <p:ext uri="{BB962C8B-B14F-4D97-AF65-F5344CB8AC3E}">
        <p14:creationId xmlns:p14="http://schemas.microsoft.com/office/powerpoint/2010/main" val="172637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7</a:t>
            </a:fld>
            <a:endParaRPr lang="el-GR"/>
          </a:p>
        </p:txBody>
      </p:sp>
    </p:spTree>
    <p:extLst>
      <p:ext uri="{BB962C8B-B14F-4D97-AF65-F5344CB8AC3E}">
        <p14:creationId xmlns:p14="http://schemas.microsoft.com/office/powerpoint/2010/main" val="162347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D40FB9F-F041-446D-AFD7-28779C0F2B6D}" type="slidenum">
              <a:rPr lang="el-GR" smtClean="0"/>
              <a:pPr>
                <a:defRPr/>
              </a:pPr>
              <a:t>8</a:t>
            </a:fld>
            <a:endParaRPr lang="el-GR"/>
          </a:p>
        </p:txBody>
      </p:sp>
    </p:spTree>
    <p:extLst>
      <p:ext uri="{BB962C8B-B14F-4D97-AF65-F5344CB8AC3E}">
        <p14:creationId xmlns:p14="http://schemas.microsoft.com/office/powerpoint/2010/main" val="260914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 name="Title Placeholder 1"/>
          <p:cNvSpPr txBox="1">
            <a:spLocks/>
          </p:cNvSpPr>
          <p:nvPr/>
        </p:nvSpPr>
        <p:spPr>
          <a:xfrm>
            <a:off x="4643438" y="274638"/>
            <a:ext cx="3714750" cy="225425"/>
          </a:xfrm>
          <a:prstGeom prst="rect">
            <a:avLst/>
          </a:prstGeom>
          <a:noFill/>
          <a:ln>
            <a:noFill/>
          </a:ln>
        </p:spPr>
        <p:txBody>
          <a:bodyPr anchor="ctr"/>
          <a:lstStyle/>
          <a:p>
            <a:pPr algn="r" fontAlgn="auto">
              <a:spcAft>
                <a:spcPts val="0"/>
              </a:spcAft>
              <a:defRPr/>
            </a:pPr>
            <a:r>
              <a:rPr lang="el-GR" sz="1100" dirty="0">
                <a:solidFill>
                  <a:schemeClr val="bg1"/>
                </a:solidFill>
                <a:latin typeface="Arial" pitchFamily="34" charset="0"/>
                <a:ea typeface="+mj-ea"/>
                <a:cs typeface="Arial" pitchFamily="34" charset="0"/>
              </a:rPr>
              <a:t>ΤΜΗΜΑ ΕΦΑΡΜΟΣΜΕΝΗΣ ΠΛΗΡΟΦΟΡΙΚΗΣ</a:t>
            </a:r>
          </a:p>
        </p:txBody>
      </p:sp>
      <p:sp>
        <p:nvSpPr>
          <p:cNvPr id="10" name="TextBox 9"/>
          <p:cNvSpPr txBox="1"/>
          <p:nvPr/>
        </p:nvSpPr>
        <p:spPr>
          <a:xfrm>
            <a:off x="5286375" y="79375"/>
            <a:ext cx="3071813" cy="277813"/>
          </a:xfrm>
          <a:prstGeom prst="rect">
            <a:avLst/>
          </a:prstGeom>
          <a:noFill/>
        </p:spPr>
        <p:txBody>
          <a:bodyPr>
            <a:spAutoFit/>
          </a:bodyPr>
          <a:lstStyle/>
          <a:p>
            <a:pPr algn="r" fontAlgn="auto">
              <a:spcBef>
                <a:spcPts val="0"/>
              </a:spcBef>
              <a:spcAft>
                <a:spcPts val="0"/>
              </a:spcAft>
              <a:defRPr/>
            </a:pPr>
            <a:r>
              <a:rPr lang="el-GR" sz="1200" b="1" dirty="0">
                <a:solidFill>
                  <a:schemeClr val="bg1"/>
                </a:solidFill>
                <a:latin typeface="Arial" pitchFamily="34" charset="0"/>
                <a:cs typeface="Arial" pitchFamily="34" charset="0"/>
              </a:rPr>
              <a:t>ΠΑΝΕΠΙΣΤΗΜΙΟ ΜΑΚΕΔΟΝΙΑΣ</a:t>
            </a:r>
          </a:p>
        </p:txBody>
      </p:sp>
      <p:sp>
        <p:nvSpPr>
          <p:cNvPr id="6" name="TextBox 5"/>
          <p:cNvSpPr txBox="1"/>
          <p:nvPr/>
        </p:nvSpPr>
        <p:spPr>
          <a:xfrm>
            <a:off x="0" y="65088"/>
            <a:ext cx="3857625" cy="292100"/>
          </a:xfrm>
          <a:prstGeom prst="rect">
            <a:avLst/>
          </a:prstGeom>
          <a:noFill/>
        </p:spPr>
        <p:txBody>
          <a:bodyPr>
            <a:spAutoFit/>
          </a:bodyPr>
          <a:lstStyle/>
          <a:p>
            <a:pPr algn="l">
              <a:defRPr/>
            </a:pPr>
            <a:r>
              <a:rPr lang="el-GR" sz="1300" b="1" dirty="0">
                <a:solidFill>
                  <a:schemeClr val="bg1"/>
                </a:solidFill>
              </a:rPr>
              <a:t>ΜΙΚΡΟΟΙΚΟΝΟΜΙΚΗ </a:t>
            </a:r>
            <a:r>
              <a:rPr lang="el-GR" sz="1200" b="1" dirty="0">
                <a:solidFill>
                  <a:schemeClr val="bg1"/>
                </a:solidFill>
              </a:rPr>
              <a:t>ΑΝΑΛΥΣΗ</a:t>
            </a:r>
          </a:p>
        </p:txBody>
      </p:sp>
      <p:sp>
        <p:nvSpPr>
          <p:cNvPr id="8" name="TextBox 7"/>
          <p:cNvSpPr txBox="1"/>
          <p:nvPr/>
        </p:nvSpPr>
        <p:spPr>
          <a:xfrm>
            <a:off x="0" y="254000"/>
            <a:ext cx="3571875" cy="260350"/>
          </a:xfrm>
          <a:prstGeom prst="rect">
            <a:avLst/>
          </a:prstGeom>
          <a:noFill/>
        </p:spPr>
        <p:txBody>
          <a:bodyPr>
            <a:spAutoFit/>
          </a:bodyPr>
          <a:lstStyle/>
          <a:p>
            <a:pPr algn="l">
              <a:defRPr/>
            </a:pPr>
            <a:r>
              <a:rPr lang="el-GR" sz="1100" dirty="0">
                <a:solidFill>
                  <a:schemeClr val="bg1"/>
                </a:solidFill>
              </a:rPr>
              <a:t>Αν. Κάτος – Εμ. Στειακάκης</a:t>
            </a:r>
          </a:p>
        </p:txBody>
      </p:sp>
      <p:pic>
        <p:nvPicPr>
          <p:cNvPr id="4102" name="Picture 8" descr="LOGO_PAMAK_White.png"/>
          <p:cNvPicPr>
            <a:picLocks noChangeAspect="1"/>
          </p:cNvPicPr>
          <p:nvPr/>
        </p:nvPicPr>
        <p:blipFill>
          <a:blip r:embed="rId5" cstate="print"/>
          <a:srcRect/>
          <a:stretch>
            <a:fillRect/>
          </a:stretch>
        </p:blipFill>
        <p:spPr bwMode="auto">
          <a:xfrm>
            <a:off x="8335963" y="0"/>
            <a:ext cx="808037" cy="857250"/>
          </a:xfrm>
          <a:prstGeom prst="rect">
            <a:avLst/>
          </a:prstGeom>
          <a:noFill/>
          <a:ln w="9525">
            <a:noFill/>
            <a:miter lim="800000"/>
            <a:headEnd/>
            <a:tailEnd/>
          </a:ln>
        </p:spPr>
      </p:pic>
      <p:sp>
        <p:nvSpPr>
          <p:cNvPr id="9" name="Text Placeholder 2"/>
          <p:cNvSpPr txBox="1">
            <a:spLocks/>
          </p:cNvSpPr>
          <p:nvPr/>
        </p:nvSpPr>
        <p:spPr>
          <a:xfrm>
            <a:off x="8532813" y="6357938"/>
            <a:ext cx="719137" cy="642937"/>
          </a:xfrm>
          <a:prstGeom prst="rect">
            <a:avLst/>
          </a:prstGeom>
        </p:spPr>
        <p:txBody>
          <a:bodyPr/>
          <a:lstStyle>
            <a:lvl1pPr>
              <a:buNone/>
              <a:defRPr/>
            </a:lvl1pPr>
          </a:lstStyle>
          <a:p>
            <a:pPr marL="342900" indent="-342900" eaLnBrk="0" hangingPunct="0">
              <a:spcBef>
                <a:spcPct val="20000"/>
              </a:spcBef>
              <a:buFont typeface="Arial" charset="0"/>
              <a:buNone/>
              <a:defRPr/>
            </a:pPr>
            <a:fld id="{243A3168-D7F2-408F-8700-59610D153468}" type="slidenum">
              <a:rPr lang="el-GR" sz="2000" smtClean="0">
                <a:solidFill>
                  <a:schemeClr val="bg1"/>
                </a:solidFill>
                <a:latin typeface="Arial" pitchFamily="34" charset="0"/>
                <a:cs typeface="Arial" pitchFamily="34" charset="0"/>
              </a:rPr>
              <a:pPr marL="342900" indent="-342900" eaLnBrk="0" hangingPunct="0">
                <a:spcBef>
                  <a:spcPct val="20000"/>
                </a:spcBef>
                <a:buFont typeface="Arial" charset="0"/>
                <a:buNone/>
                <a:defRPr/>
              </a:pPr>
              <a:t>‹#›</a:t>
            </a:fld>
            <a:endParaRPr lang="el-GR" sz="2000" dirty="0">
              <a:solidFill>
                <a:schemeClr val="bg1"/>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hf hdr="0" ftr="0" dt="0"/>
  <p:txStyles>
    <p:titleStyle>
      <a:lvl1pPr algn="r" rtl="0" eaLnBrk="0" fontAlgn="base" hangingPunct="0">
        <a:spcBef>
          <a:spcPct val="0"/>
        </a:spcBef>
        <a:spcAft>
          <a:spcPct val="0"/>
        </a:spcAft>
        <a:defRPr sz="1200" b="1" kern="1200">
          <a:solidFill>
            <a:schemeClr val="bg1"/>
          </a:solidFill>
          <a:latin typeface="Arial" pitchFamily="34" charset="0"/>
          <a:ea typeface="+mj-ea"/>
          <a:cs typeface="Arial" pitchFamily="34" charset="0"/>
        </a:defRPr>
      </a:lvl1pPr>
      <a:lvl2pPr algn="r" rtl="0" eaLnBrk="0" fontAlgn="base" hangingPunct="0">
        <a:spcBef>
          <a:spcPct val="0"/>
        </a:spcBef>
        <a:spcAft>
          <a:spcPct val="0"/>
        </a:spcAft>
        <a:defRPr sz="1200" b="1">
          <a:solidFill>
            <a:schemeClr val="bg1"/>
          </a:solidFill>
          <a:latin typeface="Arial" charset="0"/>
          <a:cs typeface="Arial" charset="0"/>
        </a:defRPr>
      </a:lvl2pPr>
      <a:lvl3pPr algn="r" rtl="0" eaLnBrk="0" fontAlgn="base" hangingPunct="0">
        <a:spcBef>
          <a:spcPct val="0"/>
        </a:spcBef>
        <a:spcAft>
          <a:spcPct val="0"/>
        </a:spcAft>
        <a:defRPr sz="1200" b="1">
          <a:solidFill>
            <a:schemeClr val="bg1"/>
          </a:solidFill>
          <a:latin typeface="Arial" charset="0"/>
          <a:cs typeface="Arial" charset="0"/>
        </a:defRPr>
      </a:lvl3pPr>
      <a:lvl4pPr algn="r" rtl="0" eaLnBrk="0" fontAlgn="base" hangingPunct="0">
        <a:spcBef>
          <a:spcPct val="0"/>
        </a:spcBef>
        <a:spcAft>
          <a:spcPct val="0"/>
        </a:spcAft>
        <a:defRPr sz="1200" b="1">
          <a:solidFill>
            <a:schemeClr val="bg1"/>
          </a:solidFill>
          <a:latin typeface="Arial" charset="0"/>
          <a:cs typeface="Arial" charset="0"/>
        </a:defRPr>
      </a:lvl4pPr>
      <a:lvl5pPr algn="r" rtl="0" eaLnBrk="0" fontAlgn="base" hangingPunct="0">
        <a:spcBef>
          <a:spcPct val="0"/>
        </a:spcBef>
        <a:spcAft>
          <a:spcPct val="0"/>
        </a:spcAft>
        <a:defRPr sz="1200" b="1">
          <a:solidFill>
            <a:schemeClr val="bg1"/>
          </a:solidFill>
          <a:latin typeface="Arial" charset="0"/>
          <a:cs typeface="Arial" charset="0"/>
        </a:defRPr>
      </a:lvl5pPr>
      <a:lvl6pPr marL="457200" algn="r" rtl="0" fontAlgn="base">
        <a:spcBef>
          <a:spcPct val="0"/>
        </a:spcBef>
        <a:spcAft>
          <a:spcPct val="0"/>
        </a:spcAft>
        <a:defRPr sz="1200" b="1">
          <a:solidFill>
            <a:schemeClr val="bg1"/>
          </a:solidFill>
          <a:latin typeface="Arial" charset="0"/>
          <a:cs typeface="Arial" charset="0"/>
        </a:defRPr>
      </a:lvl6pPr>
      <a:lvl7pPr marL="914400" algn="r" rtl="0" fontAlgn="base">
        <a:spcBef>
          <a:spcPct val="0"/>
        </a:spcBef>
        <a:spcAft>
          <a:spcPct val="0"/>
        </a:spcAft>
        <a:defRPr sz="1200" b="1">
          <a:solidFill>
            <a:schemeClr val="bg1"/>
          </a:solidFill>
          <a:latin typeface="Arial" charset="0"/>
          <a:cs typeface="Arial" charset="0"/>
        </a:defRPr>
      </a:lvl7pPr>
      <a:lvl8pPr marL="1371600" algn="r" rtl="0" fontAlgn="base">
        <a:spcBef>
          <a:spcPct val="0"/>
        </a:spcBef>
        <a:spcAft>
          <a:spcPct val="0"/>
        </a:spcAft>
        <a:defRPr sz="1200" b="1">
          <a:solidFill>
            <a:schemeClr val="bg1"/>
          </a:solidFill>
          <a:latin typeface="Arial" charset="0"/>
          <a:cs typeface="Arial" charset="0"/>
        </a:defRPr>
      </a:lvl8pPr>
      <a:lvl9pPr marL="1828800" algn="r" rtl="0" fontAlgn="base">
        <a:spcBef>
          <a:spcPct val="0"/>
        </a:spcBef>
        <a:spcAft>
          <a:spcPct val="0"/>
        </a:spcAft>
        <a:defRPr sz="1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996963"/>
              </a:xfrm>
              <a:prstGeom prst="rect">
                <a:avLst/>
              </a:prstGeom>
              <a:noFill/>
            </p:spPr>
            <p:txBody>
              <a:bodyPr wrap="square" rtlCol="0">
                <a:spAutoFit/>
              </a:bodyPr>
              <a:lstStyle/>
              <a:p>
                <a:pPr algn="just">
                  <a:lnSpc>
                    <a:spcPct val="110000"/>
                  </a:lnSpc>
                </a:pPr>
                <a:r>
                  <a:rPr lang="el-GR" sz="2600" b="1" dirty="0">
                    <a:solidFill>
                      <a:schemeClr val="tx1"/>
                    </a:solidFill>
                  </a:rPr>
                  <a:t>1</a:t>
                </a:r>
                <a:r>
                  <a:rPr lang="el-GR" sz="2600" b="1" baseline="30000" dirty="0">
                    <a:solidFill>
                      <a:schemeClr val="tx1"/>
                    </a:solidFill>
                  </a:rPr>
                  <a:t>η</a:t>
                </a:r>
                <a:r>
                  <a:rPr lang="el-GR" sz="2600" b="1" dirty="0">
                    <a:solidFill>
                      <a:schemeClr val="tx1"/>
                    </a:solidFill>
                  </a:rPr>
                  <a:t>  Άσκηση</a:t>
                </a:r>
              </a:p>
              <a:p>
                <a:pPr algn="just">
                  <a:lnSpc>
                    <a:spcPct val="110000"/>
                  </a:lnSpc>
                  <a:spcAft>
                    <a:spcPts val="600"/>
                  </a:spcAft>
                </a:pPr>
                <a:r>
                  <a:rPr lang="el-GR" sz="2000" dirty="0">
                    <a:solidFill>
                      <a:schemeClr val="tx1"/>
                    </a:solidFill>
                  </a:rPr>
                  <a:t>Η συνάρτηση κόστους παραγωγής ενός εκπαιδευτικού </a:t>
                </a:r>
                <a:r>
                  <a:rPr lang="en-US" sz="2000" dirty="0">
                    <a:solidFill>
                      <a:schemeClr val="tx1"/>
                    </a:solidFill>
                  </a:rPr>
                  <a:t>DVD </a:t>
                </a:r>
                <a:r>
                  <a:rPr lang="el-GR" sz="2000" dirty="0">
                    <a:solidFill>
                      <a:schemeClr val="tx1"/>
                    </a:solidFill>
                  </a:rPr>
                  <a:t>από μία μονοπωλιακή επιχείρηση είναι η εξής</a:t>
                </a:r>
                <a:r>
                  <a:rPr lang="en-US" sz="2000" dirty="0">
                    <a:solidFill>
                      <a:schemeClr val="tx1"/>
                    </a:solidFill>
                  </a:rPr>
                  <a:t>:</a:t>
                </a:r>
              </a:p>
              <a:p>
                <a:pPr algn="just">
                  <a:lnSpc>
                    <a:spcPct val="110000"/>
                  </a:lnSpc>
                </a:pPr>
                <a14:m>
                  <m:oMathPara xmlns:m="http://schemas.openxmlformats.org/officeDocument/2006/math">
                    <m:oMathParaPr>
                      <m:jc m:val="left"/>
                    </m:oMathParaPr>
                    <m:oMath xmlns:m="http://schemas.openxmlformats.org/officeDocument/2006/math">
                      <m:r>
                        <a:rPr lang="en-US" sz="2400" b="1" i="1" smtClean="0">
                          <a:solidFill>
                            <a:schemeClr val="tx1"/>
                          </a:solidFill>
                          <a:latin typeface="Cambria Math" panose="02040503050406030204" pitchFamily="18" charset="0"/>
                        </a:rPr>
                        <m:t>𝑪</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𝟏𝟎𝟎</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𝒚</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𝒚</m:t>
                          </m:r>
                        </m:e>
                        <m:sup>
                          <m:r>
                            <a:rPr lang="en-US" sz="2400" b="1" i="1" smtClean="0">
                              <a:solidFill>
                                <a:schemeClr val="tx1"/>
                              </a:solidFill>
                              <a:latin typeface="Cambria Math" panose="02040503050406030204" pitchFamily="18" charset="0"/>
                            </a:rPr>
                            <m:t>𝟐</m:t>
                          </m:r>
                        </m:sup>
                      </m:sSup>
                    </m:oMath>
                  </m:oMathPara>
                </a14:m>
                <a:endParaRPr lang="en-US" sz="2000" b="1" dirty="0">
                  <a:solidFill>
                    <a:schemeClr val="tx1"/>
                  </a:solidFill>
                </a:endParaRPr>
              </a:p>
              <a:p>
                <a:pPr algn="just">
                  <a:lnSpc>
                    <a:spcPct val="110000"/>
                  </a:lnSpc>
                  <a:spcBef>
                    <a:spcPts val="600"/>
                  </a:spcBef>
                  <a:spcAft>
                    <a:spcPts val="600"/>
                  </a:spcAft>
                </a:pPr>
                <a:r>
                  <a:rPr lang="el-GR" sz="2000" dirty="0">
                    <a:solidFill>
                      <a:schemeClr val="tx1"/>
                    </a:solidFill>
                  </a:rPr>
                  <a:t>Αντίστοιχα, η αντίστροφη συνάρτηση ζήτησης είναι</a:t>
                </a:r>
                <a:r>
                  <a:rPr lang="en-US" sz="2000" dirty="0">
                    <a:solidFill>
                      <a:schemeClr val="tx1"/>
                    </a:solidFill>
                  </a:rPr>
                  <a:t>:</a:t>
                </a:r>
              </a:p>
              <a:p>
                <a:pPr algn="just">
                  <a:lnSpc>
                    <a:spcPct val="110000"/>
                  </a:lnSpc>
                  <a:spcBef>
                    <a:spcPts val="600"/>
                  </a:spcBef>
                </a:pPr>
                <a14:m>
                  <m:oMathPara xmlns:m="http://schemas.openxmlformats.org/officeDocument/2006/math">
                    <m:oMathParaPr>
                      <m:jc m:val="left"/>
                    </m:oMathParaPr>
                    <m:oMath xmlns:m="http://schemas.openxmlformats.org/officeDocument/2006/math">
                      <m:r>
                        <a:rPr lang="en-US" sz="2400" b="1" i="1" smtClean="0">
                          <a:solidFill>
                            <a:schemeClr val="tx1"/>
                          </a:solidFill>
                          <a:latin typeface="Cambria Math" panose="02040503050406030204" pitchFamily="18" charset="0"/>
                        </a:rPr>
                        <m:t>𝑷</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𝒚</m:t>
                      </m:r>
                    </m:oMath>
                  </m:oMathPara>
                </a14:m>
                <a:endParaRPr lang="en-US" sz="2400" b="1" dirty="0">
                  <a:solidFill>
                    <a:schemeClr val="tx1"/>
                  </a:solidFill>
                </a:endParaRPr>
              </a:p>
              <a:p>
                <a:pPr algn="just">
                  <a:lnSpc>
                    <a:spcPct val="110000"/>
                  </a:lnSpc>
                  <a:spcBef>
                    <a:spcPts val="600"/>
                  </a:spcBef>
                </a:pPr>
                <a:r>
                  <a:rPr lang="el-GR" sz="2000" b="1" dirty="0">
                    <a:solidFill>
                      <a:schemeClr val="tx1"/>
                    </a:solidFill>
                  </a:rPr>
                  <a:t>Ζητούνται</a:t>
                </a:r>
                <a:r>
                  <a:rPr lang="en-US" sz="2000" b="1" dirty="0">
                    <a:solidFill>
                      <a:schemeClr val="tx1"/>
                    </a:solidFill>
                  </a:rPr>
                  <a:t>:</a:t>
                </a:r>
              </a:p>
              <a:p>
                <a:pPr marL="457200" indent="-457200" algn="just">
                  <a:lnSpc>
                    <a:spcPct val="110000"/>
                  </a:lnSpc>
                  <a:spcBef>
                    <a:spcPts val="600"/>
                  </a:spcBef>
                  <a:buAutoNum type="arabicPeriod"/>
                </a:pPr>
                <a:r>
                  <a:rPr lang="el-GR" sz="2000" dirty="0">
                    <a:solidFill>
                      <a:schemeClr val="tx1"/>
                    </a:solidFill>
                  </a:rPr>
                  <a:t>Η τιμή του προϊόντος για την οποία μεγιστοποιούνται τα κέρδη της επιχείρησης. Επίσης, η ποσότητα προϊόντος και τα αντίστοιχα κέρδη.</a:t>
                </a:r>
              </a:p>
              <a:p>
                <a:pPr marL="457200" indent="-457200" algn="just">
                  <a:lnSpc>
                    <a:spcPct val="110000"/>
                  </a:lnSpc>
                  <a:spcBef>
                    <a:spcPts val="600"/>
                  </a:spcBef>
                  <a:buAutoNum type="arabicPeriod"/>
                </a:pPr>
                <a:r>
                  <a:rPr lang="el-GR" sz="2000" dirty="0">
                    <a:solidFill>
                      <a:schemeClr val="tx1"/>
                    </a:solidFill>
                  </a:rPr>
                  <a:t>Τα παραπάνω μεγέθη για την περίπτωση που η επιχείρηση συμπεριφέρεται ως τέλεια ανταγωνιστική.</a:t>
                </a:r>
              </a:p>
              <a:p>
                <a:pPr marL="457200" indent="-457200" algn="just">
                  <a:lnSpc>
                    <a:spcPct val="110000"/>
                  </a:lnSpc>
                  <a:spcBef>
                    <a:spcPts val="600"/>
                  </a:spcBef>
                  <a:buAutoNum type="arabicPeriod"/>
                </a:pPr>
                <a:r>
                  <a:rPr lang="el-GR" sz="2000" dirty="0">
                    <a:solidFill>
                      <a:schemeClr val="tx1"/>
                    </a:solidFill>
                  </a:rPr>
                  <a:t>Εάν το κράτος επιβάλλει έναν φόρο </a:t>
                </a:r>
                <a:r>
                  <a:rPr lang="el-GR" sz="2000" b="1" dirty="0">
                    <a:solidFill>
                      <a:schemeClr val="tx1"/>
                    </a:solidFill>
                  </a:rPr>
                  <a:t>2 €</a:t>
                </a:r>
                <a:r>
                  <a:rPr lang="el-GR" sz="2000" dirty="0">
                    <a:solidFill>
                      <a:schemeClr val="tx1"/>
                    </a:solidFill>
                  </a:rPr>
                  <a:t> στην παραγωγή της μονάδας του προϊόντος, απαντήστε ξανά στο ζήτημα 1.</a:t>
                </a:r>
              </a:p>
              <a:p>
                <a:pPr marL="457200" indent="-457200" algn="just">
                  <a:lnSpc>
                    <a:spcPct val="110000"/>
                  </a:lnSpc>
                  <a:spcBef>
                    <a:spcPts val="600"/>
                  </a:spcBef>
                  <a:buAutoNum type="arabicPeriod"/>
                </a:pPr>
                <a:r>
                  <a:rPr lang="el-GR" sz="2000" dirty="0">
                    <a:solidFill>
                      <a:schemeClr val="tx1"/>
                    </a:solidFill>
                  </a:rPr>
                  <a:t>Ποιο είναι το ποσοστό του φόρου που θα επιβαρυνθεί η επιχείρηση και ποιο το ποσοστό που θα επιβαρυνθεί ο καταναλωτής</a:t>
                </a:r>
                <a:r>
                  <a:rPr lang="en-US" sz="2000" dirty="0">
                    <a:solidFill>
                      <a:schemeClr val="tx1"/>
                    </a:solidFill>
                  </a:rPr>
                  <a:t>;</a:t>
                </a:r>
                <a:endParaRPr lang="el-GR" sz="2000" dirty="0">
                  <a:solidFill>
                    <a:schemeClr val="tx1"/>
                  </a:solidFill>
                </a:endParaRPr>
              </a:p>
            </p:txBody>
          </p:sp>
        </mc:Choice>
        <mc:Fallback xmlns="">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996963"/>
              </a:xfrm>
              <a:prstGeom prst="rect">
                <a:avLst/>
              </a:prstGeom>
              <a:blipFill>
                <a:blip r:embed="rId3"/>
                <a:stretch>
                  <a:fillRect l="-1302" t="-916" r="-724" b="-1119"/>
                </a:stretch>
              </a:blipFill>
            </p:spPr>
            <p:txBody>
              <a:bodyPr/>
              <a:lstStyle/>
              <a:p>
                <a:r>
                  <a:rPr lang="el-GR">
                    <a:noFill/>
                  </a:rPr>
                  <a:t> </a:t>
                </a:r>
              </a:p>
            </p:txBody>
          </p:sp>
        </mc:Fallback>
      </mc:AlternateContent>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4849789"/>
              </a:xfrm>
              <a:prstGeom prst="rect">
                <a:avLst/>
              </a:prstGeom>
              <a:noFill/>
            </p:spPr>
            <p:txBody>
              <a:bodyPr wrap="square" rtlCol="0">
                <a:spAutoFit/>
              </a:bodyPr>
              <a:lstStyle/>
              <a:p>
                <a:pPr algn="just">
                  <a:lnSpc>
                    <a:spcPct val="110000"/>
                  </a:lnSpc>
                  <a:spcAft>
                    <a:spcPts val="600"/>
                  </a:spcAft>
                </a:pPr>
                <a:r>
                  <a:rPr lang="el-GR" sz="2600" b="1" dirty="0">
                    <a:solidFill>
                      <a:schemeClr val="tx1"/>
                    </a:solidFill>
                  </a:rPr>
                  <a:t>Επίλυση</a:t>
                </a:r>
              </a:p>
              <a:p>
                <a:pPr algn="just">
                  <a:lnSpc>
                    <a:spcPct val="110000"/>
                  </a:lnSpc>
                  <a:spcAft>
                    <a:spcPts val="600"/>
                  </a:spcAft>
                </a:pPr>
                <a:endParaRPr lang="el-GR" sz="1200" b="1" dirty="0">
                  <a:solidFill>
                    <a:schemeClr val="tx1"/>
                  </a:solidFill>
                </a:endParaRPr>
              </a:p>
              <a:p>
                <a:pPr algn="just">
                  <a:lnSpc>
                    <a:spcPct val="110000"/>
                  </a:lnSpc>
                  <a:spcAft>
                    <a:spcPts val="600"/>
                  </a:spcAft>
                </a:pPr>
                <a:r>
                  <a:rPr lang="el-GR" sz="2000" dirty="0">
                    <a:solidFill>
                      <a:schemeClr val="tx1"/>
                    </a:solidFill>
                  </a:rPr>
                  <a:t>Η επιχείρηση είναι μονοπωλιακή. Το πρόβλημα μεγιστοποίησης των κερδών εκφράζεται ως εξής</a:t>
                </a:r>
                <a:r>
                  <a:rPr lang="en-US" sz="2000" dirty="0">
                    <a:solidFill>
                      <a:schemeClr val="tx1"/>
                    </a:solidFill>
                  </a:rPr>
                  <a:t>:</a:t>
                </a:r>
              </a:p>
              <a:p>
                <a:pPr algn="just">
                  <a:lnSpc>
                    <a:spcPct val="110000"/>
                  </a:lnSpc>
                  <a:spcAft>
                    <a:spcPts val="600"/>
                  </a:spcAft>
                </a:pPr>
                <a14:m>
                  <m:oMathPara xmlns:m="http://schemas.openxmlformats.org/officeDocument/2006/math">
                    <m:oMathParaPr>
                      <m:jc m:val="left"/>
                    </m:oMathParaPr>
                    <m:oMath xmlns:m="http://schemas.openxmlformats.org/officeDocument/2006/math">
                      <m:r>
                        <a:rPr lang="en-US" sz="2400" b="1" i="1" smtClean="0">
                          <a:solidFill>
                            <a:schemeClr val="tx1"/>
                          </a:solidFill>
                          <a:latin typeface="Cambria Math" panose="02040503050406030204" pitchFamily="18" charset="0"/>
                        </a:rPr>
                        <m:t>𝒎𝒂𝒙</m:t>
                      </m:r>
                      <m:r>
                        <a:rPr lang="en-US" sz="2400" b="1" i="1" smtClean="0">
                          <a:solidFill>
                            <a:schemeClr val="bg1"/>
                          </a:solidFill>
                          <a:latin typeface="Cambria Math" panose="02040503050406030204" pitchFamily="18" charset="0"/>
                        </a:rPr>
                        <m:t>𝒍</m:t>
                      </m:r>
                      <m:r>
                        <a:rPr lang="en-US" sz="2400" b="1" i="1" smtClean="0">
                          <a:solidFill>
                            <a:schemeClr val="tx1"/>
                          </a:solidFill>
                          <a:latin typeface="Cambria Math" panose="02040503050406030204" pitchFamily="18" charset="0"/>
                        </a:rPr>
                        <m:t>𝑹</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𝒚</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𝑪</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𝒚</m:t>
                          </m:r>
                        </m:e>
                      </m:d>
                    </m:oMath>
                  </m:oMathPara>
                </a14:m>
                <a:endParaRPr lang="en-US" sz="2400" b="1" dirty="0">
                  <a:solidFill>
                    <a:schemeClr val="tx1"/>
                  </a:solidFill>
                </a:endParaRPr>
              </a:p>
              <a:p>
                <a:pPr algn="just">
                  <a:lnSpc>
                    <a:spcPct val="110000"/>
                  </a:lnSpc>
                  <a:spcAft>
                    <a:spcPts val="600"/>
                  </a:spcAft>
                </a:pPr>
                <a:r>
                  <a:rPr lang="el-GR" sz="2000" dirty="0">
                    <a:solidFill>
                      <a:schemeClr val="tx1"/>
                    </a:solidFill>
                  </a:rPr>
                  <a:t>Λαμβάνουμε τη Συνθήκη Πρώτης Τάξης</a:t>
                </a:r>
                <a:r>
                  <a:rPr lang="en-US" sz="2000" dirty="0">
                    <a:solidFill>
                      <a:schemeClr val="tx1"/>
                    </a:solidFill>
                  </a:rPr>
                  <a:t>:</a:t>
                </a:r>
              </a:p>
              <a:p>
                <a:pPr algn="just">
                  <a:lnSpc>
                    <a:spcPct val="110000"/>
                  </a:lnSpc>
                  <a:spcAft>
                    <a:spcPts val="1200"/>
                  </a:spcAft>
                </a:pPr>
                <a14:m>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𝑹</m:t>
                        </m:r>
                      </m:e>
                      <m:sup>
                        <m:r>
                          <a:rPr lang="en-US" sz="2400" b="1" i="1" smtClean="0">
                            <a:solidFill>
                              <a:schemeClr val="tx1"/>
                            </a:solidFill>
                            <a:latin typeface="Cambria Math" panose="02040503050406030204" pitchFamily="18" charset="0"/>
                          </a:rPr>
                          <m:t>′</m:t>
                        </m:r>
                      </m:sup>
                    </m:sSup>
                    <m:d>
                      <m:dPr>
                        <m:ctrlPr>
                          <a:rPr lang="en-US" sz="2400" b="1" i="1" smtClean="0">
                            <a:solidFill>
                              <a:schemeClr val="tx1"/>
                            </a:solidFill>
                            <a:latin typeface="Cambria Math" panose="02040503050406030204" pitchFamily="18" charset="0"/>
                          </a:rPr>
                        </m:ctrlPr>
                      </m:dPr>
                      <m:e>
                        <m:r>
                          <a:rPr lang="en-US" sz="2400" b="1" i="0" smtClean="0">
                            <a:solidFill>
                              <a:schemeClr val="tx1"/>
                            </a:solidFill>
                            <a:latin typeface="Cambria Math" panose="02040503050406030204" pitchFamily="18" charset="0"/>
                          </a:rPr>
                          <m:t>𝐲</m:t>
                        </m:r>
                      </m:e>
                    </m:d>
                    <m:r>
                      <a:rPr lang="en-US" sz="2400" b="1" i="0"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𝐂</m:t>
                        </m:r>
                      </m:e>
                      <m:sup>
                        <m:r>
                          <a:rPr lang="en-US" sz="2400" b="1" i="0" smtClean="0">
                            <a:solidFill>
                              <a:schemeClr val="tx1"/>
                            </a:solidFill>
                            <a:latin typeface="Cambria Math" panose="02040503050406030204" pitchFamily="18" charset="0"/>
                          </a:rPr>
                          <m:t>′</m:t>
                        </m:r>
                      </m:sup>
                    </m:sSup>
                    <m:d>
                      <m:dPr>
                        <m:ctrlPr>
                          <a:rPr lang="en-US" sz="2400" b="1" i="1" smtClean="0">
                            <a:solidFill>
                              <a:schemeClr val="tx1"/>
                            </a:solidFill>
                            <a:latin typeface="Cambria Math" panose="02040503050406030204" pitchFamily="18" charset="0"/>
                          </a:rPr>
                        </m:ctrlPr>
                      </m:dPr>
                      <m:e>
                        <m:r>
                          <a:rPr lang="en-US" sz="2400" b="1" i="0" smtClean="0">
                            <a:solidFill>
                              <a:schemeClr val="tx1"/>
                            </a:solidFill>
                            <a:latin typeface="Cambria Math" panose="02040503050406030204" pitchFamily="18" charset="0"/>
                          </a:rPr>
                          <m:t>𝐲</m:t>
                        </m:r>
                      </m:e>
                    </m:d>
                    <m:r>
                      <a:rPr lang="en-US" sz="2400" b="1" i="0"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𝟎</m:t>
                    </m:r>
                  </m:oMath>
                </a14:m>
                <a:r>
                  <a:rPr lang="en-US" sz="2400" b="1" dirty="0">
                    <a:solidFill>
                      <a:schemeClr val="tx1"/>
                    </a:solidFill>
                  </a:rPr>
                  <a:t> </a:t>
                </a:r>
                <a:r>
                  <a:rPr lang="en-US" sz="2400" b="1" dirty="0">
                    <a:solidFill>
                      <a:schemeClr val="tx1"/>
                    </a:solidFill>
                    <a:sym typeface="Symbol" panose="05050102010706020507" pitchFamily="18" charset="2"/>
                  </a:rPr>
                  <a:t> </a:t>
                </a:r>
                <a14:m>
                  <m:oMath xmlns:m="http://schemas.openxmlformats.org/officeDocument/2006/math">
                    <m:r>
                      <a:rPr lang="en-US" sz="2400" b="1" i="1" smtClean="0">
                        <a:solidFill>
                          <a:schemeClr val="tx1"/>
                        </a:solidFill>
                        <a:latin typeface="Cambria Math" panose="02040503050406030204" pitchFamily="18" charset="0"/>
                        <a:sym typeface="Symbol" panose="05050102010706020507" pitchFamily="18" charset="2"/>
                      </a:rPr>
                      <m:t>𝑴𝑹</m:t>
                    </m:r>
                    <m:r>
                      <a:rPr lang="en-US" sz="2400" b="1" i="1" smtClean="0">
                        <a:solidFill>
                          <a:schemeClr val="tx1"/>
                        </a:solidFill>
                        <a:latin typeface="Cambria Math" panose="02040503050406030204" pitchFamily="18" charset="0"/>
                        <a:sym typeface="Symbol" panose="05050102010706020507" pitchFamily="18" charset="2"/>
                      </a:rPr>
                      <m:t>=</m:t>
                    </m:r>
                    <m:r>
                      <a:rPr lang="en-US" sz="2400" b="1" i="1" smtClean="0">
                        <a:solidFill>
                          <a:schemeClr val="tx1"/>
                        </a:solidFill>
                        <a:latin typeface="Cambria Math" panose="02040503050406030204" pitchFamily="18" charset="0"/>
                        <a:sym typeface="Symbol" panose="05050102010706020507" pitchFamily="18" charset="2"/>
                      </a:rPr>
                      <m:t>𝑴𝑪</m:t>
                    </m:r>
                  </m:oMath>
                </a14:m>
                <a:endParaRPr lang="en-US" sz="2400" b="1" dirty="0">
                  <a:solidFill>
                    <a:schemeClr val="tx1"/>
                  </a:solidFill>
                </a:endParaRPr>
              </a:p>
              <a:p>
                <a:pPr algn="just">
                  <a:lnSpc>
                    <a:spcPct val="110000"/>
                  </a:lnSpc>
                  <a:spcAft>
                    <a:spcPts val="1200"/>
                  </a:spcAft>
                </a:pPr>
                <a:r>
                  <a:rPr lang="el-GR" sz="2400" dirty="0">
                    <a:solidFill>
                      <a:schemeClr val="tx1"/>
                    </a:solidFill>
                  </a:rPr>
                  <a:t>Εάν </a:t>
                </a:r>
                <a14:m>
                  <m:oMath xmlns:m="http://schemas.openxmlformats.org/officeDocument/2006/math">
                    <m:r>
                      <a:rPr lang="en-US" sz="2400" b="0" i="1" smtClean="0">
                        <a:solidFill>
                          <a:schemeClr val="tx1"/>
                        </a:solidFill>
                        <a:latin typeface="Cambria Math" panose="02040503050406030204" pitchFamily="18" charset="0"/>
                      </a:rPr>
                      <m:t>𝑀𝑅</m:t>
                    </m:r>
                    <m:r>
                      <a:rPr lang="en-US" sz="2400" b="0" i="1" smtClean="0">
                        <a:solidFill>
                          <a:schemeClr val="tx1"/>
                        </a:solidFill>
                        <a:latin typeface="Cambria Math" panose="02040503050406030204" pitchFamily="18" charset="0"/>
                      </a:rPr>
                      <m:t>&lt;</m:t>
                    </m:r>
                    <m:r>
                      <a:rPr lang="en-US" sz="2400" b="0" i="1" smtClean="0">
                        <a:solidFill>
                          <a:schemeClr val="tx1"/>
                        </a:solidFill>
                        <a:latin typeface="Cambria Math" panose="02040503050406030204" pitchFamily="18" charset="0"/>
                      </a:rPr>
                      <m:t>𝑀𝐶</m:t>
                    </m:r>
                  </m:oMath>
                </a14:m>
                <a:r>
                  <a:rPr lang="en-US" sz="2400" dirty="0">
                    <a:solidFill>
                      <a:schemeClr val="tx1"/>
                    </a:solidFill>
                  </a:rPr>
                  <a:t> </a:t>
                </a:r>
                <a:r>
                  <a:rPr lang="en-US" sz="2400" dirty="0">
                    <a:solidFill>
                      <a:schemeClr val="tx1"/>
                    </a:solidFill>
                    <a:sym typeface="Symbol" panose="05050102010706020507" pitchFamily="18" charset="2"/>
                  </a:rPr>
                  <a:t> </a:t>
                </a:r>
                <a:r>
                  <a:rPr lang="el-GR" sz="2400" dirty="0">
                    <a:solidFill>
                      <a:schemeClr val="tx1"/>
                    </a:solidFill>
                    <a:sym typeface="Symbol" panose="05050102010706020507" pitchFamily="18" charset="2"/>
                  </a:rPr>
                  <a:t>συμφέρει την επιχείρηση να μειώσει την ποσότητα του παραγόμενου προϊόντος</a:t>
                </a:r>
              </a:p>
              <a:p>
                <a:pPr algn="just">
                  <a:lnSpc>
                    <a:spcPct val="110000"/>
                  </a:lnSpc>
                  <a:spcAft>
                    <a:spcPts val="600"/>
                  </a:spcAft>
                </a:pPr>
                <a:r>
                  <a:rPr lang="el-GR" sz="2400" dirty="0">
                    <a:solidFill>
                      <a:schemeClr val="tx1"/>
                    </a:solidFill>
                    <a:sym typeface="Symbol" panose="05050102010706020507" pitchFamily="18" charset="2"/>
                  </a:rPr>
                  <a:t>Εάν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𝑀𝑅</m:t>
                    </m:r>
                    <m:r>
                      <a:rPr lang="en-US" sz="2400" b="0" i="1" smtClean="0">
                        <a:solidFill>
                          <a:schemeClr val="tx1"/>
                        </a:solidFill>
                        <a:latin typeface="Cambria Math" panose="02040503050406030204" pitchFamily="18" charset="0"/>
                        <a:sym typeface="Symbol" panose="05050102010706020507" pitchFamily="18" charset="2"/>
                      </a:rPr>
                      <m:t>&gt;</m:t>
                    </m:r>
                    <m:r>
                      <a:rPr lang="en-US" sz="2400" b="0" i="1" smtClean="0">
                        <a:solidFill>
                          <a:schemeClr val="tx1"/>
                        </a:solidFill>
                        <a:latin typeface="Cambria Math" panose="02040503050406030204" pitchFamily="18" charset="0"/>
                        <a:sym typeface="Symbol" panose="05050102010706020507" pitchFamily="18" charset="2"/>
                      </a:rPr>
                      <m:t>𝑀𝐶</m:t>
                    </m:r>
                  </m:oMath>
                </a14:m>
                <a:r>
                  <a:rPr lang="en-US" sz="2400" dirty="0">
                    <a:solidFill>
                      <a:schemeClr val="tx1"/>
                    </a:solidFill>
                  </a:rPr>
                  <a:t> </a:t>
                </a:r>
                <a:r>
                  <a:rPr lang="en-US" sz="2400" dirty="0">
                    <a:solidFill>
                      <a:schemeClr val="tx1"/>
                    </a:solidFill>
                    <a:sym typeface="Symbol" panose="05050102010706020507" pitchFamily="18" charset="2"/>
                  </a:rPr>
                  <a:t> </a:t>
                </a:r>
                <a:r>
                  <a:rPr lang="el-GR" sz="2400" dirty="0">
                    <a:solidFill>
                      <a:schemeClr val="tx1"/>
                    </a:solidFill>
                    <a:sym typeface="Symbol" panose="05050102010706020507" pitchFamily="18" charset="2"/>
                  </a:rPr>
                  <a:t>συμφέρει την επιχείρηση να αυξήσει την παραγόμενη ποσότητα</a:t>
                </a:r>
                <a:endParaRPr lang="en-US" sz="2400" dirty="0">
                  <a:solidFill>
                    <a:schemeClr val="tx1"/>
                  </a:solidFill>
                </a:endParaRPr>
              </a:p>
            </p:txBody>
          </p:sp>
        </mc:Choice>
        <mc:Fallback xmlns="">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4849789"/>
              </a:xfrm>
              <a:prstGeom prst="rect">
                <a:avLst/>
              </a:prstGeom>
              <a:blipFill>
                <a:blip r:embed="rId3"/>
                <a:stretch>
                  <a:fillRect l="-1302" t="-1132" r="-1085" b="-2138"/>
                </a:stretch>
              </a:blipFill>
            </p:spPr>
            <p:txBody>
              <a:bodyPr/>
              <a:lstStyle/>
              <a:p>
                <a:r>
                  <a:rPr lang="el-GR">
                    <a:noFill/>
                  </a:rPr>
                  <a:t> </a:t>
                </a:r>
              </a:p>
            </p:txBody>
          </p:sp>
        </mc:Fallback>
      </mc:AlternateContent>
    </p:spTree>
    <p:extLst>
      <p:ext uri="{BB962C8B-B14F-4D97-AF65-F5344CB8AC3E}">
        <p14:creationId xmlns:p14="http://schemas.microsoft.com/office/powerpoint/2010/main" val="3486297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Ορθογώνιο 2">
            <a:extLst>
              <a:ext uri="{FF2B5EF4-FFF2-40B4-BE49-F238E27FC236}">
                <a16:creationId xmlns:a16="http://schemas.microsoft.com/office/drawing/2014/main" id="{1849F8B6-AE7C-4745-AA25-EAF45BD6D00B}"/>
              </a:ext>
            </a:extLst>
          </p:cNvPr>
          <p:cNvSpPr/>
          <p:nvPr/>
        </p:nvSpPr>
        <p:spPr>
          <a:xfrm>
            <a:off x="3506432" y="5931524"/>
            <a:ext cx="1182950" cy="653984"/>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840317"/>
              </a:xfrm>
              <a:prstGeom prst="rect">
                <a:avLst/>
              </a:prstGeom>
              <a:noFill/>
            </p:spPr>
            <p:txBody>
              <a:bodyPr wrap="square" rtlCol="0">
                <a:spAutoFit/>
              </a:bodyPr>
              <a:lstStyle/>
              <a:p>
                <a:pPr algn="just">
                  <a:lnSpc>
                    <a:spcPct val="110000"/>
                  </a:lnSpc>
                  <a:spcAft>
                    <a:spcPts val="600"/>
                  </a:spcAft>
                </a:pPr>
                <a:r>
                  <a:rPr lang="el-GR" sz="2000" b="1" dirty="0">
                    <a:solidFill>
                      <a:schemeClr val="tx1"/>
                    </a:solidFill>
                  </a:rPr>
                  <a:t>Τι θα συμβεί εάν η μονοπωλιακή επιχείρηση αυξήσει το προϊόν κατά </a:t>
                </a:r>
                <a:r>
                  <a:rPr lang="el-GR" sz="2000" b="1" i="1" dirty="0">
                    <a:solidFill>
                      <a:schemeClr val="tx1"/>
                    </a:solidFill>
                  </a:rPr>
                  <a:t>Δ</a:t>
                </a:r>
                <a:r>
                  <a:rPr lang="en-US" sz="2000" b="1" i="1" dirty="0">
                    <a:solidFill>
                      <a:schemeClr val="tx1"/>
                    </a:solidFill>
                  </a:rPr>
                  <a:t>y</a:t>
                </a:r>
                <a:r>
                  <a:rPr lang="el-GR" sz="2000" b="1" i="1" dirty="0">
                    <a:solidFill>
                      <a:schemeClr val="tx1"/>
                    </a:solidFill>
                  </a:rPr>
                  <a:t> </a:t>
                </a:r>
                <a:r>
                  <a:rPr lang="en-US" sz="2000" b="1" dirty="0">
                    <a:solidFill>
                      <a:schemeClr val="tx1"/>
                    </a:solidFill>
                  </a:rPr>
                  <a:t>;</a:t>
                </a:r>
              </a:p>
              <a:p>
                <a:pPr algn="just">
                  <a:lnSpc>
                    <a:spcPct val="110000"/>
                  </a:lnSpc>
                  <a:spcAft>
                    <a:spcPts val="600"/>
                  </a:spcAft>
                </a:pPr>
                <a:r>
                  <a:rPr lang="el-GR" sz="2000" dirty="0">
                    <a:solidFill>
                      <a:schemeClr val="tx1"/>
                    </a:solidFill>
                  </a:rPr>
                  <a:t>Θα έχει μεταβολή στα έσοδα </a:t>
                </a:r>
                <a:r>
                  <a:rPr lang="el-GR" sz="2000" i="1" dirty="0">
                    <a:solidFill>
                      <a:schemeClr val="tx1"/>
                    </a:solidFill>
                  </a:rPr>
                  <a:t>Δ</a:t>
                </a:r>
                <a:r>
                  <a:rPr lang="en-US" sz="2000" i="1" dirty="0">
                    <a:solidFill>
                      <a:schemeClr val="tx1"/>
                    </a:solidFill>
                  </a:rPr>
                  <a:t>R</a:t>
                </a:r>
                <a:r>
                  <a:rPr lang="en-US" sz="2000" dirty="0">
                    <a:solidFill>
                      <a:schemeClr val="tx1"/>
                    </a:solidFill>
                  </a:rPr>
                  <a:t>, </a:t>
                </a:r>
                <a:r>
                  <a:rPr lang="el-GR" sz="2000" dirty="0">
                    <a:solidFill>
                      <a:schemeClr val="tx1"/>
                    </a:solidFill>
                  </a:rPr>
                  <a:t>γιατί</a:t>
                </a:r>
                <a:r>
                  <a:rPr lang="en-US" sz="2000" dirty="0">
                    <a:solidFill>
                      <a:schemeClr val="tx1"/>
                    </a:solidFill>
                  </a:rPr>
                  <a:t>:</a:t>
                </a:r>
              </a:p>
              <a:p>
                <a:pPr algn="just">
                  <a:lnSpc>
                    <a:spcPct val="110000"/>
                  </a:lnSpc>
                  <a:spcAft>
                    <a:spcPts val="600"/>
                  </a:spcAft>
                </a:pPr>
                <a:r>
                  <a:rPr lang="el-GR" sz="2000" dirty="0">
                    <a:solidFill>
                      <a:schemeClr val="tx1"/>
                    </a:solidFill>
                  </a:rPr>
                  <a:t>1) πουλά μεγαλύτερη ποσότητα, άρα τα έσοδα μεταβάλλονται κατά</a:t>
                </a:r>
              </a:p>
              <a:p>
                <a:pPr algn="just">
                  <a:lnSpc>
                    <a:spcPct val="110000"/>
                  </a:lnSpc>
                  <a:spcAft>
                    <a:spcPts val="600"/>
                  </a:spcAft>
                </a:pPr>
                <a:r>
                  <a:rPr lang="el-GR" sz="20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ea typeface="Cambria Math" panose="02040503050406030204" pitchFamily="18" charset="0"/>
                      </a:rPr>
                      <m:t>∙</m:t>
                    </m:r>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𝑦</m:t>
                    </m:r>
                  </m:oMath>
                </a14:m>
                <a:endParaRPr lang="en-US" sz="2400" b="0" i="1" dirty="0">
                  <a:solidFill>
                    <a:schemeClr val="tx1"/>
                  </a:solidFill>
                </a:endParaRPr>
              </a:p>
              <a:p>
                <a:pPr algn="just">
                  <a:lnSpc>
                    <a:spcPct val="110000"/>
                  </a:lnSpc>
                  <a:spcAft>
                    <a:spcPts val="600"/>
                  </a:spcAft>
                </a:pPr>
                <a:r>
                  <a:rPr lang="el-GR" sz="2000" dirty="0">
                    <a:solidFill>
                      <a:schemeClr val="tx1"/>
                    </a:solidFill>
                  </a:rPr>
                  <a:t>2) μειώνει την τιμή κατά </a:t>
                </a:r>
                <a14:m>
                  <m:oMath xmlns:m="http://schemas.openxmlformats.org/officeDocument/2006/math">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𝑝</m:t>
                    </m:r>
                  </m:oMath>
                </a14:m>
                <a:r>
                  <a:rPr lang="en-US" sz="2000" dirty="0">
                    <a:solidFill>
                      <a:schemeClr val="tx1"/>
                    </a:solidFill>
                  </a:rPr>
                  <a:t> </a:t>
                </a:r>
                <a:r>
                  <a:rPr lang="el-GR" sz="2000" dirty="0">
                    <a:solidFill>
                      <a:schemeClr val="tx1"/>
                    </a:solidFill>
                  </a:rPr>
                  <a:t>(εισπράττει τη χαμηλότερη τιμή για όλη την</a:t>
                </a:r>
              </a:p>
              <a:p>
                <a:pPr algn="just">
                  <a:lnSpc>
                    <a:spcPct val="110000"/>
                  </a:lnSpc>
                  <a:spcAft>
                    <a:spcPts val="600"/>
                  </a:spcAft>
                </a:pPr>
                <a:r>
                  <a:rPr lang="el-GR" sz="2000" dirty="0">
                    <a:solidFill>
                      <a:schemeClr val="tx1"/>
                    </a:solidFill>
                  </a:rPr>
                  <a:t>    ποσότητα του προϊόντος), άρα τα έσοδα μεταβάλλονται κατά</a:t>
                </a:r>
              </a:p>
              <a:p>
                <a:pPr algn="just">
                  <a:lnSpc>
                    <a:spcPct val="110000"/>
                  </a:lnSpc>
                  <a:spcAft>
                    <a:spcPts val="600"/>
                  </a:spcAft>
                </a:pPr>
                <a:r>
                  <a:rPr lang="el-GR" sz="2000" dirty="0">
                    <a:solidFill>
                      <a:schemeClr val="tx1"/>
                    </a:solidFill>
                  </a:rPr>
                  <a:t>    </a:t>
                </a:r>
                <a14:m>
                  <m:oMath xmlns:m="http://schemas.openxmlformats.org/officeDocument/2006/math">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rPr>
                      <m:t>𝑦</m:t>
                    </m:r>
                  </m:oMath>
                </a14:m>
                <a:endParaRPr lang="en-US" sz="2400" b="0" i="1" dirty="0">
                  <a:solidFill>
                    <a:schemeClr val="tx1"/>
                  </a:solidFill>
                </a:endParaRPr>
              </a:p>
              <a:p>
                <a:pPr algn="just">
                  <a:lnSpc>
                    <a:spcPct val="110000"/>
                  </a:lnSpc>
                  <a:spcAft>
                    <a:spcPts val="600"/>
                  </a:spcAft>
                </a:pPr>
                <a:r>
                  <a:rPr lang="el-GR" sz="2000" dirty="0">
                    <a:solidFill>
                      <a:schemeClr val="tx1"/>
                    </a:solidFill>
                  </a:rPr>
                  <a:t>Επομένως,</a:t>
                </a:r>
              </a:p>
              <a:p>
                <a:pPr algn="just">
                  <a:lnSpc>
                    <a:spcPct val="110000"/>
                  </a:lnSpc>
                  <a:spcAft>
                    <a:spcPts val="600"/>
                  </a:spcAft>
                </a:pPr>
                <a14:m>
                  <m:oMath xmlns:m="http://schemas.openxmlformats.org/officeDocument/2006/math">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𝑝𝑦</m:t>
                    </m:r>
                  </m:oMath>
                </a14:m>
                <a:r>
                  <a:rPr lang="en-US" sz="24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f>
                      <m:fPr>
                        <m:ctrlPr>
                          <a:rPr lang="en-US" sz="2500" i="1" smtClean="0">
                            <a:solidFill>
                              <a:schemeClr val="tx1"/>
                            </a:solidFill>
                            <a:latin typeface="Cambria Math" panose="02040503050406030204" pitchFamily="18" charset="0"/>
                            <a:sym typeface="Symbol" panose="05050102010706020507" pitchFamily="18" charset="2"/>
                          </a:rPr>
                        </m:ctrlPr>
                      </m:fPr>
                      <m:num>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R</m:t>
                        </m:r>
                      </m:num>
                      <m:den>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y</m:t>
                        </m:r>
                      </m:den>
                    </m:f>
                    <m:r>
                      <a:rPr lang="en-US" sz="2500" b="0" i="1" smtClean="0">
                        <a:solidFill>
                          <a:schemeClr val="tx1"/>
                        </a:solidFill>
                        <a:latin typeface="Cambria Math" panose="02040503050406030204" pitchFamily="18" charset="0"/>
                        <a:sym typeface="Symbol" panose="05050102010706020507" pitchFamily="18" charset="2"/>
                      </a:rPr>
                      <m:t>=</m:t>
                    </m:r>
                    <m:r>
                      <a:rPr lang="en-US" sz="2500" b="0" i="1" smtClean="0">
                        <a:solidFill>
                          <a:schemeClr val="tx1"/>
                        </a:solidFill>
                        <a:latin typeface="Cambria Math" panose="02040503050406030204" pitchFamily="18" charset="0"/>
                        <a:sym typeface="Symbol" panose="05050102010706020507" pitchFamily="18" charset="2"/>
                      </a:rPr>
                      <m:t>𝑝</m:t>
                    </m:r>
                    <m:r>
                      <a:rPr lang="en-US" sz="2500" b="0" i="1" smtClean="0">
                        <a:solidFill>
                          <a:schemeClr val="tx1"/>
                        </a:solidFill>
                        <a:latin typeface="Cambria Math" panose="02040503050406030204" pitchFamily="18" charset="0"/>
                        <a:sym typeface="Symbol" panose="05050102010706020507" pitchFamily="18" charset="2"/>
                      </a:rPr>
                      <m:t>+</m:t>
                    </m:r>
                    <m:f>
                      <m:fPr>
                        <m:ctrlPr>
                          <a:rPr lang="en-US" sz="2500" b="0" i="1" smtClean="0">
                            <a:solidFill>
                              <a:schemeClr val="tx1"/>
                            </a:solidFill>
                            <a:latin typeface="Cambria Math" panose="02040503050406030204" pitchFamily="18" charset="0"/>
                            <a:sym typeface="Symbol" panose="05050102010706020507" pitchFamily="18" charset="2"/>
                          </a:rPr>
                        </m:ctrlPr>
                      </m:fPr>
                      <m:num>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p</m:t>
                        </m:r>
                      </m:num>
                      <m:den>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y</m:t>
                        </m:r>
                      </m:den>
                    </m:f>
                    <m:r>
                      <a:rPr lang="en-US" sz="2500" b="0" i="1" smtClean="0">
                        <a:solidFill>
                          <a:schemeClr val="tx1"/>
                        </a:solidFill>
                        <a:latin typeface="Cambria Math" panose="02040503050406030204" pitchFamily="18" charset="0"/>
                        <a:sym typeface="Symbol" panose="05050102010706020507" pitchFamily="18" charset="2"/>
                      </a:rPr>
                      <m:t>𝑦</m:t>
                    </m:r>
                  </m:oMath>
                </a14:m>
                <a:r>
                  <a:rPr lang="en-US" sz="2500" dirty="0">
                    <a:solidFill>
                      <a:schemeClr val="tx1"/>
                    </a:solidFill>
                  </a:rPr>
                  <a:t> </a:t>
                </a:r>
                <a:r>
                  <a:rPr lang="en-US" sz="2500" dirty="0">
                    <a:solidFill>
                      <a:schemeClr val="tx1"/>
                    </a:solidFill>
                    <a:sym typeface="Symbol" panose="05050102010706020507" pitchFamily="18" charset="2"/>
                  </a:rPr>
                  <a:t> </a:t>
                </a:r>
                <a14:m>
                  <m:oMath xmlns:m="http://schemas.openxmlformats.org/officeDocument/2006/math">
                    <m:r>
                      <a:rPr lang="en-US" sz="2500" b="0" i="1" smtClean="0">
                        <a:solidFill>
                          <a:schemeClr val="tx1"/>
                        </a:solidFill>
                        <a:latin typeface="Cambria Math" panose="02040503050406030204" pitchFamily="18" charset="0"/>
                        <a:sym typeface="Symbol" panose="05050102010706020507" pitchFamily="18" charset="2"/>
                      </a:rPr>
                      <m:t>𝑀𝑅</m:t>
                    </m:r>
                    <m:r>
                      <a:rPr lang="en-US" sz="2500" b="0" i="1" smtClean="0">
                        <a:solidFill>
                          <a:schemeClr val="tx1"/>
                        </a:solidFill>
                        <a:latin typeface="Cambria Math" panose="02040503050406030204" pitchFamily="18" charset="0"/>
                        <a:sym typeface="Symbol" panose="05050102010706020507" pitchFamily="18" charset="2"/>
                      </a:rPr>
                      <m:t>=</m:t>
                    </m:r>
                    <m:r>
                      <a:rPr lang="en-US" sz="2500" b="0" i="1" smtClean="0">
                        <a:solidFill>
                          <a:schemeClr val="tx1"/>
                        </a:solidFill>
                        <a:latin typeface="Cambria Math" panose="02040503050406030204" pitchFamily="18" charset="0"/>
                        <a:sym typeface="Symbol" panose="05050102010706020507" pitchFamily="18" charset="2"/>
                      </a:rPr>
                      <m:t>𝑝</m:t>
                    </m:r>
                    <m:r>
                      <a:rPr lang="en-US" sz="2500" b="0" i="1" smtClean="0">
                        <a:solidFill>
                          <a:schemeClr val="tx1"/>
                        </a:solidFill>
                        <a:latin typeface="Cambria Math" panose="02040503050406030204" pitchFamily="18" charset="0"/>
                        <a:sym typeface="Symbol" panose="05050102010706020507" pitchFamily="18" charset="2"/>
                      </a:rPr>
                      <m:t>+</m:t>
                    </m:r>
                    <m:f>
                      <m:fPr>
                        <m:ctrlPr>
                          <a:rPr lang="en-US" sz="2500" b="0" i="1" smtClean="0">
                            <a:solidFill>
                              <a:schemeClr val="tx1"/>
                            </a:solidFill>
                            <a:latin typeface="Cambria Math" panose="02040503050406030204" pitchFamily="18" charset="0"/>
                            <a:sym typeface="Symbol" panose="05050102010706020507" pitchFamily="18" charset="2"/>
                          </a:rPr>
                        </m:ctrlPr>
                      </m:fPr>
                      <m:num>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p</m:t>
                        </m:r>
                      </m:num>
                      <m:den>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y</m:t>
                        </m:r>
                      </m:den>
                    </m:f>
                    <m:r>
                      <a:rPr lang="en-US" sz="2500" b="0" i="1" smtClean="0">
                        <a:solidFill>
                          <a:schemeClr val="tx1"/>
                        </a:solidFill>
                        <a:latin typeface="Cambria Math" panose="02040503050406030204" pitchFamily="18" charset="0"/>
                        <a:sym typeface="Symbol" panose="05050102010706020507" pitchFamily="18" charset="2"/>
                      </a:rPr>
                      <m:t>𝑦</m:t>
                    </m:r>
                  </m:oMath>
                </a14:m>
                <a:r>
                  <a:rPr lang="en-US" sz="2500" dirty="0">
                    <a:solidFill>
                      <a:schemeClr val="tx1"/>
                    </a:solidFill>
                  </a:rPr>
                  <a:t>       </a:t>
                </a:r>
                <a:r>
                  <a:rPr lang="en-US" sz="2300" dirty="0">
                    <a:solidFill>
                      <a:schemeClr val="tx1"/>
                    </a:solidFill>
                  </a:rPr>
                  <a:t>(1)</a:t>
                </a:r>
              </a:p>
              <a:p>
                <a:pPr algn="just">
                  <a:lnSpc>
                    <a:spcPct val="110000"/>
                  </a:lnSpc>
                  <a:spcAft>
                    <a:spcPts val="600"/>
                  </a:spcAft>
                </a:pPr>
                <a:r>
                  <a:rPr lang="el-GR" sz="2000" dirty="0">
                    <a:solidFill>
                      <a:schemeClr val="tx1"/>
                    </a:solidFill>
                  </a:rPr>
                  <a:t>Επειδή </a:t>
                </a:r>
                <a14:m>
                  <m:oMath xmlns:m="http://schemas.openxmlformats.org/officeDocument/2006/math">
                    <m:r>
                      <a:rPr lang="en-US" sz="2400" b="0" i="1" smtClean="0">
                        <a:solidFill>
                          <a:schemeClr val="tx1"/>
                        </a:solidFill>
                        <a:latin typeface="Cambria Math" panose="02040503050406030204" pitchFamily="18" charset="0"/>
                      </a:rPr>
                      <m:t>𝑀𝑅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𝑀𝐶</m:t>
                    </m:r>
                  </m:oMath>
                </a14:m>
                <a:endParaRPr lang="en-US" sz="2400" b="0" dirty="0">
                  <a:solidFill>
                    <a:schemeClr val="tx1"/>
                  </a:solidFill>
                </a:endParaRPr>
              </a:p>
              <a:p>
                <a:pPr algn="just">
                  <a:lnSpc>
                    <a:spcPct val="110000"/>
                  </a:lnSpc>
                  <a:spcAft>
                    <a:spcPts val="600"/>
                  </a:spcAft>
                </a:pPr>
                <a:r>
                  <a:rPr lang="en-US" sz="2300" dirty="0">
                    <a:solidFill>
                      <a:schemeClr val="tx1"/>
                    </a:solidFill>
                  </a:rPr>
                  <a:t>(1)</a:t>
                </a:r>
                <a:r>
                  <a:rPr lang="en-US" sz="2000" dirty="0">
                    <a:solidFill>
                      <a:schemeClr val="tx1"/>
                    </a:solidFill>
                  </a:rPr>
                  <a:t> </a:t>
                </a:r>
                <a:r>
                  <a:rPr lang="en-US" sz="2000" dirty="0">
                    <a:solidFill>
                      <a:schemeClr val="tx1"/>
                    </a:solidFill>
                    <a:sym typeface="Symbol" panose="05050102010706020507" pitchFamily="18" charset="2"/>
                  </a:rPr>
                  <a:t> </a:t>
                </a:r>
                <a14:m>
                  <m:oMath xmlns:m="http://schemas.openxmlformats.org/officeDocument/2006/math">
                    <m:r>
                      <a:rPr lang="en-US" sz="2500" b="0" i="1" smtClean="0">
                        <a:solidFill>
                          <a:schemeClr val="tx1"/>
                        </a:solidFill>
                        <a:latin typeface="Cambria Math" panose="02040503050406030204" pitchFamily="18" charset="0"/>
                        <a:sym typeface="Symbol" panose="05050102010706020507" pitchFamily="18" charset="2"/>
                      </a:rPr>
                      <m:t>𝑝</m:t>
                    </m:r>
                    <m:r>
                      <a:rPr lang="en-US" sz="2500" b="0" i="1" smtClean="0">
                        <a:solidFill>
                          <a:schemeClr val="tx1"/>
                        </a:solidFill>
                        <a:latin typeface="Cambria Math" panose="02040503050406030204" pitchFamily="18" charset="0"/>
                        <a:sym typeface="Symbol" panose="05050102010706020507" pitchFamily="18" charset="2"/>
                      </a:rPr>
                      <m:t>+</m:t>
                    </m:r>
                    <m:f>
                      <m:fPr>
                        <m:ctrlPr>
                          <a:rPr lang="en-US" sz="2500" b="0" i="1" smtClean="0">
                            <a:solidFill>
                              <a:schemeClr val="tx1"/>
                            </a:solidFill>
                            <a:latin typeface="Cambria Math" panose="02040503050406030204" pitchFamily="18" charset="0"/>
                            <a:sym typeface="Symbol" panose="05050102010706020507" pitchFamily="18" charset="2"/>
                          </a:rPr>
                        </m:ctrlPr>
                      </m:fPr>
                      <m:num>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p</m:t>
                        </m:r>
                      </m:num>
                      <m:den>
                        <m:r>
                          <m:rPr>
                            <m:sty m:val="p"/>
                          </m:rPr>
                          <a:rPr lang="el-GR" sz="2500" b="0" i="0" smtClean="0">
                            <a:solidFill>
                              <a:schemeClr val="tx1"/>
                            </a:solidFill>
                            <a:latin typeface="Cambria Math" panose="02040503050406030204" pitchFamily="18" charset="0"/>
                            <a:sym typeface="Symbol" panose="05050102010706020507" pitchFamily="18" charset="2"/>
                          </a:rPr>
                          <m:t>Δ</m:t>
                        </m:r>
                        <m:r>
                          <m:rPr>
                            <m:sty m:val="p"/>
                          </m:rPr>
                          <a:rPr lang="en-US" sz="2500" b="0" i="0" smtClean="0">
                            <a:solidFill>
                              <a:schemeClr val="tx1"/>
                            </a:solidFill>
                            <a:latin typeface="Cambria Math" panose="02040503050406030204" pitchFamily="18" charset="0"/>
                            <a:sym typeface="Symbol" panose="05050102010706020507" pitchFamily="18" charset="2"/>
                          </a:rPr>
                          <m:t>y</m:t>
                        </m:r>
                      </m:den>
                    </m:f>
                    <m:r>
                      <a:rPr lang="en-US" sz="2500" b="0" i="1" smtClean="0">
                        <a:solidFill>
                          <a:schemeClr val="tx1"/>
                        </a:solidFill>
                        <a:latin typeface="Cambria Math" panose="02040503050406030204" pitchFamily="18" charset="0"/>
                        <a:sym typeface="Symbol" panose="05050102010706020507" pitchFamily="18" charset="2"/>
                      </a:rPr>
                      <m:t>𝑦</m:t>
                    </m:r>
                    <m:r>
                      <a:rPr lang="en-US" sz="2500" b="0" i="1" smtClean="0">
                        <a:solidFill>
                          <a:schemeClr val="tx1"/>
                        </a:solidFill>
                        <a:latin typeface="Cambria Math" panose="02040503050406030204" pitchFamily="18" charset="0"/>
                        <a:sym typeface="Symbol" panose="05050102010706020507" pitchFamily="18" charset="2"/>
                      </a:rPr>
                      <m:t>=</m:t>
                    </m:r>
                    <m:r>
                      <a:rPr lang="en-US" sz="2500" b="0" i="1" smtClean="0">
                        <a:solidFill>
                          <a:schemeClr val="tx1"/>
                        </a:solidFill>
                        <a:latin typeface="Cambria Math" panose="02040503050406030204" pitchFamily="18" charset="0"/>
                        <a:sym typeface="Symbol" panose="05050102010706020507" pitchFamily="18" charset="2"/>
                      </a:rPr>
                      <m:t>𝑀𝐶</m:t>
                    </m:r>
                  </m:oMath>
                </a14:m>
                <a:r>
                  <a:rPr lang="en-US" sz="2500" dirty="0">
                    <a:solidFill>
                      <a:schemeClr val="tx1"/>
                    </a:solidFill>
                  </a:rPr>
                  <a:t> </a:t>
                </a:r>
                <a:r>
                  <a:rPr lang="en-US" sz="2500" dirty="0">
                    <a:solidFill>
                      <a:schemeClr val="tx1"/>
                    </a:solidFill>
                    <a:sym typeface="Symbol" panose="05050102010706020507" pitchFamily="18" charset="2"/>
                  </a:rPr>
                  <a:t> </a:t>
                </a:r>
                <a14:m>
                  <m:oMath xmlns:m="http://schemas.openxmlformats.org/officeDocument/2006/math">
                    <m:r>
                      <a:rPr lang="en-US" sz="2500" b="0" i="1" smtClean="0">
                        <a:solidFill>
                          <a:schemeClr val="tx1"/>
                        </a:solidFill>
                        <a:latin typeface="Cambria Math" panose="02040503050406030204" pitchFamily="18" charset="0"/>
                        <a:sym typeface="Symbol" panose="05050102010706020507" pitchFamily="18" charset="2"/>
                      </a:rPr>
                      <m:t>𝑝</m:t>
                    </m:r>
                    <m:r>
                      <a:rPr lang="en-US" sz="2500" b="0" i="1" smtClean="0">
                        <a:solidFill>
                          <a:schemeClr val="tx1"/>
                        </a:solidFill>
                        <a:latin typeface="Cambria Math" panose="02040503050406030204" pitchFamily="18" charset="0"/>
                        <a:sym typeface="Symbol" panose="05050102010706020507" pitchFamily="18" charset="2"/>
                      </a:rPr>
                      <m:t>&gt;</m:t>
                    </m:r>
                    <m:r>
                      <a:rPr lang="en-US" sz="2500" b="0" i="1" smtClean="0">
                        <a:solidFill>
                          <a:schemeClr val="tx1"/>
                        </a:solidFill>
                        <a:latin typeface="Cambria Math" panose="02040503050406030204" pitchFamily="18" charset="0"/>
                        <a:sym typeface="Symbol" panose="05050102010706020507" pitchFamily="18" charset="2"/>
                      </a:rPr>
                      <m:t>𝑀𝐶</m:t>
                    </m:r>
                  </m:oMath>
                </a14:m>
                <a:endParaRPr lang="el-GR" sz="2500" dirty="0">
                  <a:solidFill>
                    <a:schemeClr val="tx1"/>
                  </a:solidFill>
                </a:endParaRPr>
              </a:p>
            </p:txBody>
          </p:sp>
        </mc:Choice>
        <mc:Fallback>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840317"/>
              </a:xfrm>
              <a:prstGeom prst="rect">
                <a:avLst/>
              </a:prstGeom>
              <a:blipFill>
                <a:blip r:embed="rId3"/>
                <a:stretch>
                  <a:fillRect l="-1085" t="-522" r="-724"/>
                </a:stretch>
              </a:blipFill>
            </p:spPr>
            <p:txBody>
              <a:bodyPr/>
              <a:lstStyle/>
              <a:p>
                <a:r>
                  <a:rPr lang="el-GR">
                    <a:noFill/>
                  </a:rPr>
                  <a:t> </a:t>
                </a:r>
              </a:p>
            </p:txBody>
          </p:sp>
        </mc:Fallback>
      </mc:AlternateContent>
    </p:spTree>
    <p:extLst>
      <p:ext uri="{BB962C8B-B14F-4D97-AF65-F5344CB8AC3E}">
        <p14:creationId xmlns:p14="http://schemas.microsoft.com/office/powerpoint/2010/main" val="361224640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962530"/>
              </a:xfrm>
              <a:prstGeom prst="rect">
                <a:avLst/>
              </a:prstGeom>
              <a:noFill/>
            </p:spPr>
            <p:txBody>
              <a:bodyPr wrap="square" rtlCol="0">
                <a:spAutoFit/>
              </a:bodyPr>
              <a:lstStyle/>
              <a:p>
                <a:pPr algn="just">
                  <a:lnSpc>
                    <a:spcPct val="110000"/>
                  </a:lnSpc>
                  <a:spcAft>
                    <a:spcPts val="600"/>
                  </a:spcAft>
                </a:pPr>
                <a:r>
                  <a:rPr lang="en-US" sz="2000" b="1" dirty="0">
                    <a:solidFill>
                      <a:schemeClr val="tx1"/>
                    </a:solidFill>
                  </a:rPr>
                  <a:t>1)</a:t>
                </a:r>
              </a:p>
              <a:p>
                <a:pPr algn="just">
                  <a:lnSpc>
                    <a:spcPct val="110000"/>
                  </a:lnSpc>
                  <a:spcAft>
                    <a:spcPts val="600"/>
                  </a:spcAft>
                </a:pPr>
                <a14:m>
                  <m:oMath xmlns:m="http://schemas.openxmlformats.org/officeDocument/2006/math">
                    <m:r>
                      <a:rPr lang="en-US" sz="2400" b="0" i="1" smtClean="0">
                        <a:solidFill>
                          <a:schemeClr val="tx1"/>
                        </a:solidFill>
                        <a:latin typeface="Cambria Math" panose="02040503050406030204" pitchFamily="18" charset="0"/>
                      </a:rPr>
                      <m:t>𝑀𝑅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𝑀𝐶</m:t>
                    </m:r>
                  </m:oMath>
                </a14:m>
                <a:r>
                  <a:rPr lang="en-US" sz="2400" dirty="0">
                    <a:solidFill>
                      <a:schemeClr val="tx1"/>
                    </a:solidFill>
                  </a:rPr>
                  <a:t>       (2)</a:t>
                </a:r>
              </a:p>
              <a:p>
                <a:pPr algn="l">
                  <a:lnSpc>
                    <a:spcPct val="110000"/>
                  </a:lnSpc>
                  <a:spcAft>
                    <a:spcPts val="600"/>
                  </a:spcAft>
                </a:pP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=100−5</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𝑦</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r>
                      <a:rPr lang="en-US" sz="2500" b="0" i="1" smtClean="0">
                        <a:solidFill>
                          <a:schemeClr val="tx1"/>
                        </a:solidFill>
                        <a:latin typeface="Cambria Math" panose="02040503050406030204" pitchFamily="18" charset="0"/>
                        <a:sym typeface="Symbol" panose="05050102010706020507" pitchFamily="18" charset="2"/>
                      </a:rPr>
                      <m:t>𝑀𝐶</m:t>
                    </m:r>
                    <m:r>
                      <a:rPr lang="en-US" sz="2500" b="0" i="1" smtClean="0">
                        <a:solidFill>
                          <a:schemeClr val="tx1"/>
                        </a:solidFill>
                        <a:latin typeface="Cambria Math" panose="02040503050406030204" pitchFamily="18" charset="0"/>
                        <a:sym typeface="Symbol" panose="05050102010706020507" pitchFamily="18" charset="2"/>
                      </a:rPr>
                      <m:t>=</m:t>
                    </m:r>
                    <m:f>
                      <m:fPr>
                        <m:ctrlPr>
                          <a:rPr lang="en-US" sz="2500" b="0" i="1" smtClean="0">
                            <a:solidFill>
                              <a:schemeClr val="tx1"/>
                            </a:solidFill>
                            <a:latin typeface="Cambria Math" panose="02040503050406030204" pitchFamily="18" charset="0"/>
                            <a:sym typeface="Symbol" panose="05050102010706020507" pitchFamily="18" charset="2"/>
                          </a:rPr>
                        </m:ctrlPr>
                      </m:fPr>
                      <m:num>
                        <m:r>
                          <a:rPr lang="en-US" sz="2500" b="0" i="1" smtClean="0">
                            <a:solidFill>
                              <a:schemeClr val="tx1"/>
                            </a:solidFill>
                            <a:latin typeface="Cambria Math" panose="02040503050406030204" pitchFamily="18" charset="0"/>
                            <a:sym typeface="Symbol" panose="05050102010706020507" pitchFamily="18" charset="2"/>
                          </a:rPr>
                          <m:t>𝑑𝐶</m:t>
                        </m:r>
                      </m:num>
                      <m:den>
                        <m:r>
                          <a:rPr lang="en-US" sz="2500" b="0" i="1" smtClean="0">
                            <a:solidFill>
                              <a:schemeClr val="tx1"/>
                            </a:solidFill>
                            <a:latin typeface="Cambria Math" panose="02040503050406030204" pitchFamily="18" charset="0"/>
                            <a:sym typeface="Symbol" panose="05050102010706020507" pitchFamily="18" charset="2"/>
                          </a:rPr>
                          <m:t>𝑑𝑦</m:t>
                        </m:r>
                      </m:den>
                    </m:f>
                  </m:oMath>
                </a14:m>
                <a:r>
                  <a:rPr lang="en-US" sz="25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𝑀𝐶</m:t>
                    </m:r>
                    <m:r>
                      <a:rPr lang="en-US" sz="2400" b="0" i="1" smtClean="0">
                        <a:solidFill>
                          <a:schemeClr val="tx1"/>
                        </a:solidFill>
                        <a:latin typeface="Cambria Math" panose="02040503050406030204" pitchFamily="18" charset="0"/>
                        <a:sym typeface="Symbol" panose="05050102010706020507" pitchFamily="18" charset="2"/>
                      </a:rPr>
                      <m:t>=−5+2</m:t>
                    </m:r>
                    <m:r>
                      <a:rPr lang="en-US" sz="2400" b="0" i="1" smtClean="0">
                        <a:solidFill>
                          <a:schemeClr val="tx1"/>
                        </a:solidFill>
                        <a:latin typeface="Cambria Math" panose="02040503050406030204" pitchFamily="18" charset="0"/>
                        <a:sym typeface="Symbol" panose="05050102010706020507" pitchFamily="18" charset="2"/>
                      </a:rPr>
                      <m:t>𝑦</m:t>
                    </m:r>
                  </m:oMath>
                </a14:m>
                <a:endParaRPr lang="en-US" sz="2400" b="0" dirty="0">
                  <a:solidFill>
                    <a:schemeClr val="tx1"/>
                  </a:solidFill>
                  <a:sym typeface="Symbol" panose="05050102010706020507" pitchFamily="18" charset="2"/>
                </a:endParaRPr>
              </a:p>
              <a:p>
                <a:pPr algn="l">
                  <a:lnSpc>
                    <a:spcPct val="110000"/>
                  </a:lnSpc>
                  <a:spcAft>
                    <a:spcPts val="1200"/>
                  </a:spcAft>
                </a:pP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𝑅</m:t>
                    </m:r>
                    <m:r>
                      <a:rPr lang="en-US"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𝑝𝑦</m:t>
                    </m:r>
                  </m:oMath>
                </a14:m>
                <a:r>
                  <a:rPr lang="en-US" sz="2400" b="0" dirty="0">
                    <a:solidFill>
                      <a:schemeClr val="tx1"/>
                    </a:solidFill>
                    <a:sym typeface="Symbol" panose="05050102010706020507" pitchFamily="18" charset="2"/>
                  </a:rPr>
                  <a:t> </a:t>
                </a:r>
                <a:r>
                  <a:rPr lang="en-US" sz="2500" b="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𝑅</m:t>
                    </m:r>
                    <m:r>
                      <a:rPr lang="en-US" sz="2400" b="0" i="1" smtClean="0">
                        <a:solidFill>
                          <a:schemeClr val="tx1"/>
                        </a:solidFill>
                        <a:latin typeface="Cambria Math" panose="02040503050406030204" pitchFamily="18" charset="0"/>
                        <a:sym typeface="Symbol" panose="05050102010706020507" pitchFamily="18" charset="2"/>
                      </a:rPr>
                      <m:t>=55</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−2</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oMath>
                </a14:m>
                <a:r>
                  <a:rPr lang="en-US" sz="2500" b="0" dirty="0">
                    <a:solidFill>
                      <a:schemeClr val="tx1"/>
                    </a:solidFill>
                    <a:sym typeface="Symbol" panose="05050102010706020507" pitchFamily="18" charset="2"/>
                  </a:rPr>
                  <a:t> </a:t>
                </a:r>
                <a:r>
                  <a:rPr lang="en-US" sz="2400" b="0" dirty="0">
                    <a:solidFill>
                      <a:schemeClr val="tx1"/>
                    </a:solidFill>
                    <a:sym typeface="Symbol" panose="05050102010706020507" pitchFamily="18" charset="2"/>
                  </a:rPr>
                  <a:t></a:t>
                </a:r>
                <a:r>
                  <a:rPr lang="en-US" sz="2500" b="0" dirty="0">
                    <a:solidFill>
                      <a:schemeClr val="tx1"/>
                    </a:solidFill>
                    <a:sym typeface="Symbol" panose="05050102010706020507" pitchFamily="18" charset="2"/>
                  </a:rPr>
                  <a:t> </a:t>
                </a:r>
                <a14:m>
                  <m:oMath xmlns:m="http://schemas.openxmlformats.org/officeDocument/2006/math">
                    <m:r>
                      <a:rPr lang="en-US" sz="2500" b="0" i="1" smtClean="0">
                        <a:solidFill>
                          <a:schemeClr val="tx1"/>
                        </a:solidFill>
                        <a:latin typeface="Cambria Math" panose="02040503050406030204" pitchFamily="18" charset="0"/>
                        <a:sym typeface="Symbol" panose="05050102010706020507" pitchFamily="18" charset="2"/>
                      </a:rPr>
                      <m:t>𝑀𝑅</m:t>
                    </m:r>
                    <m:r>
                      <a:rPr lang="en-US" sz="2500" b="0" i="1" smtClean="0">
                        <a:solidFill>
                          <a:schemeClr val="tx1"/>
                        </a:solidFill>
                        <a:latin typeface="Cambria Math" panose="02040503050406030204" pitchFamily="18" charset="0"/>
                        <a:sym typeface="Symbol" panose="05050102010706020507" pitchFamily="18" charset="2"/>
                      </a:rPr>
                      <m:t>=</m:t>
                    </m:r>
                    <m:f>
                      <m:fPr>
                        <m:ctrlPr>
                          <a:rPr lang="en-US" sz="2500" b="0" i="1" smtClean="0">
                            <a:solidFill>
                              <a:schemeClr val="tx1"/>
                            </a:solidFill>
                            <a:latin typeface="Cambria Math" panose="02040503050406030204" pitchFamily="18" charset="0"/>
                            <a:sym typeface="Symbol" panose="05050102010706020507" pitchFamily="18" charset="2"/>
                          </a:rPr>
                        </m:ctrlPr>
                      </m:fPr>
                      <m:num>
                        <m:r>
                          <a:rPr lang="en-US" sz="2500" b="0" i="1" smtClean="0">
                            <a:solidFill>
                              <a:schemeClr val="tx1"/>
                            </a:solidFill>
                            <a:latin typeface="Cambria Math" panose="02040503050406030204" pitchFamily="18" charset="0"/>
                            <a:sym typeface="Symbol" panose="05050102010706020507" pitchFamily="18" charset="2"/>
                          </a:rPr>
                          <m:t>𝑑𝑅</m:t>
                        </m:r>
                      </m:num>
                      <m:den>
                        <m:r>
                          <a:rPr lang="en-US" sz="2500" b="0" i="1" smtClean="0">
                            <a:solidFill>
                              <a:schemeClr val="tx1"/>
                            </a:solidFill>
                            <a:latin typeface="Cambria Math" panose="02040503050406030204" pitchFamily="18" charset="0"/>
                            <a:sym typeface="Symbol" panose="05050102010706020507" pitchFamily="18" charset="2"/>
                          </a:rPr>
                          <m:t>𝑑𝑦</m:t>
                        </m:r>
                      </m:den>
                    </m:f>
                  </m:oMath>
                </a14:m>
                <a:r>
                  <a:rPr lang="en-US" sz="2500" b="0" dirty="0">
                    <a:solidFill>
                      <a:schemeClr val="tx1"/>
                    </a:solidFill>
                    <a:sym typeface="Symbol" panose="05050102010706020507" pitchFamily="18" charset="2"/>
                  </a:rPr>
                  <a:t> </a:t>
                </a:r>
                <a:r>
                  <a:rPr lang="en-US" sz="2400" b="0" dirty="0">
                    <a:solidFill>
                      <a:schemeClr val="tx1"/>
                    </a:solidFill>
                    <a:sym typeface="Symbol" panose="05050102010706020507" pitchFamily="18" charset="2"/>
                  </a:rPr>
                  <a:t></a:t>
                </a:r>
                <a:r>
                  <a:rPr lang="en-US" sz="2500" b="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𝑀𝑅</m:t>
                    </m:r>
                    <m:r>
                      <a:rPr lang="en-US" sz="2400" b="0" i="1" smtClean="0">
                        <a:solidFill>
                          <a:schemeClr val="tx1"/>
                        </a:solidFill>
                        <a:latin typeface="Cambria Math" panose="02040503050406030204" pitchFamily="18" charset="0"/>
                        <a:sym typeface="Symbol" panose="05050102010706020507" pitchFamily="18" charset="2"/>
                      </a:rPr>
                      <m:t>=55−4</m:t>
                    </m:r>
                    <m:r>
                      <a:rPr lang="en-US" sz="2400" b="0" i="1" smtClean="0">
                        <a:solidFill>
                          <a:schemeClr val="tx1"/>
                        </a:solidFill>
                        <a:latin typeface="Cambria Math" panose="02040503050406030204" pitchFamily="18" charset="0"/>
                        <a:sym typeface="Symbol" panose="05050102010706020507" pitchFamily="18" charset="2"/>
                      </a:rPr>
                      <m:t>𝑦</m:t>
                    </m:r>
                  </m:oMath>
                </a14:m>
                <a:endParaRPr lang="en-US" sz="2400" dirty="0">
                  <a:solidFill>
                    <a:schemeClr val="tx1"/>
                  </a:solidFill>
                  <a:sym typeface="Symbol" panose="05050102010706020507" pitchFamily="18" charset="2"/>
                </a:endParaRPr>
              </a:p>
              <a:p>
                <a:pPr algn="l">
                  <a:lnSpc>
                    <a:spcPct val="110000"/>
                  </a:lnSpc>
                  <a:spcAft>
                    <a:spcPts val="600"/>
                  </a:spcAft>
                </a:pPr>
                <a:r>
                  <a:rPr lang="en-US" sz="2400" b="0" dirty="0">
                    <a:solidFill>
                      <a:schemeClr val="tx1"/>
                    </a:solidFill>
                    <a:sym typeface="Symbol" panose="05050102010706020507" pitchFamily="18" charset="2"/>
                  </a:rPr>
                  <a:t>(2) 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55−4</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=−5+2</m:t>
                    </m:r>
                    <m:r>
                      <a:rPr lang="en-US" sz="2400" b="0" i="1" smtClean="0">
                        <a:solidFill>
                          <a:schemeClr val="tx1"/>
                        </a:solidFill>
                        <a:latin typeface="Cambria Math" panose="02040503050406030204" pitchFamily="18" charset="0"/>
                        <a:sym typeface="Symbol" panose="05050102010706020507" pitchFamily="18" charset="2"/>
                      </a:rPr>
                      <m:t>𝑦</m:t>
                    </m:r>
                  </m:oMath>
                </a14:m>
                <a:r>
                  <a:rPr lang="en-US" sz="2500" b="0" dirty="0">
                    <a:solidFill>
                      <a:schemeClr val="tx1"/>
                    </a:solidFill>
                    <a:sym typeface="Symbol" panose="05050102010706020507" pitchFamily="18" charset="2"/>
                  </a:rPr>
                  <a:t> </a:t>
                </a:r>
                <a:r>
                  <a:rPr lang="en-US" sz="2400" b="0" dirty="0">
                    <a:solidFill>
                      <a:schemeClr val="tx1"/>
                    </a:solidFill>
                    <a:sym typeface="Symbol" panose="05050102010706020507" pitchFamily="18" charset="2"/>
                  </a:rPr>
                  <a:t></a:t>
                </a:r>
                <a:r>
                  <a:rPr lang="en-US" sz="2500" b="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60=6</m:t>
                    </m:r>
                    <m:r>
                      <a:rPr lang="en-US" sz="2400" b="0" i="1" smtClean="0">
                        <a:solidFill>
                          <a:schemeClr val="tx1"/>
                        </a:solidFill>
                        <a:latin typeface="Cambria Math" panose="02040503050406030204" pitchFamily="18" charset="0"/>
                        <a:sym typeface="Symbol" panose="05050102010706020507" pitchFamily="18" charset="2"/>
                      </a:rPr>
                      <m:t>𝑦</m:t>
                    </m:r>
                  </m:oMath>
                </a14:m>
                <a:r>
                  <a:rPr lang="en-US" sz="2400" dirty="0">
                    <a:solidFill>
                      <a:schemeClr val="tx1"/>
                    </a:solidFill>
                    <a:sym typeface="Symbol" panose="05050102010706020507" pitchFamily="18" charset="2"/>
                  </a:rPr>
                  <a:t>  </a:t>
                </a:r>
                <a14:m>
                  <m:oMath xmlns:m="http://schemas.openxmlformats.org/officeDocument/2006/math">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=10</m:t>
                    </m:r>
                  </m:oMath>
                </a14:m>
                <a:endParaRPr lang="en-US" sz="2400" dirty="0">
                  <a:solidFill>
                    <a:schemeClr val="tx1"/>
                  </a:solidFill>
                  <a:sym typeface="Symbol" panose="05050102010706020507" pitchFamily="18" charset="2"/>
                </a:endParaRPr>
              </a:p>
              <a:p>
                <a:pPr algn="l">
                  <a:lnSpc>
                    <a:spcPct val="110000"/>
                  </a:lnSpc>
                  <a:spcAft>
                    <a:spcPts val="600"/>
                  </a:spcAft>
                </a:pPr>
                <a:endParaRPr lang="en-US" dirty="0">
                  <a:solidFill>
                    <a:schemeClr val="tx1"/>
                  </a:solidFill>
                  <a:sym typeface="Symbol" panose="05050102010706020507" pitchFamily="18" charset="2"/>
                </a:endParaRPr>
              </a:p>
              <a:p>
                <a:pPr algn="l">
                  <a:lnSpc>
                    <a:spcPct val="110000"/>
                  </a:lnSpc>
                  <a:spcAft>
                    <a:spcPts val="600"/>
                  </a:spcAft>
                </a:pP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=55−2</m:t>
                    </m:r>
                    <m:r>
                      <a:rPr lang="en-US" sz="2400" b="0" i="1" smtClean="0">
                        <a:solidFill>
                          <a:schemeClr val="tx1"/>
                        </a:solidFill>
                        <a:latin typeface="Cambria Math" panose="02040503050406030204" pitchFamily="18" charset="0"/>
                      </a:rPr>
                      <m:t>𝑦</m:t>
                    </m:r>
                  </m:oMath>
                </a14:m>
                <a:r>
                  <a:rPr lang="en-US" sz="2400" b="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𝑝</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=55−2</m:t>
                    </m:r>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∙10</m:t>
                    </m:r>
                  </m:oMath>
                </a14:m>
                <a:r>
                  <a:rPr lang="en-US" sz="2400" b="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sSup>
                      <m:sSupPr>
                        <m:ctrlPr>
                          <a:rPr lang="en-US" sz="2400" i="1">
                            <a:solidFill>
                              <a:schemeClr val="tx1"/>
                            </a:solidFill>
                            <a:latin typeface="Cambria Math" panose="02040503050406030204" pitchFamily="18" charset="0"/>
                            <a:sym typeface="Symbol" panose="05050102010706020507" pitchFamily="18" charset="2"/>
                          </a:rPr>
                        </m:ctrlPr>
                      </m:sSupPr>
                      <m:e>
                        <m:r>
                          <a:rPr lang="en-US" sz="2400" i="1">
                            <a:solidFill>
                              <a:schemeClr val="tx1"/>
                            </a:solidFill>
                            <a:latin typeface="Cambria Math" panose="02040503050406030204" pitchFamily="18" charset="0"/>
                            <a:sym typeface="Symbol" panose="05050102010706020507" pitchFamily="18" charset="2"/>
                          </a:rPr>
                          <m:t>𝑝</m:t>
                        </m:r>
                      </m:e>
                      <m:sup>
                        <m:r>
                          <a:rPr lang="en-US" sz="2400" i="1">
                            <a:solidFill>
                              <a:schemeClr val="tx1"/>
                            </a:solidFill>
                            <a:latin typeface="Cambria Math" panose="02040503050406030204" pitchFamily="18" charset="0"/>
                            <a:sym typeface="Symbol" panose="05050102010706020507" pitchFamily="18" charset="2"/>
                          </a:rPr>
                          <m:t>∗</m:t>
                        </m:r>
                      </m:sup>
                    </m:sSup>
                    <m:r>
                      <a:rPr lang="en-US" sz="2400" i="1">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35</m:t>
                    </m:r>
                  </m:oMath>
                </a14:m>
                <a:r>
                  <a:rPr lang="en-US" sz="2400" b="0" dirty="0">
                    <a:solidFill>
                      <a:schemeClr val="tx1"/>
                    </a:solidFill>
                  </a:rPr>
                  <a:t> €</a:t>
                </a:r>
              </a:p>
              <a:p>
                <a:pPr algn="l">
                  <a:lnSpc>
                    <a:spcPct val="110000"/>
                  </a:lnSpc>
                  <a:spcAft>
                    <a:spcPts val="600"/>
                  </a:spcAft>
                </a:pPr>
                <a:endParaRPr lang="en-US" dirty="0">
                  <a:solidFill>
                    <a:schemeClr val="tx1"/>
                  </a:solidFill>
                </a:endParaRPr>
              </a:p>
              <a:p>
                <a:pPr algn="l">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rPr>
                      <m:t>𝛱</m:t>
                    </m:r>
                    <m:r>
                      <a:rPr lang="el-GR"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𝐶</m:t>
                    </m:r>
                  </m:oMath>
                </a14:m>
                <a:r>
                  <a:rPr lang="en-US" sz="24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r>
                      <a:rPr lang="el-GR" sz="2400" b="0" i="1" smtClean="0">
                        <a:solidFill>
                          <a:schemeClr val="tx1"/>
                        </a:solidFill>
                        <a:latin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sym typeface="Symbol" panose="05050102010706020507" pitchFamily="18" charset="2"/>
                      </a:rPr>
                      <m:t>=55</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−2</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r>
                      <a:rPr lang="en-US" sz="2400" b="0" i="1" smtClean="0">
                        <a:solidFill>
                          <a:schemeClr val="tx1"/>
                        </a:solidFill>
                        <a:latin typeface="Cambria Math" panose="02040503050406030204" pitchFamily="18" charset="0"/>
                        <a:sym typeface="Symbol" panose="05050102010706020507" pitchFamily="18" charset="2"/>
                      </a:rPr>
                      <m:t>−100+5</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r>
                      <a:rPr lang="en-US" sz="2400" b="0" i="1" smtClean="0">
                        <a:solidFill>
                          <a:schemeClr val="tx1"/>
                        </a:solidFill>
                        <a:latin typeface="Cambria Math" panose="02040503050406030204" pitchFamily="18" charset="0"/>
                        <a:sym typeface="Symbol" panose="05050102010706020507" pitchFamily="18" charset="2"/>
                      </a:rPr>
                      <m:t> </m:t>
                    </m:r>
                  </m:oMath>
                </a14:m>
                <a:endParaRPr lang="en-US" sz="2400" b="0" dirty="0">
                  <a:solidFill>
                    <a:schemeClr val="tx1"/>
                  </a:solidFill>
                  <a:sym typeface="Symbol" panose="05050102010706020507" pitchFamily="18" charset="2"/>
                </a:endParaRPr>
              </a:p>
              <a:p>
                <a:pPr algn="l">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sym typeface="Symbol" panose="05050102010706020507" pitchFamily="18" charset="2"/>
                      </a:rPr>
                      <m:t>=−3</m:t>
                    </m:r>
                    <m:sSup>
                      <m:sSupPr>
                        <m:ctrlPr>
                          <a:rPr lang="el-GR"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r>
                      <a:rPr lang="el-GR" sz="2400" b="0" i="1" smtClean="0">
                        <a:solidFill>
                          <a:schemeClr val="tx1"/>
                        </a:solidFill>
                        <a:latin typeface="Cambria Math" panose="02040503050406030204" pitchFamily="18" charset="0"/>
                        <a:sym typeface="Symbol" panose="05050102010706020507" pitchFamily="18" charset="2"/>
                      </a:rPr>
                      <m:t>+60</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−100=−3∙</m:t>
                    </m:r>
                    <m:sSup>
                      <m:sSupPr>
                        <m:ctrlP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10</m:t>
                        </m:r>
                      </m:e>
                      <m:sup>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2</m:t>
                        </m:r>
                      </m:sup>
                    </m:sSup>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+60∙10−100</m:t>
                    </m:r>
                  </m:oMath>
                </a14:m>
                <a:r>
                  <a:rPr lang="en-US" sz="2400" b="0" i="1" dirty="0">
                    <a:solidFill>
                      <a:schemeClr val="tx1"/>
                    </a:solidFill>
                    <a:ea typeface="Cambria Math" panose="02040503050406030204" pitchFamily="18" charset="0"/>
                    <a:sym typeface="Symbol" panose="05050102010706020507" pitchFamily="18" charset="2"/>
                  </a:rPr>
                  <a:t> </a:t>
                </a:r>
                <a:r>
                  <a:rPr lang="en-US" sz="2400" dirty="0">
                    <a:solidFill>
                      <a:schemeClr val="tx1"/>
                    </a:solidFill>
                    <a:sym typeface="Symbol" panose="05050102010706020507" pitchFamily="18" charset="2"/>
                  </a:rPr>
                  <a:t></a:t>
                </a:r>
              </a:p>
              <a:p>
                <a:pPr algn="l">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=200</m:t>
                    </m:r>
                  </m:oMath>
                </a14:m>
                <a:r>
                  <a:rPr lang="el-GR" sz="2400" b="0" i="1" dirty="0">
                    <a:solidFill>
                      <a:schemeClr val="tx1"/>
                    </a:solidFill>
                    <a:ea typeface="Cambria Math" panose="02040503050406030204" pitchFamily="18" charset="0"/>
                    <a:sym typeface="Symbol" panose="05050102010706020507" pitchFamily="18" charset="2"/>
                  </a:rPr>
                  <a:t> </a:t>
                </a:r>
                <a:r>
                  <a:rPr lang="el-GR" sz="2400" b="0" dirty="0">
                    <a:solidFill>
                      <a:schemeClr val="tx1"/>
                    </a:solidFill>
                    <a:ea typeface="Cambria Math" panose="02040503050406030204" pitchFamily="18" charset="0"/>
                    <a:sym typeface="Symbol" panose="05050102010706020507" pitchFamily="18" charset="2"/>
                  </a:rPr>
                  <a:t>€</a:t>
                </a:r>
                <a:endParaRPr lang="en-US" sz="2400" b="0" dirty="0">
                  <a:solidFill>
                    <a:schemeClr val="tx1"/>
                  </a:solidFill>
                  <a:ea typeface="Cambria Math" panose="02040503050406030204" pitchFamily="18" charset="0"/>
                  <a:sym typeface="Symbol" panose="05050102010706020507" pitchFamily="18" charset="2"/>
                </a:endParaRPr>
              </a:p>
            </p:txBody>
          </p:sp>
        </mc:Choice>
        <mc:Fallback xmlns="">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962530"/>
              </a:xfrm>
              <a:prstGeom prst="rect">
                <a:avLst/>
              </a:prstGeom>
              <a:blipFill>
                <a:blip r:embed="rId3"/>
                <a:stretch>
                  <a:fillRect l="-1158" t="-511"/>
                </a:stretch>
              </a:blipFill>
            </p:spPr>
            <p:txBody>
              <a:bodyPr/>
              <a:lstStyle/>
              <a:p>
                <a:r>
                  <a:rPr lang="el-GR">
                    <a:noFill/>
                  </a:rPr>
                  <a:t> </a:t>
                </a:r>
              </a:p>
            </p:txBody>
          </p:sp>
        </mc:Fallback>
      </mc:AlternateContent>
    </p:spTree>
    <p:extLst>
      <p:ext uri="{BB962C8B-B14F-4D97-AF65-F5344CB8AC3E}">
        <p14:creationId xmlns:p14="http://schemas.microsoft.com/office/powerpoint/2010/main" val="25209935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Ορθογώνιο 2">
            <a:extLst>
              <a:ext uri="{FF2B5EF4-FFF2-40B4-BE49-F238E27FC236}">
                <a16:creationId xmlns:a16="http://schemas.microsoft.com/office/drawing/2014/main" id="{3CDBFEF1-985D-4418-ABC1-B171E20D5C76}"/>
              </a:ext>
            </a:extLst>
          </p:cNvPr>
          <p:cNvSpPr/>
          <p:nvPr/>
        </p:nvSpPr>
        <p:spPr>
          <a:xfrm>
            <a:off x="323528" y="4293096"/>
            <a:ext cx="1296144" cy="648072"/>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761129"/>
              </a:xfrm>
              <a:prstGeom prst="rect">
                <a:avLst/>
              </a:prstGeom>
              <a:noFill/>
            </p:spPr>
            <p:txBody>
              <a:bodyPr wrap="square" rtlCol="0">
                <a:spAutoFit/>
              </a:bodyPr>
              <a:lstStyle/>
              <a:p>
                <a:pPr algn="just">
                  <a:lnSpc>
                    <a:spcPct val="110000"/>
                  </a:lnSpc>
                  <a:spcAft>
                    <a:spcPts val="600"/>
                  </a:spcAft>
                </a:pPr>
                <a:r>
                  <a:rPr lang="el-GR" sz="2000" b="1" dirty="0">
                    <a:solidFill>
                      <a:schemeClr val="tx1"/>
                    </a:solidFill>
                  </a:rPr>
                  <a:t>2</a:t>
                </a:r>
                <a:r>
                  <a:rPr lang="en-US" sz="2000" b="1" dirty="0">
                    <a:solidFill>
                      <a:schemeClr val="tx1"/>
                    </a:solidFill>
                  </a:rPr>
                  <a:t>)</a:t>
                </a:r>
              </a:p>
              <a:p>
                <a:pPr algn="just">
                  <a:lnSpc>
                    <a:spcPct val="110000"/>
                  </a:lnSpc>
                  <a:spcAft>
                    <a:spcPts val="600"/>
                  </a:spcAft>
                </a:pPr>
                <a:r>
                  <a:rPr lang="el-GR" sz="2000" dirty="0">
                    <a:solidFill>
                      <a:schemeClr val="tx1"/>
                    </a:solidFill>
                  </a:rPr>
                  <a:t>Η επιχείρηση συμπεριφέρεται ως </a:t>
                </a:r>
                <a:r>
                  <a:rPr lang="el-GR" sz="2000" b="1" dirty="0">
                    <a:solidFill>
                      <a:schemeClr val="tx1"/>
                    </a:solidFill>
                  </a:rPr>
                  <a:t>τέλεια ανταγωνιστική</a:t>
                </a:r>
              </a:p>
              <a:p>
                <a:pPr algn="just">
                  <a:lnSpc>
                    <a:spcPct val="110000"/>
                  </a:lnSpc>
                  <a:spcAft>
                    <a:spcPts val="600"/>
                  </a:spcAft>
                </a:pPr>
                <a:r>
                  <a:rPr lang="el-GR" sz="2000" b="1" dirty="0">
                    <a:solidFill>
                      <a:schemeClr val="tx1"/>
                    </a:solidFill>
                  </a:rPr>
                  <a:t>Τι θα συμβεί εάν η τέλεια ανταγωνιστική επιχείρηση αυξήσει το προϊόν κατά </a:t>
                </a:r>
                <a:r>
                  <a:rPr lang="el-GR" sz="2000" b="1" i="1" dirty="0">
                    <a:solidFill>
                      <a:schemeClr val="tx1"/>
                    </a:solidFill>
                  </a:rPr>
                  <a:t>Δ</a:t>
                </a:r>
                <a:r>
                  <a:rPr lang="en-US" sz="2000" b="1" i="1" dirty="0">
                    <a:solidFill>
                      <a:schemeClr val="tx1"/>
                    </a:solidFill>
                  </a:rPr>
                  <a:t>y</a:t>
                </a:r>
                <a:r>
                  <a:rPr lang="el-GR" sz="2000" b="1" i="1" dirty="0">
                    <a:solidFill>
                      <a:schemeClr val="tx1"/>
                    </a:solidFill>
                  </a:rPr>
                  <a:t> </a:t>
                </a:r>
                <a:r>
                  <a:rPr lang="en-US" sz="2000" b="1" dirty="0">
                    <a:solidFill>
                      <a:schemeClr val="tx1"/>
                    </a:solidFill>
                  </a:rPr>
                  <a:t>;</a:t>
                </a:r>
                <a:endParaRPr lang="el-GR" sz="2000" b="1" dirty="0">
                  <a:solidFill>
                    <a:schemeClr val="tx1"/>
                  </a:solidFill>
                </a:endParaRPr>
              </a:p>
              <a:p>
                <a:pPr algn="just">
                  <a:lnSpc>
                    <a:spcPct val="110000"/>
                  </a:lnSpc>
                  <a:spcAft>
                    <a:spcPts val="600"/>
                  </a:spcAft>
                </a:pPr>
                <a:r>
                  <a:rPr lang="el-GR" sz="2000" dirty="0">
                    <a:solidFill>
                      <a:schemeClr val="tx1"/>
                    </a:solidFill>
                  </a:rPr>
                  <a:t>Θα έχει επιπλέον έσοδα </a:t>
                </a:r>
                <a14:m>
                  <m:oMath xmlns:m="http://schemas.openxmlformats.org/officeDocument/2006/math">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𝑦</m:t>
                    </m:r>
                  </m:oMath>
                </a14:m>
                <a:r>
                  <a:rPr lang="en-US" sz="2000" b="0" dirty="0">
                    <a:solidFill>
                      <a:schemeClr val="tx1"/>
                    </a:solidFill>
                  </a:rPr>
                  <a:t> (</a:t>
                </a:r>
                <a:r>
                  <a:rPr lang="el-GR" sz="2000" b="0" dirty="0">
                    <a:solidFill>
                      <a:schemeClr val="tx1"/>
                    </a:solidFill>
                  </a:rPr>
                  <a:t>το </a:t>
                </a:r>
                <a:r>
                  <a:rPr lang="en-US" sz="2000" b="0" i="1" dirty="0">
                    <a:solidFill>
                      <a:schemeClr val="tx1"/>
                    </a:solidFill>
                  </a:rPr>
                  <a:t>p</a:t>
                </a:r>
                <a:r>
                  <a:rPr lang="en-US" sz="2000" b="0" dirty="0">
                    <a:solidFill>
                      <a:schemeClr val="tx1"/>
                    </a:solidFill>
                  </a:rPr>
                  <a:t> </a:t>
                </a:r>
                <a:r>
                  <a:rPr lang="el-GR" sz="2000" b="0" dirty="0">
                    <a:solidFill>
                      <a:schemeClr val="tx1"/>
                    </a:solidFill>
                  </a:rPr>
                  <a:t>δεν μεταβάλλεται</a:t>
                </a:r>
                <a:r>
                  <a:rPr lang="en-US" sz="2000" b="0" dirty="0">
                    <a:solidFill>
                      <a:schemeClr val="tx1"/>
                    </a:solidFill>
                  </a:rPr>
                  <a:t>,</a:t>
                </a:r>
                <a:r>
                  <a:rPr lang="el-GR" sz="2000" b="0" dirty="0">
                    <a:solidFill>
                      <a:schemeClr val="tx1"/>
                    </a:solidFill>
                  </a:rPr>
                  <a:t> καθώς είναι η τιμή της αγοράς και η τιμή αυτή διαμορφ</a:t>
                </a:r>
                <a:r>
                  <a:rPr lang="el-GR" sz="2000" dirty="0">
                    <a:solidFill>
                      <a:schemeClr val="tx1"/>
                    </a:solidFill>
                  </a:rPr>
                  <a:t>ώνεται από τους μηχανισμούς ισορροπίας της αγοράς)</a:t>
                </a: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r>
                      <a:rPr lang="el-GR" sz="2400" b="0" i="1" smtClean="0">
                        <a:solidFill>
                          <a:schemeClr val="tx1"/>
                        </a:solidFill>
                        <a:latin typeface="Cambria Math" panose="02040503050406030204" pitchFamily="18" charset="0"/>
                      </a:rPr>
                      <m:t>𝛥</m:t>
                    </m:r>
                    <m:r>
                      <a:rPr lang="en-US" sz="2400" b="0" i="1" smtClean="0">
                        <a:solidFill>
                          <a:schemeClr val="tx1"/>
                        </a:solidFill>
                        <a:latin typeface="Cambria Math" panose="02040503050406030204" pitchFamily="18" charset="0"/>
                      </a:rPr>
                      <m:t>𝑦</m:t>
                    </m:r>
                  </m:oMath>
                </a14:m>
                <a:r>
                  <a:rPr lang="en-US" sz="2400" b="0" dirty="0">
                    <a:solidFill>
                      <a:schemeClr val="tx1"/>
                    </a:solidFill>
                  </a:rPr>
                  <a:t> </a:t>
                </a:r>
                <a:r>
                  <a:rPr lang="en-US" sz="2400" b="0" dirty="0">
                    <a:solidFill>
                      <a:schemeClr val="tx1"/>
                    </a:solidFill>
                    <a:sym typeface="Symbol" panose="05050102010706020507" pitchFamily="18" charset="2"/>
                  </a:rPr>
                  <a:t> </a:t>
                </a:r>
                <a14:m>
                  <m:oMath xmlns:m="http://schemas.openxmlformats.org/officeDocument/2006/math">
                    <m:f>
                      <m:fPr>
                        <m:ctrlPr>
                          <a:rPr lang="en-US" sz="2500" b="0" i="1" smtClean="0">
                            <a:solidFill>
                              <a:schemeClr val="tx1"/>
                            </a:solidFill>
                            <a:latin typeface="Cambria Math" panose="02040503050406030204" pitchFamily="18" charset="0"/>
                            <a:sym typeface="Symbol" panose="05050102010706020507" pitchFamily="18" charset="2"/>
                          </a:rPr>
                        </m:ctrlPr>
                      </m:fPr>
                      <m:num>
                        <m:r>
                          <a:rPr lang="el-GR" sz="2500" b="0" i="1" smtClean="0">
                            <a:solidFill>
                              <a:schemeClr val="tx1"/>
                            </a:solidFill>
                            <a:latin typeface="Cambria Math" panose="02040503050406030204" pitchFamily="18" charset="0"/>
                            <a:sym typeface="Symbol" panose="05050102010706020507" pitchFamily="18" charset="2"/>
                          </a:rPr>
                          <m:t>𝛥</m:t>
                        </m:r>
                        <m:r>
                          <a:rPr lang="en-US" sz="2500" b="0" i="1" smtClean="0">
                            <a:solidFill>
                              <a:schemeClr val="tx1"/>
                            </a:solidFill>
                            <a:latin typeface="Cambria Math" panose="02040503050406030204" pitchFamily="18" charset="0"/>
                            <a:sym typeface="Symbol" panose="05050102010706020507" pitchFamily="18" charset="2"/>
                          </a:rPr>
                          <m:t>𝑅</m:t>
                        </m:r>
                      </m:num>
                      <m:den>
                        <m:r>
                          <a:rPr lang="el-GR" sz="2500" b="0" i="1" smtClean="0">
                            <a:solidFill>
                              <a:schemeClr val="tx1"/>
                            </a:solidFill>
                            <a:latin typeface="Cambria Math" panose="02040503050406030204" pitchFamily="18" charset="0"/>
                            <a:sym typeface="Symbol" panose="05050102010706020507" pitchFamily="18" charset="2"/>
                          </a:rPr>
                          <m:t>𝛥</m:t>
                        </m:r>
                        <m:r>
                          <a:rPr lang="en-US" sz="2500" b="0" i="1" smtClean="0">
                            <a:solidFill>
                              <a:schemeClr val="tx1"/>
                            </a:solidFill>
                            <a:latin typeface="Cambria Math" panose="02040503050406030204" pitchFamily="18" charset="0"/>
                            <a:sym typeface="Symbol" panose="05050102010706020507" pitchFamily="18" charset="2"/>
                          </a:rPr>
                          <m:t>𝑦</m:t>
                        </m:r>
                      </m:den>
                    </m:f>
                    <m:r>
                      <a:rPr lang="en-US" sz="2500" b="0" i="1" smtClean="0">
                        <a:solidFill>
                          <a:schemeClr val="tx1"/>
                        </a:solidFill>
                        <a:latin typeface="Cambria Math" panose="02040503050406030204" pitchFamily="18" charset="0"/>
                        <a:sym typeface="Symbol" panose="05050102010706020507" pitchFamily="18" charset="2"/>
                      </a:rPr>
                      <m:t>=</m:t>
                    </m:r>
                    <m:r>
                      <a:rPr lang="en-US" sz="2500" b="0" i="1" smtClean="0">
                        <a:solidFill>
                          <a:schemeClr val="tx1"/>
                        </a:solidFill>
                        <a:latin typeface="Cambria Math" panose="02040503050406030204" pitchFamily="18" charset="0"/>
                        <a:sym typeface="Symbol" panose="05050102010706020507" pitchFamily="18" charset="2"/>
                      </a:rPr>
                      <m:t>𝑝</m:t>
                    </m:r>
                  </m:oMath>
                </a14:m>
                <a:r>
                  <a:rPr lang="en-US" sz="2500" b="0" dirty="0">
                    <a:solidFill>
                      <a:schemeClr val="tx1"/>
                    </a:solidFill>
                  </a:rPr>
                  <a:t> </a:t>
                </a:r>
                <a:r>
                  <a:rPr lang="en-US" sz="2400" b="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𝑀𝑅</m:t>
                    </m:r>
                    <m:r>
                      <a:rPr lang="en-US"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𝑝</m:t>
                    </m:r>
                  </m:oMath>
                </a14:m>
                <a:r>
                  <a:rPr lang="en-US" sz="2400" b="0" i="1" dirty="0">
                    <a:solidFill>
                      <a:schemeClr val="tx1"/>
                    </a:solidFill>
                    <a:sym typeface="Symbol" panose="05050102010706020507" pitchFamily="18" charset="2"/>
                  </a:rPr>
                  <a:t> </a:t>
                </a:r>
                <a:r>
                  <a:rPr lang="en-US" sz="2000" b="0" i="1" dirty="0">
                    <a:solidFill>
                      <a:schemeClr val="tx1"/>
                    </a:solidFill>
                    <a:sym typeface="Symbol" panose="05050102010706020507" pitchFamily="18" charset="2"/>
                  </a:rPr>
                  <a:t>&amp;</a:t>
                </a:r>
                <a:r>
                  <a:rPr lang="en-US" sz="2000" b="0" dirty="0">
                    <a:solidFill>
                      <a:schemeClr val="tx1"/>
                    </a:solidFill>
                    <a:sym typeface="Symbol" panose="05050102010706020507" pitchFamily="18" charset="2"/>
                  </a:rPr>
                  <a:t> </a:t>
                </a:r>
                <a:r>
                  <a:rPr lang="el-GR" sz="2000" b="0" dirty="0">
                    <a:solidFill>
                      <a:schemeClr val="tx1"/>
                    </a:solidFill>
                    <a:sym typeface="Symbol" panose="05050102010706020507" pitchFamily="18" charset="2"/>
                  </a:rPr>
                  <a:t>επειδή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𝑀𝑅</m:t>
                    </m:r>
                    <m:r>
                      <a:rPr lang="en-US"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𝑀𝐶</m:t>
                    </m:r>
                  </m:oMath>
                </a14:m>
                <a:r>
                  <a:rPr lang="en-US" sz="2400" b="0"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a:t>
                </a:r>
                <a:endParaRPr lang="en-US" sz="2400" b="0" dirty="0">
                  <a:solidFill>
                    <a:schemeClr val="tx1"/>
                  </a:solidFill>
                  <a:sym typeface="Symbol" panose="05050102010706020507" pitchFamily="18" charset="2"/>
                </a:endParaRPr>
              </a:p>
              <a:p>
                <a:pPr algn="just">
                  <a:lnSpc>
                    <a:spcPct val="110000"/>
                  </a:lnSpc>
                  <a:spcAft>
                    <a:spcPts val="600"/>
                  </a:spcAft>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𝑀𝐶</m:t>
                      </m:r>
                    </m:oMath>
                  </m:oMathPara>
                </a14:m>
                <a:endParaRPr lang="en-US" sz="2400" b="0" i="1" dirty="0">
                  <a:solidFill>
                    <a:schemeClr val="tx1"/>
                  </a:solidFill>
                </a:endParaRPr>
              </a:p>
              <a:p>
                <a:pPr algn="just">
                  <a:lnSpc>
                    <a:spcPct val="110000"/>
                  </a:lnSpc>
                  <a:spcAft>
                    <a:spcPts val="0"/>
                  </a:spcAft>
                </a:pPr>
                <a:endParaRPr lang="en-US" sz="2000" dirty="0">
                  <a:solidFill>
                    <a:schemeClr val="tx1"/>
                  </a:solidFill>
                </a:endParaRPr>
              </a:p>
              <a:p>
                <a:pPr algn="just">
                  <a:lnSpc>
                    <a:spcPct val="110000"/>
                  </a:lnSpc>
                  <a:spcAft>
                    <a:spcPts val="0"/>
                  </a:spcAft>
                </a:pPr>
                <a:r>
                  <a:rPr lang="el-GR" sz="2200" i="1" dirty="0">
                    <a:solidFill>
                      <a:schemeClr val="tx1"/>
                    </a:solidFill>
                  </a:rPr>
                  <a:t>ή</a:t>
                </a:r>
                <a:endParaRPr lang="en-US" sz="2200" i="1" dirty="0">
                  <a:solidFill>
                    <a:schemeClr val="tx1"/>
                  </a:solidFill>
                </a:endParaRPr>
              </a:p>
              <a:p>
                <a:pPr algn="just">
                  <a:lnSpc>
                    <a:spcPct val="110000"/>
                  </a:lnSpc>
                  <a:spcAft>
                    <a:spcPts val="1200"/>
                  </a:spcAft>
                </a:pPr>
                <a14:m>
                  <m:oMath xmlns:m="http://schemas.openxmlformats.org/officeDocument/2006/math">
                    <m:r>
                      <a:rPr lang="en-US" sz="2400" b="1" i="1" smtClean="0">
                        <a:solidFill>
                          <a:schemeClr val="tx1"/>
                        </a:solidFill>
                        <a:latin typeface="Cambria Math" panose="02040503050406030204" pitchFamily="18" charset="0"/>
                      </a:rPr>
                      <m:t>𝒎𝒂𝒙</m:t>
                    </m:r>
                    <m:r>
                      <a:rPr lang="en-US" sz="2400" b="1" i="1" smtClean="0">
                        <a:solidFill>
                          <a:schemeClr val="bg1"/>
                        </a:solidFill>
                        <a:latin typeface="Cambria Math" panose="02040503050406030204" pitchFamily="18" charset="0"/>
                      </a:rPr>
                      <m:t>𝒍</m:t>
                    </m:r>
                    <m:r>
                      <a:rPr lang="en-US" sz="2400" b="1" i="1" smtClean="0">
                        <a:solidFill>
                          <a:schemeClr val="tx1"/>
                        </a:solidFill>
                        <a:latin typeface="Cambria Math" panose="02040503050406030204" pitchFamily="18" charset="0"/>
                      </a:rPr>
                      <m:t>𝑹</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𝒚</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𝑪</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𝒚</m:t>
                        </m:r>
                      </m:e>
                    </m:d>
                  </m:oMath>
                </a14:m>
                <a:r>
                  <a:rPr lang="en-US" sz="24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r>
                      <a:rPr lang="en-US" sz="2400" b="0" i="1">
                        <a:solidFill>
                          <a:schemeClr val="tx1"/>
                        </a:solidFill>
                        <a:latin typeface="Cambria Math" panose="02040503050406030204" pitchFamily="18" charset="0"/>
                      </a:rPr>
                      <m:t>𝑚𝑎</m:t>
                    </m:r>
                    <m:r>
                      <a:rPr lang="en-US" sz="2400" b="0" i="1" smtClean="0">
                        <a:solidFill>
                          <a:schemeClr val="tx1"/>
                        </a:solidFill>
                        <a:latin typeface="Cambria Math" panose="02040503050406030204" pitchFamily="18" charset="0"/>
                      </a:rPr>
                      <m:t>𝑥</m:t>
                    </m:r>
                    <m:r>
                      <a:rPr lang="en-US" sz="2400" b="0" i="1" smtClean="0">
                        <a:solidFill>
                          <a:schemeClr val="bg1"/>
                        </a:solidFill>
                        <a:latin typeface="Cambria Math" panose="02040503050406030204" pitchFamily="18" charset="0"/>
                      </a:rPr>
                      <m:t>𝑙</m:t>
                    </m:r>
                    <m:r>
                      <a:rPr lang="en-US" sz="2400" b="0" i="1" smtClean="0">
                        <a:solidFill>
                          <a:schemeClr val="tx1"/>
                        </a:solidFill>
                        <a:latin typeface="Cambria Math" panose="02040503050406030204" pitchFamily="18" charset="0"/>
                      </a:rPr>
                      <m:t>𝑝𝑦</m:t>
                    </m:r>
                    <m:r>
                      <a:rPr lang="en-US" sz="2400" b="0" i="1">
                        <a:solidFill>
                          <a:schemeClr val="tx1"/>
                        </a:solidFill>
                        <a:latin typeface="Cambria Math" panose="02040503050406030204" pitchFamily="18" charset="0"/>
                      </a:rPr>
                      <m:t>−</m:t>
                    </m:r>
                    <m:r>
                      <a:rPr lang="en-US" sz="2400" b="0" i="1">
                        <a:solidFill>
                          <a:schemeClr val="tx1"/>
                        </a:solidFill>
                        <a:latin typeface="Cambria Math" panose="02040503050406030204" pitchFamily="18" charset="0"/>
                      </a:rPr>
                      <m:t>𝐶</m:t>
                    </m:r>
                    <m:d>
                      <m:dPr>
                        <m:ctrlPr>
                          <a:rPr lang="en-US" sz="2400" i="1">
                            <a:solidFill>
                              <a:schemeClr val="tx1"/>
                            </a:solidFill>
                            <a:latin typeface="Cambria Math" panose="02040503050406030204" pitchFamily="18" charset="0"/>
                          </a:rPr>
                        </m:ctrlPr>
                      </m:dPr>
                      <m:e>
                        <m:r>
                          <a:rPr lang="en-US" sz="2400" b="0" i="1">
                            <a:solidFill>
                              <a:schemeClr val="tx1"/>
                            </a:solidFill>
                            <a:latin typeface="Cambria Math" panose="02040503050406030204" pitchFamily="18" charset="0"/>
                          </a:rPr>
                          <m:t>𝑦</m:t>
                        </m:r>
                      </m:e>
                    </m:d>
                  </m:oMath>
                </a14:m>
                <a:endParaRPr lang="el-GR" sz="2400" dirty="0">
                  <a:solidFill>
                    <a:schemeClr val="tx1"/>
                  </a:solidFill>
                </a:endParaRPr>
              </a:p>
              <a:p>
                <a:pPr algn="just">
                  <a:lnSpc>
                    <a:spcPct val="110000"/>
                  </a:lnSpc>
                  <a:spcAft>
                    <a:spcPts val="600"/>
                  </a:spcAft>
                </a:pPr>
                <a:r>
                  <a:rPr lang="el-GR" sz="2000" dirty="0">
                    <a:solidFill>
                      <a:schemeClr val="tx1"/>
                    </a:solidFill>
                  </a:rPr>
                  <a:t>Συνθήκη Πρώτης Τάξης</a:t>
                </a:r>
                <a:r>
                  <a:rPr lang="en-US" sz="20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𝐶</m:t>
                        </m:r>
                      </m:e>
                      <m:sup>
                        <m:r>
                          <a:rPr lang="en-US" sz="2400" b="0" i="1" smtClean="0">
                            <a:solidFill>
                              <a:schemeClr val="tx1"/>
                            </a:solidFill>
                            <a:latin typeface="Cambria Math" panose="02040503050406030204" pitchFamily="18" charset="0"/>
                          </a:rPr>
                          <m:t>′</m:t>
                        </m:r>
                      </m:sup>
                    </m:sSup>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𝑦</m:t>
                        </m:r>
                      </m:e>
                    </m:d>
                    <m:r>
                      <a:rPr lang="en-US" sz="2400" b="0" i="1" smtClean="0">
                        <a:solidFill>
                          <a:schemeClr val="tx1"/>
                        </a:solidFill>
                        <a:latin typeface="Cambria Math" panose="02040503050406030204" pitchFamily="18" charset="0"/>
                      </a:rPr>
                      <m:t>=0</m:t>
                    </m:r>
                  </m:oMath>
                </a14:m>
                <a:r>
                  <a:rPr lang="en-US" sz="2000" dirty="0">
                    <a:solidFill>
                      <a:schemeClr val="tx1"/>
                    </a:solidFill>
                  </a:rPr>
                  <a:t> </a:t>
                </a:r>
                <a:r>
                  <a:rPr lang="en-US" sz="240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𝑝</m:t>
                    </m:r>
                    <m:r>
                      <a:rPr lang="en-US"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𝑀𝐶</m:t>
                    </m:r>
                  </m:oMath>
                </a14:m>
                <a:endParaRPr lang="en-US" sz="2400" dirty="0">
                  <a:solidFill>
                    <a:schemeClr val="tx1"/>
                  </a:solidFill>
                </a:endParaRPr>
              </a:p>
            </p:txBody>
          </p:sp>
        </mc:Choice>
        <mc:Fallback>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761129"/>
              </a:xfrm>
              <a:prstGeom prst="rect">
                <a:avLst/>
              </a:prstGeom>
              <a:blipFill>
                <a:blip r:embed="rId3"/>
                <a:stretch>
                  <a:fillRect l="-941" t="-529" r="-724" b="-1481"/>
                </a:stretch>
              </a:blipFill>
            </p:spPr>
            <p:txBody>
              <a:bodyPr/>
              <a:lstStyle/>
              <a:p>
                <a:r>
                  <a:rPr lang="el-GR">
                    <a:noFill/>
                  </a:rPr>
                  <a:t> </a:t>
                </a:r>
              </a:p>
            </p:txBody>
          </p:sp>
        </mc:Fallback>
      </mc:AlternateContent>
    </p:spTree>
    <p:extLst>
      <p:ext uri="{BB962C8B-B14F-4D97-AF65-F5344CB8AC3E}">
        <p14:creationId xmlns:p14="http://schemas.microsoft.com/office/powerpoint/2010/main" val="323463844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936240"/>
              </a:xfrm>
              <a:prstGeom prst="rect">
                <a:avLst/>
              </a:prstGeom>
              <a:noFill/>
            </p:spPr>
            <p:txBody>
              <a:bodyPr wrap="square" rtlCol="0">
                <a:spAutoFit/>
              </a:bodyPr>
              <a:lstStyle/>
              <a:p>
                <a:pPr algn="just">
                  <a:lnSpc>
                    <a:spcPct val="110000"/>
                  </a:lnSpc>
                  <a:spcAft>
                    <a:spcPts val="600"/>
                  </a:spcAft>
                </a:pPr>
                <a14:m>
                  <m:oMath xmlns:m="http://schemas.openxmlformats.org/officeDocument/2006/math">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𝑀𝐶</m:t>
                    </m:r>
                  </m:oMath>
                </a14:m>
                <a:r>
                  <a:rPr lang="en-US" sz="2400" dirty="0">
                    <a:solidFill>
                      <a:schemeClr val="tx1"/>
                    </a:solidFill>
                  </a:rPr>
                  <a:t>       (3)</a:t>
                </a:r>
              </a:p>
              <a:p>
                <a:pPr algn="just">
                  <a:lnSpc>
                    <a:spcPct val="110000"/>
                  </a:lnSpc>
                  <a:spcAft>
                    <a:spcPts val="600"/>
                  </a:spcAft>
                </a:pPr>
                <a:endParaRPr lang="en-US" sz="1200" dirty="0">
                  <a:solidFill>
                    <a:schemeClr val="tx1"/>
                  </a:solidFill>
                </a:endParaRPr>
              </a:p>
              <a:p>
                <a:pPr algn="just">
                  <a:lnSpc>
                    <a:spcPct val="110000"/>
                  </a:lnSpc>
                  <a:spcAft>
                    <a:spcPts val="1200"/>
                  </a:spcAft>
                </a:pPr>
                <a:r>
                  <a:rPr lang="en-US" sz="2400" dirty="0">
                    <a:solidFill>
                      <a:schemeClr val="tx1"/>
                    </a:solidFill>
                  </a:rPr>
                  <a:t>(3) </a:t>
                </a:r>
                <a:r>
                  <a:rPr lang="en-US" sz="2400" dirty="0">
                    <a:solidFill>
                      <a:schemeClr val="tx1"/>
                    </a:solidFill>
                    <a:sym typeface="Symbol" panose="05050102010706020507" pitchFamily="18" charset="2"/>
                  </a:rPr>
                  <a:t> </a:t>
                </a:r>
                <a14:m>
                  <m:oMath xmlns:m="http://schemas.openxmlformats.org/officeDocument/2006/math">
                    <m:r>
                      <a:rPr lang="en-US" sz="2400" b="0" i="1" smtClean="0">
                        <a:solidFill>
                          <a:schemeClr val="tx1"/>
                        </a:solidFill>
                        <a:latin typeface="Cambria Math" panose="02040503050406030204" pitchFamily="18" charset="0"/>
                        <a:sym typeface="Symbol" panose="05050102010706020507" pitchFamily="18" charset="2"/>
                      </a:rPr>
                      <m:t>55−2</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=−5+2</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  60=4</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  </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=15</m:t>
                    </m:r>
                  </m:oMath>
                </a14:m>
                <a:endParaRPr lang="en-US" sz="2400" b="0" dirty="0">
                  <a:solidFill>
                    <a:schemeClr val="tx1"/>
                  </a:solidFill>
                  <a:sym typeface="Symbol" panose="05050102010706020507" pitchFamily="18" charset="2"/>
                </a:endParaRPr>
              </a:p>
              <a:p>
                <a:pPr algn="just">
                  <a:lnSpc>
                    <a:spcPct val="110000"/>
                  </a:lnSpc>
                  <a:spcAft>
                    <a:spcPts val="600"/>
                  </a:spcAft>
                </a:pPr>
                <a:endParaRPr lang="en-US" sz="1200" dirty="0">
                  <a:solidFill>
                    <a:schemeClr val="tx1"/>
                  </a:solidFill>
                </a:endParaRPr>
              </a:p>
              <a:p>
                <a:pPr algn="just">
                  <a:lnSpc>
                    <a:spcPct val="110000"/>
                  </a:lnSpc>
                  <a:spcAft>
                    <a:spcPts val="600"/>
                  </a:spcAft>
                </a:pP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=55−2</m:t>
                    </m:r>
                    <m:r>
                      <a:rPr lang="en-US" sz="2400" b="0" i="1" smtClean="0">
                        <a:solidFill>
                          <a:schemeClr val="tx1"/>
                        </a:solidFill>
                        <a:latin typeface="Cambria Math" panose="02040503050406030204" pitchFamily="18" charset="0"/>
                      </a:rPr>
                      <m:t>𝑦</m:t>
                    </m:r>
                    <m:r>
                      <m:rPr>
                        <m:nor/>
                      </m:rPr>
                      <a:rPr lang="el-GR" sz="2400" b="0" i="0" smtClean="0">
                        <a:solidFill>
                          <a:schemeClr val="tx1"/>
                        </a:solidFill>
                        <a:latin typeface="Cambria Math" panose="02040503050406030204" pitchFamily="18" charset="0"/>
                      </a:rPr>
                      <m:t> </m:t>
                    </m:r>
                    <m:r>
                      <m:rPr>
                        <m:nor/>
                      </m:rPr>
                      <a:rPr lang="en-US" sz="2400" dirty="0">
                        <a:solidFill>
                          <a:schemeClr val="tx1"/>
                        </a:solidFill>
                        <a:ea typeface="Cambria Math" panose="02040503050406030204" pitchFamily="18" charset="0"/>
                        <a:sym typeface="Symbol" panose="05050102010706020507" pitchFamily="18" charset="2"/>
                      </a:rPr>
                      <m:t></m:t>
                    </m:r>
                    <m:r>
                      <a:rPr lang="el-GR" sz="2400" b="0" i="1" dirty="0"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 </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𝑝</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=55−2</m:t>
                    </m:r>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∙15  </m:t>
                    </m:r>
                    <m:sSup>
                      <m:sSupPr>
                        <m:ctrlP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𝑝</m:t>
                        </m:r>
                      </m:e>
                      <m:sup>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=25</m:t>
                    </m:r>
                  </m:oMath>
                </a14:m>
                <a:r>
                  <a:rPr lang="en-US" sz="2400" b="0" dirty="0">
                    <a:solidFill>
                      <a:schemeClr val="tx1"/>
                    </a:solidFill>
                    <a:ea typeface="Cambria Math" panose="02040503050406030204" pitchFamily="18" charset="0"/>
                    <a:sym typeface="Symbol" panose="05050102010706020507" pitchFamily="18" charset="2"/>
                  </a:rPr>
                  <a:t> €</a:t>
                </a:r>
              </a:p>
              <a:p>
                <a:pPr algn="just">
                  <a:lnSpc>
                    <a:spcPct val="110000"/>
                  </a:lnSpc>
                  <a:spcAft>
                    <a:spcPts val="600"/>
                  </a:spcAft>
                </a:pPr>
                <a:endParaRPr lang="en-US" sz="1200" dirty="0">
                  <a:solidFill>
                    <a:schemeClr val="tx1"/>
                  </a:solidFill>
                </a:endParaRP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rPr>
                      <m:t>𝛱</m:t>
                    </m:r>
                    <m:r>
                      <a:rPr lang="el-GR" sz="2400" b="0" i="1" smtClean="0">
                        <a:solidFill>
                          <a:schemeClr val="tx1"/>
                        </a:solidFill>
                        <a:latin typeface="Cambria Math" panose="02040503050406030204" pitchFamily="18" charset="0"/>
                      </a:rPr>
                      <m:t>=−3</m:t>
                    </m:r>
                    <m:sSup>
                      <m:sSupPr>
                        <m:ctrlPr>
                          <a:rPr lang="el-GR"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𝑦</m:t>
                        </m:r>
                      </m:e>
                      <m:sup>
                        <m:r>
                          <a:rPr lang="en-US" sz="2400" b="0" i="1" smtClean="0">
                            <a:solidFill>
                              <a:schemeClr val="tx1"/>
                            </a:solidFill>
                            <a:latin typeface="Cambria Math" panose="02040503050406030204" pitchFamily="18" charset="0"/>
                          </a:rPr>
                          <m:t>2</m:t>
                        </m:r>
                      </m:sup>
                    </m:sSup>
                    <m:r>
                      <a:rPr lang="el-GR" sz="2400" b="0" i="1" smtClean="0">
                        <a:solidFill>
                          <a:schemeClr val="tx1"/>
                        </a:solidFill>
                        <a:latin typeface="Cambria Math" panose="02040503050406030204" pitchFamily="18" charset="0"/>
                      </a:rPr>
                      <m:t>+60</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−100</m:t>
                    </m:r>
                    <m:r>
                      <m:rPr>
                        <m:nor/>
                      </m:rPr>
                      <a:rPr lang="el-GR" sz="2400" b="0" i="0" smtClean="0">
                        <a:solidFill>
                          <a:schemeClr val="tx1"/>
                        </a:solidFill>
                        <a:latin typeface="Cambria Math" panose="02040503050406030204" pitchFamily="18" charset="0"/>
                      </a:rPr>
                      <m:t> </m:t>
                    </m:r>
                    <m:r>
                      <m:rPr>
                        <m:nor/>
                      </m:rPr>
                      <a:rPr lang="en-US" sz="2400" dirty="0">
                        <a:solidFill>
                          <a:schemeClr val="tx1"/>
                        </a:solidFill>
                        <a:ea typeface="Cambria Math" panose="02040503050406030204" pitchFamily="18" charset="0"/>
                        <a:sym typeface="Symbol" panose="05050102010706020507" pitchFamily="18" charset="2"/>
                      </a:rPr>
                      <m:t></m:t>
                    </m:r>
                    <m:r>
                      <m:rPr>
                        <m:nor/>
                      </m:rPr>
                      <a:rPr lang="el-GR" sz="2400" b="0" i="0" dirty="0" smtClean="0">
                        <a:solidFill>
                          <a:schemeClr val="tx1"/>
                        </a:solidFill>
                        <a:ea typeface="Cambria Math" panose="02040503050406030204" pitchFamily="18" charset="0"/>
                        <a:sym typeface="Symbol" panose="05050102010706020507" pitchFamily="18" charset="2"/>
                      </a:rPr>
                      <m:t> </m:t>
                    </m:r>
                    <m:r>
                      <a:rPr lang="el-GR" sz="2400" b="0" i="1" smtClean="0">
                        <a:solidFill>
                          <a:schemeClr val="tx1"/>
                        </a:solidFill>
                        <a:latin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sym typeface="Symbol" panose="05050102010706020507" pitchFamily="18" charset="2"/>
                      </a:rPr>
                      <m:t>=−3∙</m:t>
                    </m:r>
                    <m:sSup>
                      <m:sSupPr>
                        <m:ctrlP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15</m:t>
                        </m:r>
                      </m:e>
                      <m:sup>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2</m:t>
                        </m:r>
                      </m:sup>
                    </m:sSup>
                    <m: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+60∙15−100</m:t>
                    </m:r>
                  </m:oMath>
                </a14:m>
                <a:r>
                  <a:rPr lang="en-US" sz="2400" b="0" i="1" dirty="0">
                    <a:solidFill>
                      <a:schemeClr val="tx1"/>
                    </a:solidFill>
                    <a:ea typeface="Cambria Math" panose="02040503050406030204" pitchFamily="18" charset="0"/>
                    <a:sym typeface="Symbol" panose="05050102010706020507" pitchFamily="18" charset="2"/>
                  </a:rPr>
                  <a:t> </a:t>
                </a:r>
                <a:r>
                  <a:rPr lang="en-US" sz="2400" b="0" dirty="0">
                    <a:solidFill>
                      <a:schemeClr val="tx1"/>
                    </a:solidFill>
                    <a:ea typeface="Cambria Math" panose="02040503050406030204" pitchFamily="18" charset="0"/>
                    <a:sym typeface="Symbol" panose="05050102010706020507" pitchFamily="18" charset="2"/>
                  </a:rPr>
                  <a:t></a:t>
                </a:r>
              </a:p>
              <a:p>
                <a:pPr algn="just">
                  <a:lnSpc>
                    <a:spcPct val="110000"/>
                  </a:lnSpc>
                  <a:spcAft>
                    <a:spcPts val="600"/>
                  </a:spcAft>
                </a:pPr>
                <a14:m>
                  <m:oMath xmlns:m="http://schemas.openxmlformats.org/officeDocument/2006/math">
                    <m: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=125</m:t>
                    </m:r>
                  </m:oMath>
                </a14:m>
                <a:r>
                  <a:rPr lang="el-GR" sz="2400" b="0" dirty="0">
                    <a:solidFill>
                      <a:schemeClr val="tx1"/>
                    </a:solidFill>
                    <a:ea typeface="Cambria Math" panose="02040503050406030204" pitchFamily="18" charset="0"/>
                    <a:sym typeface="Symbol" panose="05050102010706020507" pitchFamily="18" charset="2"/>
                  </a:rPr>
                  <a:t> €</a:t>
                </a:r>
              </a:p>
              <a:p>
                <a:pPr algn="just">
                  <a:lnSpc>
                    <a:spcPct val="110000"/>
                  </a:lnSpc>
                  <a:spcAft>
                    <a:spcPts val="600"/>
                  </a:spcAft>
                </a:pPr>
                <a:endParaRPr lang="el-GR" sz="1200" dirty="0">
                  <a:solidFill>
                    <a:schemeClr val="tx1"/>
                  </a:solidFill>
                </a:endParaRPr>
              </a:p>
              <a:p>
                <a:pPr algn="just">
                  <a:lnSpc>
                    <a:spcPct val="110000"/>
                  </a:lnSpc>
                  <a:spcAft>
                    <a:spcPts val="600"/>
                  </a:spcAft>
                </a:pPr>
                <a:r>
                  <a:rPr lang="el-GR" sz="2400" i="1" dirty="0">
                    <a:solidFill>
                      <a:schemeClr val="tx1"/>
                    </a:solidFill>
                  </a:rPr>
                  <a:t>Η τέλεια ανταγωνιστική επιχείρηση πουλά το προϊόν σε χαμηλότερη τιμή (σε σχέση με τη μονοπωλιακή επιχείρηση), έχει χαμηλότερα κέρδη, ενώ οι μονάδες πώλησης στο σημείο ισορροπίας είναι περισσότερες (πάντοτε σε σχέση με τη μονοπωλιακή επιχείρηση)</a:t>
                </a:r>
              </a:p>
            </p:txBody>
          </p:sp>
        </mc:Choice>
        <mc:Fallback xmlns="">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936240"/>
              </a:xfrm>
              <a:prstGeom prst="rect">
                <a:avLst/>
              </a:prstGeom>
              <a:blipFill>
                <a:blip r:embed="rId3"/>
                <a:stretch>
                  <a:fillRect l="-1158" t="-616" r="-1085"/>
                </a:stretch>
              </a:blipFill>
            </p:spPr>
            <p:txBody>
              <a:bodyPr/>
              <a:lstStyle/>
              <a:p>
                <a:r>
                  <a:rPr lang="el-GR">
                    <a:noFill/>
                  </a:rPr>
                  <a:t> </a:t>
                </a:r>
              </a:p>
            </p:txBody>
          </p:sp>
        </mc:Fallback>
      </mc:AlternateContent>
    </p:spTree>
    <p:extLst>
      <p:ext uri="{BB962C8B-B14F-4D97-AF65-F5344CB8AC3E}">
        <p14:creationId xmlns:p14="http://schemas.microsoft.com/office/powerpoint/2010/main" val="176431914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5182957"/>
              </a:xfrm>
              <a:prstGeom prst="rect">
                <a:avLst/>
              </a:prstGeom>
              <a:noFill/>
            </p:spPr>
            <p:txBody>
              <a:bodyPr wrap="square" rtlCol="0">
                <a:spAutoFit/>
              </a:bodyPr>
              <a:lstStyle/>
              <a:p>
                <a:pPr algn="just">
                  <a:lnSpc>
                    <a:spcPct val="110000"/>
                  </a:lnSpc>
                  <a:spcAft>
                    <a:spcPts val="600"/>
                  </a:spcAft>
                </a:pPr>
                <a:r>
                  <a:rPr lang="en-US" sz="2000" b="1" dirty="0">
                    <a:solidFill>
                      <a:schemeClr val="tx1"/>
                    </a:solidFill>
                  </a:rPr>
                  <a:t>3)</a:t>
                </a:r>
                <a:endParaRPr lang="el-GR" sz="2000" b="1" dirty="0">
                  <a:solidFill>
                    <a:schemeClr val="tx1"/>
                  </a:solidFill>
                </a:endParaRPr>
              </a:p>
              <a:p>
                <a:pPr algn="just">
                  <a:lnSpc>
                    <a:spcPct val="110000"/>
                  </a:lnSpc>
                  <a:spcAft>
                    <a:spcPts val="600"/>
                  </a:spcAft>
                </a:pPr>
                <a:r>
                  <a:rPr lang="el-GR" sz="2000" dirty="0">
                    <a:solidFill>
                      <a:schemeClr val="tx1"/>
                    </a:solidFill>
                  </a:rPr>
                  <a:t>Το οριακό κόστος</a:t>
                </a:r>
                <a:r>
                  <a:rPr lang="en-US" sz="2000" dirty="0">
                    <a:solidFill>
                      <a:schemeClr val="tx1"/>
                    </a:solidFill>
                  </a:rPr>
                  <a:t>,</a:t>
                </a:r>
                <a:r>
                  <a:rPr lang="el-GR" sz="2000" dirty="0">
                    <a:solidFill>
                      <a:schemeClr val="tx1"/>
                    </a:solidFill>
                  </a:rPr>
                  <a:t> μετά την επιβολή φόρου στην παραγωγή της μονάδας του προϊόντος, αλλάζει</a:t>
                </a:r>
                <a:r>
                  <a:rPr lang="en-US" sz="2000" dirty="0">
                    <a:solidFill>
                      <a:schemeClr val="tx1"/>
                    </a:solidFill>
                  </a:rPr>
                  <a:t>:</a:t>
                </a:r>
              </a:p>
              <a:p>
                <a:pPr algn="just">
                  <a:lnSpc>
                    <a:spcPct val="110000"/>
                  </a:lnSpc>
                  <a:spcAft>
                    <a:spcPts val="1200"/>
                  </a:spcAft>
                </a:pP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𝑀𝐶</m:t>
                        </m:r>
                      </m:e>
                      <m:sup>
                        <m:r>
                          <a:rPr lang="en-US" sz="2400" b="0" i="1" smtClean="0">
                            <a:solidFill>
                              <a:schemeClr val="tx1"/>
                            </a:solidFill>
                            <a:latin typeface="Cambria Math" panose="02040503050406030204" pitchFamily="18" charset="0"/>
                          </a:rPr>
                          <m:t>′</m:t>
                        </m:r>
                      </m:sup>
                    </m:sSup>
                  </m:oMath>
                </a14:m>
                <a:r>
                  <a:rPr lang="en-US" sz="2400" i="1" dirty="0">
                    <a:solidFill>
                      <a:schemeClr val="tx1"/>
                    </a:solidFill>
                  </a:rPr>
                  <a:t>=</a:t>
                </a:r>
                <a14:m>
                  <m:oMath xmlns:m="http://schemas.openxmlformats.org/officeDocument/2006/math">
                    <m:r>
                      <a:rPr lang="en-US" sz="2400" b="0" i="1" dirty="0" smtClean="0">
                        <a:solidFill>
                          <a:schemeClr val="tx1"/>
                        </a:solidFill>
                        <a:latin typeface="Cambria Math" panose="02040503050406030204" pitchFamily="18" charset="0"/>
                      </a:rPr>
                      <m:t>−5+2</m:t>
                    </m:r>
                    <m:r>
                      <a:rPr lang="en-US" sz="2400" b="0" i="1" dirty="0" smtClean="0">
                        <a:solidFill>
                          <a:schemeClr val="tx1"/>
                        </a:solidFill>
                        <a:latin typeface="Cambria Math" panose="02040503050406030204" pitchFamily="18" charset="0"/>
                      </a:rPr>
                      <m:t>𝑦</m:t>
                    </m:r>
                    <m:r>
                      <a:rPr lang="en-US" sz="2400" b="0" i="1" dirty="0" smtClean="0">
                        <a:solidFill>
                          <a:schemeClr val="tx1"/>
                        </a:solidFill>
                        <a:latin typeface="Cambria Math" panose="02040503050406030204" pitchFamily="18" charset="0"/>
                      </a:rPr>
                      <m:t>+</m:t>
                    </m:r>
                    <m:r>
                      <a:rPr lang="en-US" sz="2400" b="1" i="1" dirty="0" smtClean="0">
                        <a:solidFill>
                          <a:schemeClr val="tx1"/>
                        </a:solidFill>
                        <a:latin typeface="Cambria Math" panose="02040503050406030204" pitchFamily="18" charset="0"/>
                      </a:rPr>
                      <m:t>𝟐</m:t>
                    </m:r>
                    <m:r>
                      <a:rPr lang="en-US" sz="2400" b="0" i="1" dirty="0" smtClean="0">
                        <a:solidFill>
                          <a:schemeClr val="tx1"/>
                        </a:solidFill>
                        <a:latin typeface="Cambria Math" panose="02040503050406030204" pitchFamily="18" charset="0"/>
                      </a:rPr>
                      <m:t>=−3+2</m:t>
                    </m:r>
                    <m:r>
                      <a:rPr lang="en-US" sz="2400" b="0" i="1" dirty="0" smtClean="0">
                        <a:solidFill>
                          <a:schemeClr val="tx1"/>
                        </a:solidFill>
                        <a:latin typeface="Cambria Math" panose="02040503050406030204" pitchFamily="18" charset="0"/>
                      </a:rPr>
                      <m:t>𝑦</m:t>
                    </m:r>
                  </m:oMath>
                </a14:m>
                <a:endParaRPr lang="en-US" sz="2400" b="0" i="1" dirty="0">
                  <a:solidFill>
                    <a:schemeClr val="tx1"/>
                  </a:solidFill>
                </a:endParaRPr>
              </a:p>
              <a:p>
                <a:pPr algn="just">
                  <a:lnSpc>
                    <a:spcPct val="110000"/>
                  </a:lnSpc>
                  <a:spcAft>
                    <a:spcPts val="1200"/>
                  </a:spcAft>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𝑀𝑅</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𝑀𝐶</m:t>
                          </m:r>
                        </m:e>
                        <m:sup>
                          <m:r>
                            <a:rPr lang="en-US" sz="2400" b="0" i="1" smtClean="0">
                              <a:solidFill>
                                <a:schemeClr val="tx1"/>
                              </a:solidFill>
                              <a:latin typeface="Cambria Math" panose="02040503050406030204" pitchFamily="18" charset="0"/>
                            </a:rPr>
                            <m:t>′</m:t>
                          </m:r>
                        </m:sup>
                      </m:sSup>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sym typeface="Symbol" panose="05050102010706020507" pitchFamily="18" charset="2"/>
                        </a:rPr>
                        <m:t> 55−4</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=−3+2</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  58=6</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  </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=9,7</m:t>
                      </m:r>
                    </m:oMath>
                  </m:oMathPara>
                </a14:m>
                <a:endParaRPr lang="en-US" sz="2000" i="1" dirty="0">
                  <a:solidFill>
                    <a:schemeClr val="tx1"/>
                  </a:solidFill>
                </a:endParaRPr>
              </a:p>
              <a:p>
                <a:pPr algn="just">
                  <a:lnSpc>
                    <a:spcPct val="110000"/>
                  </a:lnSpc>
                  <a:spcAft>
                    <a:spcPts val="1200"/>
                  </a:spcAft>
                </a:pP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=55−2</m:t>
                    </m:r>
                    <m:r>
                      <a:rPr lang="en-US" sz="2400" b="0" i="1" smtClean="0">
                        <a:solidFill>
                          <a:schemeClr val="tx1"/>
                        </a:solidFill>
                        <a:latin typeface="Cambria Math" panose="02040503050406030204" pitchFamily="18" charset="0"/>
                      </a:rPr>
                      <m:t>𝑦</m:t>
                    </m:r>
                  </m:oMath>
                </a14:m>
                <a:r>
                  <a:rPr lang="en-US" sz="2400" b="0" i="1" dirty="0">
                    <a:solidFill>
                      <a:schemeClr val="tx1"/>
                    </a:solidFill>
                  </a:rPr>
                  <a:t> </a:t>
                </a:r>
                <a:r>
                  <a:rPr lang="en-US" sz="2400" b="0" dirty="0">
                    <a:solidFill>
                      <a:schemeClr val="tx1"/>
                    </a:solidFill>
                    <a:sym typeface="Symbol" panose="05050102010706020507" pitchFamily="18" charset="2"/>
                  </a:rPr>
                  <a:t></a:t>
                </a:r>
                <a:r>
                  <a:rPr lang="en-US" sz="2400" b="0" i="1" dirty="0">
                    <a:solidFill>
                      <a:schemeClr val="tx1"/>
                    </a:solidFill>
                    <a:sym typeface="Symbol" panose="05050102010706020507" pitchFamily="18" charset="2"/>
                  </a:rPr>
                  <a:t> </a:t>
                </a:r>
                <a14:m>
                  <m:oMath xmlns:m="http://schemas.openxmlformats.org/officeDocument/2006/math">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𝑝</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=55−2</m:t>
                    </m:r>
                    <m:r>
                      <a:rPr lang="en-US" sz="2400" b="0" i="1" smtClean="0">
                        <a:solidFill>
                          <a:schemeClr val="tx1"/>
                        </a:solidFill>
                        <a:latin typeface="Cambria Math" panose="02040503050406030204" pitchFamily="18" charset="0"/>
                        <a:ea typeface="Cambria Math" panose="02040503050406030204" pitchFamily="18" charset="0"/>
                        <a:sym typeface="Symbol" panose="05050102010706020507" pitchFamily="18" charset="2"/>
                      </a:rPr>
                      <m:t>∙9,7</m:t>
                    </m:r>
                  </m:oMath>
                </a14:m>
                <a:r>
                  <a:rPr lang="en-US" sz="2400" b="0" i="1" dirty="0">
                    <a:solidFill>
                      <a:schemeClr val="tx1"/>
                    </a:solidFill>
                  </a:rPr>
                  <a:t> </a:t>
                </a:r>
                <a:r>
                  <a:rPr lang="en-US" sz="2400" b="0" dirty="0">
                    <a:solidFill>
                      <a:schemeClr val="tx1"/>
                    </a:solidFill>
                    <a:sym typeface="Symbol" panose="05050102010706020507" pitchFamily="18" charset="2"/>
                  </a:rPr>
                  <a:t></a:t>
                </a:r>
                <a:r>
                  <a:rPr lang="en-US" sz="2400" b="0" i="1" dirty="0">
                    <a:solidFill>
                      <a:schemeClr val="tx1"/>
                    </a:solidFill>
                    <a:sym typeface="Symbol" panose="05050102010706020507" pitchFamily="18" charset="2"/>
                  </a:rPr>
                  <a:t> </a:t>
                </a:r>
                <a14:m>
                  <m:oMath xmlns:m="http://schemas.openxmlformats.org/officeDocument/2006/math">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𝑝</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=35,6</m:t>
                    </m:r>
                  </m:oMath>
                </a14:m>
                <a:r>
                  <a:rPr lang="en-US" sz="2400" b="0" i="1" dirty="0">
                    <a:solidFill>
                      <a:schemeClr val="tx1"/>
                    </a:solidFill>
                    <a:sym typeface="Symbol" panose="05050102010706020507" pitchFamily="18" charset="2"/>
                  </a:rPr>
                  <a:t> </a:t>
                </a:r>
                <a:r>
                  <a:rPr lang="en-US" sz="2400" b="0" dirty="0">
                    <a:solidFill>
                      <a:schemeClr val="tx1"/>
                    </a:solidFill>
                    <a:sym typeface="Symbol" panose="05050102010706020507" pitchFamily="18" charset="2"/>
                  </a:rPr>
                  <a:t>€</a:t>
                </a: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𝑅</m:t>
                    </m:r>
                    <m:r>
                      <a:rPr lang="en-US" sz="2400" b="0" i="1" smtClean="0">
                        <a:solidFill>
                          <a:schemeClr val="tx1"/>
                        </a:solidFill>
                        <a:latin typeface="Cambria Math" panose="02040503050406030204" pitchFamily="18" charset="0"/>
                        <a:sym typeface="Symbol" panose="05050102010706020507" pitchFamily="18" charset="2"/>
                      </a:rPr>
                      <m:t>−</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𝐶</m:t>
                        </m:r>
                      </m:e>
                      <m:sup>
                        <m:r>
                          <a:rPr lang="en-US" sz="2400" b="0" i="1" smtClean="0">
                            <a:solidFill>
                              <a:schemeClr val="tx1"/>
                            </a:solidFill>
                            <a:latin typeface="Cambria Math" panose="02040503050406030204" pitchFamily="18" charset="0"/>
                            <a:sym typeface="Symbol" panose="05050102010706020507" pitchFamily="18" charset="2"/>
                          </a:rPr>
                          <m:t>′</m:t>
                        </m:r>
                      </m:sup>
                    </m:sSup>
                    <m:r>
                      <a:rPr lang="en-US"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𝑝𝑦</m:t>
                    </m:r>
                    <m:r>
                      <a:rPr lang="en-US" sz="2400" b="0" i="1" smtClean="0">
                        <a:solidFill>
                          <a:schemeClr val="tx1"/>
                        </a:solidFill>
                        <a:latin typeface="Cambria Math" panose="02040503050406030204" pitchFamily="18" charset="0"/>
                        <a:sym typeface="Symbol" panose="05050102010706020507" pitchFamily="18" charset="2"/>
                      </a:rPr>
                      <m:t>−</m:t>
                    </m:r>
                    <m:d>
                      <m:dPr>
                        <m:ctrlPr>
                          <a:rPr lang="en-US" sz="2400" b="0" i="1" smtClean="0">
                            <a:solidFill>
                              <a:schemeClr val="tx1"/>
                            </a:solidFill>
                            <a:latin typeface="Cambria Math" panose="02040503050406030204" pitchFamily="18" charset="0"/>
                            <a:sym typeface="Symbol" panose="05050102010706020507" pitchFamily="18" charset="2"/>
                          </a:rPr>
                        </m:ctrlPr>
                      </m:dPr>
                      <m:e>
                        <m:r>
                          <a:rPr lang="en-US" sz="2400" b="0" i="1" smtClean="0">
                            <a:solidFill>
                              <a:schemeClr val="tx1"/>
                            </a:solidFill>
                            <a:latin typeface="Cambria Math" panose="02040503050406030204" pitchFamily="18" charset="0"/>
                            <a:sym typeface="Symbol" panose="05050102010706020507" pitchFamily="18" charset="2"/>
                          </a:rPr>
                          <m:t>100−5</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r>
                          <a:rPr lang="en-US" sz="2400" b="0" i="1" smtClean="0">
                            <a:solidFill>
                              <a:schemeClr val="tx1"/>
                            </a:solidFill>
                            <a:latin typeface="Cambria Math" panose="02040503050406030204" pitchFamily="18" charset="0"/>
                            <a:sym typeface="Symbol" panose="05050102010706020507" pitchFamily="18" charset="2"/>
                          </a:rPr>
                          <m:t>+</m:t>
                        </m:r>
                        <m:r>
                          <a:rPr lang="en-US" sz="2400" b="1" i="1" smtClean="0">
                            <a:solidFill>
                              <a:schemeClr val="tx1"/>
                            </a:solidFill>
                            <a:latin typeface="Cambria Math" panose="02040503050406030204" pitchFamily="18" charset="0"/>
                            <a:sym typeface="Symbol" panose="05050102010706020507" pitchFamily="18" charset="2"/>
                          </a:rPr>
                          <m:t>𝟐</m:t>
                        </m:r>
                        <m:r>
                          <a:rPr lang="en-US" sz="2400" b="1" i="1" smtClean="0">
                            <a:solidFill>
                              <a:schemeClr val="tx1"/>
                            </a:solidFill>
                            <a:latin typeface="Cambria Math" panose="02040503050406030204" pitchFamily="18" charset="0"/>
                            <a:sym typeface="Symbol" panose="05050102010706020507" pitchFamily="18" charset="2"/>
                          </a:rPr>
                          <m:t>𝒚</m:t>
                        </m:r>
                      </m:e>
                    </m:d>
                  </m:oMath>
                </a14:m>
                <a:r>
                  <a:rPr lang="en-US" sz="2400" b="0" i="1" dirty="0">
                    <a:solidFill>
                      <a:schemeClr val="tx1"/>
                    </a:solidFill>
                    <a:latin typeface="Cambria Math" panose="02040503050406030204" pitchFamily="18" charset="0"/>
                    <a:sym typeface="Symbol" panose="05050102010706020507" pitchFamily="18" charset="2"/>
                  </a:rPr>
                  <a:t> </a:t>
                </a:r>
                <a:r>
                  <a:rPr lang="en-US" sz="2400" b="0" dirty="0">
                    <a:solidFill>
                      <a:schemeClr val="tx1"/>
                    </a:solidFill>
                    <a:latin typeface="Arial" panose="020B0604020202020204" pitchFamily="34" charset="0"/>
                    <a:cs typeface="Arial" panose="020B0604020202020204" pitchFamily="34" charset="0"/>
                    <a:sym typeface="Symbol" panose="05050102010706020507" pitchFamily="18" charset="2"/>
                  </a:rPr>
                  <a:t></a:t>
                </a: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sym typeface="Symbol" panose="05050102010706020507" pitchFamily="18" charset="2"/>
                      </a:rPr>
                      <m:t>𝛱</m:t>
                    </m:r>
                    <m:r>
                      <a:rPr lang="el-GR" sz="2400" b="0" i="1" smtClean="0">
                        <a:solidFill>
                          <a:schemeClr val="tx1"/>
                        </a:solidFill>
                        <a:latin typeface="Cambria Math" panose="02040503050406030204" pitchFamily="18" charset="0"/>
                        <a:sym typeface="Symbol" panose="05050102010706020507" pitchFamily="18" charset="2"/>
                      </a:rPr>
                      <m:t>=</m:t>
                    </m:r>
                    <m:r>
                      <a:rPr lang="en-US" sz="2400" b="0" i="1" smtClean="0">
                        <a:solidFill>
                          <a:schemeClr val="tx1"/>
                        </a:solidFill>
                        <a:latin typeface="Cambria Math" panose="02040503050406030204" pitchFamily="18" charset="0"/>
                        <a:sym typeface="Symbol" panose="05050102010706020507" pitchFamily="18" charset="2"/>
                      </a:rPr>
                      <m:t>𝑝𝑦</m:t>
                    </m:r>
                    <m:r>
                      <a:rPr lang="en-US" sz="2400" b="0" i="1" smtClean="0">
                        <a:solidFill>
                          <a:schemeClr val="tx1"/>
                        </a:solidFill>
                        <a:latin typeface="Cambria Math" panose="02040503050406030204" pitchFamily="18" charset="0"/>
                        <a:sym typeface="Symbol" panose="05050102010706020507" pitchFamily="18" charset="2"/>
                      </a:rPr>
                      <m:t>−100+3</m:t>
                    </m:r>
                    <m:r>
                      <a:rPr lang="en-US" sz="2400" b="0" i="1" smtClean="0">
                        <a:solidFill>
                          <a:schemeClr val="tx1"/>
                        </a:solidFill>
                        <a:latin typeface="Cambria Math" panose="02040503050406030204" pitchFamily="18" charset="0"/>
                        <a:sym typeface="Symbol" panose="05050102010706020507" pitchFamily="18" charset="2"/>
                      </a:rPr>
                      <m:t>𝑦</m:t>
                    </m:r>
                    <m:r>
                      <a:rPr lang="en-US" sz="2400" b="0" i="1" smtClean="0">
                        <a:solidFill>
                          <a:schemeClr val="tx1"/>
                        </a:solidFill>
                        <a:latin typeface="Cambria Math" panose="02040503050406030204" pitchFamily="18" charset="0"/>
                        <a:sym typeface="Symbol" panose="05050102010706020507" pitchFamily="18" charset="2"/>
                      </a:rPr>
                      <m:t>−</m:t>
                    </m:r>
                    <m:sSup>
                      <m:sSupPr>
                        <m:ctrlPr>
                          <a:rPr lang="en-US" sz="2400" b="0" i="1" smtClean="0">
                            <a:solidFill>
                              <a:schemeClr val="tx1"/>
                            </a:solidFill>
                            <a:latin typeface="Cambria Math" panose="02040503050406030204" pitchFamily="18" charset="0"/>
                            <a:sym typeface="Symbol" panose="05050102010706020507" pitchFamily="18" charset="2"/>
                          </a:rPr>
                        </m:ctrlPr>
                      </m:sSupPr>
                      <m:e>
                        <m:r>
                          <a:rPr lang="en-US" sz="2400" b="0" i="1" smtClean="0">
                            <a:solidFill>
                              <a:schemeClr val="tx1"/>
                            </a:solidFill>
                            <a:latin typeface="Cambria Math" panose="02040503050406030204" pitchFamily="18" charset="0"/>
                            <a:sym typeface="Symbol" panose="05050102010706020507" pitchFamily="18" charset="2"/>
                          </a:rPr>
                          <m:t>𝑦</m:t>
                        </m:r>
                      </m:e>
                      <m:sup>
                        <m:r>
                          <a:rPr lang="en-US" sz="2400" b="0" i="1" smtClean="0">
                            <a:solidFill>
                              <a:schemeClr val="tx1"/>
                            </a:solidFill>
                            <a:latin typeface="Cambria Math" panose="02040503050406030204" pitchFamily="18" charset="0"/>
                            <a:sym typeface="Symbol" panose="05050102010706020507" pitchFamily="18" charset="2"/>
                          </a:rPr>
                          <m:t>2</m:t>
                        </m:r>
                      </m:sup>
                    </m:sSup>
                  </m:oMath>
                </a14:m>
                <a:r>
                  <a:rPr lang="en-US" sz="2400" b="0" i="1" dirty="0">
                    <a:solidFill>
                      <a:schemeClr val="tx1"/>
                    </a:solidFill>
                    <a:sym typeface="Symbol" panose="05050102010706020507" pitchFamily="18" charset="2"/>
                  </a:rPr>
                  <a:t> </a:t>
                </a:r>
                <a:r>
                  <a:rPr lang="en-US" sz="2400" b="0" dirty="0">
                    <a:solidFill>
                      <a:schemeClr val="tx1"/>
                    </a:solidFill>
                    <a:sym typeface="Symbol" panose="05050102010706020507" pitchFamily="18" charset="2"/>
                  </a:rPr>
                  <a:t></a:t>
                </a: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rPr>
                      <m:t>𝛱</m:t>
                    </m:r>
                    <m:r>
                      <a:rPr lang="el-GR" sz="2400" b="0" i="1" smtClean="0">
                        <a:solidFill>
                          <a:schemeClr val="tx1"/>
                        </a:solidFill>
                        <a:latin typeface="Cambria Math" panose="02040503050406030204" pitchFamily="18" charset="0"/>
                      </a:rPr>
                      <m:t>=35,6∙9,7−100+3∙9,7−</m:t>
                    </m:r>
                    <m:sSup>
                      <m:sSupPr>
                        <m:ctrlPr>
                          <a:rPr lang="el-GR" sz="2400" b="0" i="1" smtClean="0">
                            <a:solidFill>
                              <a:schemeClr val="tx1"/>
                            </a:solidFill>
                            <a:latin typeface="Cambria Math" panose="02040503050406030204" pitchFamily="18" charset="0"/>
                            <a:ea typeface="Cambria Math" panose="02040503050406030204" pitchFamily="18" charset="0"/>
                          </a:rPr>
                        </m:ctrlPr>
                      </m:sSupPr>
                      <m:e>
                        <m:r>
                          <a:rPr lang="el-GR" sz="2400" b="0" i="1" smtClean="0">
                            <a:solidFill>
                              <a:schemeClr val="tx1"/>
                            </a:solidFill>
                            <a:latin typeface="Cambria Math" panose="02040503050406030204" pitchFamily="18" charset="0"/>
                            <a:ea typeface="Cambria Math" panose="02040503050406030204" pitchFamily="18" charset="0"/>
                          </a:rPr>
                          <m:t>9,7</m:t>
                        </m:r>
                      </m:e>
                      <m:sup>
                        <m:r>
                          <a:rPr lang="el-GR" sz="2400" b="0" i="1" smtClean="0">
                            <a:solidFill>
                              <a:schemeClr val="tx1"/>
                            </a:solidFill>
                            <a:latin typeface="Cambria Math" panose="02040503050406030204" pitchFamily="18" charset="0"/>
                            <a:ea typeface="Cambria Math" panose="02040503050406030204" pitchFamily="18" charset="0"/>
                          </a:rPr>
                          <m:t>2</m:t>
                        </m:r>
                      </m:sup>
                    </m:sSup>
                  </m:oMath>
                </a14:m>
                <a:r>
                  <a:rPr lang="el-GR" sz="2400" i="1" dirty="0">
                    <a:solidFill>
                      <a:schemeClr val="tx1"/>
                    </a:solidFill>
                  </a:rPr>
                  <a:t> </a:t>
                </a:r>
                <a:r>
                  <a:rPr lang="el-GR" sz="2400" dirty="0">
                    <a:solidFill>
                      <a:schemeClr val="tx1"/>
                    </a:solidFill>
                    <a:sym typeface="Symbol" panose="05050102010706020507" pitchFamily="18" charset="2"/>
                  </a:rPr>
                  <a:t></a:t>
                </a:r>
              </a:p>
              <a:p>
                <a:pPr algn="just">
                  <a:lnSpc>
                    <a:spcPct val="110000"/>
                  </a:lnSpc>
                  <a:spcAft>
                    <a:spcPts val="1200"/>
                  </a:spcAft>
                </a:pPr>
                <a14:m>
                  <m:oMath xmlns:m="http://schemas.openxmlformats.org/officeDocument/2006/math">
                    <m:r>
                      <a:rPr lang="el-GR" sz="2400" b="0" i="1" smtClean="0">
                        <a:solidFill>
                          <a:schemeClr val="tx1"/>
                        </a:solidFill>
                        <a:latin typeface="Cambria Math" panose="02040503050406030204" pitchFamily="18" charset="0"/>
                      </a:rPr>
                      <m:t>𝛱</m:t>
                    </m:r>
                    <m:r>
                      <a:rPr lang="el-GR" sz="2400" b="0" i="1" smtClean="0">
                        <a:solidFill>
                          <a:schemeClr val="tx1"/>
                        </a:solidFill>
                        <a:latin typeface="Cambria Math" panose="02040503050406030204" pitchFamily="18" charset="0"/>
                      </a:rPr>
                      <m:t>=180,33</m:t>
                    </m:r>
                  </m:oMath>
                </a14:m>
                <a:r>
                  <a:rPr lang="el-GR" sz="2400" dirty="0">
                    <a:solidFill>
                      <a:schemeClr val="tx1"/>
                    </a:solidFill>
                  </a:rPr>
                  <a:t> €</a:t>
                </a:r>
                <a:endParaRPr lang="en-US" sz="2400" dirty="0">
                  <a:solidFill>
                    <a:schemeClr val="tx1"/>
                  </a:solidFill>
                </a:endParaRPr>
              </a:p>
            </p:txBody>
          </p:sp>
        </mc:Choice>
        <mc:Fallback>
          <p:sp>
            <p:nvSpPr>
              <p:cNvPr id="2" name="TextBox 1">
                <a:extLst>
                  <a:ext uri="{FF2B5EF4-FFF2-40B4-BE49-F238E27FC236}">
                    <a16:creationId xmlns:a16="http://schemas.microsoft.com/office/drawing/2014/main" id="{AAA2E79B-4CC6-4C63-8BBC-80FDFCBC7138}"/>
                  </a:ext>
                </a:extLst>
              </p:cNvPr>
              <p:cNvSpPr txBox="1">
                <a:spLocks noRot="1" noChangeAspect="1" noMove="1" noResize="1" noEditPoints="1" noAdjustHandles="1" noChangeArrowheads="1" noChangeShapeType="1" noTextEdit="1"/>
              </p:cNvSpPr>
              <p:nvPr/>
            </p:nvSpPr>
            <p:spPr>
              <a:xfrm>
                <a:off x="260398" y="821297"/>
                <a:ext cx="8424936" cy="5182957"/>
              </a:xfrm>
              <a:prstGeom prst="rect">
                <a:avLst/>
              </a:prstGeom>
              <a:blipFill>
                <a:blip r:embed="rId3"/>
                <a:stretch>
                  <a:fillRect l="-796" t="-588" r="-724"/>
                </a:stretch>
              </a:blipFill>
            </p:spPr>
            <p:txBody>
              <a:bodyPr/>
              <a:lstStyle/>
              <a:p>
                <a:r>
                  <a:rPr lang="el-GR">
                    <a:noFill/>
                  </a:rPr>
                  <a:t> </a:t>
                </a:r>
              </a:p>
            </p:txBody>
          </p:sp>
        </mc:Fallback>
      </mc:AlternateContent>
    </p:spTree>
    <p:extLst>
      <p:ext uri="{BB962C8B-B14F-4D97-AF65-F5344CB8AC3E}">
        <p14:creationId xmlns:p14="http://schemas.microsoft.com/office/powerpoint/2010/main" val="27583051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0" y="0"/>
            <a:ext cx="3479800" cy="569387"/>
          </a:xfrm>
          <a:prstGeom prst="rect">
            <a:avLst/>
          </a:prstGeom>
          <a:solidFill>
            <a:srgbClr val="669900"/>
          </a:solidFill>
          <a:ln w="9525">
            <a:noFill/>
            <a:miter lim="800000"/>
            <a:headEnd/>
            <a:tailEnd/>
          </a:ln>
        </p:spPr>
        <p:txBody>
          <a:bodyPr>
            <a:spAutoFit/>
          </a:bodyPr>
          <a:lstStyle/>
          <a:p>
            <a:pPr algn="l">
              <a:spcBef>
                <a:spcPct val="50000"/>
              </a:spcBef>
            </a:pPr>
            <a:r>
              <a:rPr lang="el-GR" sz="1300" b="1" dirty="0">
                <a:solidFill>
                  <a:schemeClr val="bg1"/>
                </a:solidFill>
              </a:rPr>
              <a:t>ΨΗΦΙΑΚΗ ΟΙΚΟΝΟΜΙΚΗ</a:t>
            </a:r>
            <a:r>
              <a:rPr lang="en-US" sz="1300" b="1" dirty="0">
                <a:solidFill>
                  <a:schemeClr val="bg1"/>
                </a:solidFill>
              </a:rPr>
              <a:t>: </a:t>
            </a:r>
            <a:r>
              <a:rPr lang="el-GR" sz="1300" b="1" dirty="0">
                <a:solidFill>
                  <a:schemeClr val="bg1"/>
                </a:solidFill>
              </a:rPr>
              <a:t>Ε. ΣΤΕΙΑΚΑΚΗΣ</a:t>
            </a:r>
            <a:endParaRPr lang="en-US" sz="1300" b="1" dirty="0">
              <a:solidFill>
                <a:schemeClr val="bg1"/>
              </a:solidFill>
            </a:endParaRPr>
          </a:p>
          <a:p>
            <a:pPr>
              <a:spcBef>
                <a:spcPct val="50000"/>
              </a:spcBef>
            </a:pPr>
            <a:r>
              <a:rPr lang="el-GR" sz="1200" b="1" dirty="0">
                <a:solidFill>
                  <a:schemeClr val="bg1"/>
                </a:solidFill>
              </a:rPr>
              <a:t>ΜΙΚΡΟ-ΜΑΚΡΟ ΟΙΚΟΝΟΜΙΚΗ ΠΡΟΣΕΓΓΙΣΗ</a:t>
            </a:r>
          </a:p>
        </p:txBody>
      </p:sp>
      <p:sp>
        <p:nvSpPr>
          <p:cNvPr id="2" name="TextBox 1">
            <a:extLst>
              <a:ext uri="{FF2B5EF4-FFF2-40B4-BE49-F238E27FC236}">
                <a16:creationId xmlns:a16="http://schemas.microsoft.com/office/drawing/2014/main" id="{AAA2E79B-4CC6-4C63-8BBC-80FDFCBC7138}"/>
              </a:ext>
            </a:extLst>
          </p:cNvPr>
          <p:cNvSpPr txBox="1"/>
          <p:nvPr/>
        </p:nvSpPr>
        <p:spPr>
          <a:xfrm>
            <a:off x="260398" y="821297"/>
            <a:ext cx="8424936" cy="4975145"/>
          </a:xfrm>
          <a:prstGeom prst="rect">
            <a:avLst/>
          </a:prstGeom>
          <a:noFill/>
        </p:spPr>
        <p:txBody>
          <a:bodyPr wrap="square" rtlCol="0">
            <a:spAutoFit/>
          </a:bodyPr>
          <a:lstStyle/>
          <a:p>
            <a:pPr algn="just">
              <a:lnSpc>
                <a:spcPct val="110000"/>
              </a:lnSpc>
              <a:spcAft>
                <a:spcPts val="600"/>
              </a:spcAft>
            </a:pPr>
            <a:r>
              <a:rPr lang="el-GR" sz="2000" b="1" dirty="0">
                <a:solidFill>
                  <a:schemeClr val="tx1"/>
                </a:solidFill>
              </a:rPr>
              <a:t>4</a:t>
            </a:r>
            <a:r>
              <a:rPr lang="en-US" sz="2000" b="1" dirty="0">
                <a:solidFill>
                  <a:schemeClr val="tx1"/>
                </a:solidFill>
              </a:rPr>
              <a:t>)</a:t>
            </a:r>
            <a:endParaRPr lang="el-GR" sz="2000" b="1" dirty="0">
              <a:solidFill>
                <a:schemeClr val="tx1"/>
              </a:solidFill>
            </a:endParaRPr>
          </a:p>
          <a:p>
            <a:pPr algn="just">
              <a:lnSpc>
                <a:spcPct val="110000"/>
              </a:lnSpc>
              <a:spcAft>
                <a:spcPts val="600"/>
              </a:spcAft>
            </a:pPr>
            <a:r>
              <a:rPr lang="el-GR" sz="2000" dirty="0">
                <a:solidFill>
                  <a:schemeClr val="tx1"/>
                </a:solidFill>
              </a:rPr>
              <a:t>Η τιμή πώλησης του προϊόντος μεταβλήθηκε από 35 € πριν την επιβολή του φόρου στην παραγωγή της μονάδας του προϊόντος σε 35,6 € μετά την επιβολή του φόρου.</a:t>
            </a:r>
          </a:p>
          <a:p>
            <a:pPr algn="just">
              <a:lnSpc>
                <a:spcPct val="110000"/>
              </a:lnSpc>
              <a:spcAft>
                <a:spcPts val="600"/>
              </a:spcAft>
            </a:pPr>
            <a:r>
              <a:rPr lang="el-GR" sz="2000" dirty="0">
                <a:solidFill>
                  <a:schemeClr val="tx1"/>
                </a:solidFill>
              </a:rPr>
              <a:t>Άρα,</a:t>
            </a:r>
          </a:p>
          <a:p>
            <a:pPr algn="just">
              <a:lnSpc>
                <a:spcPct val="110000"/>
              </a:lnSpc>
              <a:spcAft>
                <a:spcPts val="600"/>
              </a:spcAft>
            </a:pPr>
            <a:endParaRPr lang="el-GR" sz="2000" dirty="0">
              <a:solidFill>
                <a:schemeClr val="tx1"/>
              </a:solidFill>
            </a:endParaRPr>
          </a:p>
          <a:p>
            <a:pPr algn="just">
              <a:lnSpc>
                <a:spcPct val="110000"/>
              </a:lnSpc>
              <a:spcAft>
                <a:spcPts val="600"/>
              </a:spcAft>
            </a:pPr>
            <a:endParaRPr lang="el-GR" sz="2000" dirty="0">
              <a:solidFill>
                <a:schemeClr val="tx1"/>
              </a:solidFill>
            </a:endParaRPr>
          </a:p>
          <a:p>
            <a:pPr algn="just">
              <a:lnSpc>
                <a:spcPct val="110000"/>
              </a:lnSpc>
              <a:spcAft>
                <a:spcPts val="600"/>
              </a:spcAft>
            </a:pPr>
            <a:endParaRPr lang="el-GR" sz="2000" dirty="0">
              <a:solidFill>
                <a:schemeClr val="tx1"/>
              </a:solidFill>
            </a:endParaRPr>
          </a:p>
          <a:p>
            <a:pPr algn="just">
              <a:lnSpc>
                <a:spcPct val="110000"/>
              </a:lnSpc>
              <a:spcAft>
                <a:spcPts val="1200"/>
              </a:spcAft>
            </a:pPr>
            <a:r>
              <a:rPr lang="en-US" sz="2000" dirty="0">
                <a:solidFill>
                  <a:schemeClr val="tx1"/>
                </a:solidFill>
              </a:rPr>
              <a:t>X</a:t>
            </a:r>
            <a:r>
              <a:rPr lang="el-GR" sz="2000" dirty="0">
                <a:solidFill>
                  <a:schemeClr val="tx1"/>
                </a:solidFill>
              </a:rPr>
              <a:t> </a:t>
            </a:r>
            <a:r>
              <a:rPr lang="en-US" sz="2000" dirty="0">
                <a:solidFill>
                  <a:schemeClr val="tx1"/>
                </a:solidFill>
              </a:rPr>
              <a:t>=</a:t>
            </a:r>
            <a:r>
              <a:rPr lang="el-GR" sz="2000" dirty="0">
                <a:solidFill>
                  <a:schemeClr val="tx1"/>
                </a:solidFill>
              </a:rPr>
              <a:t> </a:t>
            </a:r>
            <a:r>
              <a:rPr lang="en-US" sz="2000" b="1" dirty="0">
                <a:solidFill>
                  <a:schemeClr val="tx1"/>
                </a:solidFill>
              </a:rPr>
              <a:t>30%</a:t>
            </a:r>
            <a:r>
              <a:rPr lang="en-US" sz="2000" dirty="0">
                <a:solidFill>
                  <a:schemeClr val="tx1"/>
                </a:solidFill>
              </a:rPr>
              <a:t> </a:t>
            </a:r>
            <a:r>
              <a:rPr lang="el-GR" sz="2000" dirty="0">
                <a:solidFill>
                  <a:schemeClr val="tx1"/>
                </a:solidFill>
              </a:rPr>
              <a:t>το ποσοστό επιβάρυνσης του καταναλωτή</a:t>
            </a:r>
          </a:p>
          <a:p>
            <a:pPr algn="just">
              <a:lnSpc>
                <a:spcPct val="110000"/>
              </a:lnSpc>
              <a:spcAft>
                <a:spcPts val="1200"/>
              </a:spcAft>
            </a:pPr>
            <a:r>
              <a:rPr lang="el-GR" sz="2000" dirty="0">
                <a:solidFill>
                  <a:schemeClr val="tx1"/>
                </a:solidFill>
              </a:rPr>
              <a:t>και</a:t>
            </a:r>
          </a:p>
          <a:p>
            <a:pPr algn="just">
              <a:lnSpc>
                <a:spcPct val="110000"/>
              </a:lnSpc>
              <a:spcAft>
                <a:spcPts val="600"/>
              </a:spcAft>
            </a:pPr>
            <a:r>
              <a:rPr lang="el-GR" sz="2000" b="1" dirty="0">
                <a:solidFill>
                  <a:schemeClr val="tx1"/>
                </a:solidFill>
              </a:rPr>
              <a:t>70%</a:t>
            </a:r>
            <a:r>
              <a:rPr lang="el-GR" sz="2000" dirty="0">
                <a:solidFill>
                  <a:schemeClr val="tx1"/>
                </a:solidFill>
              </a:rPr>
              <a:t> το ποσοστό επιβάρυνσης της επιχείρησης</a:t>
            </a:r>
          </a:p>
          <a:p>
            <a:pPr algn="just">
              <a:lnSpc>
                <a:spcPct val="110000"/>
              </a:lnSpc>
              <a:spcAft>
                <a:spcPts val="600"/>
              </a:spcAft>
            </a:pPr>
            <a:endParaRPr lang="en-US" sz="2000" dirty="0">
              <a:solidFill>
                <a:schemeClr val="tx1"/>
              </a:solidFill>
            </a:endParaRPr>
          </a:p>
        </p:txBody>
      </p:sp>
      <p:graphicFrame>
        <p:nvGraphicFramePr>
          <p:cNvPr id="3" name="Πίνακας 3">
            <a:extLst>
              <a:ext uri="{FF2B5EF4-FFF2-40B4-BE49-F238E27FC236}">
                <a16:creationId xmlns:a16="http://schemas.microsoft.com/office/drawing/2014/main" id="{EC3942AB-F430-40AF-ABB3-116D33CB3A46}"/>
              </a:ext>
            </a:extLst>
          </p:cNvPr>
          <p:cNvGraphicFramePr>
            <a:graphicFrameLocks noGrp="1"/>
          </p:cNvGraphicFramePr>
          <p:nvPr>
            <p:extLst>
              <p:ext uri="{D42A27DB-BD31-4B8C-83A1-F6EECF244321}">
                <p14:modId xmlns:p14="http://schemas.microsoft.com/office/powerpoint/2010/main" val="2087035071"/>
              </p:ext>
            </p:extLst>
          </p:nvPr>
        </p:nvGraphicFramePr>
        <p:xfrm>
          <a:off x="323528" y="2924944"/>
          <a:ext cx="3312368" cy="8534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473199047"/>
                    </a:ext>
                  </a:extLst>
                </a:gridCol>
                <a:gridCol w="1656184">
                  <a:extLst>
                    <a:ext uri="{9D8B030D-6E8A-4147-A177-3AD203B41FA5}">
                      <a16:colId xmlns:a16="http://schemas.microsoft.com/office/drawing/2014/main" val="1169035821"/>
                    </a:ext>
                  </a:extLst>
                </a:gridCol>
              </a:tblGrid>
              <a:tr h="370840">
                <a:tc>
                  <a:txBody>
                    <a:bodyPr/>
                    <a:lstStyle/>
                    <a:p>
                      <a:pPr algn="ctr"/>
                      <a:r>
                        <a:rPr lang="el-GR" sz="2200" b="1" i="1" dirty="0">
                          <a:solidFill>
                            <a:schemeClr val="tx1"/>
                          </a:solidFill>
                        </a:rPr>
                        <a:t>2 €</a:t>
                      </a:r>
                    </a:p>
                  </a:txBody>
                  <a:tcPr>
                    <a:solidFill>
                      <a:schemeClr val="bg2"/>
                    </a:solidFill>
                  </a:tcPr>
                </a:tc>
                <a:tc>
                  <a:txBody>
                    <a:bodyPr/>
                    <a:lstStyle/>
                    <a:p>
                      <a:pPr algn="ctr"/>
                      <a:r>
                        <a:rPr lang="el-GR" sz="2200" b="1" i="1" dirty="0">
                          <a:solidFill>
                            <a:schemeClr val="tx1"/>
                          </a:solidFill>
                        </a:rPr>
                        <a:t>0,6 €</a:t>
                      </a:r>
                    </a:p>
                  </a:txBody>
                  <a:tcPr>
                    <a:solidFill>
                      <a:schemeClr val="bg2"/>
                    </a:solidFill>
                  </a:tcPr>
                </a:tc>
                <a:extLst>
                  <a:ext uri="{0D108BD9-81ED-4DB2-BD59-A6C34878D82A}">
                    <a16:rowId xmlns:a16="http://schemas.microsoft.com/office/drawing/2014/main" val="3055467498"/>
                  </a:ext>
                </a:extLst>
              </a:tr>
              <a:tr h="370840">
                <a:tc>
                  <a:txBody>
                    <a:bodyPr/>
                    <a:lstStyle/>
                    <a:p>
                      <a:pPr algn="ctr"/>
                      <a:r>
                        <a:rPr lang="el-GR" sz="2200" b="1" i="1" dirty="0">
                          <a:solidFill>
                            <a:schemeClr val="tx1"/>
                          </a:solidFill>
                        </a:rPr>
                        <a:t>100</a:t>
                      </a:r>
                    </a:p>
                  </a:txBody>
                  <a:tcPr>
                    <a:solidFill>
                      <a:schemeClr val="bg2"/>
                    </a:solidFill>
                  </a:tcPr>
                </a:tc>
                <a:tc>
                  <a:txBody>
                    <a:bodyPr/>
                    <a:lstStyle/>
                    <a:p>
                      <a:pPr algn="ctr"/>
                      <a:r>
                        <a:rPr lang="el-GR" sz="2200" b="1" i="1" dirty="0">
                          <a:solidFill>
                            <a:schemeClr val="tx1"/>
                          </a:solidFill>
                        </a:rPr>
                        <a:t>Χ</a:t>
                      </a:r>
                      <a:r>
                        <a:rPr lang="en-US" sz="2200" b="1" i="1" dirty="0">
                          <a:solidFill>
                            <a:schemeClr val="tx1"/>
                          </a:solidFill>
                        </a:rPr>
                        <a:t>;</a:t>
                      </a:r>
                      <a:endParaRPr lang="el-GR" sz="2200" b="1" i="1" dirty="0">
                        <a:solidFill>
                          <a:schemeClr val="tx1"/>
                        </a:solidFill>
                      </a:endParaRPr>
                    </a:p>
                  </a:txBody>
                  <a:tcPr>
                    <a:solidFill>
                      <a:schemeClr val="bg2"/>
                    </a:solidFill>
                  </a:tcPr>
                </a:tc>
                <a:extLst>
                  <a:ext uri="{0D108BD9-81ED-4DB2-BD59-A6C34878D82A}">
                    <a16:rowId xmlns:a16="http://schemas.microsoft.com/office/drawing/2014/main" val="1665219525"/>
                  </a:ext>
                </a:extLst>
              </a:tr>
            </a:tbl>
          </a:graphicData>
        </a:graphic>
      </p:graphicFrame>
    </p:spTree>
    <p:extLst>
      <p:ext uri="{BB962C8B-B14F-4D97-AF65-F5344CB8AC3E}">
        <p14:creationId xmlns:p14="http://schemas.microsoft.com/office/powerpoint/2010/main" val="2013260075"/>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5088</TotalTime>
  <Words>887</Words>
  <Application>Microsoft Office PowerPoint</Application>
  <PresentationFormat>Προβολή στην οθόνη (4:3)</PresentationFormat>
  <Paragraphs>106</Paragraphs>
  <Slides>8</Slides>
  <Notes>8</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vt:i4>
      </vt:variant>
    </vt:vector>
  </HeadingPairs>
  <TitlesOfParts>
    <vt:vector size="12" baseType="lpstr">
      <vt:lpstr>Arial</vt:lpstr>
      <vt:lpstr>Calibri</vt:lpstr>
      <vt:lpstr>Cambria Math</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Piranchas on his 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Piranchas</dc:creator>
  <cp:lastModifiedBy>Emmanouil Stiakakis</cp:lastModifiedBy>
  <cp:revision>433</cp:revision>
  <dcterms:created xsi:type="dcterms:W3CDTF">2007-08-14T20:19:35Z</dcterms:created>
  <dcterms:modified xsi:type="dcterms:W3CDTF">2021-03-29T17:23:46Z</dcterms:modified>
</cp:coreProperties>
</file>