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80" r:id="rId8"/>
    <p:sldId id="281" r:id="rId9"/>
    <p:sldId id="288" r:id="rId10"/>
    <p:sldId id="286" r:id="rId11"/>
    <p:sldId id="292" r:id="rId12"/>
    <p:sldId id="282" r:id="rId13"/>
    <p:sldId id="283" r:id="rId14"/>
    <p:sldId id="284" r:id="rId15"/>
    <p:sldId id="285" r:id="rId16"/>
    <p:sldId id="29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20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769"/>
  </p:normalViewPr>
  <p:slideViewPr>
    <p:cSldViewPr snapToGrid="0" snapToObjects="1" showGuides="1">
      <p:cViewPr varScale="1">
        <p:scale>
          <a:sx n="105" d="100"/>
          <a:sy n="105" d="100"/>
        </p:scale>
        <p:origin x="848" y="184"/>
      </p:cViewPr>
      <p:guideLst>
        <p:guide orient="horz" pos="120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1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19" name="CS295CA Data Structures and Algorithms…"/>
          <p:cNvSpPr txBox="1">
            <a:spLocks noGrp="1"/>
          </p:cNvSpPr>
          <p:nvPr>
            <p:ph type="ctrTitle"/>
          </p:nvPr>
        </p:nvSpPr>
        <p:spPr>
          <a:xfrm>
            <a:off x="914400" y="1363980"/>
            <a:ext cx="10439400" cy="250952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1">
              <a:defRPr sz="5880"/>
            </a:pPr>
            <a:r>
              <a:rPr sz="4704" dirty="0"/>
              <a:t>Asymptotic Analysis</a:t>
            </a:r>
          </a:p>
        </p:txBody>
      </p:sp>
      <p:sp>
        <p:nvSpPr>
          <p:cNvPr id="12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Find the element x in an </a:t>
            </a:r>
            <a:r>
              <a:rPr lang="en-US" i="1" dirty="0"/>
              <a:t>unsorted </a:t>
            </a:r>
            <a:r>
              <a:rPr lang="en-US" dirty="0"/>
              <a:t>array of size N (N ≤ 1,000,000).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 a grid of size N x M (1&lt;=N, M&lt;=1,000), find the shortest path between 2 points marked S and E.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Given a number A and a number B (1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A, B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10,000,000), find A to the power of B. As this number can be quite large, find it modulo 1,000,007.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 Given a number P (1≤P≤10,000,000), determine if P is prime.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Given an array of size N (1&lt;=N&lt;=100,000, N odd), find the </a:t>
            </a:r>
            <a:r>
              <a:rPr lang="en-US" i="1" dirty="0"/>
              <a:t>median </a:t>
            </a:r>
            <a:r>
              <a:rPr lang="en-US" dirty="0"/>
              <a:t>of the array.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Given an array of size N (1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N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2,000), count the number of </a:t>
            </a:r>
            <a:r>
              <a:rPr lang="en-US" i="1" dirty="0"/>
              <a:t>inversions </a:t>
            </a:r>
            <a:r>
              <a:rPr lang="en-US" dirty="0"/>
              <a:t>in the array, where an inversion is a pair of indexes (</a:t>
            </a:r>
            <a:r>
              <a:rPr lang="en-US" dirty="0" err="1"/>
              <a:t>i</a:t>
            </a:r>
            <a:r>
              <a:rPr lang="en-US" dirty="0"/>
              <a:t>, j) such that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ar</a:t>
            </a:r>
            <a:r>
              <a:rPr lang="en-US" dirty="0"/>
              <a:t>[j].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</p:spPr>
        <p:txBody>
          <a:bodyPr/>
          <a:lstStyle/>
          <a:p>
            <a:r>
              <a:rPr lang="en-US" dirty="0"/>
              <a:t>Run Time Complexity:</a:t>
            </a:r>
          </a:p>
        </p:txBody>
      </p:sp>
    </p:spTree>
    <p:extLst>
      <p:ext uri="{BB962C8B-B14F-4D97-AF65-F5344CB8AC3E}">
        <p14:creationId xmlns:p14="http://schemas.microsoft.com/office/powerpoint/2010/main" val="8946735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C0BC-08BD-1C4B-A88C-5FB59968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</p:txBody>
      </p:sp>
    </p:spTree>
    <p:extLst>
      <p:ext uri="{BB962C8B-B14F-4D97-AF65-F5344CB8AC3E}">
        <p14:creationId xmlns:p14="http://schemas.microsoft.com/office/powerpoint/2010/main" val="9771328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Q#3.  Which of the following is false?…"/>
          <p:cNvSpPr txBox="1">
            <a:spLocks noGrp="1"/>
          </p:cNvSpPr>
          <p:nvPr>
            <p:ph type="body" idx="1"/>
          </p:nvPr>
        </p:nvSpPr>
        <p:spPr>
          <a:xfrm>
            <a:off x="838200" y="1569945"/>
            <a:ext cx="10515600" cy="5139213"/>
          </a:xfrm>
          <a:prstGeom prst="rect">
            <a:avLst/>
          </a:prstGeom>
        </p:spPr>
        <p:txBody>
          <a:bodyPr anchor="ctr"/>
          <a:lstStyle/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Q#3.  Which of the following is false?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2</a:t>
            </a:r>
            <a:r>
              <a:rPr baseline="30952"/>
              <a:t>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 	 </a:t>
            </a:r>
            <a:r>
              <a:t>∈    </a:t>
            </a:r>
            <a:r>
              <a:rPr>
                <a:latin typeface="Times"/>
                <a:ea typeface="Times"/>
                <a:cs typeface="Times"/>
                <a:sym typeface="Times"/>
              </a:rPr>
              <a:t>O</a:t>
            </a:r>
            <a:r>
              <a:t>(2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</a:t>
            </a:r>
            <a:r>
              <a:t>)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log(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!)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	 ∈     </a:t>
            </a:r>
            <a:r>
              <a:rPr>
                <a:latin typeface="Times"/>
                <a:ea typeface="Times"/>
                <a:cs typeface="Times"/>
                <a:sym typeface="Times"/>
              </a:rPr>
              <a:t>O</a:t>
            </a:r>
            <a:r>
              <a:t>(</a:t>
            </a:r>
            <a:r>
              <a:rPr>
                <a:latin typeface="Times"/>
                <a:ea typeface="Times"/>
                <a:cs typeface="Times"/>
                <a:sym typeface="Times"/>
              </a:rPr>
              <a:t>n </a:t>
            </a:r>
            <a:r>
              <a:t>log 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) 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2</a:t>
            </a:r>
            <a:r>
              <a:rPr baseline="30952"/>
              <a:t>n+1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 	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t>(2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</a:t>
            </a:r>
            <a:r>
              <a:t>)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2</a:t>
            </a:r>
            <a:r>
              <a:rPr baseline="30952"/>
              <a:t>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∈ 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t>(2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</a:t>
            </a:r>
            <a:r>
              <a:t>)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     </a:t>
            </a:r>
            <a:r>
              <a:t>9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rPr baseline="30952"/>
              <a:t>3</a:t>
            </a:r>
            <a:r>
              <a:rPr>
                <a:latin typeface="Times"/>
                <a:ea typeface="Times"/>
                <a:cs typeface="Times"/>
                <a:sym typeface="Times"/>
              </a:rPr>
              <a:t>+ </a:t>
            </a:r>
            <a:r>
              <a:t>12</a:t>
            </a:r>
            <a:r>
              <a:rPr>
                <a:latin typeface="Times"/>
                <a:ea typeface="Times"/>
                <a:cs typeface="Times"/>
                <a:sym typeface="Times"/>
              </a:rPr>
              <a:t>n </a:t>
            </a:r>
            <a:r>
              <a:t>	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t>o(2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</a:t>
            </a:r>
            <a:r>
              <a:t>) 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Q#4 Which of the following is true?</a:t>
            </a:r>
          </a:p>
          <a:p>
            <a:pPr marL="228600" marR="228600" lvl="1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a)	10n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/>
              <a:t> </a:t>
            </a:r>
            <a:r>
              <a:t>+ 50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        ∈    </a:t>
            </a:r>
            <a:r>
              <a:rPr>
                <a:latin typeface="Times"/>
                <a:ea typeface="Times"/>
                <a:cs typeface="Times"/>
                <a:sym typeface="Times"/>
              </a:rPr>
              <a:t>O</a:t>
            </a:r>
            <a:r>
              <a:t>(</a:t>
            </a:r>
            <a:r>
              <a:rPr>
                <a:latin typeface="Times"/>
                <a:ea typeface="Times"/>
                <a:cs typeface="Times"/>
                <a:sym typeface="Times"/>
              </a:rPr>
              <a:t>n </a:t>
            </a:r>
            <a:r>
              <a:t>log 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)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228600" marR="228600" lvl="1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b)	3n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/>
              <a:t> </a:t>
            </a:r>
            <a:r>
              <a:t>+ 12</a:t>
            </a:r>
            <a:r>
              <a:rPr>
                <a:latin typeface="Times"/>
                <a:ea typeface="Times"/>
                <a:cs typeface="Times"/>
                <a:sym typeface="Times"/>
              </a:rPr>
              <a:t>n </a:t>
            </a:r>
            <a:r>
              <a:t>+ 2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 ∈   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Ω(</a:t>
            </a:r>
            <a:r>
              <a:t>n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3</a:t>
            </a:r>
            <a:r>
              <a:t>)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228600" marR="228600" lvl="1" indent="0" defTabSz="2286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c)	If f(n) ∈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t>(g(n)), then g(n) ∈ o(f(n)).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Q#5.  Which of the following is true?</a:t>
            </a: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If f(n) =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O(g(n)</a:t>
            </a:r>
            <a:r>
              <a:t>), then 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(g(n)).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If f(n) =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t>), then 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(g(n)).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 </a:t>
            </a:r>
            <a:r>
              <a:t>	If 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t>), then g(n)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(f(n)).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  </a:t>
            </a:r>
            <a:r>
              <a:t>If f(n) =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t>), then g(n)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Ω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(f(n)). </a:t>
            </a:r>
          </a:p>
        </p:txBody>
      </p:sp>
      <p:sp>
        <p:nvSpPr>
          <p:cNvPr id="3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Q#1.  Prove n  ∈ O(n2) by choosing some c&gt;0 and n0 such that  n ≤ cn2  for n≥ n0.   Which of the following is NOT the correct choice of c and n0?…"/>
          <p:cNvSpPr txBox="1">
            <a:spLocks noGrp="1"/>
          </p:cNvSpPr>
          <p:nvPr>
            <p:ph type="body" idx="1"/>
          </p:nvPr>
        </p:nvSpPr>
        <p:spPr>
          <a:xfrm>
            <a:off x="838200" y="1601747"/>
            <a:ext cx="10515600" cy="5139213"/>
          </a:xfrm>
          <a:prstGeom prst="rect">
            <a:avLst/>
          </a:prstGeom>
        </p:spPr>
        <p:txBody>
          <a:bodyPr/>
          <a:lstStyle/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568">
                <a:latin typeface="Cambria"/>
                <a:ea typeface="Cambria"/>
                <a:cs typeface="Cambria"/>
                <a:sym typeface="Cambria"/>
              </a:defRPr>
            </a:pPr>
            <a:r>
              <a:rPr sz="2352"/>
              <a:t>Q#1.  Prove n  ∈ O(n</a:t>
            </a:r>
            <a:r>
              <a:rPr sz="2352" baseline="31999"/>
              <a:t>2</a:t>
            </a:r>
            <a:r>
              <a:rPr sz="2352"/>
              <a:t>) by choosing some c&gt;0 and n</a:t>
            </a:r>
            <a:r>
              <a:rPr sz="2352"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352"/>
              <a:t> such that  n ≤ c</a:t>
            </a:r>
            <a:r>
              <a:rPr sz="2352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sz="2352"/>
              <a:t>n</a:t>
            </a:r>
            <a:r>
              <a:rPr sz="2352" baseline="31999"/>
              <a:t>2</a:t>
            </a:r>
            <a:r>
              <a:rPr sz="2352"/>
              <a:t>  for n≥ n</a:t>
            </a:r>
            <a:r>
              <a:rPr sz="2352" baseline="-5999">
                <a:latin typeface="Times New Roman"/>
                <a:ea typeface="Times New Roman"/>
                <a:cs typeface="Times New Roman"/>
                <a:sym typeface="Times New Roman"/>
              </a:rPr>
              <a:t>0.   </a:t>
            </a:r>
            <a:r>
              <a:rPr sz="2058"/>
              <a:t>Which of the following is NOT the correct choice of c and n</a:t>
            </a:r>
            <a:r>
              <a:rPr sz="2058"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058"/>
              <a:t>? 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a) c=1, 	         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=2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b) c= 1/2,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1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c) c= 10,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2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d) c= 1/20,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20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e) c=1, 	        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</a:t>
            </a:r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52">
                <a:latin typeface="Cambria"/>
                <a:ea typeface="Cambria"/>
                <a:cs typeface="Cambria"/>
                <a:sym typeface="Cambria"/>
              </a:defRPr>
            </a:pPr>
            <a:r>
              <a:t>Q#2.  Prove 1000*n  </a:t>
            </a:r>
            <a:r>
              <a:rPr sz="2254"/>
              <a:t>∈</a:t>
            </a:r>
            <a:r>
              <a:t> O(n</a:t>
            </a:r>
            <a:r>
              <a:rPr baseline="31999"/>
              <a:t>2</a:t>
            </a:r>
            <a:r>
              <a:t>) by choosing some c&gt;0 and n</a:t>
            </a:r>
            <a:r>
              <a:rPr baseline="-5999"/>
              <a:t>0</a:t>
            </a:r>
            <a:r>
              <a:t>  such that  1000*n ≤ c * n</a:t>
            </a:r>
            <a:r>
              <a:rPr baseline="31999"/>
              <a:t>2</a:t>
            </a:r>
            <a:r>
              <a:t>  for n ≥ n</a:t>
            </a:r>
            <a:r>
              <a:rPr baseline="-5999"/>
              <a:t>0</a:t>
            </a:r>
            <a:r>
              <a:t>. Which of the following is NOT the correct choice of c and n</a:t>
            </a:r>
            <a:r>
              <a:rPr baseline="-5999"/>
              <a:t>0</a:t>
            </a:r>
            <a:r>
              <a:t>? 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c=1, 	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=1000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c=1000,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c=1000,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=1000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c=1, 		n0=1</a:t>
            </a:r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17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Q#1.  Prove n  ∈ O(n2) by choosing some c&gt;0 and n0 such that  n ≤ cn2  for n≥ n0.   Which of the following is NOT the correct choice of c and n0?…"/>
          <p:cNvSpPr txBox="1">
            <a:spLocks noGrp="1"/>
          </p:cNvSpPr>
          <p:nvPr>
            <p:ph type="body" idx="1"/>
          </p:nvPr>
        </p:nvSpPr>
        <p:spPr>
          <a:xfrm>
            <a:off x="838200" y="1601747"/>
            <a:ext cx="10515600" cy="5139213"/>
          </a:xfrm>
          <a:prstGeom prst="rect">
            <a:avLst/>
          </a:prstGeom>
        </p:spPr>
        <p:txBody>
          <a:bodyPr/>
          <a:lstStyle/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568">
                <a:latin typeface="Cambria"/>
                <a:ea typeface="Cambria"/>
                <a:cs typeface="Cambria"/>
                <a:sym typeface="Cambria"/>
              </a:defRPr>
            </a:pPr>
            <a:r>
              <a:rPr sz="2352"/>
              <a:t>Q#1.  Prove n  ∈ O(n</a:t>
            </a:r>
            <a:r>
              <a:rPr sz="2352" baseline="31999"/>
              <a:t>2</a:t>
            </a:r>
            <a:r>
              <a:rPr sz="2352"/>
              <a:t>) by choosing some c&gt;0 and n</a:t>
            </a:r>
            <a:r>
              <a:rPr sz="2352"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352"/>
              <a:t> such that  n ≤ c</a:t>
            </a:r>
            <a:r>
              <a:rPr sz="2352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sz="2352"/>
              <a:t>n</a:t>
            </a:r>
            <a:r>
              <a:rPr sz="2352" baseline="31999"/>
              <a:t>2</a:t>
            </a:r>
            <a:r>
              <a:rPr sz="2352"/>
              <a:t>  for n≥ n</a:t>
            </a:r>
            <a:r>
              <a:rPr sz="2352" baseline="-5999">
                <a:latin typeface="Times New Roman"/>
                <a:ea typeface="Times New Roman"/>
                <a:cs typeface="Times New Roman"/>
                <a:sym typeface="Times New Roman"/>
              </a:rPr>
              <a:t>0.   </a:t>
            </a:r>
            <a:r>
              <a:rPr sz="2058"/>
              <a:t>Which of the following is NOT the correct choice of c and n</a:t>
            </a:r>
            <a:r>
              <a:rPr sz="2058"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058"/>
              <a:t>? 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a) c=1, 	         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=2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b) c= 1/2,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1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c) c= 10,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2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d) c= 1/20,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20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e) c=1, 	        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</a:t>
            </a:r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52">
                <a:latin typeface="Cambria"/>
                <a:ea typeface="Cambria"/>
                <a:cs typeface="Cambria"/>
                <a:sym typeface="Cambria"/>
              </a:defRPr>
            </a:pPr>
            <a:r>
              <a:t>Q#2.  Prove 1000*n  </a:t>
            </a:r>
            <a:r>
              <a:rPr sz="2254"/>
              <a:t>∈</a:t>
            </a:r>
            <a:r>
              <a:t> O(n</a:t>
            </a:r>
            <a:r>
              <a:rPr baseline="31999"/>
              <a:t>2</a:t>
            </a:r>
            <a:r>
              <a:t>) by choosing some c&gt;0 and n</a:t>
            </a:r>
            <a:r>
              <a:rPr baseline="-5999"/>
              <a:t>0</a:t>
            </a:r>
            <a:r>
              <a:t>  such that  1000*n ≤ c * n</a:t>
            </a:r>
            <a:r>
              <a:rPr baseline="31999"/>
              <a:t>2</a:t>
            </a:r>
            <a:r>
              <a:t>  for n ≥ n</a:t>
            </a:r>
            <a:r>
              <a:rPr baseline="-5999"/>
              <a:t>0</a:t>
            </a:r>
            <a:r>
              <a:t>. Which of the following is NOT the correct choice of c and n</a:t>
            </a:r>
            <a:r>
              <a:rPr baseline="-5999"/>
              <a:t>0</a:t>
            </a:r>
            <a:r>
              <a:t>? 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c=1, 	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=1000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c=1000,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c=1000,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=1000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c=1, 		n0=1</a:t>
            </a:r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17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Q#3.  Which of the following is false?…"/>
          <p:cNvSpPr txBox="1">
            <a:spLocks noGrp="1"/>
          </p:cNvSpPr>
          <p:nvPr>
            <p:ph type="body" idx="1"/>
          </p:nvPr>
        </p:nvSpPr>
        <p:spPr>
          <a:xfrm>
            <a:off x="725822" y="859393"/>
            <a:ext cx="10515601" cy="5139213"/>
          </a:xfrm>
          <a:prstGeom prst="rect">
            <a:avLst/>
          </a:prstGeom>
        </p:spPr>
        <p:txBody>
          <a:bodyPr anchor="ctr"/>
          <a:lstStyle/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>
                <a:solidFill>
                  <a:schemeClr val="tx1"/>
                </a:solidFill>
              </a:rPr>
              <a:t>Q#3.  Which of the following is false?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2</a:t>
            </a:r>
            <a:r>
              <a:rPr baseline="30952" dirty="0">
                <a:solidFill>
                  <a:schemeClr val="tx1"/>
                </a:solidFill>
              </a:rPr>
              <a:t>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 dirty="0">
                <a:solidFill>
                  <a:schemeClr val="tx1"/>
                </a:solidFill>
              </a:rPr>
              <a:t>∈   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chemeClr val="tx1"/>
                </a:solidFill>
              </a:rPr>
              <a:t>(2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log(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!) 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	 ∈    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>
                <a:solidFill>
                  <a:schemeClr val="tx1"/>
                </a:solidFill>
              </a:rPr>
              <a:t>log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 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2</a:t>
            </a:r>
            <a:r>
              <a:rPr baseline="30952" dirty="0">
                <a:solidFill>
                  <a:schemeClr val="tx1"/>
                </a:solidFill>
              </a:rPr>
              <a:t>n+1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	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solidFill>
                  <a:schemeClr val="tx1"/>
                </a:solidFill>
              </a:rPr>
              <a:t>(2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2</a:t>
            </a:r>
            <a:r>
              <a:rPr baseline="30952" dirty="0">
                <a:solidFill>
                  <a:schemeClr val="tx1"/>
                </a:solidFill>
              </a:rPr>
              <a:t>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∈    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solidFill>
                  <a:schemeClr val="tx1"/>
                </a:solidFill>
              </a:rPr>
              <a:t>(2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9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baseline="30952" dirty="0">
                <a:solidFill>
                  <a:schemeClr val="tx1"/>
                </a:solidFill>
              </a:rPr>
              <a:t>3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+ </a:t>
            </a:r>
            <a:r>
              <a:rPr dirty="0">
                <a:solidFill>
                  <a:schemeClr val="tx1"/>
                </a:solidFill>
              </a:rPr>
              <a:t>12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>
                <a:solidFill>
                  <a:schemeClr val="tx1"/>
                </a:solidFill>
              </a:rPr>
              <a:t>	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 dirty="0">
                <a:solidFill>
                  <a:schemeClr val="tx1"/>
                </a:solidFill>
              </a:rPr>
              <a:t>o(2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 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>
                <a:solidFill>
                  <a:schemeClr val="tx1"/>
                </a:solidFill>
              </a:rPr>
              <a:t>Q#4 Which of the following is true?</a:t>
            </a:r>
          </a:p>
          <a:p>
            <a:pPr marL="228600" marR="228600" lvl="1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a)	10n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+ 50 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        ∈   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>
                <a:solidFill>
                  <a:schemeClr val="tx1"/>
                </a:solidFill>
              </a:rPr>
              <a:t>log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8600" marR="228600" lvl="1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b)	3n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+ 12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>
                <a:solidFill>
                  <a:schemeClr val="tx1"/>
                </a:solidFill>
              </a:rPr>
              <a:t>+ 2 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 ∈     </a:t>
            </a:r>
            <a:r>
              <a:rPr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rPr>
              <a:t>Ω(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dirty="0">
                <a:solidFill>
                  <a:schemeClr val="tx1"/>
                </a:solidFill>
              </a:rPr>
              <a:t>)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8600" marR="228600" lvl="1" indent="0" defTabSz="2286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c)	If f(n) ∈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solidFill>
                  <a:schemeClr val="tx1"/>
                </a:solidFill>
              </a:rPr>
              <a:t>(g(n)), then g(n) ∈ o(f(n)).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>
                <a:solidFill>
                  <a:schemeClr val="tx1"/>
                </a:solidFill>
              </a:rPr>
              <a:t>Q#5.  Which of the following is true?</a:t>
            </a: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If f(n) = 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O(g(n)</a:t>
            </a:r>
            <a:r>
              <a:rPr dirty="0">
                <a:solidFill>
                  <a:schemeClr val="tx1"/>
                </a:solidFill>
              </a:rPr>
              <a:t>), then f(n)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 dirty="0">
                <a:solidFill>
                  <a:schemeClr val="tx1"/>
                </a:solidFill>
                <a:sym typeface="Calibri"/>
              </a:rPr>
              <a:t>(g(n)).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If f(n) = </a:t>
            </a:r>
            <a:r>
              <a:rPr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>
                <a:solidFill>
                  <a:schemeClr val="tx1"/>
                </a:solidFill>
              </a:rPr>
              <a:t>), then f(n)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solidFill>
                  <a:schemeClr val="tx1"/>
                </a:solidFill>
                <a:sym typeface="Calibri"/>
              </a:rPr>
              <a:t>(g(n)).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>
                <a:solidFill>
                  <a:schemeClr val="tx1"/>
                </a:solidFill>
              </a:rPr>
              <a:t>	If f(n)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>
                <a:solidFill>
                  <a:schemeClr val="tx1"/>
                </a:solidFill>
              </a:rPr>
              <a:t>), then g(n)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solidFill>
                  <a:schemeClr val="tx1"/>
                </a:solidFill>
                <a:sym typeface="Calibri"/>
              </a:rPr>
              <a:t>(f(n)).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  <a:r>
              <a:rPr dirty="0">
                <a:solidFill>
                  <a:schemeClr val="tx1"/>
                </a:solidFill>
              </a:rPr>
              <a:t>If f(n) = </a:t>
            </a:r>
            <a:r>
              <a:rPr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>
                <a:solidFill>
                  <a:schemeClr val="tx1"/>
                </a:solidFill>
              </a:rPr>
              <a:t>), then g(n)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Ω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(f(n)). 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0413"/>
            <a:ext cx="2743200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</a:rPr>
              <a:t>15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29" name="Student ID:________________________"/>
          <p:cNvSpPr txBox="1"/>
          <p:nvPr/>
        </p:nvSpPr>
        <p:spPr>
          <a:xfrm>
            <a:off x="454213" y="74665"/>
            <a:ext cx="10346804" cy="8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>
                <a:solidFill>
                  <a:schemeClr val="tx1"/>
                </a:solidFill>
              </a:rPr>
              <a:t>Student ID:________________________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Q#3.  Which of the following is false?…"/>
          <p:cNvSpPr txBox="1">
            <a:spLocks noGrp="1"/>
          </p:cNvSpPr>
          <p:nvPr>
            <p:ph type="body" idx="1"/>
          </p:nvPr>
        </p:nvSpPr>
        <p:spPr>
          <a:xfrm>
            <a:off x="725822" y="859393"/>
            <a:ext cx="10515601" cy="5139213"/>
          </a:xfrm>
          <a:prstGeom prst="rect">
            <a:avLst/>
          </a:prstGeom>
        </p:spPr>
        <p:txBody>
          <a:bodyPr anchor="ctr"/>
          <a:lstStyle/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Q#3.  Which of the following is false?</a:t>
            </a: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2</a:t>
            </a:r>
            <a:r>
              <a:rPr baseline="30952" dirty="0"/>
              <a:t>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 dirty="0"/>
              <a:t>∈   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/>
              <a:t>(2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</a:t>
            </a: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log(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!) 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	 ∈    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/>
              <a:t>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/>
              <a:t>log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2</a:t>
            </a:r>
            <a:r>
              <a:rPr baseline="30952" dirty="0"/>
              <a:t>n+1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 	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/>
              <a:t>(2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2</a:t>
            </a:r>
            <a:r>
              <a:rPr baseline="30952" dirty="0"/>
              <a:t>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∈    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/>
              <a:t>(2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9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baseline="30952" dirty="0"/>
              <a:t>3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+ </a:t>
            </a:r>
            <a:r>
              <a:rPr dirty="0"/>
              <a:t>12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/>
              <a:t>	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 dirty="0"/>
              <a:t>o(2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Q#4 Which of the following is true?</a:t>
            </a:r>
          </a:p>
          <a:p>
            <a:pPr marL="685800" marR="228600" lvl="1" indent="-457200" defTabSz="2286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10n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 dirty="0"/>
              <a:t> </a:t>
            </a:r>
            <a:r>
              <a:rPr dirty="0"/>
              <a:t>+ 50 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        ∈   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/>
              <a:t>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/>
              <a:t>log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685800" marR="228600" lvl="1" indent="-457200" defTabSz="2286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3n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 dirty="0"/>
              <a:t> </a:t>
            </a:r>
            <a:r>
              <a:rPr dirty="0"/>
              <a:t>+ 12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/>
              <a:t>+ 2 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 ∈    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Ω(</a:t>
            </a:r>
            <a:r>
              <a:rPr dirty="0"/>
              <a:t>n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3</a:t>
            </a:r>
            <a:r>
              <a:rPr dirty="0"/>
              <a:t>)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685800" marR="228600" lvl="1" indent="-457200" defTabSz="228600">
              <a:lnSpc>
                <a:spcPct val="80000"/>
              </a:lnSpc>
              <a:spcBef>
                <a:spcPts val="0"/>
              </a:spcBef>
              <a:buSzTx/>
              <a:buFont typeface="+mj-lt"/>
              <a:buAutoNum type="alphaLcParenR"/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If f(n) ∈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/>
              <a:t>(g(n)), then g(n) ∈ o(f(n)).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Q#5.  Which of the following is true?</a:t>
            </a: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If f(n) =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O(g(n)</a:t>
            </a:r>
            <a:r>
              <a:rPr dirty="0"/>
              <a:t>), then f(n)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(g(n)).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If f(n) =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/>
              <a:t>), then f(n)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(g(n)).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/>
              <a:t>	If f(n)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/>
              <a:t>), then g(n)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(f(n)).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dirty="0"/>
              <a:t>If f(n) =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/>
              <a:t>), then g(n)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Ω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(f(n)). 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29" name="Student ID:________________________"/>
          <p:cNvSpPr txBox="1"/>
          <p:nvPr/>
        </p:nvSpPr>
        <p:spPr>
          <a:xfrm>
            <a:off x="454213" y="74665"/>
            <a:ext cx="10346804" cy="8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Student ID:________________________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41555334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pic>
        <p:nvPicPr>
          <p:cNvPr id="124" name="image6.pdf" descr="image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0585" y="3065271"/>
            <a:ext cx="5029201" cy="311943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Asymptotic Analysi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Asymptotic Analysis</a:t>
            </a:r>
          </a:p>
        </p:txBody>
      </p:sp>
      <p:sp>
        <p:nvSpPr>
          <p:cNvPr id="126" name="Run time: # simple steps that are executed…"/>
          <p:cNvSpPr txBox="1">
            <a:spLocks noGrp="1"/>
          </p:cNvSpPr>
          <p:nvPr>
            <p:ph type="body" idx="1"/>
          </p:nvPr>
        </p:nvSpPr>
        <p:spPr>
          <a:xfrm>
            <a:off x="838200" y="1627443"/>
            <a:ext cx="10345054" cy="4529033"/>
          </a:xfrm>
          <a:prstGeom prst="rect">
            <a:avLst/>
          </a:prstGeom>
        </p:spPr>
        <p:txBody>
          <a:bodyPr/>
          <a:lstStyle/>
          <a:p>
            <a:r>
              <a:t>Run time: # simple steps that are executed</a:t>
            </a:r>
          </a:p>
          <a:p>
            <a:r>
              <a:t>Depends on the size of the input (n)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Size of input, n,  is generally defined as the number of input elements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Larger array takes more time to sort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T(n): run time for  input with size n</a:t>
            </a:r>
          </a:p>
          <a:p>
            <a:r>
              <a:t>Look at </a:t>
            </a:r>
            <a:r>
              <a:rPr b="1" i="1"/>
              <a:t>growth </a:t>
            </a:r>
            <a:r>
              <a:t>of </a:t>
            </a:r>
            <a:r>
              <a:rPr i="1"/>
              <a:t>T</a:t>
            </a:r>
            <a:r>
              <a:t>(</a:t>
            </a:r>
            <a:r>
              <a:rPr i="1"/>
              <a:t>n</a:t>
            </a:r>
            <a:r>
              <a:t>) as </a:t>
            </a:r>
            <a:r>
              <a:rPr i="1"/>
              <a:t>n</a:t>
            </a:r>
            <a:r>
              <a:t>→∞.   </a:t>
            </a:r>
            <a:endParaRPr sz="4000">
              <a:solidFill>
                <a:srgbClr val="008000"/>
              </a:solidFill>
            </a:endParaRPr>
          </a:p>
          <a:p>
            <a:pPr marL="685800" lvl="1" indent="-228600">
              <a:spcBef>
                <a:spcPts val="500"/>
              </a:spcBef>
              <a:defRPr sz="2400"/>
            </a:pPr>
            <a:r>
              <a:t>High order term dominates</a:t>
            </a:r>
          </a:p>
        </p:txBody>
      </p:sp>
      <p:sp>
        <p:nvSpPr>
          <p:cNvPr id="127" name="1/12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1/12/16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31" name="Comparison of Time Complexity Functions"/>
          <p:cNvSpPr txBox="1">
            <a:spLocks noGrp="1"/>
          </p:cNvSpPr>
          <p:nvPr>
            <p:ph type="title"/>
          </p:nvPr>
        </p:nvSpPr>
        <p:spPr>
          <a:xfrm>
            <a:off x="838200" y="289820"/>
            <a:ext cx="10515600" cy="981353"/>
          </a:xfrm>
          <a:prstGeom prst="rect">
            <a:avLst/>
          </a:prstGeom>
        </p:spPr>
        <p:txBody>
          <a:bodyPr/>
          <a:lstStyle/>
          <a:p>
            <a:r>
              <a:t>Comparison of Time Complexity Functions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2209800" y="1483656"/>
          <a:ext cx="7848600" cy="40640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sz="24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nlog</a:t>
                      </a:r>
                      <a:r>
                        <a:rPr sz="24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n!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3.3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6.6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660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158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" name="For a super computer that does 1 trillion operations per second, it will be longer than 1 billion years"/>
          <p:cNvSpPr txBox="1"/>
          <p:nvPr/>
        </p:nvSpPr>
        <p:spPr>
          <a:xfrm>
            <a:off x="4648200" y="5750855"/>
            <a:ext cx="55626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8000"/>
                </a:solidFill>
              </a:rPr>
              <a:t>For a super computer that does 1 trillion operations per second, it will be longer than 1 billion years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8305799" y="3083855"/>
            <a:ext cx="152401" cy="274320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" name="1/12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1/12/16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  <p:bldP spid="134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6" name="Exact analysis is hard!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Exact analysis is hard!</a:t>
            </a:r>
          </a:p>
        </p:txBody>
      </p:sp>
      <p:sp>
        <p:nvSpPr>
          <p:cNvPr id="147" name="easier to talk about upper and lower bounds of the function.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/>
          <a:lstStyle/>
          <a:p>
            <a:r>
              <a:t>easier to talk about upper and lower bounds of the function.</a:t>
            </a:r>
          </a:p>
        </p:txBody>
      </p:sp>
      <p:sp>
        <p:nvSpPr>
          <p:cNvPr id="148" name="Line"/>
          <p:cNvSpPr/>
          <p:nvPr/>
        </p:nvSpPr>
        <p:spPr>
          <a:xfrm flipV="1">
            <a:off x="3124200" y="2603500"/>
            <a:ext cx="0" cy="22098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3124200" y="4813300"/>
            <a:ext cx="3581400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124200" y="2679700"/>
            <a:ext cx="2514600" cy="213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82" y="18900"/>
                  <a:pt x="1964" y="16200"/>
                  <a:pt x="4582" y="13114"/>
                </a:cubicBezTo>
                <a:cubicBezTo>
                  <a:pt x="7200" y="10029"/>
                  <a:pt x="12873" y="5271"/>
                  <a:pt x="15709" y="3086"/>
                </a:cubicBezTo>
                <a:cubicBezTo>
                  <a:pt x="18545" y="900"/>
                  <a:pt x="20073" y="450"/>
                  <a:pt x="21600" y="0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1" name="Line"/>
          <p:cNvSpPr/>
          <p:nvPr/>
        </p:nvSpPr>
        <p:spPr>
          <a:xfrm>
            <a:off x="3124200" y="3289300"/>
            <a:ext cx="3048000" cy="152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86" y="19800"/>
                  <a:pt x="2571" y="18000"/>
                  <a:pt x="6171" y="14400"/>
                </a:cubicBezTo>
                <a:cubicBezTo>
                  <a:pt x="9771" y="10800"/>
                  <a:pt x="15686" y="5400"/>
                  <a:pt x="21600" y="0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2" name="Line"/>
          <p:cNvSpPr/>
          <p:nvPr/>
        </p:nvSpPr>
        <p:spPr>
          <a:xfrm>
            <a:off x="3159125" y="2908300"/>
            <a:ext cx="2479676" cy="1876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51" y="20877"/>
                  <a:pt x="810" y="19919"/>
                  <a:pt x="1325" y="19364"/>
                </a:cubicBezTo>
                <a:cubicBezTo>
                  <a:pt x="1472" y="19196"/>
                  <a:pt x="1674" y="19264"/>
                  <a:pt x="1840" y="19179"/>
                </a:cubicBezTo>
                <a:cubicBezTo>
                  <a:pt x="2217" y="19011"/>
                  <a:pt x="2585" y="18793"/>
                  <a:pt x="2953" y="18608"/>
                </a:cubicBezTo>
                <a:cubicBezTo>
                  <a:pt x="3671" y="17767"/>
                  <a:pt x="4489" y="16557"/>
                  <a:pt x="5096" y="15448"/>
                </a:cubicBezTo>
                <a:cubicBezTo>
                  <a:pt x="6219" y="13397"/>
                  <a:pt x="5060" y="15078"/>
                  <a:pt x="6016" y="13767"/>
                </a:cubicBezTo>
                <a:cubicBezTo>
                  <a:pt x="6219" y="13885"/>
                  <a:pt x="6421" y="14271"/>
                  <a:pt x="6624" y="14137"/>
                </a:cubicBezTo>
                <a:cubicBezTo>
                  <a:pt x="8325" y="12977"/>
                  <a:pt x="8666" y="11666"/>
                  <a:pt x="9788" y="9296"/>
                </a:cubicBezTo>
                <a:cubicBezTo>
                  <a:pt x="9990" y="8859"/>
                  <a:pt x="10414" y="7362"/>
                  <a:pt x="10699" y="7077"/>
                </a:cubicBezTo>
                <a:cubicBezTo>
                  <a:pt x="10938" y="6841"/>
                  <a:pt x="11242" y="6942"/>
                  <a:pt x="11518" y="6875"/>
                </a:cubicBezTo>
                <a:cubicBezTo>
                  <a:pt x="13790" y="5497"/>
                  <a:pt x="14130" y="5463"/>
                  <a:pt x="15896" y="2975"/>
                </a:cubicBezTo>
                <a:cubicBezTo>
                  <a:pt x="17295" y="5850"/>
                  <a:pt x="17350" y="5228"/>
                  <a:pt x="19668" y="2790"/>
                </a:cubicBezTo>
                <a:cubicBezTo>
                  <a:pt x="20027" y="2421"/>
                  <a:pt x="20266" y="1765"/>
                  <a:pt x="20588" y="1294"/>
                </a:cubicBezTo>
                <a:cubicBezTo>
                  <a:pt x="20910" y="824"/>
                  <a:pt x="21600" y="0"/>
                  <a:pt x="21600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3" name="problem size(n)"/>
          <p:cNvSpPr txBox="1"/>
          <p:nvPr/>
        </p:nvSpPr>
        <p:spPr>
          <a:xfrm>
            <a:off x="6718723" y="4856479"/>
            <a:ext cx="15409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problem size(n)</a:t>
            </a:r>
          </a:p>
        </p:txBody>
      </p:sp>
      <p:sp>
        <p:nvSpPr>
          <p:cNvPr id="154" name="T(n)"/>
          <p:cNvSpPr txBox="1"/>
          <p:nvPr/>
        </p:nvSpPr>
        <p:spPr>
          <a:xfrm>
            <a:off x="2476922" y="2849879"/>
            <a:ext cx="474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T(n)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5108" y="1244600"/>
            <a:ext cx="3771901" cy="4368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1/7/16"/>
          <p:cNvSpPr txBox="1"/>
          <p:nvPr/>
        </p:nvSpPr>
        <p:spPr>
          <a:xfrm>
            <a:off x="838200" y="6406785"/>
            <a:ext cx="27432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1/7/16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0" name="O, Ω, and 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O, Ω, and Θ</a:t>
            </a:r>
          </a:p>
        </p:txBody>
      </p:sp>
      <p:sp>
        <p:nvSpPr>
          <p:cNvPr id="161" name="The definitions imply a constant n0 beyond which they are…"/>
          <p:cNvSpPr txBox="1"/>
          <p:nvPr/>
        </p:nvSpPr>
        <p:spPr>
          <a:xfrm>
            <a:off x="2057400" y="5555432"/>
            <a:ext cx="8077200" cy="850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The definitions imply a constant n</a:t>
            </a:r>
            <a:r>
              <a:rPr sz="2400" baseline="-25000"/>
              <a:t>0</a:t>
            </a:r>
            <a:r>
              <a:rPr sz="2400"/>
              <a:t> </a:t>
            </a:r>
            <a:r>
              <a:rPr sz="2400" i="1"/>
              <a:t>beyond which </a:t>
            </a:r>
            <a:r>
              <a:rPr sz="2400"/>
              <a:t>they are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satisfied.   (We do not care about small values of n.)</a:t>
            </a:r>
          </a:p>
        </p:txBody>
      </p:sp>
      <p:pic>
        <p:nvPicPr>
          <p:cNvPr id="162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754" y="1225178"/>
            <a:ext cx="4000501" cy="431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49810" y="1205754"/>
            <a:ext cx="3733801" cy="426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66" name="1/7/16"/>
          <p:cNvSpPr txBox="1"/>
          <p:nvPr/>
        </p:nvSpPr>
        <p:spPr>
          <a:xfrm>
            <a:off x="838200" y="6406785"/>
            <a:ext cx="27432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1/7/16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8" name="Asymptotic notation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Asymptotic notations</a:t>
            </a:r>
          </a:p>
        </p:txBody>
      </p:sp>
      <p:sp>
        <p:nvSpPr>
          <p:cNvPr id="169" name="O: Big-Oh…"/>
          <p:cNvSpPr txBox="1">
            <a:spLocks noGrp="1"/>
          </p:cNvSpPr>
          <p:nvPr>
            <p:ph type="body" sz="quarter" idx="1"/>
          </p:nvPr>
        </p:nvSpPr>
        <p:spPr>
          <a:xfrm>
            <a:off x="838200" y="1467923"/>
            <a:ext cx="2995218" cy="3131700"/>
          </a:xfrm>
          <a:prstGeom prst="rect">
            <a:avLst/>
          </a:prstGeom>
        </p:spPr>
        <p:txBody>
          <a:bodyPr/>
          <a:lstStyle/>
          <a:p>
            <a:pPr>
              <a:defRPr sz="2900"/>
            </a:pPr>
            <a:r>
              <a:t>O: Big-Oh</a:t>
            </a:r>
          </a:p>
          <a:p>
            <a:pPr>
              <a:defRPr sz="2900"/>
            </a:pPr>
            <a:r>
              <a:t>Ω: Big-Omega</a:t>
            </a:r>
          </a:p>
          <a:p>
            <a:pPr>
              <a:defRPr sz="2900"/>
            </a:pPr>
            <a:r>
              <a:t>Θ: Theta</a:t>
            </a:r>
          </a:p>
          <a:p>
            <a:pPr marL="261257" indent="-261257">
              <a:buClr>
                <a:srgbClr val="E7E6E6"/>
              </a:buClr>
              <a:defRPr sz="2900">
                <a:solidFill>
                  <a:srgbClr val="ACACAC"/>
                </a:solidFill>
              </a:defRPr>
            </a:pPr>
            <a:r>
              <a:t>o: Small-oh</a:t>
            </a:r>
          </a:p>
          <a:p>
            <a:pPr marL="261257" indent="-261257">
              <a:buClr>
                <a:srgbClr val="E7E6E6"/>
              </a:buClr>
              <a:defRPr sz="2900">
                <a:solidFill>
                  <a:srgbClr val="ACACAC"/>
                </a:solidFill>
              </a:defRPr>
            </a:pPr>
            <a:r>
              <a:t>ω: Small-omeg</a:t>
            </a:r>
          </a:p>
        </p:txBody>
      </p:sp>
      <p:sp>
        <p:nvSpPr>
          <p:cNvPr id="170" name="f(n) = O(g(n))     ➔  f(n) ≤ c*g(n)…"/>
          <p:cNvSpPr txBox="1"/>
          <p:nvPr/>
        </p:nvSpPr>
        <p:spPr>
          <a:xfrm>
            <a:off x="5424477" y="1526054"/>
            <a:ext cx="5204877" cy="268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f(n) = O(g(n)) 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c*g(n)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t>(g(n))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 c*g(n)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t>(g(n))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= c*g(n)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909090"/>
                </a:solidFill>
              </a:defRPr>
            </a:pPr>
            <a:r>
              <a:t>f(n) = o(g(n)) 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&lt; c*g(n)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909090"/>
                </a:solidFill>
              </a:defRPr>
            </a:pPr>
            <a:r>
              <a:t>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t>(g(n))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&gt; c*g(n)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1/7/16"/>
          <p:cNvSpPr txBox="1"/>
          <p:nvPr/>
        </p:nvSpPr>
        <p:spPr>
          <a:xfrm>
            <a:off x="838200" y="6406785"/>
            <a:ext cx="27432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1/7/16</a:t>
            </a:r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10" name="Example: Repeated Element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Example: Repeated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8D758-A725-8C41-AFEA-AA87C42A26FB}"/>
              </a:ext>
            </a:extLst>
          </p:cNvPr>
          <p:cNvSpPr/>
          <p:nvPr/>
        </p:nvSpPr>
        <p:spPr>
          <a:xfrm>
            <a:off x="1930400" y="2265740"/>
            <a:ext cx="60960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def findRepeated(L):</a:t>
            </a:r>
          </a:p>
          <a:p>
            <a:r>
              <a:rPr lang="en-US" dirty="0">
                <a:latin typeface="Menlo" panose="020B0609030804020204" pitchFamily="49" charset="0"/>
              </a:rPr>
              <a:t>"""</a:t>
            </a:r>
          </a:p>
          <a:p>
            <a:r>
              <a:rPr lang="en-US" dirty="0">
                <a:latin typeface="Menlo" panose="020B0609030804020204" pitchFamily="49" charset="0"/>
              </a:rPr>
              <a:t>determines whether all elements in a given list L are distinct</a:t>
            </a:r>
          </a:p>
          <a:p>
            <a:r>
              <a:rPr lang="en-US" dirty="0">
                <a:latin typeface="Menlo" panose="020B0609030804020204" pitchFamily="49" charset="0"/>
              </a:rPr>
              <a:t>"""</a:t>
            </a:r>
          </a:p>
          <a:p>
            <a:r>
              <a:rPr lang="en-US" dirty="0">
                <a:latin typeface="Menlo" panose="020B0609030804020204" pitchFamily="49" charset="0"/>
              </a:rPr>
              <a:t>  n=len(L)</a:t>
            </a:r>
          </a:p>
          <a:p>
            <a:r>
              <a:rPr lang="en-US" dirty="0">
                <a:latin typeface="Menlo" panose="020B0609030804020204" pitchFamily="49" charset="0"/>
              </a:rPr>
              <a:t>  for i in range(n):</a:t>
            </a:r>
          </a:p>
          <a:p>
            <a:r>
              <a:rPr lang="en-US" dirty="0">
                <a:latin typeface="Menlo" panose="020B0609030804020204" pitchFamily="49" charset="0"/>
              </a:rPr>
              <a:t>    for j in range(i+1, n):</a:t>
            </a:r>
          </a:p>
          <a:p>
            <a:r>
              <a:rPr lang="en-US" dirty="0">
                <a:latin typeface="Menlo" panose="020B0609030804020204" pitchFamily="49" charset="0"/>
              </a:rPr>
              <a:t>      if L[i]==L[j]:</a:t>
            </a:r>
          </a:p>
          <a:p>
            <a:r>
              <a:rPr lang="en-US" dirty="0">
                <a:latin typeface="Menlo" panose="020B0609030804020204" pitchFamily="49" charset="0"/>
              </a:rPr>
              <a:t>        return True</a:t>
            </a:r>
          </a:p>
          <a:p>
            <a:r>
              <a:rPr lang="en-US" dirty="0">
                <a:latin typeface="Menlo" panose="020B0609030804020204" pitchFamily="49" charset="0"/>
              </a:rPr>
              <a:t>  return False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1/7/16"/>
          <p:cNvSpPr txBox="1"/>
          <p:nvPr/>
        </p:nvSpPr>
        <p:spPr>
          <a:xfrm>
            <a:off x="838200" y="6406785"/>
            <a:ext cx="27432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1/7/16</a:t>
            </a:r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15" name="Answer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Run Time Complexity</a:t>
            </a:r>
            <a:endParaRPr dirty="0"/>
          </a:p>
        </p:txBody>
      </p:sp>
      <p:sp>
        <p:nvSpPr>
          <p:cNvPr id="316" name="Best cas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dirty="0"/>
              <a:t>Best case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A[1] = A[2]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T(n) = Θ (1)</a:t>
            </a:r>
          </a:p>
          <a:p>
            <a:pPr>
              <a:lnSpc>
                <a:spcPct val="80000"/>
              </a:lnSpc>
            </a:pPr>
            <a:r>
              <a:rPr dirty="0"/>
              <a:t>Worst-case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No repeated elements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T(n) = (n-1) + (n-2) + … + 1 = n (n-1) / 2 = Θ (n</a:t>
            </a:r>
            <a:r>
              <a:rPr baseline="30000" dirty="0"/>
              <a:t>2</a:t>
            </a:r>
            <a:r>
              <a:rPr dirty="0"/>
              <a:t>)</a:t>
            </a:r>
          </a:p>
          <a:p>
            <a:pPr>
              <a:lnSpc>
                <a:spcPct val="80000"/>
              </a:lnSpc>
            </a:pPr>
            <a:r>
              <a:rPr dirty="0"/>
              <a:t>Average case?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What do you mean by “average”?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Need more assumptions about data distribution.</a:t>
            </a:r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000"/>
            </a:pPr>
            <a:r>
              <a:rPr dirty="0"/>
              <a:t>How many possible repeats are in the data?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Average-case analysis often involves probability.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Complexity: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6B221-DADA-7640-B071-F49926BD1FDD}"/>
              </a:ext>
            </a:extLst>
          </p:cNvPr>
          <p:cNvSpPr/>
          <p:nvPr/>
        </p:nvSpPr>
        <p:spPr>
          <a:xfrm>
            <a:off x="1280160" y="1771085"/>
            <a:ext cx="3576320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import collections</a:t>
            </a:r>
          </a:p>
          <a:p>
            <a:r>
              <a:rPr lang="en-US" dirty="0">
                <a:latin typeface="Menlo" panose="020B0609030804020204" pitchFamily="49" charset="0"/>
              </a:rPr>
              <a:t>m=2; n = 2;</a:t>
            </a:r>
          </a:p>
          <a:p>
            <a:r>
              <a:rPr lang="en-US" dirty="0">
                <a:latin typeface="Menlo" panose="020B0609030804020204" pitchFamily="49" charset="0"/>
              </a:rPr>
              <a:t>print ("#1")</a:t>
            </a:r>
          </a:p>
          <a:p>
            <a:r>
              <a:rPr lang="en-US" dirty="0">
                <a:latin typeface="Menlo" panose="020B0609030804020204" pitchFamily="49" charset="0"/>
              </a:rPr>
              <a:t>for i in range (n):</a:t>
            </a:r>
          </a:p>
          <a:p>
            <a:r>
              <a:rPr lang="en-US" dirty="0">
                <a:latin typeface="Menlo" panose="020B0609030804020204" pitchFamily="49" charset="0"/>
              </a:rPr>
              <a:t>  print(i)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print ("#2")</a:t>
            </a:r>
          </a:p>
          <a:p>
            <a:r>
              <a:rPr lang="en-US" dirty="0">
                <a:latin typeface="Menlo" panose="020B0609030804020204" pitchFamily="49" charset="0"/>
              </a:rPr>
              <a:t>i=0</a:t>
            </a:r>
          </a:p>
          <a:p>
            <a:r>
              <a:rPr lang="en-US" dirty="0">
                <a:latin typeface="Menlo" panose="020B0609030804020204" pitchFamily="49" charset="0"/>
              </a:rPr>
              <a:t>while (i*i &lt; n):</a:t>
            </a:r>
          </a:p>
          <a:p>
            <a:r>
              <a:rPr lang="en-US" dirty="0">
                <a:latin typeface="Menlo" panose="020B0609030804020204" pitchFamily="49" charset="0"/>
              </a:rPr>
              <a:t>  print ( i*i)</a:t>
            </a:r>
          </a:p>
          <a:p>
            <a:r>
              <a:rPr lang="en-US" dirty="0">
                <a:latin typeface="Menlo" panose="020B0609030804020204" pitchFamily="49" charset="0"/>
              </a:rPr>
              <a:t>  i += 1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print ("#3")</a:t>
            </a:r>
          </a:p>
          <a:p>
            <a:r>
              <a:rPr lang="en-US" dirty="0">
                <a:latin typeface="Menlo" panose="020B0609030804020204" pitchFamily="49" charset="0"/>
              </a:rPr>
              <a:t>for i in range (m):</a:t>
            </a:r>
          </a:p>
          <a:p>
            <a:r>
              <a:rPr lang="en-US" dirty="0">
                <a:latin typeface="Menlo" panose="020B0609030804020204" pitchFamily="49" charset="0"/>
              </a:rPr>
              <a:t>  for j in range (n):</a:t>
            </a:r>
          </a:p>
          <a:p>
            <a:r>
              <a:rPr lang="en-US" dirty="0">
                <a:latin typeface="Menlo" panose="020B0609030804020204" pitchFamily="49" charset="0"/>
              </a:rPr>
              <a:t>    print ( i*j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D0ABE-08A2-5347-BF4E-7F3365861B42}"/>
              </a:ext>
            </a:extLst>
          </p:cNvPr>
          <p:cNvSpPr/>
          <p:nvPr/>
        </p:nvSpPr>
        <p:spPr>
          <a:xfrm>
            <a:off x="6177280" y="1405325"/>
            <a:ext cx="4836160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m=0</a:t>
            </a:r>
          </a:p>
          <a:p>
            <a:r>
              <a:rPr lang="en-US" dirty="0">
                <a:latin typeface="Menlo" panose="020B0609030804020204" pitchFamily="49" charset="0"/>
              </a:rPr>
              <a:t>print ("#4")</a:t>
            </a:r>
          </a:p>
          <a:p>
            <a:r>
              <a:rPr lang="en-US" dirty="0">
                <a:latin typeface="Menlo" panose="020B0609030804020204" pitchFamily="49" charset="0"/>
              </a:rPr>
              <a:t>for i in range (n):</a:t>
            </a:r>
          </a:p>
          <a:p>
            <a:r>
              <a:rPr lang="en-US" dirty="0">
                <a:latin typeface="Menlo" panose="020B0609030804020204" pitchFamily="49" charset="0"/>
              </a:rPr>
              <a:t>  for j in range (m):</a:t>
            </a:r>
          </a:p>
          <a:p>
            <a:r>
              <a:rPr lang="en-US" dirty="0">
                <a:latin typeface="Menlo" panose="020B0609030804020204" pitchFamily="49" charset="0"/>
              </a:rPr>
              <a:t>    print (j)</a:t>
            </a:r>
          </a:p>
          <a:p>
            <a:r>
              <a:rPr lang="en-US" dirty="0">
                <a:latin typeface="Menlo" panose="020B0609030804020204" pitchFamily="49" charset="0"/>
              </a:rPr>
              <a:t>  m += i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print ("#5: OrderedDict")</a:t>
            </a:r>
          </a:p>
          <a:p>
            <a:r>
              <a:rPr lang="en-US" dirty="0">
                <a:latin typeface="Menlo" panose="020B0609030804020204" pitchFamily="49" charset="0"/>
              </a:rPr>
              <a:t>v = collections.OrderedDict()</a:t>
            </a:r>
          </a:p>
          <a:p>
            <a:r>
              <a:rPr lang="en-US" dirty="0">
                <a:latin typeface="Menlo" panose="020B0609030804020204" pitchFamily="49" charset="0"/>
              </a:rPr>
              <a:t>for i in range(n):</a:t>
            </a:r>
          </a:p>
          <a:p>
            <a:r>
              <a:rPr lang="en-US" dirty="0">
                <a:latin typeface="Menlo" panose="020B0609030804020204" pitchFamily="49" charset="0"/>
              </a:rPr>
              <a:t>  v[i] = i</a:t>
            </a:r>
          </a:p>
          <a:p>
            <a:br>
              <a:rPr lang="en-US" dirty="0">
                <a:latin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</a:rPr>
              <a:t>print ("#6: list")</a:t>
            </a:r>
          </a:p>
          <a:p>
            <a:r>
              <a:rPr lang="en-US" dirty="0">
                <a:latin typeface="Menlo" panose="020B0609030804020204" pitchFamily="49" charset="0"/>
              </a:rPr>
              <a:t>v = []</a:t>
            </a:r>
          </a:p>
          <a:p>
            <a:r>
              <a:rPr lang="en-US" dirty="0">
                <a:latin typeface="Menlo" panose="020B0609030804020204" pitchFamily="49" charset="0"/>
              </a:rPr>
              <a:t>for i in range (n):</a:t>
            </a:r>
          </a:p>
          <a:p>
            <a:r>
              <a:rPr lang="en-US" dirty="0">
                <a:latin typeface="Menlo" panose="020B0609030804020204" pitchFamily="49" charset="0"/>
              </a:rPr>
              <a:t>  v.append(i)</a:t>
            </a:r>
          </a:p>
          <a:p>
            <a:r>
              <a:rPr lang="en-US" dirty="0">
                <a:latin typeface="Menlo" panose="020B0609030804020204" pitchFamily="49" charset="0"/>
              </a:rPr>
              <a:t>for i in range (n):</a:t>
            </a:r>
          </a:p>
          <a:p>
            <a:r>
              <a:rPr lang="en-US" dirty="0">
                <a:latin typeface="Menlo" panose="020B0609030804020204" pitchFamily="49" charset="0"/>
              </a:rPr>
              <a:t>  v.pop(0)</a:t>
            </a:r>
          </a:p>
        </p:txBody>
      </p:sp>
    </p:spTree>
    <p:extLst>
      <p:ext uri="{BB962C8B-B14F-4D97-AF65-F5344CB8AC3E}">
        <p14:creationId xmlns:p14="http://schemas.microsoft.com/office/powerpoint/2010/main" val="1817497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743</Words>
  <Application>Microsoft Macintosh PowerPoint</Application>
  <PresentationFormat>Widescreen</PresentationFormat>
  <Paragraphs>231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ゴシック</vt:lpstr>
      <vt:lpstr>Arial</vt:lpstr>
      <vt:lpstr>Calibri</vt:lpstr>
      <vt:lpstr>Calibri Light</vt:lpstr>
      <vt:lpstr>Cambria</vt:lpstr>
      <vt:lpstr>Helvetica</vt:lpstr>
      <vt:lpstr>Helvetica Neue</vt:lpstr>
      <vt:lpstr>Menlo</vt:lpstr>
      <vt:lpstr>Symbol</vt:lpstr>
      <vt:lpstr>Times</vt:lpstr>
      <vt:lpstr>Times New Roman</vt:lpstr>
      <vt:lpstr>Wingdings</vt:lpstr>
      <vt:lpstr>Default</vt:lpstr>
      <vt:lpstr>Asymptotic Analysis</vt:lpstr>
      <vt:lpstr>Asymptotic Analysis</vt:lpstr>
      <vt:lpstr>Comparison of Time Complexity Functions</vt:lpstr>
      <vt:lpstr>Exact analysis is hard!</vt:lpstr>
      <vt:lpstr>O, Ω, and Θ</vt:lpstr>
      <vt:lpstr>Asymptotic notations</vt:lpstr>
      <vt:lpstr>Example: Repeated Elements</vt:lpstr>
      <vt:lpstr>Run Time Complexity</vt:lpstr>
      <vt:lpstr>Run Time Complexity:</vt:lpstr>
      <vt:lpstr>Run Time Complexity:</vt:lpstr>
      <vt:lpstr>Bonus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CS295CA Data Structures and Algorithms Lecture 2: Asymptotic Analysis</dc:title>
  <cp:lastModifiedBy>Chung-Wen Tsao</cp:lastModifiedBy>
  <cp:revision>10</cp:revision>
  <cp:lastPrinted>2019-02-01T17:06:48Z</cp:lastPrinted>
  <dcterms:modified xsi:type="dcterms:W3CDTF">2019-03-15T13:20:29Z</dcterms:modified>
</cp:coreProperties>
</file>