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</p:sldMasterIdLst>
  <p:notesMasterIdLst>
    <p:notesMasterId r:id="rId19"/>
  </p:notesMasterIdLst>
  <p:handoutMasterIdLst>
    <p:handoutMasterId r:id="rId20"/>
  </p:handoutMasterIdLst>
  <p:sldIdLst>
    <p:sldId id="298" r:id="rId2"/>
    <p:sldId id="297" r:id="rId3"/>
    <p:sldId id="295" r:id="rId4"/>
    <p:sldId id="263" r:id="rId5"/>
    <p:sldId id="264" r:id="rId6"/>
    <p:sldId id="265" r:id="rId7"/>
    <p:sldId id="266" r:id="rId8"/>
    <p:sldId id="267" r:id="rId9"/>
    <p:sldId id="270" r:id="rId10"/>
    <p:sldId id="299" r:id="rId11"/>
    <p:sldId id="276" r:id="rId12"/>
    <p:sldId id="277" r:id="rId13"/>
    <p:sldId id="278" r:id="rId14"/>
    <p:sldId id="279" r:id="rId15"/>
    <p:sldId id="280" r:id="rId16"/>
    <p:sldId id="281" r:id="rId17"/>
    <p:sldId id="285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>
          <p15:clr>
            <a:srgbClr val="A4A3A4"/>
          </p15:clr>
        </p15:guide>
        <p15:guide id="2" pos="12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9"/>
    <p:restoredTop sz="94764"/>
  </p:normalViewPr>
  <p:slideViewPr>
    <p:cSldViewPr>
      <p:cViewPr>
        <p:scale>
          <a:sx n="102" d="100"/>
          <a:sy n="102" d="100"/>
        </p:scale>
        <p:origin x="720" y="776"/>
      </p:cViewPr>
      <p:guideLst>
        <p:guide orient="horz" pos="864"/>
        <p:guide pos="124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5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60DFB80-9C0B-A84A-9555-7556DA0EA0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89C933-1294-C343-9DEA-1AB258C57C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6A3E6A2-4CC6-2447-BCCE-35DA484FF963}" type="datetimeFigureOut">
              <a:rPr lang="en-US" altLang="en-US"/>
              <a:pPr>
                <a:defRPr/>
              </a:pPr>
              <a:t>2/1/19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C02AF7-573D-144F-BAEC-E9B52A639D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2F9E82-1342-C148-81D9-A7D618AF0A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F1F7A14-E5C9-A447-A267-D05C4A1B34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3CED40D-1AF3-2340-B099-8856D45CEB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AB5561-7FD7-CC4F-9DB3-B770193329F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2A685F8-3C69-BD42-A973-F3B31DD3A981}" type="datetimeFigureOut">
              <a:rPr lang="en-US" altLang="en-US"/>
              <a:pPr>
                <a:defRPr/>
              </a:pPr>
              <a:t>2/1/19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0743A74-03F3-1E4D-9378-C240DFFB0B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3972759-342D-F143-B84E-FB1496D18F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B98CC-CA60-9E4A-8FDD-64F4CAC1AE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61D44-8792-6E43-987B-9B2B784438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DEC30AF-AA3C-E146-9C3A-91B04771AE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id="{E848736E-9F1E-A14A-A47E-04EE8D65D0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991948D-3655-3745-8553-55074657FCB5}" type="slidenum">
              <a:rPr lang="en-CA" altLang="en-US"/>
              <a:pPr/>
              <a:t>8</a:t>
            </a:fld>
            <a:endParaRPr lang="en-CA" altLang="en-US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7D72173D-FE95-1C46-A850-A26ACEC54BC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1BBE708D-E9B8-A046-96AA-335AE79162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7C3E476E-EE41-5345-8FD7-696DA019C6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AB3A6A7-2A09-DD45-A2C4-FEDD375A7982}" type="slidenum">
              <a:rPr lang="en-CA" altLang="en-US"/>
              <a:pPr/>
              <a:t>9</a:t>
            </a:fld>
            <a:endParaRPr lang="en-CA" altLang="en-US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F5831063-E029-6C45-B77B-02880FE8C2D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218B0A04-7B1A-1E43-A58A-92C89C4E64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8545C91B-F4A0-2449-83E7-EE3C71E1BE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17FBD44-D10F-BD42-B07C-FA1C1EFB9F8C}" type="slidenum">
              <a:rPr lang="en-CA" altLang="en-US"/>
              <a:pPr/>
              <a:t>16</a:t>
            </a:fld>
            <a:endParaRPr lang="en-CA" altLang="en-US"/>
          </a:p>
        </p:txBody>
      </p:sp>
      <p:sp>
        <p:nvSpPr>
          <p:cNvPr id="35842" name="Rectangle 1026">
            <a:extLst>
              <a:ext uri="{FF2B5EF4-FFF2-40B4-BE49-F238E27FC236}">
                <a16:creationId xmlns:a16="http://schemas.microsoft.com/office/drawing/2014/main" id="{D79956B4-F6F2-224B-9A09-58516DD752C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1027">
            <a:extLst>
              <a:ext uri="{FF2B5EF4-FFF2-40B4-BE49-F238E27FC236}">
                <a16:creationId xmlns:a16="http://schemas.microsoft.com/office/drawing/2014/main" id="{249BA8BD-F234-B446-BAB0-89AABAEB8C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629F736D-C5DA-CE44-A009-2471954E49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F31E0E7-A32C-BF4E-BECB-F5A2DA3B74A9}" type="slidenum">
              <a:rPr lang="en-CA" altLang="en-US"/>
              <a:pPr/>
              <a:t>17</a:t>
            </a:fld>
            <a:endParaRPr lang="en-CA" altLang="en-US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36C26C62-F4BA-404D-8FF4-7C1947E6077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786C31EB-0866-CD40-846B-2936E274A5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D9A0E-9950-494E-B935-7011F5E07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DEDE12-958A-8C45-8ABC-BD76FCB7E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C9C25-25B3-7543-A4A3-D0F21C6CC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4007-618F-894D-BE89-49698C781EE6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8B38B-A9B4-A74A-B693-DFC2827F6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FF857-CA8D-B543-9F48-67357EC23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CD168-84BE-B34C-8C85-BFD1C905484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Text Box 14">
            <a:extLst>
              <a:ext uri="{FF2B5EF4-FFF2-40B4-BE49-F238E27FC236}">
                <a16:creationId xmlns:a16="http://schemas.microsoft.com/office/drawing/2014/main" id="{0731E4A4-3088-3B4A-A222-67EBB03E749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1100" y="6419850"/>
            <a:ext cx="6781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latin typeface="Times New Roman" panose="02020603050405020304" pitchFamily="18" charset="0"/>
              </a:rPr>
              <a:t>Copyright © 2018, 2015, 2012, 2009 Pearson Education, Inc. All rights reserved.</a:t>
            </a: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9DDE056E-B1A5-E64B-A9C2-A3DCFA0506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94450"/>
            <a:ext cx="998538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BD9CB9-681E-9541-8A51-F483441A5FD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175" y="228600"/>
            <a:ext cx="1190625" cy="1487488"/>
          </a:xfrm>
          <a:prstGeom prst="rect">
            <a:avLst/>
          </a:prstGeom>
          <a:noFill/>
          <a:ln w="9525">
            <a:solidFill>
              <a:srgbClr val="B3B3B3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488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182CA-4546-234A-A7B7-2F969F734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5EC43-63F8-3B44-B068-6B56EE4E8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9FCF6-DB54-6F40-982F-071120F2E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4007-618F-894D-BE89-49698C781EE6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1A52C-9C50-AF4A-BCD2-B84BD7809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9D730-DC2E-3947-BB01-3609E777E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313790-265D-7F49-BFE3-95C80F0C0C0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3863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83BF3F-3227-704E-BAD4-8331BB783F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F057F7-7677-9646-AEE5-AC88B89D2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08F8A-E35B-A340-AE29-79AC6E2AA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4007-618F-894D-BE89-49698C781EE6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76240-E548-DF4F-9BC2-72A536D86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9915E-D321-C042-BD40-D147B3B2E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0E3B5-0CDE-7F46-8C5F-85F6C8339D2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9214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4">
            <a:extLst>
              <a:ext uri="{FF2B5EF4-FFF2-40B4-BE49-F238E27FC236}">
                <a16:creationId xmlns:a16="http://schemas.microsoft.com/office/drawing/2014/main" id="{936BB4AE-032C-2F43-925D-23562CCAB9D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1100" y="6419850"/>
            <a:ext cx="6781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latin typeface="Times New Roman" panose="02020603050405020304" pitchFamily="18" charset="0"/>
              </a:rPr>
              <a:t>Copyright © 2018, 2015, 2012, 2009 Pearson Education, Inc. All rights reserved.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66BF5599-F429-C949-9468-CCBFB2E5E7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94450"/>
            <a:ext cx="998538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767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600200"/>
            <a:ext cx="40767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6300" y="3733800"/>
            <a:ext cx="40767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F3F0B32-6F8F-CE40-AFBA-8B698CCEE1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62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19-</a:t>
            </a:r>
            <a:fld id="{32778AD3-74D0-1E4A-B472-DB212D7B45B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060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C3BE5-6C8A-8243-8D24-DCDE29653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F127B-AF28-814F-A0A9-51E9489C1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B008D-3438-A04F-B18E-3B391053C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4007-618F-894D-BE89-49698C781EE6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92E13-3272-5C4D-B982-E224E0392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DE7A9-7EE9-B644-A6C3-1D6CFAAE0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991DD1-4799-9B42-AAA8-917D0A40154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9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C30BB-A75A-014B-9A30-FA61FAB56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FAC81-B1B8-CF4F-8E1B-61322330A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E6F63-1136-3D4B-9EAF-A8D7DD033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4007-618F-894D-BE89-49698C781EE6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B6CC7-07C4-034A-B284-E1FCCE39C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A49F2-1C7C-6D42-8CDB-29164D23A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CEC0AB-7697-B544-BD72-595607A4972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2353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0774E-8A58-3548-8C18-E5207A62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2BC9C-6FFA-574E-9CDA-BA00B18EC4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84B69-1637-F34B-9F5D-3F2035ED8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62A25-E092-D64C-9810-EDAF0295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4007-618F-894D-BE89-49698C781EE6}" type="datetimeFigureOut">
              <a:rPr lang="en-US" smtClean="0"/>
              <a:t>2/1/19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0C7E8-9F9A-134D-B3FA-FC61F61F0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E96F2-66E3-A448-A391-AC97FD98F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880E70-6AD8-2D4D-BC7F-DA05784B711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3358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93620-83BB-3F46-832C-FC2901EB2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136D4-B61A-954A-938E-728D25C83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79C42-FA1D-C041-AA2A-FF630F254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1CE992-C566-F34D-9E62-C1C51DC73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56E07-2C4D-5342-A9C3-8E697D520E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5F0F8-2A0F-DC42-957C-00596253A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4007-618F-894D-BE89-49698C781EE6}" type="datetimeFigureOut">
              <a:rPr lang="en-US" smtClean="0"/>
              <a:t>2/1/19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5AF615-CFE8-3D4C-B8A7-290D173E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02FCF7-4C1B-2144-803A-8262F9067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1AB980-6373-714D-B55A-02382BB9280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3334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6EA8E-1867-9246-B8EA-B26EB95D9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B1F6F8-8536-8748-951E-23B2D1A87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4007-618F-894D-BE89-49698C781EE6}" type="datetimeFigureOut">
              <a:rPr lang="en-US" smtClean="0"/>
              <a:t>2/1/19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F2937A-52DD-D344-B8B6-6E3A440E7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25BA96-4507-9E47-A3D7-56DCFB828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1F9C40-FFF6-4A4B-8E79-ADFF926CBCD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67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A756DF-52E2-C84E-B5B1-BFB586CD2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4007-618F-894D-BE89-49698C781EE6}" type="datetimeFigureOut">
              <a:rPr lang="en-US" smtClean="0"/>
              <a:t>2/1/19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1EB6A5-DE1A-0944-9848-55DF44D27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AB1369-63FE-C246-8144-9BDCDD8E7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2A8781-BC33-C64A-88B5-CBC0E8FFA22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589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56A9-4238-C141-8D4B-6967157EC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B3ADD-590C-1646-A4C7-2479F7CF2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ADD05-62CF-D543-B64B-5260C732F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F2D92-EF9B-4A4D-AC1A-7845E1DB9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4007-618F-894D-BE89-49698C781EE6}" type="datetimeFigureOut">
              <a:rPr lang="en-US" smtClean="0"/>
              <a:t>2/1/19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D4A2E-003D-9341-8347-43235CAFD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9AF967-81C6-324C-81E9-BB8294897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66BCAD-3DC7-2448-B6CD-A24F6B99A7F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9801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2E96C-25C2-D24F-BD9A-282F2EFFF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7D25D3-22BC-9643-9ACD-E4D1E7AD5E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172722-526F-ED45-84B0-814202CDE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2D38E-A668-F24E-8163-010EA5429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4007-618F-894D-BE89-49698C781EE6}" type="datetimeFigureOut">
              <a:rPr lang="en-US" smtClean="0"/>
              <a:t>2/1/19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3B4C0-B928-FA43-BA56-B3E69C067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E920B-926F-B54B-AF0F-39187129F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552AD-FC08-BB4C-B820-2F4A7BE6EBC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0932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FFE59B-D5E0-CE42-9820-CB92C25A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39089-3142-404F-B05C-7EF0DCFE1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5F225-67F7-B046-884E-A934EC530D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94007-618F-894D-BE89-49698C781EE6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C1F05-FFF7-CE47-ADC2-44A82C0698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850CA-6758-0843-AD30-6C51F63AE7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9AC8F9-0500-0541-AF1F-49E0FFD3532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Text Box 14">
            <a:extLst>
              <a:ext uri="{FF2B5EF4-FFF2-40B4-BE49-F238E27FC236}">
                <a16:creationId xmlns:a16="http://schemas.microsoft.com/office/drawing/2014/main" id="{2892DC3A-CB94-434F-8CB5-E8E8F7E0B9E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1100" y="6419850"/>
            <a:ext cx="6781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latin typeface="Times New Roman" panose="02020603050405020304" pitchFamily="18" charset="0"/>
              </a:rPr>
              <a:t>Copyright © 2018, 2015, 2012, 2009 Pearson Education, Inc. All rights reserved.</a:t>
            </a: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D5D714C3-850B-A649-B0E3-DE5C2CA1C6F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94450"/>
            <a:ext cx="998538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6387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1284409F-17C2-E14A-A2DA-EEAF20B5D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130425"/>
            <a:ext cx="8077200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sz="4800" kern="0" dirty="0">
                <a:ea typeface="ＭＳ Ｐゴシック" panose="020B0600070205080204" pitchFamily="34" charset="-128"/>
              </a:rPr>
              <a:t>Introduction to the </a:t>
            </a:r>
            <a:br>
              <a:rPr lang="en-US" altLang="en-US" sz="4800" kern="0" dirty="0">
                <a:ea typeface="ＭＳ Ｐゴシック" panose="020B0600070205080204" pitchFamily="34" charset="-128"/>
              </a:rPr>
            </a:br>
            <a:r>
              <a:rPr lang="en-US" altLang="en-US" sz="4800" kern="0" dirty="0">
                <a:ea typeface="ＭＳ Ｐゴシック" panose="020B0600070205080204" pitchFamily="34" charset="-128"/>
              </a:rPr>
              <a:t>Stack ADT</a:t>
            </a:r>
          </a:p>
        </p:txBody>
      </p:sp>
    </p:spTree>
    <p:extLst>
      <p:ext uri="{BB962C8B-B14F-4D97-AF65-F5344CB8AC3E}">
        <p14:creationId xmlns:p14="http://schemas.microsoft.com/office/powerpoint/2010/main" val="508909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1284409F-17C2-E14A-A2DA-EEAF20B5D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130425"/>
            <a:ext cx="8077200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sz="4800" kern="0" dirty="0">
                <a:ea typeface="ＭＳ Ｐゴシック" panose="020B0600070205080204" pitchFamily="34" charset="-128"/>
              </a:rPr>
              <a:t>Introduction to the </a:t>
            </a:r>
            <a:br>
              <a:rPr lang="en-US" altLang="en-US" sz="4800" kern="0" dirty="0">
                <a:ea typeface="ＭＳ Ｐゴシック" panose="020B0600070205080204" pitchFamily="34" charset="-128"/>
              </a:rPr>
            </a:br>
            <a:r>
              <a:rPr lang="en-US" altLang="en-US" sz="4800" kern="0" dirty="0">
                <a:ea typeface="ＭＳ Ｐゴシック" panose="020B0600070205080204" pitchFamily="34" charset="-128"/>
              </a:rPr>
              <a:t>Queue ADT</a:t>
            </a:r>
          </a:p>
        </p:txBody>
      </p:sp>
    </p:spTree>
    <p:extLst>
      <p:ext uri="{BB962C8B-B14F-4D97-AF65-F5344CB8AC3E}">
        <p14:creationId xmlns:p14="http://schemas.microsoft.com/office/powerpoint/2010/main" val="4222007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F7973AA0-C30A-754A-B885-CD383CC0D5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Introduction to the Queue ADT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EFFEA605-79E5-5B4E-BDD0-D936962429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874838"/>
            <a:ext cx="8240713" cy="3703637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2800" u="sng">
                <a:ea typeface="ＭＳ Ｐゴシック" panose="020B0600070205080204" pitchFamily="34" charset="-128"/>
              </a:rPr>
              <a:t>Queue</a:t>
            </a:r>
            <a:r>
              <a:rPr lang="en-US" altLang="en-US" sz="2800">
                <a:ea typeface="ＭＳ Ｐゴシック" panose="020B0600070205080204" pitchFamily="34" charset="-128"/>
              </a:rPr>
              <a:t>: a FIFO (first in, first out) data structure.  </a:t>
            </a:r>
          </a:p>
          <a:p>
            <a:pPr>
              <a:lnSpc>
                <a:spcPct val="85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Examples:</a:t>
            </a:r>
          </a:p>
          <a:p>
            <a:pPr lvl="1">
              <a:lnSpc>
                <a:spcPct val="85000"/>
              </a:lnSpc>
            </a:pPr>
            <a:r>
              <a:rPr lang="en-US" altLang="en-US" sz="2400">
                <a:ea typeface="Arial" panose="020B0604020202020204" pitchFamily="34" charset="0"/>
              </a:rPr>
              <a:t>people in line at the theatre box office</a:t>
            </a:r>
          </a:p>
          <a:p>
            <a:pPr lvl="1">
              <a:lnSpc>
                <a:spcPct val="85000"/>
              </a:lnSpc>
            </a:pPr>
            <a:r>
              <a:rPr lang="en-US" altLang="en-US" sz="2400">
                <a:ea typeface="Arial" panose="020B0604020202020204" pitchFamily="34" charset="0"/>
              </a:rPr>
              <a:t>print jobs sent to a printer</a:t>
            </a:r>
          </a:p>
          <a:p>
            <a:pPr>
              <a:lnSpc>
                <a:spcPct val="85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Implementation:</a:t>
            </a:r>
          </a:p>
          <a:p>
            <a:pPr lvl="1">
              <a:lnSpc>
                <a:spcPct val="85000"/>
              </a:lnSpc>
            </a:pPr>
            <a:r>
              <a:rPr lang="en-US" altLang="en-US" sz="2400" b="1">
                <a:ea typeface="Arial" panose="020B0604020202020204" pitchFamily="34" charset="0"/>
              </a:rPr>
              <a:t>static</a:t>
            </a:r>
            <a:r>
              <a:rPr lang="en-US" altLang="en-US" sz="2400">
                <a:ea typeface="Arial" panose="020B0604020202020204" pitchFamily="34" charset="0"/>
              </a:rPr>
              <a:t>: fixed size, implemented as </a:t>
            </a:r>
            <a:r>
              <a:rPr lang="en-US" altLang="en-US" sz="2400" b="1">
                <a:ea typeface="Arial" panose="020B0604020202020204" pitchFamily="34" charset="0"/>
              </a:rPr>
              <a:t>array</a:t>
            </a:r>
          </a:p>
          <a:p>
            <a:pPr lvl="1">
              <a:lnSpc>
                <a:spcPct val="85000"/>
              </a:lnSpc>
            </a:pPr>
            <a:r>
              <a:rPr lang="en-US" altLang="en-US" sz="2400" b="1">
                <a:ea typeface="Arial" panose="020B0604020202020204" pitchFamily="34" charset="0"/>
              </a:rPr>
              <a:t>dynamic</a:t>
            </a:r>
            <a:r>
              <a:rPr lang="en-US" altLang="en-US" sz="2400">
                <a:ea typeface="Arial" panose="020B0604020202020204" pitchFamily="34" charset="0"/>
              </a:rPr>
              <a:t>: variable size, implemented as </a:t>
            </a:r>
            <a:r>
              <a:rPr lang="en-US" altLang="en-US" sz="2400" b="1">
                <a:ea typeface="Arial" panose="020B0604020202020204" pitchFamily="34" charset="0"/>
              </a:rPr>
              <a:t>linked</a:t>
            </a:r>
            <a:r>
              <a:rPr lang="en-US" altLang="en-US" sz="2400">
                <a:ea typeface="Arial" panose="020B0604020202020204" pitchFamily="34" charset="0"/>
              </a:rPr>
              <a:t> list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44719218-D414-5142-973F-B27C2622AF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Queue Locations and Operations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E4F393BA-878F-5143-A09D-53051D8F79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46275"/>
            <a:ext cx="8075613" cy="37417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>
                <a:ea typeface="ＭＳ Ｐゴシック" panose="020B0600070205080204" pitchFamily="34" charset="-128"/>
              </a:rPr>
              <a:t>rear</a:t>
            </a:r>
            <a:r>
              <a:rPr lang="en-US" altLang="en-US">
                <a:ea typeface="ＭＳ Ｐゴシック" panose="020B0600070205080204" pitchFamily="34" charset="-128"/>
              </a:rPr>
              <a:t>: position where elements are added</a:t>
            </a:r>
          </a:p>
          <a:p>
            <a:pPr>
              <a:lnSpc>
                <a:spcPct val="90000"/>
              </a:lnSpc>
            </a:pPr>
            <a:r>
              <a:rPr lang="en-US" altLang="en-US" b="1">
                <a:ea typeface="ＭＳ Ｐゴシック" panose="020B0600070205080204" pitchFamily="34" charset="-128"/>
              </a:rPr>
              <a:t>front</a:t>
            </a:r>
            <a:r>
              <a:rPr lang="en-US" altLang="en-US">
                <a:ea typeface="ＭＳ Ｐゴシック" panose="020B0600070205080204" pitchFamily="34" charset="-128"/>
              </a:rPr>
              <a:t>: position from which elements are removed</a:t>
            </a:r>
          </a:p>
          <a:p>
            <a:pPr>
              <a:lnSpc>
                <a:spcPct val="90000"/>
              </a:lnSpc>
            </a:pPr>
            <a:r>
              <a:rPr lang="en-US" altLang="en-US" b="1" u="sng">
                <a:ea typeface="ＭＳ Ｐゴシック" panose="020B0600070205080204" pitchFamily="34" charset="-128"/>
              </a:rPr>
              <a:t>enqueue</a:t>
            </a:r>
            <a:r>
              <a:rPr lang="en-US" altLang="en-US">
                <a:ea typeface="ＭＳ Ｐゴシック" panose="020B0600070205080204" pitchFamily="34" charset="-128"/>
              </a:rPr>
              <a:t>: add an element to the rear of the queue</a:t>
            </a:r>
          </a:p>
          <a:p>
            <a:pPr>
              <a:lnSpc>
                <a:spcPct val="90000"/>
              </a:lnSpc>
            </a:pPr>
            <a:r>
              <a:rPr lang="en-US" altLang="en-US" b="1" u="sng">
                <a:ea typeface="ＭＳ Ｐゴシック" panose="020B0600070205080204" pitchFamily="34" charset="-128"/>
              </a:rPr>
              <a:t>dequeue</a:t>
            </a:r>
            <a:r>
              <a:rPr lang="en-US" altLang="en-US">
                <a:ea typeface="ＭＳ Ｐゴシック" panose="020B0600070205080204" pitchFamily="34" charset="-128"/>
              </a:rPr>
              <a:t>: remove an element from the front of a queue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496E5EE6-FF6D-9F44-98FE-90DF6A81A5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Queue Operations - Example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1154169A-D0D8-7E4B-B432-ED94D4DF865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676400"/>
            <a:ext cx="8610600" cy="4953000"/>
          </a:xfrm>
        </p:spPr>
        <p:txBody>
          <a:bodyPr/>
          <a:lstStyle/>
          <a:p>
            <a:r>
              <a:rPr lang="en-US" altLang="en-US" sz="2400">
                <a:ea typeface="ＭＳ Ｐゴシック" panose="020B0600070205080204" pitchFamily="34" charset="-128"/>
              </a:rPr>
              <a:t>A currently empty queue that can hold </a:t>
            </a:r>
            <a:r>
              <a:rPr lang="en-US" altLang="en-US" sz="2400">
                <a:latin typeface="Courier New" panose="02070309020205020404" pitchFamily="49" charset="0"/>
                <a:ea typeface="ＭＳ Ｐゴシック" panose="020B0600070205080204" pitchFamily="34" charset="-128"/>
              </a:rPr>
              <a:t>char</a:t>
            </a:r>
            <a:r>
              <a:rPr lang="en-US" altLang="en-US" sz="2400">
                <a:ea typeface="ＭＳ Ｐゴシック" panose="020B0600070205080204" pitchFamily="34" charset="-128"/>
              </a:rPr>
              <a:t> values:</a:t>
            </a:r>
            <a:br>
              <a:rPr lang="en-US" altLang="en-US" sz="2400">
                <a:ea typeface="ＭＳ Ｐゴシック" panose="020B0600070205080204" pitchFamily="34" charset="-128"/>
              </a:rPr>
            </a:br>
            <a:endParaRPr lang="en-US" altLang="en-US" sz="2400">
              <a:ea typeface="ＭＳ Ｐゴシック" panose="020B0600070205080204" pitchFamily="34" charset="-128"/>
            </a:endParaRPr>
          </a:p>
          <a:p>
            <a:pPr>
              <a:buFont typeface="Times" pitchFamily="2" charset="0"/>
              <a:buNone/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endParaRPr lang="en-US" altLang="en-US" sz="2400">
              <a:ea typeface="ＭＳ Ｐゴシック" panose="020B0600070205080204" pitchFamily="34" charset="-128"/>
            </a:endParaRPr>
          </a:p>
          <a:p>
            <a:r>
              <a:rPr lang="en-US" altLang="en-US" sz="2400">
                <a:latin typeface="Courier New" panose="02070309020205020404" pitchFamily="49" charset="0"/>
                <a:ea typeface="ＭＳ Ｐゴシック" panose="020B0600070205080204" pitchFamily="34" charset="-128"/>
              </a:rPr>
              <a:t>enqueue('E');</a:t>
            </a:r>
          </a:p>
          <a:p>
            <a:endParaRPr lang="en-US" altLang="en-US" sz="24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graphicFrame>
        <p:nvGraphicFramePr>
          <p:cNvPr id="845828" name="Group 4">
            <a:extLst>
              <a:ext uri="{FF2B5EF4-FFF2-40B4-BE49-F238E27FC236}">
                <a16:creationId xmlns:a16="http://schemas.microsoft.com/office/drawing/2014/main" id="{88166210-3CE1-1B4F-9C15-464A1CE9A93E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2005013" y="2208213"/>
          <a:ext cx="2768600" cy="763587"/>
        </p:xfrm>
        <a:graphic>
          <a:graphicData uri="http://schemas.openxmlformats.org/drawingml/2006/table">
            <a:tbl>
              <a:tblPr/>
              <a:tblGrid>
                <a:gridCol w="922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2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35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45838" name="Group 14">
            <a:extLst>
              <a:ext uri="{FF2B5EF4-FFF2-40B4-BE49-F238E27FC236}">
                <a16:creationId xmlns:a16="http://schemas.microsoft.com/office/drawing/2014/main" id="{8E448B4B-FA4D-1C4C-91A2-9ED0632E31E7}"/>
              </a:ext>
            </a:extLst>
          </p:cNvPr>
          <p:cNvGraphicFramePr>
            <a:graphicFrameLocks noGrp="1"/>
          </p:cNvGraphicFramePr>
          <p:nvPr>
            <p:ph sz="quarter" idx="3"/>
          </p:nvPr>
        </p:nvGraphicFramePr>
        <p:xfrm>
          <a:off x="2005013" y="4611688"/>
          <a:ext cx="2849562" cy="722312"/>
        </p:xfrm>
        <a:graphic>
          <a:graphicData uri="http://schemas.openxmlformats.org/drawingml/2006/table">
            <a:tbl>
              <a:tblPr/>
              <a:tblGrid>
                <a:gridCol w="94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9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23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112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112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767" name="Text Box 24">
            <a:extLst>
              <a:ext uri="{FF2B5EF4-FFF2-40B4-BE49-F238E27FC236}">
                <a16:creationId xmlns:a16="http://schemas.microsoft.com/office/drawing/2014/main" id="{4D6FEA10-B188-A04F-91C8-46431AABB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4338638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front</a:t>
            </a:r>
          </a:p>
        </p:txBody>
      </p:sp>
      <p:sp>
        <p:nvSpPr>
          <p:cNvPr id="31768" name="Text Box 25">
            <a:extLst>
              <a:ext uri="{FF2B5EF4-FFF2-40B4-BE49-F238E27FC236}">
                <a16:creationId xmlns:a16="http://schemas.microsoft.com/office/drawing/2014/main" id="{464BF274-B139-8848-A42B-761DD39B3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699125"/>
            <a:ext cx="636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rear</a:t>
            </a:r>
          </a:p>
        </p:txBody>
      </p:sp>
      <p:sp>
        <p:nvSpPr>
          <p:cNvPr id="31769" name="Line 26">
            <a:extLst>
              <a:ext uri="{FF2B5EF4-FFF2-40B4-BE49-F238E27FC236}">
                <a16:creationId xmlns:a16="http://schemas.microsoft.com/office/drawing/2014/main" id="{0DFC5C51-2CF7-104C-A2FA-122F7E07DDE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4556125"/>
            <a:ext cx="1066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0" name="Line 27">
            <a:extLst>
              <a:ext uri="{FF2B5EF4-FFF2-40B4-BE49-F238E27FC236}">
                <a16:creationId xmlns:a16="http://schemas.microsoft.com/office/drawing/2014/main" id="{BE4F1332-C417-374F-8ED2-B3DA9E65852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90800" y="5165725"/>
            <a:ext cx="2362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7319397F-0E5E-9A40-B8F7-F07D8FFE72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Queue Operations - Example</a:t>
            </a:r>
          </a:p>
        </p:txBody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9147869F-C444-B840-A17B-112BDEE4DE9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600200"/>
            <a:ext cx="7848600" cy="4648200"/>
          </a:xfrm>
        </p:spPr>
        <p:txBody>
          <a:bodyPr/>
          <a:lstStyle/>
          <a:p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enqueue('K');</a:t>
            </a:r>
            <a:b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endParaRPr lang="en-US" altLang="en-US" sz="28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endParaRPr lang="en-US" altLang="en-US" sz="2800">
              <a:ea typeface="ＭＳ Ｐゴシック" panose="020B0600070205080204" pitchFamily="34" charset="-128"/>
            </a:endParaRPr>
          </a:p>
          <a:p>
            <a:endParaRPr lang="en-US" altLang="en-US" sz="2800">
              <a:ea typeface="ＭＳ Ｐゴシック" panose="020B0600070205080204" pitchFamily="34" charset="-128"/>
            </a:endParaRPr>
          </a:p>
          <a:p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enqueue('G');</a:t>
            </a:r>
          </a:p>
          <a:p>
            <a:endParaRPr lang="en-US" altLang="en-US" sz="28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graphicFrame>
        <p:nvGraphicFramePr>
          <p:cNvPr id="846852" name="Group 4">
            <a:extLst>
              <a:ext uri="{FF2B5EF4-FFF2-40B4-BE49-F238E27FC236}">
                <a16:creationId xmlns:a16="http://schemas.microsoft.com/office/drawing/2014/main" id="{C574A228-945C-414D-8E84-289F1696606E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1957388" y="2436813"/>
          <a:ext cx="2770187" cy="763587"/>
        </p:xfrm>
        <a:graphic>
          <a:graphicData uri="http://schemas.openxmlformats.org/drawingml/2006/table">
            <a:tbl>
              <a:tblPr/>
              <a:tblGrid>
                <a:gridCol w="92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35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112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46862" name="Group 14">
            <a:extLst>
              <a:ext uri="{FF2B5EF4-FFF2-40B4-BE49-F238E27FC236}">
                <a16:creationId xmlns:a16="http://schemas.microsoft.com/office/drawing/2014/main" id="{B8FA0405-A172-F24E-8FF1-BECD5E3A32CF}"/>
              </a:ext>
            </a:extLst>
          </p:cNvPr>
          <p:cNvGraphicFramePr>
            <a:graphicFrameLocks noGrp="1"/>
          </p:cNvGraphicFramePr>
          <p:nvPr>
            <p:ph sz="quarter" idx="3"/>
          </p:nvPr>
        </p:nvGraphicFramePr>
        <p:xfrm>
          <a:off x="1677988" y="4535488"/>
          <a:ext cx="2849562" cy="722312"/>
        </p:xfrm>
        <a:graphic>
          <a:graphicData uri="http://schemas.openxmlformats.org/drawingml/2006/table">
            <a:tbl>
              <a:tblPr/>
              <a:tblGrid>
                <a:gridCol w="94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9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23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791" name="Text Box 24">
            <a:extLst>
              <a:ext uri="{FF2B5EF4-FFF2-40B4-BE49-F238E27FC236}">
                <a16:creationId xmlns:a16="http://schemas.microsoft.com/office/drawing/2014/main" id="{C85EE28E-C3CF-B54D-BA16-BA5D0CCD0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4262438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front</a:t>
            </a:r>
          </a:p>
        </p:txBody>
      </p:sp>
      <p:sp>
        <p:nvSpPr>
          <p:cNvPr id="32792" name="Text Box 25">
            <a:extLst>
              <a:ext uri="{FF2B5EF4-FFF2-40B4-BE49-F238E27FC236}">
                <a16:creationId xmlns:a16="http://schemas.microsoft.com/office/drawing/2014/main" id="{A5DF4B3E-B70E-8849-9041-7CABDA9B5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394325"/>
            <a:ext cx="636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rear</a:t>
            </a:r>
          </a:p>
        </p:txBody>
      </p:sp>
      <p:sp>
        <p:nvSpPr>
          <p:cNvPr id="32793" name="Line 26">
            <a:extLst>
              <a:ext uri="{FF2B5EF4-FFF2-40B4-BE49-F238E27FC236}">
                <a16:creationId xmlns:a16="http://schemas.microsoft.com/office/drawing/2014/main" id="{26D24550-D317-A248-B235-4DF32B609D74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4479925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4" name="Line 27">
            <a:extLst>
              <a:ext uri="{FF2B5EF4-FFF2-40B4-BE49-F238E27FC236}">
                <a16:creationId xmlns:a16="http://schemas.microsoft.com/office/drawing/2014/main" id="{D38B1F32-F4A5-724C-B152-252FBF7E381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14800" y="5089525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5" name="Text Box 28">
            <a:extLst>
              <a:ext uri="{FF2B5EF4-FFF2-40B4-BE49-F238E27FC236}">
                <a16:creationId xmlns:a16="http://schemas.microsoft.com/office/drawing/2014/main" id="{5E48FE96-DB88-B34B-836A-EB0B96833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236220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front</a:t>
            </a:r>
          </a:p>
        </p:txBody>
      </p:sp>
      <p:sp>
        <p:nvSpPr>
          <p:cNvPr id="32796" name="Text Box 29">
            <a:extLst>
              <a:ext uri="{FF2B5EF4-FFF2-40B4-BE49-F238E27FC236}">
                <a16:creationId xmlns:a16="http://schemas.microsoft.com/office/drawing/2014/main" id="{48CB7224-BFFB-574E-A295-4048CA5E0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8600" y="3429000"/>
            <a:ext cx="636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rear</a:t>
            </a:r>
          </a:p>
        </p:txBody>
      </p:sp>
      <p:sp>
        <p:nvSpPr>
          <p:cNvPr id="32797" name="Line 30">
            <a:extLst>
              <a:ext uri="{FF2B5EF4-FFF2-40B4-BE49-F238E27FC236}">
                <a16:creationId xmlns:a16="http://schemas.microsoft.com/office/drawing/2014/main" id="{1BE23E42-C13E-104B-88F8-52D7CF6BAA8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03600" y="2895600"/>
            <a:ext cx="1905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8" name="Line 31">
            <a:extLst>
              <a:ext uri="{FF2B5EF4-FFF2-40B4-BE49-F238E27FC236}">
                <a16:creationId xmlns:a16="http://schemas.microsoft.com/office/drawing/2014/main" id="{FB43F72E-48D3-AF47-9FF9-931382C897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0000" y="2590800"/>
            <a:ext cx="838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F616CFE7-8D41-CA47-A8A8-F0FB3AD937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Queue Operations - Example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FB3FEABB-4661-2F4C-B3E7-EB5E163E115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85775" y="1668463"/>
            <a:ext cx="7921625" cy="4019550"/>
          </a:xfrm>
        </p:spPr>
        <p:txBody>
          <a:bodyPr/>
          <a:lstStyle/>
          <a:p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dequeue(); // remove E</a:t>
            </a:r>
            <a:b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endParaRPr lang="en-US" altLang="en-US" sz="28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endParaRPr lang="en-US" altLang="en-US" sz="2800">
              <a:ea typeface="ＭＳ Ｐゴシック" panose="020B0600070205080204" pitchFamily="34" charset="-128"/>
            </a:endParaRPr>
          </a:p>
          <a:p>
            <a:endParaRPr lang="en-US" altLang="en-US" sz="2800">
              <a:ea typeface="ＭＳ Ｐゴシック" panose="020B0600070205080204" pitchFamily="34" charset="-128"/>
            </a:endParaRPr>
          </a:p>
          <a:p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dequeue(); // remove K</a:t>
            </a:r>
          </a:p>
          <a:p>
            <a:endParaRPr lang="en-US" altLang="en-US" sz="28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graphicFrame>
        <p:nvGraphicFramePr>
          <p:cNvPr id="847876" name="Group 4">
            <a:extLst>
              <a:ext uri="{FF2B5EF4-FFF2-40B4-BE49-F238E27FC236}">
                <a16:creationId xmlns:a16="http://schemas.microsoft.com/office/drawing/2014/main" id="{2D558693-E633-944B-96DB-305C2DC6E468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1677988" y="2346325"/>
          <a:ext cx="2768600" cy="762000"/>
        </p:xfrm>
        <a:graphic>
          <a:graphicData uri="http://schemas.openxmlformats.org/drawingml/2006/table">
            <a:tbl>
              <a:tblPr/>
              <a:tblGrid>
                <a:gridCol w="922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2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47904" name="Group 32">
            <a:extLst>
              <a:ext uri="{FF2B5EF4-FFF2-40B4-BE49-F238E27FC236}">
                <a16:creationId xmlns:a16="http://schemas.microsoft.com/office/drawing/2014/main" id="{E1E1DB96-0127-DD4E-A1B1-E25AB52D3DB4}"/>
              </a:ext>
            </a:extLst>
          </p:cNvPr>
          <p:cNvGraphicFramePr>
            <a:graphicFrameLocks noGrp="1"/>
          </p:cNvGraphicFramePr>
          <p:nvPr>
            <p:ph sz="quarter" idx="3"/>
          </p:nvPr>
        </p:nvGraphicFramePr>
        <p:xfrm>
          <a:off x="2032000" y="4826000"/>
          <a:ext cx="2851150" cy="736600"/>
        </p:xfrm>
        <a:graphic>
          <a:graphicData uri="http://schemas.openxmlformats.org/drawingml/2006/table">
            <a:tbl>
              <a:tblPr/>
              <a:tblGrid>
                <a:gridCol w="950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0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6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815" name="Text Box 24">
            <a:extLst>
              <a:ext uri="{FF2B5EF4-FFF2-40B4-BE49-F238E27FC236}">
                <a16:creationId xmlns:a16="http://schemas.microsoft.com/office/drawing/2014/main" id="{4B89EF6B-4888-FE47-AB4E-EDE10C71C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4567238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front</a:t>
            </a:r>
          </a:p>
        </p:txBody>
      </p:sp>
      <p:sp>
        <p:nvSpPr>
          <p:cNvPr id="33816" name="Text Box 25">
            <a:extLst>
              <a:ext uri="{FF2B5EF4-FFF2-40B4-BE49-F238E27FC236}">
                <a16:creationId xmlns:a16="http://schemas.microsoft.com/office/drawing/2014/main" id="{C63D0B70-C364-764E-92F5-C98EE8806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0" y="5741988"/>
            <a:ext cx="636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rear</a:t>
            </a:r>
          </a:p>
        </p:txBody>
      </p:sp>
      <p:sp>
        <p:nvSpPr>
          <p:cNvPr id="33817" name="Line 26">
            <a:extLst>
              <a:ext uri="{FF2B5EF4-FFF2-40B4-BE49-F238E27FC236}">
                <a16:creationId xmlns:a16="http://schemas.microsoft.com/office/drawing/2014/main" id="{DEA44656-CC13-BF4E-B123-ABF2D826811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4784725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8" name="Line 27">
            <a:extLst>
              <a:ext uri="{FF2B5EF4-FFF2-40B4-BE49-F238E27FC236}">
                <a16:creationId xmlns:a16="http://schemas.microsoft.com/office/drawing/2014/main" id="{F136C7B3-B9BF-0647-AF1D-7B432ED34B1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38400" y="5410200"/>
            <a:ext cx="1676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9" name="Text Box 28">
            <a:extLst>
              <a:ext uri="{FF2B5EF4-FFF2-40B4-BE49-F238E27FC236}">
                <a16:creationId xmlns:a16="http://schemas.microsoft.com/office/drawing/2014/main" id="{33C7C338-1F5C-6948-A9A6-E99D8452E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36220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front</a:t>
            </a:r>
          </a:p>
        </p:txBody>
      </p:sp>
      <p:sp>
        <p:nvSpPr>
          <p:cNvPr id="33820" name="Text Box 29">
            <a:extLst>
              <a:ext uri="{FF2B5EF4-FFF2-40B4-BE49-F238E27FC236}">
                <a16:creationId xmlns:a16="http://schemas.microsoft.com/office/drawing/2014/main" id="{75688E9D-C4E0-9545-A681-88C2BE7F5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819400"/>
            <a:ext cx="636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rear</a:t>
            </a:r>
          </a:p>
        </p:txBody>
      </p:sp>
      <p:sp>
        <p:nvSpPr>
          <p:cNvPr id="33821" name="Line 30">
            <a:extLst>
              <a:ext uri="{FF2B5EF4-FFF2-40B4-BE49-F238E27FC236}">
                <a16:creationId xmlns:a16="http://schemas.microsoft.com/office/drawing/2014/main" id="{49B3D922-AA0D-4147-9E47-0B0E21BFC0D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00400" y="2819400"/>
            <a:ext cx="2286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2" name="Line 31">
            <a:extLst>
              <a:ext uri="{FF2B5EF4-FFF2-40B4-BE49-F238E27FC236}">
                <a16:creationId xmlns:a16="http://schemas.microsoft.com/office/drawing/2014/main" id="{20647355-6FCE-2A42-A0FE-FF0FA40DABED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590800"/>
            <a:ext cx="838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C08E4F8F-4C27-AE4C-8030-F04B9E1E8F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dequeue</a:t>
            </a:r>
            <a:r>
              <a:rPr lang="en-US" altLang="en-US">
                <a:ea typeface="ＭＳ Ｐゴシック" panose="020B0600070205080204" pitchFamily="34" charset="-128"/>
              </a:rPr>
              <a:t> Issue, Solutions</a:t>
            </a: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38F064FF-6977-414E-BB7A-E360053711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905000"/>
            <a:ext cx="8305800" cy="4114800"/>
          </a:xfrm>
        </p:spPr>
        <p:txBody>
          <a:bodyPr/>
          <a:lstStyle/>
          <a:p>
            <a:pPr>
              <a:lnSpc>
                <a:spcPct val="85000"/>
              </a:lnSpc>
              <a:defRPr/>
            </a:pPr>
            <a:r>
              <a:rPr lang="en-US" sz="2800" dirty="0"/>
              <a:t>When removing an element from a queue, remaining elements must shift to front</a:t>
            </a:r>
          </a:p>
          <a:p>
            <a:pPr>
              <a:lnSpc>
                <a:spcPct val="85000"/>
              </a:lnSpc>
              <a:defRPr/>
            </a:pPr>
            <a:endParaRPr lang="en-US" sz="2800" dirty="0"/>
          </a:p>
          <a:p>
            <a:pPr marL="0" indent="0">
              <a:lnSpc>
                <a:spcPct val="85000"/>
              </a:lnSpc>
              <a:buFontTx/>
              <a:buNone/>
              <a:defRPr/>
            </a:pPr>
            <a:endParaRPr lang="en-US" sz="2800" dirty="0"/>
          </a:p>
          <a:p>
            <a:pPr>
              <a:lnSpc>
                <a:spcPct val="85000"/>
              </a:lnSpc>
              <a:defRPr/>
            </a:pPr>
            <a:r>
              <a:rPr lang="en-US" sz="2800" dirty="0"/>
              <a:t>Solutions:</a:t>
            </a:r>
          </a:p>
          <a:p>
            <a:pPr lvl="1">
              <a:lnSpc>
                <a:spcPct val="85000"/>
              </a:lnSpc>
              <a:defRPr/>
            </a:pPr>
            <a:r>
              <a:rPr lang="en-US" sz="2400" dirty="0"/>
              <a:t>Let front index move as elements are removed (works as long as rear index is not at end of array)</a:t>
            </a:r>
          </a:p>
          <a:p>
            <a:pPr lvl="1">
              <a:lnSpc>
                <a:spcPct val="85000"/>
              </a:lnSpc>
              <a:defRPr/>
            </a:pPr>
            <a:r>
              <a:rPr lang="en-US" sz="2400" dirty="0"/>
              <a:t>Use above solution, and also let rear index "wrap around" to front of array, treating array as </a:t>
            </a:r>
            <a:r>
              <a:rPr lang="en-US" sz="2400" b="1" dirty="0"/>
              <a:t>circular</a:t>
            </a:r>
            <a:r>
              <a:rPr lang="en-US" sz="2400" dirty="0"/>
              <a:t> instead of linear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201D7C55-F6B7-D749-A6A4-23A2F0231F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Dynamic Queues</a:t>
            </a:r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33DD11EC-A377-BB43-9123-24A29259CB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Like a stack, a queue can be implemented using a linked list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Allows dynamic sizing, avoids issue of shifting elements or wrapping indices</a:t>
            </a:r>
          </a:p>
        </p:txBody>
      </p:sp>
      <p:grpSp>
        <p:nvGrpSpPr>
          <p:cNvPr id="37891" name="Group 20">
            <a:extLst>
              <a:ext uri="{FF2B5EF4-FFF2-40B4-BE49-F238E27FC236}">
                <a16:creationId xmlns:a16="http://schemas.microsoft.com/office/drawing/2014/main" id="{B01B1797-A46E-354C-ACCF-29DD0DA354BC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4191000"/>
            <a:ext cx="6134100" cy="1676400"/>
            <a:chOff x="960" y="2784"/>
            <a:chExt cx="3864" cy="1056"/>
          </a:xfrm>
        </p:grpSpPr>
        <p:sp>
          <p:nvSpPr>
            <p:cNvPr id="37892" name="Rectangle 4">
              <a:extLst>
                <a:ext uri="{FF2B5EF4-FFF2-40B4-BE49-F238E27FC236}">
                  <a16:creationId xmlns:a16="http://schemas.microsoft.com/office/drawing/2014/main" id="{E67B376C-4E4B-0E44-AD4C-7088C2CF7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784"/>
              <a:ext cx="76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893" name="Rectangle 5">
              <a:extLst>
                <a:ext uri="{FF2B5EF4-FFF2-40B4-BE49-F238E27FC236}">
                  <a16:creationId xmlns:a16="http://schemas.microsoft.com/office/drawing/2014/main" id="{FDFEA799-78F0-6949-AAF0-21CE7FBA0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784"/>
              <a:ext cx="28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894" name="Rectangle 6">
              <a:extLst>
                <a:ext uri="{FF2B5EF4-FFF2-40B4-BE49-F238E27FC236}">
                  <a16:creationId xmlns:a16="http://schemas.microsoft.com/office/drawing/2014/main" id="{70F0E604-C7B4-8C4D-8453-1DC8896C3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784"/>
              <a:ext cx="76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895" name="Rectangle 7">
              <a:extLst>
                <a:ext uri="{FF2B5EF4-FFF2-40B4-BE49-F238E27FC236}">
                  <a16:creationId xmlns:a16="http://schemas.microsoft.com/office/drawing/2014/main" id="{C4F4CCE0-12C6-414D-B4D6-2D50A5B63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784"/>
              <a:ext cx="28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896" name="Rectangle 8">
              <a:extLst>
                <a:ext uri="{FF2B5EF4-FFF2-40B4-BE49-F238E27FC236}">
                  <a16:creationId xmlns:a16="http://schemas.microsoft.com/office/drawing/2014/main" id="{13DD1457-6113-454D-83E6-D49272F72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784"/>
              <a:ext cx="76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897" name="Rectangle 9">
              <a:extLst>
                <a:ext uri="{FF2B5EF4-FFF2-40B4-BE49-F238E27FC236}">
                  <a16:creationId xmlns:a16="http://schemas.microsoft.com/office/drawing/2014/main" id="{7F05D751-1338-9343-A047-FADB950E9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784"/>
              <a:ext cx="28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898" name="Line 10">
              <a:extLst>
                <a:ext uri="{FF2B5EF4-FFF2-40B4-BE49-F238E27FC236}">
                  <a16:creationId xmlns:a16="http://schemas.microsoft.com/office/drawing/2014/main" id="{2927069E-2641-6E46-B4AB-B25C43E3A3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97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99" name="Line 11">
              <a:extLst>
                <a:ext uri="{FF2B5EF4-FFF2-40B4-BE49-F238E27FC236}">
                  <a16:creationId xmlns:a16="http://schemas.microsoft.com/office/drawing/2014/main" id="{D59446C6-3244-2741-B2D0-BAB6C1DB15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97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0" name="Line 12">
              <a:extLst>
                <a:ext uri="{FF2B5EF4-FFF2-40B4-BE49-F238E27FC236}">
                  <a16:creationId xmlns:a16="http://schemas.microsoft.com/office/drawing/2014/main" id="{FA50D679-D626-5D48-A6FA-217CB09581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9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1" name="Rectangle 13">
              <a:extLst>
                <a:ext uri="{FF2B5EF4-FFF2-40B4-BE49-F238E27FC236}">
                  <a16:creationId xmlns:a16="http://schemas.microsoft.com/office/drawing/2014/main" id="{E1EBF1B1-5360-2940-A4CB-D53549E15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3456"/>
              <a:ext cx="28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902" name="Rectangle 14">
              <a:extLst>
                <a:ext uri="{FF2B5EF4-FFF2-40B4-BE49-F238E27FC236}">
                  <a16:creationId xmlns:a16="http://schemas.microsoft.com/office/drawing/2014/main" id="{7878C07E-6D89-1D47-92B6-FED2A25A8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456"/>
              <a:ext cx="28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903" name="Line 15">
              <a:extLst>
                <a:ext uri="{FF2B5EF4-FFF2-40B4-BE49-F238E27FC236}">
                  <a16:creationId xmlns:a16="http://schemas.microsoft.com/office/drawing/2014/main" id="{E6F6CE20-A783-C740-A8E1-7E4977A105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" y="316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4" name="Line 16">
              <a:extLst>
                <a:ext uri="{FF2B5EF4-FFF2-40B4-BE49-F238E27FC236}">
                  <a16:creationId xmlns:a16="http://schemas.microsoft.com/office/drawing/2014/main" id="{326F1E28-6628-694C-B585-96CD4D8033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316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5" name="Text Box 17">
              <a:extLst>
                <a:ext uri="{FF2B5EF4-FFF2-40B4-BE49-F238E27FC236}">
                  <a16:creationId xmlns:a16="http://schemas.microsoft.com/office/drawing/2014/main" id="{0FBF2376-3CF8-794E-AFF2-514C87E292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4" y="3511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front</a:t>
              </a:r>
            </a:p>
          </p:txBody>
        </p:sp>
        <p:sp>
          <p:nvSpPr>
            <p:cNvPr id="37906" name="Text Box 18">
              <a:extLst>
                <a:ext uri="{FF2B5EF4-FFF2-40B4-BE49-F238E27FC236}">
                  <a16:creationId xmlns:a16="http://schemas.microsoft.com/office/drawing/2014/main" id="{AA03E826-53D7-2E44-A7C1-AEE0158DAC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504"/>
              <a:ext cx="40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rear</a:t>
              </a:r>
            </a:p>
          </p:txBody>
        </p:sp>
        <p:sp>
          <p:nvSpPr>
            <p:cNvPr id="37907" name="Text Box 19">
              <a:extLst>
                <a:ext uri="{FF2B5EF4-FFF2-40B4-BE49-F238E27FC236}">
                  <a16:creationId xmlns:a16="http://schemas.microsoft.com/office/drawing/2014/main" id="{31A5726E-80FF-8A4A-9C59-00485F8FFC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2832"/>
              <a:ext cx="50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null</a:t>
              </a:r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1">
            <a:extLst>
              <a:ext uri="{FF2B5EF4-FFF2-40B4-BE49-F238E27FC236}">
                <a16:creationId xmlns:a16="http://schemas.microsoft.com/office/drawing/2014/main" id="{4A82AD24-26AA-664F-9C56-F024445F8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44000" cy="170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0" name="Picture 2">
            <a:extLst>
              <a:ext uri="{FF2B5EF4-FFF2-40B4-BE49-F238E27FC236}">
                <a16:creationId xmlns:a16="http://schemas.microsoft.com/office/drawing/2014/main" id="{BB2DA759-E318-9B45-9776-1B38927584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800600"/>
            <a:ext cx="2806700" cy="153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6">
            <a:extLst>
              <a:ext uri="{FF2B5EF4-FFF2-40B4-BE49-F238E27FC236}">
                <a16:creationId xmlns:a16="http://schemas.microsoft.com/office/drawing/2014/main" id="{810D1371-0827-9646-9983-78F8779483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505200"/>
            <a:ext cx="2781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7">
            <a:extLst>
              <a:ext uri="{FF2B5EF4-FFF2-40B4-BE49-F238E27FC236}">
                <a16:creationId xmlns:a16="http://schemas.microsoft.com/office/drawing/2014/main" id="{81A37014-9342-744D-9DD7-C0AAC31A25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633" y="3124200"/>
            <a:ext cx="3378200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Rectangle 8">
            <a:extLst>
              <a:ext uri="{FF2B5EF4-FFF2-40B4-BE49-F238E27FC236}">
                <a16:creationId xmlns:a16="http://schemas.microsoft.com/office/drawing/2014/main" id="{AF9F3831-69BF-B44A-901D-D9749ADF0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3200">
                <a:ea typeface="ＭＳ Ｐゴシック" panose="020B0600070205080204" pitchFamily="34" charset="-128"/>
              </a:rPr>
              <a:t>Static Stack: fixed size, implemented as array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886964-0556-C841-BB3F-8213806F34B9}"/>
              </a:ext>
            </a:extLst>
          </p:cNvPr>
          <p:cNvSpPr/>
          <p:nvPr/>
        </p:nvSpPr>
        <p:spPr>
          <a:xfrm>
            <a:off x="228600" y="3962400"/>
            <a:ext cx="2743200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DF20F6-4D2C-044D-867F-258BD5DB8D17}"/>
              </a:ext>
            </a:extLst>
          </p:cNvPr>
          <p:cNvSpPr/>
          <p:nvPr/>
        </p:nvSpPr>
        <p:spPr>
          <a:xfrm>
            <a:off x="3124200" y="5257800"/>
            <a:ext cx="2743200" cy="990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4798A0-6287-004B-B031-593C8FD5E70B}"/>
              </a:ext>
            </a:extLst>
          </p:cNvPr>
          <p:cNvSpPr/>
          <p:nvPr/>
        </p:nvSpPr>
        <p:spPr>
          <a:xfrm>
            <a:off x="5867400" y="3505200"/>
            <a:ext cx="2971800" cy="1295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3">
            <a:extLst>
              <a:ext uri="{FF2B5EF4-FFF2-40B4-BE49-F238E27FC236}">
                <a16:creationId xmlns:a16="http://schemas.microsoft.com/office/drawing/2014/main" id="{0F29ADE8-5271-1340-96DE-3AB5F5782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300" y="2057400"/>
            <a:ext cx="3822700" cy="195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4" name="Picture 4">
            <a:extLst>
              <a:ext uri="{FF2B5EF4-FFF2-40B4-BE49-F238E27FC236}">
                <a16:creationId xmlns:a16="http://schemas.microsoft.com/office/drawing/2014/main" id="{87300A37-E470-DA4C-92FF-ECD9B613AF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572000"/>
            <a:ext cx="4002088" cy="203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5">
            <a:extLst>
              <a:ext uri="{FF2B5EF4-FFF2-40B4-BE49-F238E27FC236}">
                <a16:creationId xmlns:a16="http://schemas.microsoft.com/office/drawing/2014/main" id="{66EE4EDD-6787-D344-921E-5642AAF998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8425"/>
            <a:ext cx="536892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Rectangle 6">
            <a:extLst>
              <a:ext uri="{FF2B5EF4-FFF2-40B4-BE49-F238E27FC236}">
                <a16:creationId xmlns:a16="http://schemas.microsoft.com/office/drawing/2014/main" id="{4E344C77-CD48-C941-A923-19C5B5856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3200">
                <a:ea typeface="ＭＳ Ｐゴシック" panose="020B0600070205080204" pitchFamily="34" charset="-128"/>
              </a:rPr>
              <a:t>Static Queue: fixed size, implemented as array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FF0534-9E59-B844-A48D-9BD7BD62B7FA}"/>
              </a:ext>
            </a:extLst>
          </p:cNvPr>
          <p:cNvSpPr/>
          <p:nvPr/>
        </p:nvSpPr>
        <p:spPr>
          <a:xfrm>
            <a:off x="5410200" y="2590800"/>
            <a:ext cx="3581400" cy="167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CD83D6-DE77-F84F-A03C-0BEEB9583201}"/>
              </a:ext>
            </a:extLst>
          </p:cNvPr>
          <p:cNvSpPr/>
          <p:nvPr/>
        </p:nvSpPr>
        <p:spPr>
          <a:xfrm>
            <a:off x="5410200" y="4953000"/>
            <a:ext cx="3581400" cy="167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D12A8140-4037-304F-881E-2F19BEA3B2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Introduction to the Stack ADT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43DAC68D-AE54-D040-BCFA-F2ABAE22E0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u="sng">
                <a:ea typeface="ＭＳ Ｐゴシック" panose="020B0600070205080204" pitchFamily="34" charset="-128"/>
              </a:rPr>
              <a:t>Stack</a:t>
            </a:r>
            <a:r>
              <a:rPr lang="en-US" altLang="en-US">
                <a:ea typeface="ＭＳ Ｐゴシック" panose="020B0600070205080204" pitchFamily="34" charset="-128"/>
              </a:rPr>
              <a:t>: a LIFO (last in, first out) data structure</a:t>
            </a:r>
          </a:p>
          <a:p>
            <a:pPr>
              <a:lnSpc>
                <a:spcPct val="85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Examples:</a:t>
            </a:r>
          </a:p>
          <a:p>
            <a:pPr lvl="1">
              <a:lnSpc>
                <a:spcPct val="85000"/>
              </a:lnSpc>
            </a:pPr>
            <a:r>
              <a:rPr lang="en-US" altLang="en-US">
                <a:ea typeface="Arial" panose="020B0604020202020204" pitchFamily="34" charset="0"/>
              </a:rPr>
              <a:t>plates in a cafeteria</a:t>
            </a:r>
          </a:p>
          <a:p>
            <a:pPr lvl="1">
              <a:lnSpc>
                <a:spcPct val="85000"/>
              </a:lnSpc>
            </a:pPr>
            <a:r>
              <a:rPr lang="en-US" altLang="en-US">
                <a:ea typeface="Arial" panose="020B0604020202020204" pitchFamily="34" charset="0"/>
              </a:rPr>
              <a:t>return addresses for function calls</a:t>
            </a:r>
          </a:p>
          <a:p>
            <a:pPr>
              <a:lnSpc>
                <a:spcPct val="85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Implementation:</a:t>
            </a:r>
          </a:p>
          <a:p>
            <a:pPr lvl="1">
              <a:lnSpc>
                <a:spcPct val="85000"/>
              </a:lnSpc>
            </a:pPr>
            <a:r>
              <a:rPr lang="en-US" altLang="en-US">
                <a:ea typeface="Arial" panose="020B0604020202020204" pitchFamily="34" charset="0"/>
              </a:rPr>
              <a:t>static: fixed size, implemented as array</a:t>
            </a:r>
          </a:p>
          <a:p>
            <a:pPr lvl="1">
              <a:lnSpc>
                <a:spcPct val="85000"/>
              </a:lnSpc>
            </a:pPr>
            <a:r>
              <a:rPr lang="en-US" altLang="en-US">
                <a:ea typeface="Arial" panose="020B0604020202020204" pitchFamily="34" charset="0"/>
              </a:rPr>
              <a:t>dynamic: variable size, implemented as linked list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67CEAA68-1A10-2F4B-94FD-C7798EDD9C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 LIFO Structure</a:t>
            </a:r>
          </a:p>
        </p:txBody>
      </p:sp>
      <p:pic>
        <p:nvPicPr>
          <p:cNvPr id="20482" name="Picture 3" descr="1801sowc copy">
            <a:extLst>
              <a:ext uri="{FF2B5EF4-FFF2-40B4-BE49-F238E27FC236}">
                <a16:creationId xmlns:a16="http://schemas.microsoft.com/office/drawing/2014/main" id="{F0E525EF-694D-0C47-B4A2-5DE5000DD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590800"/>
            <a:ext cx="5105400" cy="198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B1932482-972B-154C-968B-C88548FD52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Stack Operations and Functions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F3396646-FD39-E64A-806A-8332BF977D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828800"/>
            <a:ext cx="8382000" cy="41148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Operations:</a:t>
            </a:r>
          </a:p>
          <a:p>
            <a:pPr lvl="1"/>
            <a:r>
              <a:rPr lang="en-US" altLang="en-US">
                <a:ea typeface="Arial" panose="020B0604020202020204" pitchFamily="34" charset="0"/>
              </a:rPr>
              <a:t>push: add a value onto the top of the stack</a:t>
            </a:r>
          </a:p>
          <a:p>
            <a:pPr lvl="1"/>
            <a:r>
              <a:rPr lang="en-US" altLang="en-US">
                <a:ea typeface="Arial" panose="020B0604020202020204" pitchFamily="34" charset="0"/>
              </a:rPr>
              <a:t>pop: remove a value from the top of  the stack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Functions:</a:t>
            </a:r>
          </a:p>
          <a:p>
            <a:pPr lvl="1"/>
            <a:r>
              <a:rPr lang="en-US" altLang="en-US">
                <a:latin typeface="Courier New" panose="02070309020205020404" pitchFamily="49" charset="0"/>
                <a:ea typeface="Arial" panose="020B0604020202020204" pitchFamily="34" charset="0"/>
              </a:rPr>
              <a:t>isFull</a:t>
            </a:r>
            <a:r>
              <a:rPr lang="en-US" altLang="en-US">
                <a:ea typeface="Arial" panose="020B0604020202020204" pitchFamily="34" charset="0"/>
              </a:rPr>
              <a:t>: </a:t>
            </a:r>
            <a:r>
              <a:rPr lang="en-US" altLang="en-US">
                <a:latin typeface="Courier New" panose="02070309020205020404" pitchFamily="49" charset="0"/>
                <a:ea typeface="Arial" panose="020B0604020202020204" pitchFamily="34" charset="0"/>
              </a:rPr>
              <a:t>true</a:t>
            </a:r>
            <a:r>
              <a:rPr lang="en-US" altLang="en-US">
                <a:ea typeface="Arial" panose="020B0604020202020204" pitchFamily="34" charset="0"/>
              </a:rPr>
              <a:t> if the stack is currently full, </a:t>
            </a:r>
            <a:r>
              <a:rPr lang="en-US" altLang="en-US" i="1">
                <a:ea typeface="Arial" panose="020B0604020202020204" pitchFamily="34" charset="0"/>
              </a:rPr>
              <a:t>i.e.</a:t>
            </a:r>
            <a:r>
              <a:rPr lang="en-US" altLang="en-US">
                <a:ea typeface="Arial" panose="020B0604020202020204" pitchFamily="34" charset="0"/>
              </a:rPr>
              <a:t>, has no more space to hold additional elements</a:t>
            </a:r>
          </a:p>
          <a:p>
            <a:pPr lvl="1"/>
            <a:r>
              <a:rPr lang="en-US" altLang="en-US">
                <a:ea typeface="Arial" panose="020B0604020202020204" pitchFamily="34" charset="0"/>
              </a:rPr>
              <a:t>isEmpty: </a:t>
            </a:r>
            <a:r>
              <a:rPr lang="en-US" altLang="en-US">
                <a:latin typeface="Courier New" panose="02070309020205020404" pitchFamily="49" charset="0"/>
                <a:ea typeface="Arial" panose="020B0604020202020204" pitchFamily="34" charset="0"/>
              </a:rPr>
              <a:t>true</a:t>
            </a:r>
            <a:r>
              <a:rPr lang="en-US" altLang="en-US">
                <a:ea typeface="Arial" panose="020B0604020202020204" pitchFamily="34" charset="0"/>
              </a:rPr>
              <a:t> if the stack currently contains no elements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9E65CE9D-EFCE-6147-9E9D-D4622C5102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Stack Operations - Example</a:t>
            </a:r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717BD8E7-31A5-D344-96EE-655B91A63F5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828800"/>
            <a:ext cx="8213725" cy="4572000"/>
          </a:xfrm>
        </p:spPr>
        <p:txBody>
          <a:bodyPr/>
          <a:lstStyle/>
          <a:p>
            <a:r>
              <a:rPr lang="en-US" altLang="en-US" sz="2800">
                <a:ea typeface="ＭＳ Ｐゴシック" panose="020B0600070205080204" pitchFamily="34" charset="-128"/>
              </a:rPr>
              <a:t>A stack that can hold 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char</a:t>
            </a:r>
            <a:r>
              <a:rPr lang="en-US" altLang="en-US" sz="2800">
                <a:ea typeface="ＭＳ Ｐゴシック" panose="020B0600070205080204" pitchFamily="34" charset="-128"/>
              </a:rPr>
              <a:t> values:</a:t>
            </a:r>
          </a:p>
        </p:txBody>
      </p:sp>
      <p:graphicFrame>
        <p:nvGraphicFramePr>
          <p:cNvPr id="833540" name="Group 4">
            <a:extLst>
              <a:ext uri="{FF2B5EF4-FFF2-40B4-BE49-F238E27FC236}">
                <a16:creationId xmlns:a16="http://schemas.microsoft.com/office/drawing/2014/main" id="{80600C43-5AC6-CB42-AD93-FC390CFC434F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4589463" y="3124200"/>
          <a:ext cx="733425" cy="1982788"/>
        </p:xfrm>
        <a:graphic>
          <a:graphicData uri="http://schemas.openxmlformats.org/drawingml/2006/table">
            <a:tbl>
              <a:tblPr/>
              <a:tblGrid>
                <a:gridCol w="73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112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1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33550" name="Group 14">
            <a:extLst>
              <a:ext uri="{FF2B5EF4-FFF2-40B4-BE49-F238E27FC236}">
                <a16:creationId xmlns:a16="http://schemas.microsoft.com/office/drawing/2014/main" id="{22D68FA2-22BF-3641-83AD-1849F6A42A95}"/>
              </a:ext>
            </a:extLst>
          </p:cNvPr>
          <p:cNvGraphicFramePr>
            <a:graphicFrameLocks noGrp="1"/>
          </p:cNvGraphicFramePr>
          <p:nvPr>
            <p:ph sz="quarter" idx="3"/>
          </p:nvPr>
        </p:nvGraphicFramePr>
        <p:xfrm>
          <a:off x="7278688" y="3124200"/>
          <a:ext cx="731837" cy="1982788"/>
        </p:xfrm>
        <a:graphic>
          <a:graphicData uri="http://schemas.openxmlformats.org/drawingml/2006/table">
            <a:tbl>
              <a:tblPr/>
              <a:tblGrid>
                <a:gridCol w="731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1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33560" name="Group 24">
            <a:extLst>
              <a:ext uri="{FF2B5EF4-FFF2-40B4-BE49-F238E27FC236}">
                <a16:creationId xmlns:a16="http://schemas.microsoft.com/office/drawing/2014/main" id="{B3323D87-B415-924B-A271-4C83D5AF9BE3}"/>
              </a:ext>
            </a:extLst>
          </p:cNvPr>
          <p:cNvGraphicFramePr>
            <a:graphicFrameLocks noGrp="1"/>
          </p:cNvGraphicFramePr>
          <p:nvPr/>
        </p:nvGraphicFramePr>
        <p:xfrm>
          <a:off x="2124075" y="3505200"/>
          <a:ext cx="609600" cy="19812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112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112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561" name="Text Box 34">
            <a:extLst>
              <a:ext uri="{FF2B5EF4-FFF2-40B4-BE49-F238E27FC236}">
                <a16:creationId xmlns:a16="http://schemas.microsoft.com/office/drawing/2014/main" id="{63734904-EA34-3D4E-BD64-4B5038555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75" y="4572000"/>
            <a:ext cx="170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push('E');</a:t>
            </a:r>
          </a:p>
        </p:txBody>
      </p:sp>
      <p:sp>
        <p:nvSpPr>
          <p:cNvPr id="22562" name="Text Box 35">
            <a:extLst>
              <a:ext uri="{FF2B5EF4-FFF2-40B4-BE49-F238E27FC236}">
                <a16:creationId xmlns:a16="http://schemas.microsoft.com/office/drawing/2014/main" id="{4FD3982B-ECDC-564E-A79E-08BC20095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6075" y="4572000"/>
            <a:ext cx="170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push('K');</a:t>
            </a:r>
          </a:p>
        </p:txBody>
      </p:sp>
      <p:sp>
        <p:nvSpPr>
          <p:cNvPr id="22563" name="Text Box 36">
            <a:extLst>
              <a:ext uri="{FF2B5EF4-FFF2-40B4-BE49-F238E27FC236}">
                <a16:creationId xmlns:a16="http://schemas.microsoft.com/office/drawing/2014/main" id="{7BB3C7C7-2FD1-5A4C-8C7B-AFCCD02D8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675" y="4572000"/>
            <a:ext cx="170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push('G');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2F7D3253-89B3-FD40-9532-F990343971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Stack Operations - Example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4D1984FD-B240-8C4D-AB69-8A492763A28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828800"/>
            <a:ext cx="8213725" cy="4572000"/>
          </a:xfrm>
        </p:spPr>
        <p:txBody>
          <a:bodyPr/>
          <a:lstStyle/>
          <a:p>
            <a:r>
              <a:rPr lang="en-US" altLang="en-US" sz="2800">
                <a:ea typeface="ＭＳ Ｐゴシック" panose="020B0600070205080204" pitchFamily="34" charset="-128"/>
              </a:rPr>
              <a:t>A stack that can hold 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char</a:t>
            </a:r>
            <a:r>
              <a:rPr lang="en-US" altLang="en-US" sz="2800">
                <a:ea typeface="ＭＳ Ｐゴシック" panose="020B0600070205080204" pitchFamily="34" charset="-128"/>
              </a:rPr>
              <a:t> values:</a:t>
            </a:r>
          </a:p>
        </p:txBody>
      </p:sp>
      <p:graphicFrame>
        <p:nvGraphicFramePr>
          <p:cNvPr id="834564" name="Group 4">
            <a:extLst>
              <a:ext uri="{FF2B5EF4-FFF2-40B4-BE49-F238E27FC236}">
                <a16:creationId xmlns:a16="http://schemas.microsoft.com/office/drawing/2014/main" id="{2DF1FD97-FD27-7247-BBA2-465F619C2165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4589463" y="3124200"/>
          <a:ext cx="733425" cy="1982788"/>
        </p:xfrm>
        <a:graphic>
          <a:graphicData uri="http://schemas.openxmlformats.org/drawingml/2006/table">
            <a:tbl>
              <a:tblPr/>
              <a:tblGrid>
                <a:gridCol w="73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112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1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34574" name="Group 14">
            <a:extLst>
              <a:ext uri="{FF2B5EF4-FFF2-40B4-BE49-F238E27FC236}">
                <a16:creationId xmlns:a16="http://schemas.microsoft.com/office/drawing/2014/main" id="{2225BE38-38A2-0D4F-8B84-80A3164A1B3C}"/>
              </a:ext>
            </a:extLst>
          </p:cNvPr>
          <p:cNvGraphicFramePr>
            <a:graphicFrameLocks noGrp="1"/>
          </p:cNvGraphicFramePr>
          <p:nvPr>
            <p:ph sz="quarter" idx="3"/>
          </p:nvPr>
        </p:nvGraphicFramePr>
        <p:xfrm>
          <a:off x="7278688" y="3124200"/>
          <a:ext cx="731837" cy="1982788"/>
        </p:xfrm>
        <a:graphic>
          <a:graphicData uri="http://schemas.openxmlformats.org/drawingml/2006/table">
            <a:tbl>
              <a:tblPr/>
              <a:tblGrid>
                <a:gridCol w="731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1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34584" name="Group 24">
            <a:extLst>
              <a:ext uri="{FF2B5EF4-FFF2-40B4-BE49-F238E27FC236}">
                <a16:creationId xmlns:a16="http://schemas.microsoft.com/office/drawing/2014/main" id="{06B0BE3A-687D-EF47-826E-B31F5EB91B6B}"/>
              </a:ext>
            </a:extLst>
          </p:cNvPr>
          <p:cNvGraphicFramePr>
            <a:graphicFrameLocks noGrp="1"/>
          </p:cNvGraphicFramePr>
          <p:nvPr/>
        </p:nvGraphicFramePr>
        <p:xfrm>
          <a:off x="2124075" y="3505200"/>
          <a:ext cx="609600" cy="19812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112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585" name="Text Box 34">
            <a:extLst>
              <a:ext uri="{FF2B5EF4-FFF2-40B4-BE49-F238E27FC236}">
                <a16:creationId xmlns:a16="http://schemas.microsoft.com/office/drawing/2014/main" id="{6FD0D76A-6F49-6541-B2A8-8E77A0C4F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75" y="4572000"/>
            <a:ext cx="14239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pop();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(remove </a:t>
            </a:r>
            <a:r>
              <a:rPr lang="en-US" altLang="en-US" sz="2000">
                <a:latin typeface="Courier New" panose="02070309020205020404" pitchFamily="49" charset="0"/>
              </a:rPr>
              <a:t>G</a:t>
            </a:r>
            <a:r>
              <a:rPr lang="en-US" altLang="en-US" sz="2000"/>
              <a:t>)</a:t>
            </a:r>
          </a:p>
        </p:txBody>
      </p:sp>
      <p:sp>
        <p:nvSpPr>
          <p:cNvPr id="23586" name="Text Box 35">
            <a:extLst>
              <a:ext uri="{FF2B5EF4-FFF2-40B4-BE49-F238E27FC236}">
                <a16:creationId xmlns:a16="http://schemas.microsoft.com/office/drawing/2014/main" id="{0E01C6C9-31AD-A64A-81E0-792938E17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6075" y="4572000"/>
            <a:ext cx="14239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pop();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(remove </a:t>
            </a:r>
            <a:r>
              <a:rPr lang="en-US" altLang="en-US" sz="2000">
                <a:latin typeface="Courier New" panose="02070309020205020404" pitchFamily="49" charset="0"/>
              </a:rPr>
              <a:t>K</a:t>
            </a:r>
            <a:r>
              <a:rPr lang="en-US" altLang="en-US" sz="2000"/>
              <a:t>)</a:t>
            </a:r>
          </a:p>
        </p:txBody>
      </p:sp>
      <p:sp>
        <p:nvSpPr>
          <p:cNvPr id="23587" name="Text Box 36">
            <a:extLst>
              <a:ext uri="{FF2B5EF4-FFF2-40B4-BE49-F238E27FC236}">
                <a16:creationId xmlns:a16="http://schemas.microsoft.com/office/drawing/2014/main" id="{43B86F13-3A92-7A45-9209-183C966A9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675" y="4567238"/>
            <a:ext cx="14239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pop();</a:t>
            </a:r>
            <a:endParaRPr lang="en-US" alt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(remove </a:t>
            </a:r>
            <a:r>
              <a:rPr lang="en-US" altLang="en-US" sz="2000">
                <a:latin typeface="Courier New" panose="02070309020205020404" pitchFamily="49" charset="0"/>
              </a:rPr>
              <a:t>E</a:t>
            </a:r>
            <a:r>
              <a:rPr lang="en-US" altLang="en-US" sz="2000"/>
              <a:t>)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59BF65A9-5B83-B947-A459-C4430233E7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Dynamic Stacks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172B2B8F-E71E-3B48-897B-6AAA502983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Grow and shrink as necessary</a:t>
            </a:r>
          </a:p>
          <a:p>
            <a:pPr>
              <a:spcBef>
                <a:spcPct val="5000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Can't ever be full as long as memory is available</a:t>
            </a:r>
          </a:p>
          <a:p>
            <a:pPr>
              <a:spcBef>
                <a:spcPct val="5000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Implemented as a linked list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712</TotalTime>
  <Words>475</Words>
  <Application>Microsoft Macintosh PowerPoint</Application>
  <PresentationFormat>On-screen Show (4:3)</PresentationFormat>
  <Paragraphs>117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ＭＳ Ｐゴシック</vt:lpstr>
      <vt:lpstr>Calibri</vt:lpstr>
      <vt:lpstr>Times New Roman</vt:lpstr>
      <vt:lpstr>Courier New</vt:lpstr>
      <vt:lpstr>Times</vt:lpstr>
      <vt:lpstr>Office Theme</vt:lpstr>
      <vt:lpstr>PowerPoint Presentation</vt:lpstr>
      <vt:lpstr>PowerPoint Presentation</vt:lpstr>
      <vt:lpstr>PowerPoint Presentation</vt:lpstr>
      <vt:lpstr>Introduction to the Stack ADT</vt:lpstr>
      <vt:lpstr>A LIFO Structure</vt:lpstr>
      <vt:lpstr>Stack Operations and Functions</vt:lpstr>
      <vt:lpstr>Stack Operations - Example</vt:lpstr>
      <vt:lpstr>Stack Operations - Example</vt:lpstr>
      <vt:lpstr>Dynamic Stacks</vt:lpstr>
      <vt:lpstr>PowerPoint Presentation</vt:lpstr>
      <vt:lpstr>Introduction to the Queue ADT</vt:lpstr>
      <vt:lpstr>Queue Locations and Operations</vt:lpstr>
      <vt:lpstr>Queue Operations - Example</vt:lpstr>
      <vt:lpstr>Queue Operations - Example</vt:lpstr>
      <vt:lpstr>Queue Operations - Example</vt:lpstr>
      <vt:lpstr>dequeue Issue, Solutions</vt:lpstr>
      <vt:lpstr>Dynamic Queues</vt:lpstr>
    </vt:vector>
  </TitlesOfParts>
  <Company>PEARSON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subject>Introduction to C++</dc:subject>
  <dc:creator>Tony Gaddis</dc:creator>
  <cp:lastModifiedBy>Chung-Wen Tsao</cp:lastModifiedBy>
  <cp:revision>119</cp:revision>
  <cp:lastPrinted>2019-02-01T17:15:26Z</cp:lastPrinted>
  <dcterms:created xsi:type="dcterms:W3CDTF">2011-02-16T20:47:20Z</dcterms:created>
  <dcterms:modified xsi:type="dcterms:W3CDTF">2019-02-01T17:16:18Z</dcterms:modified>
</cp:coreProperties>
</file>