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handoutMasterIdLst>
    <p:handoutMasterId r:id="rId65"/>
  </p:handoutMasterIdLst>
  <p:sldIdLst>
    <p:sldId id="256" r:id="rId2"/>
    <p:sldId id="257" r:id="rId3"/>
    <p:sldId id="288" r:id="rId4"/>
    <p:sldId id="289" r:id="rId5"/>
    <p:sldId id="291" r:id="rId6"/>
    <p:sldId id="346" r:id="rId7"/>
    <p:sldId id="347" r:id="rId8"/>
    <p:sldId id="292" r:id="rId9"/>
    <p:sldId id="294" r:id="rId10"/>
    <p:sldId id="348" r:id="rId11"/>
    <p:sldId id="349" r:id="rId12"/>
    <p:sldId id="293" r:id="rId13"/>
    <p:sldId id="295" r:id="rId14"/>
    <p:sldId id="290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43" r:id="rId25"/>
    <p:sldId id="306" r:id="rId26"/>
    <p:sldId id="307" r:id="rId27"/>
    <p:sldId id="308" r:id="rId28"/>
    <p:sldId id="309" r:id="rId29"/>
    <p:sldId id="311" r:id="rId30"/>
    <p:sldId id="312" r:id="rId31"/>
    <p:sldId id="313" r:id="rId32"/>
    <p:sldId id="310" r:id="rId33"/>
    <p:sldId id="314" r:id="rId34"/>
    <p:sldId id="315" r:id="rId35"/>
    <p:sldId id="316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17" r:id="rId61"/>
    <p:sldId id="342" r:id="rId62"/>
    <p:sldId id="344" r:id="rId63"/>
    <p:sldId id="345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/>
    <p:restoredTop sz="94706"/>
  </p:normalViewPr>
  <p:slideViewPr>
    <p:cSldViewPr>
      <p:cViewPr varScale="1">
        <p:scale>
          <a:sx n="77" d="100"/>
          <a:sy n="77" d="100"/>
        </p:scale>
        <p:origin x="2096" y="184"/>
      </p:cViewPr>
      <p:guideLst>
        <p:guide orient="horz" pos="432"/>
        <p:guide pos="55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FC4380-0694-114F-B19F-70E379E773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FF0B5-C346-E344-BCDD-73CE64188D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6AECC324-F0DA-3B4D-82DC-5D70D7832762}" type="datetimeFigureOut">
              <a:rPr lang="en-US" altLang="en-US"/>
              <a:pPr/>
              <a:t>3/4/19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5BB33-860B-5C46-95C3-B1BC53DF6B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19568-0343-1740-AB9C-10B06A4A91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067BD908-63C2-554E-8ECF-BF75CF449A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AW logo">
            <a:extLst>
              <a:ext uri="{FF2B5EF4-FFF2-40B4-BE49-F238E27FC236}">
                <a16:creationId xmlns:a16="http://schemas.microsoft.com/office/drawing/2014/main" id="{EAD43FBE-B3ED-8844-AA12-090D6239C8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B5630388-2E64-FA40-877F-8747A52190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1">
            <a:extLst>
              <a:ext uri="{FF2B5EF4-FFF2-40B4-BE49-F238E27FC236}">
                <a16:creationId xmlns:a16="http://schemas.microsoft.com/office/drawing/2014/main" id="{8966A330-3B3D-0E41-A7C4-46238B9DFD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  <a:ea typeface="+mn-ea"/>
              </a:rPr>
              <a:t>C H A P T E R  5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65A70443-6BE6-BB46-905D-7D0692651A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  <a:ea typeface="+mn-ea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58676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C265626-88BB-704B-80D6-F84E13A5B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981FC-DF3E-E042-B8CC-4B0760EA0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8F09FAE-65CA-AA4C-8DAC-EF92BD73D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F7D33-7D8A-A449-9382-9D87548310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9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A833FBA-68D7-D84C-82D0-F2BE69C1DF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F7C17-A456-2242-BE26-98314EA23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27CA286-2778-D843-A17B-29FD9D959B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7E11E-9E06-5D47-8207-E713B96BB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97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C0F2E4E-CD9C-E947-9C3E-4B7F9424AE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92AD8-8E7E-BC4D-BD80-A3B74B1B0D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07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E948DD9-24F2-4D4D-B41D-B024F5A4E9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F2AAE-9DF9-A74F-96A7-FC8DF9117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53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EBFF7F8-3601-254C-9841-B51BD4F2A4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0F80D-65C4-4144-9D70-E2ABBF8BDD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14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08F3E96-8081-B34A-B771-7A151C405D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BAE97-A3A2-8841-A6C9-8E0F232A0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6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271FCFF-B2D3-A74E-83EC-D38D4054B3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01B65-3C09-CB45-846E-02A928AE4A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8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0FA82A2-FD15-B543-AED6-E87D435CDC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E1D41-0EF6-7440-8D27-7AB3E1F2D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48C7E6-D0EB-2545-BC47-FD47CBC93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11EAFB-189B-7447-B92E-328558BEB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6C9C46B-D382-0845-945E-3E6A18A12C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Century Gothic" panose="020B0502020202020204" pitchFamily="34" charset="0"/>
                <a:ea typeface="ヒラギノ角ゴ Pro W3" panose="020B0300000000000000" pitchFamily="34" charset="-128"/>
              </a:rPr>
              <a:t>Copyright © 2015 Pearson Education, Inc. Publishing as Pearson Addison-Wesley</a:t>
            </a:r>
          </a:p>
        </p:txBody>
      </p:sp>
      <p:pic>
        <p:nvPicPr>
          <p:cNvPr id="1029" name="Picture 12" descr="AW logo">
            <a:extLst>
              <a:ext uri="{FF2B5EF4-FFF2-40B4-BE49-F238E27FC236}">
                <a16:creationId xmlns:a16="http://schemas.microsoft.com/office/drawing/2014/main" id="{01DC38D4-8D53-5D48-A3C9-7E7D6CD797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50249CB6-2752-5147-86D8-3441F9571D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31D265-7C29-B34F-A0E6-A675794DF3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987678-95FD-E148-B6B8-CD84E91098C7}"/>
              </a:ext>
            </a:extLst>
          </p:cNvPr>
          <p:cNvSpPr/>
          <p:nvPr/>
        </p:nvSpPr>
        <p:spPr>
          <a:xfrm>
            <a:off x="381000" y="1447800"/>
            <a:ext cx="8077200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import random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def main():     # main function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# Step 0: Initilization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num1 = 0; num2 = 0 	#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variables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correctAnswer = 0; userAnswer = 0 #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variables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# Step 1: Input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x = random.randint(0, 999) # Get numbers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y = random.randint(0, 999)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displayProblem(x,y)     # Display math problem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userAnswer = getAnswer() # Get user answer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# Step 3: Process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key = x + y # Calculate correct answer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# Step 3: Output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showResult(key, userAnswer)  # Display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3198F-39D7-094F-9337-E61B8200CD6C}"/>
              </a:ext>
            </a:extLst>
          </p:cNvPr>
          <p:cNvSpPr/>
          <p:nvPr/>
        </p:nvSpPr>
        <p:spPr>
          <a:xfrm>
            <a:off x="381000" y="304800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# Programming Exercise 5-11</a:t>
            </a:r>
          </a:p>
        </p:txBody>
      </p:sp>
    </p:spTree>
    <p:extLst>
      <p:ext uri="{BB962C8B-B14F-4D97-AF65-F5344CB8AC3E}">
        <p14:creationId xmlns:p14="http://schemas.microsoft.com/office/powerpoint/2010/main" val="392442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A5CB5-E7E2-714D-A797-8D75144109A7}"/>
              </a:ext>
            </a:extLst>
          </p:cNvPr>
          <p:cNvSpPr/>
          <p:nvPr/>
        </p:nvSpPr>
        <p:spPr>
          <a:xfrm>
            <a:off x="914400" y="304800"/>
            <a:ext cx="6248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# accepts the numbers and displays them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def displayProblem(x,y):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print (format(x, '5'))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print ('+', end='')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print (</a:t>
            </a:r>
            <a:r>
              <a:rPr lang="en-US">
                <a:solidFill>
                  <a:srgbClr val="000000"/>
                </a:solidFill>
                <a:latin typeface="Menlo" panose="020B0609030804020204" pitchFamily="49" charset="0"/>
              </a:rPr>
              <a:t>format(y,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'4'))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B01B7-0F53-FF4E-BFD0-47927FD1B84E}"/>
              </a:ext>
            </a:extLst>
          </p:cNvPr>
          <p:cNvSpPr/>
          <p:nvPr/>
        </p:nvSpPr>
        <p:spPr>
          <a:xfrm>
            <a:off x="685800" y="2057400"/>
            <a:ext cx="8077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# gets and returns the user answer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def getAnswer():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inputAnswer = int(input('Enter sum of numbers: '))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return inputAnswer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6CE5-454A-5A4E-B81A-9BFFE63DAF00}"/>
              </a:ext>
            </a:extLst>
          </p:cNvPr>
          <p:cNvSpPr txBox="1"/>
          <p:nvPr/>
        </p:nvSpPr>
        <p:spPr>
          <a:xfrm>
            <a:off x="1066800" y="3505200"/>
            <a:ext cx="5410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tells if user answer iscorrect or not</a:t>
            </a:r>
          </a:p>
          <a:p>
            <a:r>
              <a:rPr lang="en-US" dirty="0"/>
              <a:t>def showResult (correctAnswer, answer):</a:t>
            </a:r>
          </a:p>
          <a:p>
            <a:r>
              <a:rPr lang="en-US" dirty="0"/>
              <a:t>    if correctAnswer == answer:</a:t>
            </a:r>
          </a:p>
          <a:p>
            <a:r>
              <a:rPr lang="en-US" dirty="0"/>
              <a:t>        print ('Correct answer – Good Work!')</a:t>
            </a:r>
          </a:p>
          <a:p>
            <a:r>
              <a:rPr lang="en-US" dirty="0"/>
              <a:t>    else:</a:t>
            </a:r>
          </a:p>
          <a:p>
            <a:r>
              <a:rPr lang="en-US" dirty="0"/>
              <a:t>        print ('Incorrect... The correct answer is:', \</a:t>
            </a:r>
          </a:p>
          <a:p>
            <a:r>
              <a:rPr lang="en-US" dirty="0"/>
              <a:t>               correctAnswer)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22660-C9B2-DF41-BE3D-FAB8EC78796F}"/>
              </a:ext>
            </a:extLst>
          </p:cNvPr>
          <p:cNvSpPr/>
          <p:nvPr/>
        </p:nvSpPr>
        <p:spPr>
          <a:xfrm>
            <a:off x="1447800" y="5867400"/>
            <a:ext cx="29718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# Call the main function.</a:t>
            </a:r>
          </a:p>
          <a:p>
            <a:r>
              <a:rPr lang="en-US" b="1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4400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EB495053-E8E6-5F49-8503-195DB2B9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 dirty="0"/>
              <a:t>Function naming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172F-C600-0446-8C3F-089C7D3D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Cannot use key words as a function name</a:t>
            </a:r>
          </a:p>
          <a:p>
            <a:pPr eaLnBrk="1" hangingPunct="1">
              <a:defRPr/>
            </a:pPr>
            <a:r>
              <a:rPr lang="en-US" altLang="en-US" sz="2800" dirty="0"/>
              <a:t>Cannot contain spaces</a:t>
            </a:r>
          </a:p>
          <a:p>
            <a:pPr eaLnBrk="1" hangingPunct="1">
              <a:defRPr/>
            </a:pPr>
            <a:r>
              <a:rPr lang="en-US" altLang="en-US" sz="2800" dirty="0"/>
              <a:t>First character must be a letter or underscore</a:t>
            </a:r>
          </a:p>
          <a:p>
            <a:pPr eaLnBrk="1" hangingPunct="1">
              <a:defRPr/>
            </a:pPr>
            <a:r>
              <a:rPr lang="en-US" altLang="en-US" sz="2800" dirty="0"/>
              <a:t>All other characters must be a letter, number or underscore</a:t>
            </a:r>
          </a:p>
          <a:p>
            <a:pPr eaLnBrk="1" hangingPunct="1">
              <a:defRPr/>
            </a:pPr>
            <a:r>
              <a:rPr lang="en-US" altLang="en-US" sz="2800" dirty="0"/>
              <a:t>Uppercase and lowercase characters are distinct</a:t>
            </a:r>
          </a:p>
          <a:p>
            <a:pPr marL="0" indent="0">
              <a:buFontTx/>
              <a:buNone/>
              <a:defRPr/>
            </a:pPr>
            <a:endParaRPr lang="en-US" sz="2800" dirty="0"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A2F3066A-3321-6B46-B75B-6CBD7F30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Defining and Calling a Function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D0AD-DC17-2745-936C-4FE30BD9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Function name should be descriptive of the task carried out by the function</a:t>
            </a:r>
          </a:p>
          <a:p>
            <a:pPr lvl="1" eaLnBrk="1" hangingPunct="1">
              <a:defRPr/>
            </a:pPr>
            <a:r>
              <a:rPr lang="en-US" altLang="en-US" dirty="0"/>
              <a:t>Often includes a verb</a:t>
            </a:r>
          </a:p>
          <a:p>
            <a:pPr eaLnBrk="1" hangingPunct="1">
              <a:defRPr/>
            </a:pPr>
            <a:r>
              <a:rPr lang="en-US" altLang="en-US" u="sng" dirty="0">
                <a:ea typeface="+mn-ea"/>
              </a:rPr>
              <a:t>Function definition</a:t>
            </a:r>
            <a:r>
              <a:rPr lang="en-US" altLang="en-US" dirty="0">
                <a:ea typeface="+mn-ea"/>
              </a:rPr>
              <a:t>: specifies what function does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i="1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statement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statement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3F4FB56F-5944-924D-A079-15CF983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Defining and Calling a Function (cont’d.)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AD21EFC-F4DC-7C44-9976-FE408FCE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Function header</a:t>
            </a:r>
            <a:r>
              <a:rPr lang="en-US" altLang="en-US">
                <a:ea typeface="ＭＳ Ｐゴシック" panose="020B0600070205080204" pitchFamily="34" charset="-128"/>
              </a:rPr>
              <a:t>: first line of function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ea typeface="ＭＳ Ｐゴシック" panose="020B0600070205080204" pitchFamily="34" charset="-128"/>
              </a:rPr>
              <a:t>Includes keyword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>
                <a:ea typeface="ＭＳ Ｐゴシック" panose="020B0600070205080204" pitchFamily="34" charset="-128"/>
              </a:rPr>
              <a:t> and function name, followed by parentheses and colon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Block</a:t>
            </a:r>
            <a:r>
              <a:rPr lang="en-US" altLang="en-US">
                <a:ea typeface="ＭＳ Ｐゴシック" panose="020B0600070205080204" pitchFamily="34" charset="-128"/>
              </a:rPr>
              <a:t>: set of statements that belong together as a group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ea typeface="ＭＳ Ｐゴシック" panose="020B0600070205080204" pitchFamily="34" charset="-128"/>
              </a:rPr>
              <a:t>Example: the statements included in a function</a:t>
            </a:r>
            <a:endParaRPr lang="he-IL" altLang="en-US">
              <a:ea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882CEB-C84A-3E4E-B5A3-314CACE3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Defining and Calling a Function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F6A6-1531-6B49-947C-EB9B86A6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Call a function to execute it</a:t>
            </a:r>
          </a:p>
          <a:p>
            <a:pPr lvl="1" eaLnBrk="1" hangingPunct="1">
              <a:defRPr/>
            </a:pPr>
            <a:r>
              <a:rPr lang="en-US" altLang="en-US" dirty="0"/>
              <a:t>When a function is called:</a:t>
            </a:r>
          </a:p>
          <a:p>
            <a:pPr lvl="2" eaLnBrk="1" hangingPunct="1">
              <a:defRPr/>
            </a:pPr>
            <a:r>
              <a:rPr lang="en-US" altLang="en-US" dirty="0"/>
              <a:t>Interpreter jumps to the function and executes statements in the block</a:t>
            </a:r>
          </a:p>
          <a:p>
            <a:pPr lvl="2" eaLnBrk="1" hangingPunct="1">
              <a:defRPr/>
            </a:pPr>
            <a:r>
              <a:rPr lang="en-US" altLang="en-US" dirty="0"/>
              <a:t>Interpreter jumps back to part of program that called the function</a:t>
            </a:r>
          </a:p>
          <a:p>
            <a:pPr lvl="3" eaLnBrk="1" hangingPunct="1">
              <a:defRPr/>
            </a:pPr>
            <a:r>
              <a:rPr lang="en-US" altLang="en-US" dirty="0"/>
              <a:t>Known as function return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242B22E-CDFD-A04D-B7CF-2FA66918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Defining and Calling a Function (cont’d.)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2C499FFC-A887-0E47-BCDD-5F3D0552D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2057400"/>
          </a:xfrm>
        </p:spPr>
        <p:txBody>
          <a:bodyPr/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main</a:t>
            </a:r>
            <a:r>
              <a:rPr lang="en-US" altLang="en-US" u="sng">
                <a:ea typeface="ＭＳ Ｐゴシック" panose="020B0600070205080204" pitchFamily="34" charset="-128"/>
              </a:rPr>
              <a:t> function</a:t>
            </a:r>
            <a:r>
              <a:rPr lang="en-US" altLang="en-US">
                <a:ea typeface="ＭＳ Ｐゴシック" panose="020B0600070205080204" pitchFamily="34" charset="-128"/>
              </a:rPr>
              <a:t>: called when the program starts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Calls other functions when they are needed 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Defines the </a:t>
            </a:r>
            <a:r>
              <a:rPr lang="en-US" altLang="en-US" i="1">
                <a:ea typeface="Arial" panose="020B0604020202020204" pitchFamily="34" charset="0"/>
              </a:rPr>
              <a:t>mainline logic </a:t>
            </a:r>
            <a:r>
              <a:rPr lang="en-US" altLang="en-US">
                <a:ea typeface="Arial" panose="020B0604020202020204" pitchFamily="34" charset="0"/>
              </a:rPr>
              <a:t>of the program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A7913B1D-630F-5D45-8683-119D4C34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Indentation in Python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4235A4DD-C9E8-8E4B-8B28-68CC3EE2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Each block must be indented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Lines in block must begin with the same number of spaces</a:t>
            </a:r>
          </a:p>
          <a:p>
            <a:pPr lvl="2" eaLnBrk="1" hangingPunct="1"/>
            <a:r>
              <a:rPr lang="en-US" altLang="en-US" dirty="0">
                <a:ea typeface="Arial" panose="020B0604020202020204" pitchFamily="34" charset="0"/>
              </a:rPr>
              <a:t>Use </a:t>
            </a:r>
            <a:r>
              <a:rPr lang="en-US" altLang="en-US" b="1" dirty="0">
                <a:ea typeface="Arial" panose="020B0604020202020204" pitchFamily="34" charset="0"/>
              </a:rPr>
              <a:t>tabs</a:t>
            </a:r>
            <a:r>
              <a:rPr lang="en-US" altLang="en-US" dirty="0">
                <a:ea typeface="Arial" panose="020B0604020202020204" pitchFamily="34" charset="0"/>
              </a:rPr>
              <a:t> or spaces to indent lines in a block, but not both as this can confuse the Python interpreter</a:t>
            </a:r>
          </a:p>
          <a:p>
            <a:pPr lvl="2" eaLnBrk="1" hangingPunct="1"/>
            <a:r>
              <a:rPr lang="en-US" altLang="en-US" dirty="0">
                <a:ea typeface="Arial" panose="020B0604020202020204" pitchFamily="34" charset="0"/>
              </a:rPr>
              <a:t>IDLE automatically indents the lines in a block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Blank lines that appear in a block are ignored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3863E514-CEAC-9D41-9813-F763BB38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Designing a Program to Use Functions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FBB3FE42-314F-5641-87E1-21DC3E3D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 a flowchart, function call shown as rectangle with vertical bars at each side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Function name written in the symbol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Typically draw separate flow chart for each function in the program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End terminal symbol usually reads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Top-down design</a:t>
            </a:r>
            <a:r>
              <a:rPr lang="en-US" altLang="en-US">
                <a:ea typeface="ＭＳ Ｐゴシック" panose="020B0600070205080204" pitchFamily="34" charset="-128"/>
              </a:rPr>
              <a:t>: technique for breaking algorithm into functions</a:t>
            </a:r>
            <a:endParaRPr lang="he-IL" altLang="en-US" u="sng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723EA5A-E98E-1841-B53C-F11322F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Designing a Program to Use Functions (cont’d.)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44E9A52-3BBA-354B-85EB-73231F32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Hierarchy chart</a:t>
            </a:r>
            <a:r>
              <a:rPr lang="en-US" altLang="en-US">
                <a:ea typeface="ＭＳ Ｐゴシック" panose="020B0600070205080204" pitchFamily="34" charset="-128"/>
              </a:rPr>
              <a:t>: depicts relationship between functions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AKA structure chart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Box for each function in the program, Lines connecting boxes illustrate the functions called by each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Does not show steps taken inside a function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r>
              <a:rPr lang="en-US" altLang="en-US">
                <a:ea typeface="ＭＳ Ｐゴシック" panose="020B0600070205080204" pitchFamily="34" charset="-128"/>
              </a:rPr>
              <a:t> function to have program wait for user to press enter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F51F0574-AB71-524C-9089-D74991C2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Topics</a:t>
            </a:r>
            <a:endParaRPr lang="he-IL" altLang="en-US">
              <a:ea typeface="ＭＳ Ｐゴシック" panose="020B0600070205080204" pitchFamily="34" charset="-128"/>
            </a:endParaRP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A3BBF472-8D4C-AE4A-8007-299C1D9F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Introduction to Functions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Defining and Calling a Void Function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Designing a Program to Use Functions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Local Variables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Passing Arguments to Functions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Global Variables and Global Constants</a:t>
            </a:r>
            <a:endParaRPr lang="he-IL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C6A36B0D-9BD3-1947-A268-6A12B672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Designing a Program to Use Functions (cont’d.)</a:t>
            </a:r>
          </a:p>
        </p:txBody>
      </p:sp>
      <p:pic>
        <p:nvPicPr>
          <p:cNvPr id="29698" name="Content Placeholder 3">
            <a:extLst>
              <a:ext uri="{FF2B5EF4-FFF2-40B4-BE49-F238E27FC236}">
                <a16:creationId xmlns:a16="http://schemas.microsoft.com/office/drawing/2014/main" id="{F2A67242-98E7-464C-B07F-8B2AD8ED1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90775"/>
            <a:ext cx="8229600" cy="294481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6BFB3B30-1C93-7643-B46B-3A550BCA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Local Variables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4CE13287-A7F9-244B-AEB3-D25BC139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Local variable</a:t>
            </a:r>
            <a:r>
              <a:rPr lang="en-US" altLang="en-US">
                <a:ea typeface="ＭＳ Ｐゴシック" panose="020B0600070205080204" pitchFamily="34" charset="-128"/>
              </a:rPr>
              <a:t>: variable that is assigned a value inside a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Belongs to the function in which it was created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Only statements inside that function can access it, error will occur if another function tries to access the variable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Scope</a:t>
            </a:r>
            <a:r>
              <a:rPr lang="en-US" altLang="en-US">
                <a:ea typeface="ＭＳ Ｐゴシック" panose="020B0600070205080204" pitchFamily="34" charset="-128"/>
              </a:rPr>
              <a:t>: the part of a program in which a variable may be accessed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For local variable: function in which created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4C04912D-C390-4C4F-9BD5-7FE5D41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Local Variables (cont’d.)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CEC2EC89-4653-1147-870B-7A45CD21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Local variable must be defined before being used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functions may have local variables with the same name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Each function does not see the other function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Arial" panose="020B0604020202020204" pitchFamily="34" charset="0"/>
              </a:rPr>
              <a:t>s local variables, so no confusion</a:t>
            </a:r>
            <a:endParaRPr lang="he-IL" altLang="ja-JP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04FEA334-E5E6-4E4C-AD69-EA99EAF7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Passing Arguments to Functions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02DB0C6D-589C-A547-A481-537282E9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Argument</a:t>
            </a:r>
            <a:r>
              <a:rPr lang="en-US" altLang="en-US">
                <a:ea typeface="ＭＳ Ｐゴシック" panose="020B0600070205080204" pitchFamily="34" charset="-128"/>
              </a:rPr>
              <a:t>: piece of data that is sent into a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Function can use argument in calculations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When calling the function, the argument is placed in parentheses following the function name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">
            <a:extLst>
              <a:ext uri="{FF2B5EF4-FFF2-40B4-BE49-F238E27FC236}">
                <a16:creationId xmlns:a16="http://schemas.microsoft.com/office/drawing/2014/main" id="{C4F46A33-027A-804F-898D-798F7475D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62113"/>
            <a:ext cx="6858000" cy="4700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6">
            <a:extLst>
              <a:ext uri="{FF2B5EF4-FFF2-40B4-BE49-F238E27FC236}">
                <a16:creationId xmlns:a16="http://schemas.microsoft.com/office/drawing/2014/main" id="{DAB17EE3-1BFF-C940-9DF0-B5F78539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683500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5" name="Rectangle 1">
            <a:extLst>
              <a:ext uri="{FF2B5EF4-FFF2-40B4-BE49-F238E27FC236}">
                <a16:creationId xmlns:a16="http://schemas.microsoft.com/office/drawing/2014/main" id="{FD8E5749-11FA-F048-84D7-CCEC8F64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133600"/>
            <a:ext cx="11985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/>
              <a:t>Argument</a:t>
            </a:r>
            <a:endParaRPr lang="en-US" altLang="en-US" sz="18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DFB59DF-946B-034B-B56D-5A33A2BE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3886200"/>
            <a:ext cx="1262062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/>
              <a:t>Parameter </a:t>
            </a:r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7C372CAE-6C53-4249-B738-B5E0B741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Passing Arguments to Functions (cont’d.)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EFCA0419-63F1-4847-913F-C880D78C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Parameter variable</a:t>
            </a:r>
            <a:r>
              <a:rPr lang="en-US" altLang="en-US">
                <a:ea typeface="ＭＳ Ｐゴシック" panose="020B0600070205080204" pitchFamily="34" charset="-128"/>
              </a:rPr>
              <a:t>: variable that is assigned the value of an argument when the function is called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The parameter and the argument reference the same value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   def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function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_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name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parameter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u="sng">
                <a:ea typeface="ＭＳ Ｐゴシック" panose="020B0600070205080204" pitchFamily="34" charset="-128"/>
              </a:rPr>
              <a:t>Scope of a parameter</a:t>
            </a:r>
            <a:r>
              <a:rPr lang="en-US" altLang="en-US">
                <a:ea typeface="ＭＳ Ｐゴシック" panose="020B0600070205080204" pitchFamily="34" charset="-128"/>
              </a:rPr>
              <a:t>: the function in which the parameter is used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B193D4D8-585C-BF4E-BDD9-716C1A3E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Passing Arguments to Functions (cont’d.)</a:t>
            </a:r>
          </a:p>
        </p:txBody>
      </p:sp>
      <p:pic>
        <p:nvPicPr>
          <p:cNvPr id="35842" name="Content Placeholder 3">
            <a:extLst>
              <a:ext uri="{FF2B5EF4-FFF2-40B4-BE49-F238E27FC236}">
                <a16:creationId xmlns:a16="http://schemas.microsoft.com/office/drawing/2014/main" id="{49C7B282-EEB1-6142-9DB5-D38F6D45E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97188"/>
            <a:ext cx="8229600" cy="3275012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BB15D492-864B-8B48-99BE-0AA861D6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Passing Multiple Arguments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86C59E0-7698-E74F-A860-2EFA68CB38F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Python allows writing a function that accepts multiple arguments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Parameter list replaces single parameter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Parameter list items separated by comma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Arguments are passed </a:t>
            </a:r>
            <a:r>
              <a:rPr lang="en-US" altLang="en-US" i="1">
                <a:ea typeface="ＭＳ Ｐゴシック" panose="020B0600070205080204" pitchFamily="34" charset="-128"/>
              </a:rPr>
              <a:t>by position</a:t>
            </a:r>
            <a:r>
              <a:rPr lang="en-US" altLang="en-US">
                <a:ea typeface="ＭＳ Ｐゴシック" panose="020B0600070205080204" pitchFamily="34" charset="-128"/>
              </a:rPr>
              <a:t> to corresponding parameters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First parameter receives value of first argument, second parameter receives value of second argument, etc.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6393A4B-4B89-C54F-BD9E-95958143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Passing Multiple Arguments (cont’d.)</a:t>
            </a:r>
          </a:p>
        </p:txBody>
      </p:sp>
      <p:pic>
        <p:nvPicPr>
          <p:cNvPr id="37890" name="Content Placeholder 3">
            <a:extLst>
              <a:ext uri="{FF2B5EF4-FFF2-40B4-BE49-F238E27FC236}">
                <a16:creationId xmlns:a16="http://schemas.microsoft.com/office/drawing/2014/main" id="{AD4F4600-5982-3A43-B55C-C9F04411E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03463"/>
            <a:ext cx="8229600" cy="3259137"/>
          </a:xfrm>
          <a:ln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37AABDFF-A668-494D-9F3E-A28058BAB850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Making Changes to Parameters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2E3C9CE2-2C46-7F49-A05D-49C704A9B87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Changes made to a parameter value within the function do not affect the argument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Known as </a:t>
            </a:r>
            <a:r>
              <a:rPr lang="en-US" altLang="en-US" i="1">
                <a:ea typeface="Arial" panose="020B0604020202020204" pitchFamily="34" charset="0"/>
              </a:rPr>
              <a:t>pass by value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Provides a way for unidirectional communication between one function and another function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Calling function can communicate with called function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C59E1FA2-35DF-E341-A9BC-E5FDA787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Topics (cont’d.)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E4F0BB82-08D0-904E-9B98-80AE9436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Introduction to Value-Returning Functions: Generating Random Numbers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Writing Your Own Value-Returning Functions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>
                <a:ea typeface="ＭＳ Ｐゴシック" panose="020B0600070205080204" pitchFamily="34" charset="-128"/>
              </a:rPr>
              <a:t> Module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Storing Functions in Modules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D2585C14-D619-8649-BA54-F597648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Making Changes to Parameters (cont’d.)</a:t>
            </a:r>
          </a:p>
        </p:txBody>
      </p:sp>
      <p:pic>
        <p:nvPicPr>
          <p:cNvPr id="39938" name="Content Placeholder 3">
            <a:extLst>
              <a:ext uri="{FF2B5EF4-FFF2-40B4-BE49-F238E27FC236}">
                <a16:creationId xmlns:a16="http://schemas.microsoft.com/office/drawing/2014/main" id="{0BC923AF-6706-D644-B115-791441EEB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551113"/>
            <a:ext cx="8229600" cy="2624137"/>
          </a:xfrm>
          <a:ln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C5A971FD-A520-BD43-AA1E-64E4D4AFF95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Making Changes to Parameters (cont’d.)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6892F307-40ED-1745-AC18-549EC84F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Figure 5-18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value</a:t>
            </a:r>
            <a:r>
              <a:rPr lang="en-US" altLang="en-US">
                <a:ea typeface="Arial" panose="020B0604020202020204" pitchFamily="34" charset="0"/>
              </a:rPr>
              <a:t> variable passed to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change_me</a:t>
            </a:r>
            <a:r>
              <a:rPr lang="en-US" altLang="en-US">
                <a:ea typeface="Arial" panose="020B0604020202020204" pitchFamily="34" charset="0"/>
              </a:rPr>
              <a:t> function cannot be changed by it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A6CD84BB-70F6-AF48-8F8F-6A47A2358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550275" cy="2597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AA9B248F-FE18-2044-BAA2-49FDB970253E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Keyword Arguments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2CDF4E2-2CB0-5D4E-8305-02152BC47B0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Keyword argument: argument that specifies which parameter the value should be passed to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Position when calling function is irrelevant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Arial" panose="020B0604020202020204" pitchFamily="34" charset="0"/>
              </a:rPr>
              <a:t>		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function_name(parameter=value)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Possible to mix keyword and positional arguments when calling a function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Positional arguments must appear first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013FFB12-E6B6-4C43-95A1-1D265651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Global Variables and Global Constants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2EFCEF39-F9F1-9449-A8F2-4B59A2A2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ea typeface="ＭＳ Ｐゴシック" panose="020B0600070205080204" pitchFamily="34" charset="-128"/>
              </a:rPr>
              <a:t>Global variable</a:t>
            </a:r>
            <a:r>
              <a:rPr lang="en-US" altLang="en-US">
                <a:ea typeface="ＭＳ Ｐゴシック" panose="020B0600070205080204" pitchFamily="34" charset="-128"/>
              </a:rPr>
              <a:t>: created by assignment statement written outside all the functions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Can be accessed by any statement in the program file, including from within a function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If a function needs to assign a value to the global variable, the global variable must be redeclared within the function</a:t>
            </a:r>
          </a:p>
          <a:p>
            <a:pPr lvl="2"/>
            <a:r>
              <a:rPr lang="en-US" altLang="en-US">
                <a:ea typeface="Arial" panose="020B0604020202020204" pitchFamily="34" charset="0"/>
              </a:rPr>
              <a:t>General format: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global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variable_name</a:t>
            </a:r>
            <a:endParaRPr lang="he-IL" altLang="en-US" i="1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0EF3FB41-97A2-8A44-8A8E-573BC647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Global Variables and Global Constants (cont’d.)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A00E705B-FE81-E645-A3C3-9EEF5CCE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Reasons to avoid using global variables: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Global variables making debugging difficult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Many locations in the code could be causing a wrong variable value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Functions that use global variables are usually dependent on those variables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Makes function hard to transfer to another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Global variables make a program hard to understand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EEFC3C92-25C4-4B43-88B8-AD556D84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Global Constants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179D44D9-AB3B-7643-B0CB-E4790CCD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ea typeface="ＭＳ Ｐゴシック" panose="020B0600070205080204" pitchFamily="34" charset="-128"/>
              </a:rPr>
              <a:t>Global constant</a:t>
            </a:r>
            <a:r>
              <a:rPr lang="en-US" altLang="en-US">
                <a:ea typeface="ＭＳ Ｐゴシック" panose="020B0600070205080204" pitchFamily="34" charset="-128"/>
              </a:rPr>
              <a:t>: global name that references a value that cannot be changed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Permissible to use global constants in a program 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To simulate global constant in Python, create global variable and do not re-declare it within functions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35DC4854-FB21-854A-A219-50E4F1F5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Introduction to Value-Returning Functions: Generating Random Numbers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4981A2F9-F715-7246-9731-DB73EE3EC36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void function</a:t>
            </a:r>
            <a:r>
              <a:rPr lang="en-US" altLang="en-US">
                <a:ea typeface="ＭＳ Ｐゴシック" panose="020B0600070205080204" pitchFamily="34" charset="-128"/>
              </a:rPr>
              <a:t>: group of statements within a program for performing a specific task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Call function when you need to perform the task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Value-returning function</a:t>
            </a:r>
            <a:r>
              <a:rPr lang="en-US" altLang="en-US">
                <a:ea typeface="ＭＳ Ｐゴシック" panose="020B0600070205080204" pitchFamily="34" charset="-128"/>
              </a:rPr>
              <a:t>: similar to void function, returns a value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Value returned to part of program that called the function when function finishes executing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4122544D-32E5-3347-B7FC-9F642A4B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Standard Library Functions and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CECD6A66-2D32-2D4B-8C8C-02238F679E6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Standard library</a:t>
            </a:r>
            <a:r>
              <a:rPr lang="en-US" altLang="en-US">
                <a:ea typeface="ＭＳ Ｐゴシック" panose="020B0600070205080204" pitchFamily="34" charset="-128"/>
              </a:rPr>
              <a:t>: library of pre-written functions that comes with Python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i="1">
                <a:ea typeface="ＭＳ Ｐゴシック" panose="020B0600070205080204" pitchFamily="34" charset="-128"/>
              </a:rPr>
              <a:t>Library functions</a:t>
            </a:r>
            <a:r>
              <a:rPr lang="en-US" altLang="en-US">
                <a:ea typeface="ＭＳ Ｐゴシック" panose="020B0600070205080204" pitchFamily="34" charset="-128"/>
              </a:rPr>
              <a:t> perform tasks that programmers commonly need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Example: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Viewed by programmers as a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Arial" panose="020B0604020202020204" pitchFamily="34" charset="0"/>
              </a:rPr>
              <a:t>black box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Some library functions built into Python interpreter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To use, just call the function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EDFDA190-AEA5-3040-BCB1-2E876F5F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Standard Library Functions and the </a:t>
            </a:r>
            <a:r>
              <a:rPr lang="en-US" altLang="en-US" sz="400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 sz="4000">
                <a:ea typeface="ＭＳ Ｐゴシック" panose="020B0600070205080204" pitchFamily="34" charset="-128"/>
              </a:rPr>
              <a:t> Statement (cont’d.)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FE05EF42-E772-4D45-ADF6-4D694636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Modules</a:t>
            </a:r>
            <a:r>
              <a:rPr lang="en-US" altLang="en-US">
                <a:ea typeface="ＭＳ Ｐゴシック" panose="020B0600070205080204" pitchFamily="34" charset="-128"/>
              </a:rPr>
              <a:t>: files that stores functions of the standard library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Help organize library functions not built into the interpreter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Copied to computer when you install Python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call a function stored in a module, need to write an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Written at the top of the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Format: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module_name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410580B8-5DBD-1742-B3BF-0ED34F98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Standard Library Functions and the </a:t>
            </a:r>
            <a:r>
              <a:rPr lang="en-US" altLang="en-US" sz="400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 sz="4000">
                <a:ea typeface="ＭＳ Ｐゴシック" panose="020B0600070205080204" pitchFamily="34" charset="-128"/>
              </a:rPr>
              <a:t> Statement (cont’d.)</a:t>
            </a:r>
          </a:p>
        </p:txBody>
      </p:sp>
      <p:pic>
        <p:nvPicPr>
          <p:cNvPr id="49154" name="Content Placeholder 3">
            <a:extLst>
              <a:ext uri="{FF2B5EF4-FFF2-40B4-BE49-F238E27FC236}">
                <a16:creationId xmlns:a16="http://schemas.microsoft.com/office/drawing/2014/main" id="{A434ADD1-93D6-7D44-8557-4956FC716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55950"/>
            <a:ext cx="8229600" cy="14144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B7355453-923C-C14A-9B0C-B7560B73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Introduction to Functions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8C619AEA-C417-E843-8D3F-1AE707E1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Function</a:t>
            </a:r>
            <a:r>
              <a:rPr lang="en-US" altLang="en-US" dirty="0">
                <a:ea typeface="ＭＳ Ｐゴシック" panose="020B0600070205080204" pitchFamily="34" charset="-128"/>
              </a:rPr>
              <a:t>: group of statements within  a program that perform as specific task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Usually one task of a large program</a:t>
            </a:r>
          </a:p>
          <a:p>
            <a:pPr lvl="2" eaLnBrk="1" hangingPunct="1"/>
            <a:r>
              <a:rPr lang="en-US" altLang="en-US" dirty="0">
                <a:ea typeface="Arial" panose="020B0604020202020204" pitchFamily="34" charset="0"/>
              </a:rPr>
              <a:t>Functions can be executed in order to perform overall program task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Known as </a:t>
            </a:r>
            <a:r>
              <a:rPr lang="en-US" altLang="en-US" i="1" dirty="0">
                <a:ea typeface="Arial" panose="020B0604020202020204" pitchFamily="34" charset="0"/>
              </a:rPr>
              <a:t>divide and conquer</a:t>
            </a:r>
            <a:r>
              <a:rPr lang="en-US" altLang="en-US" dirty="0">
                <a:ea typeface="Arial" panose="020B0604020202020204" pitchFamily="34" charset="0"/>
              </a:rPr>
              <a:t> approach</a:t>
            </a: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Modularized program</a:t>
            </a:r>
            <a:r>
              <a:rPr lang="en-US" altLang="en-US" dirty="0">
                <a:ea typeface="ＭＳ Ｐゴシック" panose="020B0600070205080204" pitchFamily="34" charset="-128"/>
              </a:rPr>
              <a:t>: program wherein each task within the program is in its own function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BC898467-A401-6043-8844-06C0A6C5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Generating Random Numbers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545AF7A6-446E-884F-B8FD-773383644F5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u="sng" dirty="0">
                <a:latin typeface="Courier New" charset="0"/>
                <a:cs typeface="Courier New" charset="0"/>
              </a:rPr>
              <a:t>random</a:t>
            </a:r>
            <a:r>
              <a:rPr lang="en-US" u="sng" dirty="0">
                <a:cs typeface="Courier New" charset="0"/>
              </a:rPr>
              <a:t> module</a:t>
            </a:r>
            <a:r>
              <a:rPr lang="en-US" dirty="0">
                <a:cs typeface="Courier New" charset="0"/>
              </a:rPr>
              <a:t>: includes library functions for working with random numbers</a:t>
            </a:r>
          </a:p>
          <a:p>
            <a:pPr eaLnBrk="1" hangingPunct="1">
              <a:defRPr/>
            </a:pPr>
            <a:r>
              <a:rPr lang="en-US" u="sng" dirty="0">
                <a:cs typeface="Courier New" charset="0"/>
              </a:rPr>
              <a:t>Dot notation</a:t>
            </a:r>
            <a:r>
              <a:rPr lang="en-US" dirty="0">
                <a:cs typeface="Courier New" charset="0"/>
              </a:rPr>
              <a:t>: notation for calling a function belonging to a module</a:t>
            </a:r>
          </a:p>
          <a:p>
            <a:pPr lvl="1" eaLnBrk="1" hangingPunct="1">
              <a:buFontTx/>
              <a:buBlip>
                <a:blip r:embed="rId2"/>
              </a:buBlip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Format: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module_name.function_name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()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7892D1FC-28E5-FD48-8EDC-C5A926A3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Generating Random Numbers (cont’d.)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A2444744-A123-E848-950A-670E120DBF7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randint</a:t>
            </a:r>
            <a:r>
              <a:rPr lang="en-US" altLang="en-US" u="sng">
                <a:ea typeface="ＭＳ Ｐゴシック" panose="020B0600070205080204" pitchFamily="34" charset="-128"/>
              </a:rPr>
              <a:t> function</a:t>
            </a:r>
            <a:r>
              <a:rPr lang="en-US" altLang="en-US">
                <a:ea typeface="ＭＳ Ｐゴシック" panose="020B0600070205080204" pitchFamily="34" charset="-128"/>
              </a:rPr>
              <a:t>: generates a random number in the range provided by the arguments</a:t>
            </a: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Returns the random number to part of program that called the function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Returned integer can be used anywhere that an integer would be used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You can experiment with the function in interactive mode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8B7456D6-BA73-E447-82BD-FE7A28F3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Generating Random Numbers (cont’d.)</a:t>
            </a:r>
          </a:p>
        </p:txBody>
      </p:sp>
      <p:pic>
        <p:nvPicPr>
          <p:cNvPr id="52226" name="Content Placeholder 3">
            <a:extLst>
              <a:ext uri="{FF2B5EF4-FFF2-40B4-BE49-F238E27FC236}">
                <a16:creationId xmlns:a16="http://schemas.microsoft.com/office/drawing/2014/main" id="{1EACE20A-3998-8A4D-A06E-87359BBB3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63875"/>
            <a:ext cx="8229600" cy="1598613"/>
          </a:xfrm>
          <a:ln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B02E8AA9-C5D5-774C-A741-505294EF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Generating Random Numbers (cont’d.)</a:t>
            </a:r>
          </a:p>
        </p:txBody>
      </p:sp>
      <p:pic>
        <p:nvPicPr>
          <p:cNvPr id="53250" name="Content Placeholder 3">
            <a:extLst>
              <a:ext uri="{FF2B5EF4-FFF2-40B4-BE49-F238E27FC236}">
                <a16:creationId xmlns:a16="http://schemas.microsoft.com/office/drawing/2014/main" id="{2F118349-9A9B-F649-BD0F-B04A046D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963" y="1905000"/>
            <a:ext cx="8229600" cy="1801813"/>
          </a:xfrm>
        </p:spPr>
      </p:pic>
      <p:pic>
        <p:nvPicPr>
          <p:cNvPr id="53251" name="Picture 4">
            <a:extLst>
              <a:ext uri="{FF2B5EF4-FFF2-40B4-BE49-F238E27FC236}">
                <a16:creationId xmlns:a16="http://schemas.microsoft.com/office/drawing/2014/main" id="{75CBF50D-59F0-0946-821D-58D27A7D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016375"/>
            <a:ext cx="826293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1227DC3B-2CED-384F-BE5F-35F87E1A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Generating Random Numbers (cont’d.)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8ADE36D4-F818-4A40-993A-04C2EFCA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randrange</a:t>
            </a:r>
            <a:r>
              <a:rPr lang="en-US" altLang="en-US" u="sng">
                <a:ea typeface="ＭＳ Ｐゴシック" panose="020B0600070205080204" pitchFamily="34" charset="-128"/>
              </a:rPr>
              <a:t> function</a:t>
            </a:r>
            <a:r>
              <a:rPr lang="en-US" altLang="en-US">
                <a:ea typeface="ＭＳ Ｐゴシック" panose="020B0600070205080204" pitchFamily="34" charset="-128"/>
              </a:rPr>
              <a:t>: similar to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  <a:r>
              <a:rPr lang="en-US" altLang="en-US">
                <a:ea typeface="ＭＳ Ｐゴシック" panose="020B0600070205080204" pitchFamily="34" charset="-128"/>
              </a:rPr>
              <a:t> function, but returns randomly selected integer from the resulting sequence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Same arguments as for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  <a:r>
              <a:rPr lang="en-US" altLang="en-US">
                <a:ea typeface="Arial" panose="020B0604020202020204" pitchFamily="34" charset="0"/>
              </a:rPr>
              <a:t> function</a:t>
            </a:r>
          </a:p>
          <a:p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random</a:t>
            </a:r>
            <a:r>
              <a:rPr lang="en-US" altLang="en-US" u="sng">
                <a:ea typeface="ＭＳ Ｐゴシック" panose="020B0600070205080204" pitchFamily="34" charset="-128"/>
              </a:rPr>
              <a:t> function</a:t>
            </a:r>
            <a:r>
              <a:rPr lang="en-US" altLang="en-US">
                <a:ea typeface="ＭＳ Ｐゴシック" panose="020B0600070205080204" pitchFamily="34" charset="-128"/>
              </a:rPr>
              <a:t>: returns a random float in the range of 0.0 and 1.0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Does not receive arguments</a:t>
            </a:r>
          </a:p>
          <a:p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uniform</a:t>
            </a:r>
            <a:r>
              <a:rPr lang="en-US" altLang="en-US" u="sng">
                <a:ea typeface="ＭＳ Ｐゴシック" panose="020B0600070205080204" pitchFamily="34" charset="-128"/>
              </a:rPr>
              <a:t> function</a:t>
            </a:r>
            <a:r>
              <a:rPr lang="en-US" altLang="en-US">
                <a:ea typeface="ＭＳ Ｐゴシック" panose="020B0600070205080204" pitchFamily="34" charset="-128"/>
              </a:rPr>
              <a:t>: returns a random float but allows user to specify range</a:t>
            </a:r>
            <a:endParaRPr lang="he-IL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490B1A3B-9B32-F34A-AB52-DD6BB95A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Random Number Seeds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2EEBC36D-950C-EF43-9597-0565A4D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Random number created by functions in random module are actually pseudo-random numbers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Seed value</a:t>
            </a:r>
            <a:r>
              <a:rPr lang="en-US" altLang="en-US">
                <a:ea typeface="ＭＳ Ｐゴシック" panose="020B0600070205080204" pitchFamily="34" charset="-128"/>
              </a:rPr>
              <a:t>: initializes the formula that generates random numbers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Need to use different seeds in order to get different series of random numbers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By default uses system time for seed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Can use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random.seed()</a:t>
            </a:r>
            <a:r>
              <a:rPr lang="en-US" altLang="en-US">
                <a:ea typeface="Arial" panose="020B0604020202020204" pitchFamily="34" charset="0"/>
              </a:rPr>
              <a:t> function to specify desired seed value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CC37D394-CD91-FA43-9C38-628CDCE5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Writing Your Own Value-Returning Functions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018B9FD0-7C28-0846-A87C-92E56B7C4A3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write a value-returning function, you write a simple function and add one or more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>
                <a:ea typeface="ＭＳ Ｐゴシック" panose="020B0600070205080204" pitchFamily="34" charset="-128"/>
              </a:rPr>
              <a:t> statements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expression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The value for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expression</a:t>
            </a:r>
            <a:r>
              <a:rPr lang="en-US" altLang="en-US">
                <a:ea typeface="Arial" panose="020B0604020202020204" pitchFamily="34" charset="0"/>
              </a:rPr>
              <a:t> will be returned to the part of the program that called the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The expression in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>
                <a:ea typeface="Arial" panose="020B0604020202020204" pitchFamily="34" charset="0"/>
              </a:rPr>
              <a:t> statement can be a complex expression, such as a sum of two variables or the result of another value- returning function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EA737873-7E51-C246-B323-A5DE65DC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Writing Your Own Value-Returning Functions (cont’d.)</a:t>
            </a:r>
          </a:p>
        </p:txBody>
      </p:sp>
      <p:pic>
        <p:nvPicPr>
          <p:cNvPr id="57346" name="Content Placeholder 3">
            <a:extLst>
              <a:ext uri="{FF2B5EF4-FFF2-40B4-BE49-F238E27FC236}">
                <a16:creationId xmlns:a16="http://schemas.microsoft.com/office/drawing/2014/main" id="{3CA2FAD5-0CB0-8D4B-BC52-A4D91193E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38438"/>
            <a:ext cx="8229600" cy="2247900"/>
          </a:xfrm>
          <a:ln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8EE00B6D-6E7D-4D48-A42A-07DC82D2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Use Value-Returning Functions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9E9E1177-A66F-0B4F-B3FE-AB702885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Value-returning function can be useful in specific situations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Example: have function prompt user for input and return the user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Arial" panose="020B0604020202020204" pitchFamily="34" charset="0"/>
              </a:rPr>
              <a:t>s input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Simplify mathematical expressions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Complex calculations that need to be repeated throughout the program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the returned value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Assign it to a variable or use as an argument in another function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8A996C1E-A75B-D740-86F7-73EA80B4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IPO Charts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8F445E85-2A24-C24E-8F17-BF3E84ED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IPO chart</a:t>
            </a:r>
            <a:r>
              <a:rPr lang="en-US" altLang="en-US">
                <a:ea typeface="ＭＳ Ｐゴシック" panose="020B0600070205080204" pitchFamily="34" charset="-128"/>
              </a:rPr>
              <a:t>: describes the input, processing, and output of a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Tool for designing and documenting functions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Typically laid out in columns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Usually provide brief descriptions of input, processing, and output, without going into details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Often includes enough information to be used instead of a flowchart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90102F3F-0867-1B42-ADF3-000D4B723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61938"/>
            <a:ext cx="80391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934C1A31-5ADF-D14B-8709-CFA82D47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IPO Charts (cont’d.)</a:t>
            </a:r>
          </a:p>
        </p:txBody>
      </p:sp>
      <p:pic>
        <p:nvPicPr>
          <p:cNvPr id="60418" name="Content Placeholder 3">
            <a:extLst>
              <a:ext uri="{FF2B5EF4-FFF2-40B4-BE49-F238E27FC236}">
                <a16:creationId xmlns:a16="http://schemas.microsoft.com/office/drawing/2014/main" id="{7A2955E8-22EF-2845-9C38-B1F24794C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3513" y="1600200"/>
            <a:ext cx="6276975" cy="4525963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917761E7-1A6D-5448-8BAE-78368C59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Returning Strings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8DBEEDD2-860E-C544-9389-50811F66042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You can write functions that return strings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For example: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C713BDD0-7547-BF4D-B916-DE207F53A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3657600"/>
            <a:ext cx="7229475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830CD7C8-F8F6-BE42-B97C-8EBA1FEB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Returning Boolean Values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8225D3A7-6B2C-0B47-83AE-FCF0D9226CC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Boolean function</a:t>
            </a:r>
            <a:r>
              <a:rPr lang="en-US" altLang="en-US">
                <a:ea typeface="ＭＳ Ｐゴシック" panose="020B0600070205080204" pitchFamily="34" charset="-128"/>
              </a:rPr>
              <a:t>: returns either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>
                <a:ea typeface="ＭＳ Ｐゴシック" panose="020B0600070205080204" pitchFamily="34" charset="-128"/>
              </a:rPr>
              <a:t> or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Use to test a condition such as for decision and repetition structures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Common calculations, such as whether a number is even, can be easily repeated by calling a function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Use to simplify complex input validation code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B148E615-08B5-D945-AEE5-D3521341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E0DD-39FA-F94D-9F30-1E424962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In Python, a function can return multiple values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Specified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itchFamily="49" charset="0"/>
              </a:rPr>
              <a:t> statement separated by commas</a:t>
            </a:r>
          </a:p>
          <a:p>
            <a:pPr lvl="2" eaLnBrk="1" hangingPunct="1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expression1,</a:t>
            </a:r>
          </a:p>
          <a:p>
            <a:pPr marL="3548063" lvl="2" indent="0" eaLnBrk="1" hangingPunct="1"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expression2, etc.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When you call such a function in an assignment statement, you need a separate variable on the left side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operator to receive each returned value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896AB790-A4C5-0D4F-B106-EF9DAA1C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>
                <a:ea typeface="ＭＳ Ｐゴシック" panose="020B0600070205080204" pitchFamily="34" charset="-128"/>
              </a:rPr>
              <a:t> Module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CF7B26C0-5B09-E747-BBB0-73439D39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 u="sng">
                <a:ea typeface="ＭＳ Ｐゴシック" panose="020B0600070205080204" pitchFamily="34" charset="-128"/>
              </a:rPr>
              <a:t> module</a:t>
            </a:r>
            <a:r>
              <a:rPr lang="en-US" altLang="en-US">
                <a:ea typeface="ＭＳ Ｐゴシック" panose="020B0600070205080204" pitchFamily="34" charset="-128"/>
              </a:rPr>
              <a:t>: part of standard library that contains functions that are useful for performing mathematical calculations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Typically accept one or more values as arguments, perform mathematical operation, and return the result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Use of module requires an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math</a:t>
            </a:r>
            <a:r>
              <a:rPr lang="en-US" altLang="en-US">
                <a:ea typeface="Arial" panose="020B0604020202020204" pitchFamily="34" charset="0"/>
              </a:rPr>
              <a:t> statement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5AE3EF2C-CBAB-CF4F-9355-AF6EB9F6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>
                <a:ea typeface="ＭＳ Ｐゴシック" panose="020B0600070205080204" pitchFamily="34" charset="-128"/>
              </a:rPr>
              <a:t> Module (cont’d.)</a:t>
            </a:r>
          </a:p>
        </p:txBody>
      </p:sp>
      <p:pic>
        <p:nvPicPr>
          <p:cNvPr id="65538" name="Content Placeholder 3">
            <a:extLst>
              <a:ext uri="{FF2B5EF4-FFF2-40B4-BE49-F238E27FC236}">
                <a16:creationId xmlns:a16="http://schemas.microsoft.com/office/drawing/2014/main" id="{FDB3CBD8-735B-DA42-920B-4AB165693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4250" y="1295400"/>
            <a:ext cx="7175500" cy="49530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9C8E2830-8C08-FD45-8AA2-CFF61028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>
                <a:ea typeface="ＭＳ Ｐゴシック" panose="020B0600070205080204" pitchFamily="34" charset="-128"/>
              </a:rPr>
              <a:t> Module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29AF-307F-534E-8B5D-C0D373C9E06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math</a:t>
            </a:r>
            <a:r>
              <a:rPr lang="en-US" dirty="0">
                <a:ea typeface="+mn-ea"/>
              </a:rPr>
              <a:t> module defines variables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pi</a:t>
            </a:r>
            <a:r>
              <a:rPr lang="en-US" dirty="0">
                <a:ea typeface="+mn-ea"/>
              </a:rPr>
              <a:t> and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</a:t>
            </a:r>
            <a:r>
              <a:rPr lang="en-US" dirty="0">
                <a:ea typeface="+mn-ea"/>
              </a:rPr>
              <a:t>, which are assigned the mathematical values for </a:t>
            </a:r>
            <a:r>
              <a:rPr lang="en-US" i="1" dirty="0">
                <a:ea typeface="+mn-ea"/>
              </a:rPr>
              <a:t>pi</a:t>
            </a:r>
            <a:r>
              <a:rPr lang="en-US" dirty="0">
                <a:ea typeface="+mn-ea"/>
              </a:rPr>
              <a:t> and </a:t>
            </a:r>
            <a:r>
              <a:rPr lang="en-US" i="1" dirty="0">
                <a:ea typeface="+mn-ea"/>
              </a:rPr>
              <a:t>e</a:t>
            </a:r>
          </a:p>
          <a:p>
            <a:pPr lvl="1" eaLnBrk="1" hangingPunct="1">
              <a:defRPr/>
            </a:pPr>
            <a:r>
              <a:rPr lang="en-US" dirty="0"/>
              <a:t>Can be used in equations that require these values, to get more accurate results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Variables must also be called using the dot notation</a:t>
            </a:r>
          </a:p>
          <a:p>
            <a:pPr lvl="1" eaLnBrk="1" hangingPunct="1">
              <a:defRPr/>
            </a:pPr>
            <a:r>
              <a:rPr lang="en-US" dirty="0"/>
              <a:t>Example: </a:t>
            </a:r>
          </a:p>
          <a:p>
            <a:pPr marL="457200" lvl="1" indent="279400" eaLnBrk="1" hangingPunct="1">
              <a:buFont typeface="Arial" charset="0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radius**2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6A9F606-E007-FC4D-835B-F54F648E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Storing Functions in Modules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C3C4B597-2CF5-7D47-A139-830716A8658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large, complex programs, it is important to keep code organized</a:t>
            </a:r>
          </a:p>
          <a:p>
            <a:r>
              <a:rPr lang="en-US" altLang="en-US" u="sng">
                <a:ea typeface="ＭＳ Ｐゴシック" panose="020B0600070205080204" pitchFamily="34" charset="-128"/>
              </a:rPr>
              <a:t>Modularization</a:t>
            </a:r>
            <a:r>
              <a:rPr lang="en-US" altLang="en-US">
                <a:ea typeface="ＭＳ Ｐゴシック" panose="020B0600070205080204" pitchFamily="34" charset="-128"/>
              </a:rPr>
              <a:t>: grouping related functions in modules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Makes program easier to understand, test, and maintain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Make it easier to reuse code for multiple different programs</a:t>
            </a:r>
          </a:p>
          <a:p>
            <a:pPr lvl="2"/>
            <a:r>
              <a:rPr lang="en-US" altLang="en-US">
                <a:ea typeface="Arial" panose="020B0604020202020204" pitchFamily="34" charset="0"/>
              </a:rPr>
              <a:t>Import the module containing the required function to each program that needs it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F63D3776-BE57-404F-B637-D776F783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Storing Functions in Modules (cont’d.)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57D1F3DF-AFDF-D54C-9E58-4C42B9FB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Module is a file that contains Python code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Contains function definition but does not contain calls to the functions</a:t>
            </a:r>
          </a:p>
          <a:p>
            <a:pPr lvl="2"/>
            <a:r>
              <a:rPr lang="en-US" altLang="en-US">
                <a:ea typeface="Arial" panose="020B0604020202020204" pitchFamily="34" charset="0"/>
              </a:rPr>
              <a:t>Importing programs will call the functions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Rules for module names: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File name should end in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.py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Cannot be the same as a Python keyword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Import module using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D5467ECF-7DF8-6648-B006-2E05101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Menu Driven Programs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45832A90-DAA4-D24E-B949-DB993A53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Menu-driven program</a:t>
            </a:r>
            <a:r>
              <a:rPr lang="en-US" altLang="en-US">
                <a:ea typeface="ＭＳ Ｐゴシック" panose="020B0600070205080204" pitchFamily="34" charset="-128"/>
              </a:rPr>
              <a:t>: displays a list of operations on the screen, allowing user to select the desired operation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List of operations displayed on the screen is called a </a:t>
            </a:r>
            <a:r>
              <a:rPr lang="en-US" altLang="en-US" i="1">
                <a:ea typeface="ＭＳ Ｐゴシック" panose="020B0600070205080204" pitchFamily="34" charset="-128"/>
              </a:rPr>
              <a:t>menu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Program uses a decision structure to determine the selected menu option and required operation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Typically repeats until the user quits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A08B7-E098-0A4B-9599-76DB1540BAA9}"/>
              </a:ext>
            </a:extLst>
          </p:cNvPr>
          <p:cNvSpPr txBox="1"/>
          <p:nvPr/>
        </p:nvSpPr>
        <p:spPr>
          <a:xfrm>
            <a:off x="1828800" y="3200400"/>
            <a:ext cx="42883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 Next we define the message function. </a:t>
            </a:r>
          </a:p>
          <a:p>
            <a:r>
              <a:rPr lang="en-US" dirty="0"/>
              <a:t>def 	message( ) 	: </a:t>
            </a:r>
            <a:endParaRPr lang="en-US" dirty="0">
              <a:effectLst/>
            </a:endParaRPr>
          </a:p>
          <a:p>
            <a:r>
              <a:rPr lang="en-US" dirty="0"/>
              <a:t>	print 'I am Arthur,’</a:t>
            </a:r>
            <a:br>
              <a:rPr lang="en-US" dirty="0"/>
            </a:br>
            <a:r>
              <a:rPr lang="en-US" dirty="0"/>
              <a:t>	print 'King of the Britons. ‘ </a:t>
            </a:r>
          </a:p>
          <a:p>
            <a:r>
              <a:rPr lang="en-US" dirty="0"/>
              <a:t>	return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A36766-9817-DD48-97D3-72FC68C9E97C}"/>
              </a:ext>
            </a:extLst>
          </p:cNvPr>
          <p:cNvSpPr/>
          <p:nvPr/>
        </p:nvSpPr>
        <p:spPr>
          <a:xfrm>
            <a:off x="1066800" y="457200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Program 3-2 </a:t>
            </a:r>
            <a:r>
              <a:rPr lang="en-US" dirty="0"/>
              <a:t>(two-functions) </a:t>
            </a:r>
            <a:endParaRPr lang="en-US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FDFDC-05F9-E84D-9E0E-D1EB9C1430C1}"/>
              </a:ext>
            </a:extLst>
          </p:cNvPr>
          <p:cNvSpPr txBox="1"/>
          <p:nvPr/>
        </p:nvSpPr>
        <p:spPr>
          <a:xfrm>
            <a:off x="1828800" y="914400"/>
            <a:ext cx="457913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 This program has two functions. First we </a:t>
            </a:r>
          </a:p>
          <a:p>
            <a:r>
              <a:rPr lang="en-US" dirty="0"/>
              <a:t># define the main function. </a:t>
            </a:r>
            <a:endParaRPr lang="en-US" dirty="0">
              <a:effectLst/>
            </a:endParaRPr>
          </a:p>
          <a:p>
            <a:r>
              <a:rPr lang="en-US" dirty="0"/>
              <a:t>def 	main()	:</a:t>
            </a:r>
            <a:br>
              <a:rPr lang="en-US" dirty="0"/>
            </a:br>
            <a:r>
              <a:rPr lang="en-US" dirty="0"/>
              <a:t>	print 'I have a message for you.’ </a:t>
            </a:r>
          </a:p>
          <a:p>
            <a:r>
              <a:rPr lang="en-US" dirty="0"/>
              <a:t>	message( )            # call function</a:t>
            </a:r>
            <a:br>
              <a:rPr lang="en-US" dirty="0"/>
            </a:br>
            <a:r>
              <a:rPr lang="en-US" dirty="0"/>
              <a:t>	print 'Goodbye!’ </a:t>
            </a:r>
          </a:p>
          <a:p>
            <a:r>
              <a:rPr lang="en-US" dirty="0"/>
              <a:t>	return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F3182-5E8F-4B4F-8A7D-95652E0E5567}"/>
              </a:ext>
            </a:extLst>
          </p:cNvPr>
          <p:cNvSpPr/>
          <p:nvPr/>
        </p:nvSpPr>
        <p:spPr>
          <a:xfrm>
            <a:off x="1828800" y="5105400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 Call the main function. </a:t>
            </a:r>
          </a:p>
          <a:p>
            <a:r>
              <a:rPr lang="en-US" b="1" dirty="0"/>
              <a:t>Main()</a:t>
            </a:r>
            <a:endParaRPr lang="en-US" dirty="0">
              <a:effectLst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CDCCCEA-4AA9-8E48-B17B-98056A20CCB3}"/>
              </a:ext>
            </a:extLst>
          </p:cNvPr>
          <p:cNvSpPr/>
          <p:nvPr/>
        </p:nvSpPr>
        <p:spPr bwMode="auto">
          <a:xfrm>
            <a:off x="1055077" y="1842868"/>
            <a:ext cx="731520" cy="3432517"/>
          </a:xfrm>
          <a:custGeom>
            <a:avLst/>
            <a:gdLst>
              <a:gd name="connsiteX0" fmla="*/ 731520 w 731520"/>
              <a:gd name="connsiteY0" fmla="*/ 3432517 h 3432517"/>
              <a:gd name="connsiteX1" fmla="*/ 647114 w 731520"/>
              <a:gd name="connsiteY1" fmla="*/ 3418449 h 3432517"/>
              <a:gd name="connsiteX2" fmla="*/ 604911 w 731520"/>
              <a:gd name="connsiteY2" fmla="*/ 3362178 h 3432517"/>
              <a:gd name="connsiteX3" fmla="*/ 562708 w 731520"/>
              <a:gd name="connsiteY3" fmla="*/ 3319975 h 3432517"/>
              <a:gd name="connsiteX4" fmla="*/ 464234 w 731520"/>
              <a:gd name="connsiteY4" fmla="*/ 3235569 h 3432517"/>
              <a:gd name="connsiteX5" fmla="*/ 422031 w 731520"/>
              <a:gd name="connsiteY5" fmla="*/ 3179298 h 3432517"/>
              <a:gd name="connsiteX6" fmla="*/ 379828 w 731520"/>
              <a:gd name="connsiteY6" fmla="*/ 3137095 h 3432517"/>
              <a:gd name="connsiteX7" fmla="*/ 351692 w 731520"/>
              <a:gd name="connsiteY7" fmla="*/ 3080824 h 3432517"/>
              <a:gd name="connsiteX8" fmla="*/ 323557 w 731520"/>
              <a:gd name="connsiteY8" fmla="*/ 3038621 h 3432517"/>
              <a:gd name="connsiteX9" fmla="*/ 281354 w 731520"/>
              <a:gd name="connsiteY9" fmla="*/ 2940147 h 3432517"/>
              <a:gd name="connsiteX10" fmla="*/ 253218 w 731520"/>
              <a:gd name="connsiteY10" fmla="*/ 2855741 h 3432517"/>
              <a:gd name="connsiteX11" fmla="*/ 225083 w 731520"/>
              <a:gd name="connsiteY11" fmla="*/ 2771335 h 3432517"/>
              <a:gd name="connsiteX12" fmla="*/ 154745 w 731520"/>
              <a:gd name="connsiteY12" fmla="*/ 2658794 h 3432517"/>
              <a:gd name="connsiteX13" fmla="*/ 112541 w 731520"/>
              <a:gd name="connsiteY13" fmla="*/ 2518117 h 3432517"/>
              <a:gd name="connsiteX14" fmla="*/ 84406 w 731520"/>
              <a:gd name="connsiteY14" fmla="*/ 2447778 h 3432517"/>
              <a:gd name="connsiteX15" fmla="*/ 56271 w 731520"/>
              <a:gd name="connsiteY15" fmla="*/ 2321169 h 3432517"/>
              <a:gd name="connsiteX16" fmla="*/ 28135 w 731520"/>
              <a:gd name="connsiteY16" fmla="*/ 2208627 h 3432517"/>
              <a:gd name="connsiteX17" fmla="*/ 14068 w 731520"/>
              <a:gd name="connsiteY17" fmla="*/ 2152357 h 3432517"/>
              <a:gd name="connsiteX18" fmla="*/ 0 w 731520"/>
              <a:gd name="connsiteY18" fmla="*/ 1969477 h 3432517"/>
              <a:gd name="connsiteX19" fmla="*/ 14068 w 731520"/>
              <a:gd name="connsiteY19" fmla="*/ 1111347 h 3432517"/>
              <a:gd name="connsiteX20" fmla="*/ 28135 w 731520"/>
              <a:gd name="connsiteY20" fmla="*/ 1026941 h 3432517"/>
              <a:gd name="connsiteX21" fmla="*/ 56271 w 731520"/>
              <a:gd name="connsiteY21" fmla="*/ 914400 h 3432517"/>
              <a:gd name="connsiteX22" fmla="*/ 70338 w 731520"/>
              <a:gd name="connsiteY22" fmla="*/ 858129 h 3432517"/>
              <a:gd name="connsiteX23" fmla="*/ 98474 w 731520"/>
              <a:gd name="connsiteY23" fmla="*/ 689317 h 3432517"/>
              <a:gd name="connsiteX24" fmla="*/ 126609 w 731520"/>
              <a:gd name="connsiteY24" fmla="*/ 590843 h 3432517"/>
              <a:gd name="connsiteX25" fmla="*/ 154745 w 731520"/>
              <a:gd name="connsiteY25" fmla="*/ 506437 h 3432517"/>
              <a:gd name="connsiteX26" fmla="*/ 182880 w 731520"/>
              <a:gd name="connsiteY26" fmla="*/ 464234 h 3432517"/>
              <a:gd name="connsiteX27" fmla="*/ 225083 w 731520"/>
              <a:gd name="connsiteY27" fmla="*/ 379827 h 3432517"/>
              <a:gd name="connsiteX28" fmla="*/ 309489 w 731520"/>
              <a:gd name="connsiteY28" fmla="*/ 309489 h 3432517"/>
              <a:gd name="connsiteX29" fmla="*/ 337625 w 731520"/>
              <a:gd name="connsiteY29" fmla="*/ 281354 h 3432517"/>
              <a:gd name="connsiteX30" fmla="*/ 379828 w 731520"/>
              <a:gd name="connsiteY30" fmla="*/ 211015 h 3432517"/>
              <a:gd name="connsiteX31" fmla="*/ 407963 w 731520"/>
              <a:gd name="connsiteY31" fmla="*/ 168812 h 3432517"/>
              <a:gd name="connsiteX32" fmla="*/ 450166 w 731520"/>
              <a:gd name="connsiteY32" fmla="*/ 140677 h 3432517"/>
              <a:gd name="connsiteX33" fmla="*/ 520505 w 731520"/>
              <a:gd name="connsiteY33" fmla="*/ 84406 h 3432517"/>
              <a:gd name="connsiteX34" fmla="*/ 590843 w 731520"/>
              <a:gd name="connsiteY34" fmla="*/ 70338 h 3432517"/>
              <a:gd name="connsiteX35" fmla="*/ 703385 w 731520"/>
              <a:gd name="connsiteY35" fmla="*/ 84406 h 3432517"/>
              <a:gd name="connsiteX36" fmla="*/ 689317 w 731520"/>
              <a:gd name="connsiteY36" fmla="*/ 42203 h 3432517"/>
              <a:gd name="connsiteX37" fmla="*/ 647114 w 731520"/>
              <a:gd name="connsiteY37" fmla="*/ 28135 h 3432517"/>
              <a:gd name="connsiteX38" fmla="*/ 618978 w 731520"/>
              <a:gd name="connsiteY38" fmla="*/ 0 h 3432517"/>
              <a:gd name="connsiteX39" fmla="*/ 675249 w 731520"/>
              <a:gd name="connsiteY39" fmla="*/ 70338 h 3432517"/>
              <a:gd name="connsiteX40" fmla="*/ 689317 w 731520"/>
              <a:gd name="connsiteY40" fmla="*/ 112541 h 3432517"/>
              <a:gd name="connsiteX41" fmla="*/ 675249 w 731520"/>
              <a:gd name="connsiteY41" fmla="*/ 154744 h 3432517"/>
              <a:gd name="connsiteX42" fmla="*/ 618978 w 731520"/>
              <a:gd name="connsiteY42" fmla="*/ 211015 h 3432517"/>
              <a:gd name="connsiteX43" fmla="*/ 590843 w 731520"/>
              <a:gd name="connsiteY43" fmla="*/ 267286 h 343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1520" h="3432517">
                <a:moveTo>
                  <a:pt x="731520" y="3432517"/>
                </a:moveTo>
                <a:cubicBezTo>
                  <a:pt x="703385" y="3427828"/>
                  <a:pt x="672048" y="3432301"/>
                  <a:pt x="647114" y="3418449"/>
                </a:cubicBezTo>
                <a:cubicBezTo>
                  <a:pt x="626618" y="3407062"/>
                  <a:pt x="620170" y="3379980"/>
                  <a:pt x="604911" y="3362178"/>
                </a:cubicBezTo>
                <a:cubicBezTo>
                  <a:pt x="591964" y="3347073"/>
                  <a:pt x="577813" y="3332922"/>
                  <a:pt x="562708" y="3319975"/>
                </a:cubicBezTo>
                <a:cubicBezTo>
                  <a:pt x="502836" y="3268656"/>
                  <a:pt x="512567" y="3291957"/>
                  <a:pt x="464234" y="3235569"/>
                </a:cubicBezTo>
                <a:cubicBezTo>
                  <a:pt x="448975" y="3217767"/>
                  <a:pt x="437290" y="3197100"/>
                  <a:pt x="422031" y="3179298"/>
                </a:cubicBezTo>
                <a:cubicBezTo>
                  <a:pt x="409084" y="3164193"/>
                  <a:pt x="391392" y="3153284"/>
                  <a:pt x="379828" y="3137095"/>
                </a:cubicBezTo>
                <a:cubicBezTo>
                  <a:pt x="367639" y="3120030"/>
                  <a:pt x="362097" y="3099032"/>
                  <a:pt x="351692" y="3080824"/>
                </a:cubicBezTo>
                <a:cubicBezTo>
                  <a:pt x="343304" y="3066144"/>
                  <a:pt x="332935" y="3052689"/>
                  <a:pt x="323557" y="3038621"/>
                </a:cubicBezTo>
                <a:cubicBezTo>
                  <a:pt x="286344" y="2889770"/>
                  <a:pt x="336868" y="3065052"/>
                  <a:pt x="281354" y="2940147"/>
                </a:cubicBezTo>
                <a:cubicBezTo>
                  <a:pt x="269309" y="2913046"/>
                  <a:pt x="262596" y="2883876"/>
                  <a:pt x="253218" y="2855741"/>
                </a:cubicBezTo>
                <a:cubicBezTo>
                  <a:pt x="253217" y="2855737"/>
                  <a:pt x="225085" y="2771338"/>
                  <a:pt x="225083" y="2771335"/>
                </a:cubicBezTo>
                <a:cubicBezTo>
                  <a:pt x="188803" y="2722962"/>
                  <a:pt x="176814" y="2713966"/>
                  <a:pt x="154745" y="2658794"/>
                </a:cubicBezTo>
                <a:cubicBezTo>
                  <a:pt x="89525" y="2495744"/>
                  <a:pt x="153992" y="2642470"/>
                  <a:pt x="112541" y="2518117"/>
                </a:cubicBezTo>
                <a:cubicBezTo>
                  <a:pt x="104555" y="2494160"/>
                  <a:pt x="92391" y="2471735"/>
                  <a:pt x="84406" y="2447778"/>
                </a:cubicBezTo>
                <a:cubicBezTo>
                  <a:pt x="72215" y="2411205"/>
                  <a:pt x="64636" y="2357419"/>
                  <a:pt x="56271" y="2321169"/>
                </a:cubicBezTo>
                <a:cubicBezTo>
                  <a:pt x="47576" y="2283491"/>
                  <a:pt x="37514" y="2246141"/>
                  <a:pt x="28135" y="2208627"/>
                </a:cubicBezTo>
                <a:lnTo>
                  <a:pt x="14068" y="2152357"/>
                </a:lnTo>
                <a:cubicBezTo>
                  <a:pt x="9379" y="2091397"/>
                  <a:pt x="0" y="2030617"/>
                  <a:pt x="0" y="1969477"/>
                </a:cubicBezTo>
                <a:cubicBezTo>
                  <a:pt x="0" y="1683395"/>
                  <a:pt x="5532" y="1397301"/>
                  <a:pt x="14068" y="1111347"/>
                </a:cubicBezTo>
                <a:cubicBezTo>
                  <a:pt x="14919" y="1082836"/>
                  <a:pt x="22159" y="1054831"/>
                  <a:pt x="28135" y="1026941"/>
                </a:cubicBezTo>
                <a:cubicBezTo>
                  <a:pt x="36237" y="989131"/>
                  <a:pt x="46893" y="951914"/>
                  <a:pt x="56271" y="914400"/>
                </a:cubicBezTo>
                <a:cubicBezTo>
                  <a:pt x="60960" y="895643"/>
                  <a:pt x="67159" y="877200"/>
                  <a:pt x="70338" y="858129"/>
                </a:cubicBezTo>
                <a:cubicBezTo>
                  <a:pt x="79717" y="801858"/>
                  <a:pt x="80435" y="743437"/>
                  <a:pt x="98474" y="689317"/>
                </a:cubicBezTo>
                <a:cubicBezTo>
                  <a:pt x="145768" y="547428"/>
                  <a:pt x="73593" y="767560"/>
                  <a:pt x="126609" y="590843"/>
                </a:cubicBezTo>
                <a:cubicBezTo>
                  <a:pt x="135131" y="562436"/>
                  <a:pt x="138294" y="531113"/>
                  <a:pt x="154745" y="506437"/>
                </a:cubicBezTo>
                <a:cubicBezTo>
                  <a:pt x="164123" y="492369"/>
                  <a:pt x="175319" y="479356"/>
                  <a:pt x="182880" y="464234"/>
                </a:cubicBezTo>
                <a:cubicBezTo>
                  <a:pt x="214602" y="400789"/>
                  <a:pt x="174690" y="440299"/>
                  <a:pt x="225083" y="379827"/>
                </a:cubicBezTo>
                <a:cubicBezTo>
                  <a:pt x="275206" y="319679"/>
                  <a:pt x="254162" y="353750"/>
                  <a:pt x="309489" y="309489"/>
                </a:cubicBezTo>
                <a:cubicBezTo>
                  <a:pt x="319846" y="301204"/>
                  <a:pt x="328246" y="290732"/>
                  <a:pt x="337625" y="281354"/>
                </a:cubicBezTo>
                <a:cubicBezTo>
                  <a:pt x="362054" y="208061"/>
                  <a:pt x="335689" y="266188"/>
                  <a:pt x="379828" y="211015"/>
                </a:cubicBezTo>
                <a:cubicBezTo>
                  <a:pt x="390390" y="197813"/>
                  <a:pt x="396008" y="180767"/>
                  <a:pt x="407963" y="168812"/>
                </a:cubicBezTo>
                <a:cubicBezTo>
                  <a:pt x="419918" y="156857"/>
                  <a:pt x="436964" y="151239"/>
                  <a:pt x="450166" y="140677"/>
                </a:cubicBezTo>
                <a:cubicBezTo>
                  <a:pt x="480465" y="116437"/>
                  <a:pt x="479746" y="99690"/>
                  <a:pt x="520505" y="84406"/>
                </a:cubicBezTo>
                <a:cubicBezTo>
                  <a:pt x="542893" y="76011"/>
                  <a:pt x="567397" y="75027"/>
                  <a:pt x="590843" y="70338"/>
                </a:cubicBezTo>
                <a:cubicBezTo>
                  <a:pt x="628357" y="75027"/>
                  <a:pt x="667034" y="94792"/>
                  <a:pt x="703385" y="84406"/>
                </a:cubicBezTo>
                <a:cubicBezTo>
                  <a:pt x="717643" y="80332"/>
                  <a:pt x="699802" y="52688"/>
                  <a:pt x="689317" y="42203"/>
                </a:cubicBezTo>
                <a:cubicBezTo>
                  <a:pt x="678832" y="31718"/>
                  <a:pt x="661182" y="32824"/>
                  <a:pt x="647114" y="28135"/>
                </a:cubicBezTo>
                <a:lnTo>
                  <a:pt x="618978" y="0"/>
                </a:lnTo>
                <a:cubicBezTo>
                  <a:pt x="645149" y="26170"/>
                  <a:pt x="657502" y="34843"/>
                  <a:pt x="675249" y="70338"/>
                </a:cubicBezTo>
                <a:cubicBezTo>
                  <a:pt x="681881" y="83601"/>
                  <a:pt x="684628" y="98473"/>
                  <a:pt x="689317" y="112541"/>
                </a:cubicBezTo>
                <a:cubicBezTo>
                  <a:pt x="684628" y="126609"/>
                  <a:pt x="683868" y="142677"/>
                  <a:pt x="675249" y="154744"/>
                </a:cubicBezTo>
                <a:cubicBezTo>
                  <a:pt x="659831" y="176329"/>
                  <a:pt x="618978" y="211015"/>
                  <a:pt x="618978" y="211015"/>
                </a:cubicBezTo>
                <a:cubicBezTo>
                  <a:pt x="602814" y="259509"/>
                  <a:pt x="615396" y="242733"/>
                  <a:pt x="590843" y="2672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E514CC0-22BD-0649-A54C-FC26E30E800E}"/>
              </a:ext>
            </a:extLst>
          </p:cNvPr>
          <p:cNvSpPr/>
          <p:nvPr/>
        </p:nvSpPr>
        <p:spPr bwMode="auto">
          <a:xfrm>
            <a:off x="6161210" y="2377440"/>
            <a:ext cx="914839" cy="1392702"/>
          </a:xfrm>
          <a:custGeom>
            <a:avLst/>
            <a:gdLst>
              <a:gd name="connsiteX0" fmla="*/ 436538 w 914839"/>
              <a:gd name="connsiteY0" fmla="*/ 0 h 1392702"/>
              <a:gd name="connsiteX1" fmla="*/ 506876 w 914839"/>
              <a:gd name="connsiteY1" fmla="*/ 14068 h 1392702"/>
              <a:gd name="connsiteX2" fmla="*/ 605350 w 914839"/>
              <a:gd name="connsiteY2" fmla="*/ 28135 h 1392702"/>
              <a:gd name="connsiteX3" fmla="*/ 689756 w 914839"/>
              <a:gd name="connsiteY3" fmla="*/ 84406 h 1392702"/>
              <a:gd name="connsiteX4" fmla="*/ 760095 w 914839"/>
              <a:gd name="connsiteY4" fmla="*/ 168812 h 1392702"/>
              <a:gd name="connsiteX5" fmla="*/ 830433 w 914839"/>
              <a:gd name="connsiteY5" fmla="*/ 239151 h 1392702"/>
              <a:gd name="connsiteX6" fmla="*/ 886704 w 914839"/>
              <a:gd name="connsiteY6" fmla="*/ 323557 h 1392702"/>
              <a:gd name="connsiteX7" fmla="*/ 914839 w 914839"/>
              <a:gd name="connsiteY7" fmla="*/ 407963 h 1392702"/>
              <a:gd name="connsiteX8" fmla="*/ 872636 w 914839"/>
              <a:gd name="connsiteY8" fmla="*/ 633046 h 1392702"/>
              <a:gd name="connsiteX9" fmla="*/ 844501 w 914839"/>
              <a:gd name="connsiteY9" fmla="*/ 661182 h 1392702"/>
              <a:gd name="connsiteX10" fmla="*/ 830433 w 914839"/>
              <a:gd name="connsiteY10" fmla="*/ 703385 h 1392702"/>
              <a:gd name="connsiteX11" fmla="*/ 774162 w 914839"/>
              <a:gd name="connsiteY11" fmla="*/ 773723 h 1392702"/>
              <a:gd name="connsiteX12" fmla="*/ 760095 w 914839"/>
              <a:gd name="connsiteY12" fmla="*/ 815926 h 1392702"/>
              <a:gd name="connsiteX13" fmla="*/ 647553 w 914839"/>
              <a:gd name="connsiteY13" fmla="*/ 900332 h 1392702"/>
              <a:gd name="connsiteX14" fmla="*/ 563147 w 914839"/>
              <a:gd name="connsiteY14" fmla="*/ 928468 h 1392702"/>
              <a:gd name="connsiteX15" fmla="*/ 478741 w 914839"/>
              <a:gd name="connsiteY15" fmla="*/ 970671 h 1392702"/>
              <a:gd name="connsiteX16" fmla="*/ 380267 w 914839"/>
              <a:gd name="connsiteY16" fmla="*/ 1041009 h 1392702"/>
              <a:gd name="connsiteX17" fmla="*/ 352132 w 914839"/>
              <a:gd name="connsiteY17" fmla="*/ 1069145 h 1392702"/>
              <a:gd name="connsiteX18" fmla="*/ 267725 w 914839"/>
              <a:gd name="connsiteY18" fmla="*/ 1097280 h 1392702"/>
              <a:gd name="connsiteX19" fmla="*/ 225522 w 914839"/>
              <a:gd name="connsiteY19" fmla="*/ 1111348 h 1392702"/>
              <a:gd name="connsiteX20" fmla="*/ 141116 w 914839"/>
              <a:gd name="connsiteY20" fmla="*/ 1153551 h 1392702"/>
              <a:gd name="connsiteX21" fmla="*/ 98913 w 914839"/>
              <a:gd name="connsiteY21" fmla="*/ 1181686 h 1392702"/>
              <a:gd name="connsiteX22" fmla="*/ 70778 w 914839"/>
              <a:gd name="connsiteY22" fmla="*/ 1209822 h 1392702"/>
              <a:gd name="connsiteX23" fmla="*/ 28575 w 914839"/>
              <a:gd name="connsiteY23" fmla="*/ 1223889 h 1392702"/>
              <a:gd name="connsiteX24" fmla="*/ 42642 w 914839"/>
              <a:gd name="connsiteY24" fmla="*/ 1167618 h 1392702"/>
              <a:gd name="connsiteX25" fmla="*/ 70778 w 914839"/>
              <a:gd name="connsiteY25" fmla="*/ 1083212 h 1392702"/>
              <a:gd name="connsiteX26" fmla="*/ 84845 w 914839"/>
              <a:gd name="connsiteY26" fmla="*/ 1041009 h 1392702"/>
              <a:gd name="connsiteX27" fmla="*/ 70778 w 914839"/>
              <a:gd name="connsiteY27" fmla="*/ 1097280 h 1392702"/>
              <a:gd name="connsiteX28" fmla="*/ 14507 w 914839"/>
              <a:gd name="connsiteY28" fmla="*/ 1209822 h 1392702"/>
              <a:gd name="connsiteX29" fmla="*/ 439 w 914839"/>
              <a:gd name="connsiteY29" fmla="*/ 1252025 h 1392702"/>
              <a:gd name="connsiteX30" fmla="*/ 70778 w 914839"/>
              <a:gd name="connsiteY30" fmla="*/ 1294228 h 1392702"/>
              <a:gd name="connsiteX31" fmla="*/ 112981 w 914839"/>
              <a:gd name="connsiteY31" fmla="*/ 1322363 h 1392702"/>
              <a:gd name="connsiteX32" fmla="*/ 155184 w 914839"/>
              <a:gd name="connsiteY32" fmla="*/ 1336431 h 1392702"/>
              <a:gd name="connsiteX33" fmla="*/ 197387 w 914839"/>
              <a:gd name="connsiteY33" fmla="*/ 1364566 h 1392702"/>
              <a:gd name="connsiteX34" fmla="*/ 239590 w 914839"/>
              <a:gd name="connsiteY34" fmla="*/ 1392702 h 13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14839" h="1392702">
                <a:moveTo>
                  <a:pt x="436538" y="0"/>
                </a:moveTo>
                <a:cubicBezTo>
                  <a:pt x="459984" y="4689"/>
                  <a:pt x="483291" y="10137"/>
                  <a:pt x="506876" y="14068"/>
                </a:cubicBezTo>
                <a:cubicBezTo>
                  <a:pt x="539583" y="19519"/>
                  <a:pt x="574402" y="16232"/>
                  <a:pt x="605350" y="28135"/>
                </a:cubicBezTo>
                <a:cubicBezTo>
                  <a:pt x="636911" y="40274"/>
                  <a:pt x="665846" y="60496"/>
                  <a:pt x="689756" y="84406"/>
                </a:cubicBezTo>
                <a:cubicBezTo>
                  <a:pt x="859132" y="253782"/>
                  <a:pt x="623006" y="12139"/>
                  <a:pt x="760095" y="168812"/>
                </a:cubicBezTo>
                <a:cubicBezTo>
                  <a:pt x="781930" y="193766"/>
                  <a:pt x="830433" y="239151"/>
                  <a:pt x="830433" y="239151"/>
                </a:cubicBezTo>
                <a:cubicBezTo>
                  <a:pt x="876976" y="378775"/>
                  <a:pt x="798887" y="165486"/>
                  <a:pt x="886704" y="323557"/>
                </a:cubicBezTo>
                <a:cubicBezTo>
                  <a:pt x="901107" y="349482"/>
                  <a:pt x="914839" y="407963"/>
                  <a:pt x="914839" y="407963"/>
                </a:cubicBezTo>
                <a:cubicBezTo>
                  <a:pt x="913017" y="426181"/>
                  <a:pt x="906112" y="599569"/>
                  <a:pt x="872636" y="633046"/>
                </a:cubicBezTo>
                <a:lnTo>
                  <a:pt x="844501" y="661182"/>
                </a:lnTo>
                <a:cubicBezTo>
                  <a:pt x="839812" y="675250"/>
                  <a:pt x="837065" y="690122"/>
                  <a:pt x="830433" y="703385"/>
                </a:cubicBezTo>
                <a:cubicBezTo>
                  <a:pt x="812686" y="738880"/>
                  <a:pt x="800333" y="747553"/>
                  <a:pt x="774162" y="773723"/>
                </a:cubicBezTo>
                <a:cubicBezTo>
                  <a:pt x="769473" y="787791"/>
                  <a:pt x="767724" y="803211"/>
                  <a:pt x="760095" y="815926"/>
                </a:cubicBezTo>
                <a:cubicBezTo>
                  <a:pt x="743431" y="843700"/>
                  <a:pt x="652790" y="898586"/>
                  <a:pt x="647553" y="900332"/>
                </a:cubicBezTo>
                <a:cubicBezTo>
                  <a:pt x="619418" y="909711"/>
                  <a:pt x="587823" y="912017"/>
                  <a:pt x="563147" y="928468"/>
                </a:cubicBezTo>
                <a:cubicBezTo>
                  <a:pt x="508606" y="964828"/>
                  <a:pt x="536984" y="951256"/>
                  <a:pt x="478741" y="970671"/>
                </a:cubicBezTo>
                <a:cubicBezTo>
                  <a:pt x="411985" y="1037427"/>
                  <a:pt x="447635" y="1018554"/>
                  <a:pt x="380267" y="1041009"/>
                </a:cubicBezTo>
                <a:cubicBezTo>
                  <a:pt x="370889" y="1050388"/>
                  <a:pt x="363995" y="1063214"/>
                  <a:pt x="352132" y="1069145"/>
                </a:cubicBezTo>
                <a:cubicBezTo>
                  <a:pt x="325606" y="1082408"/>
                  <a:pt x="295861" y="1087902"/>
                  <a:pt x="267725" y="1097280"/>
                </a:cubicBezTo>
                <a:cubicBezTo>
                  <a:pt x="253657" y="1101969"/>
                  <a:pt x="237860" y="1103123"/>
                  <a:pt x="225522" y="1111348"/>
                </a:cubicBezTo>
                <a:cubicBezTo>
                  <a:pt x="104574" y="1191979"/>
                  <a:pt x="257601" y="1095308"/>
                  <a:pt x="141116" y="1153551"/>
                </a:cubicBezTo>
                <a:cubicBezTo>
                  <a:pt x="125994" y="1161112"/>
                  <a:pt x="112115" y="1171124"/>
                  <a:pt x="98913" y="1181686"/>
                </a:cubicBezTo>
                <a:cubicBezTo>
                  <a:pt x="88556" y="1189972"/>
                  <a:pt x="82151" y="1202998"/>
                  <a:pt x="70778" y="1209822"/>
                </a:cubicBezTo>
                <a:cubicBezTo>
                  <a:pt x="58063" y="1217451"/>
                  <a:pt x="42643" y="1219200"/>
                  <a:pt x="28575" y="1223889"/>
                </a:cubicBezTo>
                <a:cubicBezTo>
                  <a:pt x="33264" y="1205132"/>
                  <a:pt x="37086" y="1186137"/>
                  <a:pt x="42642" y="1167618"/>
                </a:cubicBezTo>
                <a:cubicBezTo>
                  <a:pt x="51164" y="1139211"/>
                  <a:pt x="61400" y="1111347"/>
                  <a:pt x="70778" y="1083212"/>
                </a:cubicBezTo>
                <a:cubicBezTo>
                  <a:pt x="75467" y="1069144"/>
                  <a:pt x="88441" y="1026623"/>
                  <a:pt x="84845" y="1041009"/>
                </a:cubicBezTo>
                <a:cubicBezTo>
                  <a:pt x="80156" y="1059766"/>
                  <a:pt x="76334" y="1078761"/>
                  <a:pt x="70778" y="1097280"/>
                </a:cubicBezTo>
                <a:cubicBezTo>
                  <a:pt x="43067" y="1189649"/>
                  <a:pt x="61546" y="1162781"/>
                  <a:pt x="14507" y="1209822"/>
                </a:cubicBezTo>
                <a:cubicBezTo>
                  <a:pt x="9818" y="1223890"/>
                  <a:pt x="-2469" y="1237484"/>
                  <a:pt x="439" y="1252025"/>
                </a:cubicBezTo>
                <a:cubicBezTo>
                  <a:pt x="6545" y="1282554"/>
                  <a:pt x="52346" y="1285012"/>
                  <a:pt x="70778" y="1294228"/>
                </a:cubicBezTo>
                <a:cubicBezTo>
                  <a:pt x="85900" y="1301789"/>
                  <a:pt x="97859" y="1314802"/>
                  <a:pt x="112981" y="1322363"/>
                </a:cubicBezTo>
                <a:cubicBezTo>
                  <a:pt x="126244" y="1328995"/>
                  <a:pt x="141921" y="1329799"/>
                  <a:pt x="155184" y="1336431"/>
                </a:cubicBezTo>
                <a:cubicBezTo>
                  <a:pt x="170306" y="1343992"/>
                  <a:pt x="182265" y="1357005"/>
                  <a:pt x="197387" y="1364566"/>
                </a:cubicBezTo>
                <a:cubicBezTo>
                  <a:pt x="244039" y="1387892"/>
                  <a:pt x="239590" y="1361347"/>
                  <a:pt x="239590" y="13927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903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31ABC7AE-52A1-A247-8B42-522195AC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399C6B23-CB64-E740-9D17-24514CBB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chapter covered: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The advantages of using functions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The syntax for defining and calling a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Methods for designing a program to use functions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Use of local variables and their scope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Syntax and limitations of passing arguments to functions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Global variables, global constants, and their advantages and disadvantages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2911F042-AD17-C740-A058-7C2F85C8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 (cont’d.)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F16D4809-4F1E-9B45-9032-4E12A884623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Value-returning functions, including: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Writing value-returning functions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Using value-returning functions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Functions returning multiple values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Using library functions and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>
                <a:ea typeface="Arial" panose="020B0604020202020204" pitchFamily="34" charset="0"/>
              </a:rPr>
              <a:t>statement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Modules, including: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random</a:t>
            </a:r>
            <a:r>
              <a:rPr lang="en-US" altLang="en-US">
                <a:ea typeface="Arial" panose="020B0604020202020204" pitchFamily="34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>
                <a:ea typeface="Arial" panose="020B0604020202020204" pitchFamily="34" charset="0"/>
              </a:rPr>
              <a:t> modules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Grouping your own functions in modules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>
            <a:extLst>
              <a:ext uri="{FF2B5EF4-FFF2-40B4-BE49-F238E27FC236}">
                <a16:creationId xmlns:a16="http://schemas.microsoft.com/office/drawing/2014/main" id="{35B32D72-E3E1-9840-8025-286B12A6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4625"/>
            <a:ext cx="5410200" cy="396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grade = int(input("Enter your score in the class: "))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grade &gt;= 90 and grade &lt;= 100:</a:t>
            </a:r>
          </a:p>
          <a:p>
            <a:pPr eaLnBrk="1" hangingPunct="1"/>
            <a:r>
              <a:rPr lang="en-US" altLang="en-US" sz="1800"/>
              <a:t>    print("Your grade is an A")</a:t>
            </a:r>
          </a:p>
          <a:p>
            <a:pPr eaLnBrk="1" hangingPunct="1"/>
            <a:r>
              <a:rPr lang="en-US" altLang="en-US" sz="1800"/>
              <a:t>elif grade &gt;= 80 and grade &lt; 90:</a:t>
            </a:r>
          </a:p>
          <a:p>
            <a:pPr eaLnBrk="1" hangingPunct="1"/>
            <a:r>
              <a:rPr lang="en-US" altLang="en-US" sz="1800"/>
              <a:t>    print("Your grade is a B")</a:t>
            </a:r>
          </a:p>
          <a:p>
            <a:pPr eaLnBrk="1" hangingPunct="1"/>
            <a:r>
              <a:rPr lang="en-US" altLang="en-US" sz="1800"/>
              <a:t>elif grade &gt;= 70 and grade &lt; 80:</a:t>
            </a:r>
          </a:p>
          <a:p>
            <a:pPr eaLnBrk="1" hangingPunct="1"/>
            <a:r>
              <a:rPr lang="en-US" altLang="en-US" sz="1800"/>
              <a:t>    print("Your grade is a C")</a:t>
            </a:r>
          </a:p>
          <a:p>
            <a:pPr eaLnBrk="1" hangingPunct="1"/>
            <a:r>
              <a:rPr lang="en-US" altLang="en-US" sz="1800"/>
              <a:t>elif grade &gt;= 60 and grade &lt; 70:</a:t>
            </a:r>
          </a:p>
          <a:p>
            <a:pPr eaLnBrk="1" hangingPunct="1"/>
            <a:r>
              <a:rPr lang="en-US" altLang="en-US" sz="1800"/>
              <a:t>    print("Your grade is a D")</a:t>
            </a:r>
          </a:p>
          <a:p>
            <a:pPr eaLnBrk="1" hangingPunct="1"/>
            <a:r>
              <a:rPr lang="en-US" altLang="en-US" sz="1800"/>
              <a:t>elif grade &gt;= 0 and grade &lt; 60:</a:t>
            </a:r>
          </a:p>
          <a:p>
            <a:pPr eaLnBrk="1" hangingPunct="1"/>
            <a:r>
              <a:rPr lang="en-US" altLang="en-US" sz="1800"/>
              <a:t>    print("Your grade is an F")</a:t>
            </a:r>
          </a:p>
          <a:p>
            <a:pPr eaLnBrk="1" hangingPunct="1"/>
            <a:r>
              <a:rPr lang="en-US" altLang="en-US" sz="1800"/>
              <a:t>else:</a:t>
            </a:r>
          </a:p>
          <a:p>
            <a:pPr eaLnBrk="1" hangingPunct="1"/>
            <a:r>
              <a:rPr lang="en-US" altLang="en-US" sz="1800"/>
              <a:t>    print("Invalid grade")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>
            <a:extLst>
              <a:ext uri="{FF2B5EF4-FFF2-40B4-BE49-F238E27FC236}">
                <a16:creationId xmlns:a16="http://schemas.microsoft.com/office/drawing/2014/main" id="{A8C9AA58-479B-8743-85B2-7EAECCB67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4625"/>
            <a:ext cx="541020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grade = input("Please enter your grades: ");</a:t>
            </a:r>
          </a:p>
          <a:p>
            <a:pPr eaLnBrk="1" hangingPunct="1"/>
            <a:r>
              <a:rPr lang="en-US" altLang="en-US" sz="1800"/>
              <a:t>grade = int (grade);</a:t>
            </a:r>
          </a:p>
          <a:p>
            <a:pPr eaLnBrk="1" hangingPunct="1"/>
            <a:r>
              <a:rPr lang="en-US" altLang="en-US" sz="1800"/>
              <a:t>if grade &lt;= 0 or grade &gt; 100:</a:t>
            </a:r>
          </a:p>
          <a:p>
            <a:pPr eaLnBrk="1" hangingPunct="1"/>
            <a:r>
              <a:rPr lang="en-US" altLang="en-US" sz="1800"/>
              <a:t>    print("Warning: INVALID GRADES WERE ENTERED")</a:t>
            </a:r>
          </a:p>
          <a:p>
            <a:pPr eaLnBrk="1" hangingPunct="1"/>
            <a:r>
              <a:rPr lang="en-US" altLang="en-US" sz="1800"/>
              <a:t>elif grade &lt; 95:</a:t>
            </a:r>
          </a:p>
          <a:p>
            <a:pPr eaLnBrk="1" hangingPunct="1"/>
            <a:r>
              <a:rPr lang="en-US" altLang="en-US" sz="1800"/>
              <a:t>    print('Your grade is (A)')</a:t>
            </a:r>
          </a:p>
          <a:p>
            <a:pPr eaLnBrk="1" hangingPunct="1"/>
            <a:r>
              <a:rPr lang="en-US" altLang="en-US" sz="1800"/>
              <a:t>elif grade &lt; 85:</a:t>
            </a:r>
          </a:p>
          <a:p>
            <a:pPr eaLnBrk="1" hangingPunct="1"/>
            <a:r>
              <a:rPr lang="en-US" altLang="en-US" sz="1800"/>
              <a:t>    print('Your grade is (B)')</a:t>
            </a:r>
          </a:p>
          <a:p>
            <a:pPr eaLnBrk="1" hangingPunct="1"/>
            <a:r>
              <a:rPr lang="en-US" altLang="en-US" sz="1800"/>
              <a:t>elif grade &lt; 75:</a:t>
            </a:r>
          </a:p>
          <a:p>
            <a:pPr eaLnBrk="1" hangingPunct="1"/>
            <a:r>
              <a:rPr lang="en-US" altLang="en-US" sz="1800"/>
              <a:t>    print('Your grade is (C)')</a:t>
            </a:r>
          </a:p>
          <a:p>
            <a:pPr eaLnBrk="1" hangingPunct="1"/>
            <a:r>
              <a:rPr lang="en-US" altLang="en-US" sz="1800"/>
              <a:t>elif grade &lt; 65:</a:t>
            </a:r>
          </a:p>
          <a:p>
            <a:pPr eaLnBrk="1" hangingPunct="1"/>
            <a:r>
              <a:rPr lang="en-US" altLang="en-US" sz="1800"/>
              <a:t>    print('Your grade is (D)')</a:t>
            </a:r>
          </a:p>
          <a:p>
            <a:pPr eaLnBrk="1" hangingPunct="1"/>
            <a:r>
              <a:rPr lang="en-US" altLang="en-US" sz="1800"/>
              <a:t>else:</a:t>
            </a:r>
          </a:p>
          <a:p>
            <a:pPr eaLnBrk="1" hangingPunct="1"/>
            <a:r>
              <a:rPr lang="en-US" altLang="en-US" sz="1800"/>
              <a:t>    print('Your grade is (F)')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68E927-C339-7842-9996-42BD1EFB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4150"/>
            <a:ext cx="8470900" cy="6422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ADD6CB-9A45-B44C-969E-3A9E2A18ADC9}"/>
              </a:ext>
            </a:extLst>
          </p:cNvPr>
          <p:cNvCxnSpPr/>
          <p:nvPr/>
        </p:nvCxnSpPr>
        <p:spPr bwMode="auto">
          <a:xfrm flipV="1">
            <a:off x="5105400" y="1447800"/>
            <a:ext cx="1143000" cy="205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3223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76B6603-E155-E649-B266-F535D9EA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Benefits of Modularizing a Program with Functions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FA809AFD-31A4-AF46-B635-229F8C54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benefits of using functions include: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Simpler code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Code reuse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write the code once and call it multiple times 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Better testing and debugging 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Can test and debug each function individually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Faster development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Easier facilitation of teamwork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Different team members can write different functions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89DC6E1-95BB-8541-8CE9-C3B4AA4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Void Functions and Value-Returning Functions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3D25D71-4B59-E840-8B5F-FA6BE7E2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</a:t>
            </a:r>
            <a:r>
              <a:rPr lang="en-US" altLang="en-US" u="sng">
                <a:ea typeface="ＭＳ Ｐゴシック" panose="020B0600070205080204" pitchFamily="34" charset="-128"/>
              </a:rPr>
              <a:t>void function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Simply executes the statements it contains and then terminates.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</a:t>
            </a:r>
            <a:r>
              <a:rPr lang="en-US" altLang="en-US" u="sng">
                <a:ea typeface="ＭＳ Ｐゴシック" panose="020B0600070205080204" pitchFamily="34" charset="-128"/>
              </a:rPr>
              <a:t>value-returning function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Executes the statements it contains, and then it returns a value back to the statement that called it.</a:t>
            </a:r>
          </a:p>
          <a:p>
            <a:pPr lvl="2"/>
            <a:r>
              <a:rPr lang="en-US" altLang="en-US">
                <a:ea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r>
              <a:rPr lang="en-US" altLang="en-US">
                <a:ea typeface="Arial" panose="020B0604020202020204" pitchFamily="34" charset="0"/>
              </a:rPr>
              <a:t>,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>
                <a:ea typeface="Arial" panose="020B0604020202020204" pitchFamily="34" charset="0"/>
              </a:rPr>
              <a:t>, and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float</a:t>
            </a:r>
            <a:r>
              <a:rPr lang="en-US" altLang="en-US">
                <a:ea typeface="Arial" panose="020B0604020202020204" pitchFamily="34" charset="0"/>
              </a:rPr>
              <a:t> functions are examples of value-returning functions.</a:t>
            </a:r>
          </a:p>
          <a:p>
            <a:pPr lvl="1"/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2494</Words>
  <Application>Microsoft Macintosh PowerPoint</Application>
  <PresentationFormat>On-screen Show (4:3)</PresentationFormat>
  <Paragraphs>344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ＭＳ Ｐゴシック</vt:lpstr>
      <vt:lpstr>ヒラギノ角ゴ Pro W3</vt:lpstr>
      <vt:lpstr>Arial</vt:lpstr>
      <vt:lpstr>Century Gothic</vt:lpstr>
      <vt:lpstr>Courier New</vt:lpstr>
      <vt:lpstr>Menlo</vt:lpstr>
      <vt:lpstr>Tw Cen MT</vt:lpstr>
      <vt:lpstr>Default Design</vt:lpstr>
      <vt:lpstr>PowerPoint Presentation</vt:lpstr>
      <vt:lpstr>Topics</vt:lpstr>
      <vt:lpstr>Topics (cont’d.)</vt:lpstr>
      <vt:lpstr>Introduction to Functions</vt:lpstr>
      <vt:lpstr>PowerPoint Presentation</vt:lpstr>
      <vt:lpstr>PowerPoint Presentation</vt:lpstr>
      <vt:lpstr>PowerPoint Presentation</vt:lpstr>
      <vt:lpstr>Benefits of Modularizing a Program with Functions</vt:lpstr>
      <vt:lpstr>Void Functions and Value-Returning Functions</vt:lpstr>
      <vt:lpstr>PowerPoint Presentation</vt:lpstr>
      <vt:lpstr>PowerPoint Presentation</vt:lpstr>
      <vt:lpstr>Function naming rules:</vt:lpstr>
      <vt:lpstr>Defining and Calling a Function (cont’d.)</vt:lpstr>
      <vt:lpstr>Defining and Calling a Function (cont’d.)</vt:lpstr>
      <vt:lpstr>Defining and Calling a Function (cont’d.)</vt:lpstr>
      <vt:lpstr>Defining and Calling a Function (cont’d.)</vt:lpstr>
      <vt:lpstr>Indentation in Python</vt:lpstr>
      <vt:lpstr>Designing a Program to Use Functions</vt:lpstr>
      <vt:lpstr>Designing a Program to Use Functions (cont’d.)</vt:lpstr>
      <vt:lpstr>Designing a Program to Use Functions (cont’d.)</vt:lpstr>
      <vt:lpstr>Local Variables</vt:lpstr>
      <vt:lpstr>Local Variables (cont’d.)</vt:lpstr>
      <vt:lpstr>Passing Arguments to Functions</vt:lpstr>
      <vt:lpstr>PowerPoint Presentation</vt:lpstr>
      <vt:lpstr>Passing Arguments to Functions (cont’d.)</vt:lpstr>
      <vt:lpstr>Passing Arguments to Functions (cont’d.)</vt:lpstr>
      <vt:lpstr>Passing Multiple Arguments</vt:lpstr>
      <vt:lpstr>Passing Multiple Arguments (cont’d.)</vt:lpstr>
      <vt:lpstr>Making Changes to Parameters</vt:lpstr>
      <vt:lpstr>Making Changes to Parameters (cont’d.)</vt:lpstr>
      <vt:lpstr>Making Changes to Parameters (cont’d.)</vt:lpstr>
      <vt:lpstr>Keyword Arguments</vt:lpstr>
      <vt:lpstr>Global Variables and Global Constants</vt:lpstr>
      <vt:lpstr>Global Variables and Global Constants (cont’d.)</vt:lpstr>
      <vt:lpstr>Global Constants</vt:lpstr>
      <vt:lpstr>Introduction to Value-Returning Functions: Generating Random Numbers</vt:lpstr>
      <vt:lpstr>Standard Library Functions and the import Statement</vt:lpstr>
      <vt:lpstr>Standard Library Functions and the import Statement (cont’d.)</vt:lpstr>
      <vt:lpstr>Standard Library Functions and the import Statement (cont’d.)</vt:lpstr>
      <vt:lpstr>Generating Random Numbers</vt:lpstr>
      <vt:lpstr>Generating Random Numbers (cont’d.)</vt:lpstr>
      <vt:lpstr>Generating Random Numbers (cont’d.)</vt:lpstr>
      <vt:lpstr>Generating Random Numbers (cont’d.)</vt:lpstr>
      <vt:lpstr>Generating Random Numbers (cont’d.)</vt:lpstr>
      <vt:lpstr>Random Number Seeds</vt:lpstr>
      <vt:lpstr>Writing Your Own Value-Returning Functions</vt:lpstr>
      <vt:lpstr>Writing Your Own Value-Returning Functions (cont’d.)</vt:lpstr>
      <vt:lpstr>How to Use Value-Returning Functions</vt:lpstr>
      <vt:lpstr>Using IPO Charts</vt:lpstr>
      <vt:lpstr>Using IPO Charts (cont’d.)</vt:lpstr>
      <vt:lpstr>Returning Strings</vt:lpstr>
      <vt:lpstr>Returning Boolean Values</vt:lpstr>
      <vt:lpstr>Returning Multiple Values</vt:lpstr>
      <vt:lpstr>The math Module</vt:lpstr>
      <vt:lpstr>The math Module (cont’d.)</vt:lpstr>
      <vt:lpstr>The math Module (cont’d.)</vt:lpstr>
      <vt:lpstr>Storing Functions in Modules</vt:lpstr>
      <vt:lpstr>Storing Functions in Modules (cont’d.)</vt:lpstr>
      <vt:lpstr>Menu Driven Programs</vt:lpstr>
      <vt:lpstr>Summary</vt:lpstr>
      <vt:lpstr>Summary (cont’d.)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Chung-Wen Tsao</cp:lastModifiedBy>
  <cp:revision>120</cp:revision>
  <dcterms:created xsi:type="dcterms:W3CDTF">2011-02-21T19:15:53Z</dcterms:created>
  <dcterms:modified xsi:type="dcterms:W3CDTF">2019-03-04T22:49:44Z</dcterms:modified>
</cp:coreProperties>
</file>