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6" r:id="rId2"/>
    <p:sldId id="258" r:id="rId3"/>
    <p:sldId id="350" r:id="rId4"/>
    <p:sldId id="351" r:id="rId5"/>
    <p:sldId id="261" r:id="rId6"/>
    <p:sldId id="259" r:id="rId7"/>
    <p:sldId id="260" r:id="rId8"/>
    <p:sldId id="262" r:id="rId9"/>
    <p:sldId id="263" r:id="rId10"/>
    <p:sldId id="266" r:id="rId11"/>
    <p:sldId id="267" r:id="rId12"/>
    <p:sldId id="348" r:id="rId13"/>
    <p:sldId id="349" r:id="rId14"/>
    <p:sldId id="345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52" r:id="rId23"/>
    <p:sldId id="269" r:id="rId24"/>
    <p:sldId id="353" r:id="rId25"/>
    <p:sldId id="354" r:id="rId26"/>
    <p:sldId id="424" r:id="rId27"/>
    <p:sldId id="425" r:id="rId28"/>
    <p:sldId id="443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304" r:id="rId46"/>
    <p:sldId id="444" r:id="rId47"/>
    <p:sldId id="310" r:id="rId48"/>
    <p:sldId id="303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295" r:id="rId68"/>
    <p:sldId id="296" r:id="rId69"/>
    <p:sldId id="297" r:id="rId70"/>
    <p:sldId id="298" r:id="rId71"/>
    <p:sldId id="302" r:id="rId72"/>
    <p:sldId id="305" r:id="rId73"/>
    <p:sldId id="306" r:id="rId74"/>
    <p:sldId id="307" r:id="rId75"/>
    <p:sldId id="308" r:id="rId76"/>
    <p:sldId id="309" r:id="rId77"/>
    <p:sldId id="311" r:id="rId78"/>
    <p:sldId id="312" r:id="rId79"/>
    <p:sldId id="452" r:id="rId80"/>
    <p:sldId id="378" r:id="rId81"/>
    <p:sldId id="453" r:id="rId82"/>
    <p:sldId id="454" r:id="rId83"/>
    <p:sldId id="455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68" r:id="rId98"/>
    <p:sldId id="369" r:id="rId99"/>
    <p:sldId id="370" r:id="rId100"/>
    <p:sldId id="371" r:id="rId101"/>
    <p:sldId id="372" r:id="rId102"/>
    <p:sldId id="373" r:id="rId103"/>
    <p:sldId id="374" r:id="rId104"/>
    <p:sldId id="375" r:id="rId105"/>
    <p:sldId id="376" r:id="rId10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56"/>
  </p:normalViewPr>
  <p:slideViewPr>
    <p:cSldViewPr snapToGrid="0" snapToObjects="1" showGuides="1">
      <p:cViewPr varScale="1">
        <p:scale>
          <a:sx n="71" d="100"/>
          <a:sy n="71" d="100"/>
        </p:scale>
        <p:origin x="148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8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A6C9FF-11EF-BD4B-8EED-37B03A1487F9}" type="slidenum">
              <a:rPr lang="en-CA" sz="1200"/>
              <a:pPr/>
              <a:t>4</a:t>
            </a:fld>
            <a:endParaRPr lang="en-CA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DFCF28-34C9-3145-A6D0-2C462C21F8C5}" type="slidenum">
              <a:rPr lang="en-CA" sz="1200"/>
              <a:pPr/>
              <a:t>13</a:t>
            </a:fld>
            <a:endParaRPr lang="en-CA" sz="1200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47200" y="6570980"/>
            <a:ext cx="2844800" cy="269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>
            <a:off x="1523999" y="0"/>
            <a:ext cx="9144002" cy="546100"/>
            <a:chOff x="0" y="0"/>
            <a:chExt cx="9144000" cy="546100"/>
          </a:xfrm>
        </p:grpSpPr>
        <p:sp>
          <p:nvSpPr>
            <p:cNvPr id="116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398260"/>
            <a:ext cx="2133600" cy="30734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70974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6" name="Recursion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5880"/>
            </a:pPr>
            <a:r>
              <a:rPr dirty="0"/>
              <a:t>Recursion</a:t>
            </a:r>
          </a:p>
          <a:p>
            <a:pPr defTabSz="896111">
              <a:defRPr sz="5880"/>
            </a:pPr>
            <a:r>
              <a:rPr dirty="0"/>
              <a:t>Reduce and Conquer</a:t>
            </a:r>
          </a:p>
          <a:p>
            <a:pPr defTabSz="896111">
              <a:defRPr sz="5880"/>
            </a:pPr>
            <a:r>
              <a:rPr dirty="0"/>
              <a:t>Divide (Evenly) and Conquer</a:t>
            </a:r>
            <a:br>
              <a:rPr lang="en-US" dirty="0"/>
            </a:br>
            <a:r>
              <a:rPr lang="en-US" dirty="0"/>
              <a:t>Sorting</a:t>
            </a:r>
            <a:endParaRPr dirty="0"/>
          </a:p>
        </p:txBody>
      </p:sp>
      <p:sp>
        <p:nvSpPr>
          <p:cNvPr id="1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9" name="fib(n) // recursive…"/>
          <p:cNvSpPr txBox="1"/>
          <p:nvPr/>
        </p:nvSpPr>
        <p:spPr>
          <a:xfrm>
            <a:off x="540959" y="1284102"/>
            <a:ext cx="3880803" cy="229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fib(n) // recursive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if (n == 0 or n == 1)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n;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else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fib(n-1) + fib(n-2);</a:t>
            </a:r>
          </a:p>
        </p:txBody>
      </p:sp>
      <p:sp>
        <p:nvSpPr>
          <p:cNvPr id="231" name="T(n) = Θ(Fn)  = Θ(⏀n)"/>
          <p:cNvSpPr txBox="1"/>
          <p:nvPr/>
        </p:nvSpPr>
        <p:spPr>
          <a:xfrm>
            <a:off x="6140359" y="2092306"/>
            <a:ext cx="3319500" cy="51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 dirty="0">
                <a:solidFill>
                  <a:srgbClr val="0000FF"/>
                </a:solidFill>
              </a:rPr>
              <a:t>T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800" i="1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 = </a:t>
            </a:r>
            <a:r>
              <a:rPr sz="28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500" dirty="0">
                <a:solidFill>
                  <a:srgbClr val="0000FF"/>
                </a:solidFill>
              </a:rPr>
              <a:t>F</a:t>
            </a:r>
            <a:r>
              <a:rPr sz="2500" baseline="-5999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  = </a:t>
            </a:r>
            <a:r>
              <a:rPr sz="28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100" dirty="0">
                <a:solidFill>
                  <a:srgbClr val="0000FF"/>
                </a:solidFill>
              </a:rPr>
              <a:t>⏀</a:t>
            </a:r>
            <a:r>
              <a:rPr sz="2800" baseline="31999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</a:t>
            </a:r>
            <a:r>
              <a:rPr sz="2800" dirty="0"/>
              <a:t> </a:t>
            </a:r>
          </a:p>
        </p:txBody>
      </p:sp>
      <p:sp>
        <p:nvSpPr>
          <p:cNvPr id="232" name="T(n) = T(n-1)+T(n-2) + 1"/>
          <p:cNvSpPr txBox="1"/>
          <p:nvPr/>
        </p:nvSpPr>
        <p:spPr>
          <a:xfrm>
            <a:off x="6097741" y="1324365"/>
            <a:ext cx="3701292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>
                <a:solidFill>
                  <a:srgbClr val="0000FF"/>
                </a:solidFill>
              </a:rPr>
              <a:t>T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800" i="1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= T(n-1)+T(n-2) + 1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467635" y="3660750"/>
            <a:ext cx="7327901" cy="2707838"/>
            <a:chOff x="0" y="0"/>
            <a:chExt cx="7327900" cy="2707837"/>
          </a:xfrm>
        </p:grpSpPr>
        <p:grpSp>
          <p:nvGrpSpPr>
            <p:cNvPr id="238" name="Group"/>
            <p:cNvGrpSpPr/>
            <p:nvPr/>
          </p:nvGrpSpPr>
          <p:grpSpPr>
            <a:xfrm>
              <a:off x="1800226" y="-1"/>
              <a:ext cx="3686176" cy="1087003"/>
              <a:chOff x="0" y="0"/>
              <a:chExt cx="3686175" cy="1087001"/>
            </a:xfrm>
          </p:grpSpPr>
          <p:sp>
            <p:nvSpPr>
              <p:cNvPr id="233" name="F(9)"/>
              <p:cNvSpPr txBox="1"/>
              <p:nvPr/>
            </p:nvSpPr>
            <p:spPr>
              <a:xfrm>
                <a:off x="1519237" y="0"/>
                <a:ext cx="887413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4" name="F(8)"/>
              <p:cNvSpPr txBox="1"/>
              <p:nvPr/>
            </p:nvSpPr>
            <p:spPr>
              <a:xfrm>
                <a:off x="0" y="542925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5" name="F(7)"/>
              <p:cNvSpPr txBox="1"/>
              <p:nvPr/>
            </p:nvSpPr>
            <p:spPr>
              <a:xfrm>
                <a:off x="2676525" y="542925"/>
                <a:ext cx="100965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6" name="Line"/>
              <p:cNvSpPr/>
              <p:nvPr/>
            </p:nvSpPr>
            <p:spPr>
              <a:xfrm flipH="1">
                <a:off x="742949" y="471487"/>
                <a:ext cx="704851" cy="16192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>
                <a:off x="2424112" y="415925"/>
                <a:ext cx="525463" cy="16986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914401" y="1147762"/>
              <a:ext cx="5610226" cy="737751"/>
              <a:chOff x="0" y="0"/>
              <a:chExt cx="5610225" cy="737750"/>
            </a:xfrm>
          </p:grpSpPr>
          <p:sp>
            <p:nvSpPr>
              <p:cNvPr id="239" name="F(7)"/>
              <p:cNvSpPr txBox="1"/>
              <p:nvPr/>
            </p:nvSpPr>
            <p:spPr>
              <a:xfrm>
                <a:off x="0" y="19367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0" name="F(6)"/>
              <p:cNvSpPr txBox="1"/>
              <p:nvPr/>
            </p:nvSpPr>
            <p:spPr>
              <a:xfrm>
                <a:off x="1676400" y="193674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1" name="F(6)"/>
              <p:cNvSpPr txBox="1"/>
              <p:nvPr/>
            </p:nvSpPr>
            <p:spPr>
              <a:xfrm>
                <a:off x="3013075" y="17462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2" name="F(5)"/>
              <p:cNvSpPr txBox="1"/>
              <p:nvPr/>
            </p:nvSpPr>
            <p:spPr>
              <a:xfrm>
                <a:off x="4572000" y="174624"/>
                <a:ext cx="1038225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3" name="Line"/>
              <p:cNvSpPr/>
              <p:nvPr/>
            </p:nvSpPr>
            <p:spPr>
              <a:xfrm flipH="1">
                <a:off x="657225" y="19049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4" name="Line"/>
              <p:cNvSpPr/>
              <p:nvPr/>
            </p:nvSpPr>
            <p:spPr>
              <a:xfrm>
                <a:off x="1722437" y="0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5" name="Line"/>
              <p:cNvSpPr/>
              <p:nvPr/>
            </p:nvSpPr>
            <p:spPr>
              <a:xfrm flipH="1">
                <a:off x="3489325" y="47624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6" name="Line"/>
              <p:cNvSpPr/>
              <p:nvPr/>
            </p:nvSpPr>
            <p:spPr>
              <a:xfrm>
                <a:off x="4554537" y="28575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0" y="1904998"/>
              <a:ext cx="7327900" cy="802840"/>
              <a:chOff x="0" y="0"/>
              <a:chExt cx="7327900" cy="802838"/>
            </a:xfrm>
          </p:grpSpPr>
          <p:sp>
            <p:nvSpPr>
              <p:cNvPr id="248" name="F(6)"/>
              <p:cNvSpPr txBox="1"/>
              <p:nvPr/>
            </p:nvSpPr>
            <p:spPr>
              <a:xfrm>
                <a:off x="0" y="258762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9" name="F(5)"/>
              <p:cNvSpPr txBox="1"/>
              <p:nvPr/>
            </p:nvSpPr>
            <p:spPr>
              <a:xfrm>
                <a:off x="120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0" name="Line"/>
              <p:cNvSpPr/>
              <p:nvPr/>
            </p:nvSpPr>
            <p:spPr>
              <a:xfrm flipH="1">
                <a:off x="657225" y="84137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1" name="Line"/>
              <p:cNvSpPr/>
              <p:nvPr/>
            </p:nvSpPr>
            <p:spPr>
              <a:xfrm>
                <a:off x="1600199" y="0"/>
                <a:ext cx="76202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2" name="F(5)"/>
              <p:cNvSpPr txBox="1"/>
              <p:nvPr/>
            </p:nvSpPr>
            <p:spPr>
              <a:xfrm>
                <a:off x="374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3" name="F(4)"/>
              <p:cNvSpPr txBox="1"/>
              <p:nvPr/>
            </p:nvSpPr>
            <p:spPr>
              <a:xfrm>
                <a:off x="45720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4" name="Line"/>
              <p:cNvSpPr/>
              <p:nvPr/>
            </p:nvSpPr>
            <p:spPr>
              <a:xfrm flipH="1">
                <a:off x="41021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4584700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6" name="F(5)"/>
              <p:cNvSpPr txBox="1"/>
              <p:nvPr/>
            </p:nvSpPr>
            <p:spPr>
              <a:xfrm>
                <a:off x="1981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7" name="F(4)"/>
              <p:cNvSpPr txBox="1"/>
              <p:nvPr/>
            </p:nvSpPr>
            <p:spPr>
              <a:xfrm>
                <a:off x="2819400" y="228600"/>
                <a:ext cx="107950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8" name="Line"/>
              <p:cNvSpPr/>
              <p:nvPr/>
            </p:nvSpPr>
            <p:spPr>
              <a:xfrm flipH="1">
                <a:off x="2333625" y="0"/>
                <a:ext cx="409576" cy="27305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3200399" y="0"/>
                <a:ext cx="76201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0" name="F(4)"/>
              <p:cNvSpPr txBox="1"/>
              <p:nvPr/>
            </p:nvSpPr>
            <p:spPr>
              <a:xfrm>
                <a:off x="5410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1" name="F(3)"/>
              <p:cNvSpPr txBox="1"/>
              <p:nvPr/>
            </p:nvSpPr>
            <p:spPr>
              <a:xfrm>
                <a:off x="62484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2" name="Line"/>
              <p:cNvSpPr/>
              <p:nvPr/>
            </p:nvSpPr>
            <p:spPr>
              <a:xfrm flipH="1">
                <a:off x="57150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6294437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66" name="Rectangle"/>
          <p:cNvSpPr/>
          <p:nvPr/>
        </p:nvSpPr>
        <p:spPr>
          <a:xfrm>
            <a:off x="432262" y="1745672"/>
            <a:ext cx="3890357" cy="17824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recursive</a:t>
            </a:r>
            <a:r>
              <a:t> algorithm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E53430C3-952E-B24B-9BBE-5FFD4C85B6F6}" type="slidenum">
              <a:rPr lang="en-US"/>
              <a:pPr/>
              <a:t>100</a:t>
            </a:fld>
            <a:endParaRPr lang="en-US" sz="1400"/>
          </a:p>
        </p:txBody>
      </p:sp>
      <p:sp>
        <p:nvSpPr>
          <p:cNvPr id="24064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064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064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064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4064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064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064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064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065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065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065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065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06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065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065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065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065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066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066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066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066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066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066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066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066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066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066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4669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0672" name="Text Box 32"/>
          <p:cNvSpPr txBox="1">
            <a:spLocks noChangeArrowheads="1"/>
          </p:cNvSpPr>
          <p:nvPr/>
        </p:nvSpPr>
        <p:spPr bwMode="auto">
          <a:xfrm>
            <a:off x="3429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1</a:t>
            </a:r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927620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21B1883-3E9D-784E-A8F1-374D7D8530E8}" type="slidenum">
              <a:rPr lang="en-US"/>
              <a:pPr/>
              <a:t>101</a:t>
            </a:fld>
            <a:endParaRPr lang="en-US" sz="1400"/>
          </a:p>
        </p:txBody>
      </p:sp>
      <p:sp>
        <p:nvSpPr>
          <p:cNvPr id="24166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166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166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166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167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167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167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167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167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167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167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167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16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16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168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168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168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168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168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168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168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168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168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169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169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169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169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1695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1696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169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41698" name="Text Box 34"/>
          <p:cNvSpPr txBox="1">
            <a:spLocks noChangeArrowheads="1"/>
          </p:cNvSpPr>
          <p:nvPr/>
        </p:nvSpPr>
        <p:spPr bwMode="auto">
          <a:xfrm>
            <a:off x="1443567" y="3254375"/>
            <a:ext cx="313266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>
                <a:solidFill>
                  <a:srgbClr val="003399"/>
                </a:solidFill>
              </a:rPr>
              <a:t>first half exhausted</a:t>
            </a:r>
          </a:p>
        </p:txBody>
      </p:sp>
      <p:sp>
        <p:nvSpPr>
          <p:cNvPr id="241699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1700" name="Text Box 36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1701" name="Text Box 37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1702" name="Text Box 38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2744765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3DCD9FCD-4DBC-6D45-8F94-10ABEFA867F3}" type="slidenum">
              <a:rPr lang="en-US"/>
              <a:pPr/>
              <a:t>102</a:t>
            </a:fld>
            <a:endParaRPr lang="en-US" sz="1400"/>
          </a:p>
        </p:txBody>
      </p:sp>
      <p:sp>
        <p:nvSpPr>
          <p:cNvPr id="24269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269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269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269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269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269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269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269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269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4269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270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270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270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270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270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270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270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271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271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271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271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271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271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271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2719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2720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</a:t>
            </a: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272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2724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2725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2726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61619401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3A64A54-9939-6B45-9996-D8346F3E015B}" type="slidenum">
              <a:rPr lang="en-US"/>
              <a:pPr/>
              <a:t>103</a:t>
            </a:fld>
            <a:endParaRPr lang="en-US" sz="1400"/>
          </a:p>
        </p:txBody>
      </p:sp>
      <p:sp>
        <p:nvSpPr>
          <p:cNvPr id="24576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576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576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576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576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576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576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576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577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577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577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577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57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57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577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577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577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578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578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578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578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578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578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578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578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578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5790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5792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579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</a:t>
            </a:r>
          </a:p>
        </p:txBody>
      </p:sp>
      <p:sp>
        <p:nvSpPr>
          <p:cNvPr id="24579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579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579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5797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5798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>
            <a:off x="89175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4634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3D22329C-E334-DE49-BE4A-2DAA896A6730}" type="slidenum">
              <a:rPr lang="en-US"/>
              <a:pPr/>
              <a:t>104</a:t>
            </a:fld>
            <a:endParaRPr lang="en-US" sz="1400"/>
          </a:p>
        </p:txBody>
      </p:sp>
      <p:sp>
        <p:nvSpPr>
          <p:cNvPr id="24371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371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371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371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371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371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372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372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372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372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4372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372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37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372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372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373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373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373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373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373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373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373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373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373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373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374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374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3743" name="Line 31"/>
          <p:cNvSpPr>
            <a:spLocks noChangeShapeType="1"/>
          </p:cNvSpPr>
          <p:nvPr/>
        </p:nvSpPr>
        <p:spPr bwMode="auto">
          <a:xfrm>
            <a:off x="89175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3744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 + 0</a:t>
            </a:r>
          </a:p>
        </p:txBody>
      </p:sp>
      <p:sp>
        <p:nvSpPr>
          <p:cNvPr id="24374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374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3748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3749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8733367" y="4314825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73991176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84CE91EA-4BF2-1042-AE9F-559245BB8978}" type="slidenum">
              <a:rPr lang="en-US"/>
              <a:pPr/>
              <a:t>105</a:t>
            </a:fld>
            <a:endParaRPr lang="en-US" sz="1400"/>
          </a:p>
        </p:txBody>
      </p:sp>
      <p:sp>
        <p:nvSpPr>
          <p:cNvPr id="24473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473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474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474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474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474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474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474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474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474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474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474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47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475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475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475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475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475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475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475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475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476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476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476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476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476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4766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4767" name="Line 31"/>
          <p:cNvSpPr>
            <a:spLocks noChangeShapeType="1"/>
          </p:cNvSpPr>
          <p:nvPr/>
        </p:nvSpPr>
        <p:spPr bwMode="auto">
          <a:xfrm>
            <a:off x="9438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4768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 + 0 = 13</a:t>
            </a:r>
          </a:p>
        </p:txBody>
      </p:sp>
      <p:sp>
        <p:nvSpPr>
          <p:cNvPr id="24477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 dirty="0"/>
              <a:t>6</a:t>
            </a:r>
          </a:p>
        </p:txBody>
      </p:sp>
      <p:sp>
        <p:nvSpPr>
          <p:cNvPr id="24477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4773" name="Text Box 37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4774" name="Text Box 38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4775" name="Text Box 39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8733367" y="4314825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17247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71" name="fib(n): // iterativ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794066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fib(n): // iterative </a:t>
            </a:r>
          </a:p>
          <a:p>
            <a:pPr>
              <a:buSzTx/>
              <a:buNone/>
            </a:pPr>
            <a:r>
              <a:t>		F[0] = 0;	F[1] = 1;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3200"/>
              <a:t>	  for i = 2 to n</a:t>
            </a:r>
          </a:p>
          <a:p>
            <a:pPr>
              <a:buSzTx/>
              <a:buNone/>
            </a:pPr>
            <a:r>
              <a:t>			F[i] = F[i-1] + F[i-2]; // F[2]=1, F[3]= 2, F[4]=3, ….</a:t>
            </a:r>
          </a:p>
          <a:p>
            <a:pPr>
              <a:buSzTx/>
              <a:buNone/>
            </a:pPr>
            <a:r>
              <a:t>		Return F[n];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Time complexity?</a:t>
            </a:r>
          </a:p>
        </p:txBody>
      </p:sp>
      <p:sp>
        <p:nvSpPr>
          <p:cNvPr id="27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74" name="T(n)"/>
          <p:cNvSpPr txBox="1"/>
          <p:nvPr/>
        </p:nvSpPr>
        <p:spPr>
          <a:xfrm>
            <a:off x="3818831" y="4649152"/>
            <a:ext cx="7210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T(n)</a:t>
            </a:r>
          </a:p>
        </p:txBody>
      </p:sp>
      <p:sp>
        <p:nvSpPr>
          <p:cNvPr id="275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iterative</a:t>
            </a:r>
            <a:r>
              <a:t> algorithm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4E0278C-772D-CF4F-8935-32D30D7112D8}"/>
              </a:ext>
            </a:extLst>
          </p:cNvPr>
          <p:cNvSpPr/>
          <p:nvPr/>
        </p:nvSpPr>
        <p:spPr>
          <a:xfrm>
            <a:off x="897775" y="2111432"/>
            <a:ext cx="9376756" cy="219456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gcd Function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52600"/>
            <a:ext cx="11059584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Greatest common divisor (gcd) is the largest factor that two integers have in common</a:t>
            </a:r>
          </a:p>
          <a:p>
            <a:r>
              <a:rPr lang="en-US">
                <a:latin typeface="Arial" charset="0"/>
              </a:rPr>
              <a:t>Computed using Euclid's algorithm: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y </a:t>
            </a:r>
            <a:r>
              <a:rPr lang="en-US">
                <a:latin typeface="Arial" charset="0"/>
                <a:cs typeface="Arial" charset="0"/>
              </a:rPr>
              <a:t>if </a:t>
            </a:r>
            <a:r>
              <a:rPr lang="en-US">
                <a:latin typeface="Courier New" charset="0"/>
                <a:cs typeface="Arial" charset="0"/>
              </a:rPr>
              <a:t>y</a:t>
            </a:r>
            <a:r>
              <a:rPr lang="en-US">
                <a:latin typeface="Arial" charset="0"/>
                <a:cs typeface="Arial" charset="0"/>
              </a:rPr>
              <a:t> divides </a:t>
            </a:r>
            <a:r>
              <a:rPr lang="en-US">
                <a:latin typeface="Courier New" charset="0"/>
                <a:cs typeface="Arial" charset="0"/>
              </a:rPr>
              <a:t>x</a:t>
            </a:r>
            <a:r>
              <a:rPr lang="en-US">
                <a:latin typeface="Arial" charset="0"/>
                <a:cs typeface="Arial" charset="0"/>
              </a:rPr>
              <a:t> evenly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gcd(y, x % y)</a:t>
            </a:r>
            <a:r>
              <a:rPr lang="en-US">
                <a:latin typeface="Arial" charset="0"/>
                <a:cs typeface="Arial" charset="0"/>
              </a:rPr>
              <a:t> otherwise</a:t>
            </a:r>
          </a:p>
          <a:p>
            <a:r>
              <a:rPr lang="en-US">
                <a:latin typeface="Courier New" charset="0"/>
              </a:rPr>
              <a:t>gcd(x, y) = y</a:t>
            </a:r>
            <a:r>
              <a:rPr lang="en-US">
                <a:latin typeface="Arial" charset="0"/>
              </a:rPr>
              <a:t> is the base case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79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Iteration vs. Recursion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200AE-1055-B542-911B-0E262F8E6DA7}"/>
              </a:ext>
            </a:extLst>
          </p:cNvPr>
          <p:cNvSpPr/>
          <p:nvPr/>
        </p:nvSpPr>
        <p:spPr>
          <a:xfrm>
            <a:off x="3539277" y="1664915"/>
            <a:ext cx="4799712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def gcd(x, y):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while y != 0: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(x, y) = (y, x % y)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return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608DD-02EB-734E-BA7D-89D7BEA207E3}"/>
              </a:ext>
            </a:extLst>
          </p:cNvPr>
          <p:cNvSpPr/>
          <p:nvPr/>
        </p:nvSpPr>
        <p:spPr>
          <a:xfrm>
            <a:off x="2842953" y="4070110"/>
            <a:ext cx="718219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01094"/>
                </a:solidFill>
                <a:latin typeface="inherit"/>
              </a:rPr>
              <a:t>def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gcd_recursive(a, b):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b == </a:t>
            </a:r>
            <a:r>
              <a:rPr lang="en-US" sz="3200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a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else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gcd_recursive(b, a % 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82185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Recursion vs. Iteration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981200"/>
            <a:ext cx="11379200" cy="4114800"/>
          </a:xfrm>
        </p:spPr>
        <p:txBody>
          <a:bodyPr/>
          <a:lstStyle/>
          <a:p>
            <a:r>
              <a:rPr lang="en-US">
                <a:latin typeface="Arial" charset="0"/>
              </a:rPr>
              <a:t>Benefits (+), disadvantages(-) for recursion: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Models certain algorithms most accurately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Results in shorter, simpler functions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May not execute very efficiently</a:t>
            </a:r>
          </a:p>
          <a:p>
            <a:r>
              <a:rPr lang="en-US">
                <a:latin typeface="Arial" charset="0"/>
              </a:rPr>
              <a:t>Benefits (+), disadvantages(-) for iteration: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Executes more efficiently than recursion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Often is harder to code or understand</a:t>
            </a:r>
          </a:p>
        </p:txBody>
      </p:sp>
    </p:spTree>
    <p:extLst>
      <p:ext uri="{BB962C8B-B14F-4D97-AF65-F5344CB8AC3E}">
        <p14:creationId xmlns:p14="http://schemas.microsoft.com/office/powerpoint/2010/main" val="41557585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9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691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0515600" cy="2927420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2438399" y="4876801"/>
            <a:ext cx="6477001" cy="1319214"/>
            <a:chOff x="0" y="0"/>
            <a:chExt cx="6477000" cy="1319212"/>
          </a:xfrm>
        </p:grpSpPr>
        <p:sp>
          <p:nvSpPr>
            <p:cNvPr id="692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93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69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69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69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9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69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9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0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07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0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20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09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10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11" name="Circle"/>
            <p:cNvSpPr/>
            <p:nvPr/>
          </p:nvSpPr>
          <p:spPr>
            <a:xfrm>
              <a:off x="32766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1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1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1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1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1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1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1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2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25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26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27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28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36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29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30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31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32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33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34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35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4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42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43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55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44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5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46" name="Circle"/>
            <p:cNvSpPr/>
            <p:nvPr/>
          </p:nvSpPr>
          <p:spPr>
            <a:xfrm>
              <a:off x="50292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54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47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48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49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50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51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52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53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5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6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61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72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62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63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6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6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6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6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6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6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7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9" name="Recursive algorithms - Divide and Conquer"/>
          <p:cNvSpPr txBox="1">
            <a:spLocks noGrp="1"/>
          </p:cNvSpPr>
          <p:nvPr>
            <p:ph type="title"/>
          </p:nvPr>
        </p:nvSpPr>
        <p:spPr>
          <a:xfrm>
            <a:off x="838200" y="285746"/>
            <a:ext cx="10515600" cy="981353"/>
          </a:xfrm>
          <a:prstGeom prst="rect">
            <a:avLst/>
          </a:prstGeom>
        </p:spPr>
        <p:txBody>
          <a:bodyPr/>
          <a:lstStyle/>
          <a:p>
            <a:r>
              <a:t>Recursive algorithms - Divide and Conquer</a:t>
            </a:r>
          </a:p>
        </p:txBody>
      </p:sp>
      <p:sp>
        <p:nvSpPr>
          <p:cNvPr id="150" name="General idea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5705" indent="-255705" defTabSz="795527">
              <a:spcBef>
                <a:spcPts val="800"/>
              </a:spcBef>
              <a:defRPr sz="2436"/>
            </a:pPr>
            <a:r>
              <a:rPr sz="3132" dirty="0"/>
              <a:t>General idea: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Divide</a:t>
            </a:r>
            <a:r>
              <a:rPr sz="2784" dirty="0"/>
              <a:t> a large problem into </a:t>
            </a:r>
            <a:r>
              <a:rPr sz="2784" dirty="0">
                <a:solidFill>
                  <a:srgbClr val="0563C1"/>
                </a:solidFill>
              </a:rPr>
              <a:t>smaller</a:t>
            </a:r>
            <a:r>
              <a:rPr sz="2784" dirty="0"/>
              <a:t> ones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>
                <a:solidFill>
                  <a:srgbClr val="0563C1"/>
                </a:solidFill>
              </a:rPr>
              <a:t>Solve each smaller one</a:t>
            </a:r>
            <a:r>
              <a:rPr sz="2784" dirty="0"/>
              <a:t> </a:t>
            </a:r>
            <a:r>
              <a:rPr sz="2784" i="1" dirty="0"/>
              <a:t>recursively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Combine</a:t>
            </a:r>
            <a:r>
              <a:rPr sz="2784" dirty="0"/>
              <a:t> the solutions of smaller ones to form a solution for the original problem</a:t>
            </a:r>
          </a:p>
          <a:p>
            <a:pPr marL="265176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Examples: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Tower of Hanoi</a:t>
            </a:r>
            <a:r>
              <a:rPr lang="en-US" sz="2784" dirty="0"/>
              <a:t> 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Fibonacci sequence</a:t>
            </a:r>
            <a:r>
              <a:rPr lang="en-US" sz="2784" dirty="0"/>
              <a:t> (Reduced and Conquer, Dynamic Programming)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Euclidean’s Algorithm (GCD)</a:t>
            </a:r>
            <a:r>
              <a:rPr lang="en-US" sz="2784" dirty="0"/>
              <a:t>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Merge Sort</a:t>
            </a:r>
            <a:r>
              <a:rPr lang="en-US" sz="2784" dirty="0"/>
              <a:t>, Quick Sort (Divide and Conquer)</a:t>
            </a:r>
            <a:endParaRPr sz="2784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7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77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7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90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79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80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81" name="Circle"/>
            <p:cNvSpPr/>
            <p:nvPr/>
          </p:nvSpPr>
          <p:spPr>
            <a:xfrm>
              <a:off x="41148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89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8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8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8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8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8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8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8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95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96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60630"/>
            <a:ext cx="6960911" cy="2782532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pic>
        <p:nvPicPr>
          <p:cNvPr id="7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43" y="4744613"/>
            <a:ext cx="2944814" cy="1011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45669" y="545723"/>
            <a:ext cx="10439401" cy="82734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 dirty="0"/>
              <a:t>Sorting Algorithms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22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774" y="2657497"/>
            <a:ext cx="3439211" cy="3439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280" y="2357356"/>
            <a:ext cx="6546066" cy="329375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300605" y="311578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9082-82D9-3E44-AFE1-83F2093FD74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21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263"/>
            <a:ext cx="10515600" cy="5210070"/>
          </a:xfrm>
        </p:spPr>
        <p:txBody>
          <a:bodyPr>
            <a:normAutofit/>
          </a:bodyPr>
          <a:lstStyle/>
          <a:p>
            <a:r>
              <a:rPr lang="en-US" dirty="0"/>
              <a:t>Selection and Insertion Sort:</a:t>
            </a:r>
          </a:p>
          <a:p>
            <a:pPr lvl="1"/>
            <a:r>
              <a:rPr lang="en-US" dirty="0"/>
              <a:t> Incremental approach (Reduced and Conquer) </a:t>
            </a:r>
          </a:p>
          <a:p>
            <a:pPr lvl="1"/>
            <a:r>
              <a:rPr lang="en-US" dirty="0"/>
              <a:t>Simple but slow</a:t>
            </a:r>
          </a:p>
          <a:p>
            <a:r>
              <a:rPr lang="en-US" dirty="0"/>
              <a:t>Merge and Quick Sort</a:t>
            </a:r>
          </a:p>
          <a:p>
            <a:pPr lvl="1"/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7387187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114589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 dirty="0"/>
              <a:t>Selection </a:t>
            </a:r>
            <a:r>
              <a:rPr sz="4400" dirty="0"/>
              <a:t>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375996699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2286503881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2217614630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643269136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71076942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243897594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 dirty="0"/>
              <a:t>6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5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4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2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5951219" cy="452903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smallest item, move to 1</a:t>
            </a:r>
            <a:r>
              <a:rPr lang="en-US" sz="2772" baseline="30000" dirty="0"/>
              <a:t>st</a:t>
            </a:r>
            <a:r>
              <a:rPr lang="en-US" sz="2772" dirty="0"/>
              <a:t> location (n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next smallest item, move to 2</a:t>
            </a:r>
            <a:r>
              <a:rPr lang="en-US" sz="2772" baseline="30000" dirty="0"/>
              <a:t>nd</a:t>
            </a:r>
            <a:r>
              <a:rPr lang="en-US" sz="2772" dirty="0"/>
              <a:t> location (n-1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… 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Repeat until the final location is reached.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endParaRPr lang="en-US" sz="2772" dirty="0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Time complexity: n+(n-1)+(n-2)+…+1 = (n</a:t>
            </a:r>
            <a:r>
              <a:rPr lang="en-US" sz="2772" baseline="30000" dirty="0"/>
              <a:t>2</a:t>
            </a:r>
            <a:r>
              <a:rPr lang="en-US" sz="2772" dirty="0"/>
              <a:t>+n)/2 = O(n</a:t>
            </a:r>
            <a:r>
              <a:rPr lang="en-US" sz="2772" baseline="29979" dirty="0"/>
              <a:t>2</a:t>
            </a:r>
            <a:r>
              <a:rPr lang="en-US" sz="2772" dirty="0"/>
              <a:t>)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18740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365125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 dirty="0"/>
              <a:t>Insertion 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5854587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1196577592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 rot="10220405" flipH="1">
            <a:off x="1134361" y="1800151"/>
            <a:ext cx="1591557" cy="372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78006825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 rot="10220405" flipH="1">
            <a:off x="2397097" y="2826977"/>
            <a:ext cx="1106266" cy="17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790368875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31477614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Shape 77"/>
          <p:cNvSpPr/>
          <p:nvPr/>
        </p:nvSpPr>
        <p:spPr>
          <a:xfrm rot="10599532" flipH="1">
            <a:off x="1256787" y="4812275"/>
            <a:ext cx="3515350" cy="220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4251746531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6" y="1080467"/>
            <a:ext cx="367025" cy="627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sz="2400" dirty="0"/>
              <a:t>1</a:t>
            </a:r>
          </a:p>
          <a:p>
            <a:pPr lvl="0"/>
            <a:endParaRPr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2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3</a:t>
            </a:r>
          </a:p>
          <a:p>
            <a:pPr lvl="0"/>
            <a:endParaRPr sz="2400" dirty="0"/>
          </a:p>
          <a:p>
            <a:pPr lvl="0"/>
            <a:r>
              <a:rPr sz="2400" dirty="0"/>
              <a:t>4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5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6291431" cy="50677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Begin with </a:t>
            </a:r>
            <a:r>
              <a:rPr lang="en-US" sz="2400" dirty="0"/>
              <a:t>1 sorted item.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</a:t>
            </a: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 the sorted list</a:t>
            </a:r>
            <a:endParaRPr lang="en-US" sz="2400" dirty="0"/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 </a:t>
            </a:r>
            <a:r>
              <a:rPr sz="2400" dirty="0"/>
              <a:t>2 </a:t>
            </a:r>
            <a:r>
              <a:rPr lang="en-US" sz="2400" dirty="0"/>
              <a:t>sorted </a:t>
            </a:r>
            <a:r>
              <a:rPr sz="2400" dirty="0"/>
              <a:t>items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3</a:t>
            </a:r>
            <a:r>
              <a:rPr sz="2400" baseline="30000" dirty="0"/>
              <a:t>rd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the sorted list</a:t>
            </a:r>
            <a:r>
              <a:rPr lang="en-US" sz="2400" dirty="0"/>
              <a:t> </a:t>
            </a:r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3 sorted item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Repeat util </a:t>
            </a:r>
            <a:r>
              <a:rPr lang="en-US" sz="2400" dirty="0"/>
              <a:t>we have all (n) sorted </a:t>
            </a:r>
            <a:r>
              <a:rPr sz="2400" dirty="0"/>
              <a:t>iterms.</a:t>
            </a: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Time complexity: </a:t>
            </a:r>
            <a:r>
              <a:rPr lang="en-US" sz="2400" dirty="0"/>
              <a:t>1</a:t>
            </a:r>
            <a:r>
              <a:rPr sz="2400" dirty="0"/>
              <a:t>+</a:t>
            </a:r>
            <a:r>
              <a:rPr lang="en-US" sz="2400" dirty="0"/>
              <a:t>2+…+</a:t>
            </a:r>
            <a:r>
              <a:rPr sz="2400" dirty="0"/>
              <a:t>(n-1) = 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-n)/2 =</a:t>
            </a:r>
            <a:r>
              <a:rPr sz="2400" dirty="0"/>
              <a:t>O(n</a:t>
            </a:r>
            <a:r>
              <a:rPr sz="2400" baseline="30000" dirty="0"/>
              <a:t>2</a:t>
            </a:r>
            <a:r>
              <a:rPr sz="24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1937928" y="724462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3960078" y="3748654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77453" y="10804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41509" y="305114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93470" y="491297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0078" y="406599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58265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0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Merge Sort</a:t>
            </a:r>
          </a:p>
        </p:txBody>
      </p:sp>
      <p:sp>
        <p:nvSpPr>
          <p:cNvPr id="291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2123691"/>
            <a:ext cx="5204464" cy="3213132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Divide-and-conquer</a:t>
            </a:r>
          </a:p>
          <a:p>
            <a:r>
              <a:rPr dirty="0"/>
              <a:t>Recursively sort ½ the set</a:t>
            </a:r>
          </a:p>
          <a:p>
            <a:r>
              <a:rPr dirty="0"/>
              <a:t>Then merge them together: O(n)</a:t>
            </a:r>
          </a:p>
          <a:p>
            <a:r>
              <a:rPr dirty="0"/>
              <a:t>O(n </a:t>
            </a:r>
            <a:r>
              <a:rPr i="1" dirty="0"/>
              <a:t>lg </a:t>
            </a:r>
            <a:r>
              <a:rPr dirty="0"/>
              <a:t>n) for both best, average, and worst cases</a:t>
            </a:r>
          </a:p>
          <a:p>
            <a:r>
              <a:rPr dirty="0"/>
              <a:t>Can be made to be in-place</a:t>
            </a:r>
          </a:p>
        </p:txBody>
      </p:sp>
      <p:sp>
        <p:nvSpPr>
          <p:cNvPr id="2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88660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 dirty="0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dirty="0"/>
              <a:t>;</a:t>
            </a: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4465528" y="395004"/>
            <a:ext cx="326467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b="1" i="1" dirty="0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Codes: Merge Sort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C4B54-A6FD-CB4E-AFDB-C9A17DFA1F80}"/>
              </a:ext>
            </a:extLst>
          </p:cNvPr>
          <p:cNvSpPr/>
          <p:nvPr/>
        </p:nvSpPr>
        <p:spPr>
          <a:xfrm>
            <a:off x="983410" y="1449237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989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 dirty="0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dirty="0"/>
              <a:t>;</a:t>
            </a: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4465528" y="395004"/>
            <a:ext cx="485004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 i="1" dirty="0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subroutine:</a:t>
            </a: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ERG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 O(n)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C4B54-A6FD-CB4E-AFDB-C9A17DFA1F80}"/>
              </a:ext>
            </a:extLst>
          </p:cNvPr>
          <p:cNvSpPr/>
          <p:nvPr/>
        </p:nvSpPr>
        <p:spPr>
          <a:xfrm>
            <a:off x="983410" y="1449237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73762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57150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9" name="Rectangle"/>
          <p:cNvSpPr/>
          <p:nvPr/>
        </p:nvSpPr>
        <p:spPr>
          <a:xfrm>
            <a:off x="51054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20…"/>
          <p:cNvSpPr txBox="1"/>
          <p:nvPr/>
        </p:nvSpPr>
        <p:spPr>
          <a:xfrm>
            <a:off x="5133976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1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12" name="12…"/>
          <p:cNvSpPr txBox="1"/>
          <p:nvPr/>
        </p:nvSpPr>
        <p:spPr>
          <a:xfrm>
            <a:off x="5683251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13" name="Array 1"/>
          <p:cNvSpPr txBox="1"/>
          <p:nvPr/>
        </p:nvSpPr>
        <p:spPr>
          <a:xfrm>
            <a:off x="3416794" y="2707670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1</a:t>
            </a:r>
          </a:p>
        </p:txBody>
      </p:sp>
      <p:sp>
        <p:nvSpPr>
          <p:cNvPr id="314" name="Array 2"/>
          <p:cNvSpPr txBox="1"/>
          <p:nvPr/>
        </p:nvSpPr>
        <p:spPr>
          <a:xfrm>
            <a:off x="6803521" y="2667977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2</a:t>
            </a:r>
          </a:p>
        </p:txBody>
      </p:sp>
      <p:sp>
        <p:nvSpPr>
          <p:cNvPr id="315" name="Time: O(k + m)."/>
          <p:cNvSpPr txBox="1"/>
          <p:nvPr/>
        </p:nvSpPr>
        <p:spPr>
          <a:xfrm>
            <a:off x="4415216" y="4990727"/>
            <a:ext cx="166382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Time: </a:t>
            </a:r>
            <a:r>
              <a:rPr i="1">
                <a:latin typeface="Palatino"/>
                <a:ea typeface="Palatino"/>
                <a:cs typeface="Palatino"/>
                <a:sym typeface="Palatino"/>
              </a:rPr>
              <a:t>O(k + m)</a:t>
            </a:r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.</a:t>
            </a:r>
          </a:p>
        </p:txBody>
      </p:sp>
      <p:sp>
        <p:nvSpPr>
          <p:cNvPr id="316" name="k numbers"/>
          <p:cNvSpPr txBox="1"/>
          <p:nvPr/>
        </p:nvSpPr>
        <p:spPr>
          <a:xfrm>
            <a:off x="3342418" y="3290999"/>
            <a:ext cx="1081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k numbers</a:t>
            </a:r>
          </a:p>
        </p:txBody>
      </p:sp>
      <p:sp>
        <p:nvSpPr>
          <p:cNvPr id="317" name="m numbers"/>
          <p:cNvSpPr txBox="1"/>
          <p:nvPr/>
        </p:nvSpPr>
        <p:spPr>
          <a:xfrm>
            <a:off x="6749043" y="3352677"/>
            <a:ext cx="11602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 numbers</a:t>
            </a:r>
          </a:p>
        </p:txBody>
      </p:sp>
    </p:spTree>
    <p:extLst>
      <p:ext uri="{BB962C8B-B14F-4D97-AF65-F5344CB8AC3E}">
        <p14:creationId xmlns:p14="http://schemas.microsoft.com/office/powerpoint/2010/main" val="30102624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28800"/>
            <a:ext cx="11074400" cy="4114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factorial function: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n*(n-1)*(n-2)*...*3*2*1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&gt; 0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= 0</a:t>
            </a:r>
          </a:p>
          <a:p>
            <a:r>
              <a:rPr lang="en-US" dirty="0">
                <a:latin typeface="Arial" charset="0"/>
              </a:rPr>
              <a:t>Can compute factorial of </a:t>
            </a:r>
            <a:r>
              <a:rPr lang="en-US" dirty="0">
                <a:latin typeface="Courier New" charset="0"/>
              </a:rPr>
              <a:t>n</a:t>
            </a:r>
            <a:r>
              <a:rPr lang="en-US" dirty="0">
                <a:latin typeface="Arial" charset="0"/>
              </a:rPr>
              <a:t> if the factorial of              </a:t>
            </a:r>
            <a:r>
              <a:rPr lang="en-US" dirty="0">
                <a:latin typeface="Courier New" charset="0"/>
              </a:rPr>
              <a:t>(n-1)</a:t>
            </a:r>
            <a:r>
              <a:rPr lang="en-US" dirty="0">
                <a:latin typeface="Arial" charset="0"/>
              </a:rPr>
              <a:t> is known: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 * (n-1)!</a:t>
            </a:r>
          </a:p>
          <a:p>
            <a:r>
              <a:rPr lang="en-US" dirty="0">
                <a:latin typeface="Courier New" charset="0"/>
              </a:rPr>
              <a:t>n = 0</a:t>
            </a:r>
            <a:r>
              <a:rPr lang="en-US" dirty="0">
                <a:latin typeface="Arial" charset="0"/>
              </a:rPr>
              <a:t> is the base case</a:t>
            </a:r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945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2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2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2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48870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2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8833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8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4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26856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4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6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7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8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9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0187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6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65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66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8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0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2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4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5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6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77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147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8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8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9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6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7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9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866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0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406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07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1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2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7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18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9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3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24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5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2087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43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3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5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549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46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3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84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5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6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163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9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0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6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0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1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3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5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16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7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8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9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0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21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22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4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707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108712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11074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def factorial (num):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{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if (num &gt; 0)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	 return num * factorial(num - 1)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 else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  return 1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37075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2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530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31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2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3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4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5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6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7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9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0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1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2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3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4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7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8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9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4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5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8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9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0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1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2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5909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6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6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7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7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6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9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0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1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2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3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6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7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9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2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3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6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7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8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99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00" name="Circle"/>
          <p:cNvSpPr/>
          <p:nvPr/>
        </p:nvSpPr>
        <p:spPr>
          <a:xfrm>
            <a:off x="978535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1" name="Circle"/>
          <p:cNvSpPr/>
          <p:nvPr/>
        </p:nvSpPr>
        <p:spPr>
          <a:xfrm>
            <a:off x="925195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2" name="20…"/>
          <p:cNvSpPr txBox="1"/>
          <p:nvPr/>
        </p:nvSpPr>
        <p:spPr>
          <a:xfrm>
            <a:off x="92360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3" name="12"/>
          <p:cNvSpPr txBox="1"/>
          <p:nvPr/>
        </p:nvSpPr>
        <p:spPr>
          <a:xfrm>
            <a:off x="9785350" y="1676400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60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9023350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778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1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917700" y="1676400"/>
            <a:ext cx="8324851" cy="3088393"/>
            <a:chOff x="0" y="0"/>
            <a:chExt cx="8324849" cy="3088391"/>
          </a:xfrm>
        </p:grpSpPr>
        <p:grpSp>
          <p:nvGrpSpPr>
            <p:cNvPr id="620" name="Group"/>
            <p:cNvGrpSpPr/>
            <p:nvPr/>
          </p:nvGrpSpPr>
          <p:grpSpPr>
            <a:xfrm>
              <a:off x="-1" y="0"/>
              <a:ext cx="1034417" cy="3088393"/>
              <a:chOff x="0" y="0"/>
              <a:chExt cx="1034415" cy="3088391"/>
            </a:xfrm>
          </p:grpSpPr>
          <p:sp>
            <p:nvSpPr>
              <p:cNvPr id="614" name="Line"/>
              <p:cNvSpPr/>
              <p:nvPr/>
            </p:nvSpPr>
            <p:spPr>
              <a:xfrm flipH="1">
                <a:off x="549274" y="2209799"/>
                <a:ext cx="152402" cy="4572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5492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18" name="12…"/>
              <p:cNvSpPr txBox="1"/>
              <p:nvPr/>
            </p:nvSpPr>
            <p:spPr>
              <a:xfrm>
                <a:off x="549275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619" name="1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627" name="Group"/>
            <p:cNvGrpSpPr/>
            <p:nvPr/>
          </p:nvGrpSpPr>
          <p:grpSpPr>
            <a:xfrm>
              <a:off x="1463674" y="0"/>
              <a:ext cx="1034417" cy="3088392"/>
              <a:chOff x="0" y="0"/>
              <a:chExt cx="1034415" cy="3088391"/>
            </a:xfrm>
          </p:grpSpPr>
          <p:sp>
            <p:nvSpPr>
              <p:cNvPr id="621" name="Line"/>
              <p:cNvSpPr/>
              <p:nvPr/>
            </p:nvSpPr>
            <p:spPr>
              <a:xfrm>
                <a:off x="304799" y="2133600"/>
                <a:ext cx="152402" cy="5334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2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25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26" name="2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2927349" y="0"/>
              <a:ext cx="1034417" cy="3088392"/>
              <a:chOff x="0" y="0"/>
              <a:chExt cx="1034415" cy="3088391"/>
            </a:xfrm>
          </p:grpSpPr>
          <p:sp>
            <p:nvSpPr>
              <p:cNvPr id="628" name="Line"/>
              <p:cNvSpPr/>
              <p:nvPr/>
            </p:nvSpPr>
            <p:spPr>
              <a:xfrm>
                <a:off x="212725" y="1371599"/>
                <a:ext cx="228600" cy="1295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9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Circle"/>
              <p:cNvSpPr/>
              <p:nvPr/>
            </p:nvSpPr>
            <p:spPr>
              <a:xfrm>
                <a:off x="158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20…"/>
              <p:cNvSpPr txBox="1"/>
              <p:nvPr/>
            </p:nvSpPr>
            <p:spPr>
              <a:xfrm>
                <a:off x="0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32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33" name="7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4391024" y="0"/>
              <a:ext cx="1034417" cy="3088392"/>
              <a:chOff x="0" y="0"/>
              <a:chExt cx="1034415" cy="3088391"/>
            </a:xfrm>
          </p:grpSpPr>
          <p:sp>
            <p:nvSpPr>
              <p:cNvPr id="635" name="Line"/>
              <p:cNvSpPr/>
              <p:nvPr/>
            </p:nvSpPr>
            <p:spPr>
              <a:xfrm flipH="1">
                <a:off x="549274" y="1600200"/>
                <a:ext cx="257177" cy="1066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6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" name="Circle"/>
              <p:cNvSpPr/>
              <p:nvPr/>
            </p:nvSpPr>
            <p:spPr>
              <a:xfrm>
                <a:off x="15875" y="7620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8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39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40" name="9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5854699" y="0"/>
              <a:ext cx="1034417" cy="3088393"/>
              <a:chOff x="0" y="0"/>
              <a:chExt cx="1034415" cy="3088391"/>
            </a:xfrm>
          </p:grpSpPr>
          <p:sp>
            <p:nvSpPr>
              <p:cNvPr id="642" name="Line"/>
              <p:cNvSpPr/>
              <p:nvPr/>
            </p:nvSpPr>
            <p:spPr>
              <a:xfrm flipH="1">
                <a:off x="549275" y="990599"/>
                <a:ext cx="241300" cy="1676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3" name="Circle"/>
              <p:cNvSpPr/>
              <p:nvPr/>
            </p:nvSpPr>
            <p:spPr>
              <a:xfrm>
                <a:off x="5492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46" name="12…"/>
              <p:cNvSpPr txBox="1"/>
              <p:nvPr/>
            </p:nvSpPr>
            <p:spPr>
              <a:xfrm>
                <a:off x="549275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  <p:sp>
            <p:nvSpPr>
              <p:cNvPr id="647" name="11"/>
              <p:cNvSpPr txBox="1"/>
              <p:nvPr/>
            </p:nvSpPr>
            <p:spPr>
              <a:xfrm>
                <a:off x="320675" y="2667000"/>
                <a:ext cx="39763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7318374" y="0"/>
              <a:ext cx="1006476" cy="3088393"/>
              <a:chOff x="0" y="0"/>
              <a:chExt cx="1006475" cy="3088391"/>
            </a:xfrm>
          </p:grpSpPr>
          <p:sp>
            <p:nvSpPr>
              <p:cNvPr id="649" name="Line"/>
              <p:cNvSpPr/>
              <p:nvPr/>
            </p:nvSpPr>
            <p:spPr>
              <a:xfrm flipH="1">
                <a:off x="549274" y="380999"/>
                <a:ext cx="225427" cy="22860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50" name="Circle"/>
              <p:cNvSpPr/>
              <p:nvPr/>
            </p:nvSpPr>
            <p:spPr>
              <a:xfrm>
                <a:off x="549275" y="152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51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53" name="12"/>
              <p:cNvSpPr txBox="1"/>
              <p:nvPr/>
            </p:nvSpPr>
            <p:spPr>
              <a:xfrm>
                <a:off x="549275" y="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654" name="12"/>
              <p:cNvSpPr txBox="1"/>
              <p:nvPr/>
            </p:nvSpPr>
            <p:spPr>
              <a:xfrm>
                <a:off x="320675" y="266700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</p:grpSp>
        <p:sp>
          <p:nvSpPr>
            <p:cNvPr id="656" name="Line"/>
            <p:cNvSpPr/>
            <p:nvPr/>
          </p:nvSpPr>
          <p:spPr>
            <a:xfrm flipH="1">
              <a:off x="125094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 flipH="1">
              <a:off x="2714625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 flipH="1">
              <a:off x="417829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 flipH="1">
              <a:off x="5641974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7105650" y="152400"/>
              <a:ext cx="0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242961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unction mergesort(data[], first, last)…"/>
          <p:cNvSpPr txBox="1"/>
          <p:nvPr/>
        </p:nvSpPr>
        <p:spPr>
          <a:xfrm>
            <a:off x="2694279" y="1538134"/>
            <a:ext cx="6972420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u="sng" dirty="0"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u="sng" dirty="0">
                <a:latin typeface="Courier"/>
                <a:ea typeface="Courier"/>
                <a:cs typeface="Courier"/>
                <a:sym typeface="Courier"/>
              </a:rPr>
              <a:t>mergesort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(data, first, last)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:</a:t>
            </a:r>
            <a:endParaRPr sz="3600" dirty="0"/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  <a:endParaRPr sz="3600" dirty="0"/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mergesort(data, first, mid );</a:t>
            </a:r>
            <a:endParaRPr sz="3600" dirty="0"/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2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sz="3600" dirty="0"/>
              <a:t>;</a:t>
            </a:r>
            <a:endParaRPr sz="2200" dirty="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6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667" name="Analyzing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Analyzing merge sort</a:t>
            </a:r>
          </a:p>
        </p:txBody>
      </p:sp>
      <p:grpSp>
        <p:nvGrpSpPr>
          <p:cNvPr id="673" name="Group"/>
          <p:cNvGrpSpPr/>
          <p:nvPr/>
        </p:nvGrpSpPr>
        <p:grpSpPr>
          <a:xfrm>
            <a:off x="3320786" y="5091597"/>
            <a:ext cx="5715001" cy="1115577"/>
            <a:chOff x="0" y="0"/>
            <a:chExt cx="5714999" cy="1115575"/>
          </a:xfrm>
        </p:grpSpPr>
        <p:sp>
          <p:nvSpPr>
            <p:cNvPr id="668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69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70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72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49941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7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678" name="Recurrence for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Recurrence for merge sort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3238500" y="1608138"/>
            <a:ext cx="5715000" cy="1115577"/>
            <a:chOff x="0" y="0"/>
            <a:chExt cx="5714999" cy="1115575"/>
          </a:xfrm>
        </p:grpSpPr>
        <p:sp>
          <p:nvSpPr>
            <p:cNvPr id="679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82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80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81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83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685" name="T(n)…"/>
          <p:cNvSpPr txBox="1"/>
          <p:nvPr/>
        </p:nvSpPr>
        <p:spPr>
          <a:xfrm>
            <a:off x="1626041" y="3150534"/>
            <a:ext cx="9626846" cy="3177046"/>
          </a:xfrm>
          <a:prstGeom prst="rect">
            <a:avLst/>
          </a:prstGeom>
          <a:ln w="1905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T(n)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= 2 T(n/2)+   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2(2T(n/4)+n/2)+n        =  4 T(n/4)+  2*n 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4 (2T(n/8)+n/4)+2*n   =  8 T(n/8)+  3*n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 …                               = 2</a:t>
            </a:r>
            <a:r>
              <a:rPr baseline="31999"/>
              <a:t>k  </a:t>
            </a:r>
            <a:r>
              <a:t>T(n/2</a:t>
            </a:r>
            <a:r>
              <a:rPr baseline="31999"/>
              <a:t>k</a:t>
            </a:r>
            <a:r>
              <a:t>)+ k*n =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…                                = n* T(1)     +k*n, where  k = log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= n+ (log</a:t>
            </a:r>
            <a:r>
              <a:rPr baseline="-5999"/>
              <a:t>2</a:t>
            </a:r>
            <a:r>
              <a:t> n) *n  = O (n log n)</a:t>
            </a:r>
            <a:endParaRPr baseline="31999"/>
          </a:p>
        </p:txBody>
      </p:sp>
    </p:spTree>
    <p:extLst>
      <p:ext uri="{BB962C8B-B14F-4D97-AF65-F5344CB8AC3E}">
        <p14:creationId xmlns:p14="http://schemas.microsoft.com/office/powerpoint/2010/main" val="11396018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4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51" name="Quick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Quicksort</a:t>
            </a:r>
          </a:p>
        </p:txBody>
      </p:sp>
      <p:sp>
        <p:nvSpPr>
          <p:cNvPr id="152" name="Another divide and conquer sorting algorithm – like merge sort…"/>
          <p:cNvSpPr txBox="1">
            <a:spLocks noGrp="1"/>
          </p:cNvSpPr>
          <p:nvPr>
            <p:ph type="body" idx="1"/>
          </p:nvPr>
        </p:nvSpPr>
        <p:spPr>
          <a:xfrm>
            <a:off x="1430790" y="1647931"/>
            <a:ext cx="9923010" cy="2964456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>
            <a:normAutofit/>
          </a:bodyPr>
          <a:lstStyle/>
          <a:p>
            <a:r>
              <a:rPr sz="3600" dirty="0"/>
              <a:t>Another divide and conquer sorting algorithm </a:t>
            </a:r>
            <a:endParaRPr lang="en-US" sz="3600" dirty="0"/>
          </a:p>
          <a:p>
            <a:pPr lvl="1"/>
            <a:r>
              <a:rPr sz="3600" dirty="0"/>
              <a:t> like merge sort</a:t>
            </a:r>
          </a:p>
          <a:p>
            <a:r>
              <a:rPr sz="3600" dirty="0"/>
              <a:t>The worst-case and average-case running time</a:t>
            </a:r>
          </a:p>
          <a:p>
            <a:r>
              <a:rPr sz="3600" dirty="0"/>
              <a:t>Learn new algorithm analysis tricks</a:t>
            </a:r>
          </a:p>
        </p:txBody>
      </p:sp>
    </p:spTree>
    <p:extLst>
      <p:ext uri="{BB962C8B-B14F-4D97-AF65-F5344CB8AC3E}">
        <p14:creationId xmlns:p14="http://schemas.microsoft.com/office/powerpoint/2010/main" val="303391293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82"/>
          <p:cNvSpPr/>
          <p:nvPr/>
        </p:nvSpPr>
        <p:spPr>
          <a:xfrm>
            <a:off x="4997734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0" name="Shape 40"/>
          <p:cNvSpPr/>
          <p:nvPr/>
        </p:nvSpPr>
        <p:spPr>
          <a:xfrm>
            <a:off x="1353568" y="2235783"/>
            <a:ext cx="672554" cy="4286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1" name="Shape 41"/>
          <p:cNvSpPr/>
          <p:nvPr/>
        </p:nvSpPr>
        <p:spPr>
          <a:xfrm>
            <a:off x="1353568" y="2135046"/>
            <a:ext cx="672554" cy="5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3" name="Shape 43"/>
          <p:cNvSpPr/>
          <p:nvPr/>
        </p:nvSpPr>
        <p:spPr>
          <a:xfrm>
            <a:off x="2019114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4" name="Shape 44"/>
          <p:cNvSpPr/>
          <p:nvPr/>
        </p:nvSpPr>
        <p:spPr>
          <a:xfrm>
            <a:off x="2019114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" name="Shape 46"/>
          <p:cNvSpPr/>
          <p:nvPr/>
        </p:nvSpPr>
        <p:spPr>
          <a:xfrm>
            <a:off x="2697272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7" name="Shape 47"/>
          <p:cNvSpPr/>
          <p:nvPr/>
        </p:nvSpPr>
        <p:spPr>
          <a:xfrm>
            <a:off x="269727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9" name="Shape 49"/>
          <p:cNvSpPr/>
          <p:nvPr/>
        </p:nvSpPr>
        <p:spPr>
          <a:xfrm>
            <a:off x="3369824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0" name="Shape 50"/>
          <p:cNvSpPr/>
          <p:nvPr/>
        </p:nvSpPr>
        <p:spPr>
          <a:xfrm>
            <a:off x="3369824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2" name="Shape 52"/>
          <p:cNvSpPr/>
          <p:nvPr/>
        </p:nvSpPr>
        <p:spPr>
          <a:xfrm>
            <a:off x="4042376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3" name="Shape 53"/>
          <p:cNvSpPr/>
          <p:nvPr/>
        </p:nvSpPr>
        <p:spPr>
          <a:xfrm>
            <a:off x="4042376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5" name="Shape 55"/>
          <p:cNvSpPr/>
          <p:nvPr/>
        </p:nvSpPr>
        <p:spPr>
          <a:xfrm>
            <a:off x="4693266" y="2247454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6" name="Shape 56"/>
          <p:cNvSpPr/>
          <p:nvPr/>
        </p:nvSpPr>
        <p:spPr>
          <a:xfrm>
            <a:off x="470792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5386079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9" name="Shape 59"/>
          <p:cNvSpPr/>
          <p:nvPr/>
        </p:nvSpPr>
        <p:spPr>
          <a:xfrm>
            <a:off x="5386079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6058631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2" name="Shape 62"/>
          <p:cNvSpPr/>
          <p:nvPr/>
        </p:nvSpPr>
        <p:spPr>
          <a:xfrm>
            <a:off x="6058631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4" name="Shape 64"/>
          <p:cNvSpPr/>
          <p:nvPr/>
        </p:nvSpPr>
        <p:spPr>
          <a:xfrm>
            <a:off x="1220459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5" name="Shape 65"/>
          <p:cNvSpPr/>
          <p:nvPr/>
        </p:nvSpPr>
        <p:spPr>
          <a:xfrm>
            <a:off x="1220459" y="3137376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" name="Shape 67"/>
          <p:cNvSpPr/>
          <p:nvPr/>
        </p:nvSpPr>
        <p:spPr>
          <a:xfrm>
            <a:off x="188600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8" name="Shape 68"/>
          <p:cNvSpPr/>
          <p:nvPr/>
        </p:nvSpPr>
        <p:spPr>
          <a:xfrm>
            <a:off x="1879330" y="310290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0" name="Shape 70"/>
          <p:cNvSpPr/>
          <p:nvPr/>
        </p:nvSpPr>
        <p:spPr>
          <a:xfrm>
            <a:off x="2564162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1" name="Shape 71"/>
          <p:cNvSpPr/>
          <p:nvPr/>
        </p:nvSpPr>
        <p:spPr>
          <a:xfrm>
            <a:off x="2564162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3" name="Shape 73"/>
          <p:cNvSpPr/>
          <p:nvPr/>
        </p:nvSpPr>
        <p:spPr>
          <a:xfrm>
            <a:off x="3437079" y="3209725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4" name="Shape 74"/>
          <p:cNvSpPr/>
          <p:nvPr/>
        </p:nvSpPr>
        <p:spPr>
          <a:xfrm>
            <a:off x="3437079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" name="Shape 76"/>
          <p:cNvSpPr/>
          <p:nvPr/>
        </p:nvSpPr>
        <p:spPr>
          <a:xfrm>
            <a:off x="4311397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7" name="Shape 77"/>
          <p:cNvSpPr/>
          <p:nvPr/>
        </p:nvSpPr>
        <p:spPr>
          <a:xfrm>
            <a:off x="4311397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0" name="Shape 80"/>
          <p:cNvSpPr/>
          <p:nvPr/>
        </p:nvSpPr>
        <p:spPr>
          <a:xfrm>
            <a:off x="4997734" y="3064189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2" name="Shape 82"/>
          <p:cNvSpPr/>
          <p:nvPr/>
        </p:nvSpPr>
        <p:spPr>
          <a:xfrm>
            <a:off x="5655101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3" name="Shape 83"/>
          <p:cNvSpPr/>
          <p:nvPr/>
        </p:nvSpPr>
        <p:spPr>
          <a:xfrm>
            <a:off x="5655101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5" name="Shape 85"/>
          <p:cNvSpPr/>
          <p:nvPr/>
        </p:nvSpPr>
        <p:spPr>
          <a:xfrm>
            <a:off x="633045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6" name="Shape 86"/>
          <p:cNvSpPr/>
          <p:nvPr/>
        </p:nvSpPr>
        <p:spPr>
          <a:xfrm>
            <a:off x="6327654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88" name="Shape 88"/>
          <p:cNvSpPr/>
          <p:nvPr/>
        </p:nvSpPr>
        <p:spPr>
          <a:xfrm flipH="1">
            <a:off x="2631418" y="2722753"/>
            <a:ext cx="1008828" cy="4261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649074" y="2661881"/>
            <a:ext cx="1210594" cy="4869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950036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18" name="Shape 118"/>
          <p:cNvSpPr/>
          <p:nvPr/>
        </p:nvSpPr>
        <p:spPr>
          <a:xfrm>
            <a:off x="972234" y="4223073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1742862" y="4305410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1" name="Shape 121"/>
          <p:cNvSpPr/>
          <p:nvPr/>
        </p:nvSpPr>
        <p:spPr>
          <a:xfrm>
            <a:off x="1682837" y="4257544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" name="Shape 123"/>
          <p:cNvSpPr/>
          <p:nvPr/>
        </p:nvSpPr>
        <p:spPr>
          <a:xfrm>
            <a:off x="254961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4" name="Shape 124"/>
          <p:cNvSpPr/>
          <p:nvPr/>
        </p:nvSpPr>
        <p:spPr>
          <a:xfrm>
            <a:off x="2564162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9" name="Shape 129"/>
          <p:cNvSpPr/>
          <p:nvPr/>
        </p:nvSpPr>
        <p:spPr>
          <a:xfrm>
            <a:off x="4312797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0" name="Shape 130"/>
          <p:cNvSpPr/>
          <p:nvPr/>
        </p:nvSpPr>
        <p:spPr>
          <a:xfrm>
            <a:off x="4312797" y="4204673"/>
            <a:ext cx="672554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32" name="Shape 132"/>
          <p:cNvSpPr/>
          <p:nvPr/>
        </p:nvSpPr>
        <p:spPr>
          <a:xfrm>
            <a:off x="497834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3" name="Shape 133"/>
          <p:cNvSpPr/>
          <p:nvPr/>
        </p:nvSpPr>
        <p:spPr>
          <a:xfrm>
            <a:off x="4978344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5791011" y="4204673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35" name="Shape 13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6666730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9" name="Shape 139"/>
          <p:cNvSpPr/>
          <p:nvPr/>
        </p:nvSpPr>
        <p:spPr>
          <a:xfrm>
            <a:off x="6663930" y="4183668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1488078" y="3818437"/>
            <a:ext cx="470787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564162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3" name="Shape 143"/>
          <p:cNvSpPr/>
          <p:nvPr/>
        </p:nvSpPr>
        <p:spPr>
          <a:xfrm flipH="1">
            <a:off x="5119860" y="3818438"/>
            <a:ext cx="269022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532220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6" name="Shape 146"/>
          <p:cNvSpPr/>
          <p:nvPr/>
        </p:nvSpPr>
        <p:spPr>
          <a:xfrm flipH="1">
            <a:off x="1286312" y="4855789"/>
            <a:ext cx="1" cy="48443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967693" y="4853253"/>
            <a:ext cx="1" cy="4869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8" name="Shape 148"/>
          <p:cNvSpPr/>
          <p:nvPr/>
        </p:nvSpPr>
        <p:spPr>
          <a:xfrm flipH="1">
            <a:off x="4716328" y="4786918"/>
            <a:ext cx="403531" cy="5533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51" name="Group 151"/>
          <p:cNvGrpSpPr/>
          <p:nvPr/>
        </p:nvGrpSpPr>
        <p:grpSpPr>
          <a:xfrm>
            <a:off x="950036" y="5265888"/>
            <a:ext cx="672554" cy="563845"/>
            <a:chOff x="0" y="-172538"/>
            <a:chExt cx="1083734" cy="752886"/>
          </a:xfrm>
          <a:noFill/>
        </p:grpSpPr>
        <p:sp>
          <p:nvSpPr>
            <p:cNvPr id="149" name="Shape 149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757099" y="5300359"/>
            <a:ext cx="672554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2" name="Shape 152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2564162" y="5265888"/>
            <a:ext cx="672553" cy="563845"/>
            <a:chOff x="0" y="-172538"/>
            <a:chExt cx="1083734" cy="752886"/>
          </a:xfrm>
          <a:noFill/>
        </p:grpSpPr>
        <p:sp>
          <p:nvSpPr>
            <p:cNvPr id="155" name="Shape 15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3369823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8" name="Shape 158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245542" y="5265888"/>
            <a:ext cx="672553" cy="563845"/>
            <a:chOff x="0" y="-172538"/>
            <a:chExt cx="1083734" cy="752886"/>
          </a:xfrm>
          <a:noFill/>
        </p:grpSpPr>
        <p:sp>
          <p:nvSpPr>
            <p:cNvPr id="161" name="Shape 161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8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5044198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4" name="Shape 164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5856866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7" name="Shape 167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6666730" y="5265888"/>
            <a:ext cx="672554" cy="563845"/>
            <a:chOff x="0" y="-172538"/>
            <a:chExt cx="1083734" cy="752886"/>
          </a:xfrm>
          <a:noFill/>
        </p:grpSpPr>
        <p:sp>
          <p:nvSpPr>
            <p:cNvPr id="170" name="Shape 170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13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7003006" y="4853253"/>
            <a:ext cx="1" cy="42610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6" name="Shape 82"/>
          <p:cNvSpPr txBox="1">
            <a:spLocks/>
          </p:cNvSpPr>
          <p:nvPr/>
        </p:nvSpPr>
        <p:spPr>
          <a:xfrm>
            <a:off x="2832216" y="618199"/>
            <a:ext cx="7142196" cy="98135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>
            <a:lvl1pPr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1pPr>
            <a:lvl2pPr indent="191338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2pPr>
            <a:lvl3pPr indent="38267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3pPr>
            <a:lvl4pPr indent="574015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4pPr>
            <a:lvl5pPr indent="765353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5pPr>
            <a:lvl6pPr indent="956691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6pPr>
            <a:lvl7pPr indent="1148029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7pPr>
            <a:lvl8pPr indent="1339367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8pPr>
            <a:lvl9pPr indent="153070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4400" dirty="0">
                <a:latin typeface="Calibri Light"/>
                <a:ea typeface="Calibri Light"/>
                <a:cs typeface="Calibri Light"/>
                <a:sym typeface="Calibri Light"/>
              </a:rPr>
              <a:t>Quicksort (Divide &amp; Conquer)</a:t>
            </a:r>
          </a:p>
        </p:txBody>
      </p:sp>
      <p:sp>
        <p:nvSpPr>
          <p:cNvPr id="177" name="Shape 84"/>
          <p:cNvSpPr txBox="1">
            <a:spLocks/>
          </p:cNvSpPr>
          <p:nvPr/>
        </p:nvSpPr>
        <p:spPr>
          <a:xfrm>
            <a:off x="7450062" y="1868473"/>
            <a:ext cx="4585695" cy="4575888"/>
          </a:xfrm>
          <a:prstGeom prst="rect">
            <a:avLst/>
          </a:prstGeom>
        </p:spPr>
        <p:txBody>
          <a:bodyPr>
            <a:noAutofit/>
          </a:bodyPr>
          <a:lstStyle>
            <a:lvl1pPr marL="372047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1pPr>
            <a:lvl2pPr marL="74409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2pPr>
            <a:lvl3pPr marL="1116140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3pPr>
            <a:lvl4pPr marL="148818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4pPr>
            <a:lvl5pPr marL="186023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5pPr>
            <a:lvl6pPr marL="223227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6pPr>
            <a:lvl7pPr marL="260432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7pPr>
            <a:lvl8pPr marL="2976372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8pPr>
            <a:lvl9pPr marL="334841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Pick a </a:t>
            </a: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items to 2 groups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&lt; pivot on the left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&gt; pivot on the right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Sort the left and the right partitions recursively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Done when problem trivial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Time complexity: O(n </a:t>
            </a:r>
            <a:r>
              <a:rPr lang="en-US" sz="2772" dirty="0" err="1"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n)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058" y="2661881"/>
            <a:ext cx="0" cy="31884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0" y="3796923"/>
            <a:ext cx="800274" cy="3847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905255">
              <a:lnSpc>
                <a:spcPct val="90000"/>
              </a:lnSpc>
              <a:spcBef>
                <a:spcPts val="900"/>
              </a:spcBef>
              <a:buSzPct val="100000"/>
              <a:defRPr sz="1800"/>
            </a:pPr>
            <a:r>
              <a:rPr lang="en-US" sz="2000" dirty="0"/>
              <a:t>O(</a:t>
            </a:r>
            <a:r>
              <a:rPr lang="en-US" sz="2000" dirty="0" err="1"/>
              <a:t>lg</a:t>
            </a:r>
            <a:r>
              <a:rPr lang="en-US" sz="2000" dirty="0"/>
              <a:t> n)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792236" y="6214422"/>
            <a:ext cx="66578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TextBox 177"/>
          <p:cNvSpPr txBox="1"/>
          <p:nvPr/>
        </p:nvSpPr>
        <p:spPr>
          <a:xfrm>
            <a:off x="3534166" y="6033992"/>
            <a:ext cx="615549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O(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Shape 123"/>
          <p:cNvSpPr/>
          <p:nvPr/>
        </p:nvSpPr>
        <p:spPr>
          <a:xfrm>
            <a:off x="3440876" y="4303852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3440876" y="4196887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Oval 1"/>
          <p:cNvSpPr/>
          <p:nvPr/>
        </p:nvSpPr>
        <p:spPr>
          <a:xfrm>
            <a:off x="1432504" y="207832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86312" y="313502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337962" y="310898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337962" y="418366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884977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37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76" name="Pseudocode for quick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Pseudocode for quicksort</a:t>
            </a:r>
          </a:p>
        </p:txBody>
      </p:sp>
      <p:sp>
        <p:nvSpPr>
          <p:cNvPr id="377" name="QUICKSORT(A, p, r)…"/>
          <p:cNvSpPr txBox="1"/>
          <p:nvPr/>
        </p:nvSpPr>
        <p:spPr>
          <a:xfrm>
            <a:off x="2133600" y="1509713"/>
            <a:ext cx="7823200" cy="245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1" indent="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  <a:p>
            <a:pPr marL="457200" lvl="2" indent="45720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ARTITION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–1)</a:t>
            </a:r>
          </a:p>
          <a:p>
            <a:pPr marL="457200" lvl="3" indent="9144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q+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78" name="Initial call: QUICKSORT(A, 1, n)"/>
          <p:cNvSpPr txBox="1"/>
          <p:nvPr/>
        </p:nvSpPr>
        <p:spPr>
          <a:xfrm>
            <a:off x="2484966" y="4525964"/>
            <a:ext cx="5244566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6B9C9-5872-8345-AA19-C82D4E08E6A4}"/>
              </a:ext>
            </a:extLst>
          </p:cNvPr>
          <p:cNvSpPr/>
          <p:nvPr/>
        </p:nvSpPr>
        <p:spPr>
          <a:xfrm>
            <a:off x="983410" y="1466490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77347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038600" y="6174959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245784" y="1472460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96" name="Group 96"/>
          <p:cNvGrpSpPr/>
          <p:nvPr/>
        </p:nvGrpSpPr>
        <p:grpSpPr>
          <a:xfrm>
            <a:off x="3251200" y="1472460"/>
            <a:ext cx="1016000" cy="536578"/>
            <a:chOff x="0" y="7500"/>
            <a:chExt cx="1016000" cy="536576"/>
          </a:xfrm>
          <a:noFill/>
        </p:grpSpPr>
        <p:sp>
          <p:nvSpPr>
            <p:cNvPr id="94" name="Shape 9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4275666" y="1464960"/>
            <a:ext cx="1016001" cy="544077"/>
            <a:chOff x="0" y="0"/>
            <a:chExt cx="1016000" cy="544075"/>
          </a:xfrm>
          <a:noFill/>
        </p:grpSpPr>
        <p:sp>
          <p:nvSpPr>
            <p:cNvPr id="97" name="Shape 9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5291666" y="1464960"/>
            <a:ext cx="1016001" cy="544077"/>
            <a:chOff x="0" y="0"/>
            <a:chExt cx="1016000" cy="544075"/>
          </a:xfrm>
          <a:noFill/>
        </p:grpSpPr>
        <p:sp>
          <p:nvSpPr>
            <p:cNvPr id="100" name="Shape 10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6307666" y="1464960"/>
            <a:ext cx="1016001" cy="544077"/>
            <a:chOff x="0" y="0"/>
            <a:chExt cx="1016000" cy="544075"/>
          </a:xfrm>
          <a:noFill/>
        </p:grpSpPr>
        <p:sp>
          <p:nvSpPr>
            <p:cNvPr id="103" name="Shape 103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7313083" y="1464960"/>
            <a:ext cx="1016001" cy="544077"/>
            <a:chOff x="0" y="0"/>
            <a:chExt cx="1016000" cy="544075"/>
          </a:xfrm>
          <a:noFill/>
        </p:grpSpPr>
        <p:sp>
          <p:nvSpPr>
            <p:cNvPr id="106" name="Shape 10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337550" y="147246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337550" y="1475913"/>
            <a:ext cx="1016001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u="sng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9353550" y="1464960"/>
            <a:ext cx="1016001" cy="544077"/>
            <a:chOff x="0" y="0"/>
            <a:chExt cx="1016000" cy="544075"/>
          </a:xfrm>
          <a:noFill/>
        </p:grpSpPr>
        <p:sp>
          <p:nvSpPr>
            <p:cNvPr id="112" name="Shape 11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11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2245784" y="2948017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251200" y="2948017"/>
            <a:ext cx="1016000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4275666" y="2940517"/>
            <a:ext cx="1016001" cy="544077"/>
            <a:chOff x="0" y="0"/>
            <a:chExt cx="1016000" cy="544075"/>
          </a:xfrm>
          <a:noFill/>
        </p:grpSpPr>
        <p:sp>
          <p:nvSpPr>
            <p:cNvPr id="126" name="Shape 12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291666" y="2940517"/>
            <a:ext cx="1016001" cy="544077"/>
            <a:chOff x="0" y="0"/>
            <a:chExt cx="1016000" cy="544075"/>
          </a:xfrm>
          <a:noFill/>
        </p:grpSpPr>
        <p:sp>
          <p:nvSpPr>
            <p:cNvPr id="129" name="Shape 12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6307666" y="2940517"/>
            <a:ext cx="1016001" cy="544077"/>
            <a:chOff x="0" y="0"/>
            <a:chExt cx="1016000" cy="544075"/>
          </a:xfrm>
          <a:noFill/>
        </p:grpSpPr>
        <p:sp>
          <p:nvSpPr>
            <p:cNvPr id="132" name="Shape 13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7313083" y="2940517"/>
            <a:ext cx="1016001" cy="544077"/>
            <a:chOff x="0" y="0"/>
            <a:chExt cx="1016000" cy="544075"/>
          </a:xfrm>
          <a:noFill/>
        </p:grpSpPr>
        <p:sp>
          <p:nvSpPr>
            <p:cNvPr id="135" name="Shape 13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8337550" y="2948017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35200" y="4467620"/>
            <a:ext cx="1016000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235200" y="451175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3240616" y="4467620"/>
            <a:ext cx="1016001" cy="536578"/>
            <a:chOff x="0" y="7500"/>
            <a:chExt cx="1016000" cy="536576"/>
          </a:xfrm>
          <a:solidFill>
            <a:srgbClr val="CCFFCC"/>
          </a:solidFill>
        </p:grpSpPr>
        <p:sp>
          <p:nvSpPr>
            <p:cNvPr id="198" name="Shape 19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4265083" y="4460120"/>
            <a:ext cx="1016001" cy="544077"/>
            <a:chOff x="0" y="0"/>
            <a:chExt cx="1016000" cy="544075"/>
          </a:xfrm>
        </p:grpSpPr>
        <p:sp>
          <p:nvSpPr>
            <p:cNvPr id="201" name="Shape 20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281083" y="4467620"/>
            <a:ext cx="1016001" cy="536578"/>
            <a:chOff x="0" y="7500"/>
            <a:chExt cx="1016000" cy="536576"/>
          </a:xfrm>
          <a:noFill/>
        </p:grpSpPr>
        <p:sp>
          <p:nvSpPr>
            <p:cNvPr id="204" name="Shape 20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>
                  <a:solidFill>
                    <a:srgbClr val="000000"/>
                  </a:solidFill>
                </a:defRPr>
              </a:pPr>
              <a:r>
                <a:rPr sz="3200" b="0" u="none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6297083" y="446762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297083" y="4460119"/>
            <a:ext cx="1016001" cy="544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9999"/>
                </a:solidFill>
              </a:rPr>
              <a:t>13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7302500" y="4467620"/>
            <a:ext cx="1016000" cy="536578"/>
            <a:chOff x="0" y="7500"/>
            <a:chExt cx="1016000" cy="536576"/>
          </a:xfrm>
          <a:noFill/>
        </p:grpSpPr>
        <p:sp>
          <p:nvSpPr>
            <p:cNvPr id="210" name="Shape 21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/>
              </a:pPr>
              <a:r>
                <a:rPr sz="3200" b="0" u="none" dirty="0"/>
                <a:t>8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8326966" y="4467620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18" name="Group 218"/>
          <p:cNvGrpSpPr/>
          <p:nvPr/>
        </p:nvGrpSpPr>
        <p:grpSpPr>
          <a:xfrm>
            <a:off x="9342966" y="4460120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16" name="Shape 21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224616" y="6008391"/>
            <a:ext cx="1026584" cy="544079"/>
            <a:chOff x="-10584" y="-1"/>
            <a:chExt cx="1026584" cy="544077"/>
          </a:xfrm>
          <a:solidFill>
            <a:srgbClr val="CCFFCC"/>
          </a:solidFill>
        </p:grpSpPr>
        <p:sp>
          <p:nvSpPr>
            <p:cNvPr id="245" name="Shape 24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-10584" y="-1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324061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48" name="Shape 24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2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4265083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51" name="Shape 25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5281083" y="6015892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59" name="Group 259"/>
          <p:cNvGrpSpPr/>
          <p:nvPr/>
        </p:nvGrpSpPr>
        <p:grpSpPr>
          <a:xfrm>
            <a:off x="6297083" y="6008391"/>
            <a:ext cx="1016001" cy="544079"/>
            <a:chOff x="0" y="-1"/>
            <a:chExt cx="1016000" cy="544077"/>
          </a:xfrm>
          <a:solidFill>
            <a:srgbClr val="CCFFCC"/>
          </a:solidFill>
        </p:grpSpPr>
        <p:sp>
          <p:nvSpPr>
            <p:cNvPr id="257" name="Shape 25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13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7261887" y="5992397"/>
            <a:ext cx="1056613" cy="536578"/>
            <a:chOff x="2807427" y="-733603"/>
            <a:chExt cx="1056613" cy="536576"/>
          </a:xfrm>
          <a:solidFill>
            <a:srgbClr val="CCFFCC"/>
          </a:solidFill>
        </p:grpSpPr>
        <p:sp>
          <p:nvSpPr>
            <p:cNvPr id="260" name="Shape 260"/>
            <p:cNvSpPr/>
            <p:nvPr/>
          </p:nvSpPr>
          <p:spPr>
            <a:xfrm>
              <a:off x="2807427" y="-733603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848040" y="-689468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u="sng" dirty="0">
                  <a:solidFill>
                    <a:srgbClr val="000000"/>
                  </a:solidFill>
                </a:rPr>
                <a:t>8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8326966" y="6015892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68" name="Group 268"/>
          <p:cNvGrpSpPr/>
          <p:nvPr/>
        </p:nvGrpSpPr>
        <p:grpSpPr>
          <a:xfrm>
            <a:off x="934296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66" name="Shape 26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9681633" y="5652354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74" name="Shape 274"/>
          <p:cNvSpPr/>
          <p:nvPr/>
        </p:nvSpPr>
        <p:spPr>
          <a:xfrm>
            <a:off x="5739529" y="5145413"/>
            <a:ext cx="10130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dirty="0"/>
              <a:t>Cross Over</a:t>
            </a:r>
            <a:endParaRPr dirty="0"/>
          </a:p>
        </p:txBody>
      </p:sp>
      <p:sp>
        <p:nvSpPr>
          <p:cNvPr id="278" name="Shape 278"/>
          <p:cNvSpPr/>
          <p:nvPr/>
        </p:nvSpPr>
        <p:spPr>
          <a:xfrm>
            <a:off x="1859968" y="496387"/>
            <a:ext cx="889539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4000" dirty="0"/>
              <a:t>Key Step of Quick Sort: </a:t>
            </a:r>
            <a:r>
              <a:rPr sz="4000" dirty="0"/>
              <a:t>Partition</a:t>
            </a:r>
            <a:r>
              <a:rPr lang="en-US" sz="4000" dirty="0"/>
              <a:t>ing O(n)</a:t>
            </a:r>
            <a:endParaRPr dirty="0"/>
          </a:p>
        </p:txBody>
      </p:sp>
      <p:grpSp>
        <p:nvGrpSpPr>
          <p:cNvPr id="281" name="Group 281"/>
          <p:cNvGrpSpPr/>
          <p:nvPr/>
        </p:nvGrpSpPr>
        <p:grpSpPr>
          <a:xfrm>
            <a:off x="9353550" y="2933374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79" name="Shape 27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11</a:t>
              </a:r>
            </a:p>
          </p:txBody>
        </p:sp>
      </p:grpSp>
      <p:sp>
        <p:nvSpPr>
          <p:cNvPr id="282" name="Shape 282"/>
          <p:cNvSpPr/>
          <p:nvPr/>
        </p:nvSpPr>
        <p:spPr>
          <a:xfrm flipV="1">
            <a:off x="2838407" y="2154643"/>
            <a:ext cx="933935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841757" y="2154642"/>
            <a:ext cx="789096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950635" y="3700713"/>
            <a:ext cx="1826189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804343" y="5482887"/>
            <a:ext cx="777136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flipH="1">
            <a:off x="7719924" y="3669755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H="1">
            <a:off x="5804342" y="5154888"/>
            <a:ext cx="809273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" name="Curved Down Arrow 5"/>
          <p:cNvSpPr/>
          <p:nvPr/>
        </p:nvSpPr>
        <p:spPr>
          <a:xfrm>
            <a:off x="3950635" y="2555909"/>
            <a:ext cx="4659965" cy="35630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Curved Down Arrow 294"/>
          <p:cNvSpPr/>
          <p:nvPr/>
        </p:nvSpPr>
        <p:spPr>
          <a:xfrm>
            <a:off x="5709587" y="4046176"/>
            <a:ext cx="2014572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Curved Down Arrow 298"/>
          <p:cNvSpPr/>
          <p:nvPr/>
        </p:nvSpPr>
        <p:spPr>
          <a:xfrm>
            <a:off x="2874209" y="5577512"/>
            <a:ext cx="3074113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Up Arrow 4"/>
          <p:cNvSpPr/>
          <p:nvPr/>
        </p:nvSpPr>
        <p:spPr>
          <a:xfrm flipH="1">
            <a:off x="3784256" y="2050354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Up Arrow 141"/>
          <p:cNvSpPr/>
          <p:nvPr/>
        </p:nvSpPr>
        <p:spPr>
          <a:xfrm flipH="1">
            <a:off x="8587414" y="205035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Up Arrow 142"/>
          <p:cNvSpPr/>
          <p:nvPr/>
        </p:nvSpPr>
        <p:spPr>
          <a:xfrm flipH="1">
            <a:off x="5804342" y="3565100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Up Arrow 143"/>
          <p:cNvSpPr/>
          <p:nvPr/>
        </p:nvSpPr>
        <p:spPr>
          <a:xfrm flipH="1">
            <a:off x="7334351" y="3515292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Up Arrow 144"/>
          <p:cNvSpPr/>
          <p:nvPr/>
        </p:nvSpPr>
        <p:spPr>
          <a:xfrm flipH="1">
            <a:off x="5458389" y="500466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Up Arrow 145"/>
          <p:cNvSpPr/>
          <p:nvPr/>
        </p:nvSpPr>
        <p:spPr>
          <a:xfrm flipH="1">
            <a:off x="6708650" y="5004198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96"/>
          <p:cNvSpPr/>
          <p:nvPr/>
        </p:nvSpPr>
        <p:spPr>
          <a:xfrm>
            <a:off x="2224616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8" name="Shape 196"/>
          <p:cNvSpPr/>
          <p:nvPr/>
        </p:nvSpPr>
        <p:spPr>
          <a:xfrm>
            <a:off x="2235200" y="151020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9" name="Shape 196"/>
          <p:cNvSpPr/>
          <p:nvPr/>
        </p:nvSpPr>
        <p:spPr>
          <a:xfrm>
            <a:off x="5268824" y="6041962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Shape 196"/>
          <p:cNvSpPr/>
          <p:nvPr/>
        </p:nvSpPr>
        <p:spPr>
          <a:xfrm>
            <a:off x="8318500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1" name="Shape 196"/>
          <p:cNvSpPr/>
          <p:nvPr/>
        </p:nvSpPr>
        <p:spPr>
          <a:xfrm>
            <a:off x="3276256" y="299642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2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2" name="Shape 196"/>
          <p:cNvSpPr/>
          <p:nvPr/>
        </p:nvSpPr>
        <p:spPr>
          <a:xfrm>
            <a:off x="8318500" y="602319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3" name="Shape 196"/>
          <p:cNvSpPr/>
          <p:nvPr/>
        </p:nvSpPr>
        <p:spPr>
          <a:xfrm>
            <a:off x="8333757" y="4473128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497902" y="146205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497943" y="447891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497902" y="297517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07802" y="60419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91273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dvAuto="0"/>
      <p:bldP spid="99" grpId="0" advAuto="0"/>
      <p:bldP spid="102" grpId="0" advAuto="0"/>
      <p:bldP spid="105" grpId="0" advAuto="0"/>
      <p:bldP spid="108" grpId="0" advAuto="0"/>
      <p:bldP spid="114" grpId="0" advAuto="0"/>
      <p:bldP spid="128" grpId="0" advAuto="0"/>
      <p:bldP spid="131" grpId="0" advAuto="0"/>
      <p:bldP spid="134" grpId="0" advAuto="0"/>
      <p:bldP spid="137" grpId="0" advAuto="0"/>
      <p:bldP spid="200" grpId="0" animBg="1" advAuto="0"/>
      <p:bldP spid="203" grpId="0" animBg="1" advAuto="0"/>
      <p:bldP spid="206" grpId="0" advAuto="0"/>
      <p:bldP spid="212" grpId="0" advAuto="0"/>
      <p:bldP spid="218" grpId="0" animBg="1" advAuto="0"/>
      <p:bldP spid="247" grpId="0" animBg="1" advAuto="0"/>
      <p:bldP spid="250" grpId="0" animBg="1" advAuto="0"/>
      <p:bldP spid="253" grpId="0" animBg="1" advAuto="0"/>
      <p:bldP spid="259" grpId="0" animBg="1" advAuto="0"/>
      <p:bldP spid="262" grpId="0" animBg="1" advAuto="0"/>
      <p:bldP spid="268" grpId="0" animBg="1" advAuto="0"/>
      <p:bldP spid="271" grpId="0" animBg="1" advAuto="0"/>
      <p:bldP spid="274" grpId="0" animBg="1" advAuto="0"/>
      <p:bldP spid="281" grpId="0" animBg="1" advAuto="0"/>
      <p:bldP spid="282" grpId="0" animBg="1" advAuto="0"/>
      <p:bldP spid="283" grpId="0" animBg="1" advAuto="0"/>
      <p:bldP spid="284" grpId="0" animBg="1" advAuto="0"/>
      <p:bldP spid="28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38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38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38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39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0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39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0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0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0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0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9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0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1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5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6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>
            <a:off x="3919109" y="3735547"/>
            <a:ext cx="5936092" cy="920674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20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  <p:extLst>
      <p:ext uri="{BB962C8B-B14F-4D97-AF65-F5344CB8AC3E}">
        <p14:creationId xmlns:p14="http://schemas.microsoft.com/office/powerpoint/2010/main" val="1423639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o move n discs from peg A to peg C:…"/>
          <p:cNvSpPr txBox="1">
            <a:spLocks noGrp="1"/>
          </p:cNvSpPr>
          <p:nvPr>
            <p:ph type="body" sz="quarter" idx="1"/>
          </p:nvPr>
        </p:nvSpPr>
        <p:spPr>
          <a:xfrm>
            <a:off x="375211" y="289130"/>
            <a:ext cx="7234487" cy="1584255"/>
          </a:xfrm>
          <a:prstGeom prst="rect">
            <a:avLst/>
          </a:prstGeom>
        </p:spPr>
        <p:txBody>
          <a:bodyPr/>
          <a:lstStyle/>
          <a:p>
            <a:pPr marL="167041" indent="-167041" defTabSz="850391">
              <a:spcBef>
                <a:spcPts val="900"/>
              </a:spcBef>
              <a:defRPr sz="2046"/>
            </a:pPr>
            <a:r>
              <a:t>To move n discs from peg A to peg C: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A to B. This leaves disc n alone on peg A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disc n from A to C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B to C so they sit on disc n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96" y="1769684"/>
            <a:ext cx="12192001" cy="4693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n…"/>
          <p:cNvSpPr txBox="1"/>
          <p:nvPr/>
        </p:nvSpPr>
        <p:spPr>
          <a:xfrm>
            <a:off x="1177985" y="2089480"/>
            <a:ext cx="382300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1" name="n…"/>
          <p:cNvSpPr txBox="1"/>
          <p:nvPr/>
        </p:nvSpPr>
        <p:spPr>
          <a:xfrm>
            <a:off x="4129490" y="4919502"/>
            <a:ext cx="38230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2" name="n"/>
          <p:cNvSpPr txBox="1"/>
          <p:nvPr/>
        </p:nvSpPr>
        <p:spPr>
          <a:xfrm>
            <a:off x="8102579" y="2924684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3" name="n"/>
          <p:cNvSpPr txBox="1"/>
          <p:nvPr/>
        </p:nvSpPr>
        <p:spPr>
          <a:xfrm>
            <a:off x="10925088" y="5678078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4" name="n-1…"/>
          <p:cNvSpPr txBox="1"/>
          <p:nvPr/>
        </p:nvSpPr>
        <p:spPr>
          <a:xfrm>
            <a:off x="9336223" y="2327066"/>
            <a:ext cx="38230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5" name="4…"/>
          <p:cNvSpPr txBox="1"/>
          <p:nvPr/>
        </p:nvSpPr>
        <p:spPr>
          <a:xfrm>
            <a:off x="9506908" y="5135753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6" name="4…"/>
          <p:cNvSpPr txBox="1"/>
          <p:nvPr/>
        </p:nvSpPr>
        <p:spPr>
          <a:xfrm>
            <a:off x="9758316" y="2327066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2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2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3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48" name="Line"/>
          <p:cNvSpPr/>
          <p:nvPr/>
        </p:nvSpPr>
        <p:spPr>
          <a:xfrm flipH="1">
            <a:off x="3599728" y="3753842"/>
            <a:ext cx="1021504" cy="102150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0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51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2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3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Line"/>
          <p:cNvSpPr/>
          <p:nvPr/>
        </p:nvSpPr>
        <p:spPr>
          <a:xfrm>
            <a:off x="2623441" y="2493132"/>
            <a:ext cx="22715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64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  <p:extLst>
      <p:ext uri="{BB962C8B-B14F-4D97-AF65-F5344CB8AC3E}">
        <p14:creationId xmlns:p14="http://schemas.microsoft.com/office/powerpoint/2010/main" val="180020766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91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8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1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4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7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0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84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8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6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92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3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4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5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96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2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2623441" y="2493132"/>
            <a:ext cx="3218580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07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08" name="Line"/>
          <p:cNvSpPr/>
          <p:nvPr/>
        </p:nvSpPr>
        <p:spPr>
          <a:xfrm>
            <a:off x="5856157" y="3695630"/>
            <a:ext cx="2992041" cy="96091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9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1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2296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3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1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1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1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1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1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2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2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2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3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2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3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3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3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3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3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4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4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2623441" y="2493132"/>
            <a:ext cx="414212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2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5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54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55" name="Line"/>
          <p:cNvSpPr/>
          <p:nvPr/>
        </p:nvSpPr>
        <p:spPr>
          <a:xfrm>
            <a:off x="6857049" y="3700634"/>
            <a:ext cx="997902" cy="99790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7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644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6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6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6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6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6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7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7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8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8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8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9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2623441" y="2493132"/>
            <a:ext cx="519240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0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0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4756302" y="3705257"/>
            <a:ext cx="2865131" cy="972121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08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06116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3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61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61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62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62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62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6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62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6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6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63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3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4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>
            <a:off x="2623441" y="2493132"/>
            <a:ext cx="6352453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5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5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5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5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6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57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8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59" name="Line"/>
          <p:cNvSpPr/>
          <p:nvPr/>
        </p:nvSpPr>
        <p:spPr>
          <a:xfrm flipH="1">
            <a:off x="5845632" y="3679445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703301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64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6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6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6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6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6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6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683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4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687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6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68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9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9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3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9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5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96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7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98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9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1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02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04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 flipH="1">
            <a:off x="6868118" y="3680383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50700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1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1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35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36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40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1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42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3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44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5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46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7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4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9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750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1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52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3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5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5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5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1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5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49464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Rectangle"/>
          <p:cNvSpPr/>
          <p:nvPr/>
        </p:nvSpPr>
        <p:spPr>
          <a:xfrm>
            <a:off x="2283755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68" name="2"/>
          <p:cNvSpPr txBox="1"/>
          <p:nvPr/>
        </p:nvSpPr>
        <p:spPr>
          <a:xfrm>
            <a:off x="2192161" y="4722043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69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7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8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88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89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0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93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9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94" name="Rectangle"/>
          <p:cNvSpPr/>
          <p:nvPr/>
        </p:nvSpPr>
        <p:spPr>
          <a:xfrm>
            <a:off x="5310652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5" name="6"/>
          <p:cNvSpPr txBox="1"/>
          <p:nvPr/>
        </p:nvSpPr>
        <p:spPr>
          <a:xfrm>
            <a:off x="5310652" y="4723055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96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7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98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9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800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1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80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80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5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806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7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80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0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2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3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7493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5" name="10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3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3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4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3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4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4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846" name="Keep two iterators: one from head, one from tail…"/>
          <p:cNvSpPr txBox="1"/>
          <p:nvPr/>
        </p:nvSpPr>
        <p:spPr>
          <a:xfrm>
            <a:off x="1680059" y="4602457"/>
            <a:ext cx="8239217" cy="204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Keep two iterators: one from head, one from tail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Blue pointer stops at a number &gt;  6(pivot)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Red pointer stops at a number  &lt; 6 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Swap both numubers</a:t>
            </a:r>
          </a:p>
          <a:p>
            <a:pPr marL="521208" lvl="1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Stop when BLUE and RED pointers  cross over</a:t>
            </a:r>
          </a:p>
        </p:txBody>
      </p:sp>
      <p:sp>
        <p:nvSpPr>
          <p:cNvPr id="84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67321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61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0" name="2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6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6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7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881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88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8307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Hanoi3.jpeg" descr="Hanoi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508000"/>
            <a:ext cx="8319297" cy="613281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5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236724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89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9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0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0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0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0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0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1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1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916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91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1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2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>
            <a:off x="2623441" y="2493132"/>
            <a:ext cx="2085404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4" name="Line"/>
          <p:cNvSpPr/>
          <p:nvPr/>
        </p:nvSpPr>
        <p:spPr>
          <a:xfrm flipH="1" flipV="1">
            <a:off x="7783887" y="2313876"/>
            <a:ext cx="2144691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56945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7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39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953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963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54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68677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8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9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8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92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0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9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03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19401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1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1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1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1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1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1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2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2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3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2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31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2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03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1182117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4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51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5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5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6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5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6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6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2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6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6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70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07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6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7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8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0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1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9333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86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8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89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8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92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98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08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9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12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110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0" y="179256"/>
              <a:ext cx="4072467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982904" y="-1"/>
              <a:ext cx="4322233" cy="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4096875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4236287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32157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2874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1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6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1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9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2245783" y="3093470"/>
            <a:ext cx="1016001" cy="544077"/>
            <a:chOff x="0" y="0"/>
            <a:chExt cx="1016000" cy="544075"/>
          </a:xfrm>
        </p:grpSpPr>
        <p:sp>
          <p:nvSpPr>
            <p:cNvPr id="11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136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1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5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39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1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4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46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7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148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0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1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2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>
            <a:off x="566682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5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6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>
            <a:off x="6859729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9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82141" y="3093470"/>
            <a:ext cx="1016001" cy="544077"/>
            <a:chOff x="0" y="0"/>
            <a:chExt cx="1016000" cy="544075"/>
          </a:xfrm>
        </p:grpSpPr>
        <p:sp>
          <p:nvSpPr>
            <p:cNvPr id="116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6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28694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6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1167" name="Partition In Word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In Words</a:t>
            </a:r>
          </a:p>
        </p:txBody>
      </p:sp>
      <p:sp>
        <p:nvSpPr>
          <p:cNvPr id="1168" name="Partition(A, p, r)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Partition(A, p, r):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Select an element to act as the “pivot” (</a:t>
            </a:r>
            <a:r>
              <a:rPr i="1">
                <a:solidFill>
                  <a:srgbClr val="0000FF"/>
                </a:solidFill>
              </a:rPr>
              <a:t>which?</a:t>
            </a:r>
            <a:r>
              <a:t>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Grow two regions, A[p..i] and A[j..r]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A[p..i] &lt;= pivot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A[j..r] &gt;=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Increment i until A[i] &gt;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Decrement j until A[j] &lt;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A[i] and A[j]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Repeat until i &gt;= j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A[j] and A[p]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Return j</a:t>
            </a:r>
          </a:p>
        </p:txBody>
      </p:sp>
      <p:sp>
        <p:nvSpPr>
          <p:cNvPr id="1169" name="Line"/>
          <p:cNvSpPr/>
          <p:nvPr/>
        </p:nvSpPr>
        <p:spPr>
          <a:xfrm flipH="1">
            <a:off x="526473" y="4946072"/>
            <a:ext cx="609601" cy="1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0" name="Line"/>
          <p:cNvSpPr/>
          <p:nvPr/>
        </p:nvSpPr>
        <p:spPr>
          <a:xfrm flipH="1" flipV="1">
            <a:off x="529945" y="3741096"/>
            <a:ext cx="9238" cy="1200728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1" name="Line"/>
          <p:cNvSpPr/>
          <p:nvPr/>
        </p:nvSpPr>
        <p:spPr>
          <a:xfrm>
            <a:off x="508000" y="3770357"/>
            <a:ext cx="609600" cy="1"/>
          </a:xfrm>
          <a:prstGeom prst="line">
            <a:avLst/>
          </a:prstGeom>
          <a:ln w="38100">
            <a:solidFill>
              <a:srgbClr val="6633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2" name="Note: different from book’s partition(), which uses two iterators that both move forward."/>
          <p:cNvSpPr txBox="1"/>
          <p:nvPr/>
        </p:nvSpPr>
        <p:spPr>
          <a:xfrm>
            <a:off x="6035340" y="5019676"/>
            <a:ext cx="5486401" cy="707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sz="2000" b="1" i="1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different from book’s </a:t>
            </a:r>
            <a:r>
              <a:rPr sz="2000" b="1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partition(), which</a:t>
            </a:r>
            <a:r>
              <a:rPr sz="2000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two iterators that both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65326557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7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1177" name="Partition Cod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Code</a:t>
            </a:r>
          </a:p>
        </p:txBody>
      </p:sp>
      <p:sp>
        <p:nvSpPr>
          <p:cNvPr id="1178" name="Partition(A, p, r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Partition(A, p, r)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x = A[p];		//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 the first element as PIVOT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i = p;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j = r + 1;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	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i++;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right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A[i] &gt; x or i &gt;= j;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j—;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left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A[j] &lt; x or j &lt; i;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if (i &lt; j)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Swap (A[i],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break;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stop when iterators cross over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}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swap (A[p],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return j;</a:t>
            </a:r>
          </a:p>
        </p:txBody>
      </p:sp>
      <p:sp>
        <p:nvSpPr>
          <p:cNvPr id="1179" name="Running time:  Θ(n) time"/>
          <p:cNvSpPr txBox="1"/>
          <p:nvPr/>
        </p:nvSpPr>
        <p:spPr>
          <a:xfrm>
            <a:off x="3930210" y="6062925"/>
            <a:ext cx="4459858" cy="44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/>
            </a:pPr>
            <a:r>
              <a:rPr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Running time: 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D4A32-F3E1-6C4E-B5B5-9A28D58E7881}"/>
              </a:ext>
            </a:extLst>
          </p:cNvPr>
          <p:cNvSpPr/>
          <p:nvPr/>
        </p:nvSpPr>
        <p:spPr>
          <a:xfrm>
            <a:off x="776377" y="1449237"/>
            <a:ext cx="10420709" cy="443397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14153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" grpId="0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1184" name="i"/>
          <p:cNvSpPr txBox="1"/>
          <p:nvPr/>
        </p:nvSpPr>
        <p:spPr>
          <a:xfrm>
            <a:off x="257810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185" name="j"/>
          <p:cNvSpPr txBox="1"/>
          <p:nvPr/>
        </p:nvSpPr>
        <p:spPr>
          <a:xfrm>
            <a:off x="976458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188" name="Group"/>
          <p:cNvGrpSpPr/>
          <p:nvPr/>
        </p:nvGrpSpPr>
        <p:grpSpPr>
          <a:xfrm>
            <a:off x="2245784" y="283013"/>
            <a:ext cx="1016001" cy="544077"/>
            <a:chOff x="0" y="0"/>
            <a:chExt cx="1016000" cy="544075"/>
          </a:xfrm>
        </p:grpSpPr>
        <p:sp>
          <p:nvSpPr>
            <p:cNvPr id="11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91" name="Group"/>
          <p:cNvGrpSpPr/>
          <p:nvPr/>
        </p:nvGrpSpPr>
        <p:grpSpPr>
          <a:xfrm>
            <a:off x="3251200" y="283013"/>
            <a:ext cx="1016000" cy="544077"/>
            <a:chOff x="0" y="0"/>
            <a:chExt cx="1016000" cy="544075"/>
          </a:xfrm>
        </p:grpSpPr>
        <p:sp>
          <p:nvSpPr>
            <p:cNvPr id="118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75666" y="283013"/>
            <a:ext cx="1016001" cy="544077"/>
            <a:chOff x="0" y="0"/>
            <a:chExt cx="1016000" cy="544075"/>
          </a:xfrm>
        </p:grpSpPr>
        <p:sp>
          <p:nvSpPr>
            <p:cNvPr id="119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5291666" y="283013"/>
            <a:ext cx="1016001" cy="544077"/>
            <a:chOff x="0" y="0"/>
            <a:chExt cx="1016000" cy="544075"/>
          </a:xfrm>
        </p:grpSpPr>
        <p:sp>
          <p:nvSpPr>
            <p:cNvPr id="119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6307666" y="283013"/>
            <a:ext cx="1016001" cy="544077"/>
            <a:chOff x="0" y="0"/>
            <a:chExt cx="1016000" cy="544075"/>
          </a:xfrm>
        </p:grpSpPr>
        <p:sp>
          <p:nvSpPr>
            <p:cNvPr id="119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7313083" y="283013"/>
            <a:ext cx="1016001" cy="544077"/>
            <a:chOff x="0" y="0"/>
            <a:chExt cx="1016000" cy="544075"/>
          </a:xfrm>
        </p:grpSpPr>
        <p:sp>
          <p:nvSpPr>
            <p:cNvPr id="120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8337550" y="283013"/>
            <a:ext cx="1016001" cy="544077"/>
            <a:chOff x="0" y="0"/>
            <a:chExt cx="1016000" cy="544075"/>
          </a:xfrm>
        </p:grpSpPr>
        <p:sp>
          <p:nvSpPr>
            <p:cNvPr id="120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9353550" y="283013"/>
            <a:ext cx="1016001" cy="544077"/>
            <a:chOff x="0" y="0"/>
            <a:chExt cx="1016000" cy="544075"/>
          </a:xfrm>
        </p:grpSpPr>
        <p:sp>
          <p:nvSpPr>
            <p:cNvPr id="12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210" name="x = 6"/>
          <p:cNvSpPr txBox="1"/>
          <p:nvPr/>
        </p:nvSpPr>
        <p:spPr>
          <a:xfrm>
            <a:off x="609600" y="366713"/>
            <a:ext cx="5362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x = 6</a:t>
            </a:r>
          </a:p>
        </p:txBody>
      </p:sp>
      <p:sp>
        <p:nvSpPr>
          <p:cNvPr id="1211" name="p"/>
          <p:cNvSpPr txBox="1"/>
          <p:nvPr/>
        </p:nvSpPr>
        <p:spPr>
          <a:xfrm>
            <a:off x="2434166" y="-61914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12" name="r"/>
          <p:cNvSpPr txBox="1"/>
          <p:nvPr/>
        </p:nvSpPr>
        <p:spPr>
          <a:xfrm>
            <a:off x="9677400" y="-61914"/>
            <a:ext cx="1838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213" name="i"/>
          <p:cNvSpPr txBox="1"/>
          <p:nvPr/>
        </p:nvSpPr>
        <p:spPr>
          <a:xfrm>
            <a:off x="3667963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14" name="j"/>
          <p:cNvSpPr txBox="1"/>
          <p:nvPr/>
        </p:nvSpPr>
        <p:spPr>
          <a:xfrm>
            <a:off x="8746905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17" name="Group"/>
          <p:cNvGrpSpPr/>
          <p:nvPr/>
        </p:nvGrpSpPr>
        <p:grpSpPr>
          <a:xfrm>
            <a:off x="2245784" y="1211699"/>
            <a:ext cx="1016001" cy="544077"/>
            <a:chOff x="0" y="0"/>
            <a:chExt cx="1016000" cy="544075"/>
          </a:xfrm>
        </p:grpSpPr>
        <p:sp>
          <p:nvSpPr>
            <p:cNvPr id="121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251200" y="1211699"/>
            <a:ext cx="1016000" cy="544077"/>
            <a:chOff x="0" y="0"/>
            <a:chExt cx="1016000" cy="544075"/>
          </a:xfrm>
        </p:grpSpPr>
        <p:sp>
          <p:nvSpPr>
            <p:cNvPr id="121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223" name="Group"/>
          <p:cNvGrpSpPr/>
          <p:nvPr/>
        </p:nvGrpSpPr>
        <p:grpSpPr>
          <a:xfrm>
            <a:off x="4275666" y="1211699"/>
            <a:ext cx="1016001" cy="544077"/>
            <a:chOff x="0" y="0"/>
            <a:chExt cx="1016000" cy="544075"/>
          </a:xfrm>
        </p:grpSpPr>
        <p:sp>
          <p:nvSpPr>
            <p:cNvPr id="12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26" name="Group"/>
          <p:cNvGrpSpPr/>
          <p:nvPr/>
        </p:nvGrpSpPr>
        <p:grpSpPr>
          <a:xfrm>
            <a:off x="5291666" y="1211699"/>
            <a:ext cx="1016001" cy="544077"/>
            <a:chOff x="0" y="0"/>
            <a:chExt cx="1016000" cy="544075"/>
          </a:xfrm>
        </p:grpSpPr>
        <p:sp>
          <p:nvSpPr>
            <p:cNvPr id="12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29" name="Group"/>
          <p:cNvGrpSpPr/>
          <p:nvPr/>
        </p:nvGrpSpPr>
        <p:grpSpPr>
          <a:xfrm>
            <a:off x="6307666" y="1211699"/>
            <a:ext cx="1016001" cy="544077"/>
            <a:chOff x="0" y="0"/>
            <a:chExt cx="1016000" cy="544075"/>
          </a:xfrm>
        </p:grpSpPr>
        <p:sp>
          <p:nvSpPr>
            <p:cNvPr id="12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32" name="Group"/>
          <p:cNvGrpSpPr/>
          <p:nvPr/>
        </p:nvGrpSpPr>
        <p:grpSpPr>
          <a:xfrm>
            <a:off x="7313083" y="1211699"/>
            <a:ext cx="1016001" cy="544077"/>
            <a:chOff x="0" y="0"/>
            <a:chExt cx="1016000" cy="544075"/>
          </a:xfrm>
        </p:grpSpPr>
        <p:sp>
          <p:nvSpPr>
            <p:cNvPr id="12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8337550" y="1211699"/>
            <a:ext cx="1016001" cy="544077"/>
            <a:chOff x="0" y="0"/>
            <a:chExt cx="1016000" cy="544075"/>
          </a:xfrm>
        </p:grpSpPr>
        <p:sp>
          <p:nvSpPr>
            <p:cNvPr id="12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1236" name="i"/>
          <p:cNvSpPr txBox="1"/>
          <p:nvPr/>
        </p:nvSpPr>
        <p:spPr>
          <a:xfrm>
            <a:off x="3577166" y="26670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37" name="j"/>
          <p:cNvSpPr txBox="1"/>
          <p:nvPr/>
        </p:nvSpPr>
        <p:spPr>
          <a:xfrm>
            <a:off x="8646584" y="2667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40" name="Group"/>
          <p:cNvGrpSpPr/>
          <p:nvPr/>
        </p:nvGrpSpPr>
        <p:grpSpPr>
          <a:xfrm>
            <a:off x="2239433" y="2126100"/>
            <a:ext cx="1016001" cy="544077"/>
            <a:chOff x="0" y="0"/>
            <a:chExt cx="1016000" cy="544075"/>
          </a:xfrm>
        </p:grpSpPr>
        <p:sp>
          <p:nvSpPr>
            <p:cNvPr id="12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3244850" y="2126100"/>
            <a:ext cx="1016001" cy="544077"/>
            <a:chOff x="0" y="0"/>
            <a:chExt cx="1016000" cy="544075"/>
          </a:xfrm>
        </p:grpSpPr>
        <p:sp>
          <p:nvSpPr>
            <p:cNvPr id="12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46" name="Group"/>
          <p:cNvGrpSpPr/>
          <p:nvPr/>
        </p:nvGrpSpPr>
        <p:grpSpPr>
          <a:xfrm>
            <a:off x="4269316" y="2126100"/>
            <a:ext cx="1016001" cy="544077"/>
            <a:chOff x="0" y="0"/>
            <a:chExt cx="1016000" cy="544075"/>
          </a:xfrm>
        </p:grpSpPr>
        <p:sp>
          <p:nvSpPr>
            <p:cNvPr id="12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285316" y="2126100"/>
            <a:ext cx="1016001" cy="544077"/>
            <a:chOff x="0" y="0"/>
            <a:chExt cx="1016000" cy="544075"/>
          </a:xfrm>
        </p:grpSpPr>
        <p:sp>
          <p:nvSpPr>
            <p:cNvPr id="12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6301316" y="2126100"/>
            <a:ext cx="1016001" cy="544077"/>
            <a:chOff x="0" y="0"/>
            <a:chExt cx="1016000" cy="544075"/>
          </a:xfrm>
        </p:grpSpPr>
        <p:sp>
          <p:nvSpPr>
            <p:cNvPr id="12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7306733" y="2126100"/>
            <a:ext cx="1016001" cy="544077"/>
            <a:chOff x="0" y="0"/>
            <a:chExt cx="1016000" cy="544075"/>
          </a:xfrm>
        </p:grpSpPr>
        <p:sp>
          <p:nvSpPr>
            <p:cNvPr id="12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58" name="Group"/>
          <p:cNvGrpSpPr/>
          <p:nvPr/>
        </p:nvGrpSpPr>
        <p:grpSpPr>
          <a:xfrm>
            <a:off x="8331200" y="2126100"/>
            <a:ext cx="1016000" cy="544077"/>
            <a:chOff x="0" y="0"/>
            <a:chExt cx="1016000" cy="544075"/>
          </a:xfrm>
        </p:grpSpPr>
        <p:sp>
          <p:nvSpPr>
            <p:cNvPr id="12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61" name="Group"/>
          <p:cNvGrpSpPr/>
          <p:nvPr/>
        </p:nvGrpSpPr>
        <p:grpSpPr>
          <a:xfrm>
            <a:off x="9347200" y="2126100"/>
            <a:ext cx="1016000" cy="544077"/>
            <a:chOff x="0" y="0"/>
            <a:chExt cx="1016000" cy="544075"/>
          </a:xfrm>
        </p:grpSpPr>
        <p:sp>
          <p:nvSpPr>
            <p:cNvPr id="12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62" name="i"/>
          <p:cNvSpPr txBox="1"/>
          <p:nvPr/>
        </p:nvSpPr>
        <p:spPr>
          <a:xfrm>
            <a:off x="5615518" y="36576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63" name="j"/>
          <p:cNvSpPr txBox="1"/>
          <p:nvPr/>
        </p:nvSpPr>
        <p:spPr>
          <a:xfrm>
            <a:off x="7535333" y="36576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2239433" y="3116700"/>
            <a:ext cx="1016001" cy="544077"/>
            <a:chOff x="0" y="0"/>
            <a:chExt cx="1016000" cy="544075"/>
          </a:xfrm>
        </p:grpSpPr>
        <p:sp>
          <p:nvSpPr>
            <p:cNvPr id="12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3244850" y="3116700"/>
            <a:ext cx="1016001" cy="544077"/>
            <a:chOff x="0" y="0"/>
            <a:chExt cx="1016000" cy="544075"/>
          </a:xfrm>
        </p:grpSpPr>
        <p:sp>
          <p:nvSpPr>
            <p:cNvPr id="12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4269316" y="3116700"/>
            <a:ext cx="1016001" cy="544077"/>
            <a:chOff x="0" y="0"/>
            <a:chExt cx="1016000" cy="544075"/>
          </a:xfrm>
        </p:grpSpPr>
        <p:sp>
          <p:nvSpPr>
            <p:cNvPr id="12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5285316" y="3116700"/>
            <a:ext cx="1016001" cy="544077"/>
            <a:chOff x="0" y="0"/>
            <a:chExt cx="1016000" cy="544075"/>
          </a:xfrm>
        </p:grpSpPr>
        <p:sp>
          <p:nvSpPr>
            <p:cNvPr id="12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6301316" y="3116700"/>
            <a:ext cx="1016001" cy="544077"/>
            <a:chOff x="0" y="0"/>
            <a:chExt cx="1016000" cy="544075"/>
          </a:xfrm>
        </p:grpSpPr>
        <p:sp>
          <p:nvSpPr>
            <p:cNvPr id="12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7306733" y="3116700"/>
            <a:ext cx="1016001" cy="544077"/>
            <a:chOff x="0" y="0"/>
            <a:chExt cx="1016000" cy="544075"/>
          </a:xfrm>
        </p:grpSpPr>
        <p:sp>
          <p:nvSpPr>
            <p:cNvPr id="12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8331200" y="3116700"/>
            <a:ext cx="1016000" cy="544077"/>
            <a:chOff x="0" y="0"/>
            <a:chExt cx="1016000" cy="544075"/>
          </a:xfrm>
        </p:grpSpPr>
        <p:sp>
          <p:nvSpPr>
            <p:cNvPr id="12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7" name="Group"/>
          <p:cNvGrpSpPr/>
          <p:nvPr/>
        </p:nvGrpSpPr>
        <p:grpSpPr>
          <a:xfrm>
            <a:off x="9347200" y="3116700"/>
            <a:ext cx="1016000" cy="544077"/>
            <a:chOff x="0" y="0"/>
            <a:chExt cx="1016000" cy="544075"/>
          </a:xfrm>
        </p:grpSpPr>
        <p:sp>
          <p:nvSpPr>
            <p:cNvPr id="12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88" name="i"/>
          <p:cNvSpPr txBox="1"/>
          <p:nvPr/>
        </p:nvSpPr>
        <p:spPr>
          <a:xfrm>
            <a:off x="6720197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89" name="j"/>
          <p:cNvSpPr txBox="1"/>
          <p:nvPr/>
        </p:nvSpPr>
        <p:spPr>
          <a:xfrm>
            <a:off x="5705255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92" name="Group"/>
          <p:cNvGrpSpPr/>
          <p:nvPr/>
        </p:nvGrpSpPr>
        <p:grpSpPr>
          <a:xfrm>
            <a:off x="2235200" y="4107300"/>
            <a:ext cx="1016000" cy="544077"/>
            <a:chOff x="0" y="0"/>
            <a:chExt cx="1016000" cy="544075"/>
          </a:xfrm>
        </p:grpSpPr>
        <p:sp>
          <p:nvSpPr>
            <p:cNvPr id="12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5" name="Group"/>
          <p:cNvGrpSpPr/>
          <p:nvPr/>
        </p:nvGrpSpPr>
        <p:grpSpPr>
          <a:xfrm>
            <a:off x="3240616" y="4107300"/>
            <a:ext cx="1016001" cy="544077"/>
            <a:chOff x="0" y="0"/>
            <a:chExt cx="1016000" cy="544075"/>
          </a:xfrm>
        </p:grpSpPr>
        <p:sp>
          <p:nvSpPr>
            <p:cNvPr id="12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98" name="Group"/>
          <p:cNvGrpSpPr/>
          <p:nvPr/>
        </p:nvGrpSpPr>
        <p:grpSpPr>
          <a:xfrm>
            <a:off x="4265083" y="4107300"/>
            <a:ext cx="1016001" cy="544077"/>
            <a:chOff x="0" y="0"/>
            <a:chExt cx="1016000" cy="544075"/>
          </a:xfrm>
        </p:grpSpPr>
        <p:sp>
          <p:nvSpPr>
            <p:cNvPr id="12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7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5281083" y="4107300"/>
            <a:ext cx="1016001" cy="544077"/>
            <a:chOff x="0" y="0"/>
            <a:chExt cx="1016000" cy="544075"/>
          </a:xfrm>
        </p:grpSpPr>
        <p:sp>
          <p:nvSpPr>
            <p:cNvPr id="12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6297083" y="4107300"/>
            <a:ext cx="1016001" cy="544077"/>
            <a:chOff x="0" y="0"/>
            <a:chExt cx="1016000" cy="544075"/>
          </a:xfrm>
        </p:grpSpPr>
        <p:sp>
          <p:nvSpPr>
            <p:cNvPr id="13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3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307" name="Group"/>
          <p:cNvGrpSpPr/>
          <p:nvPr/>
        </p:nvGrpSpPr>
        <p:grpSpPr>
          <a:xfrm>
            <a:off x="7302500" y="4107300"/>
            <a:ext cx="1016000" cy="544077"/>
            <a:chOff x="0" y="0"/>
            <a:chExt cx="1016000" cy="544075"/>
          </a:xfrm>
        </p:grpSpPr>
        <p:sp>
          <p:nvSpPr>
            <p:cNvPr id="13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8326966" y="4107300"/>
            <a:ext cx="1016001" cy="544077"/>
            <a:chOff x="0" y="0"/>
            <a:chExt cx="1016000" cy="544075"/>
          </a:xfrm>
        </p:grpSpPr>
        <p:sp>
          <p:nvSpPr>
            <p:cNvPr id="130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13" name="Group"/>
          <p:cNvGrpSpPr/>
          <p:nvPr/>
        </p:nvGrpSpPr>
        <p:grpSpPr>
          <a:xfrm>
            <a:off x="9342966" y="4107300"/>
            <a:ext cx="1016001" cy="544077"/>
            <a:chOff x="0" y="0"/>
            <a:chExt cx="1016000" cy="544075"/>
          </a:xfrm>
        </p:grpSpPr>
        <p:sp>
          <p:nvSpPr>
            <p:cNvPr id="131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16" name="Group"/>
          <p:cNvGrpSpPr/>
          <p:nvPr/>
        </p:nvGrpSpPr>
        <p:grpSpPr>
          <a:xfrm>
            <a:off x="2235200" y="5097900"/>
            <a:ext cx="1016000" cy="544077"/>
            <a:chOff x="0" y="0"/>
            <a:chExt cx="1016000" cy="544075"/>
          </a:xfrm>
        </p:grpSpPr>
        <p:sp>
          <p:nvSpPr>
            <p:cNvPr id="131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19" name="Group"/>
          <p:cNvGrpSpPr/>
          <p:nvPr/>
        </p:nvGrpSpPr>
        <p:grpSpPr>
          <a:xfrm>
            <a:off x="3240616" y="5097900"/>
            <a:ext cx="1016001" cy="544077"/>
            <a:chOff x="0" y="0"/>
            <a:chExt cx="1016000" cy="544075"/>
          </a:xfrm>
        </p:grpSpPr>
        <p:sp>
          <p:nvSpPr>
            <p:cNvPr id="13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2" name="Group"/>
          <p:cNvGrpSpPr/>
          <p:nvPr/>
        </p:nvGrpSpPr>
        <p:grpSpPr>
          <a:xfrm>
            <a:off x="4265083" y="5097900"/>
            <a:ext cx="1016001" cy="544077"/>
            <a:chOff x="0" y="0"/>
            <a:chExt cx="1016000" cy="544075"/>
          </a:xfrm>
        </p:grpSpPr>
        <p:sp>
          <p:nvSpPr>
            <p:cNvPr id="13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25" name="Group"/>
          <p:cNvGrpSpPr/>
          <p:nvPr/>
        </p:nvGrpSpPr>
        <p:grpSpPr>
          <a:xfrm>
            <a:off x="5281083" y="5097900"/>
            <a:ext cx="1016001" cy="544077"/>
            <a:chOff x="0" y="0"/>
            <a:chExt cx="1016000" cy="544075"/>
          </a:xfrm>
        </p:grpSpPr>
        <p:sp>
          <p:nvSpPr>
            <p:cNvPr id="13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28" name="Group"/>
          <p:cNvGrpSpPr/>
          <p:nvPr/>
        </p:nvGrpSpPr>
        <p:grpSpPr>
          <a:xfrm>
            <a:off x="6297083" y="5097900"/>
            <a:ext cx="1016001" cy="544077"/>
            <a:chOff x="0" y="0"/>
            <a:chExt cx="1016000" cy="544075"/>
          </a:xfrm>
        </p:grpSpPr>
        <p:sp>
          <p:nvSpPr>
            <p:cNvPr id="13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31" name="Group"/>
          <p:cNvGrpSpPr/>
          <p:nvPr/>
        </p:nvGrpSpPr>
        <p:grpSpPr>
          <a:xfrm>
            <a:off x="7302500" y="5097900"/>
            <a:ext cx="1016000" cy="544077"/>
            <a:chOff x="0" y="0"/>
            <a:chExt cx="1016000" cy="544075"/>
          </a:xfrm>
        </p:grpSpPr>
        <p:sp>
          <p:nvSpPr>
            <p:cNvPr id="13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34" name="Group"/>
          <p:cNvGrpSpPr/>
          <p:nvPr/>
        </p:nvGrpSpPr>
        <p:grpSpPr>
          <a:xfrm>
            <a:off x="8326966" y="5097900"/>
            <a:ext cx="1016001" cy="544077"/>
            <a:chOff x="0" y="0"/>
            <a:chExt cx="1016000" cy="544075"/>
          </a:xfrm>
        </p:grpSpPr>
        <p:sp>
          <p:nvSpPr>
            <p:cNvPr id="13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37" name="Group"/>
          <p:cNvGrpSpPr/>
          <p:nvPr/>
        </p:nvGrpSpPr>
        <p:grpSpPr>
          <a:xfrm>
            <a:off x="9342966" y="5097900"/>
            <a:ext cx="1016001" cy="544077"/>
            <a:chOff x="0" y="0"/>
            <a:chExt cx="1016000" cy="544075"/>
          </a:xfrm>
        </p:grpSpPr>
        <p:sp>
          <p:nvSpPr>
            <p:cNvPr id="133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40" name="Group"/>
          <p:cNvGrpSpPr/>
          <p:nvPr/>
        </p:nvGrpSpPr>
        <p:grpSpPr>
          <a:xfrm>
            <a:off x="2235200" y="6237725"/>
            <a:ext cx="1016000" cy="544077"/>
            <a:chOff x="0" y="0"/>
            <a:chExt cx="1016000" cy="544075"/>
          </a:xfrm>
        </p:grpSpPr>
        <p:sp>
          <p:nvSpPr>
            <p:cNvPr id="13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9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3240616" y="6237725"/>
            <a:ext cx="1016001" cy="544077"/>
            <a:chOff x="0" y="0"/>
            <a:chExt cx="1016000" cy="544075"/>
          </a:xfrm>
        </p:grpSpPr>
        <p:sp>
          <p:nvSpPr>
            <p:cNvPr id="13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4265083" y="6237725"/>
            <a:ext cx="1016001" cy="544077"/>
            <a:chOff x="0" y="0"/>
            <a:chExt cx="1016000" cy="544075"/>
          </a:xfrm>
        </p:grpSpPr>
        <p:sp>
          <p:nvSpPr>
            <p:cNvPr id="13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49" name="Group"/>
          <p:cNvGrpSpPr/>
          <p:nvPr/>
        </p:nvGrpSpPr>
        <p:grpSpPr>
          <a:xfrm>
            <a:off x="5281083" y="6237725"/>
            <a:ext cx="1016001" cy="544077"/>
            <a:chOff x="0" y="0"/>
            <a:chExt cx="1016000" cy="544075"/>
          </a:xfrm>
        </p:grpSpPr>
        <p:sp>
          <p:nvSpPr>
            <p:cNvPr id="13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52" name="Group"/>
          <p:cNvGrpSpPr/>
          <p:nvPr/>
        </p:nvGrpSpPr>
        <p:grpSpPr>
          <a:xfrm>
            <a:off x="6297083" y="6237725"/>
            <a:ext cx="1016001" cy="544077"/>
            <a:chOff x="0" y="0"/>
            <a:chExt cx="1016000" cy="544075"/>
          </a:xfrm>
        </p:grpSpPr>
        <p:sp>
          <p:nvSpPr>
            <p:cNvPr id="13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02500" y="6237725"/>
            <a:ext cx="1016000" cy="544077"/>
            <a:chOff x="0" y="0"/>
            <a:chExt cx="1016000" cy="544075"/>
          </a:xfrm>
        </p:grpSpPr>
        <p:sp>
          <p:nvSpPr>
            <p:cNvPr id="13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58" name="Group"/>
          <p:cNvGrpSpPr/>
          <p:nvPr/>
        </p:nvGrpSpPr>
        <p:grpSpPr>
          <a:xfrm>
            <a:off x="8326966" y="6237725"/>
            <a:ext cx="1016001" cy="544077"/>
            <a:chOff x="0" y="0"/>
            <a:chExt cx="1016000" cy="544075"/>
          </a:xfrm>
        </p:grpSpPr>
        <p:sp>
          <p:nvSpPr>
            <p:cNvPr id="13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9342966" y="6237725"/>
            <a:ext cx="1016001" cy="544077"/>
            <a:chOff x="0" y="0"/>
            <a:chExt cx="1016000" cy="544075"/>
          </a:xfrm>
        </p:grpSpPr>
        <p:sp>
          <p:nvSpPr>
            <p:cNvPr id="13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62" name="q"/>
          <p:cNvSpPr txBox="1"/>
          <p:nvPr/>
        </p:nvSpPr>
        <p:spPr>
          <a:xfrm>
            <a:off x="5782733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363" name="p"/>
          <p:cNvSpPr txBox="1"/>
          <p:nvPr/>
        </p:nvSpPr>
        <p:spPr>
          <a:xfrm>
            <a:off x="2438400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364" name="r"/>
          <p:cNvSpPr txBox="1"/>
          <p:nvPr/>
        </p:nvSpPr>
        <p:spPr>
          <a:xfrm>
            <a:off x="9681633" y="5881687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65" name="scan"/>
          <p:cNvSpPr txBox="1"/>
          <p:nvPr/>
        </p:nvSpPr>
        <p:spPr>
          <a:xfrm>
            <a:off x="10566400" y="1309687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6" name="scan"/>
          <p:cNvSpPr txBox="1"/>
          <p:nvPr/>
        </p:nvSpPr>
        <p:spPr>
          <a:xfrm>
            <a:off x="10566400" y="3200400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7" name="scan"/>
          <p:cNvSpPr txBox="1"/>
          <p:nvPr/>
        </p:nvSpPr>
        <p:spPr>
          <a:xfrm>
            <a:off x="10566400" y="5181601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8" name="swap"/>
          <p:cNvSpPr txBox="1"/>
          <p:nvPr/>
        </p:nvSpPr>
        <p:spPr>
          <a:xfrm>
            <a:off x="10566400" y="2209800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69" name="swap"/>
          <p:cNvSpPr txBox="1"/>
          <p:nvPr/>
        </p:nvSpPr>
        <p:spPr>
          <a:xfrm>
            <a:off x="10566400" y="4205287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70" name="final swap"/>
          <p:cNvSpPr txBox="1"/>
          <p:nvPr/>
        </p:nvSpPr>
        <p:spPr>
          <a:xfrm>
            <a:off x="10541000" y="6262687"/>
            <a:ext cx="10388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final swap</a:t>
            </a:r>
          </a:p>
        </p:txBody>
      </p:sp>
      <p:sp>
        <p:nvSpPr>
          <p:cNvPr id="1371" name="Partition…"/>
          <p:cNvSpPr txBox="1"/>
          <p:nvPr/>
        </p:nvSpPr>
        <p:spPr>
          <a:xfrm>
            <a:off x="177799" y="3016250"/>
            <a:ext cx="1008607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Partition </a:t>
            </a:r>
          </a:p>
          <a:p>
            <a:r>
              <a:t>example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9353550" y="1204556"/>
            <a:ext cx="1016001" cy="544077"/>
            <a:chOff x="0" y="0"/>
            <a:chExt cx="1016000" cy="544075"/>
          </a:xfrm>
        </p:grpSpPr>
        <p:sp>
          <p:nvSpPr>
            <p:cNvPr id="137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7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75" name="Line"/>
          <p:cNvSpPr/>
          <p:nvPr/>
        </p:nvSpPr>
        <p:spPr>
          <a:xfrm>
            <a:off x="2949075" y="1062324"/>
            <a:ext cx="68428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6" name="Line"/>
          <p:cNvSpPr/>
          <p:nvPr/>
        </p:nvSpPr>
        <p:spPr>
          <a:xfrm flipH="1">
            <a:off x="8946570" y="972695"/>
            <a:ext cx="684285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7" name="Line"/>
          <p:cNvSpPr/>
          <p:nvPr/>
        </p:nvSpPr>
        <p:spPr>
          <a:xfrm>
            <a:off x="3824743" y="2876988"/>
            <a:ext cx="191996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8" name="Line"/>
          <p:cNvSpPr/>
          <p:nvPr/>
        </p:nvSpPr>
        <p:spPr>
          <a:xfrm flipH="1">
            <a:off x="7783546" y="2876988"/>
            <a:ext cx="783418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5804641" y="3868296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 flipH="1">
            <a:off x="5743556" y="4019963"/>
            <a:ext cx="177127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1" name="Line"/>
          <p:cNvSpPr/>
          <p:nvPr/>
        </p:nvSpPr>
        <p:spPr>
          <a:xfrm rot="16200000" flipH="1">
            <a:off x="4246729" y="4316009"/>
            <a:ext cx="402343" cy="318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0125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0" animBg="1" advAuto="0"/>
      <p:bldP spid="1185" grpId="0" animBg="1" advAuto="0"/>
      <p:bldP spid="1188" grpId="0" animBg="1" advAuto="0"/>
      <p:bldP spid="1191" grpId="0" animBg="1" advAuto="0"/>
      <p:bldP spid="1194" grpId="0" animBg="1" advAuto="0"/>
      <p:bldP spid="1197" grpId="0" animBg="1" advAuto="0"/>
      <p:bldP spid="1200" grpId="0" animBg="1" advAuto="0"/>
      <p:bldP spid="1203" grpId="0" animBg="1" advAuto="0"/>
      <p:bldP spid="1206" grpId="0" animBg="1" advAuto="0"/>
      <p:bldP spid="1209" grpId="0" animBg="1" advAuto="0"/>
      <p:bldP spid="1210" grpId="0" animBg="1" advAuto="0"/>
      <p:bldP spid="1211" grpId="0" animBg="1" advAuto="0"/>
      <p:bldP spid="1212" grpId="0" animBg="1" advAuto="0"/>
      <p:bldP spid="1213" grpId="0" animBg="1" advAuto="0"/>
      <p:bldP spid="1214" grpId="0" animBg="1" advAuto="0"/>
      <p:bldP spid="1217" grpId="0" animBg="1" advAuto="0"/>
      <p:bldP spid="1220" grpId="0" animBg="1" advAuto="0"/>
      <p:bldP spid="1223" grpId="0" animBg="1" advAuto="0"/>
      <p:bldP spid="1226" grpId="0" animBg="1" advAuto="0"/>
      <p:bldP spid="1229" grpId="0" animBg="1" advAuto="0"/>
      <p:bldP spid="1232" grpId="0" animBg="1" advAuto="0"/>
      <p:bldP spid="1235" grpId="0" animBg="1" advAuto="0"/>
      <p:bldP spid="1236" grpId="0" animBg="1" advAuto="0"/>
      <p:bldP spid="1237" grpId="0" animBg="1" advAuto="0"/>
      <p:bldP spid="1240" grpId="0" animBg="1" advAuto="0"/>
      <p:bldP spid="1243" grpId="0" animBg="1" advAuto="0"/>
      <p:bldP spid="1246" grpId="0" animBg="1" advAuto="0"/>
      <p:bldP spid="1249" grpId="0" animBg="1" advAuto="0"/>
      <p:bldP spid="1252" grpId="0" animBg="1" advAuto="0"/>
      <p:bldP spid="1255" grpId="0" animBg="1" advAuto="0"/>
      <p:bldP spid="1258" grpId="0" animBg="1" advAuto="0"/>
      <p:bldP spid="1261" grpId="0" animBg="1" advAuto="0"/>
      <p:bldP spid="1262" grpId="0" animBg="1" advAuto="0"/>
      <p:bldP spid="1263" grpId="0" animBg="1" advAuto="0"/>
      <p:bldP spid="1266" grpId="0" animBg="1" advAuto="0"/>
      <p:bldP spid="1269" grpId="0" animBg="1" advAuto="0"/>
      <p:bldP spid="1272" grpId="0" animBg="1" advAuto="0"/>
      <p:bldP spid="1275" grpId="0" animBg="1" advAuto="0"/>
      <p:bldP spid="1278" grpId="0" animBg="1" advAuto="0"/>
      <p:bldP spid="1281" grpId="0" animBg="1" advAuto="0"/>
      <p:bldP spid="1284" grpId="0" animBg="1" advAuto="0"/>
      <p:bldP spid="1287" grpId="0" animBg="1" advAuto="0"/>
      <p:bldP spid="1288" grpId="0" animBg="1" advAuto="0"/>
      <p:bldP spid="1289" grpId="0" animBg="1" advAuto="0"/>
      <p:bldP spid="1292" grpId="0" animBg="1" advAuto="0"/>
      <p:bldP spid="1295" grpId="0" animBg="1" advAuto="0"/>
      <p:bldP spid="1298" grpId="0" animBg="1" advAuto="0"/>
      <p:bldP spid="1301" grpId="0" animBg="1" advAuto="0"/>
      <p:bldP spid="1304" grpId="0" animBg="1" advAuto="0"/>
      <p:bldP spid="1307" grpId="0" animBg="1" advAuto="0"/>
      <p:bldP spid="1310" grpId="0" animBg="1" advAuto="0"/>
      <p:bldP spid="1313" grpId="0" animBg="1" advAuto="0"/>
      <p:bldP spid="1316" grpId="0" animBg="1" advAuto="0"/>
      <p:bldP spid="1319" grpId="0" animBg="1" advAuto="0"/>
      <p:bldP spid="1322" grpId="0" animBg="1" advAuto="0"/>
      <p:bldP spid="1325" grpId="0" animBg="1" advAuto="0"/>
      <p:bldP spid="1328" grpId="0" animBg="1" advAuto="0"/>
      <p:bldP spid="1331" grpId="0" animBg="1" advAuto="0"/>
      <p:bldP spid="1334" grpId="0" animBg="1" advAuto="0"/>
      <p:bldP spid="1337" grpId="0" animBg="1" advAuto="0"/>
      <p:bldP spid="1340" grpId="0" animBg="1" advAuto="0"/>
      <p:bldP spid="1343" grpId="0" animBg="1" advAuto="0"/>
      <p:bldP spid="1346" grpId="0" animBg="1" advAuto="0"/>
      <p:bldP spid="1349" grpId="0" animBg="1" advAuto="0"/>
      <p:bldP spid="1352" grpId="0" animBg="1" advAuto="0"/>
      <p:bldP spid="1355" grpId="0" animBg="1" advAuto="0"/>
      <p:bldP spid="1358" grpId="0" animBg="1" advAuto="0"/>
      <p:bldP spid="1361" grpId="0" animBg="1" advAuto="0"/>
      <p:bldP spid="1362" grpId="0" animBg="1" advAuto="0"/>
      <p:bldP spid="1363" grpId="0" animBg="1" advAuto="0"/>
      <p:bldP spid="1364" grpId="0" animBg="1" advAuto="0"/>
      <p:bldP spid="1365" grpId="0" animBg="1" advAuto="0"/>
      <p:bldP spid="1366" grpId="0" animBg="1" advAuto="0"/>
      <p:bldP spid="1367" grpId="0" animBg="1" advAuto="0"/>
      <p:bldP spid="1368" grpId="0" animBg="1" advAuto="0"/>
      <p:bldP spid="1369" grpId="0" animBg="1" advAuto="0"/>
      <p:bldP spid="1370" grpId="0" animBg="1" advAuto="0"/>
      <p:bldP spid="1374" grpId="0" animBg="1" advAuto="0"/>
      <p:bldP spid="1375" grpId="0" animBg="1" advAuto="0"/>
      <p:bldP spid="137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8" name="Hanoi4.jpeg" descr="Hanoi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218" y="288215"/>
            <a:ext cx="9118287" cy="692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"/>
          <p:cNvSpPr txBox="1"/>
          <p:nvPr/>
        </p:nvSpPr>
        <p:spPr>
          <a:xfrm>
            <a:off x="3991199" y="1071491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631288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930" y="1532512"/>
            <a:ext cx="9652001" cy="4506477"/>
            <a:chOff x="1921930" y="1532512"/>
            <a:chExt cx="9652001" cy="4506477"/>
          </a:xfrm>
        </p:grpSpPr>
        <p:grpSp>
          <p:nvGrpSpPr>
            <p:cNvPr id="1388" name="Group"/>
            <p:cNvGrpSpPr/>
            <p:nvPr/>
          </p:nvGrpSpPr>
          <p:grpSpPr>
            <a:xfrm>
              <a:off x="2531531" y="1532512"/>
              <a:ext cx="1016000" cy="544077"/>
              <a:chOff x="0" y="0"/>
              <a:chExt cx="1016000" cy="544075"/>
            </a:xfrm>
          </p:grpSpPr>
          <p:sp>
            <p:nvSpPr>
              <p:cNvPr id="138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7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1391" name="Group"/>
            <p:cNvGrpSpPr/>
            <p:nvPr/>
          </p:nvGrpSpPr>
          <p:grpSpPr>
            <a:xfrm>
              <a:off x="3536947" y="1532512"/>
              <a:ext cx="1016001" cy="544077"/>
              <a:chOff x="0" y="0"/>
              <a:chExt cx="1016000" cy="544075"/>
            </a:xfrm>
          </p:grpSpPr>
          <p:sp>
            <p:nvSpPr>
              <p:cNvPr id="138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0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1394" name="Group"/>
            <p:cNvGrpSpPr/>
            <p:nvPr/>
          </p:nvGrpSpPr>
          <p:grpSpPr>
            <a:xfrm>
              <a:off x="4561414" y="1532512"/>
              <a:ext cx="1016001" cy="544077"/>
              <a:chOff x="0" y="0"/>
              <a:chExt cx="1016000" cy="544075"/>
            </a:xfrm>
          </p:grpSpPr>
          <p:sp>
            <p:nvSpPr>
              <p:cNvPr id="139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3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1397" name="Group"/>
            <p:cNvGrpSpPr/>
            <p:nvPr/>
          </p:nvGrpSpPr>
          <p:grpSpPr>
            <a:xfrm>
              <a:off x="5577414" y="1532512"/>
              <a:ext cx="1016001" cy="544077"/>
              <a:chOff x="0" y="0"/>
              <a:chExt cx="1016000" cy="544075"/>
            </a:xfrm>
          </p:grpSpPr>
          <p:sp>
            <p:nvSpPr>
              <p:cNvPr id="139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6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1400" name="Group"/>
            <p:cNvGrpSpPr/>
            <p:nvPr/>
          </p:nvGrpSpPr>
          <p:grpSpPr>
            <a:xfrm>
              <a:off x="6593414" y="1532512"/>
              <a:ext cx="1016001" cy="544077"/>
              <a:chOff x="0" y="0"/>
              <a:chExt cx="1016000" cy="544075"/>
            </a:xfrm>
          </p:grpSpPr>
          <p:sp>
            <p:nvSpPr>
              <p:cNvPr id="139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1403" name="Group"/>
            <p:cNvGrpSpPr/>
            <p:nvPr/>
          </p:nvGrpSpPr>
          <p:grpSpPr>
            <a:xfrm>
              <a:off x="7598831" y="1532512"/>
              <a:ext cx="1016000" cy="544077"/>
              <a:chOff x="0" y="0"/>
              <a:chExt cx="1016000" cy="544075"/>
            </a:xfrm>
          </p:grpSpPr>
          <p:sp>
            <p:nvSpPr>
              <p:cNvPr id="140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2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1406" name="Group"/>
            <p:cNvGrpSpPr/>
            <p:nvPr/>
          </p:nvGrpSpPr>
          <p:grpSpPr>
            <a:xfrm>
              <a:off x="8623297" y="1532512"/>
              <a:ext cx="1016001" cy="544077"/>
              <a:chOff x="0" y="0"/>
              <a:chExt cx="1016000" cy="544075"/>
            </a:xfrm>
          </p:grpSpPr>
          <p:sp>
            <p:nvSpPr>
              <p:cNvPr id="140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5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1409" name="Group"/>
            <p:cNvGrpSpPr/>
            <p:nvPr/>
          </p:nvGrpSpPr>
          <p:grpSpPr>
            <a:xfrm>
              <a:off x="9639297" y="1532512"/>
              <a:ext cx="1016001" cy="544077"/>
              <a:chOff x="0" y="0"/>
              <a:chExt cx="1016000" cy="544075"/>
            </a:xfrm>
          </p:grpSpPr>
          <p:sp>
            <p:nvSpPr>
              <p:cNvPr id="140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8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1436" name="Group"/>
            <p:cNvGrpSpPr/>
            <p:nvPr/>
          </p:nvGrpSpPr>
          <p:grpSpPr>
            <a:xfrm>
              <a:off x="2330448" y="2073412"/>
              <a:ext cx="8735483" cy="1222377"/>
              <a:chOff x="0" y="0"/>
              <a:chExt cx="8735481" cy="1222375"/>
            </a:xfrm>
          </p:grpSpPr>
          <p:grpSp>
            <p:nvGrpSpPr>
              <p:cNvPr id="1412" name="Group"/>
              <p:cNvGrpSpPr/>
              <p:nvPr/>
            </p:nvGrpSpPr>
            <p:grpSpPr>
              <a:xfrm>
                <a:off x="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15" name="Group"/>
              <p:cNvGrpSpPr/>
              <p:nvPr/>
            </p:nvGrpSpPr>
            <p:grpSpPr>
              <a:xfrm>
                <a:off x="100541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4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18" name="Group"/>
              <p:cNvGrpSpPr/>
              <p:nvPr/>
            </p:nvGrpSpPr>
            <p:grpSpPr>
              <a:xfrm>
                <a:off x="20298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7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21" name="Group"/>
              <p:cNvGrpSpPr/>
              <p:nvPr/>
            </p:nvGrpSpPr>
            <p:grpSpPr>
              <a:xfrm>
                <a:off x="33485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0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24" name="Group"/>
              <p:cNvGrpSpPr/>
              <p:nvPr/>
            </p:nvGrpSpPr>
            <p:grpSpPr>
              <a:xfrm>
                <a:off x="46693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3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27" name="Group"/>
              <p:cNvGrpSpPr/>
              <p:nvPr/>
            </p:nvGrpSpPr>
            <p:grpSpPr>
              <a:xfrm>
                <a:off x="56747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6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30" name="Group"/>
              <p:cNvGrpSpPr/>
              <p:nvPr/>
            </p:nvGrpSpPr>
            <p:grpSpPr>
              <a:xfrm>
                <a:off x="669925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9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33" name="Group"/>
              <p:cNvGrpSpPr/>
              <p:nvPr/>
            </p:nvGrpSpPr>
            <p:grpSpPr>
              <a:xfrm>
                <a:off x="77194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3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2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34" name="Line"/>
              <p:cNvSpPr/>
              <p:nvPr/>
            </p:nvSpPr>
            <p:spPr>
              <a:xfrm flipH="1">
                <a:off x="2131484" y="76200"/>
                <a:ext cx="152400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35" name="Line"/>
              <p:cNvSpPr/>
              <p:nvPr/>
            </p:nvSpPr>
            <p:spPr>
              <a:xfrm>
                <a:off x="5179483" y="-1"/>
                <a:ext cx="18288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65" name="Group"/>
            <p:cNvGrpSpPr/>
            <p:nvPr/>
          </p:nvGrpSpPr>
          <p:grpSpPr>
            <a:xfrm>
              <a:off x="1921930" y="3521212"/>
              <a:ext cx="9652001" cy="1146176"/>
              <a:chOff x="0" y="0"/>
              <a:chExt cx="9652000" cy="1146175"/>
            </a:xfrm>
          </p:grpSpPr>
          <p:grpSp>
            <p:nvGrpSpPr>
              <p:cNvPr id="1439" name="Group"/>
              <p:cNvGrpSpPr/>
              <p:nvPr/>
            </p:nvGrpSpPr>
            <p:grpSpPr>
              <a:xfrm>
                <a:off x="-1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3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8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42" name="Group"/>
              <p:cNvGrpSpPr/>
              <p:nvPr/>
            </p:nvGrpSpPr>
            <p:grpSpPr>
              <a:xfrm>
                <a:off x="12086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45" name="Group"/>
              <p:cNvGrpSpPr/>
              <p:nvPr/>
            </p:nvGrpSpPr>
            <p:grpSpPr>
              <a:xfrm>
                <a:off x="24384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4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48" name="Group"/>
              <p:cNvGrpSpPr/>
              <p:nvPr/>
            </p:nvGrpSpPr>
            <p:grpSpPr>
              <a:xfrm>
                <a:off x="36554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7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51" name="Group"/>
              <p:cNvGrpSpPr/>
              <p:nvPr/>
            </p:nvGrpSpPr>
            <p:grpSpPr>
              <a:xfrm>
                <a:off x="5080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0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54" name="Group"/>
              <p:cNvGrpSpPr/>
              <p:nvPr/>
            </p:nvGrpSpPr>
            <p:grpSpPr>
              <a:xfrm>
                <a:off x="60854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3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57" name="Group"/>
              <p:cNvGrpSpPr/>
              <p:nvPr/>
            </p:nvGrpSpPr>
            <p:grpSpPr>
              <a:xfrm>
                <a:off x="73130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6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60" name="Group"/>
              <p:cNvGrpSpPr/>
              <p:nvPr/>
            </p:nvGrpSpPr>
            <p:grpSpPr>
              <a:xfrm>
                <a:off x="8636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5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9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61" name="Line"/>
              <p:cNvSpPr/>
              <p:nvPr/>
            </p:nvSpPr>
            <p:spPr>
              <a:xfrm flipH="1">
                <a:off x="812799" y="-1"/>
                <a:ext cx="711201" cy="4572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2" name="Line"/>
              <p:cNvSpPr/>
              <p:nvPr/>
            </p:nvSpPr>
            <p:spPr>
              <a:xfrm>
                <a:off x="24383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3" name="Line"/>
              <p:cNvSpPr/>
              <p:nvPr/>
            </p:nvSpPr>
            <p:spPr>
              <a:xfrm flipH="1">
                <a:off x="62991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4" name="Line"/>
              <p:cNvSpPr/>
              <p:nvPr/>
            </p:nvSpPr>
            <p:spPr>
              <a:xfrm>
                <a:off x="84327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94" name="Group"/>
            <p:cNvGrpSpPr/>
            <p:nvPr/>
          </p:nvGrpSpPr>
          <p:grpSpPr>
            <a:xfrm>
              <a:off x="1921930" y="4816613"/>
              <a:ext cx="9652001" cy="1222376"/>
              <a:chOff x="0" y="0"/>
              <a:chExt cx="9652000" cy="1222375"/>
            </a:xfrm>
          </p:grpSpPr>
          <p:sp>
            <p:nvSpPr>
              <p:cNvPr id="1466" name="Line"/>
              <p:cNvSpPr/>
              <p:nvPr/>
            </p:nvSpPr>
            <p:spPr>
              <a:xfrm flipH="1">
                <a:off x="507999" y="3175"/>
                <a:ext cx="1" cy="60642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7" name="Line"/>
              <p:cNvSpPr/>
              <p:nvPr/>
            </p:nvSpPr>
            <p:spPr>
              <a:xfrm>
                <a:off x="3048000" y="0"/>
                <a:ext cx="0" cy="6096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8" name="Line"/>
              <p:cNvSpPr/>
              <p:nvPr/>
            </p:nvSpPr>
            <p:spPr>
              <a:xfrm flipH="1">
                <a:off x="5689600" y="-1"/>
                <a:ext cx="1016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471" name="Group"/>
              <p:cNvGrpSpPr/>
              <p:nvPr/>
            </p:nvGrpSpPr>
            <p:grpSpPr>
              <a:xfrm>
                <a:off x="-1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6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0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74" name="Group"/>
              <p:cNvGrpSpPr/>
              <p:nvPr/>
            </p:nvGrpSpPr>
            <p:grpSpPr>
              <a:xfrm>
                <a:off x="1219199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3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77" name="Group"/>
              <p:cNvGrpSpPr/>
              <p:nvPr/>
            </p:nvGrpSpPr>
            <p:grpSpPr>
              <a:xfrm>
                <a:off x="243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7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6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80" name="Group"/>
              <p:cNvGrpSpPr/>
              <p:nvPr/>
            </p:nvGrpSpPr>
            <p:grpSpPr>
              <a:xfrm>
                <a:off x="3655483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9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83" name="Group"/>
              <p:cNvGrpSpPr/>
              <p:nvPr/>
            </p:nvGrpSpPr>
            <p:grpSpPr>
              <a:xfrm>
                <a:off x="497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2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86" name="Group"/>
              <p:cNvGrpSpPr/>
              <p:nvPr/>
            </p:nvGrpSpPr>
            <p:grpSpPr>
              <a:xfrm>
                <a:off x="61849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4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5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89" name="Group"/>
              <p:cNvGrpSpPr/>
              <p:nvPr/>
            </p:nvGrpSpPr>
            <p:grpSpPr>
              <a:xfrm>
                <a:off x="7412566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8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8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92" name="Group"/>
              <p:cNvGrpSpPr/>
              <p:nvPr/>
            </p:nvGrpSpPr>
            <p:grpSpPr>
              <a:xfrm>
                <a:off x="86360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9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1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93" name="Line"/>
              <p:cNvSpPr/>
              <p:nvPr/>
            </p:nvSpPr>
            <p:spPr>
              <a:xfrm>
                <a:off x="9144000" y="0"/>
                <a:ext cx="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495" name="Quick sort…"/>
          <p:cNvSpPr txBox="1"/>
          <p:nvPr/>
        </p:nvSpPr>
        <p:spPr>
          <a:xfrm>
            <a:off x="2235169" y="418676"/>
            <a:ext cx="29855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Quick sort</a:t>
            </a:r>
            <a:r>
              <a:rPr lang="en-US" dirty="0"/>
              <a:t> </a:t>
            </a:r>
            <a:r>
              <a:rPr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84010554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52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1530" name="Quicksort Runtime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Quicksort Runtimes</a:t>
            </a:r>
          </a:p>
        </p:txBody>
      </p:sp>
      <p:sp>
        <p:nvSpPr>
          <p:cNvPr id="1531" name="Best-case runtime Tbest(n) ∈ Θ(n log n)…"/>
          <p:cNvSpPr txBox="1"/>
          <p:nvPr/>
        </p:nvSpPr>
        <p:spPr>
          <a:xfrm>
            <a:off x="1339850" y="1524001"/>
            <a:ext cx="9726529" cy="4392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Best-case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baseline="30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Worse than mergesort? Why is it called quicksort then?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Its average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</a:p>
          <a:p>
            <a:pPr marL="820384" lvl="1" indent="-363184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2900"/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the expected runtime of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randomized quicksort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8809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1">
                                            <p:txEl>
                                              <p:charRg st="24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 build="p" bldLvl="5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3374074" y="334406"/>
            <a:ext cx="5040086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2040048349"/>
              </p:ext>
            </p:extLst>
          </p:nvPr>
        </p:nvGraphicFramePr>
        <p:xfrm>
          <a:off x="3374074" y="1622777"/>
          <a:ext cx="5364577" cy="26460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74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858" y="5237948"/>
            <a:ext cx="690875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For 10 billion random numbers (10</a:t>
            </a:r>
            <a:r>
              <a:rPr lang="en-US" sz="2800" baseline="30000" dirty="0">
                <a:solidFill>
                  <a:srgbClr val="000000"/>
                </a:solidFill>
              </a:rPr>
              <a:t>10</a:t>
            </a:r>
            <a:r>
              <a:rPr lang="en-US" sz="2800" dirty="0">
                <a:solidFill>
                  <a:srgbClr val="000000"/>
                </a:solidFill>
              </a:rPr>
              <a:t>),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Quick Sort is about 300,000,000 times faster!!!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66"/>
              </p:ext>
            </p:extLst>
          </p:nvPr>
        </p:nvGraphicFramePr>
        <p:xfrm>
          <a:off x="9637889" y="825083"/>
          <a:ext cx="1552222" cy="517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8033608" y="5715001"/>
            <a:ext cx="1336170" cy="0"/>
          </a:xfrm>
          <a:prstGeom prst="straightConnector1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 flipH="1">
            <a:off x="10031992" y="342241"/>
            <a:ext cx="7882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Ratio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519530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73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639125233"/>
              </p:ext>
            </p:extLst>
          </p:nvPr>
        </p:nvGraphicFramePr>
        <p:xfrm>
          <a:off x="914400" y="1524000"/>
          <a:ext cx="11005493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Best-Case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 dirty="0"/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26978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74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Other Issues</a:t>
            </a:r>
            <a:endParaRPr sz="4400" dirty="0"/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960746811"/>
              </p:ext>
            </p:extLst>
          </p:nvPr>
        </p:nvGraphicFramePr>
        <p:xfrm>
          <a:off x="2424724" y="1346479"/>
          <a:ext cx="7879177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Space</a:t>
                      </a:r>
                      <a:r>
                        <a:rPr lang="en-US" sz="2800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Complexity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489272"/>
            <a:ext cx="107070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Stable: the relative order of elements with the same value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52293640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391" y="1638813"/>
            <a:ext cx="6660848" cy="2573308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Which algorithm is the best for sorting data files frequently in the flash memory?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(Hints: Flash memory has limitation on the number of writes to it.)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87" y="891978"/>
            <a:ext cx="2361642" cy="23616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4878758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095" y="1663005"/>
            <a:ext cx="9987038" cy="317807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algorithm is the best for sorting a big data file where most of data are in the sorted order already? (Hint: Best Case)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avoid the worst-case behavior of the Quicksort? (Hints: selection of keys for partitioning.)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sorting algorithms are out there? (Hints: Google Search)</a:t>
            </a:r>
          </a:p>
        </p:txBody>
      </p:sp>
    </p:spTree>
    <p:extLst>
      <p:ext uri="{BB962C8B-B14F-4D97-AF65-F5344CB8AC3E}">
        <p14:creationId xmlns:p14="http://schemas.microsoft.com/office/powerpoint/2010/main" val="4186186250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Unstable 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095" y="1626718"/>
            <a:ext cx="9434287" cy="218626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Please give a counter-example to show that they are not stable sorting algorithms.</a:t>
            </a:r>
          </a:p>
          <a:p>
            <a:pPr lvl="1" fontAlgn="base"/>
            <a:r>
              <a:rPr lang="en-US" dirty="0"/>
              <a:t>Heap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/>
            <a:r>
              <a:rPr lang="en-US" dirty="0"/>
              <a:t>Quick Sort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3856" y="4471743"/>
            <a:ext cx="8847667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dirty="0"/>
              <a:t>Heap Sort: Consider array	 20a 20b 19 (already in max-heap format)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 19 20b 20a.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Selection sort: 		4a 2 3 4b 1 			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2 3 4b 4a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Quick Sort: 		4a  2  3  4b  1 (use 3 as pivot)                   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  2  3  4b 4a</a:t>
            </a:r>
          </a:p>
        </p:txBody>
      </p:sp>
    </p:spTree>
    <p:extLst>
      <p:ext uri="{BB962C8B-B14F-4D97-AF65-F5344CB8AC3E}">
        <p14:creationId xmlns:p14="http://schemas.microsoft.com/office/powerpoint/2010/main" val="630255191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In place algorithm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28" y="2062146"/>
            <a:ext cx="8902095" cy="3114615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Which of the following sorting algorithms is NOT in-place?  </a:t>
            </a:r>
          </a:p>
          <a:p>
            <a:pPr lvl="1" fontAlgn="base"/>
            <a:r>
              <a:rPr lang="en-US" dirty="0"/>
              <a:t>Quick sort</a:t>
            </a:r>
          </a:p>
          <a:p>
            <a:pPr lvl="1" fontAlgn="base"/>
            <a:r>
              <a:rPr lang="en-US" dirty="0"/>
              <a:t>Merge Sort</a:t>
            </a:r>
          </a:p>
          <a:p>
            <a:pPr lvl="1" fontAlgn="base"/>
            <a:r>
              <a:rPr lang="en-US" dirty="0"/>
              <a:t>Insertion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 fontAlgn="base"/>
            <a:r>
              <a:rPr lang="en-US" dirty="0"/>
              <a:t>Heap sort</a:t>
            </a:r>
          </a:p>
          <a:p>
            <a:pPr marL="457200" lvl="1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658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6" name="Recursion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5880"/>
            </a:pPr>
            <a:r>
              <a:rPr lang="en-US" dirty="0"/>
              <a:t>Bonus Slides</a:t>
            </a:r>
            <a:endParaRPr dirty="0"/>
          </a:p>
        </p:txBody>
      </p:sp>
      <p:sp>
        <p:nvSpPr>
          <p:cNvPr id="1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60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ursive Algorithms for Tower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Algorithms for Tower of Hanoi 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92" name="Group"/>
          <p:cNvGrpSpPr/>
          <p:nvPr/>
        </p:nvGrpSpPr>
        <p:grpSpPr>
          <a:xfrm>
            <a:off x="3214448" y="5038977"/>
            <a:ext cx="5715001" cy="1115577"/>
            <a:chOff x="0" y="0"/>
            <a:chExt cx="5714999" cy="1115575"/>
          </a:xfrm>
        </p:grpSpPr>
        <p:sp>
          <p:nvSpPr>
            <p:cNvPr id="18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8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8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9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D30C8D-4DA2-7846-96AC-E90FD1FBFFE2}"/>
              </a:ext>
            </a:extLst>
          </p:cNvPr>
          <p:cNvSpPr/>
          <p:nvPr/>
        </p:nvSpPr>
        <p:spPr>
          <a:xfrm>
            <a:off x="2416232" y="1831586"/>
            <a:ext cx="5730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TowerOfHanoi(n , from_rod, to_rod, aux_rod):</a:t>
            </a:r>
          </a:p>
          <a:p>
            <a:r>
              <a:rPr lang="en-US" dirty="0"/>
              <a:t>    if n == 0:</a:t>
            </a:r>
          </a:p>
          <a:p>
            <a:r>
              <a:rPr lang="en-US" dirty="0"/>
              <a:t>        return</a:t>
            </a:r>
          </a:p>
          <a:p>
            <a:r>
              <a:rPr lang="en-US" dirty="0"/>
              <a:t>    TowerOfHanoi(n-1, from_rod, aux_rod, to_rod)</a:t>
            </a:r>
          </a:p>
          <a:p>
            <a:r>
              <a:rPr lang="en-US" dirty="0"/>
              <a:t>    print ("Move disk",n,"from",from_rod,"to",to_rod )</a:t>
            </a:r>
          </a:p>
          <a:p>
            <a:r>
              <a:rPr lang="en-US" dirty="0"/>
              <a:t>    TowerOfHanoi(n-1, aux_rod, to_rod, from_rod)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TowerOfHanoi(6, "A","B","C")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7930"/>
            <a:ext cx="10307339" cy="26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array of size N (1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N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2,000), count the number of </a:t>
            </a:r>
            <a:r>
              <a:rPr lang="en-US" i="1" dirty="0"/>
              <a:t>inversions </a:t>
            </a:r>
            <a:r>
              <a:rPr lang="en-US" dirty="0"/>
              <a:t>in the array, where an inversion is a pair of indexes (</a:t>
            </a:r>
            <a:r>
              <a:rPr lang="en-US" dirty="0" err="1"/>
              <a:t>i</a:t>
            </a:r>
            <a:r>
              <a:rPr lang="en-US" dirty="0"/>
              <a:t>, j) such that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ar</a:t>
            </a:r>
            <a:r>
              <a:rPr lang="en-US" dirty="0"/>
              <a:t>[j]. </a:t>
            </a:r>
          </a:p>
          <a:p>
            <a:pPr marL="1009650" lvl="1" indent="-514350">
              <a:buFont typeface="+mj-lt"/>
              <a:buAutoNum type="arabicParenR"/>
            </a:pPr>
            <a:r>
              <a:rPr lang="en-US" dirty="0"/>
              <a:t>Brute-force solution ?</a:t>
            </a:r>
          </a:p>
          <a:p>
            <a:pPr marL="1009650" lvl="1" indent="-514350">
              <a:buFont typeface="+mj-lt"/>
              <a:buAutoNum type="arabicParenR"/>
            </a:pPr>
            <a:r>
              <a:rPr lang="en-US" dirty="0"/>
              <a:t>Faster solution?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</p:spPr>
        <p:txBody>
          <a:bodyPr/>
          <a:lstStyle/>
          <a:p>
            <a:r>
              <a:rPr lang="en-US" dirty="0"/>
              <a:t>Number of Inversion Pairs</a:t>
            </a:r>
          </a:p>
        </p:txBody>
      </p:sp>
      <p:sp>
        <p:nvSpPr>
          <p:cNvPr id="5" name="Rectangle 2"/>
          <p:cNvSpPr>
            <a:spLocks noChangeAspect="1" noChangeArrowheads="1"/>
          </p:cNvSpPr>
          <p:nvPr/>
        </p:nvSpPr>
        <p:spPr bwMode="auto">
          <a:xfrm>
            <a:off x="3893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6" name="Rectangle 3"/>
          <p:cNvSpPr>
            <a:spLocks noChangeAspect="1" noChangeArrowheads="1"/>
          </p:cNvSpPr>
          <p:nvPr/>
        </p:nvSpPr>
        <p:spPr bwMode="auto">
          <a:xfrm>
            <a:off x="45035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1131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8" name="Rectangle 5"/>
          <p:cNvSpPr>
            <a:spLocks noChangeAspect="1" noChangeArrowheads="1"/>
          </p:cNvSpPr>
          <p:nvPr/>
        </p:nvSpPr>
        <p:spPr bwMode="auto">
          <a:xfrm>
            <a:off x="5722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9" name="Rectangle 6"/>
          <p:cNvSpPr>
            <a:spLocks noChangeAspect="1" noChangeArrowheads="1"/>
          </p:cNvSpPr>
          <p:nvPr/>
        </p:nvSpPr>
        <p:spPr bwMode="auto">
          <a:xfrm>
            <a:off x="2674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10" name="Rectangle 7"/>
          <p:cNvSpPr>
            <a:spLocks noChangeAspect="1" noChangeArrowheads="1"/>
          </p:cNvSpPr>
          <p:nvPr/>
        </p:nvSpPr>
        <p:spPr bwMode="auto">
          <a:xfrm>
            <a:off x="32843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81611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8770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93803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9989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6941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16" name="Rectangle 13"/>
          <p:cNvSpPr>
            <a:spLocks noChangeAspect="1" noChangeArrowheads="1"/>
          </p:cNvSpPr>
          <p:nvPr/>
        </p:nvSpPr>
        <p:spPr bwMode="auto">
          <a:xfrm>
            <a:off x="75515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277605" y="4947037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78452" y="5691743"/>
            <a:ext cx="3384551" cy="280174"/>
            <a:chOff x="5710767" y="4311650"/>
            <a:chExt cx="3384551" cy="280174"/>
          </a:xfrm>
        </p:grpSpPr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57107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 dirty="0"/>
                <a:t>6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63076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3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69172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2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75649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2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8138584" y="4313239"/>
              <a:ext cx="3619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0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8733367" y="4314825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807434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FE838407-B61C-9C4D-B93E-3D4D2CB1E100}" type="slidenum">
              <a:rPr lang="en-US"/>
              <a:pPr/>
              <a:t>81</a:t>
            </a:fld>
            <a:endParaRPr lang="en-US" sz="1400"/>
          </a:p>
        </p:txBody>
      </p:sp>
      <p:sp>
        <p:nvSpPr>
          <p:cNvPr id="161838" name="Rectangle 46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161839" name="Rectangle 47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161840" name="Rectangle 48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161841" name="Rectangle 49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161842" name="Rectangle 50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161843" name="Rectangle 51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161844" name="Rectangle 52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161845" name="Rectangle 53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161846" name="Rectangle 54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161847" name="Rectangle 55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161848" name="Rectangle 56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161849" name="Rectangle 57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161929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Count</a:t>
            </a:r>
          </a:p>
        </p:txBody>
      </p:sp>
      <p:sp>
        <p:nvSpPr>
          <p:cNvPr id="161930" name="Rectangle 138"/>
          <p:cNvSpPr>
            <a:spLocks noGrp="1" noChangeArrowheads="1"/>
          </p:cNvSpPr>
          <p:nvPr>
            <p:ph type="body" idx="1"/>
          </p:nvPr>
        </p:nvSpPr>
        <p:spPr>
          <a:xfrm>
            <a:off x="838200" y="1647930"/>
            <a:ext cx="10515600" cy="1962045"/>
          </a:xfrm>
        </p:spPr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baseline="-25000"/>
              <a:t>i</a:t>
            </a:r>
            <a:r>
              <a:rPr lang="en-US"/>
              <a:t> and a</a:t>
            </a:r>
            <a:r>
              <a:rPr lang="en-US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161902" name="Text Box 110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161903" name="Rectangle 111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4" name="Rectangle 112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5" name="Rectangle 113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6" name="Rectangle 114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7" name="Rectangle 115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8" name="Rectangle 116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9" name="Rectangle 117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0" name="Rectangle 118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1" name="Rectangle 119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2" name="Rectangle 120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3" name="Rectangle 121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4" name="Rectangle 122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5" name="Text Box 123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161924" name="Text Box 132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</a:t>
            </a:r>
          </a:p>
        </p:txBody>
      </p:sp>
      <p:sp>
        <p:nvSpPr>
          <p:cNvPr id="161925" name="Line 133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61927" name="Line 135"/>
          <p:cNvSpPr>
            <a:spLocks noChangeShapeType="1"/>
          </p:cNvSpPr>
          <p:nvPr/>
        </p:nvSpPr>
        <p:spPr bwMode="auto">
          <a:xfrm>
            <a:off x="5882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61931" name="Text Box 139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</p:spTree>
    <p:extLst>
      <p:ext uri="{BB962C8B-B14F-4D97-AF65-F5344CB8AC3E}">
        <p14:creationId xmlns:p14="http://schemas.microsoft.com/office/powerpoint/2010/main" val="662772690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4653C18E-6FDF-E34C-AB24-830CF9268AFA}" type="slidenum">
              <a:rPr lang="en-US"/>
              <a:pPr/>
              <a:t>82</a:t>
            </a:fld>
            <a:endParaRPr lang="en-US" sz="1400"/>
          </a:p>
        </p:txBody>
      </p:sp>
      <p:sp>
        <p:nvSpPr>
          <p:cNvPr id="22118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118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118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118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119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119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119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119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119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119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119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119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11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119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1202" name="Rectangle 18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3" name="Rectangle 19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4" name="Rectangle 20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5" name="Rectangle 21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6" name="Rectangle 22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1207" name="Rectangle 23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8" name="Rectangle 24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9" name="Rectangle 25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0" name="Rectangle 26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1" name="Rectangle 27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2" name="Rectangle 28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3" name="Rectangle 29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1217" name="Line 33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1219" name="Line 35"/>
          <p:cNvSpPr>
            <a:spLocks noChangeShapeType="1"/>
          </p:cNvSpPr>
          <p:nvPr/>
        </p:nvSpPr>
        <p:spPr bwMode="auto">
          <a:xfrm>
            <a:off x="5882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1223" name="Text Box 39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8874532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FB0A0E6-CA5D-954D-BC6F-E0F947602C4F}" type="slidenum">
              <a:rPr lang="en-US"/>
              <a:pPr/>
              <a:t>83</a:t>
            </a:fld>
            <a:endParaRPr lang="en-US" sz="1400"/>
          </a:p>
        </p:txBody>
      </p:sp>
      <p:sp>
        <p:nvSpPr>
          <p:cNvPr id="22221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221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221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221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221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221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221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221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221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221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222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222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22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22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2226" name="Rectangle 18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7" name="Rectangle 19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8" name="Rectangle 20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9" name="Rectangle 21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0" name="Rectangle 22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2231" name="Rectangle 23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2" name="Rectangle 24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3" name="Rectangle 25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4" name="Rectangle 26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5" name="Rectangle 27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6" name="Rectangle 28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7" name="Rectangle 29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8" name="Text Box 30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2241" name="Line 33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9298261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DD1B65D7-ADCF-E644-BE8A-6B871382A9F1}" type="slidenum">
              <a:rPr lang="en-US"/>
              <a:pPr/>
              <a:t>84</a:t>
            </a:fld>
            <a:endParaRPr lang="en-US" sz="1400"/>
          </a:p>
        </p:txBody>
      </p:sp>
      <p:sp>
        <p:nvSpPr>
          <p:cNvPr id="22323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323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323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323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323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323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324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324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324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324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324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324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32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324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324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325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325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6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6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3262" name="Line 30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3263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3264" name="Text Box 32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3266" name="Text Box 34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 </a:t>
            </a:r>
          </a:p>
        </p:txBody>
      </p: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437844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EB4664C-C5A3-4840-AC62-9608226C665C}" type="slidenum">
              <a:rPr lang="en-US"/>
              <a:pPr/>
              <a:t>85</a:t>
            </a:fld>
            <a:endParaRPr lang="en-US" sz="1400"/>
          </a:p>
        </p:txBody>
      </p:sp>
      <p:sp>
        <p:nvSpPr>
          <p:cNvPr id="22425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425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426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426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426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426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426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426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426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426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426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426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42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427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427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427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427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4286" name="Line 30"/>
          <p:cNvSpPr>
            <a:spLocks noChangeShapeType="1"/>
          </p:cNvSpPr>
          <p:nvPr/>
        </p:nvSpPr>
        <p:spPr bwMode="auto">
          <a:xfrm>
            <a:off x="22436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4287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4288" name="Text Box 32"/>
          <p:cNvSpPr txBox="1">
            <a:spLocks noChangeArrowheads="1"/>
          </p:cNvSpPr>
          <p:nvPr/>
        </p:nvSpPr>
        <p:spPr bwMode="auto">
          <a:xfrm>
            <a:off x="10033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5</a:t>
            </a:r>
          </a:p>
        </p:txBody>
      </p:sp>
      <p:sp>
        <p:nvSpPr>
          <p:cNvPr id="22428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429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22010275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976DF785-4F57-044A-B9DA-18C4661E0A25}" type="slidenum">
              <a:rPr lang="en-US"/>
              <a:pPr/>
              <a:t>86</a:t>
            </a:fld>
            <a:endParaRPr lang="en-US" sz="1400"/>
          </a:p>
        </p:txBody>
      </p:sp>
      <p:sp>
        <p:nvSpPr>
          <p:cNvPr id="22528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528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528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528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528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528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528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528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529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529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529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529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52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529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529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29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530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530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5310" name="Line 30"/>
          <p:cNvSpPr>
            <a:spLocks noChangeShapeType="1"/>
          </p:cNvSpPr>
          <p:nvPr/>
        </p:nvSpPr>
        <p:spPr bwMode="auto">
          <a:xfrm>
            <a:off x="22436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5311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5312" name="Text Box 32"/>
          <p:cNvSpPr txBox="1">
            <a:spLocks noChangeArrowheads="1"/>
          </p:cNvSpPr>
          <p:nvPr/>
        </p:nvSpPr>
        <p:spPr bwMode="auto">
          <a:xfrm>
            <a:off x="10033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5</a:t>
            </a:r>
          </a:p>
        </p:txBody>
      </p:sp>
      <p:sp>
        <p:nvSpPr>
          <p:cNvPr id="22531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8484555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271BC54-9376-0644-9A1E-4FBE1DD36F15}" type="slidenum">
              <a:rPr lang="en-US"/>
              <a:pPr/>
              <a:t>87</a:t>
            </a:fld>
            <a:endParaRPr lang="en-US" sz="1400"/>
          </a:p>
        </p:txBody>
      </p:sp>
      <p:sp>
        <p:nvSpPr>
          <p:cNvPr id="22630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630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630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630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631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631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631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631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631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631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631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631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63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631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632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632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632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632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6334" name="Line 30"/>
          <p:cNvSpPr>
            <a:spLocks noChangeShapeType="1"/>
          </p:cNvSpPr>
          <p:nvPr/>
        </p:nvSpPr>
        <p:spPr bwMode="auto">
          <a:xfrm>
            <a:off x="28278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6335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6336" name="Text Box 32"/>
          <p:cNvSpPr txBox="1">
            <a:spLocks noChangeArrowheads="1"/>
          </p:cNvSpPr>
          <p:nvPr/>
        </p:nvSpPr>
        <p:spPr bwMode="auto">
          <a:xfrm>
            <a:off x="15875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4</a:t>
            </a:r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32705723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F5FC0011-279D-0444-8C4A-EB1CB523D029}" type="slidenum">
              <a:rPr lang="en-US"/>
              <a:pPr/>
              <a:t>88</a:t>
            </a:fld>
            <a:endParaRPr lang="en-US" sz="1400"/>
          </a:p>
        </p:txBody>
      </p:sp>
      <p:sp>
        <p:nvSpPr>
          <p:cNvPr id="22733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733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733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733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733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733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733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733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733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733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734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734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73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734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734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734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734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4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4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735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735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7358" name="Line 30"/>
          <p:cNvSpPr>
            <a:spLocks noChangeShapeType="1"/>
          </p:cNvSpPr>
          <p:nvPr/>
        </p:nvSpPr>
        <p:spPr bwMode="auto">
          <a:xfrm>
            <a:off x="28278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7359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7360" name="Text Box 32"/>
          <p:cNvSpPr txBox="1">
            <a:spLocks noChangeArrowheads="1"/>
          </p:cNvSpPr>
          <p:nvPr/>
        </p:nvSpPr>
        <p:spPr bwMode="auto">
          <a:xfrm>
            <a:off x="15875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4</a:t>
            </a:r>
          </a:p>
        </p:txBody>
      </p:sp>
      <p:sp>
        <p:nvSpPr>
          <p:cNvPr id="22736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</a:t>
            </a:r>
          </a:p>
        </p:txBody>
      </p:sp>
      <p:sp>
        <p:nvSpPr>
          <p:cNvPr id="22736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644732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49645A3-F30A-0B4D-8083-C6B3C0959264}" type="slidenum">
              <a:rPr lang="en-US"/>
              <a:pPr/>
              <a:t>89</a:t>
            </a:fld>
            <a:endParaRPr lang="en-US" sz="1400"/>
          </a:p>
        </p:txBody>
      </p:sp>
      <p:sp>
        <p:nvSpPr>
          <p:cNvPr id="22835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835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835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835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835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835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836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836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836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836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836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836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83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836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836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837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837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837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837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8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8382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8383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8384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2838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</a:t>
            </a:r>
          </a:p>
        </p:txBody>
      </p:sp>
      <p:sp>
        <p:nvSpPr>
          <p:cNvPr id="22838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1524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urrence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Recurrence Function</a:t>
            </a:r>
          </a:p>
        </p:txBody>
      </p:sp>
      <p:sp>
        <p:nvSpPr>
          <p:cNvPr id="195" name="T(n) = 2* T(n-1) +1…"/>
          <p:cNvSpPr txBox="1">
            <a:spLocks noGrp="1"/>
          </p:cNvSpPr>
          <p:nvPr>
            <p:ph type="body" idx="1"/>
          </p:nvPr>
        </p:nvSpPr>
        <p:spPr>
          <a:xfrm>
            <a:off x="227821" y="2850092"/>
            <a:ext cx="11736358" cy="30375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T(n) = 2* T(n-1) +1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2* (2*T(n-2)+1) + 1 =  4*T(n-2) + 3  = 2</a:t>
            </a:r>
            <a:r>
              <a:rPr b="1" baseline="31999"/>
              <a:t>2</a:t>
            </a:r>
            <a:r>
              <a:rPr b="1"/>
              <a:t>*T(n-2) + 2</a:t>
            </a:r>
            <a:r>
              <a:rPr b="1" baseline="31999"/>
              <a:t>2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4* (2*T(n-3)+1) + 3 =  8*T(n-3) + 7  = 2</a:t>
            </a:r>
            <a:r>
              <a:rPr b="1" baseline="31999"/>
              <a:t>3</a:t>
            </a:r>
            <a:r>
              <a:rPr b="1"/>
              <a:t>*T(n-3) + 2</a:t>
            </a:r>
            <a:r>
              <a:rPr b="1" baseline="31999"/>
              <a:t>3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8* (2*T(n-4)+1) + 7 = 16*T(n-4) + 15 = 2</a:t>
            </a:r>
            <a:r>
              <a:rPr b="1" baseline="31999"/>
              <a:t>4</a:t>
            </a:r>
            <a:r>
              <a:rPr b="1"/>
              <a:t>*T(n-4) + 2</a:t>
            </a:r>
            <a:r>
              <a:rPr b="1" baseline="31999"/>
              <a:t>4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…                     = …              = …</a:t>
            </a:r>
          </a:p>
          <a:p>
            <a:pPr marL="0" lvl="1" indent="173736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=                                               =  2</a:t>
            </a:r>
            <a:r>
              <a:rPr baseline="31999"/>
              <a:t>n</a:t>
            </a:r>
            <a:r>
              <a:t>*T(0)  + 2</a:t>
            </a:r>
            <a:r>
              <a:rPr baseline="31999"/>
              <a:t>n  </a:t>
            </a:r>
            <a:r>
              <a:t>- 1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4" indent="694944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= 2</a:t>
            </a:r>
            <a:r>
              <a:rPr baseline="31999"/>
              <a:t>n</a:t>
            </a:r>
            <a:r>
              <a:t>-1 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2059980" y="1564338"/>
            <a:ext cx="5715001" cy="1115576"/>
            <a:chOff x="0" y="0"/>
            <a:chExt cx="5714999" cy="1115575"/>
          </a:xfrm>
        </p:grpSpPr>
        <p:sp>
          <p:nvSpPr>
            <p:cNvPr id="19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9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9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943C5B7A-C947-324B-B4E3-55FB6DF032D9}" type="slidenum">
              <a:rPr lang="en-US"/>
              <a:pPr/>
              <a:t>90</a:t>
            </a:fld>
            <a:endParaRPr lang="en-US" sz="1400"/>
          </a:p>
        </p:txBody>
      </p:sp>
      <p:sp>
        <p:nvSpPr>
          <p:cNvPr id="23040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040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040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040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040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040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040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040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041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041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041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041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304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041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041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041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041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042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042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042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0430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0431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043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043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8789341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5EE2270D-826E-AB48-9F95-CB82D68FAD2A}" type="slidenum">
              <a:rPr lang="en-US"/>
              <a:pPr/>
              <a:t>91</a:t>
            </a:fld>
            <a:endParaRPr lang="en-US" sz="1400"/>
          </a:p>
        </p:txBody>
      </p:sp>
      <p:sp>
        <p:nvSpPr>
          <p:cNvPr id="23142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142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142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142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143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143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143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143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143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143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143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143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14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143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144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144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144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144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144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144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1454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1455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1458" name="Text Box 34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183684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79C3CCB6-9E9A-3B45-8CD4-146C9486148F}" type="slidenum">
              <a:rPr lang="en-US"/>
              <a:pPr/>
              <a:t>92</a:t>
            </a:fld>
            <a:endParaRPr lang="en-US" sz="1400"/>
          </a:p>
        </p:txBody>
      </p:sp>
      <p:sp>
        <p:nvSpPr>
          <p:cNvPr id="23245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245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245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245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245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245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245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245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245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245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246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246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24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246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246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246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246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246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246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247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247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2478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2479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2480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248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248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248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9704970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C68A3C76-E065-0444-8AFB-7F540720B976}" type="slidenum">
              <a:rPr lang="en-US"/>
              <a:pPr/>
              <a:t>93</a:t>
            </a:fld>
            <a:endParaRPr lang="en-US" sz="1400"/>
          </a:p>
        </p:txBody>
      </p:sp>
      <p:sp>
        <p:nvSpPr>
          <p:cNvPr id="23347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347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347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347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347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347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348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348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348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348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348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348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34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348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348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349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349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349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349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349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349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50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3502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3503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3504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350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350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9889219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CBFC94DD-38BD-2944-B607-748CEF845A27}" type="slidenum">
              <a:rPr lang="en-US"/>
              <a:pPr/>
              <a:t>94</a:t>
            </a:fld>
            <a:endParaRPr lang="en-US" sz="1400"/>
          </a:p>
        </p:txBody>
      </p:sp>
      <p:sp>
        <p:nvSpPr>
          <p:cNvPr id="23449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449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450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450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450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450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450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3450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450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450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450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450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45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45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451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451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451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451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451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451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451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452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4526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4527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4528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452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</a:t>
            </a:r>
          </a:p>
        </p:txBody>
      </p:sp>
      <p:sp>
        <p:nvSpPr>
          <p:cNvPr id="23453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453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4532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9487838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B228A4C2-EB4E-9048-9563-83232948A56A}" type="slidenum">
              <a:rPr lang="en-US"/>
              <a:pPr/>
              <a:t>95</a:t>
            </a:fld>
            <a:endParaRPr lang="en-US" sz="1400"/>
          </a:p>
        </p:txBody>
      </p:sp>
      <p:sp>
        <p:nvSpPr>
          <p:cNvPr id="23552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552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552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552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552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552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552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552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553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553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553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553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55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553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553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553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553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554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554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554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554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554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77110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536975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014DE9CF-74FD-9E40-8520-DE4011236300}" type="slidenum">
              <a:rPr lang="en-US"/>
              <a:pPr/>
              <a:t>96</a:t>
            </a:fld>
            <a:endParaRPr lang="en-US" sz="1400"/>
          </a:p>
        </p:txBody>
      </p:sp>
      <p:sp>
        <p:nvSpPr>
          <p:cNvPr id="23654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654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654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654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655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655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655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655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655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655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655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655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65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655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656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656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656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656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656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656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656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6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6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7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7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657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657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6574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77110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657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6579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8613670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7BAE657C-6BC3-4740-B98E-BE658068F818}" type="slidenum">
              <a:rPr lang="en-US"/>
              <a:pPr/>
              <a:t>97</a:t>
            </a:fld>
            <a:endParaRPr lang="en-US" sz="1400"/>
          </a:p>
        </p:txBody>
      </p:sp>
      <p:sp>
        <p:nvSpPr>
          <p:cNvPr id="23757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757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757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757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757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757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757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757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757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757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758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758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758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758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758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758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758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758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759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759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759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7599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760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7604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555254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DED78EB7-99B5-154E-84BD-01CD6F99F55D}" type="slidenum">
              <a:rPr lang="en-US"/>
              <a:pPr/>
              <a:t>98</a:t>
            </a:fld>
            <a:endParaRPr lang="en-US" sz="1400"/>
          </a:p>
        </p:txBody>
      </p:sp>
      <p:sp>
        <p:nvSpPr>
          <p:cNvPr id="23859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859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859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859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859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859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860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860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860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860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860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860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86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860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860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861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861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861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861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861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861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861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862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8622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8623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8624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862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5061423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1112FC19-F8B6-7047-A6AD-13734D81B27E}" type="slidenum">
              <a:rPr lang="en-US"/>
              <a:pPr/>
              <a:t>99</a:t>
            </a:fld>
            <a:endParaRPr lang="en-US" sz="1400"/>
          </a:p>
        </p:txBody>
      </p:sp>
      <p:sp>
        <p:nvSpPr>
          <p:cNvPr id="23961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961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962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962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962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962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962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962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962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962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962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962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96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963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963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963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963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963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963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963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963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964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964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964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4669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9647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9648" name="Text Box 32"/>
          <p:cNvSpPr txBox="1">
            <a:spLocks noChangeArrowheads="1"/>
          </p:cNvSpPr>
          <p:nvPr/>
        </p:nvSpPr>
        <p:spPr bwMode="auto">
          <a:xfrm>
            <a:off x="3429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1</a:t>
            </a:r>
          </a:p>
        </p:txBody>
      </p:sp>
      <p:sp>
        <p:nvSpPr>
          <p:cNvPr id="23964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965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965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9652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9653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95155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5269</Words>
  <Application>Microsoft Macintosh PowerPoint</Application>
  <PresentationFormat>Widescreen</PresentationFormat>
  <Paragraphs>2180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26" baseType="lpstr">
      <vt:lpstr>inherit</vt:lpstr>
      <vt:lpstr>ＭＳ ゴシック</vt:lpstr>
      <vt:lpstr>ＭＳ Ｐゴシック</vt:lpstr>
      <vt:lpstr>Arial</vt:lpstr>
      <vt:lpstr>Arial Black</vt:lpstr>
      <vt:lpstr>Calibri</vt:lpstr>
      <vt:lpstr>Calibri Light</vt:lpstr>
      <vt:lpstr>Courier</vt:lpstr>
      <vt:lpstr>Courier New</vt:lpstr>
      <vt:lpstr>Gill Sans</vt:lpstr>
      <vt:lpstr>Helvetica</vt:lpstr>
      <vt:lpstr>Helvetica Light</vt:lpstr>
      <vt:lpstr>Helvetica Neue</vt:lpstr>
      <vt:lpstr>Menlo</vt:lpstr>
      <vt:lpstr>Palatino</vt:lpstr>
      <vt:lpstr>Skia Regular</vt:lpstr>
      <vt:lpstr>Symbol</vt:lpstr>
      <vt:lpstr>Times</vt:lpstr>
      <vt:lpstr>Times New Roman</vt:lpstr>
      <vt:lpstr>Wingdings</vt:lpstr>
      <vt:lpstr>Default</vt:lpstr>
      <vt:lpstr>Recursion Reduce and Conquer Divide (Evenly) and Conquer Sorting</vt:lpstr>
      <vt:lpstr>Recursive algorithms - Divide and Conquer</vt:lpstr>
      <vt:lpstr>The Recursive Factorial Function</vt:lpstr>
      <vt:lpstr>The Recursive Factorial Function</vt:lpstr>
      <vt:lpstr>PowerPoint Presentation</vt:lpstr>
      <vt:lpstr>PowerPoint Presentation</vt:lpstr>
      <vt:lpstr>PowerPoint Presentation</vt:lpstr>
      <vt:lpstr>Recursive Algorithms for Tower of Hanoi </vt:lpstr>
      <vt:lpstr>Recurrence Function</vt:lpstr>
      <vt:lpstr>Fibonacci numbers An recursive algorithm</vt:lpstr>
      <vt:lpstr>Fibonacci numbers An iterative algorithm</vt:lpstr>
      <vt:lpstr>The Recursive gcd Function</vt:lpstr>
      <vt:lpstr>Iteration vs. Recursion</vt:lpstr>
      <vt:lpstr>Recursion vs. Iteration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Sorting Algorithms</vt:lpstr>
      <vt:lpstr>Sorting Algorithms</vt:lpstr>
      <vt:lpstr>Selection Sort (Incremental)</vt:lpstr>
      <vt:lpstr>Insertion Sort (Incremental)</vt:lpstr>
      <vt:lpstr>Merge Sort</vt:lpstr>
      <vt:lpstr>PowerPoint Presentation</vt:lpstr>
      <vt:lpstr>PowerPoint Presentation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Quicksort</vt:lpstr>
      <vt:lpstr>PowerPoint Presentation</vt:lpstr>
      <vt:lpstr>Pseudocode for quicksort</vt:lpstr>
      <vt:lpstr>PowerPoint Presentation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Partition In Words</vt:lpstr>
      <vt:lpstr>Partition Code</vt:lpstr>
      <vt:lpstr>PowerPoint Presentation</vt:lpstr>
      <vt:lpstr>PowerPoint Presentation</vt:lpstr>
      <vt:lpstr>Quicksort Runtimes</vt:lpstr>
      <vt:lpstr>Time Complexity</vt:lpstr>
      <vt:lpstr>Time Complexity</vt:lpstr>
      <vt:lpstr>Other Issues</vt:lpstr>
      <vt:lpstr>Quiz</vt:lpstr>
      <vt:lpstr>Homework</vt:lpstr>
      <vt:lpstr>Unstable Sorting Algorithms</vt:lpstr>
      <vt:lpstr>In place algorithm </vt:lpstr>
      <vt:lpstr>Bonus Slides</vt:lpstr>
      <vt:lpstr>Number of Inversion Pairs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Reduce and Conquer Divide (Evenly) and Conquer</dc:title>
  <cp:lastModifiedBy>Chung-Wen Tsao</cp:lastModifiedBy>
  <cp:revision>22</cp:revision>
  <cp:lastPrinted>2019-02-28T09:35:42Z</cp:lastPrinted>
  <dcterms:modified xsi:type="dcterms:W3CDTF">2019-02-28T11:43:26Z</dcterms:modified>
</cp:coreProperties>
</file>