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350" r:id="rId4"/>
    <p:sldId id="35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48" r:id="rId15"/>
    <p:sldId id="349" r:id="rId16"/>
    <p:sldId id="345" r:id="rId17"/>
    <p:sldId id="288" r:id="rId18"/>
    <p:sldId id="289" r:id="rId19"/>
    <p:sldId id="290" r:id="rId20"/>
    <p:sldId id="291" r:id="rId21"/>
    <p:sldId id="292" r:id="rId22"/>
    <p:sldId id="293" r:id="rId23"/>
    <p:sldId id="294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6"/>
  </p:normalViewPr>
  <p:slideViewPr>
    <p:cSldViewPr snapToGrid="0" snapToObjects="1" showGuides="1">
      <p:cViewPr varScale="1">
        <p:scale>
          <a:sx n="77" d="100"/>
          <a:sy n="77" d="100"/>
        </p:scale>
        <p:origin x="128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8769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A6C9FF-11EF-BD4B-8EED-37B03A1487F9}" type="slidenum">
              <a:rPr lang="en-CA" sz="1200"/>
              <a:pPr/>
              <a:t>4</a:t>
            </a:fld>
            <a:endParaRPr lang="en-CA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DFCF28-34C9-3145-A6D0-2C462C21F8C5}" type="slidenum">
              <a:rPr lang="en-CA" sz="1200"/>
              <a:pPr/>
              <a:t>15</a:t>
            </a:fld>
            <a:endParaRPr lang="en-CA" sz="1200"/>
          </a:p>
        </p:txBody>
      </p:sp>
      <p:sp>
        <p:nvSpPr>
          <p:cNvPr id="256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609600" y="92075"/>
            <a:ext cx="10972800" cy="1508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5257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47200" y="6570980"/>
            <a:ext cx="2844800" cy="2692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"/>
          <p:cNvGrpSpPr/>
          <p:nvPr/>
        </p:nvGrpSpPr>
        <p:grpSpPr>
          <a:xfrm>
            <a:off x="1523999" y="0"/>
            <a:ext cx="9144002" cy="546100"/>
            <a:chOff x="0" y="0"/>
            <a:chExt cx="9144000" cy="546100"/>
          </a:xfrm>
        </p:grpSpPr>
        <p:sp>
          <p:nvSpPr>
            <p:cNvPr id="116" name="Rectangle"/>
            <p:cNvSpPr/>
            <p:nvPr/>
          </p:nvSpPr>
          <p:spPr>
            <a:xfrm>
              <a:off x="-1" y="0"/>
              <a:ext cx="285752" cy="5334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7" name="Rectangle"/>
            <p:cNvSpPr/>
            <p:nvPr/>
          </p:nvSpPr>
          <p:spPr>
            <a:xfrm>
              <a:off x="412749" y="134937"/>
              <a:ext cx="8731252" cy="274638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" name="Square"/>
            <p:cNvSpPr/>
            <p:nvPr/>
          </p:nvSpPr>
          <p:spPr>
            <a:xfrm>
              <a:off x="409575" y="134937"/>
              <a:ext cx="138113" cy="141288"/>
            </a:xfrm>
            <a:prstGeom prst="rect">
              <a:avLst/>
            </a:prstGeom>
            <a:solidFill>
              <a:srgbClr val="CCCC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6666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" name="Square"/>
            <p:cNvSpPr/>
            <p:nvPr/>
          </p:nvSpPr>
          <p:spPr>
            <a:xfrm>
              <a:off x="547687" y="0"/>
              <a:ext cx="139701" cy="138113"/>
            </a:xfrm>
            <a:prstGeom prst="rect">
              <a:avLst/>
            </a:prstGeom>
            <a:solidFill>
              <a:srgbClr val="CCCC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6666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" name="Square"/>
            <p:cNvSpPr/>
            <p:nvPr/>
          </p:nvSpPr>
          <p:spPr>
            <a:xfrm>
              <a:off x="547687" y="134937"/>
              <a:ext cx="139701" cy="141288"/>
            </a:xfrm>
            <a:prstGeom prst="rect">
              <a:avLst/>
            </a:prstGeom>
            <a:solidFill>
              <a:srgbClr val="9999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9999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" name="Square"/>
            <p:cNvSpPr/>
            <p:nvPr/>
          </p:nvSpPr>
          <p:spPr>
            <a:xfrm>
              <a:off x="274637" y="274637"/>
              <a:ext cx="136526" cy="138113"/>
            </a:xfrm>
            <a:prstGeom prst="rect">
              <a:avLst/>
            </a:prstGeom>
            <a:solidFill>
              <a:srgbClr val="CCCC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6666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" name="Square"/>
            <p:cNvSpPr/>
            <p:nvPr/>
          </p:nvSpPr>
          <p:spPr>
            <a:xfrm>
              <a:off x="131762" y="136525"/>
              <a:ext cx="141288" cy="138113"/>
            </a:xfrm>
            <a:prstGeom prst="rect">
              <a:avLst/>
            </a:prstGeom>
            <a:solidFill>
              <a:srgbClr val="0000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3" name="Square"/>
            <p:cNvSpPr/>
            <p:nvPr/>
          </p:nvSpPr>
          <p:spPr>
            <a:xfrm>
              <a:off x="409575" y="271462"/>
              <a:ext cx="138113" cy="138113"/>
            </a:xfrm>
            <a:prstGeom prst="rect">
              <a:avLst/>
            </a:prstGeom>
            <a:solidFill>
              <a:srgbClr val="9999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9999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4" name="Square"/>
            <p:cNvSpPr/>
            <p:nvPr/>
          </p:nvSpPr>
          <p:spPr>
            <a:xfrm>
              <a:off x="274637" y="409575"/>
              <a:ext cx="136526" cy="136525"/>
            </a:xfrm>
            <a:prstGeom prst="rect">
              <a:avLst/>
            </a:prstGeom>
            <a:solidFill>
              <a:srgbClr val="9999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9999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7200" y="6398260"/>
            <a:ext cx="2133600" cy="30734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838200" y="24877"/>
            <a:ext cx="10515600" cy="142115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46028"/>
            <a:ext cx="10515600" cy="541197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521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search?q=golden+ratio+in+nature&amp;biw=1024&amp;bih=448&amp;source=lnms&amp;tbm=isch&amp;sa=X&amp;ved=0ahUKEwjovNGBpcTKAhVH6WMKHcppCIMQ_AUIBigB&amp;dpr=1#tbm=isch&amp;q=golden+ratio+in+nature+sh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36" name="Recursion…"/>
          <p:cNvSpPr txBox="1">
            <a:spLocks noGrp="1"/>
          </p:cNvSpPr>
          <p:nvPr>
            <p:ph type="ctrTitle"/>
          </p:nvPr>
        </p:nvSpPr>
        <p:spPr>
          <a:xfrm>
            <a:off x="914400" y="1351280"/>
            <a:ext cx="10439400" cy="250952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96111">
              <a:defRPr sz="5880"/>
            </a:pPr>
            <a:r>
              <a:rPr dirty="0"/>
              <a:t>Recursion</a:t>
            </a:r>
          </a:p>
          <a:p>
            <a:pPr defTabSz="896111">
              <a:defRPr sz="5880"/>
            </a:pPr>
            <a:r>
              <a:rPr dirty="0"/>
              <a:t>Reduce and Conquer</a:t>
            </a:r>
          </a:p>
          <a:p>
            <a:pPr defTabSz="896111">
              <a:defRPr sz="5880"/>
            </a:pPr>
            <a:r>
              <a:rPr dirty="0"/>
              <a:t>Divide (Evenly) and Conquer</a:t>
            </a:r>
          </a:p>
        </p:txBody>
      </p:sp>
      <p:sp>
        <p:nvSpPr>
          <p:cNvPr id="13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https://www.google.com/search?q=golden+ratio+in+nature&amp;biw=1024&amp;bih=448&amp;source=lnms&amp;tbm=isch&amp;sa=X&amp;ved=0ahUKEwjovNGBpcTKAhVH6WMKHcppCIMQ_AUIBigB&amp;dpr=1#tbm=isch&amp;q=golden+ratio+in+nature+shell"/>
          <p:cNvSpPr txBox="1">
            <a:spLocks noGrp="1"/>
          </p:cNvSpPr>
          <p:nvPr>
            <p:ph type="body" sz="quarter" idx="1"/>
          </p:nvPr>
        </p:nvSpPr>
        <p:spPr>
          <a:xfrm>
            <a:off x="838200" y="1669968"/>
            <a:ext cx="10515600" cy="563104"/>
          </a:xfrm>
          <a:prstGeom prst="rect">
            <a:avLst/>
          </a:prstGeom>
        </p:spPr>
        <p:txBody>
          <a:bodyPr/>
          <a:lstStyle/>
          <a:p>
            <a:pPr marL="69069" indent="-69069" defTabSz="429768">
              <a:spcBef>
                <a:spcPts val="400"/>
              </a:spcBef>
              <a:defRPr sz="846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https://www.google.com/search?q=golden+ratio+in+nature&amp;biw=1024&amp;bih=448&amp;source=lnms&amp;tbm=isch&amp;sa=X&amp;ved=0ahUKEwjovNGBpcTKAhVH6WMKHcppCIMQ_AUIBigB&amp;dpr=1#tbm=isch&amp;q=golden+ratio+in+nature+shell</a:t>
            </a:r>
          </a:p>
          <a:p>
            <a:pPr marL="69069" indent="-69069" defTabSz="429768">
              <a:spcBef>
                <a:spcPts val="400"/>
              </a:spcBef>
              <a:defRPr sz="846"/>
            </a:pP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2"/>
            </a:endParaRP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068" y="1982504"/>
            <a:ext cx="4889501" cy="339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4079" y="1997754"/>
            <a:ext cx="5949859" cy="369178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Golden Ratio"/>
          <p:cNvSpPr txBox="1"/>
          <p:nvPr/>
        </p:nvSpPr>
        <p:spPr>
          <a:xfrm>
            <a:off x="1251632" y="5573582"/>
            <a:ext cx="3005918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Golden Ratio</a:t>
            </a:r>
          </a:p>
        </p:txBody>
      </p:sp>
      <p:sp>
        <p:nvSpPr>
          <p:cNvPr id="209" name="Fibonacci numbers…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pPr defTabSz="320039">
              <a:lnSpc>
                <a:spcPct val="100000"/>
              </a:lnSpc>
              <a:spcBef>
                <a:spcPts val="800"/>
              </a:spcBef>
              <a:defRPr sz="3639" b="1" i="1">
                <a:latin typeface="Times"/>
                <a:ea typeface="Times"/>
                <a:cs typeface="Times"/>
                <a:sym typeface="Times"/>
              </a:defRPr>
            </a:pPr>
            <a:r>
              <a:t>Fibonacci numbers </a:t>
            </a:r>
          </a:p>
          <a:p>
            <a:pPr defTabSz="320039">
              <a:lnSpc>
                <a:spcPct val="100000"/>
              </a:lnSpc>
              <a:spcBef>
                <a:spcPts val="800"/>
              </a:spcBef>
              <a:defRPr sz="1470" b="1" i="1">
                <a:latin typeface="Times"/>
                <a:ea typeface="Times"/>
                <a:cs typeface="Times"/>
                <a:sym typeface="Times"/>
              </a:defRPr>
            </a:pPr>
            <a:r>
              <a:t>(Textbook Problem 4-4  page 108)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12" name="Fibonacci numbers…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pPr defTabSz="320039">
              <a:lnSpc>
                <a:spcPct val="100000"/>
              </a:lnSpc>
              <a:spcBef>
                <a:spcPts val="800"/>
              </a:spcBef>
              <a:defRPr sz="3639" b="1" i="1">
                <a:latin typeface="Times"/>
                <a:ea typeface="Times"/>
                <a:cs typeface="Times"/>
                <a:sym typeface="Times"/>
              </a:defRPr>
            </a:pPr>
            <a:r>
              <a:t>Fibonacci numbers </a:t>
            </a:r>
          </a:p>
          <a:p>
            <a:pPr defTabSz="320039">
              <a:lnSpc>
                <a:spcPct val="100000"/>
              </a:lnSpc>
              <a:spcBef>
                <a:spcPts val="800"/>
              </a:spcBef>
              <a:defRPr sz="1470" b="1" i="1">
                <a:latin typeface="Times"/>
                <a:ea typeface="Times"/>
                <a:cs typeface="Times"/>
                <a:sym typeface="Times"/>
              </a:defRPr>
            </a:pPr>
            <a:r>
              <a:t>(Textbook Problem 4-4  page 108)</a:t>
            </a:r>
          </a:p>
        </p:txBody>
      </p:sp>
      <p:sp>
        <p:nvSpPr>
          <p:cNvPr id="213" name="0,1, 1, 2, 3, 5, 8, 13, 21, 34, 55, 89, ……"/>
          <p:cNvSpPr txBox="1">
            <a:spLocks noGrp="1"/>
          </p:cNvSpPr>
          <p:nvPr>
            <p:ph type="body" sz="quarter" idx="1"/>
          </p:nvPr>
        </p:nvSpPr>
        <p:spPr>
          <a:xfrm>
            <a:off x="825287" y="1350945"/>
            <a:ext cx="6042520" cy="246574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0,1, 1, 2, 3, 5, 8, 13, 21, 34, 55, 89, …</a:t>
            </a:r>
          </a:p>
          <a:p>
            <a:pPr>
              <a:buSzTx/>
              <a:buNone/>
            </a:pPr>
            <a:r>
              <a:t>	f(0) = 0;</a:t>
            </a:r>
          </a:p>
          <a:p>
            <a:pPr>
              <a:buSzTx/>
              <a:buNone/>
            </a:pPr>
            <a:r>
              <a:t>	f(1) = 1;</a:t>
            </a:r>
          </a:p>
          <a:p>
            <a:pPr>
              <a:buSzTx/>
              <a:buNone/>
            </a:pPr>
            <a:r>
              <a:t>	f(n) = f(n-1) + f(n-2)</a:t>
            </a:r>
          </a:p>
        </p:txBody>
      </p:sp>
      <p:sp>
        <p:nvSpPr>
          <p:cNvPr id="214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16" name="Line"/>
          <p:cNvSpPr/>
          <p:nvPr/>
        </p:nvSpPr>
        <p:spPr>
          <a:xfrm>
            <a:off x="840222" y="1997246"/>
            <a:ext cx="228601" cy="137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794"/>
                  <a:pt x="10800" y="19800"/>
                </a:cubicBezTo>
                <a:lnTo>
                  <a:pt x="10800" y="12600"/>
                </a:lnTo>
                <a:cubicBezTo>
                  <a:pt x="10800" y="11606"/>
                  <a:pt x="5965" y="10800"/>
                  <a:pt x="0" y="10800"/>
                </a:cubicBezTo>
                <a:cubicBezTo>
                  <a:pt x="5965" y="10800"/>
                  <a:pt x="10800" y="9994"/>
                  <a:pt x="10800" y="9000"/>
                </a:cubicBezTo>
                <a:lnTo>
                  <a:pt x="10800" y="1800"/>
                </a:lnTo>
                <a:cubicBezTo>
                  <a:pt x="10800" y="806"/>
                  <a:pt x="15635" y="0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2181" y="1434537"/>
            <a:ext cx="4891265" cy="3039339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Golden Ratio: lim f(n) / f(n-1)"/>
          <p:cNvSpPr txBox="1"/>
          <p:nvPr/>
        </p:nvSpPr>
        <p:spPr>
          <a:xfrm>
            <a:off x="893990" y="4019613"/>
            <a:ext cx="4609739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800"/>
              <a:t>Golden Ratio: lim f(n) / f(n-1)</a:t>
            </a:r>
          </a:p>
        </p:txBody>
      </p:sp>
      <p:sp>
        <p:nvSpPr>
          <p:cNvPr id="219" name="n→∞"/>
          <p:cNvSpPr txBox="1"/>
          <p:nvPr/>
        </p:nvSpPr>
        <p:spPr>
          <a:xfrm>
            <a:off x="3250607" y="4372989"/>
            <a:ext cx="680477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i="1"/>
              <a:t>n</a:t>
            </a:r>
            <a:r>
              <a:rPr sz="2000"/>
              <a:t>→∞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850" y="5304516"/>
            <a:ext cx="2755900" cy="71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Screen Shot 2016-01-24 at 3.03.48 PM.png" descr="Screen Shot 2016-01-24 at 3.03.4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32127" y="5331057"/>
            <a:ext cx="20066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69280" y="5461391"/>
            <a:ext cx="1447801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01877" y="5527309"/>
            <a:ext cx="2290961" cy="920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01877" y="4560604"/>
            <a:ext cx="2290961" cy="746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1" build="p" bldLvl="5" animBg="1" advAuto="0"/>
      <p:bldP spid="216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27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29" name="fib(n) // recursive…"/>
          <p:cNvSpPr txBox="1"/>
          <p:nvPr/>
        </p:nvSpPr>
        <p:spPr>
          <a:xfrm>
            <a:off x="540959" y="1284102"/>
            <a:ext cx="3880803" cy="2293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rPr dirty="0"/>
              <a:t>fib(n) // recursive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rPr dirty="0"/>
              <a:t>	if (n == 0 or n == 1)  </a:t>
            </a:r>
          </a:p>
          <a:p>
            <a:pPr marL="228600" lvl="1" indent="4953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rPr dirty="0"/>
              <a:t>return n;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rPr dirty="0"/>
              <a:t>	else  </a:t>
            </a:r>
          </a:p>
          <a:p>
            <a:pPr marL="228600" lvl="1" indent="4953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rPr dirty="0"/>
              <a:t>return fib(n-1) + fib(n-2);</a:t>
            </a:r>
          </a:p>
        </p:txBody>
      </p:sp>
      <p:pic>
        <p:nvPicPr>
          <p:cNvPr id="230" name="Screen Shot 2016-01-24 at 3.23.18 PM.png" descr="Screen Shot 2016-01-24 at 3.23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3250" y="1782758"/>
            <a:ext cx="4377499" cy="1309028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(n) = Θ(Fn)  = Θ(⏀n)"/>
          <p:cNvSpPr txBox="1"/>
          <p:nvPr/>
        </p:nvSpPr>
        <p:spPr>
          <a:xfrm>
            <a:off x="6722250" y="3172960"/>
            <a:ext cx="3319500" cy="51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 i="1">
                <a:solidFill>
                  <a:srgbClr val="0000FF"/>
                </a:solidFill>
              </a:rPr>
              <a:t>T</a:t>
            </a:r>
            <a:r>
              <a:rPr sz="2800">
                <a:solidFill>
                  <a:srgbClr val="0000FF"/>
                </a:solidFill>
              </a:rPr>
              <a:t>(</a:t>
            </a:r>
            <a:r>
              <a:rPr sz="2800" i="1">
                <a:solidFill>
                  <a:srgbClr val="0000FF"/>
                </a:solidFill>
              </a:rPr>
              <a:t>n</a:t>
            </a:r>
            <a:r>
              <a:rPr sz="2800">
                <a:solidFill>
                  <a:srgbClr val="0000FF"/>
                </a:solidFill>
              </a:rPr>
              <a:t>) = </a:t>
            </a:r>
            <a:r>
              <a:rPr sz="280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2800">
                <a:solidFill>
                  <a:srgbClr val="0000FF"/>
                </a:solidFill>
              </a:rPr>
              <a:t>(</a:t>
            </a:r>
            <a:r>
              <a:rPr sz="2500">
                <a:solidFill>
                  <a:srgbClr val="0000FF"/>
                </a:solidFill>
              </a:rPr>
              <a:t>F</a:t>
            </a:r>
            <a:r>
              <a:rPr sz="2500" baseline="-5999">
                <a:solidFill>
                  <a:srgbClr val="0000FF"/>
                </a:solidFill>
              </a:rPr>
              <a:t>n</a:t>
            </a:r>
            <a:r>
              <a:rPr sz="2800">
                <a:solidFill>
                  <a:srgbClr val="0000FF"/>
                </a:solidFill>
              </a:rPr>
              <a:t>)  = </a:t>
            </a:r>
            <a:r>
              <a:rPr sz="280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2800">
                <a:solidFill>
                  <a:srgbClr val="0000FF"/>
                </a:solidFill>
              </a:rPr>
              <a:t>(</a:t>
            </a:r>
            <a:r>
              <a:rPr sz="2100">
                <a:solidFill>
                  <a:srgbClr val="0000FF"/>
                </a:solidFill>
              </a:rPr>
              <a:t>⏀</a:t>
            </a:r>
            <a:r>
              <a:rPr sz="2800" baseline="31999">
                <a:solidFill>
                  <a:srgbClr val="0000FF"/>
                </a:solidFill>
              </a:rPr>
              <a:t>n</a:t>
            </a:r>
            <a:r>
              <a:rPr sz="2800">
                <a:solidFill>
                  <a:srgbClr val="0000FF"/>
                </a:solidFill>
              </a:rPr>
              <a:t>)</a:t>
            </a:r>
            <a:r>
              <a:rPr sz="2800"/>
              <a:t> </a:t>
            </a:r>
          </a:p>
        </p:txBody>
      </p:sp>
      <p:sp>
        <p:nvSpPr>
          <p:cNvPr id="232" name="T(n) = T(n-1)+T(n-2) + 1"/>
          <p:cNvSpPr txBox="1"/>
          <p:nvPr/>
        </p:nvSpPr>
        <p:spPr>
          <a:xfrm>
            <a:off x="6097741" y="1324365"/>
            <a:ext cx="3701292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 i="1">
                <a:solidFill>
                  <a:srgbClr val="0000FF"/>
                </a:solidFill>
              </a:rPr>
              <a:t>T</a:t>
            </a:r>
            <a:r>
              <a:rPr sz="2800">
                <a:solidFill>
                  <a:srgbClr val="0000FF"/>
                </a:solidFill>
              </a:rPr>
              <a:t>(</a:t>
            </a:r>
            <a:r>
              <a:rPr sz="2800" i="1">
                <a:solidFill>
                  <a:srgbClr val="0000FF"/>
                </a:solidFill>
              </a:rPr>
              <a:t>n</a:t>
            </a:r>
            <a:r>
              <a:rPr sz="2800">
                <a:solidFill>
                  <a:srgbClr val="0000FF"/>
                </a:solidFill>
              </a:rPr>
              <a:t>) = T(n-1)+T(n-2) + 1</a:t>
            </a:r>
          </a:p>
        </p:txBody>
      </p:sp>
      <p:grpSp>
        <p:nvGrpSpPr>
          <p:cNvPr id="265" name="Group"/>
          <p:cNvGrpSpPr/>
          <p:nvPr/>
        </p:nvGrpSpPr>
        <p:grpSpPr>
          <a:xfrm>
            <a:off x="1467635" y="3660750"/>
            <a:ext cx="7327901" cy="2707838"/>
            <a:chOff x="0" y="0"/>
            <a:chExt cx="7327900" cy="2707837"/>
          </a:xfrm>
        </p:grpSpPr>
        <p:grpSp>
          <p:nvGrpSpPr>
            <p:cNvPr id="238" name="Group"/>
            <p:cNvGrpSpPr/>
            <p:nvPr/>
          </p:nvGrpSpPr>
          <p:grpSpPr>
            <a:xfrm>
              <a:off x="1800226" y="-1"/>
              <a:ext cx="3686176" cy="1087003"/>
              <a:chOff x="0" y="0"/>
              <a:chExt cx="3686175" cy="1087001"/>
            </a:xfrm>
          </p:grpSpPr>
          <p:sp>
            <p:nvSpPr>
              <p:cNvPr id="233" name="F(9)"/>
              <p:cNvSpPr txBox="1"/>
              <p:nvPr/>
            </p:nvSpPr>
            <p:spPr>
              <a:xfrm>
                <a:off x="1519237" y="0"/>
                <a:ext cx="887413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34" name="F(8)"/>
              <p:cNvSpPr txBox="1"/>
              <p:nvPr/>
            </p:nvSpPr>
            <p:spPr>
              <a:xfrm>
                <a:off x="0" y="542925"/>
                <a:ext cx="1474788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35" name="F(7)"/>
              <p:cNvSpPr txBox="1"/>
              <p:nvPr/>
            </p:nvSpPr>
            <p:spPr>
              <a:xfrm>
                <a:off x="2676525" y="542925"/>
                <a:ext cx="100965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36" name="Line"/>
              <p:cNvSpPr/>
              <p:nvPr/>
            </p:nvSpPr>
            <p:spPr>
              <a:xfrm flipH="1">
                <a:off x="742949" y="471487"/>
                <a:ext cx="704851" cy="161926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37" name="Line"/>
              <p:cNvSpPr/>
              <p:nvPr/>
            </p:nvSpPr>
            <p:spPr>
              <a:xfrm>
                <a:off x="2424112" y="415925"/>
                <a:ext cx="525463" cy="16986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47" name="Group"/>
            <p:cNvGrpSpPr/>
            <p:nvPr/>
          </p:nvGrpSpPr>
          <p:grpSpPr>
            <a:xfrm>
              <a:off x="914401" y="1147762"/>
              <a:ext cx="5610226" cy="737751"/>
              <a:chOff x="0" y="0"/>
              <a:chExt cx="5610225" cy="737750"/>
            </a:xfrm>
          </p:grpSpPr>
          <p:sp>
            <p:nvSpPr>
              <p:cNvPr id="239" name="F(7)"/>
              <p:cNvSpPr txBox="1"/>
              <p:nvPr/>
            </p:nvSpPr>
            <p:spPr>
              <a:xfrm>
                <a:off x="0" y="193674"/>
                <a:ext cx="1474788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0" name="F(6)"/>
              <p:cNvSpPr txBox="1"/>
              <p:nvPr/>
            </p:nvSpPr>
            <p:spPr>
              <a:xfrm>
                <a:off x="1676400" y="193674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1" name="F(6)"/>
              <p:cNvSpPr txBox="1"/>
              <p:nvPr/>
            </p:nvSpPr>
            <p:spPr>
              <a:xfrm>
                <a:off x="3013075" y="174624"/>
                <a:ext cx="1474788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2" name="F(5)"/>
              <p:cNvSpPr txBox="1"/>
              <p:nvPr/>
            </p:nvSpPr>
            <p:spPr>
              <a:xfrm>
                <a:off x="4572000" y="174624"/>
                <a:ext cx="1038225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3" name="Line"/>
              <p:cNvSpPr/>
              <p:nvPr/>
            </p:nvSpPr>
            <p:spPr>
              <a:xfrm flipH="1">
                <a:off x="657225" y="19049"/>
                <a:ext cx="369888" cy="18891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44" name="Line"/>
              <p:cNvSpPr/>
              <p:nvPr/>
            </p:nvSpPr>
            <p:spPr>
              <a:xfrm>
                <a:off x="1722437" y="0"/>
                <a:ext cx="415926" cy="24288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45" name="Line"/>
              <p:cNvSpPr/>
              <p:nvPr/>
            </p:nvSpPr>
            <p:spPr>
              <a:xfrm flipH="1">
                <a:off x="3489325" y="47624"/>
                <a:ext cx="369888" cy="18891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46" name="Line"/>
              <p:cNvSpPr/>
              <p:nvPr/>
            </p:nvSpPr>
            <p:spPr>
              <a:xfrm>
                <a:off x="4554537" y="28575"/>
                <a:ext cx="415926" cy="24288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64" name="Group"/>
            <p:cNvGrpSpPr/>
            <p:nvPr/>
          </p:nvGrpSpPr>
          <p:grpSpPr>
            <a:xfrm>
              <a:off x="0" y="1904998"/>
              <a:ext cx="7327900" cy="802840"/>
              <a:chOff x="0" y="0"/>
              <a:chExt cx="7327900" cy="802838"/>
            </a:xfrm>
          </p:grpSpPr>
          <p:sp>
            <p:nvSpPr>
              <p:cNvPr id="248" name="F(6)"/>
              <p:cNvSpPr txBox="1"/>
              <p:nvPr/>
            </p:nvSpPr>
            <p:spPr>
              <a:xfrm>
                <a:off x="0" y="258762"/>
                <a:ext cx="1474788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9" name="F(5)"/>
              <p:cNvSpPr txBox="1"/>
              <p:nvPr/>
            </p:nvSpPr>
            <p:spPr>
              <a:xfrm>
                <a:off x="12065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0" name="Line"/>
              <p:cNvSpPr/>
              <p:nvPr/>
            </p:nvSpPr>
            <p:spPr>
              <a:xfrm flipH="1">
                <a:off x="657225" y="84137"/>
                <a:ext cx="369888" cy="18891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1" name="Line"/>
              <p:cNvSpPr/>
              <p:nvPr/>
            </p:nvSpPr>
            <p:spPr>
              <a:xfrm>
                <a:off x="1600199" y="0"/>
                <a:ext cx="76202" cy="3048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2" name="F(5)"/>
              <p:cNvSpPr txBox="1"/>
              <p:nvPr/>
            </p:nvSpPr>
            <p:spPr>
              <a:xfrm>
                <a:off x="37465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3" name="F(4)"/>
              <p:cNvSpPr txBox="1"/>
              <p:nvPr/>
            </p:nvSpPr>
            <p:spPr>
              <a:xfrm>
                <a:off x="45720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4" name="Line"/>
              <p:cNvSpPr/>
              <p:nvPr/>
            </p:nvSpPr>
            <p:spPr>
              <a:xfrm flipH="1">
                <a:off x="4102100" y="19049"/>
                <a:ext cx="23813" cy="36195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5" name="Line"/>
              <p:cNvSpPr/>
              <p:nvPr/>
            </p:nvSpPr>
            <p:spPr>
              <a:xfrm>
                <a:off x="4584700" y="-1"/>
                <a:ext cx="271463" cy="3048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6" name="F(5)"/>
              <p:cNvSpPr txBox="1"/>
              <p:nvPr/>
            </p:nvSpPr>
            <p:spPr>
              <a:xfrm>
                <a:off x="19812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7" name="F(4)"/>
              <p:cNvSpPr txBox="1"/>
              <p:nvPr/>
            </p:nvSpPr>
            <p:spPr>
              <a:xfrm>
                <a:off x="2819400" y="228600"/>
                <a:ext cx="107950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8" name="Line"/>
              <p:cNvSpPr/>
              <p:nvPr/>
            </p:nvSpPr>
            <p:spPr>
              <a:xfrm flipH="1">
                <a:off x="2333625" y="0"/>
                <a:ext cx="409576" cy="27305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9" name="Line"/>
              <p:cNvSpPr/>
              <p:nvPr/>
            </p:nvSpPr>
            <p:spPr>
              <a:xfrm>
                <a:off x="3200399" y="0"/>
                <a:ext cx="76201" cy="3048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60" name="F(4)"/>
              <p:cNvSpPr txBox="1"/>
              <p:nvPr/>
            </p:nvSpPr>
            <p:spPr>
              <a:xfrm>
                <a:off x="54102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61" name="F(3)"/>
              <p:cNvSpPr txBox="1"/>
              <p:nvPr/>
            </p:nvSpPr>
            <p:spPr>
              <a:xfrm>
                <a:off x="62484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62" name="Line"/>
              <p:cNvSpPr/>
              <p:nvPr/>
            </p:nvSpPr>
            <p:spPr>
              <a:xfrm flipH="1">
                <a:off x="5715000" y="19049"/>
                <a:ext cx="23813" cy="36195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63" name="Line"/>
              <p:cNvSpPr/>
              <p:nvPr/>
            </p:nvSpPr>
            <p:spPr>
              <a:xfrm>
                <a:off x="6294437" y="-1"/>
                <a:ext cx="271463" cy="3048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266" name="Rectangle"/>
          <p:cNvSpPr/>
          <p:nvPr/>
        </p:nvSpPr>
        <p:spPr>
          <a:xfrm>
            <a:off x="432262" y="1745672"/>
            <a:ext cx="3890357" cy="178241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8" name="Fibonacci numbers…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37743">
              <a:lnSpc>
                <a:spcPct val="100000"/>
              </a:lnSpc>
              <a:spcBef>
                <a:spcPts val="600"/>
              </a:spcBef>
              <a:defRPr sz="2704">
                <a:latin typeface="Times"/>
                <a:ea typeface="Times"/>
                <a:cs typeface="Times"/>
                <a:sym typeface="Times"/>
              </a:defRPr>
            </a:pPr>
            <a:r>
              <a:t>Fibonacci numbers</a:t>
            </a:r>
          </a:p>
          <a:p>
            <a:pPr defTabSz="237743">
              <a:lnSpc>
                <a:spcPct val="100000"/>
              </a:lnSpc>
              <a:spcBef>
                <a:spcPts val="600"/>
              </a:spcBef>
              <a:defRPr sz="2704">
                <a:latin typeface="Times"/>
                <a:ea typeface="Times"/>
                <a:cs typeface="Times"/>
                <a:sym typeface="Times"/>
              </a:defRPr>
            </a:pPr>
            <a:r>
              <a:t>An </a:t>
            </a:r>
            <a:r>
              <a:rPr b="1"/>
              <a:t>recursive</a:t>
            </a:r>
            <a:r>
              <a:t> algorithm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71" name="fib(n): // iterativ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3794066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fib(n): // iterative </a:t>
            </a:r>
          </a:p>
          <a:p>
            <a:pPr>
              <a:buSzTx/>
              <a:buNone/>
            </a:pPr>
            <a:r>
              <a:t>		F[0] = 0;	F[1] = 1;</a:t>
            </a:r>
          </a:p>
          <a:p>
            <a:pPr marL="228600" lvl="1" indent="228600">
              <a:spcBef>
                <a:spcPts val="500"/>
              </a:spcBef>
              <a:buSzTx/>
              <a:buNone/>
              <a:defRPr sz="2400"/>
            </a:pPr>
            <a:r>
              <a:rPr sz="3200"/>
              <a:t>	  for i = 2 to n</a:t>
            </a:r>
          </a:p>
          <a:p>
            <a:pPr>
              <a:buSzTx/>
              <a:buNone/>
            </a:pPr>
            <a:r>
              <a:t>			F[i] = F[i-1] + F[i-2]; // F[2]=1, F[3]= 2, F[4]=3, ….</a:t>
            </a:r>
          </a:p>
          <a:p>
            <a:pPr>
              <a:buSzTx/>
              <a:buNone/>
            </a:pPr>
            <a:r>
              <a:t>		Return F[n];</a:t>
            </a:r>
          </a:p>
          <a:p>
            <a:pPr>
              <a:buSzTx/>
              <a:buNone/>
            </a:pPr>
            <a:endParaRPr/>
          </a:p>
          <a:p>
            <a:pPr>
              <a:buSzTx/>
              <a:buNone/>
            </a:pPr>
            <a:r>
              <a:t>Time complexity?</a:t>
            </a:r>
          </a:p>
        </p:txBody>
      </p:sp>
      <p:sp>
        <p:nvSpPr>
          <p:cNvPr id="272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74" name="T(n)"/>
          <p:cNvSpPr txBox="1"/>
          <p:nvPr/>
        </p:nvSpPr>
        <p:spPr>
          <a:xfrm>
            <a:off x="3818831" y="4649152"/>
            <a:ext cx="7210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rPr dirty="0"/>
              <a:t>T(n)</a:t>
            </a:r>
          </a:p>
        </p:txBody>
      </p:sp>
      <p:sp>
        <p:nvSpPr>
          <p:cNvPr id="275" name="Fibonacci numbers…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37743">
              <a:lnSpc>
                <a:spcPct val="100000"/>
              </a:lnSpc>
              <a:spcBef>
                <a:spcPts val="600"/>
              </a:spcBef>
              <a:defRPr sz="2704">
                <a:latin typeface="Times"/>
                <a:ea typeface="Times"/>
                <a:cs typeface="Times"/>
                <a:sym typeface="Times"/>
              </a:defRPr>
            </a:pPr>
            <a:r>
              <a:t>Fibonacci numbers</a:t>
            </a:r>
          </a:p>
          <a:p>
            <a:pPr defTabSz="237743">
              <a:lnSpc>
                <a:spcPct val="100000"/>
              </a:lnSpc>
              <a:spcBef>
                <a:spcPts val="600"/>
              </a:spcBef>
              <a:defRPr sz="2704">
                <a:latin typeface="Times"/>
                <a:ea typeface="Times"/>
                <a:cs typeface="Times"/>
                <a:sym typeface="Times"/>
              </a:defRPr>
            </a:pPr>
            <a:r>
              <a:t>An </a:t>
            </a:r>
            <a:r>
              <a:rPr b="1"/>
              <a:t>iterative</a:t>
            </a:r>
            <a:r>
              <a:t> algorithm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E4E0278C-772D-CF4F-8935-32D30D7112D8}"/>
              </a:ext>
            </a:extLst>
          </p:cNvPr>
          <p:cNvSpPr/>
          <p:nvPr/>
        </p:nvSpPr>
        <p:spPr>
          <a:xfrm>
            <a:off x="897775" y="2111432"/>
            <a:ext cx="9376756" cy="219456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Recursive gcd Function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752600"/>
            <a:ext cx="11059584" cy="4572000"/>
          </a:xfrm>
        </p:spPr>
        <p:txBody>
          <a:bodyPr/>
          <a:lstStyle/>
          <a:p>
            <a:r>
              <a:rPr lang="en-US">
                <a:latin typeface="Arial" charset="0"/>
              </a:rPr>
              <a:t>Greatest common divisor (gcd) is the largest factor that two integers have in common</a:t>
            </a:r>
          </a:p>
          <a:p>
            <a:r>
              <a:rPr lang="en-US">
                <a:latin typeface="Arial" charset="0"/>
              </a:rPr>
              <a:t>Computed using Euclid's algorithm: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gcd(x, y) = y </a:t>
            </a:r>
            <a:r>
              <a:rPr lang="en-US">
                <a:latin typeface="Arial" charset="0"/>
                <a:cs typeface="Arial" charset="0"/>
              </a:rPr>
              <a:t>if </a:t>
            </a:r>
            <a:r>
              <a:rPr lang="en-US">
                <a:latin typeface="Courier New" charset="0"/>
                <a:cs typeface="Arial" charset="0"/>
              </a:rPr>
              <a:t>y</a:t>
            </a:r>
            <a:r>
              <a:rPr lang="en-US">
                <a:latin typeface="Arial" charset="0"/>
                <a:cs typeface="Arial" charset="0"/>
              </a:rPr>
              <a:t> divides </a:t>
            </a:r>
            <a:r>
              <a:rPr lang="en-US">
                <a:latin typeface="Courier New" charset="0"/>
                <a:cs typeface="Arial" charset="0"/>
              </a:rPr>
              <a:t>x</a:t>
            </a:r>
            <a:r>
              <a:rPr lang="en-US">
                <a:latin typeface="Arial" charset="0"/>
                <a:cs typeface="Arial" charset="0"/>
              </a:rPr>
              <a:t> evenly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gcd(x, y) = gcd(y, x % y)</a:t>
            </a:r>
            <a:r>
              <a:rPr lang="en-US">
                <a:latin typeface="Arial" charset="0"/>
                <a:cs typeface="Arial" charset="0"/>
              </a:rPr>
              <a:t> otherwise</a:t>
            </a:r>
          </a:p>
          <a:p>
            <a:r>
              <a:rPr lang="en-US">
                <a:latin typeface="Courier New" charset="0"/>
              </a:rPr>
              <a:t>gcd(x, y) = y</a:t>
            </a:r>
            <a:r>
              <a:rPr lang="en-US">
                <a:latin typeface="Arial" charset="0"/>
              </a:rPr>
              <a:t> is the base case</a:t>
            </a:r>
            <a:endParaRPr lang="en-US">
              <a:latin typeface="Courier New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18258-7952-3340-A1A0-782DA632502B}"/>
              </a:ext>
            </a:extLst>
          </p:cNvPr>
          <p:cNvSpPr/>
          <p:nvPr/>
        </p:nvSpPr>
        <p:spPr>
          <a:xfrm>
            <a:off x="5026429" y="5150766"/>
            <a:ext cx="50319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01094"/>
                </a:solidFill>
                <a:latin typeface="inherit"/>
              </a:rPr>
              <a:t>def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 gcd_recursive(a, b): </a:t>
            </a:r>
          </a:p>
          <a:p>
            <a:r>
              <a:rPr lang="en-US" dirty="0">
                <a:solidFill>
                  <a:srgbClr val="303336"/>
                </a:solidFill>
                <a:latin typeface="inherit"/>
              </a:rPr>
              <a:t>	</a:t>
            </a:r>
            <a:r>
              <a:rPr lang="en-US" dirty="0">
                <a:solidFill>
                  <a:srgbClr val="101094"/>
                </a:solidFill>
                <a:latin typeface="inherit"/>
              </a:rPr>
              <a:t>if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 b == 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0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: </a:t>
            </a:r>
          </a:p>
          <a:p>
            <a:r>
              <a:rPr lang="en-US" dirty="0">
                <a:solidFill>
                  <a:srgbClr val="303336"/>
                </a:solidFill>
                <a:latin typeface="inherit"/>
              </a:rPr>
              <a:t>		</a:t>
            </a:r>
            <a:r>
              <a:rPr lang="en-US" dirty="0">
                <a:solidFill>
                  <a:srgbClr val="101094"/>
                </a:solidFill>
                <a:latin typeface="inherit"/>
              </a:rPr>
              <a:t>return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 a </a:t>
            </a:r>
          </a:p>
          <a:p>
            <a:r>
              <a:rPr lang="en-US" dirty="0">
                <a:solidFill>
                  <a:srgbClr val="303336"/>
                </a:solidFill>
                <a:latin typeface="inherit"/>
              </a:rPr>
              <a:t>	</a:t>
            </a:r>
            <a:r>
              <a:rPr lang="en-US" dirty="0">
                <a:solidFill>
                  <a:srgbClr val="101094"/>
                </a:solidFill>
                <a:latin typeface="inherit"/>
              </a:rPr>
              <a:t>else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: </a:t>
            </a:r>
          </a:p>
          <a:p>
            <a:r>
              <a:rPr lang="en-US" dirty="0">
                <a:solidFill>
                  <a:srgbClr val="303336"/>
                </a:solidFill>
                <a:latin typeface="inherit"/>
              </a:rPr>
              <a:t>		</a:t>
            </a:r>
            <a:r>
              <a:rPr lang="en-US" dirty="0">
                <a:solidFill>
                  <a:srgbClr val="101094"/>
                </a:solidFill>
                <a:latin typeface="inherit"/>
              </a:rPr>
              <a:t>return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 gcd_recursive(b, a %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7988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Iteration vs. Recursion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7200AE-1055-B542-911B-0E262F8E6DA7}"/>
              </a:ext>
            </a:extLst>
          </p:cNvPr>
          <p:cNvSpPr/>
          <p:nvPr/>
        </p:nvSpPr>
        <p:spPr>
          <a:xfrm>
            <a:off x="3539277" y="1664915"/>
            <a:ext cx="4799712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def gcd(x, y):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while y != 0: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	(x, y) = (y, x % y)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return 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B608DD-02EB-734E-BA7D-89D7BEA207E3}"/>
              </a:ext>
            </a:extLst>
          </p:cNvPr>
          <p:cNvSpPr/>
          <p:nvPr/>
        </p:nvSpPr>
        <p:spPr>
          <a:xfrm>
            <a:off x="2842953" y="4070110"/>
            <a:ext cx="7182196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01094"/>
                </a:solidFill>
                <a:latin typeface="inherit"/>
              </a:rPr>
              <a:t>def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 gcd_recursive(a, b):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</a:t>
            </a:r>
            <a:r>
              <a:rPr lang="en-US" sz="3200" dirty="0">
                <a:solidFill>
                  <a:srgbClr val="101094"/>
                </a:solidFill>
                <a:latin typeface="inherit"/>
              </a:rPr>
              <a:t>if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 b == </a:t>
            </a:r>
            <a:r>
              <a:rPr lang="en-US" sz="3200" dirty="0">
                <a:solidFill>
                  <a:srgbClr val="7D2727"/>
                </a:solidFill>
                <a:latin typeface="inherit"/>
              </a:rPr>
              <a:t>0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: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	</a:t>
            </a:r>
            <a:r>
              <a:rPr lang="en-US" sz="3200" dirty="0">
                <a:solidFill>
                  <a:srgbClr val="101094"/>
                </a:solidFill>
                <a:latin typeface="inherit"/>
              </a:rPr>
              <a:t>return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 a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</a:t>
            </a:r>
            <a:r>
              <a:rPr lang="en-US" sz="3200" dirty="0">
                <a:solidFill>
                  <a:srgbClr val="101094"/>
                </a:solidFill>
                <a:latin typeface="inherit"/>
              </a:rPr>
              <a:t>else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: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	</a:t>
            </a:r>
            <a:r>
              <a:rPr lang="en-US" sz="3200" dirty="0">
                <a:solidFill>
                  <a:srgbClr val="101094"/>
                </a:solidFill>
                <a:latin typeface="inherit"/>
              </a:rPr>
              <a:t>return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 gcd_recursive(b, a % b)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821852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Recursion vs. Iteration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981200"/>
            <a:ext cx="11379200" cy="4114800"/>
          </a:xfrm>
        </p:spPr>
        <p:txBody>
          <a:bodyPr/>
          <a:lstStyle/>
          <a:p>
            <a:r>
              <a:rPr lang="en-US">
                <a:latin typeface="Arial" charset="0"/>
              </a:rPr>
              <a:t>Benefits (+), disadvantages(-) for recursion:</a:t>
            </a:r>
          </a:p>
          <a:p>
            <a:pPr lvl="1">
              <a:buClr>
                <a:schemeClr val="tx1"/>
              </a:buClr>
              <a:buFont typeface="Arial" charset="0"/>
              <a:buChar char="+"/>
            </a:pPr>
            <a:r>
              <a:rPr lang="en-US">
                <a:latin typeface="Arial" charset="0"/>
                <a:cs typeface="Arial" charset="0"/>
              </a:rPr>
              <a:t>Models certain algorithms most accurately</a:t>
            </a:r>
          </a:p>
          <a:p>
            <a:pPr lvl="1">
              <a:buClr>
                <a:schemeClr val="tx1"/>
              </a:buClr>
              <a:buFont typeface="Arial" charset="0"/>
              <a:buChar char="+"/>
            </a:pPr>
            <a:r>
              <a:rPr lang="en-US">
                <a:latin typeface="Arial" charset="0"/>
                <a:cs typeface="Arial" charset="0"/>
              </a:rPr>
              <a:t>Results in shorter, simpler functions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May not execute very efficiently</a:t>
            </a:r>
          </a:p>
          <a:p>
            <a:r>
              <a:rPr lang="en-US">
                <a:latin typeface="Arial" charset="0"/>
              </a:rPr>
              <a:t>Benefits (+), disadvantages(-) for iteration:</a:t>
            </a:r>
          </a:p>
          <a:p>
            <a:pPr lvl="1">
              <a:buClr>
                <a:schemeClr val="tx1"/>
              </a:buClr>
              <a:buFont typeface="Arial" charset="0"/>
              <a:buChar char="+"/>
            </a:pPr>
            <a:r>
              <a:rPr lang="en-US">
                <a:latin typeface="Arial" charset="0"/>
                <a:cs typeface="Arial" charset="0"/>
              </a:rPr>
              <a:t>Executes more efficiently than recursion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Often is harder to code or understand</a:t>
            </a:r>
          </a:p>
        </p:txBody>
      </p:sp>
    </p:spTree>
    <p:extLst>
      <p:ext uri="{BB962C8B-B14F-4D97-AF65-F5344CB8AC3E}">
        <p14:creationId xmlns:p14="http://schemas.microsoft.com/office/powerpoint/2010/main" val="41557585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8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690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691" name="To find an element in a sorted array, we…"/>
          <p:cNvSpPr txBox="1">
            <a:spLocks noGrp="1"/>
          </p:cNvSpPr>
          <p:nvPr>
            <p:ph type="body" sz="half" idx="1"/>
          </p:nvPr>
        </p:nvSpPr>
        <p:spPr>
          <a:xfrm>
            <a:off x="838200" y="1647930"/>
            <a:ext cx="10515600" cy="2927420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02" name="Group"/>
          <p:cNvGrpSpPr/>
          <p:nvPr/>
        </p:nvGrpSpPr>
        <p:grpSpPr>
          <a:xfrm>
            <a:off x="2438399" y="4876801"/>
            <a:ext cx="6477001" cy="1319214"/>
            <a:chOff x="0" y="0"/>
            <a:chExt cx="6477000" cy="1319212"/>
          </a:xfrm>
        </p:grpSpPr>
        <p:sp>
          <p:nvSpPr>
            <p:cNvPr id="692" name="Rounded Rectangle"/>
            <p:cNvSpPr/>
            <p:nvPr/>
          </p:nvSpPr>
          <p:spPr>
            <a:xfrm>
              <a:off x="762000" y="709612"/>
              <a:ext cx="57150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93" name="Example: Find 9"/>
            <p:cNvSpPr txBox="1"/>
            <p:nvPr/>
          </p:nvSpPr>
          <p:spPr>
            <a:xfrm>
              <a:off x="-1" y="0"/>
              <a:ext cx="2881274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grpSp>
          <p:nvGrpSpPr>
            <p:cNvPr id="701" name="Group"/>
            <p:cNvGrpSpPr/>
            <p:nvPr/>
          </p:nvGrpSpPr>
          <p:grpSpPr>
            <a:xfrm>
              <a:off x="860424" y="723900"/>
              <a:ext cx="5438142" cy="544077"/>
              <a:chOff x="0" y="0"/>
              <a:chExt cx="5438140" cy="544075"/>
            </a:xfrm>
          </p:grpSpPr>
          <p:sp>
            <p:nvSpPr>
              <p:cNvPr id="694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695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696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697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698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99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00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" grpId="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0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707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08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20" name="Group"/>
          <p:cNvGrpSpPr/>
          <p:nvPr/>
        </p:nvGrpSpPr>
        <p:grpSpPr>
          <a:xfrm>
            <a:off x="2438399" y="4879976"/>
            <a:ext cx="6477001" cy="1319214"/>
            <a:chOff x="0" y="0"/>
            <a:chExt cx="6477000" cy="1319212"/>
          </a:xfrm>
        </p:grpSpPr>
        <p:sp>
          <p:nvSpPr>
            <p:cNvPr id="709" name="Rounded Rectangle"/>
            <p:cNvSpPr/>
            <p:nvPr/>
          </p:nvSpPr>
          <p:spPr>
            <a:xfrm>
              <a:off x="762000" y="709612"/>
              <a:ext cx="57150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10" name="Example: Find 9"/>
            <p:cNvSpPr txBox="1"/>
            <p:nvPr/>
          </p:nvSpPr>
          <p:spPr>
            <a:xfrm>
              <a:off x="-1" y="0"/>
              <a:ext cx="2881274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sp>
          <p:nvSpPr>
            <p:cNvPr id="711" name="Circle"/>
            <p:cNvSpPr/>
            <p:nvPr/>
          </p:nvSpPr>
          <p:spPr>
            <a:xfrm>
              <a:off x="3276600" y="731837"/>
              <a:ext cx="533400" cy="533401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719" name="Group"/>
            <p:cNvGrpSpPr/>
            <p:nvPr/>
          </p:nvGrpSpPr>
          <p:grpSpPr>
            <a:xfrm>
              <a:off x="860424" y="723900"/>
              <a:ext cx="5438142" cy="544077"/>
              <a:chOff x="0" y="0"/>
              <a:chExt cx="5438140" cy="544075"/>
            </a:xfrm>
          </p:grpSpPr>
          <p:sp>
            <p:nvSpPr>
              <p:cNvPr id="712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13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14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15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16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17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18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2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725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26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37" name="Group"/>
          <p:cNvGrpSpPr/>
          <p:nvPr/>
        </p:nvGrpSpPr>
        <p:grpSpPr>
          <a:xfrm>
            <a:off x="2438399" y="4879976"/>
            <a:ext cx="6477001" cy="1319214"/>
            <a:chOff x="0" y="0"/>
            <a:chExt cx="6477000" cy="1319212"/>
          </a:xfrm>
        </p:grpSpPr>
        <p:sp>
          <p:nvSpPr>
            <p:cNvPr id="727" name="Rounded Rectangle"/>
            <p:cNvSpPr/>
            <p:nvPr/>
          </p:nvSpPr>
          <p:spPr>
            <a:xfrm>
              <a:off x="4038600" y="709612"/>
              <a:ext cx="24384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28" name="Example: Find 9"/>
            <p:cNvSpPr txBox="1"/>
            <p:nvPr/>
          </p:nvSpPr>
          <p:spPr>
            <a:xfrm>
              <a:off x="-1" y="0"/>
              <a:ext cx="2881274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grpSp>
          <p:nvGrpSpPr>
            <p:cNvPr id="736" name="Group"/>
            <p:cNvGrpSpPr/>
            <p:nvPr/>
          </p:nvGrpSpPr>
          <p:grpSpPr>
            <a:xfrm>
              <a:off x="860424" y="723900"/>
              <a:ext cx="5438142" cy="544077"/>
              <a:chOff x="0" y="0"/>
              <a:chExt cx="5438140" cy="544075"/>
            </a:xfrm>
          </p:grpSpPr>
          <p:sp>
            <p:nvSpPr>
              <p:cNvPr id="729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30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31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32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33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34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35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4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9" name="Recursive algorithms - Divide and Conquer"/>
          <p:cNvSpPr txBox="1">
            <a:spLocks noGrp="1"/>
          </p:cNvSpPr>
          <p:nvPr>
            <p:ph type="title"/>
          </p:nvPr>
        </p:nvSpPr>
        <p:spPr>
          <a:xfrm>
            <a:off x="838200" y="285746"/>
            <a:ext cx="10515600" cy="981353"/>
          </a:xfrm>
          <a:prstGeom prst="rect">
            <a:avLst/>
          </a:prstGeom>
        </p:spPr>
        <p:txBody>
          <a:bodyPr/>
          <a:lstStyle/>
          <a:p>
            <a:r>
              <a:t>Recursive algorithms - Divide and Conquer</a:t>
            </a:r>
          </a:p>
        </p:txBody>
      </p:sp>
      <p:sp>
        <p:nvSpPr>
          <p:cNvPr id="150" name="General idea: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5705" indent="-255705" defTabSz="795527">
              <a:spcBef>
                <a:spcPts val="800"/>
              </a:spcBef>
              <a:defRPr sz="2436"/>
            </a:pPr>
            <a:r>
              <a:rPr sz="3132" dirty="0"/>
              <a:t>General idea:</a:t>
            </a:r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b="1" dirty="0">
                <a:solidFill>
                  <a:srgbClr val="0563C1"/>
                </a:solidFill>
              </a:rPr>
              <a:t>Divide</a:t>
            </a:r>
            <a:r>
              <a:rPr sz="2784" dirty="0"/>
              <a:t> a large problem into </a:t>
            </a:r>
            <a:r>
              <a:rPr sz="2784" dirty="0">
                <a:solidFill>
                  <a:srgbClr val="0563C1"/>
                </a:solidFill>
              </a:rPr>
              <a:t>smaller</a:t>
            </a:r>
            <a:r>
              <a:rPr sz="2784" dirty="0"/>
              <a:t> ones</a:t>
            </a:r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>
                <a:solidFill>
                  <a:srgbClr val="0563C1"/>
                </a:solidFill>
              </a:rPr>
              <a:t>Solve each smaller one</a:t>
            </a:r>
            <a:r>
              <a:rPr sz="2784" dirty="0"/>
              <a:t> </a:t>
            </a:r>
            <a:r>
              <a:rPr sz="2784" i="1" dirty="0"/>
              <a:t>recursively</a:t>
            </a:r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b="1" dirty="0">
                <a:solidFill>
                  <a:srgbClr val="0563C1"/>
                </a:solidFill>
              </a:rPr>
              <a:t>Combine</a:t>
            </a:r>
            <a:r>
              <a:rPr sz="2784" dirty="0"/>
              <a:t> the solutions of smaller ones to form a solution for the original problem</a:t>
            </a:r>
          </a:p>
          <a:p>
            <a:pPr marL="265176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Examples:</a:t>
            </a:r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Tower of Hanoi</a:t>
            </a:r>
            <a:r>
              <a:rPr lang="en-US" sz="2784" dirty="0"/>
              <a:t>  (Reduced and Conquer)</a:t>
            </a:r>
            <a:endParaRPr sz="2784" dirty="0"/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Fibonacci sequence</a:t>
            </a:r>
            <a:r>
              <a:rPr lang="en-US" sz="2784" dirty="0"/>
              <a:t> (Reduced and Conquer, Dynamic Programming)</a:t>
            </a:r>
            <a:endParaRPr sz="2784" dirty="0"/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Euclidean’s Algorithm (GCD)</a:t>
            </a:r>
            <a:r>
              <a:rPr lang="en-US" sz="2784" dirty="0"/>
              <a:t> (Reduced and Conquer)</a:t>
            </a:r>
            <a:endParaRPr sz="2784" dirty="0"/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Merge Sort</a:t>
            </a:r>
            <a:r>
              <a:rPr lang="en-US" sz="2784" dirty="0"/>
              <a:t>, Quick Sort (Divide and Conquer)</a:t>
            </a:r>
            <a:endParaRPr sz="2784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4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742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43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55" name="Group"/>
          <p:cNvGrpSpPr/>
          <p:nvPr/>
        </p:nvGrpSpPr>
        <p:grpSpPr>
          <a:xfrm>
            <a:off x="2438399" y="4879976"/>
            <a:ext cx="6477001" cy="1319214"/>
            <a:chOff x="0" y="0"/>
            <a:chExt cx="6477000" cy="1319212"/>
          </a:xfrm>
        </p:grpSpPr>
        <p:sp>
          <p:nvSpPr>
            <p:cNvPr id="744" name="Rounded Rectangle"/>
            <p:cNvSpPr/>
            <p:nvPr/>
          </p:nvSpPr>
          <p:spPr>
            <a:xfrm>
              <a:off x="4038600" y="709612"/>
              <a:ext cx="24384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45" name="Example: Find 9"/>
            <p:cNvSpPr txBox="1"/>
            <p:nvPr/>
          </p:nvSpPr>
          <p:spPr>
            <a:xfrm>
              <a:off x="-1" y="0"/>
              <a:ext cx="2881274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sp>
          <p:nvSpPr>
            <p:cNvPr id="746" name="Circle"/>
            <p:cNvSpPr/>
            <p:nvPr/>
          </p:nvSpPr>
          <p:spPr>
            <a:xfrm>
              <a:off x="5029200" y="731837"/>
              <a:ext cx="533400" cy="533401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754" name="Group"/>
            <p:cNvGrpSpPr/>
            <p:nvPr/>
          </p:nvGrpSpPr>
          <p:grpSpPr>
            <a:xfrm>
              <a:off x="860424" y="723900"/>
              <a:ext cx="5438142" cy="544077"/>
              <a:chOff x="0" y="0"/>
              <a:chExt cx="5438140" cy="544075"/>
            </a:xfrm>
          </p:grpSpPr>
          <p:sp>
            <p:nvSpPr>
              <p:cNvPr id="747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48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49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50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51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52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53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5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760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61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72" name="Group"/>
          <p:cNvGrpSpPr/>
          <p:nvPr/>
        </p:nvGrpSpPr>
        <p:grpSpPr>
          <a:xfrm>
            <a:off x="2438400" y="4879976"/>
            <a:ext cx="6298567" cy="1319214"/>
            <a:chOff x="0" y="0"/>
            <a:chExt cx="6298565" cy="1319212"/>
          </a:xfrm>
        </p:grpSpPr>
        <p:sp>
          <p:nvSpPr>
            <p:cNvPr id="762" name="Rounded Rectangle"/>
            <p:cNvSpPr/>
            <p:nvPr/>
          </p:nvSpPr>
          <p:spPr>
            <a:xfrm>
              <a:off x="4038600" y="709612"/>
              <a:ext cx="6858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63" name="Example: Find 9"/>
            <p:cNvSpPr txBox="1"/>
            <p:nvPr/>
          </p:nvSpPr>
          <p:spPr>
            <a:xfrm>
              <a:off x="0" y="0"/>
              <a:ext cx="2881273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grpSp>
          <p:nvGrpSpPr>
            <p:cNvPr id="771" name="Group"/>
            <p:cNvGrpSpPr/>
            <p:nvPr/>
          </p:nvGrpSpPr>
          <p:grpSpPr>
            <a:xfrm>
              <a:off x="860425" y="723900"/>
              <a:ext cx="5438141" cy="544077"/>
              <a:chOff x="0" y="0"/>
              <a:chExt cx="5438140" cy="544075"/>
            </a:xfrm>
          </p:grpSpPr>
          <p:sp>
            <p:nvSpPr>
              <p:cNvPr id="764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65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66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67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68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69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70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7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777" name="Binary Search"/>
          <p:cNvSpPr txBox="1">
            <a:spLocks noGrp="1"/>
          </p:cNvSpPr>
          <p:nvPr>
            <p:ph type="title"/>
          </p:nvPr>
        </p:nvSpPr>
        <p:spPr>
          <a:xfrm>
            <a:off x="838200" y="3778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78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606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  ==,  done!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90" name="Group"/>
          <p:cNvGrpSpPr/>
          <p:nvPr/>
        </p:nvGrpSpPr>
        <p:grpSpPr>
          <a:xfrm>
            <a:off x="2438400" y="4879976"/>
            <a:ext cx="6298567" cy="1319214"/>
            <a:chOff x="0" y="0"/>
            <a:chExt cx="6298565" cy="1319212"/>
          </a:xfrm>
        </p:grpSpPr>
        <p:sp>
          <p:nvSpPr>
            <p:cNvPr id="779" name="Rounded Rectangle"/>
            <p:cNvSpPr/>
            <p:nvPr/>
          </p:nvSpPr>
          <p:spPr>
            <a:xfrm>
              <a:off x="4038600" y="709612"/>
              <a:ext cx="6858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80" name="Example: Find 9"/>
            <p:cNvSpPr txBox="1"/>
            <p:nvPr/>
          </p:nvSpPr>
          <p:spPr>
            <a:xfrm>
              <a:off x="0" y="0"/>
              <a:ext cx="2881273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sp>
          <p:nvSpPr>
            <p:cNvPr id="781" name="Circle"/>
            <p:cNvSpPr/>
            <p:nvPr/>
          </p:nvSpPr>
          <p:spPr>
            <a:xfrm>
              <a:off x="4114800" y="731837"/>
              <a:ext cx="533400" cy="533401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789" name="Group"/>
            <p:cNvGrpSpPr/>
            <p:nvPr/>
          </p:nvGrpSpPr>
          <p:grpSpPr>
            <a:xfrm>
              <a:off x="860425" y="723900"/>
              <a:ext cx="5438141" cy="544077"/>
              <a:chOff x="0" y="0"/>
              <a:chExt cx="5438140" cy="544075"/>
            </a:xfrm>
          </p:grpSpPr>
          <p:sp>
            <p:nvSpPr>
              <p:cNvPr id="782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83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84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85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86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87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88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9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795" name="Binary Search"/>
          <p:cNvSpPr txBox="1">
            <a:spLocks noGrp="1"/>
          </p:cNvSpPr>
          <p:nvPr>
            <p:ph type="title"/>
          </p:nvPr>
        </p:nvSpPr>
        <p:spPr>
          <a:xfrm>
            <a:off x="838200" y="3778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96" name="To find an element in a sorted array, we…"/>
          <p:cNvSpPr txBox="1">
            <a:spLocks noGrp="1"/>
          </p:cNvSpPr>
          <p:nvPr>
            <p:ph type="body" sz="half" idx="1"/>
          </p:nvPr>
        </p:nvSpPr>
        <p:spPr>
          <a:xfrm>
            <a:off x="838200" y="1660630"/>
            <a:ext cx="6960911" cy="2782532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  ==,  done!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pic>
        <p:nvPicPr>
          <p:cNvPr id="79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043" y="4744613"/>
            <a:ext cx="2944814" cy="1011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Recursive Factorial Function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828800"/>
            <a:ext cx="11074400" cy="41148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factorial function: 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n! = n*(n-1)*(n-2)*...*3*2*1</a:t>
            </a:r>
            <a:r>
              <a:rPr lang="en-US" dirty="0">
                <a:latin typeface="Arial" charset="0"/>
                <a:cs typeface="Arial" charset="0"/>
              </a:rPr>
              <a:t> if </a:t>
            </a:r>
            <a:r>
              <a:rPr lang="en-US" dirty="0">
                <a:latin typeface="Courier New" charset="0"/>
                <a:cs typeface="Arial" charset="0"/>
              </a:rPr>
              <a:t>n &gt; 0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n! = 1</a:t>
            </a:r>
            <a:r>
              <a:rPr lang="en-US" dirty="0">
                <a:latin typeface="Arial" charset="0"/>
                <a:cs typeface="Arial" charset="0"/>
              </a:rPr>
              <a:t> if </a:t>
            </a:r>
            <a:r>
              <a:rPr lang="en-US" dirty="0">
                <a:latin typeface="Courier New" charset="0"/>
                <a:cs typeface="Arial" charset="0"/>
              </a:rPr>
              <a:t>n = 0</a:t>
            </a:r>
          </a:p>
          <a:p>
            <a:r>
              <a:rPr lang="en-US" dirty="0">
                <a:latin typeface="Arial" charset="0"/>
              </a:rPr>
              <a:t>Can compute factorial of </a:t>
            </a:r>
            <a:r>
              <a:rPr lang="en-US" dirty="0">
                <a:latin typeface="Courier New" charset="0"/>
              </a:rPr>
              <a:t>n</a:t>
            </a:r>
            <a:r>
              <a:rPr lang="en-US" dirty="0">
                <a:latin typeface="Arial" charset="0"/>
              </a:rPr>
              <a:t> if the factorial of              </a:t>
            </a:r>
            <a:r>
              <a:rPr lang="en-US" dirty="0">
                <a:latin typeface="Courier New" charset="0"/>
              </a:rPr>
              <a:t>(n-1)</a:t>
            </a:r>
            <a:r>
              <a:rPr lang="en-US" dirty="0">
                <a:latin typeface="Arial" charset="0"/>
              </a:rPr>
              <a:t> is known: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n! = n * (n-1)!</a:t>
            </a:r>
          </a:p>
          <a:p>
            <a:r>
              <a:rPr lang="en-US" dirty="0">
                <a:latin typeface="Courier New" charset="0"/>
              </a:rPr>
              <a:t>n = 0</a:t>
            </a:r>
            <a:r>
              <a:rPr lang="en-US" dirty="0">
                <a:latin typeface="Arial" charset="0"/>
              </a:rPr>
              <a:t> is the base case</a:t>
            </a:r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694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10871200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The Recursive Factorial Function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11074400" cy="4114800"/>
          </a:xfrm>
        </p:spPr>
        <p:txBody>
          <a:bodyPr/>
          <a:lstStyle/>
          <a:p>
            <a:pPr lvl="1"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int factorial (int num)</a:t>
            </a:r>
          </a:p>
          <a:p>
            <a:pPr lvl="1"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{</a:t>
            </a:r>
          </a:p>
          <a:p>
            <a:pPr lvl="1"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	if (num &gt; 0)</a:t>
            </a:r>
          </a:p>
          <a:p>
            <a:pPr lvl="1"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		 return num * factorial(num - 1);</a:t>
            </a:r>
          </a:p>
          <a:p>
            <a:pPr lvl="1"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 else</a:t>
            </a:r>
          </a:p>
          <a:p>
            <a:pPr lvl="1"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	  return 1;</a:t>
            </a:r>
          </a:p>
          <a:p>
            <a:pPr lvl="1"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3707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Hanoi3.jpeg" descr="Hanoi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508000"/>
            <a:ext cx="8319297" cy="613281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54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58" name="Hanoi4.jpeg" descr="Hanoi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8218" y="288215"/>
            <a:ext cx="9118287" cy="692585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4"/>
          <p:cNvSpPr txBox="1"/>
          <p:nvPr/>
        </p:nvSpPr>
        <p:spPr>
          <a:xfrm>
            <a:off x="3991199" y="1071491"/>
            <a:ext cx="29724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/>
            </a:lvl1pPr>
          </a:lstStyle>
          <a:p>
            <a:r>
              <a:t>4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209915" y="3471110"/>
            <a:ext cx="5715001" cy="1115576"/>
            <a:chOff x="0" y="0"/>
            <a:chExt cx="5714999" cy="1115575"/>
          </a:xfrm>
        </p:grpSpPr>
        <p:sp>
          <p:nvSpPr>
            <p:cNvPr id="160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163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161" name="0 if n = 0;"/>
              <p:cNvSpPr txBox="1"/>
              <p:nvPr/>
            </p:nvSpPr>
            <p:spPr>
              <a:xfrm>
                <a:off x="0" y="0"/>
                <a:ext cx="1710492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0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162" name="2T(n-1) + 1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n-1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164" name="Line"/>
            <p:cNvSpPr/>
            <p:nvPr/>
          </p:nvSpPr>
          <p:spPr>
            <a:xfrm>
              <a:off x="1295400" y="123825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o move n discs from peg A to peg C:…"/>
          <p:cNvSpPr txBox="1">
            <a:spLocks noGrp="1"/>
          </p:cNvSpPr>
          <p:nvPr>
            <p:ph type="body" sz="quarter" idx="1"/>
          </p:nvPr>
        </p:nvSpPr>
        <p:spPr>
          <a:xfrm>
            <a:off x="375211" y="289130"/>
            <a:ext cx="7234487" cy="1584255"/>
          </a:xfrm>
          <a:prstGeom prst="rect">
            <a:avLst/>
          </a:prstGeom>
        </p:spPr>
        <p:txBody>
          <a:bodyPr/>
          <a:lstStyle/>
          <a:p>
            <a:pPr marL="167041" indent="-167041" defTabSz="850391">
              <a:spcBef>
                <a:spcPts val="900"/>
              </a:spcBef>
              <a:defRPr sz="2046"/>
            </a:pPr>
            <a:r>
              <a:t>To move n discs from peg A to peg C:</a:t>
            </a:r>
          </a:p>
          <a:p>
            <a:pPr marL="592237" lvl="1" indent="-167041" defTabSz="850391">
              <a:spcBef>
                <a:spcPts val="900"/>
              </a:spcBef>
              <a:defRPr sz="2046"/>
            </a:pPr>
            <a:r>
              <a:t>move n−1 discs from A to B. This leaves disc n alone on peg A</a:t>
            </a:r>
          </a:p>
          <a:p>
            <a:pPr marL="592237" lvl="1" indent="-167041" defTabSz="850391">
              <a:spcBef>
                <a:spcPts val="900"/>
              </a:spcBef>
              <a:defRPr sz="2046"/>
            </a:pPr>
            <a:r>
              <a:t>move disc n from A to C</a:t>
            </a:r>
          </a:p>
          <a:p>
            <a:pPr marL="592237" lvl="1" indent="-167041" defTabSz="850391">
              <a:spcBef>
                <a:spcPts val="900"/>
              </a:spcBef>
              <a:defRPr sz="2046"/>
            </a:pPr>
            <a:r>
              <a:t>move n−1 discs from B to C so they sit on disc n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896" y="1769684"/>
            <a:ext cx="12192001" cy="4693547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n…"/>
          <p:cNvSpPr txBox="1"/>
          <p:nvPr/>
        </p:nvSpPr>
        <p:spPr>
          <a:xfrm>
            <a:off x="1177985" y="2089480"/>
            <a:ext cx="382300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n</a:t>
            </a:r>
          </a:p>
          <a:p>
            <a:pPr>
              <a:defRPr sz="1400"/>
            </a:pPr>
            <a:r>
              <a:t>n-1</a:t>
            </a:r>
          </a:p>
          <a:p>
            <a:pPr>
              <a:defRPr sz="1400"/>
            </a:pPr>
            <a:r>
              <a:t>…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sp>
        <p:nvSpPr>
          <p:cNvPr id="171" name="n…"/>
          <p:cNvSpPr txBox="1"/>
          <p:nvPr/>
        </p:nvSpPr>
        <p:spPr>
          <a:xfrm>
            <a:off x="4129490" y="4919502"/>
            <a:ext cx="382301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n</a:t>
            </a:r>
          </a:p>
          <a:p>
            <a:pPr>
              <a:defRPr sz="1400"/>
            </a:pPr>
            <a:r>
              <a:t>n-1</a:t>
            </a:r>
          </a:p>
          <a:p>
            <a:pPr>
              <a:defRPr sz="1400"/>
            </a:pPr>
            <a:r>
              <a:t>…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sp>
        <p:nvSpPr>
          <p:cNvPr id="172" name="n"/>
          <p:cNvSpPr txBox="1"/>
          <p:nvPr/>
        </p:nvSpPr>
        <p:spPr>
          <a:xfrm>
            <a:off x="8102579" y="2924684"/>
            <a:ext cx="22424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</a:t>
            </a:r>
          </a:p>
        </p:txBody>
      </p:sp>
      <p:sp>
        <p:nvSpPr>
          <p:cNvPr id="173" name="n"/>
          <p:cNvSpPr txBox="1"/>
          <p:nvPr/>
        </p:nvSpPr>
        <p:spPr>
          <a:xfrm>
            <a:off x="10925088" y="5678078"/>
            <a:ext cx="2242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</a:t>
            </a:r>
          </a:p>
        </p:txBody>
      </p:sp>
      <p:sp>
        <p:nvSpPr>
          <p:cNvPr id="174" name="n-1…"/>
          <p:cNvSpPr txBox="1"/>
          <p:nvPr/>
        </p:nvSpPr>
        <p:spPr>
          <a:xfrm>
            <a:off x="9336223" y="2327066"/>
            <a:ext cx="38230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n-1</a:t>
            </a:r>
          </a:p>
          <a:p>
            <a:pPr>
              <a:defRPr sz="1400"/>
            </a:pPr>
            <a:r>
              <a:t>…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sp>
        <p:nvSpPr>
          <p:cNvPr id="175" name="4…"/>
          <p:cNvSpPr txBox="1"/>
          <p:nvPr/>
        </p:nvSpPr>
        <p:spPr>
          <a:xfrm>
            <a:off x="9506908" y="5135753"/>
            <a:ext cx="23445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4</a:t>
            </a:r>
          </a:p>
          <a:p>
            <a:pPr>
              <a:defRPr sz="1400"/>
            </a:pPr>
            <a:r>
              <a:t>3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sp>
        <p:nvSpPr>
          <p:cNvPr id="176" name="4…"/>
          <p:cNvSpPr txBox="1"/>
          <p:nvPr/>
        </p:nvSpPr>
        <p:spPr>
          <a:xfrm>
            <a:off x="9758316" y="2327066"/>
            <a:ext cx="23445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4</a:t>
            </a:r>
          </a:p>
          <a:p>
            <a:pPr>
              <a:defRPr sz="1400"/>
            </a:pPr>
            <a:r>
              <a:t>3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grpSp>
        <p:nvGrpSpPr>
          <p:cNvPr id="182" name="Group"/>
          <p:cNvGrpSpPr/>
          <p:nvPr/>
        </p:nvGrpSpPr>
        <p:grpSpPr>
          <a:xfrm>
            <a:off x="7157115" y="689168"/>
            <a:ext cx="5650169" cy="1112683"/>
            <a:chOff x="0" y="0"/>
            <a:chExt cx="5650167" cy="1112682"/>
          </a:xfrm>
        </p:grpSpPr>
        <p:sp>
          <p:nvSpPr>
            <p:cNvPr id="177" name="T(n) ="/>
            <p:cNvSpPr txBox="1"/>
            <p:nvPr/>
          </p:nvSpPr>
          <p:spPr>
            <a:xfrm>
              <a:off x="0" y="284303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180" name="Group"/>
            <p:cNvGrpSpPr/>
            <p:nvPr/>
          </p:nvGrpSpPr>
          <p:grpSpPr>
            <a:xfrm>
              <a:off x="1470037" y="0"/>
              <a:ext cx="4180131" cy="1112683"/>
              <a:chOff x="0" y="0"/>
              <a:chExt cx="4180130" cy="1112682"/>
            </a:xfrm>
          </p:grpSpPr>
          <p:sp>
            <p:nvSpPr>
              <p:cNvPr id="178" name="0 if n = 0;"/>
              <p:cNvSpPr txBox="1"/>
              <p:nvPr/>
            </p:nvSpPr>
            <p:spPr>
              <a:xfrm>
                <a:off x="0" y="0"/>
                <a:ext cx="1706056" cy="542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0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179" name="2T(n-1) + 1 if n &gt; 1."/>
              <p:cNvSpPr txBox="1"/>
              <p:nvPr/>
            </p:nvSpPr>
            <p:spPr>
              <a:xfrm>
                <a:off x="0" y="570017"/>
                <a:ext cx="4180131" cy="542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n-1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181" name="Line"/>
            <p:cNvSpPr/>
            <p:nvPr/>
          </p:nvSpPr>
          <p:spPr>
            <a:xfrm>
              <a:off x="1262036" y="61041"/>
              <a:ext cx="228601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ursive Algorithms for Tower of Hano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Recursive Algorithms for Tower of Hanoi </a:t>
            </a:r>
          </a:p>
        </p:txBody>
      </p:sp>
      <p:sp>
        <p:nvSpPr>
          <p:cNvPr id="185" name="import java.util.*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import java.util.*;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public class tower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static int steps = 1 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final static char pegs[] = { 'A','B', 'C' } 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public static void tower (int n, int A,int B, int C 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if ( n&lt;=0) return; // terminating condition</a:t>
            </a:r>
          </a:p>
          <a:p>
            <a:pPr marL="0" lvl="2" indent="45720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tower (n-1,A,C,B);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System.out.printf ("%d: move %d from %c to %c.\n", steps, n, pegs[A],pegs[C]);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steps++;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tower (n-1,B,A,C);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public static void main(String[] args) throws Exception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int n=3;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int A=0;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int B = 1;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int C = 2;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tower ( n,A,B,C);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192" name="Group"/>
          <p:cNvGrpSpPr/>
          <p:nvPr/>
        </p:nvGrpSpPr>
        <p:grpSpPr>
          <a:xfrm>
            <a:off x="4195349" y="5088853"/>
            <a:ext cx="5715001" cy="1115577"/>
            <a:chOff x="0" y="0"/>
            <a:chExt cx="5714999" cy="1115575"/>
          </a:xfrm>
        </p:grpSpPr>
        <p:sp>
          <p:nvSpPr>
            <p:cNvPr id="187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190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188" name="0 if n = 0;"/>
              <p:cNvSpPr txBox="1"/>
              <p:nvPr/>
            </p:nvSpPr>
            <p:spPr>
              <a:xfrm>
                <a:off x="0" y="0"/>
                <a:ext cx="1710492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0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189" name="2T(n-1) + 1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n-1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191" name="Line"/>
            <p:cNvSpPr/>
            <p:nvPr/>
          </p:nvSpPr>
          <p:spPr>
            <a:xfrm>
              <a:off x="1295400" y="123825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urrence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Recurrence Function</a:t>
            </a:r>
          </a:p>
        </p:txBody>
      </p:sp>
      <p:sp>
        <p:nvSpPr>
          <p:cNvPr id="195" name="T(n) = 2* T(n-1) +1…"/>
          <p:cNvSpPr txBox="1">
            <a:spLocks noGrp="1"/>
          </p:cNvSpPr>
          <p:nvPr>
            <p:ph type="body" idx="1"/>
          </p:nvPr>
        </p:nvSpPr>
        <p:spPr>
          <a:xfrm>
            <a:off x="227821" y="2850092"/>
            <a:ext cx="11736358" cy="30375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T(n) = 2* T(n-1) +1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     = </a:t>
            </a:r>
            <a:r>
              <a:rPr b="1"/>
              <a:t>2* (2*T(n-2)+1) + 1 =  4*T(n-2) + 3  = 2</a:t>
            </a:r>
            <a:r>
              <a:rPr b="1" baseline="31999"/>
              <a:t>2</a:t>
            </a:r>
            <a:r>
              <a:rPr b="1"/>
              <a:t>*T(n-2) + 2</a:t>
            </a:r>
            <a:r>
              <a:rPr b="1" baseline="31999"/>
              <a:t>2</a:t>
            </a:r>
            <a:r>
              <a:rPr b="1"/>
              <a:t> - 1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     = </a:t>
            </a:r>
            <a:r>
              <a:rPr b="1"/>
              <a:t>4* (2*T(n-3)+1) + 3 =  8*T(n-3) + 7  = 2</a:t>
            </a:r>
            <a:r>
              <a:rPr b="1" baseline="31999"/>
              <a:t>3</a:t>
            </a:r>
            <a:r>
              <a:rPr b="1"/>
              <a:t>*T(n-3) + 2</a:t>
            </a:r>
            <a:r>
              <a:rPr b="1" baseline="31999"/>
              <a:t>3</a:t>
            </a:r>
            <a:r>
              <a:rPr b="1"/>
              <a:t> - 1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     = </a:t>
            </a:r>
            <a:r>
              <a:rPr b="1"/>
              <a:t>8* (2*T(n-4)+1) + 7 = 16*T(n-4) + 15 = 2</a:t>
            </a:r>
            <a:r>
              <a:rPr b="1" baseline="31999"/>
              <a:t>4</a:t>
            </a:r>
            <a:r>
              <a:rPr b="1"/>
              <a:t>*T(n-4) + 2</a:t>
            </a:r>
            <a:r>
              <a:rPr b="1" baseline="31999"/>
              <a:t>4</a:t>
            </a:r>
            <a:r>
              <a:rPr b="1"/>
              <a:t> - 1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     …                     = …              = …</a:t>
            </a:r>
          </a:p>
          <a:p>
            <a:pPr marL="0" lvl="1" indent="173736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1976">
                <a:latin typeface="Menlo"/>
                <a:ea typeface="Menlo"/>
                <a:cs typeface="Menlo"/>
                <a:sym typeface="Menlo"/>
              </a:defRPr>
            </a:pPr>
            <a:r>
              <a:t>     =                                               =  2</a:t>
            </a:r>
            <a:r>
              <a:rPr baseline="31999"/>
              <a:t>n</a:t>
            </a:r>
            <a:r>
              <a:t>*T(0)  + 2</a:t>
            </a:r>
            <a:r>
              <a:rPr baseline="31999"/>
              <a:t>n  </a:t>
            </a:r>
            <a:r>
              <a:t>- 1 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1976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1976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lvl="4" indent="694944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1976">
                <a:latin typeface="Menlo"/>
                <a:ea typeface="Menlo"/>
                <a:cs typeface="Menlo"/>
                <a:sym typeface="Menlo"/>
              </a:defRPr>
            </a:pPr>
            <a:r>
              <a:t>= 2</a:t>
            </a:r>
            <a:r>
              <a:rPr baseline="31999"/>
              <a:t>n</a:t>
            </a:r>
            <a:r>
              <a:t>-1  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pSp>
        <p:nvGrpSpPr>
          <p:cNvPr id="202" name="Group"/>
          <p:cNvGrpSpPr/>
          <p:nvPr/>
        </p:nvGrpSpPr>
        <p:grpSpPr>
          <a:xfrm>
            <a:off x="2059980" y="1564338"/>
            <a:ext cx="5715001" cy="1115576"/>
            <a:chOff x="0" y="0"/>
            <a:chExt cx="5714999" cy="1115575"/>
          </a:xfrm>
        </p:grpSpPr>
        <p:sp>
          <p:nvSpPr>
            <p:cNvPr id="197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200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198" name="0 if n = 0;"/>
              <p:cNvSpPr txBox="1"/>
              <p:nvPr/>
            </p:nvSpPr>
            <p:spPr>
              <a:xfrm>
                <a:off x="0" y="0"/>
                <a:ext cx="1710492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0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199" name="2T(n-1) + 1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n-1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201" name="Line"/>
            <p:cNvSpPr/>
            <p:nvPr/>
          </p:nvSpPr>
          <p:spPr>
            <a:xfrm>
              <a:off x="1295400" y="123825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1358</Words>
  <Application>Microsoft Macintosh PowerPoint</Application>
  <PresentationFormat>Widescreen</PresentationFormat>
  <Paragraphs>299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inherit</vt:lpstr>
      <vt:lpstr>ＭＳ Ｐゴシック</vt:lpstr>
      <vt:lpstr>Arial</vt:lpstr>
      <vt:lpstr>Arial Black</vt:lpstr>
      <vt:lpstr>Calibri</vt:lpstr>
      <vt:lpstr>Calibri Light</vt:lpstr>
      <vt:lpstr>Courier New</vt:lpstr>
      <vt:lpstr>Helvetica</vt:lpstr>
      <vt:lpstr>Helvetica Neue</vt:lpstr>
      <vt:lpstr>Menlo</vt:lpstr>
      <vt:lpstr>Symbol</vt:lpstr>
      <vt:lpstr>Times</vt:lpstr>
      <vt:lpstr>Times New Roman</vt:lpstr>
      <vt:lpstr>Default</vt:lpstr>
      <vt:lpstr>Recursion Reduce and Conquer Divide (Evenly) and Conquer</vt:lpstr>
      <vt:lpstr>Recursive algorithms - Divide and Conquer</vt:lpstr>
      <vt:lpstr>The Recursive Factorial Function</vt:lpstr>
      <vt:lpstr>The Recursive Factorial Function</vt:lpstr>
      <vt:lpstr>PowerPoint Presentation</vt:lpstr>
      <vt:lpstr>PowerPoint Presentation</vt:lpstr>
      <vt:lpstr>PowerPoint Presentation</vt:lpstr>
      <vt:lpstr>Recursive Algorithms for Tower of Hanoi </vt:lpstr>
      <vt:lpstr>Recurrence Function</vt:lpstr>
      <vt:lpstr>Fibonacci numbers  (Textbook Problem 4-4  page 108)</vt:lpstr>
      <vt:lpstr>Fibonacci numbers  (Textbook Problem 4-4  page 108)</vt:lpstr>
      <vt:lpstr>Fibonacci numbers An recursive algorithm</vt:lpstr>
      <vt:lpstr>Fibonacci numbers An iterative algorithm</vt:lpstr>
      <vt:lpstr>The Recursive gcd Function</vt:lpstr>
      <vt:lpstr>Iteration vs. Recursion</vt:lpstr>
      <vt:lpstr>Recursion vs. Iteration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Reduce and Conquer Divide (Evenly) and Conquer</dc:title>
  <cp:lastModifiedBy>Chung-Wen Tsao</cp:lastModifiedBy>
  <cp:revision>19</cp:revision>
  <dcterms:modified xsi:type="dcterms:W3CDTF">2019-02-01T17:37:00Z</dcterms:modified>
</cp:coreProperties>
</file>