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09" r:id="rId4"/>
    <p:sldId id="277" r:id="rId5"/>
    <p:sldId id="278" r:id="rId6"/>
    <p:sldId id="300" r:id="rId7"/>
    <p:sldId id="310" r:id="rId8"/>
    <p:sldId id="312" r:id="rId9"/>
    <p:sldId id="311" r:id="rId10"/>
    <p:sldId id="306" r:id="rId11"/>
    <p:sldId id="273" r:id="rId12"/>
    <p:sldId id="298" r:id="rId13"/>
    <p:sldId id="299" r:id="rId14"/>
    <p:sldId id="276" r:id="rId15"/>
    <p:sldId id="307" r:id="rId16"/>
    <p:sldId id="284" r:id="rId17"/>
    <p:sldId id="280" r:id="rId18"/>
    <p:sldId id="263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508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254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8"/>
    <p:restoredTop sz="94737"/>
  </p:normalViewPr>
  <p:slideViewPr>
    <p:cSldViewPr snapToGrid="0" snapToObjects="1" showGuides="1">
      <p:cViewPr>
        <p:scale>
          <a:sx n="121" d="100"/>
          <a:sy n="121" d="100"/>
        </p:scale>
        <p:origin x="88" y="8"/>
      </p:cViewPr>
      <p:guideLst>
        <p:guide orient="horz" pos="2160"/>
        <p:guide pos="7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9063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ritton.disted.camosun.bc.ca/frog_puzzle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ritton.disted.camosun.bc.ca/frog_puzzle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gomation.com/" TargetMode="External"/><Relationship Id="rId2" Type="http://schemas.openxmlformats.org/officeDocument/2006/relationships/hyperlink" Target="http://cs.armstrong.edu/liang/animation/web/SelectionSortN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insertion-sort/" TargetMode="External"/><Relationship Id="rId5" Type="http://schemas.openxmlformats.org/officeDocument/2006/relationships/hyperlink" Target="http://cs.armstrong.edu/liang/animation/web/InsertionSortNew.html" TargetMode="External"/><Relationship Id="rId4" Type="http://schemas.openxmlformats.org/officeDocument/2006/relationships/hyperlink" Target="https://www.geeksforgeeks.org/selection-sor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10" name="CS295CA Data Structures and Algorithms…"/>
          <p:cNvSpPr txBox="1">
            <a:spLocks noGrp="1"/>
          </p:cNvSpPr>
          <p:nvPr>
            <p:ph type="ctrTitle"/>
          </p:nvPr>
        </p:nvSpPr>
        <p:spPr>
          <a:xfrm>
            <a:off x="914400" y="2106706"/>
            <a:ext cx="10439400" cy="59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CSC-550 </a:t>
            </a:r>
            <a:br>
              <a:rPr lang="en-US" dirty="0"/>
            </a:br>
            <a:r>
              <a:rPr lang="en-US" dirty="0"/>
              <a:t>Design and Analysis of Algorithms </a:t>
            </a:r>
            <a:br>
              <a:rPr lang="en-US" dirty="0"/>
            </a:br>
            <a:r>
              <a:rPr sz="3936" dirty="0"/>
              <a:t>Lecture-1: Introduction</a:t>
            </a:r>
          </a:p>
        </p:txBody>
      </p:sp>
      <p:sp>
        <p:nvSpPr>
          <p:cNvPr id="111" name="Dr. Chung-Wen Albert Tsao"/>
          <p:cNvSpPr txBox="1">
            <a:spLocks noGrp="1"/>
          </p:cNvSpPr>
          <p:nvPr>
            <p:ph type="subTitle" sz="quarter" idx="1"/>
          </p:nvPr>
        </p:nvSpPr>
        <p:spPr>
          <a:xfrm>
            <a:off x="1523999" y="4004235"/>
            <a:ext cx="9169832" cy="5522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72000"/>
              </a:lnSpc>
              <a:defRPr sz="2700"/>
            </a:lvl1pPr>
          </a:lstStyle>
          <a:p>
            <a:pPr>
              <a:defRPr sz="1800"/>
            </a:pPr>
            <a:r>
              <a:rPr sz="2700" dirty="0"/>
              <a:t>Dr. Chung-Wen </a:t>
            </a:r>
            <a:r>
              <a:rPr sz="2700" b="1" dirty="0"/>
              <a:t>Albert</a:t>
            </a:r>
            <a:r>
              <a:rPr sz="2700" dirty="0"/>
              <a:t> Tsao</a:t>
            </a:r>
          </a:p>
        </p:txBody>
      </p:sp>
      <p:sp>
        <p:nvSpPr>
          <p:cNvPr id="112" name="1/15/2018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1/15/2018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D50E-E01C-6248-9F63-9158C12FC7E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Bonus Slides</a:t>
            </a:r>
          </a:p>
        </p:txBody>
      </p:sp>
      <p:sp>
        <p:nvSpPr>
          <p:cNvPr id="4" name="The Frog Puzzle…">
            <a:extLst>
              <a:ext uri="{FF2B5EF4-FFF2-40B4-BE49-F238E27FC236}">
                <a16:creationId xmlns:a16="http://schemas.microsoft.com/office/drawing/2014/main" id="{EC8113A1-0424-ED49-B693-2082281DC8F9}"/>
              </a:ext>
            </a:extLst>
          </p:cNvPr>
          <p:cNvSpPr txBox="1">
            <a:spLocks/>
          </p:cNvSpPr>
          <p:nvPr/>
        </p:nvSpPr>
        <p:spPr>
          <a:xfrm>
            <a:off x="853699" y="243491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Example: The Jumping Frog Puzzle</a:t>
            </a:r>
          </a:p>
          <a:p>
            <a:pPr hangingPunct="1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ea typeface="Calibri"/>
                <a:cs typeface="Calibri"/>
                <a:sym typeface="Calibri"/>
                <a:hlinkClick r:id="rId2"/>
              </a:rPr>
              <a:t>https://primefactorisation.com/frogpuzzle/</a:t>
            </a:r>
          </a:p>
        </p:txBody>
      </p:sp>
      <p:grpSp>
        <p:nvGrpSpPr>
          <p:cNvPr id="5" name="Group">
            <a:extLst>
              <a:ext uri="{FF2B5EF4-FFF2-40B4-BE49-F238E27FC236}">
                <a16:creationId xmlns:a16="http://schemas.microsoft.com/office/drawing/2014/main" id="{68B0BE06-D767-AA4A-B83C-6B25027B0F79}"/>
              </a:ext>
            </a:extLst>
          </p:cNvPr>
          <p:cNvGrpSpPr/>
          <p:nvPr/>
        </p:nvGrpSpPr>
        <p:grpSpPr>
          <a:xfrm>
            <a:off x="2478501" y="4423025"/>
            <a:ext cx="6629401" cy="1069833"/>
            <a:chOff x="0" y="0"/>
            <a:chExt cx="6629400" cy="1069831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5AD4AC83-01E7-A64D-B5BD-408DD0944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80831"/>
              <a:ext cx="6629400" cy="8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Z">
              <a:extLst>
                <a:ext uri="{FF2B5EF4-FFF2-40B4-BE49-F238E27FC236}">
                  <a16:creationId xmlns:a16="http://schemas.microsoft.com/office/drawing/2014/main" id="{D89C067B-9C57-D14B-B897-7B67B92F1591}"/>
                </a:ext>
              </a:extLst>
            </p:cNvPr>
            <p:cNvSpPr txBox="1"/>
            <p:nvPr/>
          </p:nvSpPr>
          <p:spPr>
            <a:xfrm>
              <a:off x="162969" y="108359"/>
              <a:ext cx="280199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8" name="Z">
              <a:extLst>
                <a:ext uri="{FF2B5EF4-FFF2-40B4-BE49-F238E27FC236}">
                  <a16:creationId xmlns:a16="http://schemas.microsoft.com/office/drawing/2014/main" id="{AF36DFAA-4C5C-A744-A6A0-9C3227823CC5}"/>
                </a:ext>
              </a:extLst>
            </p:cNvPr>
            <p:cNvSpPr txBox="1"/>
            <p:nvPr/>
          </p:nvSpPr>
          <p:spPr>
            <a:xfrm>
              <a:off x="1144697" y="108359"/>
              <a:ext cx="28019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9" name="Z">
              <a:extLst>
                <a:ext uri="{FF2B5EF4-FFF2-40B4-BE49-F238E27FC236}">
                  <a16:creationId xmlns:a16="http://schemas.microsoft.com/office/drawing/2014/main" id="{110802DC-204F-A34A-8AE8-529A352C3E79}"/>
                </a:ext>
              </a:extLst>
            </p:cNvPr>
            <p:cNvSpPr txBox="1"/>
            <p:nvPr/>
          </p:nvSpPr>
          <p:spPr>
            <a:xfrm>
              <a:off x="2126425" y="108359"/>
              <a:ext cx="28019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10" name="A">
              <a:extLst>
                <a:ext uri="{FF2B5EF4-FFF2-40B4-BE49-F238E27FC236}">
                  <a16:creationId xmlns:a16="http://schemas.microsoft.com/office/drawing/2014/main" id="{5088B72A-EAC5-6244-B979-F9A9A345F5D2}"/>
                </a:ext>
              </a:extLst>
            </p:cNvPr>
            <p:cNvSpPr txBox="1"/>
            <p:nvPr/>
          </p:nvSpPr>
          <p:spPr>
            <a:xfrm>
              <a:off x="4210627" y="108359"/>
              <a:ext cx="32731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  <p:sp>
          <p:nvSpPr>
            <p:cNvPr id="11" name="A">
              <a:extLst>
                <a:ext uri="{FF2B5EF4-FFF2-40B4-BE49-F238E27FC236}">
                  <a16:creationId xmlns:a16="http://schemas.microsoft.com/office/drawing/2014/main" id="{7FA52C6B-FDA0-3149-AAF4-9F93E850C299}"/>
                </a:ext>
              </a:extLst>
            </p:cNvPr>
            <p:cNvSpPr txBox="1"/>
            <p:nvPr/>
          </p:nvSpPr>
          <p:spPr>
            <a:xfrm>
              <a:off x="5118031" y="0"/>
              <a:ext cx="327315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  <p:sp>
          <p:nvSpPr>
            <p:cNvPr id="12" name="A">
              <a:extLst>
                <a:ext uri="{FF2B5EF4-FFF2-40B4-BE49-F238E27FC236}">
                  <a16:creationId xmlns:a16="http://schemas.microsoft.com/office/drawing/2014/main" id="{45D0DA7A-49C6-7844-9B58-E709F38577E1}"/>
                </a:ext>
              </a:extLst>
            </p:cNvPr>
            <p:cNvSpPr txBox="1"/>
            <p:nvPr/>
          </p:nvSpPr>
          <p:spPr>
            <a:xfrm>
              <a:off x="6025435" y="108359"/>
              <a:ext cx="32731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7033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he Frog Puzzl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Example: </a:t>
            </a:r>
            <a:r>
              <a:t>The </a:t>
            </a:r>
            <a:r>
              <a:rPr lang="en-US"/>
              <a:t>Jumping </a:t>
            </a:r>
            <a:r>
              <a:t>Frog Puzzle</a:t>
            </a:r>
          </a:p>
          <a:p>
            <a:pPr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https://primefactorisation.com/frogpuzzle/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</p:txBody>
      </p:sp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DFBAA-8890-B648-8154-62F116385271}"/>
              </a:ext>
            </a:extLst>
          </p:cNvPr>
          <p:cNvSpPr/>
          <p:nvPr/>
        </p:nvSpPr>
        <p:spPr>
          <a:xfrm>
            <a:off x="572407" y="3975654"/>
            <a:ext cx="1104718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Josefin Sans"/>
              </a:rPr>
              <a:t>Rules: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Open Sans"/>
              </a:rPr>
              <a:t>The left set of frogs can only move right, the right set only moves left.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Open Sans"/>
              </a:rPr>
              <a:t>Frogs can move forward 1 space, or move 2 spaces by jumping over another frog.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Open Sans"/>
              </a:rPr>
              <a:t>The puzzle is solved when the two sets of frogs have switched positions.</a:t>
            </a:r>
          </a:p>
        </p:txBody>
      </p:sp>
      <p:grpSp>
        <p:nvGrpSpPr>
          <p:cNvPr id="6" name="Group">
            <a:extLst>
              <a:ext uri="{FF2B5EF4-FFF2-40B4-BE49-F238E27FC236}">
                <a16:creationId xmlns:a16="http://schemas.microsoft.com/office/drawing/2014/main" id="{BE9BEC09-62F6-9F4C-A51A-63A5433BE22A}"/>
              </a:ext>
            </a:extLst>
          </p:cNvPr>
          <p:cNvGrpSpPr/>
          <p:nvPr/>
        </p:nvGrpSpPr>
        <p:grpSpPr>
          <a:xfrm>
            <a:off x="2463002" y="2051785"/>
            <a:ext cx="6629401" cy="1069833"/>
            <a:chOff x="0" y="0"/>
            <a:chExt cx="6629400" cy="106983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C7B08890-3913-B840-836A-D6B7ACBFB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80831"/>
              <a:ext cx="6629400" cy="8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Z">
              <a:extLst>
                <a:ext uri="{FF2B5EF4-FFF2-40B4-BE49-F238E27FC236}">
                  <a16:creationId xmlns:a16="http://schemas.microsoft.com/office/drawing/2014/main" id="{D58FC697-6EC3-B945-B8E7-4B9E6B960E4F}"/>
                </a:ext>
              </a:extLst>
            </p:cNvPr>
            <p:cNvSpPr txBox="1"/>
            <p:nvPr/>
          </p:nvSpPr>
          <p:spPr>
            <a:xfrm>
              <a:off x="162969" y="108359"/>
              <a:ext cx="280199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9" name="Z">
              <a:extLst>
                <a:ext uri="{FF2B5EF4-FFF2-40B4-BE49-F238E27FC236}">
                  <a16:creationId xmlns:a16="http://schemas.microsoft.com/office/drawing/2014/main" id="{19D70491-655A-0E47-B86B-3441FFD9B5DD}"/>
                </a:ext>
              </a:extLst>
            </p:cNvPr>
            <p:cNvSpPr txBox="1"/>
            <p:nvPr/>
          </p:nvSpPr>
          <p:spPr>
            <a:xfrm>
              <a:off x="1144697" y="108359"/>
              <a:ext cx="28019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10" name="Z">
              <a:extLst>
                <a:ext uri="{FF2B5EF4-FFF2-40B4-BE49-F238E27FC236}">
                  <a16:creationId xmlns:a16="http://schemas.microsoft.com/office/drawing/2014/main" id="{358F56C4-A16C-1A4C-BA5B-F19BCA873577}"/>
                </a:ext>
              </a:extLst>
            </p:cNvPr>
            <p:cNvSpPr txBox="1"/>
            <p:nvPr/>
          </p:nvSpPr>
          <p:spPr>
            <a:xfrm>
              <a:off x="2126425" y="108359"/>
              <a:ext cx="28019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11" name="A">
              <a:extLst>
                <a:ext uri="{FF2B5EF4-FFF2-40B4-BE49-F238E27FC236}">
                  <a16:creationId xmlns:a16="http://schemas.microsoft.com/office/drawing/2014/main" id="{19D46B18-9D04-7A46-A12C-070F926A7E3B}"/>
                </a:ext>
              </a:extLst>
            </p:cNvPr>
            <p:cNvSpPr txBox="1"/>
            <p:nvPr/>
          </p:nvSpPr>
          <p:spPr>
            <a:xfrm>
              <a:off x="4210627" y="108359"/>
              <a:ext cx="32731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  <p:sp>
          <p:nvSpPr>
            <p:cNvPr id="12" name="A">
              <a:extLst>
                <a:ext uri="{FF2B5EF4-FFF2-40B4-BE49-F238E27FC236}">
                  <a16:creationId xmlns:a16="http://schemas.microsoft.com/office/drawing/2014/main" id="{06DB8C62-9201-4342-B019-3368C81FECE3}"/>
                </a:ext>
              </a:extLst>
            </p:cNvPr>
            <p:cNvSpPr txBox="1"/>
            <p:nvPr/>
          </p:nvSpPr>
          <p:spPr>
            <a:xfrm>
              <a:off x="5118031" y="0"/>
              <a:ext cx="327315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  <p:sp>
          <p:nvSpPr>
            <p:cNvPr id="13" name="A">
              <a:extLst>
                <a:ext uri="{FF2B5EF4-FFF2-40B4-BE49-F238E27FC236}">
                  <a16:creationId xmlns:a16="http://schemas.microsoft.com/office/drawing/2014/main" id="{86836185-FDF8-2F43-95F7-D2D7477F7FA4}"/>
                </a:ext>
              </a:extLst>
            </p:cNvPr>
            <p:cNvSpPr txBox="1"/>
            <p:nvPr/>
          </p:nvSpPr>
          <p:spPr>
            <a:xfrm>
              <a:off x="6025435" y="108359"/>
              <a:ext cx="32731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63344" y="5655842"/>
            <a:ext cx="27432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287" name="Brute-Force Solution: (Enumerate all possibilities)…"/>
          <p:cNvSpPr txBox="1"/>
          <p:nvPr/>
        </p:nvSpPr>
        <p:spPr>
          <a:xfrm>
            <a:off x="723558" y="606523"/>
            <a:ext cx="11252132" cy="5339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Brute-Force Solution: (Enumerate all possibilities)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Define “state” as the positions of frogs.</a:t>
            </a:r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Starting from the initial state (ZZ-AA) </a:t>
            </a:r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Enumerate all </a:t>
            </a:r>
            <a:r>
              <a:rPr b="1"/>
              <a:t>Unique</a:t>
            </a:r>
            <a:r>
              <a:t> states from each state at current step. </a:t>
            </a:r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Repeat the above step until the target state (AA-ZZ) is reached.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0: ZZ-AA                          &lt;—— Initial state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1: -ZZAA   Z-ZAA   ZZA-A   ZZAA-  &lt;—- New states reached in 1 step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2: ZAZ-A   Z-AZA                  &lt;—- New states reached in 2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3: ZA-ZA   ZAZA-   -ZAZA          &lt;—- New states reached in 3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4: -AZZA   ZAAZ-   ZA-AZ   AZ-ZA  &lt;—- New states reached in 4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5: A-ZZA   ZAA-Z   -AZAZ   AZAZ-  &lt;—- New states reached in 5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6: A-ZAZ   AZA-Z                  &lt;—- New states reached in 6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7: AAZ-Z   A-AZZ                  &lt;—- New states reached in 7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8: AA-ZZ                          &lt;—- The target states reached in 8 steps 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592098" y="-283094"/>
            <a:ext cx="10515601" cy="5780328"/>
            <a:chOff x="0" y="0"/>
            <a:chExt cx="10515600" cy="5780326"/>
          </a:xfrm>
        </p:grpSpPr>
        <p:sp>
          <p:nvSpPr>
            <p:cNvPr id="288" name="Example: 2 frogs at each side"/>
            <p:cNvSpPr txBox="1"/>
            <p:nvPr/>
          </p:nvSpPr>
          <p:spPr>
            <a:xfrm>
              <a:off x="0" y="0"/>
              <a:ext cx="10515600" cy="981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 algn="ctr">
                <a:lnSpc>
                  <a:spcPct val="90000"/>
                </a:lnSpc>
                <a:defRPr sz="44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Example: 2 frogs at each side</a:t>
              </a:r>
            </a:p>
          </p:txBody>
        </p:sp>
        <p:sp>
          <p:nvSpPr>
            <p:cNvPr id="289" name="Line"/>
            <p:cNvSpPr/>
            <p:nvPr/>
          </p:nvSpPr>
          <p:spPr>
            <a:xfrm flipH="1">
              <a:off x="848760" y="3064992"/>
              <a:ext cx="455638" cy="2579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0" name="Line"/>
            <p:cNvSpPr/>
            <p:nvPr/>
          </p:nvSpPr>
          <p:spPr>
            <a:xfrm flipH="1">
              <a:off x="561872" y="266993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1" name="Line"/>
            <p:cNvSpPr/>
            <p:nvPr/>
          </p:nvSpPr>
          <p:spPr>
            <a:xfrm>
              <a:off x="654005" y="2679407"/>
              <a:ext cx="749142" cy="2555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>
              <a:off x="1206967" y="2686298"/>
              <a:ext cx="972098" cy="2251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1119546" y="2599667"/>
              <a:ext cx="1916099" cy="3816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H="1">
              <a:off x="1845408" y="3064992"/>
              <a:ext cx="455637" cy="2579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5" name="Line"/>
            <p:cNvSpPr/>
            <p:nvPr/>
          </p:nvSpPr>
          <p:spPr>
            <a:xfrm flipH="1">
              <a:off x="766449" y="3467716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6" name="Line"/>
            <p:cNvSpPr/>
            <p:nvPr/>
          </p:nvSpPr>
          <p:spPr>
            <a:xfrm>
              <a:off x="925138" y="3456931"/>
              <a:ext cx="477629" cy="2580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7" name="Line"/>
            <p:cNvSpPr/>
            <p:nvPr/>
          </p:nvSpPr>
          <p:spPr>
            <a:xfrm>
              <a:off x="1840559" y="3478895"/>
              <a:ext cx="477629" cy="2580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8" name="Line"/>
            <p:cNvSpPr/>
            <p:nvPr/>
          </p:nvSpPr>
          <p:spPr>
            <a:xfrm flipH="1">
              <a:off x="561872" y="3905025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9" name="Line"/>
            <p:cNvSpPr/>
            <p:nvPr/>
          </p:nvSpPr>
          <p:spPr>
            <a:xfrm flipH="1">
              <a:off x="561872" y="430908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0" name="Line"/>
            <p:cNvSpPr/>
            <p:nvPr/>
          </p:nvSpPr>
          <p:spPr>
            <a:xfrm>
              <a:off x="1691583" y="430908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1" name="Line"/>
            <p:cNvSpPr/>
            <p:nvPr/>
          </p:nvSpPr>
          <p:spPr>
            <a:xfrm flipH="1">
              <a:off x="666707" y="5511086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2" name="Line"/>
            <p:cNvSpPr/>
            <p:nvPr/>
          </p:nvSpPr>
          <p:spPr>
            <a:xfrm flipH="1">
              <a:off x="1079707" y="5516447"/>
              <a:ext cx="453473" cy="2638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3" name="Line"/>
            <p:cNvSpPr/>
            <p:nvPr/>
          </p:nvSpPr>
          <p:spPr>
            <a:xfrm flipH="1">
              <a:off x="666707" y="5128293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4" name="Line"/>
            <p:cNvSpPr/>
            <p:nvPr/>
          </p:nvSpPr>
          <p:spPr>
            <a:xfrm>
              <a:off x="1602727" y="5128293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 flipH="1">
              <a:off x="1001650" y="4697285"/>
              <a:ext cx="1199360" cy="2705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 flipH="1">
              <a:off x="1948760" y="4707302"/>
              <a:ext cx="1142327" cy="372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>
              <a:off x="3370128" y="430908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>
              <a:off x="2521890" y="4225520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9" name="Line"/>
            <p:cNvSpPr/>
            <p:nvPr/>
          </p:nvSpPr>
          <p:spPr>
            <a:xfrm>
              <a:off x="843912" y="3917370"/>
              <a:ext cx="477629" cy="2580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>
              <a:off x="1840559" y="3890657"/>
              <a:ext cx="477629" cy="2580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1" name="Line"/>
            <p:cNvSpPr/>
            <p:nvPr/>
          </p:nvSpPr>
          <p:spPr>
            <a:xfrm>
              <a:off x="2710084" y="3890657"/>
              <a:ext cx="477630" cy="2580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92A7823-A789-BF4F-8B47-C5B8605C040F}"/>
              </a:ext>
            </a:extLst>
          </p:cNvPr>
          <p:cNvSpPr txBox="1"/>
          <p:nvPr/>
        </p:nvSpPr>
        <p:spPr>
          <a:xfrm>
            <a:off x="9582283" y="2824888"/>
            <a:ext cx="1525416" cy="92332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Queue,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HashTable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0813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15" name="How many moves to get the frogs interchanged?…"/>
          <p:cNvSpPr txBox="1"/>
          <p:nvPr/>
        </p:nvSpPr>
        <p:spPr>
          <a:xfrm>
            <a:off x="519662" y="1295378"/>
            <a:ext cx="11152676" cy="479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How many moves to get the frogs interchanged?</a:t>
            </a:r>
          </a:p>
          <a:p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0: </a:t>
            </a:r>
            <a:r>
              <a:rPr b="1" u="sng">
                <a:solidFill>
                  <a:srgbClr val="FF2600"/>
                </a:solidFill>
              </a:rPr>
              <a:t>ZZZ-AAA</a:t>
            </a:r>
            <a:r>
              <a:t>                                   &lt;—— Initial state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1: Z-ZZAAA  </a:t>
            </a:r>
            <a:r>
              <a:rPr b="1" u="sng">
                <a:solidFill>
                  <a:srgbClr val="FF2600"/>
                </a:solidFill>
              </a:rPr>
              <a:t> ZZ-ZAAA</a:t>
            </a:r>
            <a:r>
              <a:t>   ZZZA-AA   ZZZAA-A     &lt;—- new states reached in 1 step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2: -ZZZAAA   </a:t>
            </a:r>
            <a:r>
              <a:rPr b="1" u="sng">
                <a:solidFill>
                  <a:srgbClr val="FF2600"/>
                </a:solidFill>
              </a:rPr>
              <a:t>ZZAZ-AA</a:t>
            </a:r>
            <a:r>
              <a:t>   ZZ-AZAA   ZZZAAA-     &lt;—- new states reached in 2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3: ZZA-ZAA   </a:t>
            </a:r>
            <a:r>
              <a:rPr b="1" u="sng">
                <a:solidFill>
                  <a:srgbClr val="FF2600"/>
                </a:solidFill>
              </a:rPr>
              <a:t>ZZAZA-A</a:t>
            </a:r>
            <a:r>
              <a:t>   ZZAZAA-   -ZZAZAA   Z-ZAZAA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4: Z-AZZAA   ZZAAZ-A   </a:t>
            </a:r>
            <a:r>
              <a:rPr b="1" u="sng">
                <a:solidFill>
                  <a:srgbClr val="FF2600"/>
                </a:solidFill>
              </a:rPr>
              <a:t>ZZA-AZA</a:t>
            </a:r>
            <a:r>
              <a:t>   ZAZ-ZAA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5: -ZAZZAA   ZA-ZZAA   ZZAA-ZA   ZZAAZA-   </a:t>
            </a:r>
            <a:r>
              <a:rPr b="1" u="sng">
                <a:solidFill>
                  <a:srgbClr val="FF2600"/>
                </a:solidFill>
              </a:rPr>
              <a:t>Z-AZAZA</a:t>
            </a:r>
            <a:r>
              <a:t>   ZAZAZ-A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6: AZ-ZZAA   -AZZZAA   ZZAAAZ-   ZZAA-AZ   </a:t>
            </a:r>
            <a:r>
              <a:rPr b="1" u="sng">
                <a:solidFill>
                  <a:srgbClr val="FF2600"/>
                </a:solidFill>
              </a:rPr>
              <a:t>-ZAZAZA</a:t>
            </a:r>
            <a:r>
              <a:t>   ZA-ZAZA   ZAZA-ZA   ZAZAZA-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7: A-ZZZAA   ZZAAA-Z   </a:t>
            </a:r>
            <a:r>
              <a:rPr b="1" u="sng">
                <a:solidFill>
                  <a:srgbClr val="FF2600"/>
                </a:solidFill>
              </a:rPr>
              <a:t>AZ-ZAZA</a:t>
            </a:r>
            <a:r>
              <a:t>   -AZZAZA   ZAAZ-ZA   ZA-AZZA   ZAZAAZ-   ZAZA-AZ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8: A-ZZAZA   </a:t>
            </a:r>
            <a:r>
              <a:rPr b="1" u="sng">
                <a:solidFill>
                  <a:srgbClr val="FF2600"/>
                </a:solidFill>
              </a:rPr>
              <a:t>AZAZ-ZA</a:t>
            </a:r>
            <a:r>
              <a:t>   ZAA-ZZA   ZAAZAZ-   -AZAZZA   ZAZAA-Z   ZA-AZAZ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9: AZA-ZZA   </a:t>
            </a:r>
            <a:r>
              <a:rPr b="1" u="sng">
                <a:solidFill>
                  <a:srgbClr val="FF2600"/>
                </a:solidFill>
              </a:rPr>
              <a:t>AZAZAZ-</a:t>
            </a:r>
            <a:r>
              <a:t>   ZAAZA-Z   A-ZAZZA   -AZAZAZ   ZAA-ZAZ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10: A-AZZZA   </a:t>
            </a:r>
            <a:r>
              <a:rPr b="1" u="sng">
                <a:solidFill>
                  <a:srgbClr val="FF2600"/>
                </a:solidFill>
              </a:rPr>
              <a:t>AZAZA-Z</a:t>
            </a:r>
            <a:r>
              <a:t>   ZAA-AZZ   AAZ-ZZA   A-ZAZAZ   ZAAAZ-Z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11: AA-ZZZA   </a:t>
            </a:r>
            <a:r>
              <a:rPr b="1" u="sng">
                <a:solidFill>
                  <a:srgbClr val="FF2600"/>
                </a:solidFill>
              </a:rPr>
              <a:t>AZA-AZZ</a:t>
            </a:r>
            <a:r>
              <a:t>   ZAAA-ZZ   AAZ-ZAZ      &lt;—- new states reached in 11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12: </a:t>
            </a:r>
            <a:r>
              <a:rPr b="1" u="sng">
                <a:solidFill>
                  <a:srgbClr val="FF2600"/>
                </a:solidFill>
              </a:rPr>
              <a:t>A-AZAZZ</a:t>
            </a:r>
            <a:r>
              <a:t>   AZAA-ZZ   AA-ZZAZ   AAZAZ-Z      &lt;—- new states reached in 12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13: </a:t>
            </a:r>
            <a:r>
              <a:rPr b="1" u="sng">
                <a:solidFill>
                  <a:srgbClr val="FF2600"/>
                </a:solidFill>
              </a:rPr>
              <a:t>AA-ZAZZ</a:t>
            </a:r>
            <a:r>
              <a:t>   AAZA-ZZ                          &lt;—- new states reached in 13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14: </a:t>
            </a:r>
            <a:r>
              <a:rPr b="1" u="sng">
                <a:solidFill>
                  <a:srgbClr val="FF2600"/>
                </a:solidFill>
              </a:rPr>
              <a:t>AAAZ-ZZ</a:t>
            </a:r>
            <a:r>
              <a:t>   AA-AZZZ                          &lt;—- new states reached in 14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15: </a:t>
            </a:r>
            <a:r>
              <a:rPr b="1" u="sng">
                <a:solidFill>
                  <a:srgbClr val="FF2600"/>
                </a:solidFill>
              </a:rPr>
              <a:t>AAA-ZZZ</a:t>
            </a:r>
            <a:r>
              <a:t>                                    &lt;—- Target state reached in 15 steps</a:t>
            </a:r>
          </a:p>
        </p:txBody>
      </p:sp>
      <p:sp>
        <p:nvSpPr>
          <p:cNvPr id="316" name="Example: 3 frogs at each side"/>
          <p:cNvSpPr txBox="1"/>
          <p:nvPr/>
        </p:nvSpPr>
        <p:spPr>
          <a:xfrm>
            <a:off x="838200" y="365125"/>
            <a:ext cx="10515600" cy="98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Example: 3 frogs at each side</a:t>
            </a:r>
          </a:p>
        </p:txBody>
      </p:sp>
      <p:sp>
        <p:nvSpPr>
          <p:cNvPr id="317" name="Line"/>
          <p:cNvSpPr/>
          <p:nvPr/>
        </p:nvSpPr>
        <p:spPr>
          <a:xfrm>
            <a:off x="2010117" y="2078954"/>
            <a:ext cx="598129" cy="139423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2307739" y="2410351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9" name="Line"/>
          <p:cNvSpPr/>
          <p:nvPr/>
        </p:nvSpPr>
        <p:spPr>
          <a:xfrm>
            <a:off x="2307739" y="272541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286526" y="2941894"/>
            <a:ext cx="377289" cy="16749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698531" y="3181365"/>
            <a:ext cx="1420185" cy="21220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>
            <a:off x="6219540" y="346362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 flipH="1">
            <a:off x="4637891" y="3673385"/>
            <a:ext cx="1537271" cy="21906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 flipH="1">
            <a:off x="3330898" y="3897841"/>
            <a:ext cx="274412" cy="27441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246336" y="400660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246336" y="4283571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>
            <a:off x="2246336" y="452243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2246336" y="4761300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1021622" y="5038667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>
            <a:off x="1021622" y="5554497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>
            <a:off x="1021622" y="5793361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1021622" y="5416014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H="1">
            <a:off x="1953381" y="5040572"/>
            <a:ext cx="274412" cy="27441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584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336" name="Conjecture: # Moves in Frog Puzzles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878619"/>
          </a:xfrm>
          <a:prstGeom prst="rect">
            <a:avLst/>
          </a:prstGeom>
        </p:spPr>
        <p:txBody>
          <a:bodyPr/>
          <a:lstStyle/>
          <a:p>
            <a:r>
              <a:t>Conjecture: # Moves in Frog Puzzles</a:t>
            </a:r>
          </a:p>
        </p:txBody>
      </p:sp>
      <p:sp>
        <p:nvSpPr>
          <p:cNvPr id="337" name="Conjecture: The least number of moves is expected as shown below…"/>
          <p:cNvSpPr txBox="1"/>
          <p:nvPr/>
        </p:nvSpPr>
        <p:spPr>
          <a:xfrm>
            <a:off x="202099" y="1984456"/>
            <a:ext cx="11312924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Conjecture: The least number of moves is expected as shown below </a:t>
            </a:r>
          </a:p>
          <a:p>
            <a:pPr>
              <a:defRPr sz="2300"/>
            </a:pPr>
            <a:endParaRPr/>
          </a:p>
          <a:p>
            <a:pPr>
              <a:defRPr sz="2300"/>
            </a:pPr>
            <a:endParaRPr/>
          </a:p>
          <a:p>
            <a:pPr>
              <a:defRPr sz="2300"/>
            </a:pPr>
            <a:r>
              <a:t>number of frogs a side N:           1 	2 	 3 	 4 	 5          6           7 	8     …  N </a:t>
            </a:r>
          </a:p>
          <a:p>
            <a:pPr lvl="1">
              <a:defRPr sz="2300"/>
            </a:pPr>
            <a:r>
              <a:t>number of moves F(N):	 3	8	15	24	35	?	?	?       …  ? </a:t>
            </a:r>
          </a:p>
          <a:p>
            <a:pPr lvl="1">
              <a:defRPr sz="2300"/>
            </a:pPr>
            <a:endParaRPr/>
          </a:p>
          <a:p>
            <a:pPr lvl="1">
              <a:defRPr sz="2300"/>
            </a:pPr>
            <a:r>
              <a:t>F(N) = (N+1)</a:t>
            </a:r>
            <a:r>
              <a:rPr baseline="30000"/>
              <a:t>2- </a:t>
            </a:r>
            <a:r>
              <a:t>1</a:t>
            </a:r>
          </a:p>
          <a:p>
            <a:pPr lvl="1">
              <a:defRPr sz="2300"/>
            </a:pPr>
            <a:r>
              <a:t>Mathematical Proof?</a:t>
            </a:r>
          </a:p>
        </p:txBody>
      </p:sp>
    </p:spTree>
    <p:extLst>
      <p:ext uri="{BB962C8B-B14F-4D97-AF65-F5344CB8AC3E}">
        <p14:creationId xmlns:p14="http://schemas.microsoft.com/office/powerpoint/2010/main" val="18663830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D50E-E01C-6248-9F63-9158C12F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/>
            <a:r>
              <a:rPr lang="en-US"/>
              <a:t>Iterative Algorithm</a:t>
            </a:r>
          </a:p>
        </p:txBody>
      </p:sp>
    </p:spTree>
    <p:extLst>
      <p:ext uri="{BB962C8B-B14F-4D97-AF65-F5344CB8AC3E}">
        <p14:creationId xmlns:p14="http://schemas.microsoft.com/office/powerpoint/2010/main" val="14464044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1BD0-4A34-A44E-A473-5B6A74C8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85" y="289586"/>
            <a:ext cx="10515600" cy="103360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Iterative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FD666-01B9-7549-AA7F-7C3089C6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101" y="3079159"/>
            <a:ext cx="9405058" cy="3058883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/>
              <a:t>Example:</a:t>
            </a:r>
          </a:p>
          <a:p>
            <a:r>
              <a:rPr lang="en-US"/>
              <a:t>Selection Sort</a:t>
            </a:r>
          </a:p>
          <a:p>
            <a:pPr lvl="1"/>
            <a:r>
              <a:rPr lang="en-US">
                <a:hlinkClick r:id="rId2"/>
              </a:rPr>
              <a:t>http://cs.armstrong.edu/liang/animation/web/SelectionSortNew.html</a:t>
            </a:r>
            <a:endParaRPr lang="en-US"/>
          </a:p>
          <a:p>
            <a:pPr lvl="1"/>
            <a:r>
              <a:rPr lang="en-US">
                <a:hlinkClick r:id="rId3"/>
              </a:rPr>
              <a:t>http://www.algomation.com/</a:t>
            </a:r>
            <a:endParaRPr lang="en-US"/>
          </a:p>
          <a:p>
            <a:pPr lvl="1"/>
            <a:r>
              <a:rPr lang="en-US">
                <a:hlinkClick r:id="rId4"/>
              </a:rPr>
              <a:t>https://www.geeksforgeeks.org/selection-sort/</a:t>
            </a:r>
            <a:endParaRPr lang="en-US"/>
          </a:p>
          <a:p>
            <a:r>
              <a:rPr lang="en-US"/>
              <a:t>Insertion Sort</a:t>
            </a:r>
          </a:p>
          <a:p>
            <a:pPr lvl="1"/>
            <a:r>
              <a:rPr lang="en-US">
                <a:hlinkClick r:id="rId5"/>
              </a:rPr>
              <a:t>http://cs.armstrong.edu/liang/animation/web/InsertionSortNew.html</a:t>
            </a:r>
            <a:endParaRPr lang="en-US"/>
          </a:p>
          <a:p>
            <a:pPr lvl="1"/>
            <a:r>
              <a:rPr lang="en-US">
                <a:hlinkClick r:id="rId3"/>
              </a:rPr>
              <a:t>http://www.algomation.com/</a:t>
            </a:r>
            <a:endParaRPr lang="en-US"/>
          </a:p>
          <a:p>
            <a:pPr lvl="1"/>
            <a:r>
              <a:rPr lang="en-US">
                <a:hlinkClick r:id="rId6"/>
              </a:rPr>
              <a:t>https://www.geeksforgeeks.org/insertion-sort/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29DAF6C-E3CC-B743-A801-B10010B3C757}"/>
              </a:ext>
            </a:extLst>
          </p:cNvPr>
          <p:cNvSpPr txBox="1">
            <a:spLocks/>
          </p:cNvSpPr>
          <p:nvPr/>
        </p:nvSpPr>
        <p:spPr>
          <a:xfrm>
            <a:off x="1005439" y="1549717"/>
            <a:ext cx="8548464" cy="1025317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/>
              <a:t>Incrementally (or iteratively) construct the solution.</a:t>
            </a:r>
          </a:p>
          <a:p>
            <a:pPr lvl="1" hangingPunct="1"/>
            <a:r>
              <a:rPr lang="en-US"/>
              <a:t>Usually use an iterative for-loop</a:t>
            </a:r>
          </a:p>
        </p:txBody>
      </p:sp>
    </p:spTree>
    <p:extLst>
      <p:ext uri="{BB962C8B-B14F-4D97-AF65-F5344CB8AC3E}">
        <p14:creationId xmlns:p14="http://schemas.microsoft.com/office/powerpoint/2010/main" val="21257459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1" y="114589"/>
            <a:ext cx="3567928" cy="8468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lvl="0">
              <a:defRPr sz="1800"/>
            </a:pPr>
            <a:r>
              <a:rPr lang="en-US" sz="4400"/>
              <a:t>Selection </a:t>
            </a:r>
            <a:r>
              <a:rPr sz="4400"/>
              <a:t>Sort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/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/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2"/>
          <p:cNvGraphicFramePr/>
          <p:nvPr>
            <p:extLst/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4"/>
          <p:cNvGraphicFramePr/>
          <p:nvPr>
            <p:extLst/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/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8"/>
          <p:cNvGraphicFramePr/>
          <p:nvPr>
            <p:extLst/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7" y="1080467"/>
            <a:ext cx="155992" cy="553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2400"/>
              <a:t>6</a:t>
            </a:r>
          </a:p>
          <a:p>
            <a:pPr lvl="0"/>
            <a:endParaRPr lang="en-US" sz="2400"/>
          </a:p>
          <a:p>
            <a:pPr lvl="0"/>
            <a:endParaRPr lang="en-US" sz="2400"/>
          </a:p>
          <a:p>
            <a:pPr lvl="0"/>
            <a:r>
              <a:rPr lang="en-US" sz="2400"/>
              <a:t>5</a:t>
            </a:r>
          </a:p>
          <a:p>
            <a:pPr lvl="0"/>
            <a:endParaRPr lang="en-US" sz="2400"/>
          </a:p>
          <a:p>
            <a:pPr lvl="0"/>
            <a:endParaRPr lang="en-US" sz="2400"/>
          </a:p>
          <a:p>
            <a:pPr lvl="0"/>
            <a:r>
              <a:rPr lang="en-US" sz="2400"/>
              <a:t>4</a:t>
            </a:r>
          </a:p>
          <a:p>
            <a:pPr lvl="0"/>
            <a:endParaRPr lang="en-US" sz="2400"/>
          </a:p>
          <a:p>
            <a:pPr lvl="0"/>
            <a:endParaRPr lang="en-US" sz="2400"/>
          </a:p>
          <a:p>
            <a:pPr lvl="0"/>
            <a:r>
              <a:rPr lang="en-US" sz="2400"/>
              <a:t>3</a:t>
            </a:r>
          </a:p>
          <a:p>
            <a:pPr lvl="0"/>
            <a:endParaRPr lang="en-US" sz="2400"/>
          </a:p>
          <a:p>
            <a:pPr lvl="0"/>
            <a:r>
              <a:rPr lang="en-US" sz="2400"/>
              <a:t>2</a:t>
            </a:r>
          </a:p>
          <a:p>
            <a:pPr lvl="0"/>
            <a:endParaRPr lang="en-US" sz="2400"/>
          </a:p>
          <a:p>
            <a:pPr lvl="0"/>
            <a:endParaRPr lang="en-US" sz="2400"/>
          </a:p>
          <a:p>
            <a:pPr lvl="0"/>
            <a:r>
              <a:rPr lang="en-US" sz="240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4"/>
            <a:ext cx="6291431" cy="346132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>
            <a:no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/>
              <a:t>Find smallest item, move to 1</a:t>
            </a:r>
            <a:r>
              <a:rPr lang="en-US" sz="2772" baseline="30000"/>
              <a:t>st</a:t>
            </a:r>
            <a:r>
              <a:rPr lang="en-US" sz="2772"/>
              <a:t> location (n comparisons). </a:t>
            </a:r>
            <a:r>
              <a:rPr lang="en-US" sz="2772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sz="2772">
                <a:solidFill>
                  <a:srgbClr val="00B050"/>
                </a:solidFill>
              </a:rPr>
              <a:t>(1 sorted item)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lang="en-US" sz="2772"/>
              <a:t>Find next smallest item, move to 2</a:t>
            </a:r>
            <a:r>
              <a:rPr lang="en-US" sz="2772" baseline="30000"/>
              <a:t>nd</a:t>
            </a:r>
            <a:r>
              <a:rPr lang="en-US" sz="2772"/>
              <a:t> location (n-1 comparisons). </a:t>
            </a:r>
            <a:r>
              <a:rPr lang="en-US" sz="2772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sz="2772">
                <a:solidFill>
                  <a:srgbClr val="00B050"/>
                </a:solidFill>
              </a:rPr>
              <a:t>(2 sorted items)</a:t>
            </a:r>
            <a:endParaRPr lang="en-US" sz="2772"/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/>
              <a:t>… 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lang="en-US" sz="2772"/>
              <a:t>Repeat until the final location is reached. </a:t>
            </a:r>
            <a:r>
              <a:rPr lang="en-US" sz="2772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sz="2772">
                <a:solidFill>
                  <a:srgbClr val="00B050"/>
                </a:solidFill>
              </a:rPr>
              <a:t>(n sorted item)</a:t>
            </a:r>
            <a:endParaRPr lang="en-US" sz="2772"/>
          </a:p>
        </p:txBody>
      </p:sp>
      <p:sp>
        <p:nvSpPr>
          <p:cNvPr id="17" name="Curved Down Arrow 16"/>
          <p:cNvSpPr/>
          <p:nvPr/>
        </p:nvSpPr>
        <p:spPr>
          <a:xfrm>
            <a:off x="2772209" y="2735291"/>
            <a:ext cx="2084853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108959" y="4667981"/>
            <a:ext cx="954740" cy="257252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2159000" y="1730087"/>
            <a:ext cx="66763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4639948" y="5673639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1485900" y="605266"/>
            <a:ext cx="3371162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297348" y="3710081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88040" y="107538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25655" y="301754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93532" y="401275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6262" y="49901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88040" y="59751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B17FC6-B71A-B74B-8ED5-EF3D8F64AA7E}"/>
              </a:ext>
            </a:extLst>
          </p:cNvPr>
          <p:cNvSpPr/>
          <p:nvPr/>
        </p:nvSpPr>
        <p:spPr>
          <a:xfrm>
            <a:off x="5633151" y="5314998"/>
            <a:ext cx="532709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/>
              <a:t>Time complexity: n+(n-1)+(n-2)+…+1 = (n</a:t>
            </a:r>
            <a:r>
              <a:rPr lang="en-US" baseline="30000"/>
              <a:t>2</a:t>
            </a:r>
            <a:r>
              <a:rPr lang="en-US"/>
              <a:t>+n)/2 = O(n</a:t>
            </a:r>
            <a:r>
              <a:rPr lang="en-US" baseline="29979"/>
              <a:t>2</a:t>
            </a:r>
            <a:r>
              <a:rPr lang="en-US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AAB9A5-D6BB-C542-88C5-91F85C2D0AF5}"/>
              </a:ext>
            </a:extLst>
          </p:cNvPr>
          <p:cNvSpPr txBox="1"/>
          <p:nvPr/>
        </p:nvSpPr>
        <p:spPr>
          <a:xfrm>
            <a:off x="5969360" y="5975167"/>
            <a:ext cx="4756013" cy="64632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 Array or List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In-Place: No extra memory spaces needed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3488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an Sorting be done faster?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r>
              <a:t>Can Sorting be done faster?</a:t>
            </a:r>
          </a:p>
        </p:txBody>
      </p:sp>
      <p:sp>
        <p:nvSpPr>
          <p:cNvPr id="189" name="Yes. Merge sort, quick sort, radix sort, …"/>
          <p:cNvSpPr txBox="1"/>
          <p:nvPr/>
        </p:nvSpPr>
        <p:spPr>
          <a:xfrm>
            <a:off x="2073950" y="2106614"/>
            <a:ext cx="943487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700"/>
            </a:lvl1pPr>
          </a:lstStyle>
          <a:p>
            <a:r>
              <a:t>Yes</a:t>
            </a:r>
            <a:r>
              <a:rPr lang="en-US"/>
              <a:t>, with the paradigm of Divie and Conquer</a:t>
            </a:r>
          </a:p>
          <a:p>
            <a:r>
              <a:rPr lang="en-US"/>
              <a:t>	Merge sort, quick sort, 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96663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A81F-F007-7D45-896B-B8585584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089C6-E621-924E-AF4A-061DDCD97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3 paradigms of algorithm designs</a:t>
            </a:r>
          </a:p>
          <a:p>
            <a:pPr lvl="1"/>
            <a:r>
              <a:rPr lang="en-US" b="1" dirty="0"/>
              <a:t>(Naïve) Exhaustive Search </a:t>
            </a:r>
          </a:p>
          <a:p>
            <a:pPr lvl="2"/>
            <a:r>
              <a:rPr lang="en-US" b="1" dirty="0"/>
              <a:t>Enumerate all the possible scenarios</a:t>
            </a:r>
          </a:p>
          <a:p>
            <a:pPr lvl="1"/>
            <a:r>
              <a:rPr lang="en-US" dirty="0"/>
              <a:t>Incremental </a:t>
            </a:r>
          </a:p>
          <a:p>
            <a:pPr lvl="2"/>
            <a:r>
              <a:rPr lang="en-US" dirty="0"/>
              <a:t>Selection sort, Insertion sort,</a:t>
            </a:r>
          </a:p>
          <a:p>
            <a:pPr lvl="1"/>
            <a:r>
              <a:rPr lang="en-US" dirty="0"/>
              <a:t>Divide and Conquer</a:t>
            </a:r>
          </a:p>
          <a:p>
            <a:pPr lvl="2"/>
            <a:r>
              <a:rPr lang="en-US" dirty="0"/>
              <a:t>Quick sort, Merge sort </a:t>
            </a:r>
          </a:p>
        </p:txBody>
      </p:sp>
    </p:spTree>
    <p:extLst>
      <p:ext uri="{BB962C8B-B14F-4D97-AF65-F5344CB8AC3E}">
        <p14:creationId xmlns:p14="http://schemas.microsoft.com/office/powerpoint/2010/main" val="27152454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Example: The Three-Jug Proble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Example: The Three-Jug Problem</a:t>
            </a:r>
          </a:p>
        </p:txBody>
      </p:sp>
      <p:sp>
        <p:nvSpPr>
          <p:cNvPr id="340" name="Rectangle"/>
          <p:cNvSpPr/>
          <p:nvPr/>
        </p:nvSpPr>
        <p:spPr>
          <a:xfrm>
            <a:off x="10422515" y="967686"/>
            <a:ext cx="782805" cy="358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SVU CS502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SVU CS502</a:t>
            </a:r>
          </a:p>
        </p:txBody>
      </p:sp>
      <p:sp>
        <p:nvSpPr>
          <p:cNvPr id="342" name="1/12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1/12/16</a:t>
            </a:r>
          </a:p>
        </p:txBody>
      </p:sp>
      <p:sp>
        <p:nvSpPr>
          <p:cNvPr id="3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344" name="Given an empty 3-, 5-, and a full 8-liter water jug.…"/>
          <p:cNvSpPr txBox="1">
            <a:spLocks noGrp="1"/>
          </p:cNvSpPr>
          <p:nvPr>
            <p:ph type="body" idx="1"/>
          </p:nvPr>
        </p:nvSpPr>
        <p:spPr>
          <a:xfrm>
            <a:off x="614597" y="1666155"/>
            <a:ext cx="11171003" cy="2862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/>
              <a:t>Given an empty 3-, 5-, and a full 8-liter water jug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we can pour water from jug x to jug y until </a:t>
            </a:r>
          </a:p>
          <a:p>
            <a:pPr lvl="2"/>
            <a:r>
              <a:rPr lang="en-US" dirty="0"/>
              <a:t>Jug x is empty, or</a:t>
            </a:r>
          </a:p>
          <a:p>
            <a:pPr lvl="2"/>
            <a:r>
              <a:rPr lang="en-US" dirty="0"/>
              <a:t>Jug y is full. </a:t>
            </a:r>
          </a:p>
          <a:p>
            <a:r>
              <a:rPr lang="en-US" dirty="0"/>
              <a:t>How to measure exactly n=4 liters of water with the “least number of steps”?</a:t>
            </a:r>
          </a:p>
          <a:p>
            <a:pPr lvl="2"/>
            <a:endParaRPr dirty="0"/>
          </a:p>
          <a:p>
            <a:pPr marL="0" indent="0"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347" name="Group"/>
          <p:cNvGrpSpPr/>
          <p:nvPr/>
        </p:nvGrpSpPr>
        <p:grpSpPr>
          <a:xfrm>
            <a:off x="8782426" y="1536790"/>
            <a:ext cx="386382" cy="539938"/>
            <a:chOff x="0" y="0"/>
            <a:chExt cx="386380" cy="539937"/>
          </a:xfrm>
        </p:grpSpPr>
        <p:sp>
          <p:nvSpPr>
            <p:cNvPr id="345" name="Rectangle"/>
            <p:cNvSpPr/>
            <p:nvPr/>
          </p:nvSpPr>
          <p:spPr>
            <a:xfrm>
              <a:off x="0" y="61614"/>
              <a:ext cx="386381" cy="47832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Oval"/>
            <p:cNvSpPr/>
            <p:nvPr/>
          </p:nvSpPr>
          <p:spPr>
            <a:xfrm>
              <a:off x="0" y="0"/>
              <a:ext cx="386381" cy="16183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0" name="Group"/>
          <p:cNvGrpSpPr/>
          <p:nvPr/>
        </p:nvGrpSpPr>
        <p:grpSpPr>
          <a:xfrm>
            <a:off x="9467584" y="1291097"/>
            <a:ext cx="562199" cy="785632"/>
            <a:chOff x="0" y="0"/>
            <a:chExt cx="562198" cy="785630"/>
          </a:xfrm>
        </p:grpSpPr>
        <p:sp>
          <p:nvSpPr>
            <p:cNvPr id="348" name="Rectangle"/>
            <p:cNvSpPr/>
            <p:nvPr/>
          </p:nvSpPr>
          <p:spPr>
            <a:xfrm>
              <a:off x="0" y="89651"/>
              <a:ext cx="562199" cy="6959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Oval"/>
            <p:cNvSpPr/>
            <p:nvPr/>
          </p:nvSpPr>
          <p:spPr>
            <a:xfrm>
              <a:off x="0" y="0"/>
              <a:ext cx="562199" cy="2354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51" name="Rectangle"/>
          <p:cNvSpPr/>
          <p:nvPr/>
        </p:nvSpPr>
        <p:spPr>
          <a:xfrm>
            <a:off x="10422515" y="1107649"/>
            <a:ext cx="782805" cy="969079"/>
          </a:xfrm>
          <a:prstGeom prst="rect">
            <a:avLst/>
          </a:prstGeom>
          <a:solidFill>
            <a:srgbClr val="E68B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2" name="3"/>
          <p:cNvSpPr txBox="1"/>
          <p:nvPr/>
        </p:nvSpPr>
        <p:spPr>
          <a:xfrm>
            <a:off x="8865616" y="1672139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353" name="5"/>
          <p:cNvSpPr txBox="1"/>
          <p:nvPr/>
        </p:nvSpPr>
        <p:spPr>
          <a:xfrm>
            <a:off x="9685659" y="1621339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354" name="8"/>
          <p:cNvSpPr txBox="1"/>
          <p:nvPr/>
        </p:nvSpPr>
        <p:spPr>
          <a:xfrm>
            <a:off x="10703915" y="1498492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355" name="Oval"/>
          <p:cNvSpPr/>
          <p:nvPr/>
        </p:nvSpPr>
        <p:spPr>
          <a:xfrm>
            <a:off x="10422515" y="927138"/>
            <a:ext cx="782805" cy="32787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6" name="Oval"/>
          <p:cNvSpPr/>
          <p:nvPr/>
        </p:nvSpPr>
        <p:spPr>
          <a:xfrm>
            <a:off x="10422515" y="982818"/>
            <a:ext cx="782805" cy="327877"/>
          </a:xfrm>
          <a:prstGeom prst="ellipse">
            <a:avLst/>
          </a:prstGeom>
          <a:solidFill>
            <a:srgbClr val="E68B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C7BC0-7BD7-4C46-A053-BE8C68DFAA4C}"/>
              </a:ext>
            </a:extLst>
          </p:cNvPr>
          <p:cNvSpPr/>
          <p:nvPr/>
        </p:nvSpPr>
        <p:spPr>
          <a:xfrm>
            <a:off x="937466" y="5369115"/>
            <a:ext cx="10934267" cy="4801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800" dirty="0"/>
              <a:t>Solution: Enumerate all the possible scenarios.  But how?</a:t>
            </a:r>
          </a:p>
        </p:txBody>
      </p:sp>
    </p:spTree>
    <p:extLst>
      <p:ext uri="{BB962C8B-B14F-4D97-AF65-F5344CB8AC3E}">
        <p14:creationId xmlns:p14="http://schemas.microsoft.com/office/powerpoint/2010/main" val="1269199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Example: The Three-Jug Problem"/>
          <p:cNvSpPr txBox="1">
            <a:spLocks noGrp="1"/>
          </p:cNvSpPr>
          <p:nvPr>
            <p:ph type="title"/>
          </p:nvPr>
        </p:nvSpPr>
        <p:spPr>
          <a:xfrm>
            <a:off x="838200" y="410095"/>
            <a:ext cx="10515600" cy="9813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State Transition Graph for 3-Jug Problem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BFE9E5-A389-F244-AD32-2BFD25C5A234}"/>
              </a:ext>
            </a:extLst>
          </p:cNvPr>
          <p:cNvGrpSpPr/>
          <p:nvPr/>
        </p:nvGrpSpPr>
        <p:grpSpPr>
          <a:xfrm>
            <a:off x="8666311" y="1480108"/>
            <a:ext cx="2422894" cy="1149591"/>
            <a:chOff x="8782426" y="972108"/>
            <a:chExt cx="2422894" cy="1149591"/>
          </a:xfrm>
        </p:grpSpPr>
        <p:sp>
          <p:nvSpPr>
            <p:cNvPr id="340" name="Rectangle"/>
            <p:cNvSpPr/>
            <p:nvPr/>
          </p:nvSpPr>
          <p:spPr>
            <a:xfrm>
              <a:off x="10422515" y="1012656"/>
              <a:ext cx="782805" cy="358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grpSp>
          <p:nvGrpSpPr>
            <p:cNvPr id="347" name="Group"/>
            <p:cNvGrpSpPr/>
            <p:nvPr/>
          </p:nvGrpSpPr>
          <p:grpSpPr>
            <a:xfrm>
              <a:off x="8782426" y="1581760"/>
              <a:ext cx="386382" cy="539938"/>
              <a:chOff x="0" y="0"/>
              <a:chExt cx="386380" cy="539937"/>
            </a:xfrm>
          </p:grpSpPr>
          <p:sp>
            <p:nvSpPr>
              <p:cNvPr id="345" name="Rectangle"/>
              <p:cNvSpPr/>
              <p:nvPr/>
            </p:nvSpPr>
            <p:spPr>
              <a:xfrm>
                <a:off x="0" y="61614"/>
                <a:ext cx="386381" cy="4783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6" name="Oval"/>
              <p:cNvSpPr/>
              <p:nvPr/>
            </p:nvSpPr>
            <p:spPr>
              <a:xfrm>
                <a:off x="0" y="0"/>
                <a:ext cx="386381" cy="16183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50" name="Group"/>
            <p:cNvGrpSpPr/>
            <p:nvPr/>
          </p:nvGrpSpPr>
          <p:grpSpPr>
            <a:xfrm>
              <a:off x="9467584" y="1336067"/>
              <a:ext cx="562199" cy="785632"/>
              <a:chOff x="0" y="0"/>
              <a:chExt cx="562198" cy="785630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0" y="89651"/>
                <a:ext cx="562199" cy="69598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9" name="Oval"/>
              <p:cNvSpPr/>
              <p:nvPr/>
            </p:nvSpPr>
            <p:spPr>
              <a:xfrm>
                <a:off x="0" y="0"/>
                <a:ext cx="562199" cy="2354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51" name="Rectangle"/>
            <p:cNvSpPr/>
            <p:nvPr/>
          </p:nvSpPr>
          <p:spPr>
            <a:xfrm>
              <a:off x="10422515" y="1152619"/>
              <a:ext cx="782805" cy="969079"/>
            </a:xfrm>
            <a:prstGeom prst="rect">
              <a:avLst/>
            </a:prstGeom>
            <a:solidFill>
              <a:srgbClr val="E68B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352" name="3"/>
            <p:cNvSpPr txBox="1"/>
            <p:nvPr/>
          </p:nvSpPr>
          <p:spPr>
            <a:xfrm>
              <a:off x="8865616" y="1717109"/>
              <a:ext cx="220003" cy="3708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353" name="5"/>
            <p:cNvSpPr txBox="1"/>
            <p:nvPr/>
          </p:nvSpPr>
          <p:spPr>
            <a:xfrm>
              <a:off x="9685659" y="1666309"/>
              <a:ext cx="220004" cy="3708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354" name="8"/>
            <p:cNvSpPr txBox="1"/>
            <p:nvPr/>
          </p:nvSpPr>
          <p:spPr>
            <a:xfrm>
              <a:off x="10703915" y="1543462"/>
              <a:ext cx="220004" cy="3708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355" name="Oval"/>
            <p:cNvSpPr/>
            <p:nvPr/>
          </p:nvSpPr>
          <p:spPr>
            <a:xfrm>
              <a:off x="10422515" y="972108"/>
              <a:ext cx="782805" cy="3278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356" name="Oval"/>
            <p:cNvSpPr/>
            <p:nvPr/>
          </p:nvSpPr>
          <p:spPr>
            <a:xfrm>
              <a:off x="10422515" y="1027788"/>
              <a:ext cx="782805" cy="327877"/>
            </a:xfrm>
            <a:prstGeom prst="ellipse">
              <a:avLst/>
            </a:prstGeom>
            <a:solidFill>
              <a:srgbClr val="E68B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2FFFD7C-B85C-224B-8AEF-28E8B36B5948}"/>
              </a:ext>
            </a:extLst>
          </p:cNvPr>
          <p:cNvSpPr/>
          <p:nvPr/>
        </p:nvSpPr>
        <p:spPr>
          <a:xfrm>
            <a:off x="116114" y="1540589"/>
            <a:ext cx="75184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/>
              <a:t>Define State S = (a,b,c): </a:t>
            </a:r>
          </a:p>
          <a:p>
            <a:r>
              <a:rPr lang="en-US" sz="2800"/>
              <a:t>	a: amount of water in 3-liter jug A</a:t>
            </a:r>
          </a:p>
          <a:p>
            <a:r>
              <a:rPr lang="en-US" sz="2800"/>
              <a:t>	b: amount of water in 5-liter jug B</a:t>
            </a:r>
          </a:p>
          <a:p>
            <a:r>
              <a:rPr lang="en-US" sz="2800"/>
              <a:t>	c: amount of water in 8-liter jug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9D79C-B5CA-C24E-92B7-2E34DC86C0FC}"/>
              </a:ext>
            </a:extLst>
          </p:cNvPr>
          <p:cNvSpPr txBox="1"/>
          <p:nvPr/>
        </p:nvSpPr>
        <p:spPr>
          <a:xfrm>
            <a:off x="6358596" y="3072350"/>
            <a:ext cx="5528603" cy="325117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b="1" i="1" dirty="0"/>
              <a:t>        a b c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step 1: 0 0 8 &lt;--- initial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lang="en-US"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lang="en-US"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lang="en-US"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step 2: 3 0 5     0 5 3  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lang="en-US"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lang="en-US"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step 3: 3 5 0     0 3 5     3 2 3 </a:t>
            </a:r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3700E0D7-D81A-9248-9F54-4279B7694D7F}"/>
              </a:ext>
            </a:extLst>
          </p:cNvPr>
          <p:cNvSpPr/>
          <p:nvPr/>
        </p:nvSpPr>
        <p:spPr>
          <a:xfrm>
            <a:off x="7950636" y="5219560"/>
            <a:ext cx="15013" cy="59101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FAB5E057-6F49-E044-B724-18EA6E0065A4}"/>
              </a:ext>
            </a:extLst>
          </p:cNvPr>
          <p:cNvSpPr/>
          <p:nvPr/>
        </p:nvSpPr>
        <p:spPr>
          <a:xfrm>
            <a:off x="8340179" y="5067218"/>
            <a:ext cx="1183650" cy="74273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9B295F03-1C15-0F41-94AA-EE1175ED1A32}"/>
              </a:ext>
            </a:extLst>
          </p:cNvPr>
          <p:cNvSpPr/>
          <p:nvPr/>
        </p:nvSpPr>
        <p:spPr>
          <a:xfrm>
            <a:off x="9620422" y="4892040"/>
            <a:ext cx="1056163" cy="954967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B185A912-D482-FF4E-983B-590E0380644C}"/>
              </a:ext>
            </a:extLst>
          </p:cNvPr>
          <p:cNvSpPr/>
          <p:nvPr/>
        </p:nvSpPr>
        <p:spPr>
          <a:xfrm>
            <a:off x="8345510" y="3799268"/>
            <a:ext cx="1094704" cy="86288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296B6569-6F68-DC48-B2D9-A6C394E03039}"/>
              </a:ext>
            </a:extLst>
          </p:cNvPr>
          <p:cNvSpPr/>
          <p:nvPr/>
        </p:nvSpPr>
        <p:spPr>
          <a:xfrm flipH="1">
            <a:off x="7797690" y="3760632"/>
            <a:ext cx="122817" cy="846660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BDCE0-E9C6-F346-8218-9BE1AA76A677}"/>
              </a:ext>
            </a:extLst>
          </p:cNvPr>
          <p:cNvSpPr txBox="1"/>
          <p:nvPr/>
        </p:nvSpPr>
        <p:spPr>
          <a:xfrm>
            <a:off x="7255397" y="4005911"/>
            <a:ext cx="7738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A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37FFA4-0A4F-C74E-BF75-2209F3721313}"/>
              </a:ext>
            </a:extLst>
          </p:cNvPr>
          <p:cNvSpPr txBox="1"/>
          <p:nvPr/>
        </p:nvSpPr>
        <p:spPr>
          <a:xfrm>
            <a:off x="8914084" y="3904346"/>
            <a:ext cx="7631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B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D943A-DA76-BD48-A1A8-41913F314063}"/>
              </a:ext>
            </a:extLst>
          </p:cNvPr>
          <p:cNvSpPr txBox="1"/>
          <p:nvPr/>
        </p:nvSpPr>
        <p:spPr>
          <a:xfrm>
            <a:off x="7142281" y="5290605"/>
            <a:ext cx="7631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C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B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70C7A2-78A2-3841-A377-2A7B19346381}"/>
              </a:ext>
            </a:extLst>
          </p:cNvPr>
          <p:cNvSpPr txBox="1"/>
          <p:nvPr/>
        </p:nvSpPr>
        <p:spPr>
          <a:xfrm>
            <a:off x="9134879" y="5321069"/>
            <a:ext cx="7760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AB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676243-9CE5-EC48-BBA1-70713931FA4B}"/>
              </a:ext>
            </a:extLst>
          </p:cNvPr>
          <p:cNvSpPr txBox="1"/>
          <p:nvPr/>
        </p:nvSpPr>
        <p:spPr>
          <a:xfrm>
            <a:off x="10355541" y="5098626"/>
            <a:ext cx="7760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ym typeface="Wingdings" pitchFamily="2" charset="2"/>
              </a:rPr>
              <a:t>B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</a:t>
            </a:r>
            <a:r>
              <a:rPr lang="en-US">
                <a:sym typeface="Wingdings" pitchFamily="2" charset="2"/>
              </a:rPr>
              <a:t>A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9B8D9DB1-279D-CC4A-B635-FACE68CF27A2}"/>
              </a:ext>
            </a:extLst>
          </p:cNvPr>
          <p:cNvSpPr/>
          <p:nvPr/>
        </p:nvSpPr>
        <p:spPr>
          <a:xfrm flipH="1">
            <a:off x="8159261" y="4971245"/>
            <a:ext cx="946102" cy="866847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3F91A-7FDF-3741-936F-780C820F5712}"/>
              </a:ext>
            </a:extLst>
          </p:cNvPr>
          <p:cNvSpPr/>
          <p:nvPr/>
        </p:nvSpPr>
        <p:spPr>
          <a:xfrm>
            <a:off x="141668" y="4270940"/>
            <a:ext cx="59114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800" dirty="0">
                <a:sym typeface="Arial"/>
              </a:rPr>
              <a:t>From the initial state S</a:t>
            </a:r>
            <a:r>
              <a:rPr lang="en-US" sz="2800" baseline="-25000" dirty="0">
                <a:sym typeface="Arial"/>
              </a:rPr>
              <a:t>0</a:t>
            </a:r>
            <a:r>
              <a:rPr lang="en-US" sz="2800" dirty="0">
                <a:sym typeface="Arial"/>
              </a:rPr>
              <a:t> = (0,0,8), enumerate all states reachable from S</a:t>
            </a:r>
            <a:r>
              <a:rPr lang="en-US" sz="2800" baseline="-25000" dirty="0">
                <a:sym typeface="Arial"/>
              </a:rPr>
              <a:t>0</a:t>
            </a:r>
            <a:r>
              <a:rPr lang="en-US" sz="2800" dirty="0">
                <a:sym typeface="Arial"/>
              </a:rPr>
              <a:t>  until we found state (a,b,4),(a,4,c), or (4,b,c)</a:t>
            </a:r>
          </a:p>
        </p:txBody>
      </p:sp>
    </p:spTree>
    <p:extLst>
      <p:ext uri="{BB962C8B-B14F-4D97-AF65-F5344CB8AC3E}">
        <p14:creationId xmlns:p14="http://schemas.microsoft.com/office/powerpoint/2010/main" val="23936263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----------------------------------------------------------------…"/>
          <p:cNvSpPr txBox="1"/>
          <p:nvPr/>
        </p:nvSpPr>
        <p:spPr>
          <a:xfrm>
            <a:off x="1200511" y="1321459"/>
            <a:ext cx="9862441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states  A B C              (newly measured amount of water)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step 1: 0 0 8</a:t>
            </a:r>
            <a:r>
              <a:rPr lang="en-US" sz="2000" dirty="0"/>
              <a:t>                   </a:t>
            </a:r>
            <a:r>
              <a:rPr sz="2000" dirty="0"/>
              <a:t>       </a:t>
            </a:r>
            <a:r>
              <a:rPr lang="en-US" sz="2000" dirty="0"/>
              <a:t>     </a:t>
            </a:r>
            <a:r>
              <a:rPr sz="2000" dirty="0"/>
              <a:t> </a:t>
            </a:r>
            <a:r>
              <a:rPr lang="en-US" sz="2000" dirty="0"/>
              <a:t>      </a:t>
            </a:r>
            <a:r>
              <a:rPr sz="2000" dirty="0"/>
              <a:t>8 </a:t>
            </a:r>
            <a:endParaRPr lang="en-US"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--------------------------------------------------------------</a:t>
            </a:r>
            <a:endParaRPr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step 2: 3 0 5     0 5 3 </a:t>
            </a:r>
            <a:r>
              <a:rPr lang="en-US" sz="2000" dirty="0"/>
              <a:t>(C</a:t>
            </a:r>
            <a:r>
              <a:rPr lang="en-US" sz="2000" dirty="0">
                <a:sym typeface="Wingdings" pitchFamily="2" charset="2"/>
              </a:rPr>
              <a:t>B)</a:t>
            </a:r>
            <a:r>
              <a:rPr sz="2000" dirty="0"/>
              <a:t> </a:t>
            </a:r>
            <a:r>
              <a:rPr lang="en-US" sz="2000" dirty="0"/>
              <a:t>                    </a:t>
            </a:r>
            <a:r>
              <a:rPr sz="2000" dirty="0"/>
              <a:t>3,5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--------------------------------------------------------------</a:t>
            </a:r>
            <a:endParaRPr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step 3: 3 5 0     0 3 5     3 2 3</a:t>
            </a:r>
            <a:r>
              <a:rPr lang="en-US" sz="2000" dirty="0"/>
              <a:t>(B</a:t>
            </a:r>
            <a:r>
              <a:rPr lang="en-US" sz="2000" dirty="0">
                <a:sym typeface="Wingdings" pitchFamily="2" charset="2"/>
              </a:rPr>
              <a:t>A)</a:t>
            </a:r>
            <a:r>
              <a:rPr sz="2000" dirty="0"/>
              <a:t>      </a:t>
            </a:r>
            <a:r>
              <a:rPr lang="en-US" sz="2000" dirty="0"/>
              <a:t>      </a:t>
            </a:r>
            <a:r>
              <a:rPr sz="2000" dirty="0"/>
              <a:t>2      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--------------------------------------------------------------</a:t>
            </a:r>
            <a:endParaRPr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step 4: 3 3 2     0 2 6 </a:t>
            </a:r>
            <a:r>
              <a:rPr lang="en-US" sz="2000" dirty="0"/>
              <a:t>(A</a:t>
            </a:r>
            <a:r>
              <a:rPr lang="en-US" sz="2000" dirty="0">
                <a:sym typeface="Wingdings" pitchFamily="2" charset="2"/>
              </a:rPr>
              <a:t>C) </a:t>
            </a:r>
            <a:r>
              <a:rPr sz="2000" dirty="0"/>
              <a:t>              </a:t>
            </a:r>
            <a:r>
              <a:rPr lang="en-US" sz="2000" dirty="0"/>
              <a:t>      </a:t>
            </a:r>
            <a:r>
              <a:rPr sz="2000" dirty="0"/>
              <a:t>6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--------------------------------------------------------------</a:t>
            </a:r>
            <a:endParaRPr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step 5: 2 0 6</a:t>
            </a:r>
            <a:r>
              <a:rPr lang="en-US" sz="2000" dirty="0"/>
              <a:t> (B</a:t>
            </a:r>
            <a:r>
              <a:rPr lang="en-US" sz="2000" dirty="0">
                <a:sym typeface="Wingdings" pitchFamily="2" charset="2"/>
              </a:rPr>
              <a:t>A)</a:t>
            </a:r>
            <a:endParaRPr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--------------------------------------------------------------</a:t>
            </a:r>
            <a:endParaRPr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step 6: 2 5 1 </a:t>
            </a:r>
            <a:r>
              <a:rPr lang="en-US" sz="2000" dirty="0"/>
              <a:t>(C</a:t>
            </a:r>
            <a:r>
              <a:rPr lang="en-US" sz="2000" dirty="0">
                <a:sym typeface="Wingdings" pitchFamily="2" charset="2"/>
              </a:rPr>
              <a:t>B)</a:t>
            </a:r>
            <a:r>
              <a:rPr sz="2000" dirty="0"/>
              <a:t>                         </a:t>
            </a:r>
            <a:r>
              <a:rPr lang="en-US" sz="2000" dirty="0"/>
              <a:t>     </a:t>
            </a:r>
            <a:r>
              <a:rPr sz="2000" dirty="0"/>
              <a:t> 1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--------------------------------------------------------------</a:t>
            </a:r>
            <a:endParaRPr sz="20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2000" b="1" i="1" dirty="0">
                <a:solidFill>
                  <a:srgbClr val="FF0000"/>
                </a:solidFill>
              </a:rPr>
              <a:t>step 7: 3 4 1 </a:t>
            </a:r>
            <a:r>
              <a:rPr lang="en-US" sz="2000" b="1" dirty="0">
                <a:solidFill>
                  <a:srgbClr val="FF0000"/>
                </a:solidFill>
              </a:rPr>
              <a:t>(B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A)</a:t>
            </a:r>
            <a:r>
              <a:rPr sz="2000" b="1" i="1" dirty="0">
                <a:solidFill>
                  <a:srgbClr val="FF0000"/>
                </a:solidFill>
              </a:rPr>
              <a:t>                          </a:t>
            </a:r>
            <a:r>
              <a:rPr lang="en-US" sz="2000" b="1" i="1" dirty="0">
                <a:solidFill>
                  <a:srgbClr val="FF0000"/>
                </a:solidFill>
              </a:rPr>
              <a:t>     </a:t>
            </a:r>
            <a:r>
              <a:rPr sz="2000" b="1" i="1" dirty="0">
                <a:solidFill>
                  <a:srgbClr val="FF0000"/>
                </a:solidFill>
              </a:rPr>
              <a:t>4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/>
              <a:t>--------------------------------------------------------------</a:t>
            </a:r>
          </a:p>
        </p:txBody>
      </p:sp>
      <p:sp>
        <p:nvSpPr>
          <p:cNvPr id="361" name="Solution: Enumerate All Possibilitie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Solution: </a:t>
            </a:r>
            <a:r>
              <a:rPr lang="en-US"/>
              <a:t>Exhaustive Search of</a:t>
            </a:r>
            <a:r>
              <a:t> All </a:t>
            </a:r>
            <a:r>
              <a:rPr lang="en-US"/>
              <a:t>Transitions</a:t>
            </a:r>
            <a:r>
              <a:t> </a:t>
            </a:r>
          </a:p>
        </p:txBody>
      </p:sp>
      <p:sp>
        <p:nvSpPr>
          <p:cNvPr id="363" name="Line"/>
          <p:cNvSpPr/>
          <p:nvPr/>
        </p:nvSpPr>
        <p:spPr>
          <a:xfrm flipH="1">
            <a:off x="2759650" y="2880113"/>
            <a:ext cx="5939" cy="31663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6" name="Line"/>
          <p:cNvSpPr/>
          <p:nvPr/>
        </p:nvSpPr>
        <p:spPr>
          <a:xfrm flipH="1">
            <a:off x="3100708" y="2837910"/>
            <a:ext cx="832499" cy="39123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 flipH="1">
            <a:off x="3086639" y="3436883"/>
            <a:ext cx="844229" cy="36245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160085B4-34A8-E140-B24E-2D2BD5619331}"/>
              </a:ext>
            </a:extLst>
          </p:cNvPr>
          <p:cNvSpPr/>
          <p:nvPr/>
        </p:nvSpPr>
        <p:spPr>
          <a:xfrm>
            <a:off x="2801957" y="2275664"/>
            <a:ext cx="5835" cy="28089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5" name="Line"/>
          <p:cNvSpPr/>
          <p:nvPr/>
        </p:nvSpPr>
        <p:spPr>
          <a:xfrm>
            <a:off x="4520485" y="2897746"/>
            <a:ext cx="968901" cy="342375"/>
          </a:xfrm>
          <a:prstGeom prst="line">
            <a:avLst/>
          </a:prstGeom>
          <a:ln w="38100">
            <a:solidFill>
              <a:srgbClr val="0070C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8" name="Line"/>
          <p:cNvSpPr/>
          <p:nvPr/>
        </p:nvSpPr>
        <p:spPr>
          <a:xfrm flipH="1">
            <a:off x="4777670" y="3503054"/>
            <a:ext cx="876154" cy="327196"/>
          </a:xfrm>
          <a:prstGeom prst="line">
            <a:avLst/>
          </a:prstGeom>
          <a:ln w="38100">
            <a:solidFill>
              <a:srgbClr val="0070C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9" name="Line"/>
          <p:cNvSpPr/>
          <p:nvPr/>
        </p:nvSpPr>
        <p:spPr>
          <a:xfrm flipH="1">
            <a:off x="2910625" y="4072394"/>
            <a:ext cx="896531" cy="396575"/>
          </a:xfrm>
          <a:prstGeom prst="line">
            <a:avLst/>
          </a:prstGeom>
          <a:ln w="38100">
            <a:solidFill>
              <a:srgbClr val="0070C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0" name="Line"/>
          <p:cNvSpPr/>
          <p:nvPr/>
        </p:nvSpPr>
        <p:spPr>
          <a:xfrm>
            <a:off x="2773721" y="4746188"/>
            <a:ext cx="1" cy="269241"/>
          </a:xfrm>
          <a:prstGeom prst="line">
            <a:avLst/>
          </a:prstGeom>
          <a:ln w="38100">
            <a:solidFill>
              <a:srgbClr val="0070C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1" name="Line"/>
          <p:cNvSpPr/>
          <p:nvPr/>
        </p:nvSpPr>
        <p:spPr>
          <a:xfrm>
            <a:off x="2787788" y="5305678"/>
            <a:ext cx="1" cy="269241"/>
          </a:xfrm>
          <a:prstGeom prst="line">
            <a:avLst/>
          </a:prstGeom>
          <a:ln w="38100">
            <a:solidFill>
              <a:srgbClr val="0070C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2" name="Line"/>
          <p:cNvSpPr/>
          <p:nvPr/>
        </p:nvSpPr>
        <p:spPr>
          <a:xfrm>
            <a:off x="3189947" y="2232604"/>
            <a:ext cx="785464" cy="394290"/>
          </a:xfrm>
          <a:prstGeom prst="line">
            <a:avLst/>
          </a:prstGeom>
          <a:ln w="38100">
            <a:solidFill>
              <a:srgbClr val="0070C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EB4A636E-2AA2-8349-AFFF-840E80ACD283}"/>
              </a:ext>
            </a:extLst>
          </p:cNvPr>
          <p:cNvSpPr/>
          <p:nvPr/>
        </p:nvSpPr>
        <p:spPr>
          <a:xfrm>
            <a:off x="4360164" y="3475963"/>
            <a:ext cx="12879" cy="41212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56901-1686-F644-A1DF-41682FE1F531}"/>
              </a:ext>
            </a:extLst>
          </p:cNvPr>
          <p:cNvSpPr txBox="1"/>
          <p:nvPr/>
        </p:nvSpPr>
        <p:spPr>
          <a:xfrm>
            <a:off x="1567457" y="6385345"/>
            <a:ext cx="76585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Use </a:t>
            </a:r>
            <a:r>
              <a:rPr lang="en-US" b="1"/>
              <a:t>backtrace</a:t>
            </a:r>
            <a:r>
              <a:rPr lang="en-US"/>
              <a:t> to find out the sequence of operations to measure 4 liter of water.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84E148FC-39D1-BD42-9E62-CF7F78C42F01}"/>
              </a:ext>
            </a:extLst>
          </p:cNvPr>
          <p:cNvSpPr/>
          <p:nvPr/>
        </p:nvSpPr>
        <p:spPr>
          <a:xfrm>
            <a:off x="2949261" y="2910624"/>
            <a:ext cx="1096129" cy="30972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3143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Exercis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hangingPunct="0">
              <a:lnSpc>
                <a:spcPct val="100000"/>
              </a:lnSpc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Structures Needed</a:t>
            </a:r>
            <a:endParaRPr/>
          </a:p>
        </p:txBody>
      </p:sp>
      <p:sp>
        <p:nvSpPr>
          <p:cNvPr id="375" name="Consider the problem for jugs of different sizes.…"/>
          <p:cNvSpPr txBox="1">
            <a:spLocks noGrp="1"/>
          </p:cNvSpPr>
          <p:nvPr>
            <p:ph type="body" sz="half" idx="1"/>
          </p:nvPr>
        </p:nvSpPr>
        <p:spPr>
          <a:xfrm>
            <a:off x="908538" y="2069961"/>
            <a:ext cx="9839632" cy="23306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Queue</a:t>
            </a:r>
          </a:p>
          <a:p>
            <a:pPr marL="786536" lvl="1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Contains the states that  are explored in an FIFO order.</a:t>
            </a:r>
          </a:p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Hash table</a:t>
            </a:r>
          </a:p>
          <a:p>
            <a:pPr marL="786536" lvl="1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Contains generated states</a:t>
            </a:r>
          </a:p>
          <a:p>
            <a:pPr marL="786536" lvl="1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Can check if a new state is a duplicate in O(1) time.</a:t>
            </a:r>
            <a:endParaRPr/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1267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Exercis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 hangingPunct="0">
              <a:lnSpc>
                <a:spcPct val="100000"/>
              </a:lnSpc>
            </a:pPr>
            <a:r>
              <a:rPr lang="en-US">
                <a:latin typeface="Calibri"/>
                <a:cs typeface="Calibri"/>
                <a:sym typeface="Calibri"/>
              </a:rPr>
              <a:t>Summary of Algorithm </a:t>
            </a:r>
            <a:endParaRPr/>
          </a:p>
        </p:txBody>
      </p:sp>
      <p:sp>
        <p:nvSpPr>
          <p:cNvPr id="375" name="Consider the problem for jugs of different sizes.…"/>
          <p:cNvSpPr txBox="1">
            <a:spLocks noGrp="1"/>
          </p:cNvSpPr>
          <p:nvPr>
            <p:ph type="body" sz="half" idx="1"/>
          </p:nvPr>
        </p:nvSpPr>
        <p:spPr>
          <a:xfrm>
            <a:off x="838199" y="1647930"/>
            <a:ext cx="10261601" cy="11714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Exhaustive search on state transition graph</a:t>
            </a:r>
          </a:p>
          <a:p>
            <a:pPr marL="786536" lvl="1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Enumerate all possible state transitions </a:t>
            </a:r>
            <a:r>
              <a:rPr lang="en-US">
                <a:sym typeface="Wingdings" pitchFamily="2" charset="2"/>
              </a:rPr>
              <a:t> Solution must be optimal!</a:t>
            </a:r>
            <a:endParaRPr lang="en-US"/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3475EE-CCDF-7E44-A409-EA5439F2FBF8}"/>
              </a:ext>
            </a:extLst>
          </p:cNvPr>
          <p:cNvSpPr/>
          <p:nvPr/>
        </p:nvSpPr>
        <p:spPr>
          <a:xfrm>
            <a:off x="853439" y="4284430"/>
            <a:ext cx="9964615" cy="9909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defTabSz="832104">
              <a:spcBef>
                <a:spcPts val="900"/>
              </a:spcBef>
              <a:buFont typeface="Arial" panose="020B0604020202020204" pitchFamily="34" charset="0"/>
              <a:buChar char="•"/>
              <a:defRPr sz="2548"/>
            </a:pPr>
            <a:r>
              <a:rPr lang="en-US"/>
              <a:t>Can we do better (with less state enumerations)?</a:t>
            </a:r>
          </a:p>
          <a:p>
            <a:pPr marL="952500" lvl="1" indent="-457200" defTabSz="832104">
              <a:spcBef>
                <a:spcPts val="900"/>
              </a:spcBef>
              <a:buFont typeface="Arial" panose="020B0604020202020204" pitchFamily="34" charset="0"/>
              <a:buChar char="•"/>
              <a:defRPr sz="2548"/>
            </a:pPr>
            <a:r>
              <a:rPr lang="en-US"/>
              <a:t>A*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20502873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0133-7673-C442-9975-6BFA041F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17" y="2713886"/>
            <a:ext cx="10515600" cy="15842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29505917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0133-7673-C442-9975-6BFA041F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17" y="2713886"/>
            <a:ext cx="10515600" cy="15842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Bonus Slides</a:t>
            </a:r>
          </a:p>
        </p:txBody>
      </p:sp>
    </p:spTree>
    <p:extLst>
      <p:ext uri="{BB962C8B-B14F-4D97-AF65-F5344CB8AC3E}">
        <p14:creationId xmlns:p14="http://schemas.microsoft.com/office/powerpoint/2010/main" val="2247644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1168</Words>
  <Application>Microsoft Macintosh PowerPoint</Application>
  <PresentationFormat>Widescreen</PresentationFormat>
  <Paragraphs>241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Josefin Sans</vt:lpstr>
      <vt:lpstr>Open Sans</vt:lpstr>
      <vt:lpstr>Arial</vt:lpstr>
      <vt:lpstr>Calibri</vt:lpstr>
      <vt:lpstr>Calibri Light</vt:lpstr>
      <vt:lpstr>Helvetica</vt:lpstr>
      <vt:lpstr>Helvetica Light</vt:lpstr>
      <vt:lpstr>Helvetica Neue</vt:lpstr>
      <vt:lpstr>Menlo</vt:lpstr>
      <vt:lpstr>Times</vt:lpstr>
      <vt:lpstr>Wingdings</vt:lpstr>
      <vt:lpstr>Default</vt:lpstr>
      <vt:lpstr>CSC-550  Design and Analysis of Algorithms  Lecture-1: Introduction</vt:lpstr>
      <vt:lpstr>Agenda</vt:lpstr>
      <vt:lpstr>Example: The Three-Jug Problem</vt:lpstr>
      <vt:lpstr>State Transition Graph for 3-Jug Problem</vt:lpstr>
      <vt:lpstr>Solution: Exhaustive Search of All Transitions </vt:lpstr>
      <vt:lpstr>Data Structures Needed</vt:lpstr>
      <vt:lpstr>Summary of Algorithm </vt:lpstr>
      <vt:lpstr>Q &amp; A?</vt:lpstr>
      <vt:lpstr>Bonus Slides</vt:lpstr>
      <vt:lpstr>Bonus Slides</vt:lpstr>
      <vt:lpstr>Example: The Jumping Frog Puzzle https://primefactorisation.com/frogpuzzle/</vt:lpstr>
      <vt:lpstr>PowerPoint Presentation</vt:lpstr>
      <vt:lpstr>PowerPoint Presentation</vt:lpstr>
      <vt:lpstr>Conjecture: # Moves in Frog Puzzles</vt:lpstr>
      <vt:lpstr>Iterative Algorithm</vt:lpstr>
      <vt:lpstr>Iterative Algorithm</vt:lpstr>
      <vt:lpstr>Selection Sort</vt:lpstr>
      <vt:lpstr>Can Sorting be done faster?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CS295CA Data Structures and Algorithms Lecture-1: Introduction</dc:title>
  <cp:lastModifiedBy>Chung-Wen Tsao</cp:lastModifiedBy>
  <cp:revision>65</cp:revision>
  <dcterms:modified xsi:type="dcterms:W3CDTF">2018-10-22T00:40:46Z</dcterms:modified>
</cp:coreProperties>
</file>