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279" r:id="rId4"/>
    <p:sldId id="264" r:id="rId5"/>
    <p:sldId id="265" r:id="rId6"/>
    <p:sldId id="302" r:id="rId7"/>
    <p:sldId id="266" r:id="rId8"/>
    <p:sldId id="303" r:id="rId9"/>
    <p:sldId id="277" r:id="rId10"/>
    <p:sldId id="278" r:id="rId11"/>
    <p:sldId id="300" r:id="rId12"/>
    <p:sldId id="273" r:id="rId13"/>
    <p:sldId id="298" r:id="rId14"/>
    <p:sldId id="299" r:id="rId15"/>
    <p:sldId id="276" r:id="rId16"/>
    <p:sldId id="284" r:id="rId17"/>
    <p:sldId id="280" r:id="rId18"/>
    <p:sldId id="263" r:id="rId19"/>
    <p:sldId id="287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508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254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6"/>
    <p:restoredTop sz="94664"/>
  </p:normalViewPr>
  <p:slideViewPr>
    <p:cSldViewPr snapToGrid="0" snapToObjects="1" showGuides="1">
      <p:cViewPr varScale="1">
        <p:scale>
          <a:sx n="82" d="100"/>
          <a:sy n="82" d="100"/>
        </p:scale>
        <p:origin x="1488" y="160"/>
      </p:cViewPr>
      <p:guideLst>
        <p:guide orient="horz" pos="2160"/>
        <p:guide pos="7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9063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B36756-ECE0-5742-B0B5-7B4701ECB922}" type="slidenum">
              <a:rPr lang="en-CA" sz="1200"/>
              <a:pPr/>
              <a:t>3</a:t>
            </a:fld>
            <a:endParaRPr lang="en-CA" sz="1200"/>
          </a:p>
        </p:txBody>
      </p:sp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9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ritton.disted.camosun.bc.ca/frog_puzzle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gomation.com/" TargetMode="External"/><Relationship Id="rId2" Type="http://schemas.openxmlformats.org/officeDocument/2006/relationships/hyperlink" Target="http://cs.armstrong.edu/liang/animation/web/SelectionSortN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insertion-sort/" TargetMode="External"/><Relationship Id="rId5" Type="http://schemas.openxmlformats.org/officeDocument/2006/relationships/hyperlink" Target="http://cs.armstrong.edu/liang/animation/web/InsertionSortNew.html" TargetMode="External"/><Relationship Id="rId4" Type="http://schemas.openxmlformats.org/officeDocument/2006/relationships/hyperlink" Target="https://www.geeksforgeeks.org/selection-sor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rmf.org/problems/WolvesAndSheep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itton.disted.camosun.bc.ca/frog_puzzle.htm" TargetMode="External"/><Relationship Id="rId4" Type="http://schemas.openxmlformats.org/officeDocument/2006/relationships/hyperlink" Target="http://jrmf.org/problems/ThreeJugs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10" name="CS295CA Data Structures and Algorithms…"/>
          <p:cNvSpPr txBox="1">
            <a:spLocks noGrp="1"/>
          </p:cNvSpPr>
          <p:nvPr>
            <p:ph type="ctrTitle"/>
          </p:nvPr>
        </p:nvSpPr>
        <p:spPr>
          <a:xfrm>
            <a:off x="914400" y="2106705"/>
            <a:ext cx="10439400" cy="1754095"/>
          </a:xfrm>
          <a:prstGeom prst="rect">
            <a:avLst/>
          </a:prstGeom>
        </p:spPr>
        <p:txBody>
          <a:bodyPr/>
          <a:lstStyle/>
          <a:p>
            <a:pPr defTabSz="749808">
              <a:defRPr sz="4920"/>
            </a:pPr>
            <a:r>
              <a:t>CS295CA Data Structures and Algorithms</a:t>
            </a:r>
          </a:p>
          <a:p>
            <a:pPr defTabSz="749808">
              <a:defRPr sz="4920"/>
            </a:pPr>
            <a:r>
              <a:rPr sz="3936"/>
              <a:t>Lecture-1: Introduction</a:t>
            </a:r>
          </a:p>
        </p:txBody>
      </p:sp>
      <p:sp>
        <p:nvSpPr>
          <p:cNvPr id="111" name="Dr. Chung-Wen Albert Tsao"/>
          <p:cNvSpPr txBox="1">
            <a:spLocks noGrp="1"/>
          </p:cNvSpPr>
          <p:nvPr>
            <p:ph type="subTitle" sz="quarter" idx="1"/>
          </p:nvPr>
        </p:nvSpPr>
        <p:spPr>
          <a:xfrm>
            <a:off x="1523999" y="4004235"/>
            <a:ext cx="9158941" cy="1253565"/>
          </a:xfrm>
          <a:prstGeom prst="rect">
            <a:avLst/>
          </a:prstGeom>
        </p:spPr>
        <p:txBody>
          <a:bodyPr/>
          <a:lstStyle>
            <a:lvl1pPr>
              <a:lnSpc>
                <a:spcPct val="72000"/>
              </a:lnSpc>
              <a:defRPr sz="2700"/>
            </a:lvl1pPr>
          </a:lstStyle>
          <a:p>
            <a:pPr>
              <a:defRPr sz="1800"/>
            </a:pPr>
            <a:r>
              <a:rPr sz="2700"/>
              <a:t>Dr. Chung-Wen Albert Tsao</a:t>
            </a:r>
          </a:p>
        </p:txBody>
      </p:sp>
      <p:sp>
        <p:nvSpPr>
          <p:cNvPr id="112" name="1/15/2018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1/15/2018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VU CS502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SVU CS502</a:t>
            </a:r>
          </a:p>
        </p:txBody>
      </p:sp>
      <p:sp>
        <p:nvSpPr>
          <p:cNvPr id="359" name="1/12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1/12/16</a:t>
            </a:r>
          </a:p>
        </p:txBody>
      </p:sp>
      <p:sp>
        <p:nvSpPr>
          <p:cNvPr id="360" name="State (a b c): the amounts of water in each of jugs of 3-,5- and 8-liter…"/>
          <p:cNvSpPr/>
          <p:nvPr/>
        </p:nvSpPr>
        <p:spPr>
          <a:xfrm>
            <a:off x="1379611" y="1161858"/>
            <a:ext cx="9052405" cy="6427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State (a b c): the amounts of water in each of jugs of 3-,5- and 8-liter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r>
              <a:rPr>
                <a:latin typeface="Arial"/>
                <a:ea typeface="Arial"/>
                <a:cs typeface="Arial"/>
                <a:sym typeface="Arial"/>
              </a:rPr>
              <a:t>From the initial state, enumerate all possible states step by step (Avoid repeated states)</a:t>
            </a:r>
          </a:p>
        </p:txBody>
      </p:sp>
      <p:sp>
        <p:nvSpPr>
          <p:cNvPr id="361" name="Solution: Enumerate All Possibilitie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Solution: Enumerate All Possibilities </a:t>
            </a:r>
          </a:p>
        </p:txBody>
      </p:sp>
      <p:sp>
        <p:nvSpPr>
          <p:cNvPr id="362" name="----------------------------------------------------------------…"/>
          <p:cNvSpPr txBox="1"/>
          <p:nvPr/>
        </p:nvSpPr>
        <p:spPr>
          <a:xfrm>
            <a:off x="1500837" y="1819797"/>
            <a:ext cx="9050013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1: 0 0 8 &lt;--- initial state        8 &lt;--- newly measured amount of water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2: 3 0 5     0 5 3                 3,5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3: 3 5 0     0 3 5     3 2 3       2      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4: 3 3 2     0 2 6                 6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5: 2 0 6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6: 2 5 1                           1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7: 3 4 1                           4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8: 0 4 4                 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0: 3 1 4     3 4 1       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step 10:0 1 7                           7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----------------------------------------------------------------</a:t>
            </a:r>
          </a:p>
        </p:txBody>
      </p:sp>
      <p:sp>
        <p:nvSpPr>
          <p:cNvPr id="363" name="Line"/>
          <p:cNvSpPr/>
          <p:nvPr/>
        </p:nvSpPr>
        <p:spPr>
          <a:xfrm flipH="1">
            <a:off x="2610654" y="2781234"/>
            <a:ext cx="264751" cy="26475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4" name="Line"/>
          <p:cNvSpPr/>
          <p:nvPr/>
        </p:nvSpPr>
        <p:spPr>
          <a:xfrm>
            <a:off x="2890918" y="2771346"/>
            <a:ext cx="723678" cy="274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5" name="Line"/>
          <p:cNvSpPr/>
          <p:nvPr/>
        </p:nvSpPr>
        <p:spPr>
          <a:xfrm>
            <a:off x="4065692" y="2772721"/>
            <a:ext cx="723678" cy="274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6" name="Line"/>
          <p:cNvSpPr/>
          <p:nvPr/>
        </p:nvSpPr>
        <p:spPr>
          <a:xfrm flipH="1">
            <a:off x="2782898" y="2789830"/>
            <a:ext cx="813751" cy="23228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 flipH="1">
            <a:off x="2782898" y="3202266"/>
            <a:ext cx="813352" cy="29157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8" name="Line"/>
          <p:cNvSpPr/>
          <p:nvPr/>
        </p:nvSpPr>
        <p:spPr>
          <a:xfrm flipH="1">
            <a:off x="4186828" y="3281128"/>
            <a:ext cx="813353" cy="29157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9" name="Line"/>
          <p:cNvSpPr/>
          <p:nvPr/>
        </p:nvSpPr>
        <p:spPr>
          <a:xfrm flipH="1">
            <a:off x="3041753" y="3668419"/>
            <a:ext cx="813352" cy="29156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0" name="Line"/>
          <p:cNvSpPr/>
          <p:nvPr/>
        </p:nvSpPr>
        <p:spPr>
          <a:xfrm>
            <a:off x="2610654" y="4131197"/>
            <a:ext cx="1" cy="2692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1" name="Line"/>
          <p:cNvSpPr/>
          <p:nvPr/>
        </p:nvSpPr>
        <p:spPr>
          <a:xfrm>
            <a:off x="2610654" y="4564078"/>
            <a:ext cx="1" cy="2692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2829932" y="2335066"/>
            <a:ext cx="723679" cy="274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B3819-88B6-8241-97BE-094872AAB1AC}"/>
              </a:ext>
            </a:extLst>
          </p:cNvPr>
          <p:cNvSpPr txBox="1"/>
          <p:nvPr/>
        </p:nvSpPr>
        <p:spPr>
          <a:xfrm>
            <a:off x="10039504" y="2771346"/>
            <a:ext cx="1525416" cy="92332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Queue,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HashTable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3143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Exercis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 </a:t>
            </a:r>
          </a:p>
        </p:txBody>
      </p:sp>
      <p:sp>
        <p:nvSpPr>
          <p:cNvPr id="375" name="Consider the problem for jugs of different sizes.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10515600" cy="2330692"/>
          </a:xfrm>
          <a:prstGeom prst="rect">
            <a:avLst/>
          </a:prstGeom>
        </p:spPr>
        <p:txBody>
          <a:bodyPr/>
          <a:lstStyle/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t>Consider the problem for jugs of different sizes. </a:t>
            </a:r>
          </a:p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t>Suppose the empty jugs are 2-liter and 6-liter, and the full jug is 8-liter? </a:t>
            </a:r>
          </a:p>
          <a:p>
            <a:pPr marL="478459" lvl="1" indent="-270433" defTabSz="832104">
              <a:spcBef>
                <a:spcPts val="900"/>
              </a:spcBef>
              <a:buFontTx/>
              <a:defRPr sz="2366"/>
            </a:pPr>
            <a:r>
              <a:t>What amounts can you measure out in this scenario?</a:t>
            </a:r>
          </a:p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t>What about if the jugs are 4, 6, and 10 gallons respectively? </a:t>
            </a:r>
          </a:p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t>What about 5, 6, and 11?</a:t>
            </a:r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12673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he Frog Puzzl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lang="en-US" dirty="0"/>
              <a:t>Jumping </a:t>
            </a:r>
            <a:r>
              <a:rPr dirty="0"/>
              <a:t>Frog Puzzle</a:t>
            </a:r>
          </a:p>
          <a:p>
            <a:pPr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https://primefactorisation.com/frogpuzzle/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</p:txBody>
      </p:sp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DFBAA-8890-B648-8154-62F116385271}"/>
              </a:ext>
            </a:extLst>
          </p:cNvPr>
          <p:cNvSpPr/>
          <p:nvPr/>
        </p:nvSpPr>
        <p:spPr>
          <a:xfrm>
            <a:off x="572407" y="3975654"/>
            <a:ext cx="110471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Josefin Sans"/>
              </a:rPr>
              <a:t>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/>
              </a:rPr>
              <a:t>The left set of frogs can only move right, the right set only moves left.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/>
              </a:rPr>
              <a:t>Frogs can move forward 1 space, or move 2 spaces by jumping over another frog.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/>
              </a:rPr>
              <a:t>The puzzle is solved when the two sets of frogs have switched positions.</a:t>
            </a:r>
          </a:p>
        </p:txBody>
      </p:sp>
      <p:grpSp>
        <p:nvGrpSpPr>
          <p:cNvPr id="6" name="Group">
            <a:extLst>
              <a:ext uri="{FF2B5EF4-FFF2-40B4-BE49-F238E27FC236}">
                <a16:creationId xmlns:a16="http://schemas.microsoft.com/office/drawing/2014/main" id="{BE9BEC09-62F6-9F4C-A51A-63A5433BE22A}"/>
              </a:ext>
            </a:extLst>
          </p:cNvPr>
          <p:cNvGrpSpPr/>
          <p:nvPr/>
        </p:nvGrpSpPr>
        <p:grpSpPr>
          <a:xfrm>
            <a:off x="2463002" y="2051785"/>
            <a:ext cx="6629401" cy="1069833"/>
            <a:chOff x="0" y="0"/>
            <a:chExt cx="6629400" cy="106983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C7B08890-3913-B840-836A-D6B7ACBFB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80831"/>
              <a:ext cx="6629400" cy="8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Z">
              <a:extLst>
                <a:ext uri="{FF2B5EF4-FFF2-40B4-BE49-F238E27FC236}">
                  <a16:creationId xmlns:a16="http://schemas.microsoft.com/office/drawing/2014/main" id="{D58FC697-6EC3-B945-B8E7-4B9E6B960E4F}"/>
                </a:ext>
              </a:extLst>
            </p:cNvPr>
            <p:cNvSpPr txBox="1"/>
            <p:nvPr/>
          </p:nvSpPr>
          <p:spPr>
            <a:xfrm>
              <a:off x="162969" y="108359"/>
              <a:ext cx="28019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9" name="Z">
              <a:extLst>
                <a:ext uri="{FF2B5EF4-FFF2-40B4-BE49-F238E27FC236}">
                  <a16:creationId xmlns:a16="http://schemas.microsoft.com/office/drawing/2014/main" id="{19D70491-655A-0E47-B86B-3441FFD9B5DD}"/>
                </a:ext>
              </a:extLst>
            </p:cNvPr>
            <p:cNvSpPr txBox="1"/>
            <p:nvPr/>
          </p:nvSpPr>
          <p:spPr>
            <a:xfrm>
              <a:off x="1144697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10" name="Z">
              <a:extLst>
                <a:ext uri="{FF2B5EF4-FFF2-40B4-BE49-F238E27FC236}">
                  <a16:creationId xmlns:a16="http://schemas.microsoft.com/office/drawing/2014/main" id="{358F56C4-A16C-1A4C-BA5B-F19BCA873577}"/>
                </a:ext>
              </a:extLst>
            </p:cNvPr>
            <p:cNvSpPr txBox="1"/>
            <p:nvPr/>
          </p:nvSpPr>
          <p:spPr>
            <a:xfrm>
              <a:off x="2126425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11" name="A">
              <a:extLst>
                <a:ext uri="{FF2B5EF4-FFF2-40B4-BE49-F238E27FC236}">
                  <a16:creationId xmlns:a16="http://schemas.microsoft.com/office/drawing/2014/main" id="{19D46B18-9D04-7A46-A12C-070F926A7E3B}"/>
                </a:ext>
              </a:extLst>
            </p:cNvPr>
            <p:cNvSpPr txBox="1"/>
            <p:nvPr/>
          </p:nvSpPr>
          <p:spPr>
            <a:xfrm>
              <a:off x="4210627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2" name="A">
              <a:extLst>
                <a:ext uri="{FF2B5EF4-FFF2-40B4-BE49-F238E27FC236}">
                  <a16:creationId xmlns:a16="http://schemas.microsoft.com/office/drawing/2014/main" id="{06DB8C62-9201-4342-B019-3368C81FECE3}"/>
                </a:ext>
              </a:extLst>
            </p:cNvPr>
            <p:cNvSpPr txBox="1"/>
            <p:nvPr/>
          </p:nvSpPr>
          <p:spPr>
            <a:xfrm>
              <a:off x="5118031" y="0"/>
              <a:ext cx="327315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3" name="A">
              <a:extLst>
                <a:ext uri="{FF2B5EF4-FFF2-40B4-BE49-F238E27FC236}">
                  <a16:creationId xmlns:a16="http://schemas.microsoft.com/office/drawing/2014/main" id="{86836185-FDF8-2F43-95F7-D2D7477F7FA4}"/>
                </a:ext>
              </a:extLst>
            </p:cNvPr>
            <p:cNvSpPr txBox="1"/>
            <p:nvPr/>
          </p:nvSpPr>
          <p:spPr>
            <a:xfrm>
              <a:off x="6025435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3344" y="5655842"/>
            <a:ext cx="27432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87" name="Brute-Force Solution: (Enumerate all possibilities)…"/>
          <p:cNvSpPr txBox="1"/>
          <p:nvPr/>
        </p:nvSpPr>
        <p:spPr>
          <a:xfrm>
            <a:off x="723558" y="606523"/>
            <a:ext cx="11252132" cy="5339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Brute-Force Solution: (Enumerate all possibilities)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Define “state” as the positions of frogs.</a:t>
            </a:r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Starting from the initial state (ZZ-AA) </a:t>
            </a:r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Enumerate all </a:t>
            </a:r>
            <a:r>
              <a:rPr b="1" dirty="0"/>
              <a:t>Unique</a:t>
            </a:r>
            <a:r>
              <a:rPr dirty="0"/>
              <a:t> states from each state at current step. </a:t>
            </a:r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Repeat the above step until the target state (AA-ZZ) is reached.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0: ZZ-AA                          &lt;—— Initial state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1: -ZZAA   Z-ZAA   ZZA-A   ZZAA-  &lt;—- New states reached in 1 step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2: ZAZ-A   Z-AZA                  &lt;—- New states reached in 2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3: ZA-ZA   ZAZA-   -ZAZA          &lt;—- New states reached in 3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4: -AZZA   ZAAZ-   ZA-AZ   AZ-ZA  &lt;—- New states reached in 4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5: A-ZZA   ZAA-Z   -AZAZ   AZAZ-  &lt;—- New states reached in 5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6: A-ZAZ   AZA-Z                  &lt;—- New states reached in 6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7: AAZ-Z   A-AZZ                  &lt;—- New states reached in 7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8: AA-ZZ                          &lt;—- The target states reached in 8 steps 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592098" y="-283094"/>
            <a:ext cx="10515601" cy="5780328"/>
            <a:chOff x="0" y="0"/>
            <a:chExt cx="10515600" cy="5780326"/>
          </a:xfrm>
        </p:grpSpPr>
        <p:sp>
          <p:nvSpPr>
            <p:cNvPr id="288" name="Example: 2 frogs at each side"/>
            <p:cNvSpPr txBox="1"/>
            <p:nvPr/>
          </p:nvSpPr>
          <p:spPr>
            <a:xfrm>
              <a:off x="0" y="0"/>
              <a:ext cx="10515600" cy="981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 algn="ctr">
                <a:lnSpc>
                  <a:spcPct val="90000"/>
                </a:lnSpc>
                <a:defRPr sz="44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Example: 2 frogs at each side</a:t>
              </a:r>
            </a:p>
          </p:txBody>
        </p:sp>
        <p:sp>
          <p:nvSpPr>
            <p:cNvPr id="289" name="Line"/>
            <p:cNvSpPr/>
            <p:nvPr/>
          </p:nvSpPr>
          <p:spPr>
            <a:xfrm flipH="1">
              <a:off x="848760" y="3064992"/>
              <a:ext cx="455638" cy="2579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0" name="Line"/>
            <p:cNvSpPr/>
            <p:nvPr/>
          </p:nvSpPr>
          <p:spPr>
            <a:xfrm flipH="1">
              <a:off x="561872" y="266993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654005" y="2679407"/>
              <a:ext cx="749142" cy="2555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1206967" y="2686298"/>
              <a:ext cx="972098" cy="2251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1119546" y="2599667"/>
              <a:ext cx="1916099" cy="3816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H="1">
              <a:off x="1845408" y="3064992"/>
              <a:ext cx="455637" cy="2579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 flipH="1">
              <a:off x="766449" y="3467716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6" name="Line"/>
            <p:cNvSpPr/>
            <p:nvPr/>
          </p:nvSpPr>
          <p:spPr>
            <a:xfrm>
              <a:off x="925138" y="3456931"/>
              <a:ext cx="477629" cy="2580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>
              <a:off x="1840559" y="3478895"/>
              <a:ext cx="477629" cy="2580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 flipH="1">
              <a:off x="561872" y="3905025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 flipH="1">
              <a:off x="561872" y="430908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0" name="Line"/>
            <p:cNvSpPr/>
            <p:nvPr/>
          </p:nvSpPr>
          <p:spPr>
            <a:xfrm>
              <a:off x="1691583" y="430908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1" name="Line"/>
            <p:cNvSpPr/>
            <p:nvPr/>
          </p:nvSpPr>
          <p:spPr>
            <a:xfrm flipH="1">
              <a:off x="666707" y="5511086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1079707" y="5516447"/>
              <a:ext cx="453473" cy="2638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3" name="Line"/>
            <p:cNvSpPr/>
            <p:nvPr/>
          </p:nvSpPr>
          <p:spPr>
            <a:xfrm flipH="1">
              <a:off x="666707" y="5128293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4" name="Line"/>
            <p:cNvSpPr/>
            <p:nvPr/>
          </p:nvSpPr>
          <p:spPr>
            <a:xfrm>
              <a:off x="1602727" y="5128293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 flipH="1">
              <a:off x="1001650" y="4697285"/>
              <a:ext cx="1199360" cy="2705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 flipH="1">
              <a:off x="1948760" y="4707302"/>
              <a:ext cx="1142327" cy="372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>
              <a:off x="3370128" y="430908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>
              <a:off x="2521890" y="4225520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>
              <a:off x="843912" y="3917370"/>
              <a:ext cx="477629" cy="258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>
              <a:off x="1840559" y="3890657"/>
              <a:ext cx="477629" cy="258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2710084" y="3890657"/>
              <a:ext cx="477630" cy="258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2A7823-A789-BF4F-8B47-C5B8605C040F}"/>
              </a:ext>
            </a:extLst>
          </p:cNvPr>
          <p:cNvSpPr txBox="1"/>
          <p:nvPr/>
        </p:nvSpPr>
        <p:spPr>
          <a:xfrm>
            <a:off x="9582283" y="2824888"/>
            <a:ext cx="1525416" cy="92332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Queue,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HashTable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0813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15" name="How many moves to get the frogs interchanged?…"/>
          <p:cNvSpPr txBox="1"/>
          <p:nvPr/>
        </p:nvSpPr>
        <p:spPr>
          <a:xfrm>
            <a:off x="519662" y="1295378"/>
            <a:ext cx="11152676" cy="479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How many moves to get the frogs interchanged?</a:t>
            </a:r>
          </a:p>
          <a:p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0: </a:t>
            </a:r>
            <a:r>
              <a:rPr b="1" u="sng">
                <a:solidFill>
                  <a:srgbClr val="FF2600"/>
                </a:solidFill>
              </a:rPr>
              <a:t>ZZZ-AAA</a:t>
            </a:r>
            <a:r>
              <a:t>                                   &lt;—— Initial state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1: Z-ZZAAA  </a:t>
            </a:r>
            <a:r>
              <a:rPr b="1" u="sng">
                <a:solidFill>
                  <a:srgbClr val="FF2600"/>
                </a:solidFill>
              </a:rPr>
              <a:t> ZZ-ZAAA</a:t>
            </a:r>
            <a:r>
              <a:t>   ZZZA-AA   ZZZAA-A     &lt;—- new states reached in 1 step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2: -ZZZAAA   </a:t>
            </a:r>
            <a:r>
              <a:rPr b="1" u="sng">
                <a:solidFill>
                  <a:srgbClr val="FF2600"/>
                </a:solidFill>
              </a:rPr>
              <a:t>ZZAZ-AA</a:t>
            </a:r>
            <a:r>
              <a:t>   ZZ-AZAA   ZZZAAA-     &lt;—- new states reached in 2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3: ZZA-ZAA   </a:t>
            </a:r>
            <a:r>
              <a:rPr b="1" u="sng">
                <a:solidFill>
                  <a:srgbClr val="FF2600"/>
                </a:solidFill>
              </a:rPr>
              <a:t>ZZAZA-A</a:t>
            </a:r>
            <a:r>
              <a:t>   ZZAZAA-   -ZZAZAA   Z-ZAZAA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4: Z-AZZAA   ZZAAZ-A   </a:t>
            </a:r>
            <a:r>
              <a:rPr b="1" u="sng">
                <a:solidFill>
                  <a:srgbClr val="FF2600"/>
                </a:solidFill>
              </a:rPr>
              <a:t>ZZA-AZA</a:t>
            </a:r>
            <a:r>
              <a:t>   ZAZ-ZAA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5: -ZAZZAA   ZA-ZZAA   ZZAA-ZA   ZZAAZA-   </a:t>
            </a:r>
            <a:r>
              <a:rPr b="1" u="sng">
                <a:solidFill>
                  <a:srgbClr val="FF2600"/>
                </a:solidFill>
              </a:rPr>
              <a:t>Z-AZAZA</a:t>
            </a:r>
            <a:r>
              <a:t>   ZAZAZ-A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6: AZ-ZZAA   -AZZZAA   ZZAAAZ-   ZZAA-AZ   </a:t>
            </a:r>
            <a:r>
              <a:rPr b="1" u="sng">
                <a:solidFill>
                  <a:srgbClr val="FF2600"/>
                </a:solidFill>
              </a:rPr>
              <a:t>-ZAZAZA</a:t>
            </a:r>
            <a:r>
              <a:t>   ZA-ZAZA   ZAZA-ZA   ZAZAZA-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7: A-ZZZAA   ZZAAA-Z   </a:t>
            </a:r>
            <a:r>
              <a:rPr b="1" u="sng">
                <a:solidFill>
                  <a:srgbClr val="FF2600"/>
                </a:solidFill>
              </a:rPr>
              <a:t>AZ-ZAZA</a:t>
            </a:r>
            <a:r>
              <a:t>   -AZZAZA   ZAAZ-ZA   ZA-AZZA   ZAZAAZ-   ZAZA-AZ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8: A-ZZAZA   </a:t>
            </a:r>
            <a:r>
              <a:rPr b="1" u="sng">
                <a:solidFill>
                  <a:srgbClr val="FF2600"/>
                </a:solidFill>
              </a:rPr>
              <a:t>AZAZ-ZA</a:t>
            </a:r>
            <a:r>
              <a:t>   ZAA-ZZA   ZAAZAZ-   -AZAZZA   ZAZAA-Z   ZA-AZAZ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9: AZA-ZZA   </a:t>
            </a:r>
            <a:r>
              <a:rPr b="1" u="sng">
                <a:solidFill>
                  <a:srgbClr val="FF2600"/>
                </a:solidFill>
              </a:rPr>
              <a:t>AZAZAZ-</a:t>
            </a:r>
            <a:r>
              <a:t>   ZAAZA-Z   A-ZAZZA   -AZAZAZ   ZAA-ZAZ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10: A-AZZZA   </a:t>
            </a:r>
            <a:r>
              <a:rPr b="1" u="sng">
                <a:solidFill>
                  <a:srgbClr val="FF2600"/>
                </a:solidFill>
              </a:rPr>
              <a:t>AZAZA-Z</a:t>
            </a:r>
            <a:r>
              <a:t>   ZAA-AZZ   AAZ-ZZA   A-ZAZAZ   ZAAAZ-Z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11: AA-ZZZA   </a:t>
            </a:r>
            <a:r>
              <a:rPr b="1" u="sng">
                <a:solidFill>
                  <a:srgbClr val="FF2600"/>
                </a:solidFill>
              </a:rPr>
              <a:t>AZA-AZZ</a:t>
            </a:r>
            <a:r>
              <a:t>   ZAAA-ZZ   AAZ-ZAZ      &lt;—- new states reached in 11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12: </a:t>
            </a:r>
            <a:r>
              <a:rPr b="1" u="sng">
                <a:solidFill>
                  <a:srgbClr val="FF2600"/>
                </a:solidFill>
              </a:rPr>
              <a:t>A-AZAZZ</a:t>
            </a:r>
            <a:r>
              <a:t>   AZAA-ZZ   AA-ZZAZ   AAZAZ-Z      &lt;—- new states reached in 12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13: </a:t>
            </a:r>
            <a:r>
              <a:rPr b="1" u="sng">
                <a:solidFill>
                  <a:srgbClr val="FF2600"/>
                </a:solidFill>
              </a:rPr>
              <a:t>AA-ZAZZ</a:t>
            </a:r>
            <a:r>
              <a:t>   AAZA-ZZ                          &lt;—- new states reached in 13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14: </a:t>
            </a:r>
            <a:r>
              <a:rPr b="1" u="sng">
                <a:solidFill>
                  <a:srgbClr val="FF2600"/>
                </a:solidFill>
              </a:rPr>
              <a:t>AAAZ-ZZ</a:t>
            </a:r>
            <a:r>
              <a:t>   AA-AZZZ                          &lt;—- new states reached in 14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15: </a:t>
            </a:r>
            <a:r>
              <a:rPr b="1" u="sng">
                <a:solidFill>
                  <a:srgbClr val="FF2600"/>
                </a:solidFill>
              </a:rPr>
              <a:t>AAA-ZZZ</a:t>
            </a:r>
            <a:r>
              <a:t>                                    &lt;—- Target state reached in 15 steps</a:t>
            </a:r>
          </a:p>
        </p:txBody>
      </p:sp>
      <p:sp>
        <p:nvSpPr>
          <p:cNvPr id="316" name="Example: 3 frogs at each side"/>
          <p:cNvSpPr txBox="1"/>
          <p:nvPr/>
        </p:nvSpPr>
        <p:spPr>
          <a:xfrm>
            <a:off x="838200" y="365125"/>
            <a:ext cx="10515600" cy="98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Example: 3 frogs at each side</a:t>
            </a:r>
          </a:p>
        </p:txBody>
      </p:sp>
      <p:sp>
        <p:nvSpPr>
          <p:cNvPr id="317" name="Line"/>
          <p:cNvSpPr/>
          <p:nvPr/>
        </p:nvSpPr>
        <p:spPr>
          <a:xfrm>
            <a:off x="2010117" y="2078954"/>
            <a:ext cx="598129" cy="139423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2307739" y="2410351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>
            <a:off x="2307739" y="272541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286526" y="2941894"/>
            <a:ext cx="377289" cy="16749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698531" y="3181365"/>
            <a:ext cx="1420185" cy="21220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>
            <a:off x="6219540" y="346362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 flipH="1">
            <a:off x="4637891" y="3673385"/>
            <a:ext cx="1537271" cy="21906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 flipH="1">
            <a:off x="3330898" y="3897841"/>
            <a:ext cx="274412" cy="2744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246336" y="400660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246336" y="4283571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>
            <a:off x="2246336" y="452243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2246336" y="4761300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1021622" y="5038667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1021622" y="5554497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>
            <a:off x="1021622" y="5793361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1021622" y="5416014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H="1">
            <a:off x="1953381" y="5040572"/>
            <a:ext cx="274412" cy="2744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584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36" name="Conjecture: # Moves in Frog Puzzles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878619"/>
          </a:xfrm>
          <a:prstGeom prst="rect">
            <a:avLst/>
          </a:prstGeom>
        </p:spPr>
        <p:txBody>
          <a:bodyPr/>
          <a:lstStyle/>
          <a:p>
            <a:r>
              <a:t>Conjecture: # Moves in Frog Puzzles</a:t>
            </a:r>
          </a:p>
        </p:txBody>
      </p:sp>
      <p:sp>
        <p:nvSpPr>
          <p:cNvPr id="337" name="Conjecture: The least number of moves is expected as shown below…"/>
          <p:cNvSpPr txBox="1"/>
          <p:nvPr/>
        </p:nvSpPr>
        <p:spPr>
          <a:xfrm>
            <a:off x="202099" y="1984456"/>
            <a:ext cx="11312924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Conjecture: The least number of moves is expected as shown below </a:t>
            </a:r>
          </a:p>
          <a:p>
            <a:pPr>
              <a:defRPr sz="2300"/>
            </a:pPr>
            <a:endParaRPr dirty="0"/>
          </a:p>
          <a:p>
            <a:pPr>
              <a:defRPr sz="2300"/>
            </a:pPr>
            <a:endParaRPr dirty="0"/>
          </a:p>
          <a:p>
            <a:pPr>
              <a:defRPr sz="2300"/>
            </a:pPr>
            <a:r>
              <a:rPr dirty="0"/>
              <a:t>number of frogs a side N:           1 	2 	 3 	 4 	 5          6           7 	8     …  N </a:t>
            </a:r>
          </a:p>
          <a:p>
            <a:pPr lvl="1">
              <a:defRPr sz="2300"/>
            </a:pPr>
            <a:r>
              <a:rPr dirty="0"/>
              <a:t>number of moves F(N):	 3	8	15	24	35	?	?	?       …  ? </a:t>
            </a:r>
          </a:p>
          <a:p>
            <a:pPr lvl="1">
              <a:defRPr sz="2300"/>
            </a:pPr>
            <a:endParaRPr dirty="0"/>
          </a:p>
          <a:p>
            <a:pPr lvl="1">
              <a:defRPr sz="2300"/>
            </a:pPr>
            <a:r>
              <a:rPr dirty="0"/>
              <a:t>F(N) = (N+1)</a:t>
            </a:r>
            <a:r>
              <a:rPr baseline="30000" dirty="0"/>
              <a:t>2- </a:t>
            </a:r>
            <a:r>
              <a:rPr dirty="0"/>
              <a:t>1</a:t>
            </a:r>
          </a:p>
          <a:p>
            <a:pPr lvl="1">
              <a:defRPr sz="2300"/>
            </a:pPr>
            <a:r>
              <a:rPr dirty="0"/>
              <a:t>Mathematical Proof?</a:t>
            </a:r>
          </a:p>
        </p:txBody>
      </p:sp>
    </p:spTree>
    <p:extLst>
      <p:ext uri="{BB962C8B-B14F-4D97-AF65-F5344CB8AC3E}">
        <p14:creationId xmlns:p14="http://schemas.microsoft.com/office/powerpoint/2010/main" val="18663830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1BD0-4A34-A44E-A473-5B6A74C8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85" y="289586"/>
            <a:ext cx="10515600" cy="103360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Iterative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FD666-01B9-7549-AA7F-7C3089C6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101" y="3079159"/>
            <a:ext cx="9405058" cy="3058883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Selection Sort</a:t>
            </a:r>
          </a:p>
          <a:p>
            <a:pPr lvl="1"/>
            <a:r>
              <a:rPr lang="en-US" dirty="0">
                <a:hlinkClick r:id="rId2"/>
              </a:rPr>
              <a:t>http://cs.armstrong.edu/liang/animation/web/SelectionSortNew.html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http://www.algomation.com/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https://www.geeksforgeeks.org/selection-sort/</a:t>
            </a:r>
            <a:endParaRPr lang="en-US" dirty="0"/>
          </a:p>
          <a:p>
            <a:r>
              <a:rPr lang="en-US" dirty="0"/>
              <a:t>Insertion Sort</a:t>
            </a:r>
          </a:p>
          <a:p>
            <a:pPr lvl="1"/>
            <a:r>
              <a:rPr lang="en-US" dirty="0">
                <a:hlinkClick r:id="rId5"/>
              </a:rPr>
              <a:t>http://cs.armstrong.edu/liang/animation/web/InsertionSortNew.html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http://www.algomation.com/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https://www.geeksforgeeks.org/insertion-sort/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29DAF6C-E3CC-B743-A801-B10010B3C757}"/>
              </a:ext>
            </a:extLst>
          </p:cNvPr>
          <p:cNvSpPr txBox="1">
            <a:spLocks/>
          </p:cNvSpPr>
          <p:nvPr/>
        </p:nvSpPr>
        <p:spPr>
          <a:xfrm>
            <a:off x="1005439" y="1549717"/>
            <a:ext cx="8548464" cy="1025317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Incrementally (or iteratively) construct the solution.</a:t>
            </a:r>
          </a:p>
          <a:p>
            <a:pPr lvl="1" hangingPunct="1"/>
            <a:r>
              <a:rPr lang="en-US" dirty="0"/>
              <a:t>Usually use an iterative for-loop</a:t>
            </a:r>
          </a:p>
        </p:txBody>
      </p:sp>
    </p:spTree>
    <p:extLst>
      <p:ext uri="{BB962C8B-B14F-4D97-AF65-F5344CB8AC3E}">
        <p14:creationId xmlns:p14="http://schemas.microsoft.com/office/powerpoint/2010/main" val="21257459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1" y="114589"/>
            <a:ext cx="3567928" cy="8468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lvl="0">
              <a:defRPr sz="1800"/>
            </a:pPr>
            <a:r>
              <a:rPr lang="en-US" sz="4400" dirty="0"/>
              <a:t>Selection </a:t>
            </a:r>
            <a:r>
              <a:rPr sz="4400" dirty="0"/>
              <a:t>Sort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/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/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2"/>
          <p:cNvGraphicFramePr/>
          <p:nvPr>
            <p:extLst/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4"/>
          <p:cNvGraphicFramePr/>
          <p:nvPr>
            <p:extLst/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/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8"/>
          <p:cNvGraphicFramePr/>
          <p:nvPr>
            <p:extLst/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b="0" u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7" y="1080467"/>
            <a:ext cx="155992" cy="55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2400" dirty="0"/>
              <a:t>6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5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4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3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2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4"/>
            <a:ext cx="6291431" cy="346132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>
            <a:no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smallest item, move to 1</a:t>
            </a:r>
            <a:r>
              <a:rPr lang="en-US" sz="2772" baseline="30000" dirty="0"/>
              <a:t>st</a:t>
            </a:r>
            <a:r>
              <a:rPr lang="en-US" sz="2772" dirty="0"/>
              <a:t> location (n comparisons). </a:t>
            </a:r>
            <a:r>
              <a:rPr lang="en-US" sz="2772" dirty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sz="2772" dirty="0">
                <a:solidFill>
                  <a:srgbClr val="00B050"/>
                </a:solidFill>
              </a:rPr>
              <a:t>(1 sorted item)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lang="en-US" sz="2772" dirty="0"/>
              <a:t>Find next smallest item, move to 2</a:t>
            </a:r>
            <a:r>
              <a:rPr lang="en-US" sz="2772" baseline="30000" dirty="0"/>
              <a:t>nd</a:t>
            </a:r>
            <a:r>
              <a:rPr lang="en-US" sz="2772" dirty="0"/>
              <a:t> location (n-1 comparisons). </a:t>
            </a:r>
            <a:r>
              <a:rPr lang="en-US" sz="2772" dirty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sz="2772" dirty="0">
                <a:solidFill>
                  <a:srgbClr val="00B050"/>
                </a:solidFill>
              </a:rPr>
              <a:t>(2 sorted items)</a:t>
            </a:r>
            <a:endParaRPr lang="en-US" sz="2772" dirty="0"/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 dirty="0"/>
              <a:t>… 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lang="en-US" sz="2772" dirty="0"/>
              <a:t>Repeat until the final location is reached. </a:t>
            </a:r>
            <a:r>
              <a:rPr lang="en-US" sz="2772" dirty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sz="2772" dirty="0">
                <a:solidFill>
                  <a:srgbClr val="00B050"/>
                </a:solidFill>
              </a:rPr>
              <a:t>(n sorted item)</a:t>
            </a:r>
            <a:endParaRPr lang="en-US" sz="2772" dirty="0"/>
          </a:p>
        </p:txBody>
      </p:sp>
      <p:sp>
        <p:nvSpPr>
          <p:cNvPr id="17" name="Curved Down Arrow 16"/>
          <p:cNvSpPr/>
          <p:nvPr/>
        </p:nvSpPr>
        <p:spPr>
          <a:xfrm>
            <a:off x="2772209" y="2735291"/>
            <a:ext cx="2084853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108959" y="4667981"/>
            <a:ext cx="954740" cy="257252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2159000" y="1730087"/>
            <a:ext cx="66763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4639948" y="5673639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485900" y="605266"/>
            <a:ext cx="3371162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297348" y="3710081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88040" y="107538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25655" y="301754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93532" y="401275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6262" y="49901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88040" y="59751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B17FC6-B71A-B74B-8ED5-EF3D8F64AA7E}"/>
              </a:ext>
            </a:extLst>
          </p:cNvPr>
          <p:cNvSpPr/>
          <p:nvPr/>
        </p:nvSpPr>
        <p:spPr>
          <a:xfrm>
            <a:off x="5633151" y="5314998"/>
            <a:ext cx="532709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dirty="0"/>
              <a:t>Time complexity: n+(n-1)+(n-2)+…+1 = (n</a:t>
            </a:r>
            <a:r>
              <a:rPr lang="en-US" baseline="30000" dirty="0"/>
              <a:t>2</a:t>
            </a:r>
            <a:r>
              <a:rPr lang="en-US" dirty="0"/>
              <a:t>+n)/2 = O(n</a:t>
            </a:r>
            <a:r>
              <a:rPr lang="en-US" baseline="29979" dirty="0"/>
              <a:t>2</a:t>
            </a:r>
            <a:r>
              <a:rPr lang="en-US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AAB9A5-D6BB-C542-88C5-91F85C2D0AF5}"/>
              </a:ext>
            </a:extLst>
          </p:cNvPr>
          <p:cNvSpPr txBox="1"/>
          <p:nvPr/>
        </p:nvSpPr>
        <p:spPr>
          <a:xfrm>
            <a:off x="5969360" y="5975167"/>
            <a:ext cx="4756013" cy="64632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 Array or List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In-Place: No extra memory spaces needed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3488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an Sorting be done faster?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Can Sorting be done faster?</a:t>
            </a:r>
          </a:p>
        </p:txBody>
      </p:sp>
      <p:sp>
        <p:nvSpPr>
          <p:cNvPr id="189" name="Yes. Merge sort, quick sort, radix sort, …"/>
          <p:cNvSpPr txBox="1"/>
          <p:nvPr/>
        </p:nvSpPr>
        <p:spPr>
          <a:xfrm>
            <a:off x="2073950" y="2106614"/>
            <a:ext cx="943487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700"/>
            </a:lvl1pPr>
          </a:lstStyle>
          <a:p>
            <a:r>
              <a:rPr dirty="0"/>
              <a:t>Yes</a:t>
            </a:r>
            <a:r>
              <a:rPr lang="en-US" dirty="0"/>
              <a:t>, with the paradigm of Divie and Conquer</a:t>
            </a:r>
          </a:p>
          <a:p>
            <a:r>
              <a:rPr lang="en-US" dirty="0"/>
              <a:t>	Merge sort, quick sort,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6663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0316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A81F-F007-7D45-896B-B8585584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89C6-E621-924E-AF4A-061DDCD97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algorithms we learned so far</a:t>
            </a:r>
          </a:p>
          <a:p>
            <a:pPr lvl="1"/>
            <a:r>
              <a:rPr lang="en-US" dirty="0"/>
              <a:t>Naïve (Brute-Force)</a:t>
            </a:r>
          </a:p>
          <a:p>
            <a:pPr lvl="1"/>
            <a:r>
              <a:rPr lang="en-US" dirty="0"/>
              <a:t>Incremental </a:t>
            </a:r>
          </a:p>
          <a:p>
            <a:pPr lvl="1"/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715245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675"/>
            <a:ext cx="10470931" cy="9663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Naïve (Brute Force) Algorithms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E20498-427F-F241-8F2C-33778410801A}"/>
              </a:ext>
            </a:extLst>
          </p:cNvPr>
          <p:cNvSpPr txBox="1">
            <a:spLocks/>
          </p:cNvSpPr>
          <p:nvPr/>
        </p:nvSpPr>
        <p:spPr>
          <a:xfrm>
            <a:off x="1005438" y="1549717"/>
            <a:ext cx="9273679" cy="1540324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Enumberate all the possible cases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Compare the solution quality in each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Select the best (or the correct) one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F5D18A-536F-3F4B-9CA9-3891AFA6E899}"/>
              </a:ext>
            </a:extLst>
          </p:cNvPr>
          <p:cNvSpPr txBox="1">
            <a:spLocks/>
          </p:cNvSpPr>
          <p:nvPr/>
        </p:nvSpPr>
        <p:spPr>
          <a:xfrm>
            <a:off x="1005438" y="4306919"/>
            <a:ext cx="9911255" cy="2367138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latin typeface="Arial" charset="0"/>
              </a:rPr>
              <a:t>Profit of a stock transaction</a:t>
            </a:r>
          </a:p>
          <a:p>
            <a:r>
              <a:rPr lang="en-US" sz="2400" dirty="0"/>
              <a:t>Maximum-subarray problem</a:t>
            </a:r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5 wolves and 3 sheep (</a:t>
            </a:r>
            <a:r>
              <a:rPr lang="en-US" sz="2400" dirty="0">
                <a:latin typeface="Arial" charset="0"/>
                <a:hlinkClick r:id="rId3"/>
              </a:rPr>
              <a:t>http://jrmf.org/problems/WolvesAndSheep.pdf</a:t>
            </a:r>
            <a:r>
              <a:rPr lang="en-US" sz="2400" dirty="0">
                <a:latin typeface="Arial" charset="0"/>
              </a:rPr>
              <a:t>)</a:t>
            </a:r>
          </a:p>
          <a:p>
            <a:r>
              <a:rPr lang="en-US" sz="2400" dirty="0">
                <a:latin typeface="Arial" charset="0"/>
              </a:rPr>
              <a:t>Three jugs problem (</a:t>
            </a:r>
            <a:r>
              <a:rPr lang="en-US" sz="2400" dirty="0">
                <a:latin typeface="Arial" charset="0"/>
                <a:hlinkClick r:id="rId4"/>
              </a:rPr>
              <a:t>http://jrmf.org/problems/ThreeJugs.pdf</a:t>
            </a:r>
            <a:r>
              <a:rPr lang="en-US" sz="2400" dirty="0">
                <a:latin typeface="Arial" charset="0"/>
              </a:rPr>
              <a:t>)</a:t>
            </a:r>
          </a:p>
          <a:p>
            <a:r>
              <a:rPr lang="en-US" sz="2400" dirty="0"/>
              <a:t>The jumping frog puzzle (</a:t>
            </a:r>
            <a:r>
              <a:rPr lang="en-US" sz="24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https://primefactorisation.com/frogpuzzle/</a:t>
            </a:r>
            <a:r>
              <a:rPr lang="en-US" sz="24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4BC5C2-639B-5246-BAD4-63E71FE4176F}"/>
              </a:ext>
            </a:extLst>
          </p:cNvPr>
          <p:cNvSpPr/>
          <p:nvPr/>
        </p:nvSpPr>
        <p:spPr>
          <a:xfrm>
            <a:off x="5010807" y="3531460"/>
            <a:ext cx="186301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</a:rPr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0150017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ata Structure:  array A where A[i] is the stock price on day i.…"/>
          <p:cNvSpPr txBox="1">
            <a:spLocks noGrp="1"/>
          </p:cNvSpPr>
          <p:nvPr>
            <p:ph type="body" sz="quarter" idx="1"/>
          </p:nvPr>
        </p:nvSpPr>
        <p:spPr>
          <a:xfrm>
            <a:off x="1443466" y="1584655"/>
            <a:ext cx="9527779" cy="98135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defTabSz="832104">
              <a:lnSpc>
                <a:spcPct val="81000"/>
              </a:lnSpc>
              <a:spcBef>
                <a:spcPts val="900"/>
              </a:spcBef>
              <a:buSzTx/>
              <a:buNone/>
              <a:defRPr sz="2366"/>
            </a:pPr>
            <a:r>
              <a:rPr dirty="0"/>
              <a:t>Data Structure:  array A where A[i] is the stock price on day i. </a:t>
            </a:r>
          </a:p>
          <a:p>
            <a:pPr marL="0" indent="0" defTabSz="832104">
              <a:lnSpc>
                <a:spcPct val="81000"/>
              </a:lnSpc>
              <a:spcBef>
                <a:spcPts val="900"/>
              </a:spcBef>
              <a:buSzTx/>
              <a:buNone/>
              <a:defRPr sz="2366"/>
            </a:pPr>
            <a:r>
              <a:rPr dirty="0"/>
              <a:t>Algorithm: find maximum profit of a single transaction (buy &amp; sell) permitted.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93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859" y="2804185"/>
            <a:ext cx="9527960" cy="351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Example of Algorithm Design &amp; Data Structu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3900"/>
            </a:lvl1pPr>
          </a:lstStyle>
          <a:p>
            <a:r>
              <a:rPr lang="en-US" dirty="0"/>
              <a:t>Profit of a Stock Transaction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"/>
          <p:cNvSpPr txBox="1"/>
          <p:nvPr/>
        </p:nvSpPr>
        <p:spPr>
          <a:xfrm>
            <a:off x="5855122" y="3243579"/>
            <a:ext cx="48175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6" name="A programmable procedure…">
            <a:extLst>
              <a:ext uri="{FF2B5EF4-FFF2-40B4-BE49-F238E27FC236}">
                <a16:creationId xmlns:a16="http://schemas.microsoft.com/office/drawing/2014/main" id="{109F1AE7-65F4-2D4F-A5E9-4B04A5459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62872"/>
            <a:ext cx="10515600" cy="38025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Naive Algorithm: O(N</a:t>
            </a:r>
            <a:r>
              <a:rPr lang="en-US" baseline="31181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Enumerate all the possible combinations of purchasing and selling dates.</a:t>
            </a:r>
          </a:p>
          <a:p>
            <a:pPr lvl="1"/>
            <a:r>
              <a:rPr lang="en-US" dirty="0"/>
              <a:t>Constraint: cannot sell before purchase</a:t>
            </a:r>
          </a:p>
          <a:p>
            <a:r>
              <a:rPr lang="en-US" dirty="0"/>
              <a:t>Compare all the pairs of (buying, selling) days, and pick up the best transaction</a:t>
            </a:r>
          </a:p>
          <a:p>
            <a:pPr lvl="1"/>
            <a:r>
              <a:rPr lang="en-US" dirty="0"/>
              <a:t>How many transactions enumberated?</a:t>
            </a:r>
          </a:p>
          <a:p>
            <a:pPr lvl="1"/>
            <a:r>
              <a:rPr lang="en-US" dirty="0"/>
              <a:t>Can we do better? </a:t>
            </a:r>
          </a:p>
          <a:p>
            <a:pPr lvl="2"/>
            <a:r>
              <a:rPr lang="en-US" dirty="0"/>
              <a:t>Reduced to Dynamic Programming</a:t>
            </a:r>
            <a:endParaRPr dirty="0"/>
          </a:p>
        </p:txBody>
      </p:sp>
      <p:sp>
        <p:nvSpPr>
          <p:cNvPr id="7" name="Example of Algorithm Design &amp; Data Structure">
            <a:extLst>
              <a:ext uri="{FF2B5EF4-FFF2-40B4-BE49-F238E27FC236}">
                <a16:creationId xmlns:a16="http://schemas.microsoft.com/office/drawing/2014/main" id="{FAF60A5F-D370-F448-9D6A-8767084694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3900"/>
            </a:lvl1pPr>
          </a:lstStyle>
          <a:p>
            <a:r>
              <a:rPr lang="en-US" dirty="0"/>
              <a:t>Naive Algorithm for Profit of a Stock Transaction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50E67BF-D20F-D14A-B5A8-A8484DAE9EE8}"/>
              </a:ext>
            </a:extLst>
          </p:cNvPr>
          <p:cNvSpPr txBox="1">
            <a:spLocks/>
          </p:cNvSpPr>
          <p:nvPr/>
        </p:nvSpPr>
        <p:spPr>
          <a:xfrm>
            <a:off x="749300" y="1622530"/>
            <a:ext cx="10261600" cy="4575070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dirty="0"/>
              <a:t>Int A[N] = { …};</a:t>
            </a:r>
          </a:p>
          <a:p>
            <a:pPr marL="0" indent="0" hangingPunct="1">
              <a:buFont typeface="Arial"/>
              <a:buNone/>
            </a:pPr>
            <a:r>
              <a:rPr lang="en-US" dirty="0"/>
              <a:t>Int maxProfit = 0 ;</a:t>
            </a:r>
          </a:p>
          <a:p>
            <a:pPr marL="0" indent="0" hangingPunct="1">
              <a:buFont typeface="Arial"/>
              <a:buNone/>
            </a:pPr>
            <a:r>
              <a:rPr lang="en-US" dirty="0"/>
              <a:t>for (int I = 0; I &lt; N; ++I ) {         //i: purchase day</a:t>
            </a:r>
          </a:p>
          <a:p>
            <a:pPr marL="0" indent="0" hangingPunct="1">
              <a:buFont typeface="Arial"/>
              <a:buNone/>
            </a:pPr>
            <a:r>
              <a:rPr lang="en-US" dirty="0"/>
              <a:t>    for (int j = i+1; j &lt; N ; ++j ) { // j: sale day</a:t>
            </a:r>
          </a:p>
          <a:p>
            <a:pPr marL="0" indent="0" hangingPunct="1">
              <a:buFont typeface="Arial"/>
              <a:buNone/>
            </a:pPr>
            <a:r>
              <a:rPr lang="en-US" dirty="0"/>
              <a:t>         int p = A[j] - A[i] ;           // profit from buying at day I ad selling at day j</a:t>
            </a:r>
          </a:p>
          <a:p>
            <a:pPr marL="0" indent="0" hangingPunct="1">
              <a:buNone/>
            </a:pPr>
            <a:r>
              <a:rPr lang="en-US" dirty="0"/>
              <a:t>         if (p &gt; maxProfit) {</a:t>
            </a:r>
          </a:p>
          <a:p>
            <a:pPr marL="0" indent="0" hangingPunct="1">
              <a:buNone/>
            </a:pPr>
            <a:r>
              <a:rPr lang="en-US" dirty="0"/>
              <a:t>	 maxProfit = p</a:t>
            </a:r>
          </a:p>
          <a:p>
            <a:pPr marL="0" indent="0" hangingPunct="1">
              <a:buFont typeface="Arial"/>
              <a:buNone/>
            </a:pPr>
            <a:r>
              <a:rPr lang="en-US" dirty="0"/>
              <a:t>         }</a:t>
            </a:r>
          </a:p>
          <a:p>
            <a:pPr marL="0" indent="0" hangingPunct="1">
              <a:buFont typeface="Arial"/>
              <a:buNone/>
            </a:pPr>
            <a:r>
              <a:rPr lang="en-US" dirty="0"/>
              <a:t>    }</a:t>
            </a:r>
          </a:p>
          <a:p>
            <a:pPr marL="0" indent="0" hangingPunct="1">
              <a:buFont typeface="Arial"/>
              <a:buNone/>
            </a:pPr>
            <a:r>
              <a:rPr lang="en-US" dirty="0"/>
              <a:t>}</a:t>
            </a:r>
          </a:p>
        </p:txBody>
      </p:sp>
      <p:sp>
        <p:nvSpPr>
          <p:cNvPr id="5" name="Example of Algorithm Design &amp; Data Structure">
            <a:extLst>
              <a:ext uri="{FF2B5EF4-FFF2-40B4-BE49-F238E27FC236}">
                <a16:creationId xmlns:a16="http://schemas.microsoft.com/office/drawing/2014/main" id="{12F5536A-5943-6C4F-89D2-A43B18376D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3900"/>
            </a:lvl1pPr>
          </a:lstStyle>
          <a:p>
            <a:r>
              <a:rPr lang="en-US" dirty="0"/>
              <a:t>Naive Algorithm for Profit of a Stock Transaction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E2F88-00AF-EE4D-9B94-E68B95602294}"/>
              </a:ext>
            </a:extLst>
          </p:cNvPr>
          <p:cNvSpPr/>
          <p:nvPr/>
        </p:nvSpPr>
        <p:spPr>
          <a:xfrm>
            <a:off x="6858234" y="1529834"/>
            <a:ext cx="353013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Naive Algorithm: O(N</a:t>
            </a:r>
            <a:r>
              <a:rPr lang="en-US" sz="2800" baseline="31181" dirty="0"/>
              <a:t>2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8190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efine array B, such that B[i]= min {A[k], k ≤  I } = lowest price prior to day I…"/>
          <p:cNvSpPr txBox="1"/>
          <p:nvPr/>
        </p:nvSpPr>
        <p:spPr>
          <a:xfrm>
            <a:off x="1215875" y="3598622"/>
            <a:ext cx="10465510" cy="14522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14964" indent="-214964" defTabSz="612648">
              <a:lnSpc>
                <a:spcPct val="72000"/>
              </a:lnSpc>
              <a:spcBef>
                <a:spcPts val="600"/>
              </a:spcBef>
              <a:buSzPct val="100000"/>
              <a:buChar char="•"/>
              <a:defRPr sz="2144"/>
            </a:pPr>
            <a:r>
              <a:rPr b="1" dirty="0"/>
              <a:t>Define array B, such that B[i]= min {A[k], k ≤  </a:t>
            </a:r>
            <a:r>
              <a:rPr lang="en-US" b="1" dirty="0"/>
              <a:t>i</a:t>
            </a:r>
            <a:r>
              <a:rPr b="1" dirty="0"/>
              <a:t> } = lowest price </a:t>
            </a:r>
            <a:r>
              <a:rPr lang="en-US" b="1" dirty="0"/>
              <a:t>so far (up</a:t>
            </a:r>
            <a:r>
              <a:rPr b="1" dirty="0"/>
              <a:t>to day </a:t>
            </a:r>
            <a:r>
              <a:rPr lang="en-US" b="1" dirty="0"/>
              <a:t>i)</a:t>
            </a:r>
            <a:endParaRPr b="1" dirty="0"/>
          </a:p>
          <a:p>
            <a:pPr marL="470234" lvl="1" indent="-214964" defTabSz="612648">
              <a:lnSpc>
                <a:spcPct val="72000"/>
              </a:lnSpc>
              <a:spcBef>
                <a:spcPts val="600"/>
              </a:spcBef>
              <a:buSzPct val="100000"/>
              <a:buChar char="•"/>
              <a:defRPr sz="2144"/>
            </a:pPr>
            <a:r>
              <a:rPr dirty="0"/>
              <a:t>B[i] = min { A[i],B[i-1] }</a:t>
            </a:r>
            <a:endParaRPr sz="2546" dirty="0"/>
          </a:p>
          <a:p>
            <a:pPr marL="214964" indent="-214964" defTabSz="612648">
              <a:lnSpc>
                <a:spcPct val="72000"/>
              </a:lnSpc>
              <a:spcBef>
                <a:spcPts val="600"/>
              </a:spcBef>
              <a:buSzPct val="100000"/>
              <a:buFontTx/>
              <a:buChar char="•"/>
              <a:defRPr sz="2144"/>
            </a:pPr>
            <a:r>
              <a:rPr lang="en-US" dirty="0"/>
              <a:t>C[i]= A[i]-B[i] will be</a:t>
            </a:r>
            <a:r>
              <a:rPr dirty="0"/>
              <a:t> the </a:t>
            </a:r>
            <a:r>
              <a:rPr lang="en-US" dirty="0"/>
              <a:t>best</a:t>
            </a:r>
            <a:r>
              <a:rPr dirty="0"/>
              <a:t> profit of transaction ending on day i</a:t>
            </a:r>
            <a:endParaRPr sz="2546" dirty="0"/>
          </a:p>
        </p:txBody>
      </p:sp>
      <p:graphicFrame>
        <p:nvGraphicFramePr>
          <p:cNvPr id="202" name="Table"/>
          <p:cNvGraphicFramePr/>
          <p:nvPr>
            <p:extLst/>
          </p:nvPr>
        </p:nvGraphicFramePr>
        <p:xfrm>
          <a:off x="838200" y="5003318"/>
          <a:ext cx="9846252" cy="158816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4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470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54457"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b="1"/>
                        <a:t>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10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12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13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14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15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r>
                        <a:t>16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97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t>B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100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100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100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85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85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85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85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/>
                      </a:pPr>
                      <a:r>
                        <a:t> 63</a:t>
                      </a:r>
                    </a:p>
                  </a:txBody>
                  <a:tcPr marL="12700" marR="12700" marT="12700" marB="12700" anchor="b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13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20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17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18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38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43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38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16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27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34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Shape"/>
          <p:cNvSpPr/>
          <p:nvPr/>
        </p:nvSpPr>
        <p:spPr>
          <a:xfrm>
            <a:off x="7306234" y="6159689"/>
            <a:ext cx="672354" cy="433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906"/>
                </a:moveTo>
                <a:lnTo>
                  <a:pt x="2894" y="2894"/>
                </a:lnTo>
                <a:lnTo>
                  <a:pt x="7906" y="0"/>
                </a:lnTo>
                <a:lnTo>
                  <a:pt x="13694" y="0"/>
                </a:lnTo>
                <a:lnTo>
                  <a:pt x="18706" y="2894"/>
                </a:lnTo>
                <a:lnTo>
                  <a:pt x="21600" y="7906"/>
                </a:lnTo>
                <a:lnTo>
                  <a:pt x="21600" y="13694"/>
                </a:lnTo>
                <a:lnTo>
                  <a:pt x="18706" y="18706"/>
                </a:lnTo>
                <a:lnTo>
                  <a:pt x="13694" y="21600"/>
                </a:lnTo>
                <a:lnTo>
                  <a:pt x="7906" y="21600"/>
                </a:lnTo>
                <a:lnTo>
                  <a:pt x="2894" y="18706"/>
                </a:lnTo>
                <a:lnTo>
                  <a:pt x="0" y="13694"/>
                </a:lnTo>
                <a:close/>
              </a:path>
            </a:pathLst>
          </a:custGeom>
          <a:ln w="508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4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462" y="1376111"/>
            <a:ext cx="10703923" cy="220096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"/>
          <p:cNvSpPr/>
          <p:nvPr/>
        </p:nvSpPr>
        <p:spPr>
          <a:xfrm>
            <a:off x="5507387" y="5364106"/>
            <a:ext cx="672354" cy="433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906"/>
                </a:moveTo>
                <a:lnTo>
                  <a:pt x="2894" y="2894"/>
                </a:lnTo>
                <a:lnTo>
                  <a:pt x="7906" y="0"/>
                </a:lnTo>
                <a:lnTo>
                  <a:pt x="13694" y="0"/>
                </a:lnTo>
                <a:lnTo>
                  <a:pt x="18706" y="2894"/>
                </a:lnTo>
                <a:lnTo>
                  <a:pt x="21600" y="7906"/>
                </a:lnTo>
                <a:lnTo>
                  <a:pt x="21600" y="13694"/>
                </a:lnTo>
                <a:lnTo>
                  <a:pt x="18706" y="18706"/>
                </a:lnTo>
                <a:lnTo>
                  <a:pt x="13694" y="21600"/>
                </a:lnTo>
                <a:lnTo>
                  <a:pt x="7906" y="21600"/>
                </a:lnTo>
                <a:lnTo>
                  <a:pt x="2894" y="18706"/>
                </a:lnTo>
                <a:lnTo>
                  <a:pt x="0" y="13694"/>
                </a:lnTo>
                <a:close/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"/>
          <p:cNvSpPr/>
          <p:nvPr/>
        </p:nvSpPr>
        <p:spPr>
          <a:xfrm>
            <a:off x="7306234" y="5364106"/>
            <a:ext cx="672354" cy="433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906"/>
                </a:moveTo>
                <a:lnTo>
                  <a:pt x="2894" y="2894"/>
                </a:lnTo>
                <a:lnTo>
                  <a:pt x="7906" y="0"/>
                </a:lnTo>
                <a:lnTo>
                  <a:pt x="13694" y="0"/>
                </a:lnTo>
                <a:lnTo>
                  <a:pt x="18706" y="2894"/>
                </a:lnTo>
                <a:lnTo>
                  <a:pt x="21600" y="7906"/>
                </a:lnTo>
                <a:lnTo>
                  <a:pt x="21600" y="13694"/>
                </a:lnTo>
                <a:lnTo>
                  <a:pt x="18706" y="18706"/>
                </a:lnTo>
                <a:lnTo>
                  <a:pt x="13694" y="21600"/>
                </a:lnTo>
                <a:lnTo>
                  <a:pt x="7906" y="21600"/>
                </a:lnTo>
                <a:lnTo>
                  <a:pt x="2894" y="18706"/>
                </a:lnTo>
                <a:lnTo>
                  <a:pt x="0" y="13694"/>
                </a:lnTo>
                <a:close/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Example of Algorithm Design &amp; Data Structure">
            <a:extLst>
              <a:ext uri="{FF2B5EF4-FFF2-40B4-BE49-F238E27FC236}">
                <a16:creationId xmlns:a16="http://schemas.microsoft.com/office/drawing/2014/main" id="{8D9895A4-26A0-504B-9E7D-F674E599ED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3900"/>
            </a:lvl1pPr>
          </a:lstStyle>
          <a:p>
            <a:pPr defTabSz="768095">
              <a:spcBef>
                <a:spcPts val="800"/>
              </a:spcBef>
              <a:defRPr sz="2351"/>
            </a:pPr>
            <a:r>
              <a:rPr lang="en-US" sz="4000" dirty="0"/>
              <a:t>A Faster Algorithm: Enumerate all subcases</a:t>
            </a:r>
          </a:p>
        </p:txBody>
      </p:sp>
    </p:spTree>
    <p:extLst>
      <p:ext uri="{BB962C8B-B14F-4D97-AF65-F5344CB8AC3E}">
        <p14:creationId xmlns:p14="http://schemas.microsoft.com/office/powerpoint/2010/main" val="16856439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71DEA0D-1A6E-E542-8AC7-BCD73AC1758C}"/>
              </a:ext>
            </a:extLst>
          </p:cNvPr>
          <p:cNvSpPr txBox="1">
            <a:spLocks/>
          </p:cNvSpPr>
          <p:nvPr/>
        </p:nvSpPr>
        <p:spPr>
          <a:xfrm>
            <a:off x="644525" y="2121563"/>
            <a:ext cx="6137275" cy="4416320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2400" dirty="0"/>
              <a:t>Int A[N] = { …}; int B[N]; int C[N];</a:t>
            </a:r>
          </a:p>
          <a:p>
            <a:pPr marL="0" indent="0" hangingPunct="1">
              <a:buFont typeface="Arial"/>
              <a:buNone/>
            </a:pPr>
            <a:r>
              <a:rPr lang="en-US" sz="2400" dirty="0"/>
              <a:t>B[0] = A[0];</a:t>
            </a:r>
          </a:p>
          <a:p>
            <a:pPr marL="0" indent="0" hangingPunct="1">
              <a:buFont typeface="Arial"/>
              <a:buNone/>
            </a:pPr>
            <a:r>
              <a:rPr lang="en-US" sz="2400" dirty="0"/>
              <a:t>For (int i=1; I &lt;N; ++I ) { B[i] = min (B[i-1], A[i] } ;</a:t>
            </a:r>
          </a:p>
          <a:p>
            <a:pPr marL="0" indent="0" hangingPunct="1">
              <a:buNone/>
            </a:pPr>
            <a:r>
              <a:rPr lang="en-US" sz="2400" dirty="0"/>
              <a:t>For (int i=0; I &lt;N; ++I ) { C[i] = A[i] – B[i] } ;</a:t>
            </a:r>
          </a:p>
          <a:p>
            <a:pPr marL="0" indent="0" hangingPunct="1">
              <a:buFont typeface="Arial"/>
              <a:buNone/>
            </a:pPr>
            <a:endParaRPr lang="en-US" sz="2400" dirty="0"/>
          </a:p>
          <a:p>
            <a:pPr marL="0" indent="0" hangingPunct="1">
              <a:buFont typeface="Arial"/>
              <a:buNone/>
            </a:pPr>
            <a:r>
              <a:rPr lang="en-US" sz="2400" dirty="0"/>
              <a:t>Int maxProfit = 0 ;</a:t>
            </a:r>
          </a:p>
          <a:p>
            <a:pPr marL="0" indent="0" hangingPunct="1">
              <a:buFont typeface="Arial"/>
              <a:buNone/>
            </a:pPr>
            <a:r>
              <a:rPr lang="en-US" sz="2400" dirty="0"/>
              <a:t>for (int I = 0; I &lt; N; ++I ) {         //i: purchase day</a:t>
            </a:r>
          </a:p>
          <a:p>
            <a:pPr marL="0" indent="0" hangingPunct="1">
              <a:buNone/>
            </a:pPr>
            <a:r>
              <a:rPr lang="en-US" sz="2400" dirty="0"/>
              <a:t> 	maxProfit = max (maxProfit, C[i] );</a:t>
            </a:r>
          </a:p>
          <a:p>
            <a:pPr marL="0" indent="0" hangingPunct="1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Example of Algorithm Design &amp; Data Structure">
            <a:extLst>
              <a:ext uri="{FF2B5EF4-FFF2-40B4-BE49-F238E27FC236}">
                <a16:creationId xmlns:a16="http://schemas.microsoft.com/office/drawing/2014/main" id="{92C65E86-7349-A341-8466-4B97203F3F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3900"/>
            </a:lvl1pPr>
          </a:lstStyle>
          <a:p>
            <a:pPr defTabSz="768095">
              <a:spcBef>
                <a:spcPts val="800"/>
              </a:spcBef>
              <a:defRPr sz="2351"/>
            </a:pPr>
            <a:r>
              <a:rPr lang="en-US" sz="4000" dirty="0"/>
              <a:t>A Faster Algorithm: Enumerate all subcases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ECCEC-2132-1245-916A-A85B2E1F31C3}"/>
              </a:ext>
            </a:extLst>
          </p:cNvPr>
          <p:cNvSpPr/>
          <p:nvPr/>
        </p:nvSpPr>
        <p:spPr>
          <a:xfrm>
            <a:off x="5210218" y="1937029"/>
            <a:ext cx="37016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Faster Algorithm: O(N)</a:t>
            </a:r>
          </a:p>
        </p:txBody>
      </p:sp>
    </p:spTree>
    <p:extLst>
      <p:ext uri="{BB962C8B-B14F-4D97-AF65-F5344CB8AC3E}">
        <p14:creationId xmlns:p14="http://schemas.microsoft.com/office/powerpoint/2010/main" val="42259579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Example: The Three-Jug Proble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Example: The Three-Jug Problem</a:t>
            </a:r>
          </a:p>
        </p:txBody>
      </p:sp>
      <p:sp>
        <p:nvSpPr>
          <p:cNvPr id="340" name="Rectangle"/>
          <p:cNvSpPr/>
          <p:nvPr/>
        </p:nvSpPr>
        <p:spPr>
          <a:xfrm>
            <a:off x="10422515" y="967686"/>
            <a:ext cx="782805" cy="358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SVU CS502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SVU CS502</a:t>
            </a:r>
          </a:p>
        </p:txBody>
      </p:sp>
      <p:sp>
        <p:nvSpPr>
          <p:cNvPr id="342" name="1/12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1/12/16</a:t>
            </a:r>
          </a:p>
        </p:txBody>
      </p:sp>
      <p:sp>
        <p:nvSpPr>
          <p:cNvPr id="3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44" name="Given an empty 3-, 5-, and a full 8-liter water jug.…"/>
          <p:cNvSpPr txBox="1">
            <a:spLocks noGrp="1"/>
          </p:cNvSpPr>
          <p:nvPr>
            <p:ph type="body" idx="1"/>
          </p:nvPr>
        </p:nvSpPr>
        <p:spPr>
          <a:xfrm>
            <a:off x="1126415" y="1666155"/>
            <a:ext cx="10515601" cy="46466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r>
              <a:rPr dirty="0"/>
              <a:t>Given an empty 3-, 5-, and a full 8-liter water jug. </a:t>
            </a:r>
          </a:p>
          <a:p>
            <a:r>
              <a:rPr dirty="0"/>
              <a:t>Use the three jugs to measure out exactly 4 liters of water with the “least number of steps”.</a:t>
            </a:r>
          </a:p>
          <a:p>
            <a:r>
              <a:rPr dirty="0"/>
              <a:t>Solution: How to enumerate all the possible schemes? (</a:t>
            </a:r>
            <a:r>
              <a:rPr b="1" dirty="0"/>
              <a:t>Not that obvious</a:t>
            </a:r>
            <a:r>
              <a:rPr dirty="0"/>
              <a:t>)</a:t>
            </a:r>
          </a:p>
          <a:p>
            <a:pPr marL="685800" lvl="1" indent="-228600"/>
            <a:r>
              <a:rPr dirty="0"/>
              <a:t>Define State (a b c): the amounts of water in each of 3-,5- and 8-liter jugs</a:t>
            </a:r>
          </a:p>
          <a:p>
            <a:pPr marL="685800" lvl="1" indent="-228600"/>
            <a:r>
              <a:rPr dirty="0">
                <a:latin typeface="Arial"/>
                <a:ea typeface="Arial"/>
                <a:cs typeface="Arial"/>
                <a:sym typeface="Arial"/>
              </a:rPr>
              <a:t>From the initial state, enumerate all possible states at each step</a:t>
            </a:r>
          </a:p>
          <a:p>
            <a:pPr marL="685800" lvl="1" indent="-228600"/>
            <a:r>
              <a:rPr dirty="0">
                <a:latin typeface="Arial"/>
                <a:ea typeface="Arial"/>
                <a:cs typeface="Arial"/>
                <a:sym typeface="Arial"/>
              </a:rPr>
              <a:t> Caveat: avoid repeated states</a:t>
            </a:r>
          </a:p>
          <a:p>
            <a:endParaRPr sz="1200" dirty="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347" name="Group"/>
          <p:cNvGrpSpPr/>
          <p:nvPr/>
        </p:nvGrpSpPr>
        <p:grpSpPr>
          <a:xfrm>
            <a:off x="8782426" y="1536790"/>
            <a:ext cx="386382" cy="539938"/>
            <a:chOff x="0" y="0"/>
            <a:chExt cx="386380" cy="539937"/>
          </a:xfrm>
        </p:grpSpPr>
        <p:sp>
          <p:nvSpPr>
            <p:cNvPr id="345" name="Rectangle"/>
            <p:cNvSpPr/>
            <p:nvPr/>
          </p:nvSpPr>
          <p:spPr>
            <a:xfrm>
              <a:off x="0" y="61614"/>
              <a:ext cx="386381" cy="47832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Oval"/>
            <p:cNvSpPr/>
            <p:nvPr/>
          </p:nvSpPr>
          <p:spPr>
            <a:xfrm>
              <a:off x="0" y="0"/>
              <a:ext cx="386381" cy="16183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0" name="Group"/>
          <p:cNvGrpSpPr/>
          <p:nvPr/>
        </p:nvGrpSpPr>
        <p:grpSpPr>
          <a:xfrm>
            <a:off x="9467584" y="1291097"/>
            <a:ext cx="562199" cy="785632"/>
            <a:chOff x="0" y="0"/>
            <a:chExt cx="562198" cy="785630"/>
          </a:xfrm>
        </p:grpSpPr>
        <p:sp>
          <p:nvSpPr>
            <p:cNvPr id="348" name="Rectangle"/>
            <p:cNvSpPr/>
            <p:nvPr/>
          </p:nvSpPr>
          <p:spPr>
            <a:xfrm>
              <a:off x="0" y="89651"/>
              <a:ext cx="562199" cy="6959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Oval"/>
            <p:cNvSpPr/>
            <p:nvPr/>
          </p:nvSpPr>
          <p:spPr>
            <a:xfrm>
              <a:off x="0" y="0"/>
              <a:ext cx="562199" cy="2354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51" name="Rectangle"/>
          <p:cNvSpPr/>
          <p:nvPr/>
        </p:nvSpPr>
        <p:spPr>
          <a:xfrm>
            <a:off x="10422515" y="1107649"/>
            <a:ext cx="782805" cy="969079"/>
          </a:xfrm>
          <a:prstGeom prst="rect">
            <a:avLst/>
          </a:prstGeom>
          <a:solidFill>
            <a:srgbClr val="E68B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2" name="3"/>
          <p:cNvSpPr txBox="1"/>
          <p:nvPr/>
        </p:nvSpPr>
        <p:spPr>
          <a:xfrm>
            <a:off x="8865616" y="1672139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353" name="5"/>
          <p:cNvSpPr txBox="1"/>
          <p:nvPr/>
        </p:nvSpPr>
        <p:spPr>
          <a:xfrm>
            <a:off x="9685659" y="1621339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354" name="8"/>
          <p:cNvSpPr txBox="1"/>
          <p:nvPr/>
        </p:nvSpPr>
        <p:spPr>
          <a:xfrm>
            <a:off x="10703915" y="1498492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355" name="Oval"/>
          <p:cNvSpPr/>
          <p:nvPr/>
        </p:nvSpPr>
        <p:spPr>
          <a:xfrm>
            <a:off x="10422515" y="927138"/>
            <a:ext cx="782805" cy="32787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6" name="Oval"/>
          <p:cNvSpPr/>
          <p:nvPr/>
        </p:nvSpPr>
        <p:spPr>
          <a:xfrm>
            <a:off x="10422515" y="982818"/>
            <a:ext cx="782805" cy="327877"/>
          </a:xfrm>
          <a:prstGeom prst="ellipse">
            <a:avLst/>
          </a:prstGeom>
          <a:solidFill>
            <a:srgbClr val="E68B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29796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1620</Words>
  <Application>Microsoft Macintosh PowerPoint</Application>
  <PresentationFormat>Widescreen</PresentationFormat>
  <Paragraphs>329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Josefin Sans</vt:lpstr>
      <vt:lpstr>ＭＳ Ｐゴシック</vt:lpstr>
      <vt:lpstr>Open Sans</vt:lpstr>
      <vt:lpstr>Arial</vt:lpstr>
      <vt:lpstr>Calibri</vt:lpstr>
      <vt:lpstr>Calibri Light</vt:lpstr>
      <vt:lpstr>Helvetica</vt:lpstr>
      <vt:lpstr>Helvetica Light</vt:lpstr>
      <vt:lpstr>Helvetica Neue</vt:lpstr>
      <vt:lpstr>Menlo</vt:lpstr>
      <vt:lpstr>Times</vt:lpstr>
      <vt:lpstr>Wingdings</vt:lpstr>
      <vt:lpstr>Default</vt:lpstr>
      <vt:lpstr>CS295CA Data Structures and Algorithms Lecture-1: Introduction</vt:lpstr>
      <vt:lpstr>Agenda</vt:lpstr>
      <vt:lpstr>Naïve (Brute Force) Algorithms</vt:lpstr>
      <vt:lpstr>Profit of a Stock Transaction</vt:lpstr>
      <vt:lpstr>Naive Algorithm for Profit of a Stock Transaction</vt:lpstr>
      <vt:lpstr>Naive Algorithm for Profit of a Stock Transaction</vt:lpstr>
      <vt:lpstr>A Faster Algorithm: Enumerate all subcases</vt:lpstr>
      <vt:lpstr>A Faster Algorithm: Enumerate all subcases</vt:lpstr>
      <vt:lpstr>Example: The Three-Jug Problem</vt:lpstr>
      <vt:lpstr>Solution: Enumerate All Possibilities </vt:lpstr>
      <vt:lpstr>Exercises: </vt:lpstr>
      <vt:lpstr>The Jumping Frog Puzzle https://primefactorisation.com/frogpuzzle/</vt:lpstr>
      <vt:lpstr>PowerPoint Presentation</vt:lpstr>
      <vt:lpstr>PowerPoint Presentation</vt:lpstr>
      <vt:lpstr>Conjecture: # Moves in Frog Puzzles</vt:lpstr>
      <vt:lpstr>Iterative Algorithm</vt:lpstr>
      <vt:lpstr>Selection Sort</vt:lpstr>
      <vt:lpstr>Can Sorting be done faster?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CS295CA Data Structures and Algorithms Lecture-1: Introduction</dc:title>
  <cp:lastModifiedBy>Chung-Wen Tsao</cp:lastModifiedBy>
  <cp:revision>45</cp:revision>
  <dcterms:modified xsi:type="dcterms:W3CDTF">2018-10-14T21:12:36Z</dcterms:modified>
</cp:coreProperties>
</file>