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6"/>
  </p:notesMasterIdLst>
  <p:sldIdLst>
    <p:sldId id="256" r:id="rId3"/>
    <p:sldId id="269" r:id="rId4"/>
    <p:sldId id="264" r:id="rId5"/>
    <p:sldId id="265" r:id="rId6"/>
    <p:sldId id="26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304" r:id="rId27"/>
    <p:sldId id="262" r:id="rId28"/>
    <p:sldId id="310" r:id="rId29"/>
    <p:sldId id="303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2" r:id="rId55"/>
    <p:sldId id="305" r:id="rId56"/>
    <p:sldId id="306" r:id="rId57"/>
    <p:sldId id="307" r:id="rId58"/>
    <p:sldId id="308" r:id="rId59"/>
    <p:sldId id="309" r:id="rId60"/>
    <p:sldId id="444" r:id="rId61"/>
    <p:sldId id="314" r:id="rId62"/>
    <p:sldId id="311" r:id="rId63"/>
    <p:sldId id="312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404" r:id="rId115"/>
    <p:sldId id="405" r:id="rId116"/>
    <p:sldId id="406" r:id="rId117"/>
    <p:sldId id="407" r:id="rId118"/>
    <p:sldId id="408" r:id="rId119"/>
    <p:sldId id="409" r:id="rId120"/>
    <p:sldId id="410" r:id="rId121"/>
    <p:sldId id="411" r:id="rId122"/>
    <p:sldId id="412" r:id="rId123"/>
    <p:sldId id="413" r:id="rId124"/>
    <p:sldId id="414" r:id="rId125"/>
    <p:sldId id="415" r:id="rId126"/>
    <p:sldId id="416" r:id="rId127"/>
    <p:sldId id="417" r:id="rId128"/>
    <p:sldId id="418" r:id="rId129"/>
    <p:sldId id="419" r:id="rId130"/>
    <p:sldId id="420" r:id="rId131"/>
    <p:sldId id="421" r:id="rId132"/>
    <p:sldId id="422" r:id="rId133"/>
    <p:sldId id="423" r:id="rId134"/>
    <p:sldId id="443" r:id="rId135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bevel/>
            </a:ln>
          </a:left>
          <a:right>
            <a:ln w="12700" cap="flat">
              <a:solidFill>
                <a:srgbClr val="4472C4"/>
              </a:solidFill>
              <a:prstDash val="solid"/>
              <a:bevel/>
            </a:ln>
          </a:right>
          <a:top>
            <a:ln w="12700" cap="flat">
              <a:solidFill>
                <a:srgbClr val="4472C4"/>
              </a:solidFill>
              <a:prstDash val="solid"/>
              <a:bevel/>
            </a:ln>
          </a:top>
          <a:bottom>
            <a:ln w="12700" cap="flat">
              <a:solidFill>
                <a:srgbClr val="4472C4"/>
              </a:solidFill>
              <a:prstDash val="solid"/>
              <a:bevel/>
            </a:ln>
          </a:bottom>
          <a:insideH>
            <a:ln w="12700" cap="flat">
              <a:solidFill>
                <a:srgbClr val="4472C4"/>
              </a:solidFill>
              <a:prstDash val="solid"/>
              <a:bevel/>
            </a:ln>
          </a:insideH>
          <a:insideV>
            <a:ln w="12700" cap="flat">
              <a:solidFill>
                <a:srgbClr val="4472C4"/>
              </a:solidFill>
              <a:prstDash val="solid"/>
              <a:bevel/>
            </a:ln>
          </a:insideV>
        </a:tcBdr>
        <a:fill>
          <a:solidFill>
            <a:srgbClr val="4472C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bevel/>
            </a:ln>
          </a:left>
          <a:right>
            <a:ln w="12700" cap="flat">
              <a:solidFill>
                <a:srgbClr val="4472C4"/>
              </a:solidFill>
              <a:prstDash val="solid"/>
              <a:bevel/>
            </a:ln>
          </a:right>
          <a:top>
            <a:ln w="12700" cap="flat">
              <a:solidFill>
                <a:srgbClr val="4472C4"/>
              </a:solidFill>
              <a:prstDash val="solid"/>
              <a:bevel/>
            </a:ln>
          </a:top>
          <a:bottom>
            <a:ln w="12700" cap="flat">
              <a:solidFill>
                <a:srgbClr val="4472C4"/>
              </a:solidFill>
              <a:prstDash val="solid"/>
              <a:bevel/>
            </a:ln>
          </a:bottom>
          <a:insideH>
            <a:ln w="12700" cap="flat">
              <a:solidFill>
                <a:srgbClr val="4472C4"/>
              </a:solidFill>
              <a:prstDash val="solid"/>
              <a:bevel/>
            </a:ln>
          </a:insideH>
          <a:insideV>
            <a:ln w="12700" cap="flat">
              <a:solidFill>
                <a:srgbClr val="4472C4"/>
              </a:solidFill>
              <a:prstDash val="solid"/>
              <a:bevel/>
            </a:ln>
          </a:insideV>
        </a:tcBdr>
        <a:fill>
          <a:solidFill>
            <a:srgbClr val="4472C4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bevel/>
            </a:ln>
          </a:left>
          <a:right>
            <a:ln w="12700" cap="flat">
              <a:solidFill>
                <a:srgbClr val="4472C4"/>
              </a:solidFill>
              <a:prstDash val="solid"/>
              <a:bevel/>
            </a:ln>
          </a:right>
          <a:top>
            <a:ln w="50800" cap="flat">
              <a:solidFill>
                <a:srgbClr val="4472C4"/>
              </a:solidFill>
              <a:prstDash val="solid"/>
              <a:bevel/>
            </a:ln>
          </a:top>
          <a:bottom>
            <a:ln w="12700" cap="flat">
              <a:solidFill>
                <a:srgbClr val="4472C4"/>
              </a:solidFill>
              <a:prstDash val="solid"/>
              <a:bevel/>
            </a:ln>
          </a:bottom>
          <a:insideH>
            <a:ln w="12700" cap="flat">
              <a:solidFill>
                <a:srgbClr val="4472C4"/>
              </a:solidFill>
              <a:prstDash val="solid"/>
              <a:bevel/>
            </a:ln>
          </a:insideH>
          <a:insideV>
            <a:ln w="12700" cap="flat">
              <a:solidFill>
                <a:srgbClr val="4472C4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bevel/>
            </a:ln>
          </a:left>
          <a:right>
            <a:ln w="12700" cap="flat">
              <a:solidFill>
                <a:srgbClr val="4472C4"/>
              </a:solidFill>
              <a:prstDash val="solid"/>
              <a:bevel/>
            </a:ln>
          </a:right>
          <a:top>
            <a:ln w="12700" cap="flat">
              <a:solidFill>
                <a:srgbClr val="4472C4"/>
              </a:solidFill>
              <a:prstDash val="solid"/>
              <a:bevel/>
            </a:ln>
          </a:top>
          <a:bottom>
            <a:ln w="25400" cap="flat">
              <a:solidFill>
                <a:srgbClr val="4472C4"/>
              </a:solidFill>
              <a:prstDash val="solid"/>
              <a:bevel/>
            </a:ln>
          </a:bottom>
          <a:insideH>
            <a:ln w="12700" cap="flat">
              <a:solidFill>
                <a:srgbClr val="4472C4"/>
              </a:solidFill>
              <a:prstDash val="solid"/>
              <a:bevel/>
            </a:ln>
          </a:insideH>
          <a:insideV>
            <a:ln w="12700" cap="flat">
              <a:solidFill>
                <a:srgbClr val="4472C4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7"/>
    <p:restoredTop sz="98000" autoAdjust="0"/>
  </p:normalViewPr>
  <p:slideViewPr>
    <p:cSldViewPr snapToGrid="0" snapToObjects="1">
      <p:cViewPr>
        <p:scale>
          <a:sx n="98" d="100"/>
          <a:sy n="98" d="100"/>
        </p:scale>
        <p:origin x="680" y="776"/>
      </p:cViewPr>
      <p:guideLst>
        <p:guide orient="horz" pos="211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22670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077200" y="6404292"/>
            <a:ext cx="2133600" cy="26924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191338" algn="ctr">
              <a:spcBef>
                <a:spcPts val="0"/>
              </a:spcBef>
              <a:buSzTx/>
              <a:buNone/>
              <a:defRPr sz="2700"/>
            </a:lvl2pPr>
            <a:lvl3pPr marL="0" indent="382676" algn="ctr">
              <a:spcBef>
                <a:spcPts val="0"/>
              </a:spcBef>
              <a:buSzTx/>
              <a:buNone/>
              <a:defRPr sz="2700"/>
            </a:lvl3pPr>
            <a:lvl4pPr marL="0" indent="574015" algn="ctr">
              <a:spcBef>
                <a:spcPts val="0"/>
              </a:spcBef>
              <a:buSzTx/>
              <a:buNone/>
              <a:defRPr sz="2700"/>
            </a:lvl4pPr>
            <a:lvl5pPr marL="0" indent="765353" algn="ctr">
              <a:spcBef>
                <a:spcPts val="0"/>
              </a:spcBef>
              <a:buSzTx/>
              <a:buNone/>
              <a:defRPr sz="2700"/>
            </a:lvl5pPr>
          </a:lstStyle>
          <a:p>
            <a:pPr lvl="0">
              <a:defRPr sz="1800"/>
            </a:pPr>
            <a:r>
              <a:rPr sz="2700"/>
              <a:t>Body Level One</a:t>
            </a:r>
          </a:p>
          <a:p>
            <a:pPr lvl="1">
              <a:defRPr sz="1800"/>
            </a:pPr>
            <a:r>
              <a:rPr sz="2700"/>
              <a:t>Body Level Two</a:t>
            </a:r>
          </a:p>
          <a:p>
            <a:pPr lvl="2">
              <a:defRPr sz="1800"/>
            </a:pPr>
            <a:r>
              <a:rPr sz="27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2969" y="3348633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191338" algn="ctr">
              <a:spcBef>
                <a:spcPts val="0"/>
              </a:spcBef>
              <a:buSzTx/>
              <a:buNone/>
              <a:defRPr sz="2700"/>
            </a:lvl2pPr>
            <a:lvl3pPr marL="0" indent="382676" algn="ctr">
              <a:spcBef>
                <a:spcPts val="0"/>
              </a:spcBef>
              <a:buSzTx/>
              <a:buNone/>
              <a:defRPr sz="2700"/>
            </a:lvl3pPr>
            <a:lvl4pPr marL="0" indent="574015" algn="ctr">
              <a:spcBef>
                <a:spcPts val="0"/>
              </a:spcBef>
              <a:buSzTx/>
              <a:buNone/>
              <a:defRPr sz="2700"/>
            </a:lvl4pPr>
            <a:lvl5pPr marL="0" indent="765353" algn="ctr">
              <a:spcBef>
                <a:spcPts val="0"/>
              </a:spcBef>
              <a:buSzTx/>
              <a:buNone/>
              <a:defRPr sz="2700"/>
            </a:lvl5pPr>
          </a:lstStyle>
          <a:p>
            <a:pPr lvl="0">
              <a:defRPr sz="1800"/>
            </a:pPr>
            <a:r>
              <a:rPr sz="2700"/>
              <a:t>Body Level One</a:t>
            </a:r>
          </a:p>
          <a:p>
            <a:pPr lvl="1">
              <a:defRPr sz="1800"/>
            </a:pPr>
            <a:r>
              <a:rPr sz="2700"/>
              <a:t>Body Level Two</a:t>
            </a:r>
          </a:p>
          <a:p>
            <a:pPr lvl="2">
              <a:defRPr sz="1800"/>
            </a:pPr>
            <a:r>
              <a:rPr sz="27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87007" indent="-287007">
              <a:spcBef>
                <a:spcPts val="2678"/>
              </a:spcBef>
              <a:defRPr sz="2300"/>
            </a:lvl1pPr>
            <a:lvl2pPr marL="574015" indent="-287007">
              <a:spcBef>
                <a:spcPts val="2678"/>
              </a:spcBef>
              <a:defRPr sz="2300"/>
            </a:lvl2pPr>
            <a:lvl3pPr marL="861022" indent="-287007">
              <a:spcBef>
                <a:spcPts val="2678"/>
              </a:spcBef>
              <a:defRPr sz="2300"/>
            </a:lvl3pPr>
            <a:lvl4pPr marL="1148029" indent="-287007">
              <a:spcBef>
                <a:spcPts val="2678"/>
              </a:spcBef>
              <a:defRPr sz="2300"/>
            </a:lvl4pPr>
            <a:lvl5pPr marL="1435037" indent="-287007">
              <a:spcBef>
                <a:spcPts val="2678"/>
              </a:spcBef>
              <a:defRPr sz="2300"/>
            </a:lvl5pPr>
          </a:lstStyle>
          <a:p>
            <a:pPr lvl="0">
              <a:defRPr sz="1800"/>
            </a:pPr>
            <a:r>
              <a:rPr sz="2300"/>
              <a:t>Body Level One</a:t>
            </a:r>
          </a:p>
          <a:p>
            <a:pPr lvl="1">
              <a:defRPr sz="1800"/>
            </a:pPr>
            <a:r>
              <a:rPr sz="2300"/>
              <a:t>Body Level Two</a:t>
            </a:r>
          </a:p>
          <a:p>
            <a:pPr lvl="2">
              <a:defRPr sz="1800"/>
            </a:pPr>
            <a:r>
              <a:rPr sz="2300"/>
              <a:t>Body Level Three</a:t>
            </a:r>
          </a:p>
          <a:p>
            <a:pPr lvl="3">
              <a:defRPr sz="1800"/>
            </a:pPr>
            <a:r>
              <a:rPr sz="23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8610600" y="5620192"/>
            <a:ext cx="2743201" cy="282488"/>
          </a:xfrm>
          <a:prstGeom prst="rect">
            <a:avLst/>
          </a:prstGeom>
          <a:ln w="12700">
            <a:miter lim="400000"/>
          </a:ln>
        </p:spPr>
        <p:txBody>
          <a:bodyPr lIns="40818" tIns="40818" rIns="40818" bIns="40818" anchor="ctr">
            <a:spAutoFit/>
          </a:bodyPr>
          <a:lstStyle>
            <a:lvl1pPr algn="r" defTabSz="765353"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algn="ctr" defTabSz="488975">
        <a:defRPr sz="6700">
          <a:latin typeface="+mn-lt"/>
          <a:ea typeface="+mn-ea"/>
          <a:cs typeface="+mn-cs"/>
          <a:sym typeface="Helvetica Light"/>
        </a:defRPr>
      </a:lvl1pPr>
      <a:lvl2pPr indent="191338" algn="ctr" defTabSz="488975">
        <a:defRPr sz="6700">
          <a:latin typeface="+mn-lt"/>
          <a:ea typeface="+mn-ea"/>
          <a:cs typeface="+mn-cs"/>
          <a:sym typeface="Helvetica Light"/>
        </a:defRPr>
      </a:lvl2pPr>
      <a:lvl3pPr indent="382676" algn="ctr" defTabSz="488975">
        <a:defRPr sz="6700">
          <a:latin typeface="+mn-lt"/>
          <a:ea typeface="+mn-ea"/>
          <a:cs typeface="+mn-cs"/>
          <a:sym typeface="Helvetica Light"/>
        </a:defRPr>
      </a:lvl3pPr>
      <a:lvl4pPr indent="574015" algn="ctr" defTabSz="488975">
        <a:defRPr sz="6700">
          <a:latin typeface="+mn-lt"/>
          <a:ea typeface="+mn-ea"/>
          <a:cs typeface="+mn-cs"/>
          <a:sym typeface="Helvetica Light"/>
        </a:defRPr>
      </a:lvl4pPr>
      <a:lvl5pPr indent="765353" algn="ctr" defTabSz="488975">
        <a:defRPr sz="6700">
          <a:latin typeface="+mn-lt"/>
          <a:ea typeface="+mn-ea"/>
          <a:cs typeface="+mn-cs"/>
          <a:sym typeface="Helvetica Light"/>
        </a:defRPr>
      </a:lvl5pPr>
      <a:lvl6pPr indent="956691" algn="ctr" defTabSz="488975">
        <a:defRPr sz="6700">
          <a:latin typeface="+mn-lt"/>
          <a:ea typeface="+mn-ea"/>
          <a:cs typeface="+mn-cs"/>
          <a:sym typeface="Helvetica Light"/>
        </a:defRPr>
      </a:lvl6pPr>
      <a:lvl7pPr indent="1148029" algn="ctr" defTabSz="488975">
        <a:defRPr sz="6700">
          <a:latin typeface="+mn-lt"/>
          <a:ea typeface="+mn-ea"/>
          <a:cs typeface="+mn-cs"/>
          <a:sym typeface="Helvetica Light"/>
        </a:defRPr>
      </a:lvl7pPr>
      <a:lvl8pPr indent="1339367" algn="ctr" defTabSz="488975">
        <a:defRPr sz="6700">
          <a:latin typeface="+mn-lt"/>
          <a:ea typeface="+mn-ea"/>
          <a:cs typeface="+mn-cs"/>
          <a:sym typeface="Helvetica Light"/>
        </a:defRPr>
      </a:lvl8pPr>
      <a:lvl9pPr indent="1530706" algn="ctr" defTabSz="488975">
        <a:defRPr sz="6700">
          <a:latin typeface="+mn-lt"/>
          <a:ea typeface="+mn-ea"/>
          <a:cs typeface="+mn-cs"/>
          <a:sym typeface="Helvetica Light"/>
        </a:defRPr>
      </a:lvl9pPr>
    </p:titleStyle>
    <p:bodyStyle>
      <a:lvl1pPr marL="372047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1pPr>
      <a:lvl2pPr marL="744093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2pPr>
      <a:lvl3pPr marL="1116140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3pPr>
      <a:lvl4pPr marL="1488186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4pPr>
      <a:lvl5pPr marL="1860233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5pPr>
      <a:lvl6pPr marL="2232279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6pPr>
      <a:lvl7pPr marL="2604326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7pPr>
      <a:lvl8pPr marL="2976372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8pPr>
      <a:lvl9pPr marL="3348419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9pPr>
    </p:bodyStyle>
    <p:otherStyle>
      <a:lvl1pPr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91338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82676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574015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765353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956691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148029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339367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530706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45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845669" y="545723"/>
            <a:ext cx="10439401" cy="82734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 dirty="0"/>
              <a:t>Introduction to Sorting Algorithms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855947" y="1714123"/>
            <a:ext cx="9158942" cy="54106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72000"/>
              </a:lnSpc>
              <a:defRPr sz="2700"/>
            </a:lvl1pPr>
          </a:lstStyle>
          <a:p>
            <a:pPr lvl="0">
              <a:defRPr sz="1800"/>
            </a:pPr>
            <a:r>
              <a:rPr sz="2700"/>
              <a:t>Dr. Chung-Wen Albert Tsao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774" y="2657497"/>
            <a:ext cx="3439211" cy="3439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280" y="2357356"/>
            <a:ext cx="6546066" cy="329375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300605" y="311578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2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2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2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8" name="Time: O(k + m).">
            <a:extLst>
              <a:ext uri="{FF2B5EF4-FFF2-40B4-BE49-F238E27FC236}">
                <a16:creationId xmlns:a16="http://schemas.microsoft.com/office/drawing/2014/main" id="{24CBF143-8546-B440-AC14-7E10211C7377}"/>
              </a:ext>
            </a:extLst>
          </p:cNvPr>
          <p:cNvSpPr txBox="1"/>
          <p:nvPr/>
        </p:nvSpPr>
        <p:spPr>
          <a:xfrm>
            <a:off x="4415216" y="4990727"/>
            <a:ext cx="46400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>
                <a:latin typeface="Skia Regular"/>
                <a:ea typeface="Skia Regular"/>
                <a:cs typeface="Skia Regular"/>
                <a:sym typeface="Skia Regular"/>
              </a:rPr>
              <a:t>Time: </a:t>
            </a:r>
            <a:r>
              <a:rPr i="1" dirty="0">
                <a:latin typeface="Palatino"/>
                <a:ea typeface="Palatino"/>
                <a:cs typeface="Palatino"/>
                <a:sym typeface="Palatino"/>
              </a:rPr>
              <a:t>O(</a:t>
            </a:r>
            <a:r>
              <a:rPr lang="en-US" i="1" dirty="0">
                <a:latin typeface="Palatino"/>
                <a:ea typeface="Palatino"/>
                <a:cs typeface="Palatino"/>
                <a:sym typeface="Palatino"/>
              </a:rPr>
              <a:t> n</a:t>
            </a:r>
            <a:r>
              <a:rPr i="1" dirty="0">
                <a:latin typeface="Palatino"/>
                <a:ea typeface="Palatino"/>
                <a:cs typeface="Palatino"/>
                <a:sym typeface="Palatino"/>
              </a:rPr>
              <a:t>)</a:t>
            </a:r>
            <a:r>
              <a:rPr lang="en-US" i="1" dirty="0">
                <a:latin typeface="Palatino"/>
                <a:ea typeface="Palatino"/>
                <a:cs typeface="Palatino"/>
                <a:sym typeface="Palatino"/>
              </a:rPr>
              <a:t>, where n is the total array size k+m</a:t>
            </a:r>
            <a:r>
              <a:rPr dirty="0">
                <a:latin typeface="Skia Regular"/>
                <a:ea typeface="Skia Regular"/>
                <a:cs typeface="Skia Regular"/>
                <a:sym typeface="Skia Regular"/>
              </a:rPr>
              <a:t>.</a:t>
            </a:r>
          </a:p>
        </p:txBody>
      </p:sp>
      <p:sp>
        <p:nvSpPr>
          <p:cNvPr id="9" name="Array 1">
            <a:extLst>
              <a:ext uri="{FF2B5EF4-FFF2-40B4-BE49-F238E27FC236}">
                <a16:creationId xmlns:a16="http://schemas.microsoft.com/office/drawing/2014/main" id="{DE2194D7-E337-0741-BFFB-BF088C0C8B43}"/>
              </a:ext>
            </a:extLst>
          </p:cNvPr>
          <p:cNvSpPr txBox="1"/>
          <p:nvPr/>
        </p:nvSpPr>
        <p:spPr>
          <a:xfrm>
            <a:off x="1248642" y="1005424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Array 1</a:t>
            </a:r>
          </a:p>
        </p:txBody>
      </p:sp>
      <p:sp>
        <p:nvSpPr>
          <p:cNvPr id="10" name="Array 2">
            <a:extLst>
              <a:ext uri="{FF2B5EF4-FFF2-40B4-BE49-F238E27FC236}">
                <a16:creationId xmlns:a16="http://schemas.microsoft.com/office/drawing/2014/main" id="{0036D319-2909-4E4A-B940-12CEE1B8C680}"/>
              </a:ext>
            </a:extLst>
          </p:cNvPr>
          <p:cNvSpPr txBox="1"/>
          <p:nvPr/>
        </p:nvSpPr>
        <p:spPr>
          <a:xfrm>
            <a:off x="2325848" y="1005424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Array 2</a:t>
            </a:r>
          </a:p>
        </p:txBody>
      </p:sp>
      <p:sp>
        <p:nvSpPr>
          <p:cNvPr id="11" name="k numbers">
            <a:extLst>
              <a:ext uri="{FF2B5EF4-FFF2-40B4-BE49-F238E27FC236}">
                <a16:creationId xmlns:a16="http://schemas.microsoft.com/office/drawing/2014/main" id="{BF93AB02-9311-BB44-8C3D-1BD14F03F66C}"/>
              </a:ext>
            </a:extLst>
          </p:cNvPr>
          <p:cNvSpPr txBox="1"/>
          <p:nvPr/>
        </p:nvSpPr>
        <p:spPr>
          <a:xfrm>
            <a:off x="1071995" y="1490980"/>
            <a:ext cx="1081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k numbers</a:t>
            </a:r>
          </a:p>
        </p:txBody>
      </p:sp>
      <p:sp>
        <p:nvSpPr>
          <p:cNvPr id="12" name="m numbers">
            <a:extLst>
              <a:ext uri="{FF2B5EF4-FFF2-40B4-BE49-F238E27FC236}">
                <a16:creationId xmlns:a16="http://schemas.microsoft.com/office/drawing/2014/main" id="{314EF504-48F8-4F4B-89F5-49E1170B90A0}"/>
              </a:ext>
            </a:extLst>
          </p:cNvPr>
          <p:cNvSpPr txBox="1"/>
          <p:nvPr/>
        </p:nvSpPr>
        <p:spPr>
          <a:xfrm>
            <a:off x="2209800" y="1376265"/>
            <a:ext cx="11602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m numbers</a:t>
            </a:r>
          </a:p>
        </p:txBody>
      </p:sp>
    </p:spTree>
    <p:extLst>
      <p:ext uri="{BB962C8B-B14F-4D97-AF65-F5344CB8AC3E}">
        <p14:creationId xmlns:p14="http://schemas.microsoft.com/office/powerpoint/2010/main" val="3708507253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98" name="Radix sort illustra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Radix sort illustration</a:t>
            </a:r>
          </a:p>
        </p:txBody>
      </p:sp>
      <p:sp>
        <p:nvSpPr>
          <p:cNvPr id="3299" name="Counting sort the 2nd digit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4501579" cy="4529033"/>
          </a:xfrm>
          <a:prstGeom prst="rect">
            <a:avLst/>
          </a:prstGeom>
        </p:spPr>
        <p:txBody>
          <a:bodyPr/>
          <a:lstStyle/>
          <a:p>
            <a:r>
              <a:t>Counting sort the 2nd digit</a:t>
            </a:r>
          </a:p>
          <a:p>
            <a:r>
              <a:t>As counting sort is stable, the sorted order of the last digit remains the same for those numbers with </a:t>
            </a:r>
            <a:r>
              <a:rPr b="1"/>
              <a:t>ties</a:t>
            </a:r>
            <a:r>
              <a:t> at the 2nd digit.</a:t>
            </a:r>
          </a:p>
        </p:txBody>
      </p:sp>
      <p:sp>
        <p:nvSpPr>
          <p:cNvPr id="3300" name="4  1  2…"/>
          <p:cNvSpPr txBox="1"/>
          <p:nvPr/>
        </p:nvSpPr>
        <p:spPr>
          <a:xfrm>
            <a:off x="8225366" y="1671638"/>
            <a:ext cx="710132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4  1  2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0  1  3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1  1  6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0  1  6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2  3  0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0  3  1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4  3  4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9  3  5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7  4  2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7  4  8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0  5  4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1  6  1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3  6  5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6  6  6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1  7  3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3  8  5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6  8  8</a:t>
            </a:r>
          </a:p>
        </p:txBody>
      </p:sp>
      <p:sp>
        <p:nvSpPr>
          <p:cNvPr id="3301" name="Line"/>
          <p:cNvSpPr/>
          <p:nvPr/>
        </p:nvSpPr>
        <p:spPr>
          <a:xfrm>
            <a:off x="8571345" y="1390073"/>
            <a:ext cx="1" cy="304801"/>
          </a:xfrm>
          <a:prstGeom prst="line">
            <a:avLst/>
          </a:prstGeom>
          <a:ln w="57150">
            <a:solidFill>
              <a:srgbClr val="FF66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0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100</a:t>
            </a:fld>
            <a:endParaRPr/>
          </a:p>
        </p:txBody>
      </p:sp>
      <p:sp>
        <p:nvSpPr>
          <p:cNvPr id="3304" name="Line"/>
          <p:cNvSpPr/>
          <p:nvPr/>
        </p:nvSpPr>
        <p:spPr>
          <a:xfrm flipV="1">
            <a:off x="7517789" y="2446627"/>
            <a:ext cx="48593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05" name="Line"/>
          <p:cNvSpPr/>
          <p:nvPr/>
        </p:nvSpPr>
        <p:spPr>
          <a:xfrm flipV="1">
            <a:off x="7517789" y="2744997"/>
            <a:ext cx="48593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06" name="Relative order  of last digit remains…"/>
          <p:cNvSpPr txBox="1"/>
          <p:nvPr/>
        </p:nvSpPr>
        <p:spPr>
          <a:xfrm>
            <a:off x="5733616" y="1850753"/>
            <a:ext cx="171113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Relative order  of last digit remains</a:t>
            </a:r>
          </a:p>
          <a:p>
            <a:r>
              <a:t>the same</a:t>
            </a:r>
          </a:p>
        </p:txBody>
      </p:sp>
      <p:sp>
        <p:nvSpPr>
          <p:cNvPr id="3307" name="Line"/>
          <p:cNvSpPr/>
          <p:nvPr/>
        </p:nvSpPr>
        <p:spPr>
          <a:xfrm flipV="1">
            <a:off x="7517789" y="1877503"/>
            <a:ext cx="48593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08" name="Line"/>
          <p:cNvSpPr/>
          <p:nvPr/>
        </p:nvSpPr>
        <p:spPr>
          <a:xfrm flipV="1">
            <a:off x="7517789" y="2175873"/>
            <a:ext cx="48593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11" name="Radix sort illustra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Radix sort illustration</a:t>
            </a:r>
          </a:p>
        </p:txBody>
      </p:sp>
      <p:sp>
        <p:nvSpPr>
          <p:cNvPr id="3312" name="0  1  3…"/>
          <p:cNvSpPr txBox="1"/>
          <p:nvPr/>
        </p:nvSpPr>
        <p:spPr>
          <a:xfrm>
            <a:off x="8225366" y="1671638"/>
            <a:ext cx="710132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0  1  3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0  1  6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0  3  1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0  5  4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1  1  6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1  6  1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1  7  3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2  3  0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3  6  5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3  8  5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4  1  2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4  3  4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6  6  6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6  8  8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7  4  2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7  4  8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9  3  5</a:t>
            </a:r>
          </a:p>
        </p:txBody>
      </p:sp>
      <p:sp>
        <p:nvSpPr>
          <p:cNvPr id="3313" name="Line"/>
          <p:cNvSpPr/>
          <p:nvPr/>
        </p:nvSpPr>
        <p:spPr>
          <a:xfrm>
            <a:off x="8368145" y="1380837"/>
            <a:ext cx="1" cy="304801"/>
          </a:xfrm>
          <a:prstGeom prst="line">
            <a:avLst/>
          </a:prstGeom>
          <a:ln w="57150">
            <a:solidFill>
              <a:srgbClr val="FF66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1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3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101</a:t>
            </a:fld>
            <a:endParaRPr/>
          </a:p>
        </p:txBody>
      </p:sp>
      <p:sp>
        <p:nvSpPr>
          <p:cNvPr id="3316" name="Relative order  of 2nd digit remains…"/>
          <p:cNvSpPr txBox="1"/>
          <p:nvPr/>
        </p:nvSpPr>
        <p:spPr>
          <a:xfrm>
            <a:off x="5794819" y="1703864"/>
            <a:ext cx="171113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Relative order  of 2nd digit remains</a:t>
            </a:r>
          </a:p>
          <a:p>
            <a:r>
              <a:t>the same</a:t>
            </a:r>
          </a:p>
        </p:txBody>
      </p:sp>
      <p:sp>
        <p:nvSpPr>
          <p:cNvPr id="3317" name="Line"/>
          <p:cNvSpPr/>
          <p:nvPr/>
        </p:nvSpPr>
        <p:spPr>
          <a:xfrm flipV="1">
            <a:off x="7689159" y="2175873"/>
            <a:ext cx="48593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18" name="Line"/>
          <p:cNvSpPr/>
          <p:nvPr/>
        </p:nvSpPr>
        <p:spPr>
          <a:xfrm flipV="1">
            <a:off x="7689159" y="1898929"/>
            <a:ext cx="48593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19" name="Counting sort the 1st digit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4501579" cy="4529033"/>
          </a:xfrm>
          <a:prstGeom prst="rect">
            <a:avLst/>
          </a:prstGeom>
        </p:spPr>
        <p:txBody>
          <a:bodyPr/>
          <a:lstStyle/>
          <a:p>
            <a:r>
              <a:t>Counting sort the 1st digit</a:t>
            </a:r>
          </a:p>
          <a:p>
            <a:r>
              <a:t>As counting sort is stable, the sorted order of the 2nd digit remains the same for those numbers with </a:t>
            </a:r>
            <a:r>
              <a:rPr b="1"/>
              <a:t>ties</a:t>
            </a:r>
            <a:r>
              <a:t> at the 1st digit.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Radix Sort"/>
          <p:cNvSpPr txBox="1">
            <a:spLocks noGrp="1"/>
          </p:cNvSpPr>
          <p:nvPr>
            <p:ph type="title" idx="4294967295"/>
          </p:nvPr>
        </p:nvSpPr>
        <p:spPr>
          <a:xfrm>
            <a:off x="1981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0000"/>
                </a:solidFill>
              </a:rPr>
              <a:t>Radix Sort</a:t>
            </a:r>
          </a:p>
        </p:txBody>
      </p:sp>
      <p:pic>
        <p:nvPicPr>
          <p:cNvPr id="332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1295400"/>
            <a:ext cx="7407275" cy="20256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3323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400" y="3505200"/>
            <a:ext cx="533400" cy="2957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3324" name="image.pdf" descr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67200" y="3505200"/>
            <a:ext cx="533400" cy="2957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3325" name="image.pdf" descr="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72200" y="3505200"/>
            <a:ext cx="533400" cy="2957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3326" name="image.pdf" descr="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53400" y="3505200"/>
            <a:ext cx="533400" cy="2957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327" name="Arrow"/>
          <p:cNvSpPr/>
          <p:nvPr/>
        </p:nvSpPr>
        <p:spPr>
          <a:xfrm>
            <a:off x="3276600" y="4724400"/>
            <a:ext cx="673100" cy="484188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8" name="Arrow"/>
          <p:cNvSpPr/>
          <p:nvPr/>
        </p:nvSpPr>
        <p:spPr>
          <a:xfrm>
            <a:off x="5105400" y="4724400"/>
            <a:ext cx="673100" cy="484188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9" name="Arrow"/>
          <p:cNvSpPr/>
          <p:nvPr/>
        </p:nvSpPr>
        <p:spPr>
          <a:xfrm>
            <a:off x="7086600" y="4724400"/>
            <a:ext cx="673100" cy="484188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0" name="Line"/>
          <p:cNvSpPr/>
          <p:nvPr/>
        </p:nvSpPr>
        <p:spPr>
          <a:xfrm flipV="1">
            <a:off x="8229599" y="6400799"/>
            <a:ext cx="1589" cy="304802"/>
          </a:xfrm>
          <a:prstGeom prst="line">
            <a:avLst/>
          </a:prstGeom>
          <a:ln w="31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31" name="Line"/>
          <p:cNvSpPr/>
          <p:nvPr/>
        </p:nvSpPr>
        <p:spPr>
          <a:xfrm flipV="1">
            <a:off x="4648199" y="6400799"/>
            <a:ext cx="1589" cy="304802"/>
          </a:xfrm>
          <a:prstGeom prst="line">
            <a:avLst/>
          </a:prstGeom>
          <a:ln w="31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32" name="Line"/>
          <p:cNvSpPr/>
          <p:nvPr/>
        </p:nvSpPr>
        <p:spPr>
          <a:xfrm flipV="1">
            <a:off x="6400800" y="6400799"/>
            <a:ext cx="1588" cy="304802"/>
          </a:xfrm>
          <a:prstGeom prst="line">
            <a:avLst/>
          </a:prstGeom>
          <a:ln w="31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33" name="Line"/>
          <p:cNvSpPr/>
          <p:nvPr/>
        </p:nvSpPr>
        <p:spPr>
          <a:xfrm>
            <a:off x="4651154" y="3276600"/>
            <a:ext cx="1" cy="304800"/>
          </a:xfrm>
          <a:prstGeom prst="line">
            <a:avLst/>
          </a:prstGeom>
          <a:ln w="57150">
            <a:solidFill>
              <a:srgbClr val="FF66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34" name="Line"/>
          <p:cNvSpPr/>
          <p:nvPr/>
        </p:nvSpPr>
        <p:spPr>
          <a:xfrm>
            <a:off x="6412199" y="3276600"/>
            <a:ext cx="1" cy="304800"/>
          </a:xfrm>
          <a:prstGeom prst="line">
            <a:avLst/>
          </a:prstGeom>
          <a:ln w="57150">
            <a:solidFill>
              <a:srgbClr val="FF66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35" name="Line"/>
          <p:cNvSpPr/>
          <p:nvPr/>
        </p:nvSpPr>
        <p:spPr>
          <a:xfrm>
            <a:off x="8238045" y="3276600"/>
            <a:ext cx="1" cy="304800"/>
          </a:xfrm>
          <a:prstGeom prst="line">
            <a:avLst/>
          </a:prstGeom>
          <a:ln w="57150">
            <a:solidFill>
              <a:srgbClr val="FF66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38" name="Time complexity of Radix Sort"/>
          <p:cNvSpPr txBox="1">
            <a:spLocks noGrp="1"/>
          </p:cNvSpPr>
          <p:nvPr>
            <p:ph type="title"/>
          </p:nvPr>
        </p:nvSpPr>
        <p:spPr>
          <a:xfrm>
            <a:off x="838200" y="172619"/>
            <a:ext cx="10515600" cy="9813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Time complexity of Radix Sort</a:t>
            </a:r>
          </a:p>
        </p:txBody>
      </p:sp>
      <p:sp>
        <p:nvSpPr>
          <p:cNvPr id="3339" name="Sort each of the d digits by counting sort…"/>
          <p:cNvSpPr txBox="1">
            <a:spLocks noGrp="1"/>
          </p:cNvSpPr>
          <p:nvPr>
            <p:ph type="body" idx="1"/>
          </p:nvPr>
        </p:nvSpPr>
        <p:spPr>
          <a:xfrm>
            <a:off x="1938140" y="1486585"/>
            <a:ext cx="8668473" cy="493771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dirty="0"/>
              <a:t>Sort each of the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dirty="0"/>
              <a:t> digits by counting sort</a:t>
            </a:r>
          </a:p>
          <a:p>
            <a:pPr>
              <a:lnSpc>
                <a:spcPct val="80000"/>
              </a:lnSpc>
            </a:pPr>
            <a:r>
              <a:rPr dirty="0"/>
              <a:t>T(n)=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d*(n + k)</a:t>
            </a:r>
            <a:r>
              <a:rPr dirty="0"/>
              <a:t>	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dirty="0"/>
              <a:t> = 10 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T(n)=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Θ(d*n)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&lt; </a:t>
            </a:r>
            <a:r>
              <a:rPr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comparison-based sorting cost 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d*(n log n)</a:t>
            </a:r>
          </a:p>
          <a:p>
            <a:pPr>
              <a:lnSpc>
                <a:spcPct val="80000"/>
              </a:lnSpc>
            </a:pPr>
            <a:endParaRPr sz="2400" dirty="0"/>
          </a:p>
          <a:p>
            <a:pPr>
              <a:lnSpc>
                <a:spcPct val="80000"/>
              </a:lnSpc>
            </a:pPr>
            <a:r>
              <a:rPr dirty="0"/>
              <a:t>Partition the d digits into groups of r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T(n)=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(n+10</a:t>
            </a:r>
            <a:r>
              <a:rPr baseline="30000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)(d/r)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T(n)=</a:t>
            </a:r>
            <a:r>
              <a:rPr dirty="0"/>
              <a:t>d*(2</a:t>
            </a:r>
            <a:r>
              <a:rPr i="1" dirty="0"/>
              <a:t>n/log</a:t>
            </a:r>
            <a:r>
              <a:rPr i="1" baseline="-5999" dirty="0"/>
              <a:t>10</a:t>
            </a:r>
            <a:r>
              <a:rPr i="1" dirty="0"/>
              <a:t> n</a:t>
            </a:r>
            <a:r>
              <a:rPr dirty="0"/>
              <a:t>) when n=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dirty="0"/>
              <a:t>, (r = log</a:t>
            </a:r>
            <a:r>
              <a:rPr baseline="-5999" dirty="0"/>
              <a:t>10</a:t>
            </a:r>
            <a:r>
              <a:rPr dirty="0"/>
              <a:t> n)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When using binary systems rather than decimals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Partition d bits into groups of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dirty="0"/>
              <a:t> bits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T(n) = d*(2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n/log</a:t>
            </a:r>
            <a:r>
              <a:rPr i="1" baseline="-5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dirty="0"/>
              <a:t>) when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r=log</a:t>
            </a:r>
            <a:r>
              <a:rPr i="1" baseline="-5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 n </a:t>
            </a:r>
          </a:p>
        </p:txBody>
      </p:sp>
      <p:sp>
        <p:nvSpPr>
          <p:cNvPr id="334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3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" grpId="0" build="p" animBg="1" advAuto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44" name="Space complexit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Space complexity</a:t>
            </a:r>
          </a:p>
        </p:txBody>
      </p:sp>
      <p:sp>
        <p:nvSpPr>
          <p:cNvPr id="3345" name="Calls counting sort…"/>
          <p:cNvSpPr txBox="1">
            <a:spLocks noGrp="1"/>
          </p:cNvSpPr>
          <p:nvPr>
            <p:ph type="body" idx="1"/>
          </p:nvPr>
        </p:nvSpPr>
        <p:spPr>
          <a:xfrm>
            <a:off x="2438400" y="2300653"/>
            <a:ext cx="7315200" cy="184501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261257" indent="-261257"/>
            <a:r>
              <a:rPr sz="3200" dirty="0"/>
              <a:t>Calls counting sort</a:t>
            </a:r>
          </a:p>
          <a:p>
            <a:pPr marL="261257" indent="-261257"/>
            <a:r>
              <a:rPr sz="3200" dirty="0"/>
              <a:t>Therefore additional storage is needed</a:t>
            </a:r>
          </a:p>
          <a:p>
            <a:pPr marL="261257" indent="-261257"/>
            <a:r>
              <a:rPr sz="3200" dirty="0"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 dirty="0"/>
              <a:t>(n)</a:t>
            </a:r>
          </a:p>
        </p:txBody>
      </p:sp>
      <p:sp>
        <p:nvSpPr>
          <p:cNvPr id="3346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3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104</a:t>
            </a:fld>
            <a:endParaRPr/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105</a:t>
            </a:fld>
            <a:endParaRPr/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Counting-sort example"/>
          <p:cNvSpPr txBox="1">
            <a:spLocks noGrp="1"/>
          </p:cNvSpPr>
          <p:nvPr>
            <p:ph type="title" idx="4294967295"/>
          </p:nvPr>
        </p:nvSpPr>
        <p:spPr>
          <a:xfrm>
            <a:off x="2590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Counting-sort example</a:t>
            </a:r>
          </a:p>
        </p:txBody>
      </p:sp>
      <p:sp>
        <p:nvSpPr>
          <p:cNvPr id="3354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355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356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357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358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359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360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361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362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363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364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365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368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366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7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371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369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0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374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372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3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377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37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380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37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383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38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386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38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389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38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8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39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2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3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394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395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396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397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398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399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00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01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02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03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04" name="Text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05" name="Text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06" name="Text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</p:txBody>
      </p:sp>
      <p:sp>
        <p:nvSpPr>
          <p:cNvPr id="3407" name="Text"/>
          <p:cNvSpPr txBox="1"/>
          <p:nvPr/>
        </p:nvSpPr>
        <p:spPr>
          <a:xfrm>
            <a:off x="543642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</p:txBody>
      </p:sp>
      <p:sp>
        <p:nvSpPr>
          <p:cNvPr id="3408" name="Text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</p:txBody>
      </p:sp>
      <p:sp>
        <p:nvSpPr>
          <p:cNvPr id="3409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410" name="Text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</p:txBody>
      </p:sp>
      <p:sp>
        <p:nvSpPr>
          <p:cNvPr id="3411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412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13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14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415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416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417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418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419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Executing Loop 1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1</a:t>
            </a:r>
          </a:p>
        </p:txBody>
      </p:sp>
      <p:sp>
        <p:nvSpPr>
          <p:cNvPr id="3422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423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424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25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26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427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428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429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430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31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32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433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436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434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5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439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437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8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442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440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1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445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44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448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44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451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44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454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45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457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45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4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1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462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463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464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465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66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67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68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69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0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1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2" name="0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3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4" name="0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5" name="0"/>
          <p:cNvSpPr txBox="1"/>
          <p:nvPr/>
        </p:nvSpPr>
        <p:spPr>
          <a:xfrm>
            <a:off x="543642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6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7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478" name="0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479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480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81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82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483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484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485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486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487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3488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23187" y="190500"/>
            <a:ext cx="2063751" cy="773113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Executing Loop 2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2</a:t>
            </a:r>
          </a:p>
        </p:txBody>
      </p:sp>
      <p:sp>
        <p:nvSpPr>
          <p:cNvPr id="3491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492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493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94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95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496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497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498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499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00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01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502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505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503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4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508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506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7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511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509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0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514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51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517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51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520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51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523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52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526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52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5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1950" y="1700212"/>
            <a:ext cx="944563" cy="744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531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532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533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534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35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36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37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38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39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40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41" name="0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42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545" name="Group"/>
          <p:cNvGrpSpPr/>
          <p:nvPr/>
        </p:nvGrpSpPr>
        <p:grpSpPr>
          <a:xfrm>
            <a:off x="4541837" y="3529012"/>
            <a:ext cx="950913" cy="731838"/>
            <a:chOff x="0" y="0"/>
            <a:chExt cx="950912" cy="731837"/>
          </a:xfrm>
        </p:grpSpPr>
        <p:pic>
          <p:nvPicPr>
            <p:cNvPr id="3543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5091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44" name="1"/>
            <p:cNvSpPr txBox="1"/>
            <p:nvPr/>
          </p:nvSpPr>
          <p:spPr>
            <a:xfrm>
              <a:off x="116712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546" name="0"/>
          <p:cNvSpPr txBox="1"/>
          <p:nvPr/>
        </p:nvSpPr>
        <p:spPr>
          <a:xfrm>
            <a:off x="543642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47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48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549" name="0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550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551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52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53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554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555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556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557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558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3559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53287" y="187325"/>
            <a:ext cx="3049588" cy="8413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Executing Loop 2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2</a:t>
            </a:r>
          </a:p>
        </p:txBody>
      </p:sp>
      <p:sp>
        <p:nvSpPr>
          <p:cNvPr id="3562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563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564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65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66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567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568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569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570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71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72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573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576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574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5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579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577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8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582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580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1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585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58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588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58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591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58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594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59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597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59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5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1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602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603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604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grpSp>
        <p:nvGrpSpPr>
          <p:cNvPr id="3607" name="Group"/>
          <p:cNvGrpSpPr/>
          <p:nvPr/>
        </p:nvGrpSpPr>
        <p:grpSpPr>
          <a:xfrm>
            <a:off x="3627437" y="1700212"/>
            <a:ext cx="944563" cy="731838"/>
            <a:chOff x="0" y="0"/>
            <a:chExt cx="944562" cy="731837"/>
          </a:xfrm>
        </p:grpSpPr>
        <p:pic>
          <p:nvPicPr>
            <p:cNvPr id="3605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06" name="5"/>
            <p:cNvSpPr txBox="1"/>
            <p:nvPr/>
          </p:nvSpPr>
          <p:spPr>
            <a:xfrm>
              <a:off x="116712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608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09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0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1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2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3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4" name="0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5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6" name="1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7" name="0"/>
          <p:cNvSpPr txBox="1"/>
          <p:nvPr/>
        </p:nvSpPr>
        <p:spPr>
          <a:xfrm>
            <a:off x="543642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8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19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grpSp>
        <p:nvGrpSpPr>
          <p:cNvPr id="3622" name="Group"/>
          <p:cNvGrpSpPr/>
          <p:nvPr/>
        </p:nvGrpSpPr>
        <p:grpSpPr>
          <a:xfrm>
            <a:off x="6907212" y="3529012"/>
            <a:ext cx="944563" cy="731838"/>
            <a:chOff x="0" y="0"/>
            <a:chExt cx="944562" cy="731837"/>
          </a:xfrm>
        </p:grpSpPr>
        <p:pic>
          <p:nvPicPr>
            <p:cNvPr id="3620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21" name="1"/>
            <p:cNvSpPr txBox="1"/>
            <p:nvPr/>
          </p:nvSpPr>
          <p:spPr>
            <a:xfrm>
              <a:off x="113537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623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624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625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626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627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628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629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630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631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3632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53287" y="187325"/>
            <a:ext cx="3049588" cy="8413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2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3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9202522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Executing Loop 2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2</a:t>
            </a:r>
          </a:p>
        </p:txBody>
      </p:sp>
      <p:sp>
        <p:nvSpPr>
          <p:cNvPr id="3635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636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637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638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639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640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641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642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643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644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645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646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649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647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8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652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650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1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655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653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4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658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65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661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65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664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66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667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66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670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66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6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3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4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675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676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677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678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681" name="Group"/>
          <p:cNvGrpSpPr/>
          <p:nvPr/>
        </p:nvGrpSpPr>
        <p:grpSpPr>
          <a:xfrm>
            <a:off x="4462462" y="1719262"/>
            <a:ext cx="944563" cy="738188"/>
            <a:chOff x="0" y="0"/>
            <a:chExt cx="944562" cy="738187"/>
          </a:xfrm>
        </p:grpSpPr>
        <p:pic>
          <p:nvPicPr>
            <p:cNvPr id="3679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81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80" name="3"/>
            <p:cNvSpPr txBox="1"/>
            <p:nvPr/>
          </p:nvSpPr>
          <p:spPr>
            <a:xfrm>
              <a:off x="115125" y="76132"/>
              <a:ext cx="715900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682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83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84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85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86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87" name="0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88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89" name="1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692" name="Group"/>
          <p:cNvGrpSpPr/>
          <p:nvPr/>
        </p:nvGrpSpPr>
        <p:grpSpPr>
          <a:xfrm>
            <a:off x="5340350" y="3529012"/>
            <a:ext cx="944563" cy="731838"/>
            <a:chOff x="0" y="0"/>
            <a:chExt cx="944562" cy="731837"/>
          </a:xfrm>
        </p:grpSpPr>
        <p:pic>
          <p:nvPicPr>
            <p:cNvPr id="3690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91" name="1"/>
            <p:cNvSpPr txBox="1"/>
            <p:nvPr/>
          </p:nvSpPr>
          <p:spPr>
            <a:xfrm>
              <a:off x="115125" y="72957"/>
              <a:ext cx="715900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693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94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695" name="1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696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697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698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699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700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701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702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703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704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3705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53287" y="187325"/>
            <a:ext cx="3049588" cy="8413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Executing Loop 2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2</a:t>
            </a:r>
          </a:p>
        </p:txBody>
      </p:sp>
      <p:sp>
        <p:nvSpPr>
          <p:cNvPr id="3708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709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710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11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12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713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714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715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716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17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18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719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722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720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1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725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723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4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728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726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7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731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72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734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73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737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73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740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73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743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74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74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6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7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748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749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750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751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52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755" name="Group"/>
          <p:cNvGrpSpPr/>
          <p:nvPr/>
        </p:nvGrpSpPr>
        <p:grpSpPr>
          <a:xfrm>
            <a:off x="5230812" y="1700212"/>
            <a:ext cx="944563" cy="731838"/>
            <a:chOff x="0" y="0"/>
            <a:chExt cx="944562" cy="731837"/>
          </a:xfrm>
        </p:grpSpPr>
        <p:pic>
          <p:nvPicPr>
            <p:cNvPr id="3753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4" name="0"/>
            <p:cNvSpPr txBox="1"/>
            <p:nvPr/>
          </p:nvSpPr>
          <p:spPr>
            <a:xfrm>
              <a:off x="113537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756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57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58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59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762" name="Group"/>
          <p:cNvGrpSpPr/>
          <p:nvPr/>
        </p:nvGrpSpPr>
        <p:grpSpPr>
          <a:xfrm>
            <a:off x="2944812" y="3529012"/>
            <a:ext cx="944563" cy="731838"/>
            <a:chOff x="0" y="0"/>
            <a:chExt cx="944562" cy="731837"/>
          </a:xfrm>
        </p:grpSpPr>
        <p:pic>
          <p:nvPicPr>
            <p:cNvPr id="3760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61" name="1"/>
            <p:cNvSpPr txBox="1"/>
            <p:nvPr/>
          </p:nvSpPr>
          <p:spPr>
            <a:xfrm>
              <a:off x="113537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763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64" name="1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65" name="1"/>
          <p:cNvSpPr txBox="1"/>
          <p:nvPr/>
        </p:nvSpPr>
        <p:spPr>
          <a:xfrm>
            <a:off x="543642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66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67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768" name="1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769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770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71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72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773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774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775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776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777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3778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53287" y="187325"/>
            <a:ext cx="3049588" cy="8413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Executing Loop 2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2</a:t>
            </a:r>
          </a:p>
        </p:txBody>
      </p:sp>
      <p:sp>
        <p:nvSpPr>
          <p:cNvPr id="3781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782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783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84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85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786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787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788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789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90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91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792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795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793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4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798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796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7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801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799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0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804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80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807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80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810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80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813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81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816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81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81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821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822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823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824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25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26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829" name="Group"/>
          <p:cNvGrpSpPr/>
          <p:nvPr/>
        </p:nvGrpSpPr>
        <p:grpSpPr>
          <a:xfrm>
            <a:off x="6035675" y="1700212"/>
            <a:ext cx="944563" cy="731838"/>
            <a:chOff x="0" y="0"/>
            <a:chExt cx="944562" cy="731837"/>
          </a:xfrm>
        </p:grpSpPr>
        <p:pic>
          <p:nvPicPr>
            <p:cNvPr id="3827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28" name="2"/>
            <p:cNvSpPr txBox="1"/>
            <p:nvPr/>
          </p:nvSpPr>
          <p:spPr>
            <a:xfrm>
              <a:off x="111950" y="72957"/>
              <a:ext cx="715900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830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31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32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33" name="1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34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837" name="Group"/>
          <p:cNvGrpSpPr/>
          <p:nvPr/>
        </p:nvGrpSpPr>
        <p:grpSpPr>
          <a:xfrm>
            <a:off x="4541837" y="3529012"/>
            <a:ext cx="950913" cy="731838"/>
            <a:chOff x="0" y="0"/>
            <a:chExt cx="950912" cy="731837"/>
          </a:xfrm>
        </p:grpSpPr>
        <p:pic>
          <p:nvPicPr>
            <p:cNvPr id="3835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5091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6" name="2"/>
            <p:cNvSpPr txBox="1"/>
            <p:nvPr/>
          </p:nvSpPr>
          <p:spPr>
            <a:xfrm>
              <a:off x="116712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838" name="1"/>
          <p:cNvSpPr txBox="1"/>
          <p:nvPr/>
        </p:nvSpPr>
        <p:spPr>
          <a:xfrm>
            <a:off x="543642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39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40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841" name="1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42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843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44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45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846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847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848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849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850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3851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53287" y="187325"/>
            <a:ext cx="3049588" cy="8413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Executing Loop 2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2</a:t>
            </a:r>
          </a:p>
        </p:txBody>
      </p:sp>
      <p:sp>
        <p:nvSpPr>
          <p:cNvPr id="3854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855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856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57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58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859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860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861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862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63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64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865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868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866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7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871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869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0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874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872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3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877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87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880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87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883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88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886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88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889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88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8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89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2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3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894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895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896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897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98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899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00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903" name="Group"/>
          <p:cNvGrpSpPr/>
          <p:nvPr/>
        </p:nvGrpSpPr>
        <p:grpSpPr>
          <a:xfrm>
            <a:off x="6827837" y="1700212"/>
            <a:ext cx="950913" cy="731838"/>
            <a:chOff x="0" y="0"/>
            <a:chExt cx="950912" cy="731837"/>
          </a:xfrm>
        </p:grpSpPr>
        <p:pic>
          <p:nvPicPr>
            <p:cNvPr id="3901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5091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02" name="3"/>
            <p:cNvSpPr txBox="1"/>
            <p:nvPr/>
          </p:nvSpPr>
          <p:spPr>
            <a:xfrm>
              <a:off x="116712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904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05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06" name="1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07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08" name="2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911" name="Group"/>
          <p:cNvGrpSpPr/>
          <p:nvPr/>
        </p:nvGrpSpPr>
        <p:grpSpPr>
          <a:xfrm>
            <a:off x="5340350" y="3529012"/>
            <a:ext cx="944563" cy="731838"/>
            <a:chOff x="0" y="0"/>
            <a:chExt cx="944562" cy="731837"/>
          </a:xfrm>
        </p:grpSpPr>
        <p:pic>
          <p:nvPicPr>
            <p:cNvPr id="3909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0" name="2"/>
            <p:cNvSpPr txBox="1"/>
            <p:nvPr/>
          </p:nvSpPr>
          <p:spPr>
            <a:xfrm>
              <a:off x="115125" y="72957"/>
              <a:ext cx="715900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912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13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914" name="1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15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916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17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18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919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920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921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922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23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3924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53287" y="187325"/>
            <a:ext cx="3049588" cy="8413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Executing Loop 2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2</a:t>
            </a:r>
          </a:p>
        </p:txBody>
      </p:sp>
      <p:sp>
        <p:nvSpPr>
          <p:cNvPr id="3927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928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929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30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31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932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933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934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935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36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37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938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3941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3939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0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944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3942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3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947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3945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6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950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394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953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395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956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395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959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395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8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3962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396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1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396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6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967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968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69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970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71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72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73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74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977" name="Group"/>
          <p:cNvGrpSpPr/>
          <p:nvPr/>
        </p:nvGrpSpPr>
        <p:grpSpPr>
          <a:xfrm>
            <a:off x="7626350" y="1700212"/>
            <a:ext cx="944563" cy="731838"/>
            <a:chOff x="0" y="0"/>
            <a:chExt cx="944562" cy="731837"/>
          </a:xfrm>
        </p:grpSpPr>
        <p:pic>
          <p:nvPicPr>
            <p:cNvPr id="3975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76" name="0"/>
            <p:cNvSpPr txBox="1"/>
            <p:nvPr/>
          </p:nvSpPr>
          <p:spPr>
            <a:xfrm>
              <a:off x="115125" y="72957"/>
              <a:ext cx="715900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978" name="3"/>
          <p:cNvSpPr txBox="1"/>
          <p:nvPr/>
        </p:nvSpPr>
        <p:spPr>
          <a:xfrm>
            <a:off x="85256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3981" name="Group"/>
          <p:cNvGrpSpPr/>
          <p:nvPr/>
        </p:nvGrpSpPr>
        <p:grpSpPr>
          <a:xfrm>
            <a:off x="2944812" y="3529012"/>
            <a:ext cx="944563" cy="731838"/>
            <a:chOff x="0" y="0"/>
            <a:chExt cx="944562" cy="731837"/>
          </a:xfrm>
        </p:grpSpPr>
        <p:pic>
          <p:nvPicPr>
            <p:cNvPr id="3979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80" name="2"/>
            <p:cNvSpPr txBox="1"/>
            <p:nvPr/>
          </p:nvSpPr>
          <p:spPr>
            <a:xfrm>
              <a:off x="113537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3982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83" name="2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84" name="2"/>
          <p:cNvSpPr txBox="1"/>
          <p:nvPr/>
        </p:nvSpPr>
        <p:spPr>
          <a:xfrm>
            <a:off x="543642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85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86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987" name="1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3988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989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90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91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992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993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994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995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96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3997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53287" y="187325"/>
            <a:ext cx="3049588" cy="8413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Executing Loop 2"/>
          <p:cNvSpPr txBox="1">
            <a:spLocks noGrp="1"/>
          </p:cNvSpPr>
          <p:nvPr>
            <p:ph type="title" idx="4294967295"/>
          </p:nvPr>
        </p:nvSpPr>
        <p:spPr>
          <a:xfrm>
            <a:off x="1066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2</a:t>
            </a:r>
          </a:p>
        </p:txBody>
      </p:sp>
      <p:sp>
        <p:nvSpPr>
          <p:cNvPr id="4000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001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002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003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004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005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006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007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008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009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010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011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4014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4012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13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017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4015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16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020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4018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19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023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402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026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402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029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402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8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032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403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1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035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403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03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8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9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4040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041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042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043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44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45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46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47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48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051" name="Group"/>
          <p:cNvGrpSpPr/>
          <p:nvPr/>
        </p:nvGrpSpPr>
        <p:grpSpPr>
          <a:xfrm>
            <a:off x="8431212" y="1700212"/>
            <a:ext cx="944563" cy="731838"/>
            <a:chOff x="0" y="0"/>
            <a:chExt cx="944562" cy="731837"/>
          </a:xfrm>
        </p:grpSpPr>
        <p:pic>
          <p:nvPicPr>
            <p:cNvPr id="4049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50" name="3"/>
            <p:cNvSpPr txBox="1"/>
            <p:nvPr/>
          </p:nvSpPr>
          <p:spPr>
            <a:xfrm>
              <a:off x="113537" y="7295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052" name="2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53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54" name="2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057" name="Group"/>
          <p:cNvGrpSpPr/>
          <p:nvPr/>
        </p:nvGrpSpPr>
        <p:grpSpPr>
          <a:xfrm>
            <a:off x="5340350" y="3529012"/>
            <a:ext cx="944563" cy="731838"/>
            <a:chOff x="0" y="0"/>
            <a:chExt cx="944562" cy="731837"/>
          </a:xfrm>
        </p:grpSpPr>
        <p:pic>
          <p:nvPicPr>
            <p:cNvPr id="4055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56" name="3"/>
            <p:cNvSpPr txBox="1"/>
            <p:nvPr/>
          </p:nvSpPr>
          <p:spPr>
            <a:xfrm>
              <a:off x="115125" y="72957"/>
              <a:ext cx="715900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058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59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060" name="1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061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062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063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064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065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066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067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068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069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pic>
        <p:nvPicPr>
          <p:cNvPr id="4070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53287" y="187325"/>
            <a:ext cx="3049588" cy="8413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End of Loop 2"/>
          <p:cNvSpPr txBox="1">
            <a:spLocks noGrp="1"/>
          </p:cNvSpPr>
          <p:nvPr>
            <p:ph type="title" idx="4294967295"/>
          </p:nvPr>
        </p:nvSpPr>
        <p:spPr>
          <a:xfrm>
            <a:off x="2590800" y="-76201"/>
            <a:ext cx="7543800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End of Loop 2</a:t>
            </a:r>
          </a:p>
        </p:txBody>
      </p:sp>
      <p:sp>
        <p:nvSpPr>
          <p:cNvPr id="4073" name="A:"/>
          <p:cNvSpPr txBox="1"/>
          <p:nvPr/>
        </p:nvSpPr>
        <p:spPr>
          <a:xfrm>
            <a:off x="2441637" y="173831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074" name="B:"/>
          <p:cNvSpPr txBox="1"/>
          <p:nvPr/>
        </p:nvSpPr>
        <p:spPr>
          <a:xfrm>
            <a:off x="2487674" y="5505450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075" name="1"/>
          <p:cNvSpPr txBox="1"/>
          <p:nvPr/>
        </p:nvSpPr>
        <p:spPr>
          <a:xfrm>
            <a:off x="32599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076" name="2"/>
          <p:cNvSpPr txBox="1"/>
          <p:nvPr/>
        </p:nvSpPr>
        <p:spPr>
          <a:xfrm>
            <a:off x="4041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077" name="3"/>
          <p:cNvSpPr txBox="1"/>
          <p:nvPr/>
        </p:nvSpPr>
        <p:spPr>
          <a:xfrm>
            <a:off x="4803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078" name="4"/>
          <p:cNvSpPr txBox="1"/>
          <p:nvPr/>
        </p:nvSpPr>
        <p:spPr>
          <a:xfrm>
            <a:off x="556501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079" name="5"/>
          <p:cNvSpPr txBox="1"/>
          <p:nvPr/>
        </p:nvSpPr>
        <p:spPr>
          <a:xfrm>
            <a:off x="6409562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080" name="C:"/>
          <p:cNvSpPr txBox="1"/>
          <p:nvPr/>
        </p:nvSpPr>
        <p:spPr>
          <a:xfrm>
            <a:off x="2487674" y="365283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081" name="1"/>
          <p:cNvSpPr txBox="1"/>
          <p:nvPr/>
        </p:nvSpPr>
        <p:spPr>
          <a:xfrm>
            <a:off x="40410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082" name="2"/>
          <p:cNvSpPr txBox="1"/>
          <p:nvPr/>
        </p:nvSpPr>
        <p:spPr>
          <a:xfrm>
            <a:off x="4803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083" name="3"/>
          <p:cNvSpPr txBox="1"/>
          <p:nvPr/>
        </p:nvSpPr>
        <p:spPr>
          <a:xfrm>
            <a:off x="5641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084" name="4"/>
          <p:cNvSpPr txBox="1"/>
          <p:nvPr/>
        </p:nvSpPr>
        <p:spPr>
          <a:xfrm>
            <a:off x="6403212" y="303053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4087" name="Group"/>
          <p:cNvGrpSpPr/>
          <p:nvPr/>
        </p:nvGrpSpPr>
        <p:grpSpPr>
          <a:xfrm>
            <a:off x="3074987" y="5419725"/>
            <a:ext cx="704851" cy="600075"/>
            <a:chOff x="0" y="0"/>
            <a:chExt cx="704850" cy="600075"/>
          </a:xfrm>
        </p:grpSpPr>
        <p:sp>
          <p:nvSpPr>
            <p:cNvPr id="4085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6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090" name="Group"/>
          <p:cNvGrpSpPr/>
          <p:nvPr/>
        </p:nvGrpSpPr>
        <p:grpSpPr>
          <a:xfrm>
            <a:off x="3763962" y="5419725"/>
            <a:ext cx="698501" cy="600075"/>
            <a:chOff x="0" y="0"/>
            <a:chExt cx="698500" cy="600075"/>
          </a:xfrm>
        </p:grpSpPr>
        <p:sp>
          <p:nvSpPr>
            <p:cNvPr id="4088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9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093" name="Group"/>
          <p:cNvGrpSpPr/>
          <p:nvPr/>
        </p:nvGrpSpPr>
        <p:grpSpPr>
          <a:xfrm>
            <a:off x="4449762" y="5419725"/>
            <a:ext cx="698501" cy="600075"/>
            <a:chOff x="0" y="0"/>
            <a:chExt cx="698500" cy="600075"/>
          </a:xfrm>
        </p:grpSpPr>
        <p:sp>
          <p:nvSpPr>
            <p:cNvPr id="4091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2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096" name="Group"/>
          <p:cNvGrpSpPr/>
          <p:nvPr/>
        </p:nvGrpSpPr>
        <p:grpSpPr>
          <a:xfrm>
            <a:off x="5138737" y="5410200"/>
            <a:ext cx="685801" cy="600075"/>
            <a:chOff x="0" y="0"/>
            <a:chExt cx="685800" cy="600075"/>
          </a:xfrm>
        </p:grpSpPr>
        <p:sp>
          <p:nvSpPr>
            <p:cNvPr id="409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099" name="Group"/>
          <p:cNvGrpSpPr/>
          <p:nvPr/>
        </p:nvGrpSpPr>
        <p:grpSpPr>
          <a:xfrm>
            <a:off x="5824537" y="5410200"/>
            <a:ext cx="685801" cy="600075"/>
            <a:chOff x="0" y="0"/>
            <a:chExt cx="685800" cy="600075"/>
          </a:xfrm>
        </p:grpSpPr>
        <p:sp>
          <p:nvSpPr>
            <p:cNvPr id="409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8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102" name="Group"/>
          <p:cNvGrpSpPr/>
          <p:nvPr/>
        </p:nvGrpSpPr>
        <p:grpSpPr>
          <a:xfrm>
            <a:off x="6510337" y="5410200"/>
            <a:ext cx="685801" cy="600075"/>
            <a:chOff x="0" y="0"/>
            <a:chExt cx="685800" cy="600075"/>
          </a:xfrm>
        </p:grpSpPr>
        <p:sp>
          <p:nvSpPr>
            <p:cNvPr id="410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01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105" name="Group"/>
          <p:cNvGrpSpPr/>
          <p:nvPr/>
        </p:nvGrpSpPr>
        <p:grpSpPr>
          <a:xfrm>
            <a:off x="7196137" y="5410200"/>
            <a:ext cx="685801" cy="600075"/>
            <a:chOff x="0" y="0"/>
            <a:chExt cx="685800" cy="600075"/>
          </a:xfrm>
        </p:grpSpPr>
        <p:sp>
          <p:nvSpPr>
            <p:cNvPr id="410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0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108" name="Group"/>
          <p:cNvGrpSpPr/>
          <p:nvPr/>
        </p:nvGrpSpPr>
        <p:grpSpPr>
          <a:xfrm>
            <a:off x="7881937" y="5410200"/>
            <a:ext cx="685801" cy="600075"/>
            <a:chOff x="0" y="0"/>
            <a:chExt cx="685800" cy="600075"/>
          </a:xfrm>
        </p:grpSpPr>
        <p:sp>
          <p:nvSpPr>
            <p:cNvPr id="410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0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10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712912"/>
            <a:ext cx="91916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719262"/>
            <a:ext cx="823913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712912"/>
            <a:ext cx="8239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4113" name="6"/>
          <p:cNvSpPr txBox="1"/>
          <p:nvPr/>
        </p:nvSpPr>
        <p:spPr>
          <a:xfrm>
            <a:off x="71660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114" name="7"/>
          <p:cNvSpPr txBox="1"/>
          <p:nvPr/>
        </p:nvSpPr>
        <p:spPr>
          <a:xfrm>
            <a:off x="7932768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115" name="8"/>
          <p:cNvSpPr txBox="1"/>
          <p:nvPr/>
        </p:nvSpPr>
        <p:spPr>
          <a:xfrm>
            <a:off x="8766206" y="1295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116" name="5"/>
          <p:cNvSpPr txBox="1"/>
          <p:nvPr/>
        </p:nvSpPr>
        <p:spPr>
          <a:xfrm>
            <a:off x="37250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17" name="3"/>
          <p:cNvSpPr txBox="1"/>
          <p:nvPr/>
        </p:nvSpPr>
        <p:spPr>
          <a:xfrm>
            <a:off x="45283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18" name="0"/>
          <p:cNvSpPr txBox="1"/>
          <p:nvPr/>
        </p:nvSpPr>
        <p:spPr>
          <a:xfrm>
            <a:off x="53252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19" name="2"/>
          <p:cNvSpPr txBox="1"/>
          <p:nvPr/>
        </p:nvSpPr>
        <p:spPr>
          <a:xfrm>
            <a:off x="612857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20" name="3"/>
          <p:cNvSpPr txBox="1"/>
          <p:nvPr/>
        </p:nvSpPr>
        <p:spPr>
          <a:xfrm>
            <a:off x="6925499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21" name="0"/>
          <p:cNvSpPr txBox="1"/>
          <p:nvPr/>
        </p:nvSpPr>
        <p:spPr>
          <a:xfrm>
            <a:off x="7722424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22" name="2"/>
          <p:cNvSpPr txBox="1"/>
          <p:nvPr/>
        </p:nvSpPr>
        <p:spPr>
          <a:xfrm>
            <a:off x="30392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23" name="0"/>
          <p:cNvSpPr txBox="1"/>
          <p:nvPr/>
        </p:nvSpPr>
        <p:spPr>
          <a:xfrm>
            <a:off x="3842574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24" name="2"/>
          <p:cNvSpPr txBox="1"/>
          <p:nvPr/>
        </p:nvSpPr>
        <p:spPr>
          <a:xfrm>
            <a:off x="46394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25" name="0"/>
          <p:cNvSpPr txBox="1"/>
          <p:nvPr/>
        </p:nvSpPr>
        <p:spPr>
          <a:xfrm>
            <a:off x="6239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26" name="0"/>
          <p:cNvSpPr txBox="1"/>
          <p:nvPr/>
        </p:nvSpPr>
        <p:spPr>
          <a:xfrm>
            <a:off x="327901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127" name="1"/>
          <p:cNvSpPr txBox="1"/>
          <p:nvPr/>
        </p:nvSpPr>
        <p:spPr>
          <a:xfrm>
            <a:off x="7001699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28" name="5"/>
          <p:cNvSpPr txBox="1"/>
          <p:nvPr/>
        </p:nvSpPr>
        <p:spPr>
          <a:xfrm>
            <a:off x="7247762" y="30480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129" name="1"/>
          <p:cNvSpPr txBox="1"/>
          <p:nvPr/>
        </p:nvSpPr>
        <p:spPr>
          <a:xfrm>
            <a:off x="3196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0" name="2"/>
          <p:cNvSpPr txBox="1"/>
          <p:nvPr/>
        </p:nvSpPr>
        <p:spPr>
          <a:xfrm>
            <a:off x="39584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31" name="3"/>
          <p:cNvSpPr txBox="1"/>
          <p:nvPr/>
        </p:nvSpPr>
        <p:spPr>
          <a:xfrm>
            <a:off x="463791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132" name="4"/>
          <p:cNvSpPr txBox="1"/>
          <p:nvPr/>
        </p:nvSpPr>
        <p:spPr>
          <a:xfrm>
            <a:off x="53300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133" name="5"/>
          <p:cNvSpPr txBox="1"/>
          <p:nvPr/>
        </p:nvSpPr>
        <p:spPr>
          <a:xfrm>
            <a:off x="6015862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134" name="6"/>
          <p:cNvSpPr txBox="1"/>
          <p:nvPr/>
        </p:nvSpPr>
        <p:spPr>
          <a:xfrm>
            <a:off x="67770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135" name="7"/>
          <p:cNvSpPr txBox="1"/>
          <p:nvPr/>
        </p:nvSpPr>
        <p:spPr>
          <a:xfrm>
            <a:off x="73866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136" name="8"/>
          <p:cNvSpPr txBox="1"/>
          <p:nvPr/>
        </p:nvSpPr>
        <p:spPr>
          <a:xfrm>
            <a:off x="8072468" y="4779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137" name="3"/>
          <p:cNvSpPr txBox="1"/>
          <p:nvPr/>
        </p:nvSpPr>
        <p:spPr>
          <a:xfrm>
            <a:off x="5431662" y="35829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38" name="3"/>
          <p:cNvSpPr txBox="1"/>
          <p:nvPr/>
        </p:nvSpPr>
        <p:spPr>
          <a:xfrm>
            <a:off x="8479662" y="1754119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Executing Loop 3"/>
          <p:cNvSpPr txBox="1">
            <a:spLocks noGrp="1"/>
          </p:cNvSpPr>
          <p:nvPr>
            <p:ph type="title" idx="4294967295"/>
          </p:nvPr>
        </p:nvSpPr>
        <p:spPr>
          <a:xfrm>
            <a:off x="8382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3 </a:t>
            </a:r>
          </a:p>
        </p:txBody>
      </p:sp>
      <p:sp>
        <p:nvSpPr>
          <p:cNvPr id="4141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142" name="B:"/>
          <p:cNvSpPr txBox="1"/>
          <p:nvPr/>
        </p:nvSpPr>
        <p:spPr>
          <a:xfrm>
            <a:off x="2441637" y="5661025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143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44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45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146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147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148" name="C:"/>
          <p:cNvSpPr txBox="1"/>
          <p:nvPr/>
        </p:nvSpPr>
        <p:spPr>
          <a:xfrm>
            <a:off x="2487674" y="28209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149" name="1"/>
          <p:cNvSpPr txBox="1"/>
          <p:nvPr/>
        </p:nvSpPr>
        <p:spPr>
          <a:xfrm>
            <a:off x="40410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50" name="2"/>
          <p:cNvSpPr txBox="1"/>
          <p:nvPr/>
        </p:nvSpPr>
        <p:spPr>
          <a:xfrm>
            <a:off x="4803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51" name="3"/>
          <p:cNvSpPr txBox="1"/>
          <p:nvPr/>
        </p:nvSpPr>
        <p:spPr>
          <a:xfrm>
            <a:off x="5641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152" name="4"/>
          <p:cNvSpPr txBox="1"/>
          <p:nvPr/>
        </p:nvSpPr>
        <p:spPr>
          <a:xfrm>
            <a:off x="6403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4155" name="Group"/>
          <p:cNvGrpSpPr/>
          <p:nvPr/>
        </p:nvGrpSpPr>
        <p:grpSpPr>
          <a:xfrm>
            <a:off x="3028950" y="5575300"/>
            <a:ext cx="704850" cy="600075"/>
            <a:chOff x="0" y="0"/>
            <a:chExt cx="704850" cy="600075"/>
          </a:xfrm>
        </p:grpSpPr>
        <p:sp>
          <p:nvSpPr>
            <p:cNvPr id="4153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4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158" name="Group"/>
          <p:cNvGrpSpPr/>
          <p:nvPr/>
        </p:nvGrpSpPr>
        <p:grpSpPr>
          <a:xfrm>
            <a:off x="3717925" y="5575300"/>
            <a:ext cx="698500" cy="600075"/>
            <a:chOff x="0" y="0"/>
            <a:chExt cx="698500" cy="600075"/>
          </a:xfrm>
        </p:grpSpPr>
        <p:sp>
          <p:nvSpPr>
            <p:cNvPr id="4156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7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161" name="Group"/>
          <p:cNvGrpSpPr/>
          <p:nvPr/>
        </p:nvGrpSpPr>
        <p:grpSpPr>
          <a:xfrm>
            <a:off x="4403725" y="5575300"/>
            <a:ext cx="698500" cy="600075"/>
            <a:chOff x="0" y="0"/>
            <a:chExt cx="698500" cy="600075"/>
          </a:xfrm>
        </p:grpSpPr>
        <p:sp>
          <p:nvSpPr>
            <p:cNvPr id="4159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0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164" name="Group"/>
          <p:cNvGrpSpPr/>
          <p:nvPr/>
        </p:nvGrpSpPr>
        <p:grpSpPr>
          <a:xfrm>
            <a:off x="5092700" y="5565775"/>
            <a:ext cx="685800" cy="600075"/>
            <a:chOff x="0" y="0"/>
            <a:chExt cx="685800" cy="600075"/>
          </a:xfrm>
        </p:grpSpPr>
        <p:sp>
          <p:nvSpPr>
            <p:cNvPr id="416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167" name="Group"/>
          <p:cNvGrpSpPr/>
          <p:nvPr/>
        </p:nvGrpSpPr>
        <p:grpSpPr>
          <a:xfrm>
            <a:off x="5778500" y="5565775"/>
            <a:ext cx="685800" cy="600075"/>
            <a:chOff x="0" y="0"/>
            <a:chExt cx="685800" cy="600075"/>
          </a:xfrm>
        </p:grpSpPr>
        <p:sp>
          <p:nvSpPr>
            <p:cNvPr id="416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170" name="Group"/>
          <p:cNvGrpSpPr/>
          <p:nvPr/>
        </p:nvGrpSpPr>
        <p:grpSpPr>
          <a:xfrm>
            <a:off x="6464300" y="5565775"/>
            <a:ext cx="685800" cy="600075"/>
            <a:chOff x="0" y="0"/>
            <a:chExt cx="685800" cy="600075"/>
          </a:xfrm>
        </p:grpSpPr>
        <p:sp>
          <p:nvSpPr>
            <p:cNvPr id="416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173" name="Group"/>
          <p:cNvGrpSpPr/>
          <p:nvPr/>
        </p:nvGrpSpPr>
        <p:grpSpPr>
          <a:xfrm>
            <a:off x="7150100" y="5565775"/>
            <a:ext cx="685800" cy="600075"/>
            <a:chOff x="0" y="0"/>
            <a:chExt cx="685800" cy="600075"/>
          </a:xfrm>
        </p:grpSpPr>
        <p:sp>
          <p:nvSpPr>
            <p:cNvPr id="417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176" name="Group"/>
          <p:cNvGrpSpPr/>
          <p:nvPr/>
        </p:nvGrpSpPr>
        <p:grpSpPr>
          <a:xfrm>
            <a:off x="7835900" y="5565775"/>
            <a:ext cx="685800" cy="600075"/>
            <a:chOff x="0" y="0"/>
            <a:chExt cx="685800" cy="600075"/>
          </a:xfrm>
        </p:grpSpPr>
        <p:sp>
          <p:nvSpPr>
            <p:cNvPr id="417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17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181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182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183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184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85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86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87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88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89" name="0"/>
          <p:cNvSpPr txBox="1"/>
          <p:nvPr/>
        </p:nvSpPr>
        <p:spPr>
          <a:xfrm>
            <a:off x="772242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192" name="Group"/>
          <p:cNvGrpSpPr/>
          <p:nvPr/>
        </p:nvGrpSpPr>
        <p:grpSpPr>
          <a:xfrm>
            <a:off x="2944812" y="2693987"/>
            <a:ext cx="944563" cy="792163"/>
            <a:chOff x="0" y="0"/>
            <a:chExt cx="944562" cy="792162"/>
          </a:xfrm>
        </p:grpSpPr>
        <p:pic>
          <p:nvPicPr>
            <p:cNvPr id="4190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91" name="2"/>
            <p:cNvSpPr txBox="1"/>
            <p:nvPr/>
          </p:nvSpPr>
          <p:spPr>
            <a:xfrm>
              <a:off x="113537" y="10470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grpSp>
        <p:nvGrpSpPr>
          <p:cNvPr id="4195" name="Group"/>
          <p:cNvGrpSpPr/>
          <p:nvPr/>
        </p:nvGrpSpPr>
        <p:grpSpPr>
          <a:xfrm>
            <a:off x="3749675" y="2693987"/>
            <a:ext cx="944563" cy="792163"/>
            <a:chOff x="0" y="0"/>
            <a:chExt cx="944562" cy="792162"/>
          </a:xfrm>
        </p:grpSpPr>
        <p:pic>
          <p:nvPicPr>
            <p:cNvPr id="4193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94" name="0"/>
            <p:cNvSpPr txBox="1"/>
            <p:nvPr/>
          </p:nvSpPr>
          <p:spPr>
            <a:xfrm>
              <a:off x="111950" y="104707"/>
              <a:ext cx="715900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196" name="2"/>
          <p:cNvSpPr txBox="1"/>
          <p:nvPr/>
        </p:nvSpPr>
        <p:spPr>
          <a:xfrm>
            <a:off x="4639499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97" name="0"/>
          <p:cNvSpPr txBox="1"/>
          <p:nvPr/>
        </p:nvSpPr>
        <p:spPr>
          <a:xfrm>
            <a:off x="6239699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198" name="0"/>
          <p:cNvSpPr txBox="1"/>
          <p:nvPr/>
        </p:nvSpPr>
        <p:spPr>
          <a:xfrm>
            <a:off x="3279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199" name="1"/>
          <p:cNvSpPr txBox="1"/>
          <p:nvPr/>
        </p:nvSpPr>
        <p:spPr>
          <a:xfrm>
            <a:off x="7001699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00" name="5"/>
          <p:cNvSpPr txBox="1"/>
          <p:nvPr/>
        </p:nvSpPr>
        <p:spPr>
          <a:xfrm>
            <a:off x="724776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201" name="1"/>
          <p:cNvSpPr txBox="1"/>
          <p:nvPr/>
        </p:nvSpPr>
        <p:spPr>
          <a:xfrm>
            <a:off x="3150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202" name="2"/>
          <p:cNvSpPr txBox="1"/>
          <p:nvPr/>
        </p:nvSpPr>
        <p:spPr>
          <a:xfrm>
            <a:off x="3912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203" name="3"/>
          <p:cNvSpPr txBox="1"/>
          <p:nvPr/>
        </p:nvSpPr>
        <p:spPr>
          <a:xfrm>
            <a:off x="459187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204" name="4"/>
          <p:cNvSpPr txBox="1"/>
          <p:nvPr/>
        </p:nvSpPr>
        <p:spPr>
          <a:xfrm>
            <a:off x="52840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205" name="5"/>
          <p:cNvSpPr txBox="1"/>
          <p:nvPr/>
        </p:nvSpPr>
        <p:spPr>
          <a:xfrm>
            <a:off x="59698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206" name="6"/>
          <p:cNvSpPr txBox="1"/>
          <p:nvPr/>
        </p:nvSpPr>
        <p:spPr>
          <a:xfrm>
            <a:off x="67310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207" name="7"/>
          <p:cNvSpPr txBox="1"/>
          <p:nvPr/>
        </p:nvSpPr>
        <p:spPr>
          <a:xfrm>
            <a:off x="73406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08" name="8"/>
          <p:cNvSpPr txBox="1"/>
          <p:nvPr/>
        </p:nvSpPr>
        <p:spPr>
          <a:xfrm>
            <a:off x="80264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209" name="3"/>
          <p:cNvSpPr txBox="1"/>
          <p:nvPr/>
        </p:nvSpPr>
        <p:spPr>
          <a:xfrm>
            <a:off x="5431662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10" name="3"/>
          <p:cNvSpPr txBox="1"/>
          <p:nvPr/>
        </p:nvSpPr>
        <p:spPr>
          <a:xfrm>
            <a:off x="8479662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11" name="C:"/>
          <p:cNvSpPr txBox="1"/>
          <p:nvPr/>
        </p:nvSpPr>
        <p:spPr>
          <a:xfrm>
            <a:off x="2441637" y="40782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212" name="2"/>
          <p:cNvSpPr txBox="1"/>
          <p:nvPr/>
        </p:nvSpPr>
        <p:spPr>
          <a:xfrm>
            <a:off x="45934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13" name="0"/>
          <p:cNvSpPr txBox="1"/>
          <p:nvPr/>
        </p:nvSpPr>
        <p:spPr>
          <a:xfrm>
            <a:off x="61936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14" name="1"/>
          <p:cNvSpPr txBox="1"/>
          <p:nvPr/>
        </p:nvSpPr>
        <p:spPr>
          <a:xfrm>
            <a:off x="69556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15" name="3"/>
          <p:cNvSpPr txBox="1"/>
          <p:nvPr/>
        </p:nvSpPr>
        <p:spPr>
          <a:xfrm>
            <a:off x="5385624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16" name="1"/>
          <p:cNvSpPr txBox="1"/>
          <p:nvPr/>
        </p:nvSpPr>
        <p:spPr>
          <a:xfrm>
            <a:off x="40013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217" name="2"/>
          <p:cNvSpPr txBox="1"/>
          <p:nvPr/>
        </p:nvSpPr>
        <p:spPr>
          <a:xfrm>
            <a:off x="476332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218" name="3"/>
          <p:cNvSpPr txBox="1"/>
          <p:nvPr/>
        </p:nvSpPr>
        <p:spPr>
          <a:xfrm>
            <a:off x="5601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219" name="4"/>
          <p:cNvSpPr txBox="1"/>
          <p:nvPr/>
        </p:nvSpPr>
        <p:spPr>
          <a:xfrm>
            <a:off x="6363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220" name="0"/>
          <p:cNvSpPr txBox="1"/>
          <p:nvPr/>
        </p:nvSpPr>
        <p:spPr>
          <a:xfrm>
            <a:off x="3238531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221" name="5"/>
          <p:cNvSpPr txBox="1"/>
          <p:nvPr/>
        </p:nvSpPr>
        <p:spPr>
          <a:xfrm>
            <a:off x="720807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4224" name="Group"/>
          <p:cNvGrpSpPr/>
          <p:nvPr/>
        </p:nvGrpSpPr>
        <p:grpSpPr>
          <a:xfrm>
            <a:off x="3700462" y="3949700"/>
            <a:ext cx="944563" cy="793750"/>
            <a:chOff x="0" y="0"/>
            <a:chExt cx="944562" cy="793750"/>
          </a:xfrm>
        </p:grpSpPr>
        <p:pic>
          <p:nvPicPr>
            <p:cNvPr id="4222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3" name="2"/>
            <p:cNvSpPr txBox="1"/>
            <p:nvPr/>
          </p:nvSpPr>
          <p:spPr>
            <a:xfrm>
              <a:off x="115125" y="102325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225" name="2"/>
          <p:cNvSpPr txBox="1"/>
          <p:nvPr/>
        </p:nvSpPr>
        <p:spPr>
          <a:xfrm>
            <a:off x="2958337" y="40329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pic>
        <p:nvPicPr>
          <p:cNvPr id="4226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6600" y="111125"/>
            <a:ext cx="2817813" cy="71278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Executing Loop 3"/>
          <p:cNvSpPr txBox="1">
            <a:spLocks noGrp="1"/>
          </p:cNvSpPr>
          <p:nvPr>
            <p:ph type="title" idx="4294967295"/>
          </p:nvPr>
        </p:nvSpPr>
        <p:spPr>
          <a:xfrm>
            <a:off x="8382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3 </a:t>
            </a:r>
          </a:p>
        </p:txBody>
      </p:sp>
      <p:sp>
        <p:nvSpPr>
          <p:cNvPr id="4229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230" name="B:"/>
          <p:cNvSpPr txBox="1"/>
          <p:nvPr/>
        </p:nvSpPr>
        <p:spPr>
          <a:xfrm>
            <a:off x="2441637" y="5661025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231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232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233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234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235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236" name="C:"/>
          <p:cNvSpPr txBox="1"/>
          <p:nvPr/>
        </p:nvSpPr>
        <p:spPr>
          <a:xfrm>
            <a:off x="2487674" y="28209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237" name="1"/>
          <p:cNvSpPr txBox="1"/>
          <p:nvPr/>
        </p:nvSpPr>
        <p:spPr>
          <a:xfrm>
            <a:off x="40410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238" name="2"/>
          <p:cNvSpPr txBox="1"/>
          <p:nvPr/>
        </p:nvSpPr>
        <p:spPr>
          <a:xfrm>
            <a:off x="4803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239" name="3"/>
          <p:cNvSpPr txBox="1"/>
          <p:nvPr/>
        </p:nvSpPr>
        <p:spPr>
          <a:xfrm>
            <a:off x="5641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240" name="4"/>
          <p:cNvSpPr txBox="1"/>
          <p:nvPr/>
        </p:nvSpPr>
        <p:spPr>
          <a:xfrm>
            <a:off x="6403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4243" name="Group"/>
          <p:cNvGrpSpPr/>
          <p:nvPr/>
        </p:nvGrpSpPr>
        <p:grpSpPr>
          <a:xfrm>
            <a:off x="3028950" y="5575300"/>
            <a:ext cx="704850" cy="600075"/>
            <a:chOff x="0" y="0"/>
            <a:chExt cx="704850" cy="600075"/>
          </a:xfrm>
        </p:grpSpPr>
        <p:sp>
          <p:nvSpPr>
            <p:cNvPr id="4241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2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246" name="Group"/>
          <p:cNvGrpSpPr/>
          <p:nvPr/>
        </p:nvGrpSpPr>
        <p:grpSpPr>
          <a:xfrm>
            <a:off x="3717925" y="5575300"/>
            <a:ext cx="698500" cy="600075"/>
            <a:chOff x="0" y="0"/>
            <a:chExt cx="698500" cy="600075"/>
          </a:xfrm>
        </p:grpSpPr>
        <p:sp>
          <p:nvSpPr>
            <p:cNvPr id="4244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5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249" name="Group"/>
          <p:cNvGrpSpPr/>
          <p:nvPr/>
        </p:nvGrpSpPr>
        <p:grpSpPr>
          <a:xfrm>
            <a:off x="4403725" y="5575300"/>
            <a:ext cx="698500" cy="600075"/>
            <a:chOff x="0" y="0"/>
            <a:chExt cx="698500" cy="600075"/>
          </a:xfrm>
        </p:grpSpPr>
        <p:sp>
          <p:nvSpPr>
            <p:cNvPr id="4247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8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252" name="Group"/>
          <p:cNvGrpSpPr/>
          <p:nvPr/>
        </p:nvGrpSpPr>
        <p:grpSpPr>
          <a:xfrm>
            <a:off x="5092700" y="5565775"/>
            <a:ext cx="685800" cy="600075"/>
            <a:chOff x="0" y="0"/>
            <a:chExt cx="685800" cy="600075"/>
          </a:xfrm>
        </p:grpSpPr>
        <p:sp>
          <p:nvSpPr>
            <p:cNvPr id="425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51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255" name="Group"/>
          <p:cNvGrpSpPr/>
          <p:nvPr/>
        </p:nvGrpSpPr>
        <p:grpSpPr>
          <a:xfrm>
            <a:off x="5778500" y="5565775"/>
            <a:ext cx="685800" cy="600075"/>
            <a:chOff x="0" y="0"/>
            <a:chExt cx="685800" cy="600075"/>
          </a:xfrm>
        </p:grpSpPr>
        <p:sp>
          <p:nvSpPr>
            <p:cNvPr id="425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5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258" name="Group"/>
          <p:cNvGrpSpPr/>
          <p:nvPr/>
        </p:nvGrpSpPr>
        <p:grpSpPr>
          <a:xfrm>
            <a:off x="6464300" y="5565775"/>
            <a:ext cx="685800" cy="600075"/>
            <a:chOff x="0" y="0"/>
            <a:chExt cx="685800" cy="600075"/>
          </a:xfrm>
        </p:grpSpPr>
        <p:sp>
          <p:nvSpPr>
            <p:cNvPr id="425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5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261" name="Group"/>
          <p:cNvGrpSpPr/>
          <p:nvPr/>
        </p:nvGrpSpPr>
        <p:grpSpPr>
          <a:xfrm>
            <a:off x="7150100" y="5565775"/>
            <a:ext cx="685800" cy="600075"/>
            <a:chOff x="0" y="0"/>
            <a:chExt cx="685800" cy="600075"/>
          </a:xfrm>
        </p:grpSpPr>
        <p:sp>
          <p:nvSpPr>
            <p:cNvPr id="425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6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264" name="Group"/>
          <p:cNvGrpSpPr/>
          <p:nvPr/>
        </p:nvGrpSpPr>
        <p:grpSpPr>
          <a:xfrm>
            <a:off x="7835900" y="5565775"/>
            <a:ext cx="685800" cy="600075"/>
            <a:chOff x="0" y="0"/>
            <a:chExt cx="685800" cy="600075"/>
          </a:xfrm>
        </p:grpSpPr>
        <p:sp>
          <p:nvSpPr>
            <p:cNvPr id="426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6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26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7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8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269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270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71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272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73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74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75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76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77" name="0"/>
          <p:cNvSpPr txBox="1"/>
          <p:nvPr/>
        </p:nvSpPr>
        <p:spPr>
          <a:xfrm>
            <a:off x="772242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280" name="Group"/>
          <p:cNvGrpSpPr/>
          <p:nvPr/>
        </p:nvGrpSpPr>
        <p:grpSpPr>
          <a:xfrm>
            <a:off x="4572000" y="2693987"/>
            <a:ext cx="944563" cy="792163"/>
            <a:chOff x="0" y="0"/>
            <a:chExt cx="944562" cy="792162"/>
          </a:xfrm>
        </p:grpSpPr>
        <p:pic>
          <p:nvPicPr>
            <p:cNvPr id="4278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79" name="2"/>
            <p:cNvSpPr txBox="1"/>
            <p:nvPr/>
          </p:nvSpPr>
          <p:spPr>
            <a:xfrm>
              <a:off x="116712" y="10470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grpSp>
        <p:nvGrpSpPr>
          <p:cNvPr id="4283" name="Group"/>
          <p:cNvGrpSpPr/>
          <p:nvPr/>
        </p:nvGrpSpPr>
        <p:grpSpPr>
          <a:xfrm>
            <a:off x="3749675" y="2693987"/>
            <a:ext cx="944563" cy="792163"/>
            <a:chOff x="0" y="0"/>
            <a:chExt cx="944562" cy="792162"/>
          </a:xfrm>
        </p:grpSpPr>
        <p:pic>
          <p:nvPicPr>
            <p:cNvPr id="4281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2" name="2"/>
            <p:cNvSpPr txBox="1"/>
            <p:nvPr/>
          </p:nvSpPr>
          <p:spPr>
            <a:xfrm>
              <a:off x="111950" y="104707"/>
              <a:ext cx="715900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284" name="2"/>
          <p:cNvSpPr txBox="1"/>
          <p:nvPr/>
        </p:nvSpPr>
        <p:spPr>
          <a:xfrm>
            <a:off x="2993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85" name="0"/>
          <p:cNvSpPr txBox="1"/>
          <p:nvPr/>
        </p:nvSpPr>
        <p:spPr>
          <a:xfrm>
            <a:off x="6239699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86" name="0"/>
          <p:cNvSpPr txBox="1"/>
          <p:nvPr/>
        </p:nvSpPr>
        <p:spPr>
          <a:xfrm>
            <a:off x="3279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287" name="1"/>
          <p:cNvSpPr txBox="1"/>
          <p:nvPr/>
        </p:nvSpPr>
        <p:spPr>
          <a:xfrm>
            <a:off x="7001699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88" name="5"/>
          <p:cNvSpPr txBox="1"/>
          <p:nvPr/>
        </p:nvSpPr>
        <p:spPr>
          <a:xfrm>
            <a:off x="724776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289" name="1"/>
          <p:cNvSpPr txBox="1"/>
          <p:nvPr/>
        </p:nvSpPr>
        <p:spPr>
          <a:xfrm>
            <a:off x="3150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290" name="2"/>
          <p:cNvSpPr txBox="1"/>
          <p:nvPr/>
        </p:nvSpPr>
        <p:spPr>
          <a:xfrm>
            <a:off x="3912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291" name="3"/>
          <p:cNvSpPr txBox="1"/>
          <p:nvPr/>
        </p:nvSpPr>
        <p:spPr>
          <a:xfrm>
            <a:off x="459187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292" name="4"/>
          <p:cNvSpPr txBox="1"/>
          <p:nvPr/>
        </p:nvSpPr>
        <p:spPr>
          <a:xfrm>
            <a:off x="52840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293" name="5"/>
          <p:cNvSpPr txBox="1"/>
          <p:nvPr/>
        </p:nvSpPr>
        <p:spPr>
          <a:xfrm>
            <a:off x="59698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294" name="6"/>
          <p:cNvSpPr txBox="1"/>
          <p:nvPr/>
        </p:nvSpPr>
        <p:spPr>
          <a:xfrm>
            <a:off x="67310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295" name="7"/>
          <p:cNvSpPr txBox="1"/>
          <p:nvPr/>
        </p:nvSpPr>
        <p:spPr>
          <a:xfrm>
            <a:off x="73406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96" name="8"/>
          <p:cNvSpPr txBox="1"/>
          <p:nvPr/>
        </p:nvSpPr>
        <p:spPr>
          <a:xfrm>
            <a:off x="80264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297" name="3"/>
          <p:cNvSpPr txBox="1"/>
          <p:nvPr/>
        </p:nvSpPr>
        <p:spPr>
          <a:xfrm>
            <a:off x="5431662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98" name="3"/>
          <p:cNvSpPr txBox="1"/>
          <p:nvPr/>
        </p:nvSpPr>
        <p:spPr>
          <a:xfrm>
            <a:off x="8479662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299" name="C:"/>
          <p:cNvSpPr txBox="1"/>
          <p:nvPr/>
        </p:nvSpPr>
        <p:spPr>
          <a:xfrm>
            <a:off x="2441637" y="40782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300" name="2"/>
          <p:cNvSpPr txBox="1"/>
          <p:nvPr/>
        </p:nvSpPr>
        <p:spPr>
          <a:xfrm>
            <a:off x="2958337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303" name="Group"/>
          <p:cNvGrpSpPr/>
          <p:nvPr/>
        </p:nvGrpSpPr>
        <p:grpSpPr>
          <a:xfrm>
            <a:off x="4462462" y="3949700"/>
            <a:ext cx="944563" cy="798513"/>
            <a:chOff x="0" y="0"/>
            <a:chExt cx="944562" cy="798512"/>
          </a:xfrm>
        </p:grpSpPr>
        <p:pic>
          <p:nvPicPr>
            <p:cNvPr id="4301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44563" cy="798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02" name="4"/>
            <p:cNvSpPr txBox="1"/>
            <p:nvPr/>
          </p:nvSpPr>
          <p:spPr>
            <a:xfrm>
              <a:off x="115125" y="107088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304" name="0"/>
          <p:cNvSpPr txBox="1"/>
          <p:nvPr/>
        </p:nvSpPr>
        <p:spPr>
          <a:xfrm>
            <a:off x="61936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05" name="1"/>
          <p:cNvSpPr txBox="1"/>
          <p:nvPr/>
        </p:nvSpPr>
        <p:spPr>
          <a:xfrm>
            <a:off x="69556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06" name="3"/>
          <p:cNvSpPr txBox="1"/>
          <p:nvPr/>
        </p:nvSpPr>
        <p:spPr>
          <a:xfrm>
            <a:off x="5385624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07" name="1"/>
          <p:cNvSpPr txBox="1"/>
          <p:nvPr/>
        </p:nvSpPr>
        <p:spPr>
          <a:xfrm>
            <a:off x="40013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08" name="2"/>
          <p:cNvSpPr txBox="1"/>
          <p:nvPr/>
        </p:nvSpPr>
        <p:spPr>
          <a:xfrm>
            <a:off x="476332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09" name="3"/>
          <p:cNvSpPr txBox="1"/>
          <p:nvPr/>
        </p:nvSpPr>
        <p:spPr>
          <a:xfrm>
            <a:off x="5601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310" name="4"/>
          <p:cNvSpPr txBox="1"/>
          <p:nvPr/>
        </p:nvSpPr>
        <p:spPr>
          <a:xfrm>
            <a:off x="6363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311" name="0"/>
          <p:cNvSpPr txBox="1"/>
          <p:nvPr/>
        </p:nvSpPr>
        <p:spPr>
          <a:xfrm>
            <a:off x="3238531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312" name="5"/>
          <p:cNvSpPr txBox="1"/>
          <p:nvPr/>
        </p:nvSpPr>
        <p:spPr>
          <a:xfrm>
            <a:off x="720807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313" name="2"/>
          <p:cNvSpPr txBox="1"/>
          <p:nvPr/>
        </p:nvSpPr>
        <p:spPr>
          <a:xfrm>
            <a:off x="3720337" y="40329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pic>
        <p:nvPicPr>
          <p:cNvPr id="4314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86600" y="111125"/>
            <a:ext cx="2817813" cy="71278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6" name="Executing Loop 3"/>
          <p:cNvSpPr txBox="1">
            <a:spLocks noGrp="1"/>
          </p:cNvSpPr>
          <p:nvPr>
            <p:ph type="title" idx="4294967295"/>
          </p:nvPr>
        </p:nvSpPr>
        <p:spPr>
          <a:xfrm>
            <a:off x="8382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3 </a:t>
            </a:r>
          </a:p>
        </p:txBody>
      </p:sp>
      <p:sp>
        <p:nvSpPr>
          <p:cNvPr id="4317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318" name="B:"/>
          <p:cNvSpPr txBox="1"/>
          <p:nvPr/>
        </p:nvSpPr>
        <p:spPr>
          <a:xfrm>
            <a:off x="2441637" y="5661025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319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20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21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322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323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324" name="C:"/>
          <p:cNvSpPr txBox="1"/>
          <p:nvPr/>
        </p:nvSpPr>
        <p:spPr>
          <a:xfrm>
            <a:off x="2487674" y="28209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325" name="1"/>
          <p:cNvSpPr txBox="1"/>
          <p:nvPr/>
        </p:nvSpPr>
        <p:spPr>
          <a:xfrm>
            <a:off x="40410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26" name="2"/>
          <p:cNvSpPr txBox="1"/>
          <p:nvPr/>
        </p:nvSpPr>
        <p:spPr>
          <a:xfrm>
            <a:off x="4803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27" name="3"/>
          <p:cNvSpPr txBox="1"/>
          <p:nvPr/>
        </p:nvSpPr>
        <p:spPr>
          <a:xfrm>
            <a:off x="5641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328" name="4"/>
          <p:cNvSpPr txBox="1"/>
          <p:nvPr/>
        </p:nvSpPr>
        <p:spPr>
          <a:xfrm>
            <a:off x="6403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4331" name="Group"/>
          <p:cNvGrpSpPr/>
          <p:nvPr/>
        </p:nvGrpSpPr>
        <p:grpSpPr>
          <a:xfrm>
            <a:off x="3028950" y="5575300"/>
            <a:ext cx="704850" cy="600075"/>
            <a:chOff x="0" y="0"/>
            <a:chExt cx="704850" cy="600075"/>
          </a:xfrm>
        </p:grpSpPr>
        <p:sp>
          <p:nvSpPr>
            <p:cNvPr id="4329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30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334" name="Group"/>
          <p:cNvGrpSpPr/>
          <p:nvPr/>
        </p:nvGrpSpPr>
        <p:grpSpPr>
          <a:xfrm>
            <a:off x="3717925" y="5575300"/>
            <a:ext cx="698500" cy="600075"/>
            <a:chOff x="0" y="0"/>
            <a:chExt cx="698500" cy="600075"/>
          </a:xfrm>
        </p:grpSpPr>
        <p:sp>
          <p:nvSpPr>
            <p:cNvPr id="4332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33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337" name="Group"/>
          <p:cNvGrpSpPr/>
          <p:nvPr/>
        </p:nvGrpSpPr>
        <p:grpSpPr>
          <a:xfrm>
            <a:off x="4403725" y="5575300"/>
            <a:ext cx="698500" cy="600075"/>
            <a:chOff x="0" y="0"/>
            <a:chExt cx="698500" cy="600075"/>
          </a:xfrm>
        </p:grpSpPr>
        <p:sp>
          <p:nvSpPr>
            <p:cNvPr id="4335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36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340" name="Group"/>
          <p:cNvGrpSpPr/>
          <p:nvPr/>
        </p:nvGrpSpPr>
        <p:grpSpPr>
          <a:xfrm>
            <a:off x="5092700" y="5565775"/>
            <a:ext cx="685800" cy="600075"/>
            <a:chOff x="0" y="0"/>
            <a:chExt cx="685800" cy="600075"/>
          </a:xfrm>
        </p:grpSpPr>
        <p:sp>
          <p:nvSpPr>
            <p:cNvPr id="433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3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343" name="Group"/>
          <p:cNvGrpSpPr/>
          <p:nvPr/>
        </p:nvGrpSpPr>
        <p:grpSpPr>
          <a:xfrm>
            <a:off x="5778500" y="5565775"/>
            <a:ext cx="685800" cy="600075"/>
            <a:chOff x="0" y="0"/>
            <a:chExt cx="685800" cy="600075"/>
          </a:xfrm>
        </p:grpSpPr>
        <p:sp>
          <p:nvSpPr>
            <p:cNvPr id="434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4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346" name="Group"/>
          <p:cNvGrpSpPr/>
          <p:nvPr/>
        </p:nvGrpSpPr>
        <p:grpSpPr>
          <a:xfrm>
            <a:off x="6464300" y="5565775"/>
            <a:ext cx="685800" cy="600075"/>
            <a:chOff x="0" y="0"/>
            <a:chExt cx="685800" cy="600075"/>
          </a:xfrm>
        </p:grpSpPr>
        <p:sp>
          <p:nvSpPr>
            <p:cNvPr id="434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4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349" name="Group"/>
          <p:cNvGrpSpPr/>
          <p:nvPr/>
        </p:nvGrpSpPr>
        <p:grpSpPr>
          <a:xfrm>
            <a:off x="7150100" y="5565775"/>
            <a:ext cx="685800" cy="600075"/>
            <a:chOff x="0" y="0"/>
            <a:chExt cx="685800" cy="600075"/>
          </a:xfrm>
        </p:grpSpPr>
        <p:sp>
          <p:nvSpPr>
            <p:cNvPr id="434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48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352" name="Group"/>
          <p:cNvGrpSpPr/>
          <p:nvPr/>
        </p:nvGrpSpPr>
        <p:grpSpPr>
          <a:xfrm>
            <a:off x="7835900" y="5565775"/>
            <a:ext cx="685800" cy="600075"/>
            <a:chOff x="0" y="0"/>
            <a:chExt cx="685800" cy="600075"/>
          </a:xfrm>
        </p:grpSpPr>
        <p:sp>
          <p:nvSpPr>
            <p:cNvPr id="435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51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3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6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357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358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359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360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61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62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63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64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65" name="0"/>
          <p:cNvSpPr txBox="1"/>
          <p:nvPr/>
        </p:nvSpPr>
        <p:spPr>
          <a:xfrm>
            <a:off x="772242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368" name="Group"/>
          <p:cNvGrpSpPr/>
          <p:nvPr/>
        </p:nvGrpSpPr>
        <p:grpSpPr>
          <a:xfrm>
            <a:off x="4498975" y="2687637"/>
            <a:ext cx="944563" cy="793751"/>
            <a:chOff x="0" y="0"/>
            <a:chExt cx="944562" cy="793750"/>
          </a:xfrm>
        </p:grpSpPr>
        <p:pic>
          <p:nvPicPr>
            <p:cNvPr id="4366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67" name="4"/>
            <p:cNvSpPr txBox="1"/>
            <p:nvPr/>
          </p:nvSpPr>
          <p:spPr>
            <a:xfrm>
              <a:off x="113537" y="105500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369" name="2"/>
          <p:cNvSpPr txBox="1"/>
          <p:nvPr/>
        </p:nvSpPr>
        <p:spPr>
          <a:xfrm>
            <a:off x="2993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70" name="0"/>
          <p:cNvSpPr txBox="1"/>
          <p:nvPr/>
        </p:nvSpPr>
        <p:spPr>
          <a:xfrm>
            <a:off x="6239699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71" name="0"/>
          <p:cNvSpPr txBox="1"/>
          <p:nvPr/>
        </p:nvSpPr>
        <p:spPr>
          <a:xfrm>
            <a:off x="3279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372" name="1"/>
          <p:cNvSpPr txBox="1"/>
          <p:nvPr/>
        </p:nvSpPr>
        <p:spPr>
          <a:xfrm>
            <a:off x="7001699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73" name="5"/>
          <p:cNvSpPr txBox="1"/>
          <p:nvPr/>
        </p:nvSpPr>
        <p:spPr>
          <a:xfrm>
            <a:off x="724776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374" name="1"/>
          <p:cNvSpPr txBox="1"/>
          <p:nvPr/>
        </p:nvSpPr>
        <p:spPr>
          <a:xfrm>
            <a:off x="3150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75" name="2"/>
          <p:cNvSpPr txBox="1"/>
          <p:nvPr/>
        </p:nvSpPr>
        <p:spPr>
          <a:xfrm>
            <a:off x="3912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76" name="3"/>
          <p:cNvSpPr txBox="1"/>
          <p:nvPr/>
        </p:nvSpPr>
        <p:spPr>
          <a:xfrm>
            <a:off x="459187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377" name="4"/>
          <p:cNvSpPr txBox="1"/>
          <p:nvPr/>
        </p:nvSpPr>
        <p:spPr>
          <a:xfrm>
            <a:off x="52840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378" name="5"/>
          <p:cNvSpPr txBox="1"/>
          <p:nvPr/>
        </p:nvSpPr>
        <p:spPr>
          <a:xfrm>
            <a:off x="59698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379" name="6"/>
          <p:cNvSpPr txBox="1"/>
          <p:nvPr/>
        </p:nvSpPr>
        <p:spPr>
          <a:xfrm>
            <a:off x="67310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380" name="7"/>
          <p:cNvSpPr txBox="1"/>
          <p:nvPr/>
        </p:nvSpPr>
        <p:spPr>
          <a:xfrm>
            <a:off x="73406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381" name="8"/>
          <p:cNvSpPr txBox="1"/>
          <p:nvPr/>
        </p:nvSpPr>
        <p:spPr>
          <a:xfrm>
            <a:off x="80264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grpSp>
        <p:nvGrpSpPr>
          <p:cNvPr id="4384" name="Group"/>
          <p:cNvGrpSpPr/>
          <p:nvPr/>
        </p:nvGrpSpPr>
        <p:grpSpPr>
          <a:xfrm>
            <a:off x="5334000" y="2693987"/>
            <a:ext cx="944563" cy="792163"/>
            <a:chOff x="0" y="0"/>
            <a:chExt cx="944562" cy="792162"/>
          </a:xfrm>
        </p:grpSpPr>
        <p:pic>
          <p:nvPicPr>
            <p:cNvPr id="4382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83" name="3"/>
            <p:cNvSpPr txBox="1"/>
            <p:nvPr/>
          </p:nvSpPr>
          <p:spPr>
            <a:xfrm>
              <a:off x="116712" y="10470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385" name="3"/>
          <p:cNvSpPr txBox="1"/>
          <p:nvPr/>
        </p:nvSpPr>
        <p:spPr>
          <a:xfrm>
            <a:off x="8479662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86" name="C:"/>
          <p:cNvSpPr txBox="1"/>
          <p:nvPr/>
        </p:nvSpPr>
        <p:spPr>
          <a:xfrm>
            <a:off x="2441637" y="40782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387" name="2"/>
          <p:cNvSpPr txBox="1"/>
          <p:nvPr/>
        </p:nvSpPr>
        <p:spPr>
          <a:xfrm>
            <a:off x="29932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88" name="4"/>
          <p:cNvSpPr txBox="1"/>
          <p:nvPr/>
        </p:nvSpPr>
        <p:spPr>
          <a:xfrm>
            <a:off x="45934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89" name="0"/>
          <p:cNvSpPr txBox="1"/>
          <p:nvPr/>
        </p:nvSpPr>
        <p:spPr>
          <a:xfrm>
            <a:off x="61936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390" name="1"/>
          <p:cNvSpPr txBox="1"/>
          <p:nvPr/>
        </p:nvSpPr>
        <p:spPr>
          <a:xfrm>
            <a:off x="69556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393" name="Group"/>
          <p:cNvGrpSpPr/>
          <p:nvPr/>
        </p:nvGrpSpPr>
        <p:grpSpPr>
          <a:xfrm>
            <a:off x="5291137" y="3981450"/>
            <a:ext cx="944563" cy="736600"/>
            <a:chOff x="0" y="0"/>
            <a:chExt cx="944562" cy="736600"/>
          </a:xfrm>
        </p:grpSpPr>
        <p:pic>
          <p:nvPicPr>
            <p:cNvPr id="4391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44563" cy="73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92" name="7"/>
            <p:cNvSpPr txBox="1"/>
            <p:nvPr/>
          </p:nvSpPr>
          <p:spPr>
            <a:xfrm>
              <a:off x="113537" y="75338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394" name="1"/>
          <p:cNvSpPr txBox="1"/>
          <p:nvPr/>
        </p:nvSpPr>
        <p:spPr>
          <a:xfrm>
            <a:off x="40013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95" name="2"/>
          <p:cNvSpPr txBox="1"/>
          <p:nvPr/>
        </p:nvSpPr>
        <p:spPr>
          <a:xfrm>
            <a:off x="476332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96" name="3"/>
          <p:cNvSpPr txBox="1"/>
          <p:nvPr/>
        </p:nvSpPr>
        <p:spPr>
          <a:xfrm>
            <a:off x="5601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397" name="4"/>
          <p:cNvSpPr txBox="1"/>
          <p:nvPr/>
        </p:nvSpPr>
        <p:spPr>
          <a:xfrm>
            <a:off x="6363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398" name="0"/>
          <p:cNvSpPr txBox="1"/>
          <p:nvPr/>
        </p:nvSpPr>
        <p:spPr>
          <a:xfrm>
            <a:off x="3238531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399" name="5"/>
          <p:cNvSpPr txBox="1"/>
          <p:nvPr/>
        </p:nvSpPr>
        <p:spPr>
          <a:xfrm>
            <a:off x="720807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400" name="2"/>
          <p:cNvSpPr txBox="1"/>
          <p:nvPr/>
        </p:nvSpPr>
        <p:spPr>
          <a:xfrm>
            <a:off x="3755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01" name="2"/>
          <p:cNvSpPr txBox="1"/>
          <p:nvPr/>
        </p:nvSpPr>
        <p:spPr>
          <a:xfrm>
            <a:off x="3796537" y="40329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pic>
        <p:nvPicPr>
          <p:cNvPr id="4402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86600" y="111125"/>
            <a:ext cx="2817813" cy="71278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38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4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5622139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" name="Executing Loop 3"/>
          <p:cNvSpPr txBox="1">
            <a:spLocks noGrp="1"/>
          </p:cNvSpPr>
          <p:nvPr>
            <p:ph type="title" idx="4294967295"/>
          </p:nvPr>
        </p:nvSpPr>
        <p:spPr>
          <a:xfrm>
            <a:off x="8382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3 </a:t>
            </a:r>
          </a:p>
        </p:txBody>
      </p:sp>
      <p:sp>
        <p:nvSpPr>
          <p:cNvPr id="4405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406" name="B:"/>
          <p:cNvSpPr txBox="1"/>
          <p:nvPr/>
        </p:nvSpPr>
        <p:spPr>
          <a:xfrm>
            <a:off x="2441637" y="5661025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407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408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09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410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411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412" name="C:"/>
          <p:cNvSpPr txBox="1"/>
          <p:nvPr/>
        </p:nvSpPr>
        <p:spPr>
          <a:xfrm>
            <a:off x="2487674" y="28209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413" name="1"/>
          <p:cNvSpPr txBox="1"/>
          <p:nvPr/>
        </p:nvSpPr>
        <p:spPr>
          <a:xfrm>
            <a:off x="40410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414" name="2"/>
          <p:cNvSpPr txBox="1"/>
          <p:nvPr/>
        </p:nvSpPr>
        <p:spPr>
          <a:xfrm>
            <a:off x="4803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15" name="3"/>
          <p:cNvSpPr txBox="1"/>
          <p:nvPr/>
        </p:nvSpPr>
        <p:spPr>
          <a:xfrm>
            <a:off x="5641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416" name="4"/>
          <p:cNvSpPr txBox="1"/>
          <p:nvPr/>
        </p:nvSpPr>
        <p:spPr>
          <a:xfrm>
            <a:off x="6403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4419" name="Group"/>
          <p:cNvGrpSpPr/>
          <p:nvPr/>
        </p:nvGrpSpPr>
        <p:grpSpPr>
          <a:xfrm>
            <a:off x="3028950" y="5575300"/>
            <a:ext cx="704850" cy="600075"/>
            <a:chOff x="0" y="0"/>
            <a:chExt cx="704850" cy="600075"/>
          </a:xfrm>
        </p:grpSpPr>
        <p:sp>
          <p:nvSpPr>
            <p:cNvPr id="4417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18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422" name="Group"/>
          <p:cNvGrpSpPr/>
          <p:nvPr/>
        </p:nvGrpSpPr>
        <p:grpSpPr>
          <a:xfrm>
            <a:off x="3717925" y="5575300"/>
            <a:ext cx="698500" cy="600075"/>
            <a:chOff x="0" y="0"/>
            <a:chExt cx="698500" cy="600075"/>
          </a:xfrm>
        </p:grpSpPr>
        <p:sp>
          <p:nvSpPr>
            <p:cNvPr id="4420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1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425" name="Group"/>
          <p:cNvGrpSpPr/>
          <p:nvPr/>
        </p:nvGrpSpPr>
        <p:grpSpPr>
          <a:xfrm>
            <a:off x="4403725" y="5575300"/>
            <a:ext cx="698500" cy="600075"/>
            <a:chOff x="0" y="0"/>
            <a:chExt cx="698500" cy="600075"/>
          </a:xfrm>
        </p:grpSpPr>
        <p:sp>
          <p:nvSpPr>
            <p:cNvPr id="4423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4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428" name="Group"/>
          <p:cNvGrpSpPr/>
          <p:nvPr/>
        </p:nvGrpSpPr>
        <p:grpSpPr>
          <a:xfrm>
            <a:off x="5092700" y="5565775"/>
            <a:ext cx="685800" cy="600075"/>
            <a:chOff x="0" y="0"/>
            <a:chExt cx="685800" cy="600075"/>
          </a:xfrm>
        </p:grpSpPr>
        <p:sp>
          <p:nvSpPr>
            <p:cNvPr id="442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431" name="Group"/>
          <p:cNvGrpSpPr/>
          <p:nvPr/>
        </p:nvGrpSpPr>
        <p:grpSpPr>
          <a:xfrm>
            <a:off x="5778500" y="5565775"/>
            <a:ext cx="685800" cy="600075"/>
            <a:chOff x="0" y="0"/>
            <a:chExt cx="685800" cy="600075"/>
          </a:xfrm>
        </p:grpSpPr>
        <p:sp>
          <p:nvSpPr>
            <p:cNvPr id="442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434" name="Group"/>
          <p:cNvGrpSpPr/>
          <p:nvPr/>
        </p:nvGrpSpPr>
        <p:grpSpPr>
          <a:xfrm>
            <a:off x="6464300" y="5565775"/>
            <a:ext cx="685800" cy="600075"/>
            <a:chOff x="0" y="0"/>
            <a:chExt cx="685800" cy="600075"/>
          </a:xfrm>
        </p:grpSpPr>
        <p:sp>
          <p:nvSpPr>
            <p:cNvPr id="443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437" name="Group"/>
          <p:cNvGrpSpPr/>
          <p:nvPr/>
        </p:nvGrpSpPr>
        <p:grpSpPr>
          <a:xfrm>
            <a:off x="7150100" y="5565775"/>
            <a:ext cx="685800" cy="600075"/>
            <a:chOff x="0" y="0"/>
            <a:chExt cx="685800" cy="600075"/>
          </a:xfrm>
        </p:grpSpPr>
        <p:sp>
          <p:nvSpPr>
            <p:cNvPr id="443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440" name="Group"/>
          <p:cNvGrpSpPr/>
          <p:nvPr/>
        </p:nvGrpSpPr>
        <p:grpSpPr>
          <a:xfrm>
            <a:off x="7835900" y="5565775"/>
            <a:ext cx="685800" cy="600075"/>
            <a:chOff x="0" y="0"/>
            <a:chExt cx="685800" cy="600075"/>
          </a:xfrm>
        </p:grpSpPr>
        <p:sp>
          <p:nvSpPr>
            <p:cNvPr id="443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4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3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4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5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446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447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448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49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50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51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52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53" name="0"/>
          <p:cNvSpPr txBox="1"/>
          <p:nvPr/>
        </p:nvSpPr>
        <p:spPr>
          <a:xfrm>
            <a:off x="772242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54" name="2"/>
          <p:cNvSpPr txBox="1"/>
          <p:nvPr/>
        </p:nvSpPr>
        <p:spPr>
          <a:xfrm>
            <a:off x="2993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457" name="Group"/>
          <p:cNvGrpSpPr/>
          <p:nvPr/>
        </p:nvGrpSpPr>
        <p:grpSpPr>
          <a:xfrm>
            <a:off x="6096000" y="2693987"/>
            <a:ext cx="944563" cy="792163"/>
            <a:chOff x="0" y="0"/>
            <a:chExt cx="944562" cy="792162"/>
          </a:xfrm>
        </p:grpSpPr>
        <p:pic>
          <p:nvPicPr>
            <p:cNvPr id="4455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56" name="0"/>
            <p:cNvSpPr txBox="1"/>
            <p:nvPr/>
          </p:nvSpPr>
          <p:spPr>
            <a:xfrm>
              <a:off x="116712" y="104707"/>
              <a:ext cx="7159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458" name="0"/>
          <p:cNvSpPr txBox="1"/>
          <p:nvPr/>
        </p:nvSpPr>
        <p:spPr>
          <a:xfrm>
            <a:off x="3279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459" name="1"/>
          <p:cNvSpPr txBox="1"/>
          <p:nvPr/>
        </p:nvSpPr>
        <p:spPr>
          <a:xfrm>
            <a:off x="7001699" y="2779644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60" name="5"/>
          <p:cNvSpPr txBox="1"/>
          <p:nvPr/>
        </p:nvSpPr>
        <p:spPr>
          <a:xfrm>
            <a:off x="724776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461" name="1"/>
          <p:cNvSpPr txBox="1"/>
          <p:nvPr/>
        </p:nvSpPr>
        <p:spPr>
          <a:xfrm>
            <a:off x="3150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462" name="2"/>
          <p:cNvSpPr txBox="1"/>
          <p:nvPr/>
        </p:nvSpPr>
        <p:spPr>
          <a:xfrm>
            <a:off x="3912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63" name="3"/>
          <p:cNvSpPr txBox="1"/>
          <p:nvPr/>
        </p:nvSpPr>
        <p:spPr>
          <a:xfrm>
            <a:off x="459187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464" name="4"/>
          <p:cNvSpPr txBox="1"/>
          <p:nvPr/>
        </p:nvSpPr>
        <p:spPr>
          <a:xfrm>
            <a:off x="52840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465" name="5"/>
          <p:cNvSpPr txBox="1"/>
          <p:nvPr/>
        </p:nvSpPr>
        <p:spPr>
          <a:xfrm>
            <a:off x="59698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466" name="6"/>
          <p:cNvSpPr txBox="1"/>
          <p:nvPr/>
        </p:nvSpPr>
        <p:spPr>
          <a:xfrm>
            <a:off x="67310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467" name="7"/>
          <p:cNvSpPr txBox="1"/>
          <p:nvPr/>
        </p:nvSpPr>
        <p:spPr>
          <a:xfrm>
            <a:off x="73406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468" name="8"/>
          <p:cNvSpPr txBox="1"/>
          <p:nvPr/>
        </p:nvSpPr>
        <p:spPr>
          <a:xfrm>
            <a:off x="80264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grpSp>
        <p:nvGrpSpPr>
          <p:cNvPr id="4471" name="Group"/>
          <p:cNvGrpSpPr/>
          <p:nvPr/>
        </p:nvGrpSpPr>
        <p:grpSpPr>
          <a:xfrm>
            <a:off x="5260975" y="2700337"/>
            <a:ext cx="944563" cy="792163"/>
            <a:chOff x="0" y="0"/>
            <a:chExt cx="944562" cy="792162"/>
          </a:xfrm>
        </p:grpSpPr>
        <p:pic>
          <p:nvPicPr>
            <p:cNvPr id="4469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70" name="7"/>
            <p:cNvSpPr txBox="1"/>
            <p:nvPr/>
          </p:nvSpPr>
          <p:spPr>
            <a:xfrm>
              <a:off x="114331" y="103913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472" name="3"/>
          <p:cNvSpPr txBox="1"/>
          <p:nvPr/>
        </p:nvSpPr>
        <p:spPr>
          <a:xfrm>
            <a:off x="8479662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73" name="C:"/>
          <p:cNvSpPr txBox="1"/>
          <p:nvPr/>
        </p:nvSpPr>
        <p:spPr>
          <a:xfrm>
            <a:off x="2441637" y="40782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474" name="2"/>
          <p:cNvSpPr txBox="1"/>
          <p:nvPr/>
        </p:nvSpPr>
        <p:spPr>
          <a:xfrm>
            <a:off x="29932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75" name="4"/>
          <p:cNvSpPr txBox="1"/>
          <p:nvPr/>
        </p:nvSpPr>
        <p:spPr>
          <a:xfrm>
            <a:off x="45934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478" name="Group"/>
          <p:cNvGrpSpPr/>
          <p:nvPr/>
        </p:nvGrpSpPr>
        <p:grpSpPr>
          <a:xfrm>
            <a:off x="6138862" y="3949700"/>
            <a:ext cx="944563" cy="798513"/>
            <a:chOff x="0" y="0"/>
            <a:chExt cx="944562" cy="798512"/>
          </a:xfrm>
        </p:grpSpPr>
        <p:pic>
          <p:nvPicPr>
            <p:cNvPr id="4476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44563" cy="798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77" name="7"/>
            <p:cNvSpPr txBox="1"/>
            <p:nvPr/>
          </p:nvSpPr>
          <p:spPr>
            <a:xfrm>
              <a:off x="115125" y="107088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479" name="1"/>
          <p:cNvSpPr txBox="1"/>
          <p:nvPr/>
        </p:nvSpPr>
        <p:spPr>
          <a:xfrm>
            <a:off x="7073137" y="40329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80" name="1"/>
          <p:cNvSpPr txBox="1"/>
          <p:nvPr/>
        </p:nvSpPr>
        <p:spPr>
          <a:xfrm>
            <a:off x="40013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481" name="2"/>
          <p:cNvSpPr txBox="1"/>
          <p:nvPr/>
        </p:nvSpPr>
        <p:spPr>
          <a:xfrm>
            <a:off x="476332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82" name="3"/>
          <p:cNvSpPr txBox="1"/>
          <p:nvPr/>
        </p:nvSpPr>
        <p:spPr>
          <a:xfrm>
            <a:off x="5601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483" name="4"/>
          <p:cNvSpPr txBox="1"/>
          <p:nvPr/>
        </p:nvSpPr>
        <p:spPr>
          <a:xfrm>
            <a:off x="6363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484" name="0"/>
          <p:cNvSpPr txBox="1"/>
          <p:nvPr/>
        </p:nvSpPr>
        <p:spPr>
          <a:xfrm>
            <a:off x="3238531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485" name="5"/>
          <p:cNvSpPr txBox="1"/>
          <p:nvPr/>
        </p:nvSpPr>
        <p:spPr>
          <a:xfrm>
            <a:off x="720807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486" name="2"/>
          <p:cNvSpPr txBox="1"/>
          <p:nvPr/>
        </p:nvSpPr>
        <p:spPr>
          <a:xfrm>
            <a:off x="3755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87" name="2"/>
          <p:cNvSpPr txBox="1"/>
          <p:nvPr/>
        </p:nvSpPr>
        <p:spPr>
          <a:xfrm>
            <a:off x="3796537" y="40329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88" name="4"/>
          <p:cNvSpPr txBox="1"/>
          <p:nvPr/>
        </p:nvSpPr>
        <p:spPr>
          <a:xfrm>
            <a:off x="4517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489" name="7"/>
          <p:cNvSpPr txBox="1"/>
          <p:nvPr/>
        </p:nvSpPr>
        <p:spPr>
          <a:xfrm>
            <a:off x="5396737" y="40401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pic>
        <p:nvPicPr>
          <p:cNvPr id="4490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86600" y="111125"/>
            <a:ext cx="2817813" cy="71278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Executing Loop 3"/>
          <p:cNvSpPr txBox="1">
            <a:spLocks noGrp="1"/>
          </p:cNvSpPr>
          <p:nvPr>
            <p:ph type="title" idx="4294967295"/>
          </p:nvPr>
        </p:nvSpPr>
        <p:spPr>
          <a:xfrm>
            <a:off x="8382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3 </a:t>
            </a:r>
          </a:p>
        </p:txBody>
      </p:sp>
      <p:sp>
        <p:nvSpPr>
          <p:cNvPr id="4493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494" name="B:"/>
          <p:cNvSpPr txBox="1"/>
          <p:nvPr/>
        </p:nvSpPr>
        <p:spPr>
          <a:xfrm>
            <a:off x="2441637" y="5661025"/>
            <a:ext cx="512701" cy="54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495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496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97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498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499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00" name="C:"/>
          <p:cNvSpPr txBox="1"/>
          <p:nvPr/>
        </p:nvSpPr>
        <p:spPr>
          <a:xfrm>
            <a:off x="2487674" y="28209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501" name="1"/>
          <p:cNvSpPr txBox="1"/>
          <p:nvPr/>
        </p:nvSpPr>
        <p:spPr>
          <a:xfrm>
            <a:off x="40410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502" name="2"/>
          <p:cNvSpPr txBox="1"/>
          <p:nvPr/>
        </p:nvSpPr>
        <p:spPr>
          <a:xfrm>
            <a:off x="4803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503" name="3"/>
          <p:cNvSpPr txBox="1"/>
          <p:nvPr/>
        </p:nvSpPr>
        <p:spPr>
          <a:xfrm>
            <a:off x="5641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504" name="4"/>
          <p:cNvSpPr txBox="1"/>
          <p:nvPr/>
        </p:nvSpPr>
        <p:spPr>
          <a:xfrm>
            <a:off x="6403212" y="2362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4507" name="Group"/>
          <p:cNvGrpSpPr/>
          <p:nvPr/>
        </p:nvGrpSpPr>
        <p:grpSpPr>
          <a:xfrm>
            <a:off x="3028950" y="5575300"/>
            <a:ext cx="704850" cy="600075"/>
            <a:chOff x="0" y="0"/>
            <a:chExt cx="704850" cy="600075"/>
          </a:xfrm>
        </p:grpSpPr>
        <p:sp>
          <p:nvSpPr>
            <p:cNvPr id="4505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06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510" name="Group"/>
          <p:cNvGrpSpPr/>
          <p:nvPr/>
        </p:nvGrpSpPr>
        <p:grpSpPr>
          <a:xfrm>
            <a:off x="3717925" y="5575300"/>
            <a:ext cx="698500" cy="600075"/>
            <a:chOff x="0" y="0"/>
            <a:chExt cx="698500" cy="600075"/>
          </a:xfrm>
        </p:grpSpPr>
        <p:sp>
          <p:nvSpPr>
            <p:cNvPr id="4508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09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513" name="Group"/>
          <p:cNvGrpSpPr/>
          <p:nvPr/>
        </p:nvGrpSpPr>
        <p:grpSpPr>
          <a:xfrm>
            <a:off x="4403725" y="5575300"/>
            <a:ext cx="698500" cy="600075"/>
            <a:chOff x="0" y="0"/>
            <a:chExt cx="698500" cy="600075"/>
          </a:xfrm>
        </p:grpSpPr>
        <p:sp>
          <p:nvSpPr>
            <p:cNvPr id="4511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2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516" name="Group"/>
          <p:cNvGrpSpPr/>
          <p:nvPr/>
        </p:nvGrpSpPr>
        <p:grpSpPr>
          <a:xfrm>
            <a:off x="5092700" y="5565775"/>
            <a:ext cx="685800" cy="600075"/>
            <a:chOff x="0" y="0"/>
            <a:chExt cx="685800" cy="600075"/>
          </a:xfrm>
        </p:grpSpPr>
        <p:sp>
          <p:nvSpPr>
            <p:cNvPr id="451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519" name="Group"/>
          <p:cNvGrpSpPr/>
          <p:nvPr/>
        </p:nvGrpSpPr>
        <p:grpSpPr>
          <a:xfrm>
            <a:off x="5778500" y="5565775"/>
            <a:ext cx="685800" cy="600075"/>
            <a:chOff x="0" y="0"/>
            <a:chExt cx="685800" cy="600075"/>
          </a:xfrm>
        </p:grpSpPr>
        <p:sp>
          <p:nvSpPr>
            <p:cNvPr id="451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8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522" name="Group"/>
          <p:cNvGrpSpPr/>
          <p:nvPr/>
        </p:nvGrpSpPr>
        <p:grpSpPr>
          <a:xfrm>
            <a:off x="6464300" y="5565775"/>
            <a:ext cx="685800" cy="600075"/>
            <a:chOff x="0" y="0"/>
            <a:chExt cx="685800" cy="600075"/>
          </a:xfrm>
        </p:grpSpPr>
        <p:sp>
          <p:nvSpPr>
            <p:cNvPr id="452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1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525" name="Group"/>
          <p:cNvGrpSpPr/>
          <p:nvPr/>
        </p:nvGrpSpPr>
        <p:grpSpPr>
          <a:xfrm>
            <a:off x="7150100" y="5565775"/>
            <a:ext cx="685800" cy="600075"/>
            <a:chOff x="0" y="0"/>
            <a:chExt cx="685800" cy="600075"/>
          </a:xfrm>
        </p:grpSpPr>
        <p:sp>
          <p:nvSpPr>
            <p:cNvPr id="452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528" name="Group"/>
          <p:cNvGrpSpPr/>
          <p:nvPr/>
        </p:nvGrpSpPr>
        <p:grpSpPr>
          <a:xfrm>
            <a:off x="7835900" y="5565775"/>
            <a:ext cx="685800" cy="600075"/>
            <a:chOff x="0" y="0"/>
            <a:chExt cx="685800" cy="600075"/>
          </a:xfrm>
        </p:grpSpPr>
        <p:sp>
          <p:nvSpPr>
            <p:cNvPr id="452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5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3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534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535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536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37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38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39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40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41" name="0"/>
          <p:cNvSpPr txBox="1"/>
          <p:nvPr/>
        </p:nvSpPr>
        <p:spPr>
          <a:xfrm>
            <a:off x="772242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42" name="2"/>
          <p:cNvSpPr txBox="1"/>
          <p:nvPr/>
        </p:nvSpPr>
        <p:spPr>
          <a:xfrm>
            <a:off x="2993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43" name="0"/>
          <p:cNvSpPr txBox="1"/>
          <p:nvPr/>
        </p:nvSpPr>
        <p:spPr>
          <a:xfrm>
            <a:off x="327901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grpSp>
        <p:nvGrpSpPr>
          <p:cNvPr id="4546" name="Group"/>
          <p:cNvGrpSpPr/>
          <p:nvPr/>
        </p:nvGrpSpPr>
        <p:grpSpPr>
          <a:xfrm>
            <a:off x="6907212" y="2730500"/>
            <a:ext cx="944563" cy="793750"/>
            <a:chOff x="0" y="0"/>
            <a:chExt cx="944562" cy="793750"/>
          </a:xfrm>
        </p:grpSpPr>
        <p:pic>
          <p:nvPicPr>
            <p:cNvPr id="4544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45" name="1"/>
            <p:cNvSpPr txBox="1"/>
            <p:nvPr/>
          </p:nvSpPr>
          <p:spPr>
            <a:xfrm>
              <a:off x="113537" y="102325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547" name="5"/>
          <p:cNvSpPr txBox="1"/>
          <p:nvPr/>
        </p:nvSpPr>
        <p:spPr>
          <a:xfrm>
            <a:off x="7247762" y="23796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48" name="1"/>
          <p:cNvSpPr txBox="1"/>
          <p:nvPr/>
        </p:nvSpPr>
        <p:spPr>
          <a:xfrm>
            <a:off x="3150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549" name="2"/>
          <p:cNvSpPr txBox="1"/>
          <p:nvPr/>
        </p:nvSpPr>
        <p:spPr>
          <a:xfrm>
            <a:off x="39124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550" name="3"/>
          <p:cNvSpPr txBox="1"/>
          <p:nvPr/>
        </p:nvSpPr>
        <p:spPr>
          <a:xfrm>
            <a:off x="459187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551" name="4"/>
          <p:cNvSpPr txBox="1"/>
          <p:nvPr/>
        </p:nvSpPr>
        <p:spPr>
          <a:xfrm>
            <a:off x="52840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552" name="5"/>
          <p:cNvSpPr txBox="1"/>
          <p:nvPr/>
        </p:nvSpPr>
        <p:spPr>
          <a:xfrm>
            <a:off x="5969824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53" name="6"/>
          <p:cNvSpPr txBox="1"/>
          <p:nvPr/>
        </p:nvSpPr>
        <p:spPr>
          <a:xfrm>
            <a:off x="67310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554" name="7"/>
          <p:cNvSpPr txBox="1"/>
          <p:nvPr/>
        </p:nvSpPr>
        <p:spPr>
          <a:xfrm>
            <a:off x="73406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555" name="8"/>
          <p:cNvSpPr txBox="1"/>
          <p:nvPr/>
        </p:nvSpPr>
        <p:spPr>
          <a:xfrm>
            <a:off x="8026431" y="51609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556" name="3"/>
          <p:cNvSpPr txBox="1"/>
          <p:nvPr/>
        </p:nvSpPr>
        <p:spPr>
          <a:xfrm>
            <a:off x="8479662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57" name="C:"/>
          <p:cNvSpPr txBox="1"/>
          <p:nvPr/>
        </p:nvSpPr>
        <p:spPr>
          <a:xfrm>
            <a:off x="2441637" y="40782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558" name="2"/>
          <p:cNvSpPr txBox="1"/>
          <p:nvPr/>
        </p:nvSpPr>
        <p:spPr>
          <a:xfrm>
            <a:off x="29932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59" name="4"/>
          <p:cNvSpPr txBox="1"/>
          <p:nvPr/>
        </p:nvSpPr>
        <p:spPr>
          <a:xfrm>
            <a:off x="4593462" y="4037738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562" name="Group"/>
          <p:cNvGrpSpPr/>
          <p:nvPr/>
        </p:nvGrpSpPr>
        <p:grpSpPr>
          <a:xfrm>
            <a:off x="6980237" y="3949700"/>
            <a:ext cx="944563" cy="793750"/>
            <a:chOff x="0" y="0"/>
            <a:chExt cx="944562" cy="793750"/>
          </a:xfrm>
        </p:grpSpPr>
        <p:pic>
          <p:nvPicPr>
            <p:cNvPr id="4560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61" name="8"/>
            <p:cNvSpPr txBox="1"/>
            <p:nvPr/>
          </p:nvSpPr>
          <p:spPr>
            <a:xfrm>
              <a:off x="111950" y="102325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563" name="1"/>
          <p:cNvSpPr txBox="1"/>
          <p:nvPr/>
        </p:nvSpPr>
        <p:spPr>
          <a:xfrm>
            <a:off x="40013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564" name="2"/>
          <p:cNvSpPr txBox="1"/>
          <p:nvPr/>
        </p:nvSpPr>
        <p:spPr>
          <a:xfrm>
            <a:off x="476332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565" name="3"/>
          <p:cNvSpPr txBox="1"/>
          <p:nvPr/>
        </p:nvSpPr>
        <p:spPr>
          <a:xfrm>
            <a:off x="5601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566" name="4"/>
          <p:cNvSpPr txBox="1"/>
          <p:nvPr/>
        </p:nvSpPr>
        <p:spPr>
          <a:xfrm>
            <a:off x="6363524" y="3578225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567" name="0"/>
          <p:cNvSpPr txBox="1"/>
          <p:nvPr/>
        </p:nvSpPr>
        <p:spPr>
          <a:xfrm>
            <a:off x="3238531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568" name="5"/>
          <p:cNvSpPr txBox="1"/>
          <p:nvPr/>
        </p:nvSpPr>
        <p:spPr>
          <a:xfrm>
            <a:off x="7208074" y="3595687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69" name="2"/>
          <p:cNvSpPr txBox="1"/>
          <p:nvPr/>
        </p:nvSpPr>
        <p:spPr>
          <a:xfrm>
            <a:off x="3755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70" name="2"/>
          <p:cNvSpPr txBox="1"/>
          <p:nvPr/>
        </p:nvSpPr>
        <p:spPr>
          <a:xfrm>
            <a:off x="3796537" y="40329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71" name="4"/>
          <p:cNvSpPr txBox="1"/>
          <p:nvPr/>
        </p:nvSpPr>
        <p:spPr>
          <a:xfrm>
            <a:off x="4517262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72" name="7"/>
          <p:cNvSpPr txBox="1"/>
          <p:nvPr/>
        </p:nvSpPr>
        <p:spPr>
          <a:xfrm>
            <a:off x="5396737" y="40401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573" name="7"/>
          <p:cNvSpPr txBox="1"/>
          <p:nvPr/>
        </p:nvSpPr>
        <p:spPr>
          <a:xfrm>
            <a:off x="5320537" y="28137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576" name="Group"/>
          <p:cNvGrpSpPr/>
          <p:nvPr/>
        </p:nvGrpSpPr>
        <p:grpSpPr>
          <a:xfrm>
            <a:off x="6065837" y="2730500"/>
            <a:ext cx="944563" cy="793750"/>
            <a:chOff x="0" y="0"/>
            <a:chExt cx="944562" cy="793750"/>
          </a:xfrm>
        </p:grpSpPr>
        <p:pic>
          <p:nvPicPr>
            <p:cNvPr id="4574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75" name="7"/>
            <p:cNvSpPr txBox="1"/>
            <p:nvPr/>
          </p:nvSpPr>
          <p:spPr>
            <a:xfrm>
              <a:off x="111950" y="102325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577" name="7"/>
          <p:cNvSpPr txBox="1"/>
          <p:nvPr/>
        </p:nvSpPr>
        <p:spPr>
          <a:xfrm>
            <a:off x="6193662" y="40329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pic>
        <p:nvPicPr>
          <p:cNvPr id="4578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6600" y="111125"/>
            <a:ext cx="2817813" cy="71278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0" name="End of Loop 3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End of Loop 3 </a:t>
            </a:r>
          </a:p>
        </p:txBody>
      </p:sp>
      <p:sp>
        <p:nvSpPr>
          <p:cNvPr id="4581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582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583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584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585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586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587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4590" name="Group"/>
          <p:cNvGrpSpPr/>
          <p:nvPr/>
        </p:nvGrpSpPr>
        <p:grpSpPr>
          <a:xfrm>
            <a:off x="3028950" y="4757737"/>
            <a:ext cx="704850" cy="600076"/>
            <a:chOff x="0" y="0"/>
            <a:chExt cx="704850" cy="600075"/>
          </a:xfrm>
        </p:grpSpPr>
        <p:sp>
          <p:nvSpPr>
            <p:cNvPr id="4588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9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593" name="Group"/>
          <p:cNvGrpSpPr/>
          <p:nvPr/>
        </p:nvGrpSpPr>
        <p:grpSpPr>
          <a:xfrm>
            <a:off x="3717925" y="4757737"/>
            <a:ext cx="698500" cy="600076"/>
            <a:chOff x="0" y="0"/>
            <a:chExt cx="698500" cy="600075"/>
          </a:xfrm>
        </p:grpSpPr>
        <p:sp>
          <p:nvSpPr>
            <p:cNvPr id="4591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92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596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4594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95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599" name="Group"/>
          <p:cNvGrpSpPr/>
          <p:nvPr/>
        </p:nvGrpSpPr>
        <p:grpSpPr>
          <a:xfrm>
            <a:off x="5092700" y="4748212"/>
            <a:ext cx="685800" cy="600076"/>
            <a:chOff x="0" y="0"/>
            <a:chExt cx="685800" cy="600075"/>
          </a:xfrm>
        </p:grpSpPr>
        <p:sp>
          <p:nvSpPr>
            <p:cNvPr id="459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98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602" name="Group"/>
          <p:cNvGrpSpPr/>
          <p:nvPr/>
        </p:nvGrpSpPr>
        <p:grpSpPr>
          <a:xfrm>
            <a:off x="5778500" y="4748212"/>
            <a:ext cx="685800" cy="600076"/>
            <a:chOff x="0" y="0"/>
            <a:chExt cx="685800" cy="600075"/>
          </a:xfrm>
        </p:grpSpPr>
        <p:sp>
          <p:nvSpPr>
            <p:cNvPr id="460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1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605" name="Group"/>
          <p:cNvGrpSpPr/>
          <p:nvPr/>
        </p:nvGrpSpPr>
        <p:grpSpPr>
          <a:xfrm>
            <a:off x="6464300" y="4748212"/>
            <a:ext cx="685800" cy="600076"/>
            <a:chOff x="0" y="0"/>
            <a:chExt cx="685800" cy="600075"/>
          </a:xfrm>
        </p:grpSpPr>
        <p:sp>
          <p:nvSpPr>
            <p:cNvPr id="460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608" name="Group"/>
          <p:cNvGrpSpPr/>
          <p:nvPr/>
        </p:nvGrpSpPr>
        <p:grpSpPr>
          <a:xfrm>
            <a:off x="7150100" y="4748212"/>
            <a:ext cx="685800" cy="600076"/>
            <a:chOff x="0" y="0"/>
            <a:chExt cx="685800" cy="600075"/>
          </a:xfrm>
        </p:grpSpPr>
        <p:sp>
          <p:nvSpPr>
            <p:cNvPr id="460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611" name="Group"/>
          <p:cNvGrpSpPr/>
          <p:nvPr/>
        </p:nvGrpSpPr>
        <p:grpSpPr>
          <a:xfrm>
            <a:off x="7835900" y="4748212"/>
            <a:ext cx="685800" cy="600076"/>
            <a:chOff x="0" y="0"/>
            <a:chExt cx="685800" cy="600075"/>
          </a:xfrm>
        </p:grpSpPr>
        <p:sp>
          <p:nvSpPr>
            <p:cNvPr id="460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61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616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617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618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619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20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21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22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23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24" name="0"/>
          <p:cNvSpPr txBox="1"/>
          <p:nvPr/>
        </p:nvSpPr>
        <p:spPr>
          <a:xfrm>
            <a:off x="772242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25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26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27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628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629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630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631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632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633" name="3"/>
          <p:cNvSpPr txBox="1"/>
          <p:nvPr/>
        </p:nvSpPr>
        <p:spPr>
          <a:xfrm>
            <a:off x="8479662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34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635" name="2"/>
          <p:cNvSpPr txBox="1"/>
          <p:nvPr/>
        </p:nvSpPr>
        <p:spPr>
          <a:xfrm>
            <a:off x="2993262" y="30495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36" name="4"/>
          <p:cNvSpPr txBox="1"/>
          <p:nvPr/>
        </p:nvSpPr>
        <p:spPr>
          <a:xfrm>
            <a:off x="4593462" y="30495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37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38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39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640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641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642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643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44" name="7"/>
          <p:cNvSpPr txBox="1"/>
          <p:nvPr/>
        </p:nvSpPr>
        <p:spPr>
          <a:xfrm>
            <a:off x="5396737" y="305190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45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46" name="8"/>
          <p:cNvSpPr txBox="1"/>
          <p:nvPr/>
        </p:nvSpPr>
        <p:spPr>
          <a:xfrm>
            <a:off x="6955662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sp>
        <p:nvSpPr>
          <p:cNvPr id="4649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650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651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52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53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654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655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4658" name="Group"/>
          <p:cNvGrpSpPr/>
          <p:nvPr/>
        </p:nvGrpSpPr>
        <p:grpSpPr>
          <a:xfrm>
            <a:off x="3028950" y="4757737"/>
            <a:ext cx="704850" cy="600076"/>
            <a:chOff x="0" y="0"/>
            <a:chExt cx="704850" cy="600075"/>
          </a:xfrm>
        </p:grpSpPr>
        <p:sp>
          <p:nvSpPr>
            <p:cNvPr id="4656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57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661" name="Group"/>
          <p:cNvGrpSpPr/>
          <p:nvPr/>
        </p:nvGrpSpPr>
        <p:grpSpPr>
          <a:xfrm>
            <a:off x="3717925" y="4757737"/>
            <a:ext cx="698500" cy="600076"/>
            <a:chOff x="0" y="0"/>
            <a:chExt cx="698500" cy="600075"/>
          </a:xfrm>
        </p:grpSpPr>
        <p:sp>
          <p:nvSpPr>
            <p:cNvPr id="4659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0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664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4662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3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667" name="Group"/>
          <p:cNvGrpSpPr/>
          <p:nvPr/>
        </p:nvGrpSpPr>
        <p:grpSpPr>
          <a:xfrm>
            <a:off x="5092700" y="4748212"/>
            <a:ext cx="685800" cy="600076"/>
            <a:chOff x="0" y="0"/>
            <a:chExt cx="685800" cy="600075"/>
          </a:xfrm>
        </p:grpSpPr>
        <p:sp>
          <p:nvSpPr>
            <p:cNvPr id="466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670" name="Group"/>
          <p:cNvGrpSpPr/>
          <p:nvPr/>
        </p:nvGrpSpPr>
        <p:grpSpPr>
          <a:xfrm>
            <a:off x="5778500" y="4748212"/>
            <a:ext cx="685800" cy="600076"/>
            <a:chOff x="0" y="0"/>
            <a:chExt cx="685800" cy="600075"/>
          </a:xfrm>
        </p:grpSpPr>
        <p:sp>
          <p:nvSpPr>
            <p:cNvPr id="466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673" name="Group"/>
          <p:cNvGrpSpPr/>
          <p:nvPr/>
        </p:nvGrpSpPr>
        <p:grpSpPr>
          <a:xfrm>
            <a:off x="6464300" y="4748212"/>
            <a:ext cx="685800" cy="600076"/>
            <a:chOff x="0" y="0"/>
            <a:chExt cx="685800" cy="600075"/>
          </a:xfrm>
        </p:grpSpPr>
        <p:sp>
          <p:nvSpPr>
            <p:cNvPr id="467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7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676" name="Group"/>
          <p:cNvGrpSpPr/>
          <p:nvPr/>
        </p:nvGrpSpPr>
        <p:grpSpPr>
          <a:xfrm>
            <a:off x="7835900" y="4748212"/>
            <a:ext cx="685800" cy="600076"/>
            <a:chOff x="0" y="0"/>
            <a:chExt cx="685800" cy="600075"/>
          </a:xfrm>
        </p:grpSpPr>
        <p:sp>
          <p:nvSpPr>
            <p:cNvPr id="467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75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67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681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682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683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684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85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86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87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88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89" name="0"/>
          <p:cNvSpPr txBox="1"/>
          <p:nvPr/>
        </p:nvSpPr>
        <p:spPr>
          <a:xfrm>
            <a:off x="772242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690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91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92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693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694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695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696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697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grpSp>
        <p:nvGrpSpPr>
          <p:cNvPr id="4700" name="Group"/>
          <p:cNvGrpSpPr/>
          <p:nvPr/>
        </p:nvGrpSpPr>
        <p:grpSpPr>
          <a:xfrm>
            <a:off x="8382000" y="1231900"/>
            <a:ext cx="944563" cy="792163"/>
            <a:chOff x="0" y="0"/>
            <a:chExt cx="944562" cy="792162"/>
          </a:xfrm>
        </p:grpSpPr>
        <p:pic>
          <p:nvPicPr>
            <p:cNvPr id="4698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99" name="3"/>
            <p:cNvSpPr txBox="1"/>
            <p:nvPr/>
          </p:nvSpPr>
          <p:spPr>
            <a:xfrm>
              <a:off x="116712" y="103913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701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702" name="2"/>
          <p:cNvSpPr txBox="1"/>
          <p:nvPr/>
        </p:nvSpPr>
        <p:spPr>
          <a:xfrm>
            <a:off x="2993262" y="30495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03" name="4"/>
          <p:cNvSpPr txBox="1"/>
          <p:nvPr/>
        </p:nvSpPr>
        <p:spPr>
          <a:xfrm>
            <a:off x="4593462" y="30495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04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705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06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707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708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709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710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713" name="Group"/>
          <p:cNvGrpSpPr/>
          <p:nvPr/>
        </p:nvGrpSpPr>
        <p:grpSpPr>
          <a:xfrm>
            <a:off x="5303837" y="2968625"/>
            <a:ext cx="944563" cy="792163"/>
            <a:chOff x="0" y="0"/>
            <a:chExt cx="944562" cy="792162"/>
          </a:xfrm>
        </p:grpSpPr>
        <p:pic>
          <p:nvPicPr>
            <p:cNvPr id="4711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12" name="7"/>
            <p:cNvSpPr txBox="1"/>
            <p:nvPr/>
          </p:nvSpPr>
          <p:spPr>
            <a:xfrm>
              <a:off x="111950" y="102325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714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15" name="8"/>
          <p:cNvSpPr txBox="1"/>
          <p:nvPr/>
        </p:nvSpPr>
        <p:spPr>
          <a:xfrm>
            <a:off x="69969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718" name="Group"/>
          <p:cNvGrpSpPr/>
          <p:nvPr/>
        </p:nvGrpSpPr>
        <p:grpSpPr>
          <a:xfrm>
            <a:off x="7089775" y="4700587"/>
            <a:ext cx="841375" cy="736601"/>
            <a:chOff x="0" y="0"/>
            <a:chExt cx="841375" cy="736600"/>
          </a:xfrm>
        </p:grpSpPr>
        <p:pic>
          <p:nvPicPr>
            <p:cNvPr id="4716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841375" cy="73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17" name="Text"/>
            <p:cNvSpPr txBox="1"/>
            <p:nvPr/>
          </p:nvSpPr>
          <p:spPr>
            <a:xfrm>
              <a:off x="113537" y="72957"/>
              <a:ext cx="6143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4719" name="Oval"/>
          <p:cNvSpPr/>
          <p:nvPr/>
        </p:nvSpPr>
        <p:spPr>
          <a:xfrm>
            <a:off x="8653462" y="1371600"/>
            <a:ext cx="376238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20" name="Oval"/>
          <p:cNvSpPr/>
          <p:nvPr/>
        </p:nvSpPr>
        <p:spPr>
          <a:xfrm>
            <a:off x="5562600" y="2574925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21" name="Line"/>
          <p:cNvSpPr/>
          <p:nvPr/>
        </p:nvSpPr>
        <p:spPr>
          <a:xfrm flipH="1">
            <a:off x="5718175" y="1931987"/>
            <a:ext cx="3138488" cy="65881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22" name="Oval"/>
          <p:cNvSpPr/>
          <p:nvPr/>
        </p:nvSpPr>
        <p:spPr>
          <a:xfrm>
            <a:off x="55626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23" name="Oval"/>
          <p:cNvSpPr/>
          <p:nvPr/>
        </p:nvSpPr>
        <p:spPr>
          <a:xfrm>
            <a:off x="7310437" y="4346575"/>
            <a:ext cx="309564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7620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sp>
        <p:nvSpPr>
          <p:cNvPr id="4726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727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728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729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30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731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732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4735" name="Group"/>
          <p:cNvGrpSpPr/>
          <p:nvPr/>
        </p:nvGrpSpPr>
        <p:grpSpPr>
          <a:xfrm>
            <a:off x="3028950" y="4757737"/>
            <a:ext cx="704850" cy="600076"/>
            <a:chOff x="0" y="0"/>
            <a:chExt cx="704850" cy="600075"/>
          </a:xfrm>
        </p:grpSpPr>
        <p:sp>
          <p:nvSpPr>
            <p:cNvPr id="4733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34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738" name="Group"/>
          <p:cNvGrpSpPr/>
          <p:nvPr/>
        </p:nvGrpSpPr>
        <p:grpSpPr>
          <a:xfrm>
            <a:off x="3717925" y="4757737"/>
            <a:ext cx="698500" cy="600076"/>
            <a:chOff x="0" y="0"/>
            <a:chExt cx="698500" cy="600075"/>
          </a:xfrm>
        </p:grpSpPr>
        <p:sp>
          <p:nvSpPr>
            <p:cNvPr id="4736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37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741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4739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40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744" name="Group"/>
          <p:cNvGrpSpPr/>
          <p:nvPr/>
        </p:nvGrpSpPr>
        <p:grpSpPr>
          <a:xfrm>
            <a:off x="5092700" y="4748212"/>
            <a:ext cx="685800" cy="600076"/>
            <a:chOff x="0" y="0"/>
            <a:chExt cx="685800" cy="600075"/>
          </a:xfrm>
        </p:grpSpPr>
        <p:sp>
          <p:nvSpPr>
            <p:cNvPr id="474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4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747" name="Group"/>
          <p:cNvGrpSpPr/>
          <p:nvPr/>
        </p:nvGrpSpPr>
        <p:grpSpPr>
          <a:xfrm>
            <a:off x="5778500" y="4748212"/>
            <a:ext cx="685800" cy="600076"/>
            <a:chOff x="0" y="0"/>
            <a:chExt cx="685800" cy="600075"/>
          </a:xfrm>
        </p:grpSpPr>
        <p:sp>
          <p:nvSpPr>
            <p:cNvPr id="474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46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750" name="Group"/>
          <p:cNvGrpSpPr/>
          <p:nvPr/>
        </p:nvGrpSpPr>
        <p:grpSpPr>
          <a:xfrm>
            <a:off x="6464300" y="4748212"/>
            <a:ext cx="685800" cy="600076"/>
            <a:chOff x="0" y="0"/>
            <a:chExt cx="685800" cy="600075"/>
          </a:xfrm>
        </p:grpSpPr>
        <p:sp>
          <p:nvSpPr>
            <p:cNvPr id="474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4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753" name="Group"/>
          <p:cNvGrpSpPr/>
          <p:nvPr/>
        </p:nvGrpSpPr>
        <p:grpSpPr>
          <a:xfrm>
            <a:off x="7835900" y="4748212"/>
            <a:ext cx="685800" cy="600076"/>
            <a:chOff x="0" y="0"/>
            <a:chExt cx="685800" cy="600075"/>
          </a:xfrm>
        </p:grpSpPr>
        <p:sp>
          <p:nvSpPr>
            <p:cNvPr id="475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5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75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6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7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758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759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760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761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62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63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64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65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66" name="0"/>
          <p:cNvSpPr txBox="1"/>
          <p:nvPr/>
        </p:nvSpPr>
        <p:spPr>
          <a:xfrm>
            <a:off x="772242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67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768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69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770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771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772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773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774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grpSp>
        <p:nvGrpSpPr>
          <p:cNvPr id="4777" name="Group"/>
          <p:cNvGrpSpPr/>
          <p:nvPr/>
        </p:nvGrpSpPr>
        <p:grpSpPr>
          <a:xfrm>
            <a:off x="8388350" y="1231900"/>
            <a:ext cx="938213" cy="792163"/>
            <a:chOff x="0" y="0"/>
            <a:chExt cx="938212" cy="792162"/>
          </a:xfrm>
        </p:grpSpPr>
        <p:pic>
          <p:nvPicPr>
            <p:cNvPr id="4775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3821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76" name="Text"/>
            <p:cNvSpPr txBox="1"/>
            <p:nvPr/>
          </p:nvSpPr>
          <p:spPr>
            <a:xfrm>
              <a:off x="211962" y="100738"/>
              <a:ext cx="5127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</a:p>
          </p:txBody>
        </p:sp>
      </p:grpSp>
      <p:sp>
        <p:nvSpPr>
          <p:cNvPr id="4778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779" name="2"/>
          <p:cNvSpPr txBox="1"/>
          <p:nvPr/>
        </p:nvSpPr>
        <p:spPr>
          <a:xfrm>
            <a:off x="2993262" y="30495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80" name="4"/>
          <p:cNvSpPr txBox="1"/>
          <p:nvPr/>
        </p:nvSpPr>
        <p:spPr>
          <a:xfrm>
            <a:off x="4593462" y="30495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81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782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83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784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785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786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787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790" name="Group"/>
          <p:cNvGrpSpPr/>
          <p:nvPr/>
        </p:nvGrpSpPr>
        <p:grpSpPr>
          <a:xfrm>
            <a:off x="5303837" y="2968625"/>
            <a:ext cx="944563" cy="792163"/>
            <a:chOff x="0" y="0"/>
            <a:chExt cx="944562" cy="792162"/>
          </a:xfrm>
        </p:grpSpPr>
        <p:pic>
          <p:nvPicPr>
            <p:cNvPr id="4788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4456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89" name="7"/>
            <p:cNvSpPr txBox="1"/>
            <p:nvPr/>
          </p:nvSpPr>
          <p:spPr>
            <a:xfrm>
              <a:off x="111950" y="102325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791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792" name="8"/>
          <p:cNvSpPr txBox="1"/>
          <p:nvPr/>
        </p:nvSpPr>
        <p:spPr>
          <a:xfrm>
            <a:off x="69969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795" name="Group"/>
          <p:cNvGrpSpPr/>
          <p:nvPr/>
        </p:nvGrpSpPr>
        <p:grpSpPr>
          <a:xfrm>
            <a:off x="7089775" y="4700587"/>
            <a:ext cx="841375" cy="736601"/>
            <a:chOff x="0" y="0"/>
            <a:chExt cx="841375" cy="736600"/>
          </a:xfrm>
        </p:grpSpPr>
        <p:pic>
          <p:nvPicPr>
            <p:cNvPr id="4793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841375" cy="73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94" name="Text"/>
            <p:cNvSpPr txBox="1"/>
            <p:nvPr/>
          </p:nvSpPr>
          <p:spPr>
            <a:xfrm>
              <a:off x="113537" y="72957"/>
              <a:ext cx="614301" cy="54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796" name="Oval"/>
          <p:cNvSpPr/>
          <p:nvPr/>
        </p:nvSpPr>
        <p:spPr>
          <a:xfrm>
            <a:off x="8653462" y="1371600"/>
            <a:ext cx="376238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97" name="Oval"/>
          <p:cNvSpPr/>
          <p:nvPr/>
        </p:nvSpPr>
        <p:spPr>
          <a:xfrm>
            <a:off x="5562600" y="2574925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98" name="Line"/>
          <p:cNvSpPr/>
          <p:nvPr/>
        </p:nvSpPr>
        <p:spPr>
          <a:xfrm flipH="1">
            <a:off x="5718174" y="1612900"/>
            <a:ext cx="2922589" cy="9779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99" name="Oval"/>
          <p:cNvSpPr/>
          <p:nvPr/>
        </p:nvSpPr>
        <p:spPr>
          <a:xfrm>
            <a:off x="55626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00" name="Oval"/>
          <p:cNvSpPr/>
          <p:nvPr/>
        </p:nvSpPr>
        <p:spPr>
          <a:xfrm>
            <a:off x="7310437" y="4346575"/>
            <a:ext cx="309564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01" name="3"/>
          <p:cNvSpPr txBox="1"/>
          <p:nvPr/>
        </p:nvSpPr>
        <p:spPr>
          <a:xfrm>
            <a:off x="8640762" y="1320800"/>
            <a:ext cx="396876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802" name="Line"/>
          <p:cNvSpPr/>
          <p:nvPr/>
        </p:nvSpPr>
        <p:spPr>
          <a:xfrm>
            <a:off x="5883274" y="3514725"/>
            <a:ext cx="1490664" cy="82867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803" name="image.png" descr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10400" y="76200"/>
            <a:ext cx="2684463" cy="8032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4804" name="J=8, then A[ j ]=A[8]=3…"/>
          <p:cNvSpPr txBox="1"/>
          <p:nvPr/>
        </p:nvSpPr>
        <p:spPr>
          <a:xfrm>
            <a:off x="7988300" y="2362200"/>
            <a:ext cx="2679700" cy="169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J=8, then </a:t>
            </a: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A[ j ]=A[8]=3</a:t>
            </a: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B[ 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C[ </a:t>
            </a: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A[j]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B[ 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C[ </a:t>
            </a:r>
            <a:r>
              <a:rPr b="1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B[ 7]</a:t>
            </a: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So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B[ 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C[ </a:t>
            </a: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A[j]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  <a:r>
              <a:rPr b="1">
                <a:latin typeface="Cambria"/>
                <a:ea typeface="Cambria"/>
                <a:cs typeface="Cambria"/>
                <a:sym typeface="Cambria"/>
              </a:rPr>
              <a:t> ←</a:t>
            </a: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A[ j ]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B[7]</a:t>
            </a:r>
            <a:r>
              <a:rPr b="1"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1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1"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807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808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809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810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811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812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4815" name="Group"/>
          <p:cNvGrpSpPr/>
          <p:nvPr/>
        </p:nvGrpSpPr>
        <p:grpSpPr>
          <a:xfrm>
            <a:off x="3028950" y="4757737"/>
            <a:ext cx="704850" cy="600076"/>
            <a:chOff x="0" y="0"/>
            <a:chExt cx="704850" cy="600075"/>
          </a:xfrm>
        </p:grpSpPr>
        <p:sp>
          <p:nvSpPr>
            <p:cNvPr id="4813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4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pic>
        <p:nvPicPr>
          <p:cNvPr id="481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8062" y="4675187"/>
            <a:ext cx="914401" cy="8048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19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4817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8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822" name="Group"/>
          <p:cNvGrpSpPr/>
          <p:nvPr/>
        </p:nvGrpSpPr>
        <p:grpSpPr>
          <a:xfrm>
            <a:off x="5092700" y="4748212"/>
            <a:ext cx="685800" cy="600076"/>
            <a:chOff x="0" y="0"/>
            <a:chExt cx="685800" cy="600075"/>
          </a:xfrm>
        </p:grpSpPr>
        <p:sp>
          <p:nvSpPr>
            <p:cNvPr id="482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1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825" name="Group"/>
          <p:cNvGrpSpPr/>
          <p:nvPr/>
        </p:nvGrpSpPr>
        <p:grpSpPr>
          <a:xfrm>
            <a:off x="5778500" y="4748212"/>
            <a:ext cx="685800" cy="600076"/>
            <a:chOff x="0" y="0"/>
            <a:chExt cx="685800" cy="600075"/>
          </a:xfrm>
        </p:grpSpPr>
        <p:sp>
          <p:nvSpPr>
            <p:cNvPr id="482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828" name="Group"/>
          <p:cNvGrpSpPr/>
          <p:nvPr/>
        </p:nvGrpSpPr>
        <p:grpSpPr>
          <a:xfrm>
            <a:off x="6464300" y="4748212"/>
            <a:ext cx="685800" cy="600076"/>
            <a:chOff x="0" y="0"/>
            <a:chExt cx="685800" cy="600075"/>
          </a:xfrm>
        </p:grpSpPr>
        <p:sp>
          <p:nvSpPr>
            <p:cNvPr id="482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831" name="Group"/>
          <p:cNvGrpSpPr/>
          <p:nvPr/>
        </p:nvGrpSpPr>
        <p:grpSpPr>
          <a:xfrm>
            <a:off x="7835900" y="4748212"/>
            <a:ext cx="685800" cy="600076"/>
            <a:chOff x="0" y="0"/>
            <a:chExt cx="685800" cy="600075"/>
          </a:xfrm>
        </p:grpSpPr>
        <p:sp>
          <p:nvSpPr>
            <p:cNvPr id="482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3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83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3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4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5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836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837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838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839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40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41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42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43" name="3"/>
          <p:cNvSpPr txBox="1"/>
          <p:nvPr/>
        </p:nvSpPr>
        <p:spPr>
          <a:xfrm>
            <a:off x="69254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846" name="Group"/>
          <p:cNvGrpSpPr/>
          <p:nvPr/>
        </p:nvGrpSpPr>
        <p:grpSpPr>
          <a:xfrm>
            <a:off x="7620000" y="1231900"/>
            <a:ext cx="938213" cy="792163"/>
            <a:chOff x="0" y="0"/>
            <a:chExt cx="938212" cy="792162"/>
          </a:xfrm>
        </p:grpSpPr>
        <p:pic>
          <p:nvPicPr>
            <p:cNvPr id="4844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3821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45" name="Text"/>
            <p:cNvSpPr txBox="1"/>
            <p:nvPr/>
          </p:nvSpPr>
          <p:spPr>
            <a:xfrm>
              <a:off x="213549" y="103913"/>
              <a:ext cx="5127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</a:p>
          </p:txBody>
        </p:sp>
      </p:grpSp>
      <p:sp>
        <p:nvSpPr>
          <p:cNvPr id="4847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848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849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850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851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852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853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854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855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4858" name="Group"/>
          <p:cNvGrpSpPr/>
          <p:nvPr/>
        </p:nvGrpSpPr>
        <p:grpSpPr>
          <a:xfrm>
            <a:off x="2895600" y="2962275"/>
            <a:ext cx="914400" cy="798513"/>
            <a:chOff x="0" y="0"/>
            <a:chExt cx="914400" cy="798512"/>
          </a:xfrm>
        </p:grpSpPr>
        <p:pic>
          <p:nvPicPr>
            <p:cNvPr id="4856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14400" cy="798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57" name="2"/>
            <p:cNvSpPr txBox="1"/>
            <p:nvPr/>
          </p:nvSpPr>
          <p:spPr>
            <a:xfrm>
              <a:off x="150843" y="106294"/>
              <a:ext cx="6143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4859" name="4"/>
          <p:cNvSpPr txBox="1"/>
          <p:nvPr/>
        </p:nvSpPr>
        <p:spPr>
          <a:xfrm>
            <a:off x="4593462" y="30495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60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861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862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863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864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865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866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67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68" name="8"/>
          <p:cNvSpPr txBox="1"/>
          <p:nvPr/>
        </p:nvSpPr>
        <p:spPr>
          <a:xfrm>
            <a:off x="69969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69" name="Oval"/>
          <p:cNvSpPr/>
          <p:nvPr/>
        </p:nvSpPr>
        <p:spPr>
          <a:xfrm>
            <a:off x="7931150" y="13716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70" name="Oval"/>
          <p:cNvSpPr/>
          <p:nvPr/>
        </p:nvSpPr>
        <p:spPr>
          <a:xfrm>
            <a:off x="3200400" y="2593975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71" name="Line"/>
          <p:cNvSpPr/>
          <p:nvPr/>
        </p:nvSpPr>
        <p:spPr>
          <a:xfrm flipH="1">
            <a:off x="3355975" y="1676399"/>
            <a:ext cx="4575176" cy="91440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72" name="Oval"/>
          <p:cNvSpPr/>
          <p:nvPr/>
        </p:nvSpPr>
        <p:spPr>
          <a:xfrm>
            <a:off x="320675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73" name="3"/>
          <p:cNvSpPr txBox="1"/>
          <p:nvPr/>
        </p:nvSpPr>
        <p:spPr>
          <a:xfrm>
            <a:off x="8555862" y="131993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874" name="0"/>
          <p:cNvSpPr txBox="1"/>
          <p:nvPr/>
        </p:nvSpPr>
        <p:spPr>
          <a:xfrm>
            <a:off x="7924800" y="1295400"/>
            <a:ext cx="317500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875" name="6"/>
          <p:cNvSpPr txBox="1"/>
          <p:nvPr/>
        </p:nvSpPr>
        <p:spPr>
          <a:xfrm>
            <a:off x="5414200" y="3059838"/>
            <a:ext cx="719076" cy="549412"/>
          </a:xfrm>
          <a:prstGeom prst="rect">
            <a:avLst/>
          </a:prstGeom>
          <a:gradFill>
            <a:gsLst>
              <a:gs pos="0">
                <a:schemeClr val="accent3">
                  <a:lumOff val="8823"/>
                </a:schemeClr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 w="3175">
            <a:solidFill>
              <a:srgbClr val="000000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878" name="Group"/>
          <p:cNvGrpSpPr/>
          <p:nvPr/>
        </p:nvGrpSpPr>
        <p:grpSpPr>
          <a:xfrm>
            <a:off x="7154862" y="4745037"/>
            <a:ext cx="685801" cy="600076"/>
            <a:chOff x="0" y="0"/>
            <a:chExt cx="685800" cy="600075"/>
          </a:xfrm>
        </p:grpSpPr>
        <p:sp>
          <p:nvSpPr>
            <p:cNvPr id="487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77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4879" name="Oval"/>
          <p:cNvSpPr/>
          <p:nvPr/>
        </p:nvSpPr>
        <p:spPr>
          <a:xfrm>
            <a:off x="3886200" y="4343400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cxnSp>
        <p:nvCxnSpPr>
          <p:cNvPr id="4880" name="Connection Line"/>
          <p:cNvCxnSpPr>
            <a:stCxn id="4872" idx="0"/>
            <a:endCxn id="4879" idx="0"/>
          </p:cNvCxnSpPr>
          <p:nvPr/>
        </p:nvCxnSpPr>
        <p:spPr>
          <a:xfrm>
            <a:off x="3394075" y="3352800"/>
            <a:ext cx="646907" cy="1179513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</p:cxnSp>
      <p:sp>
        <p:nvSpPr>
          <p:cNvPr id="4881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7620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pic>
        <p:nvPicPr>
          <p:cNvPr id="4882" name="image.png" descr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10400" y="76200"/>
            <a:ext cx="2684463" cy="8032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4883" name="J=8, then A[ j ]=A[8]=3…"/>
          <p:cNvSpPr txBox="1"/>
          <p:nvPr/>
        </p:nvSpPr>
        <p:spPr>
          <a:xfrm>
            <a:off x="7894637" y="2362200"/>
            <a:ext cx="2773363" cy="169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J=8, then </a:t>
            </a: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A[ j ]=A[8]=3</a:t>
            </a:r>
          </a:p>
          <a:p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Then C[ </a:t>
            </a: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A[j]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C[ </a:t>
            </a:r>
            <a:r>
              <a:rPr b="1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So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C[ </a:t>
            </a: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A[j]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>
                <a:latin typeface="Cambria"/>
                <a:ea typeface="Cambria"/>
                <a:cs typeface="Cambria"/>
                <a:sym typeface="Cambria"/>
              </a:rPr>
              <a:t> =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C[ </a:t>
            </a: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A[j]</a:t>
            </a:r>
            <a:r>
              <a:rPr b="1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]</a:t>
            </a:r>
            <a:r>
              <a:rPr b="1">
                <a:solidFill>
                  <a:srgbClr val="0099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>
                <a:latin typeface="Cambria"/>
                <a:ea typeface="Cambria"/>
                <a:cs typeface="Cambria"/>
                <a:sym typeface="Cambria"/>
              </a:rPr>
              <a:t>-1</a:t>
            </a:r>
          </a:p>
          <a:p>
            <a:r>
              <a:rPr b="1">
                <a:latin typeface="Cambria"/>
                <a:ea typeface="Cambria"/>
                <a:cs typeface="Cambria"/>
                <a:sym typeface="Cambria"/>
              </a:rPr>
              <a:t>=7-1=6</a:t>
            </a: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sp>
        <p:nvSpPr>
          <p:cNvPr id="4886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887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888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889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890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891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892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4895" name="Group"/>
          <p:cNvGrpSpPr/>
          <p:nvPr/>
        </p:nvGrpSpPr>
        <p:grpSpPr>
          <a:xfrm>
            <a:off x="3028950" y="4757737"/>
            <a:ext cx="704850" cy="600076"/>
            <a:chOff x="0" y="0"/>
            <a:chExt cx="704850" cy="600075"/>
          </a:xfrm>
        </p:grpSpPr>
        <p:sp>
          <p:nvSpPr>
            <p:cNvPr id="4893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94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898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4896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97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901" name="Group"/>
          <p:cNvGrpSpPr/>
          <p:nvPr/>
        </p:nvGrpSpPr>
        <p:grpSpPr>
          <a:xfrm>
            <a:off x="5092700" y="4748212"/>
            <a:ext cx="685800" cy="600076"/>
            <a:chOff x="0" y="0"/>
            <a:chExt cx="685800" cy="600075"/>
          </a:xfrm>
        </p:grpSpPr>
        <p:sp>
          <p:nvSpPr>
            <p:cNvPr id="489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0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904" name="Group"/>
          <p:cNvGrpSpPr/>
          <p:nvPr/>
        </p:nvGrpSpPr>
        <p:grpSpPr>
          <a:xfrm>
            <a:off x="5778500" y="4748212"/>
            <a:ext cx="685800" cy="600076"/>
            <a:chOff x="0" y="0"/>
            <a:chExt cx="685800" cy="600075"/>
          </a:xfrm>
        </p:grpSpPr>
        <p:sp>
          <p:nvSpPr>
            <p:cNvPr id="490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9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1262" y="4664075"/>
            <a:ext cx="914401" cy="8096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08" name="Group"/>
          <p:cNvGrpSpPr/>
          <p:nvPr/>
        </p:nvGrpSpPr>
        <p:grpSpPr>
          <a:xfrm>
            <a:off x="7835900" y="4748212"/>
            <a:ext cx="685800" cy="600076"/>
            <a:chOff x="0" y="0"/>
            <a:chExt cx="685800" cy="600075"/>
          </a:xfrm>
        </p:grpSpPr>
        <p:sp>
          <p:nvSpPr>
            <p:cNvPr id="490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90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1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2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13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914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915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916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17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18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19" name="2"/>
          <p:cNvSpPr txBox="1"/>
          <p:nvPr/>
        </p:nvSpPr>
        <p:spPr>
          <a:xfrm>
            <a:off x="61285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922" name="Group"/>
          <p:cNvGrpSpPr/>
          <p:nvPr/>
        </p:nvGrpSpPr>
        <p:grpSpPr>
          <a:xfrm>
            <a:off x="6827837" y="1231900"/>
            <a:ext cx="950913" cy="792163"/>
            <a:chOff x="0" y="0"/>
            <a:chExt cx="950912" cy="792162"/>
          </a:xfrm>
        </p:grpSpPr>
        <p:pic>
          <p:nvPicPr>
            <p:cNvPr id="4920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50913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21" name="Text"/>
            <p:cNvSpPr txBox="1"/>
            <p:nvPr/>
          </p:nvSpPr>
          <p:spPr>
            <a:xfrm>
              <a:off x="116712" y="103913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923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24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25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926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927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928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929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930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931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932" name="4"/>
          <p:cNvSpPr txBox="1"/>
          <p:nvPr/>
        </p:nvSpPr>
        <p:spPr>
          <a:xfrm>
            <a:off x="4593462" y="3049519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33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34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35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936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937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4938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939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40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41" name="8"/>
          <p:cNvSpPr txBox="1"/>
          <p:nvPr/>
        </p:nvSpPr>
        <p:spPr>
          <a:xfrm>
            <a:off x="69969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42" name="Oval"/>
          <p:cNvSpPr/>
          <p:nvPr/>
        </p:nvSpPr>
        <p:spPr>
          <a:xfrm>
            <a:off x="7086600" y="13716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943" name="Oval"/>
          <p:cNvSpPr/>
          <p:nvPr/>
        </p:nvSpPr>
        <p:spPr>
          <a:xfrm>
            <a:off x="5557837" y="2593975"/>
            <a:ext cx="309564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cxnSp>
        <p:nvCxnSpPr>
          <p:cNvPr id="4944" name="Connection Line"/>
          <p:cNvCxnSpPr>
            <a:stCxn id="4942" idx="0"/>
            <a:endCxn id="4935" idx="0"/>
          </p:cNvCxnSpPr>
          <p:nvPr/>
        </p:nvCxnSpPr>
        <p:spPr>
          <a:xfrm flipH="1">
            <a:off x="5718174" y="1600200"/>
            <a:ext cx="1555751" cy="1178055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</p:cxnSp>
      <p:sp>
        <p:nvSpPr>
          <p:cNvPr id="4945" name="Oval"/>
          <p:cNvSpPr/>
          <p:nvPr/>
        </p:nvSpPr>
        <p:spPr>
          <a:xfrm>
            <a:off x="55626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946" name="3"/>
          <p:cNvSpPr txBox="1"/>
          <p:nvPr/>
        </p:nvSpPr>
        <p:spPr>
          <a:xfrm>
            <a:off x="8555862" y="131993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949" name="Group"/>
          <p:cNvGrpSpPr/>
          <p:nvPr/>
        </p:nvGrpSpPr>
        <p:grpSpPr>
          <a:xfrm>
            <a:off x="5303837" y="2955925"/>
            <a:ext cx="944563" cy="793750"/>
            <a:chOff x="0" y="0"/>
            <a:chExt cx="944562" cy="793750"/>
          </a:xfrm>
        </p:grpSpPr>
        <p:pic>
          <p:nvPicPr>
            <p:cNvPr id="4947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48" name="6"/>
            <p:cNvSpPr txBox="1"/>
            <p:nvPr/>
          </p:nvSpPr>
          <p:spPr>
            <a:xfrm>
              <a:off x="111950" y="105500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grpSp>
        <p:nvGrpSpPr>
          <p:cNvPr id="4952" name="Group"/>
          <p:cNvGrpSpPr/>
          <p:nvPr/>
        </p:nvGrpSpPr>
        <p:grpSpPr>
          <a:xfrm>
            <a:off x="7154862" y="4745037"/>
            <a:ext cx="685801" cy="600076"/>
            <a:chOff x="0" y="0"/>
            <a:chExt cx="685800" cy="600075"/>
          </a:xfrm>
        </p:grpSpPr>
        <p:sp>
          <p:nvSpPr>
            <p:cNvPr id="495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51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4953" name="Oval"/>
          <p:cNvSpPr/>
          <p:nvPr/>
        </p:nvSpPr>
        <p:spPr>
          <a:xfrm>
            <a:off x="6705600" y="4343400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cxnSp>
        <p:nvCxnSpPr>
          <p:cNvPr id="4954" name="Connection Line"/>
          <p:cNvCxnSpPr>
            <a:stCxn id="4945" idx="0"/>
            <a:endCxn id="4953" idx="0"/>
          </p:cNvCxnSpPr>
          <p:nvPr/>
        </p:nvCxnSpPr>
        <p:spPr>
          <a:xfrm>
            <a:off x="5749925" y="3352800"/>
            <a:ext cx="1110457" cy="1179513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</p:cxnSp>
      <p:sp>
        <p:nvSpPr>
          <p:cNvPr id="4955" name="0"/>
          <p:cNvSpPr txBox="1"/>
          <p:nvPr/>
        </p:nvSpPr>
        <p:spPr>
          <a:xfrm>
            <a:off x="7758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56" name="1"/>
          <p:cNvSpPr txBox="1"/>
          <p:nvPr/>
        </p:nvSpPr>
        <p:spPr>
          <a:xfrm>
            <a:off x="3010725" y="3059838"/>
            <a:ext cx="719076" cy="549412"/>
          </a:xfrm>
          <a:prstGeom prst="rect">
            <a:avLst/>
          </a:prstGeom>
          <a:gradFill>
            <a:gsLst>
              <a:gs pos="0">
                <a:schemeClr val="accent3">
                  <a:lumOff val="8823"/>
                </a:schemeClr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 w="3175">
            <a:solidFill>
              <a:srgbClr val="000000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57" name="Oval"/>
          <p:cNvSpPr/>
          <p:nvPr/>
        </p:nvSpPr>
        <p:spPr>
          <a:xfrm>
            <a:off x="55626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4960" name="Group"/>
          <p:cNvGrpSpPr/>
          <p:nvPr/>
        </p:nvGrpSpPr>
        <p:grpSpPr>
          <a:xfrm>
            <a:off x="3691762" y="4759325"/>
            <a:ext cx="754001" cy="600075"/>
            <a:chOff x="0" y="0"/>
            <a:chExt cx="754000" cy="600075"/>
          </a:xfrm>
        </p:grpSpPr>
        <p:sp>
          <p:nvSpPr>
            <p:cNvPr id="4958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59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sp>
        <p:nvSpPr>
          <p:cNvPr id="4961" name="3"/>
          <p:cNvSpPr txBox="1"/>
          <p:nvPr/>
        </p:nvSpPr>
        <p:spPr>
          <a:xfrm>
            <a:off x="7086600" y="12954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sp>
        <p:nvSpPr>
          <p:cNvPr id="4964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965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966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67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68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4969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4970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4973" name="Group"/>
          <p:cNvGrpSpPr/>
          <p:nvPr/>
        </p:nvGrpSpPr>
        <p:grpSpPr>
          <a:xfrm>
            <a:off x="3028950" y="4757737"/>
            <a:ext cx="704850" cy="600076"/>
            <a:chOff x="0" y="0"/>
            <a:chExt cx="704850" cy="600075"/>
          </a:xfrm>
        </p:grpSpPr>
        <p:sp>
          <p:nvSpPr>
            <p:cNvPr id="4971" name="Rounded Rectangle"/>
            <p:cNvSpPr/>
            <p:nvPr/>
          </p:nvSpPr>
          <p:spPr>
            <a:xfrm>
              <a:off x="635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72" name="Rectangle"/>
            <p:cNvSpPr/>
            <p:nvPr/>
          </p:nvSpPr>
          <p:spPr>
            <a:xfrm>
              <a:off x="0" y="6350"/>
              <a:ext cx="70485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976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4974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75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pic>
        <p:nvPicPr>
          <p:cNvPr id="497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500" y="4664075"/>
            <a:ext cx="914400" cy="8096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80" name="Group"/>
          <p:cNvGrpSpPr/>
          <p:nvPr/>
        </p:nvGrpSpPr>
        <p:grpSpPr>
          <a:xfrm>
            <a:off x="5778500" y="4748212"/>
            <a:ext cx="685800" cy="600076"/>
            <a:chOff x="0" y="0"/>
            <a:chExt cx="685800" cy="600075"/>
          </a:xfrm>
        </p:grpSpPr>
        <p:sp>
          <p:nvSpPr>
            <p:cNvPr id="497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79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4983" name="Group"/>
          <p:cNvGrpSpPr/>
          <p:nvPr/>
        </p:nvGrpSpPr>
        <p:grpSpPr>
          <a:xfrm>
            <a:off x="7835900" y="4748212"/>
            <a:ext cx="685800" cy="600076"/>
            <a:chOff x="0" y="0"/>
            <a:chExt cx="685800" cy="600075"/>
          </a:xfrm>
        </p:grpSpPr>
        <p:sp>
          <p:nvSpPr>
            <p:cNvPr id="4981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82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498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6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7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88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989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990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4991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92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4993" name="0"/>
          <p:cNvSpPr txBox="1"/>
          <p:nvPr/>
        </p:nvSpPr>
        <p:spPr>
          <a:xfrm>
            <a:off x="53252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996" name="Group"/>
          <p:cNvGrpSpPr/>
          <p:nvPr/>
        </p:nvGrpSpPr>
        <p:grpSpPr>
          <a:xfrm>
            <a:off x="5992812" y="1231900"/>
            <a:ext cx="1023938" cy="792163"/>
            <a:chOff x="0" y="0"/>
            <a:chExt cx="1023937" cy="792162"/>
          </a:xfrm>
        </p:grpSpPr>
        <p:pic>
          <p:nvPicPr>
            <p:cNvPr id="4994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023938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95" name="Text"/>
            <p:cNvSpPr txBox="1"/>
            <p:nvPr/>
          </p:nvSpPr>
          <p:spPr>
            <a:xfrm>
              <a:off x="154812" y="103913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4997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98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99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000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001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002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003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004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005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5008" name="Group"/>
          <p:cNvGrpSpPr/>
          <p:nvPr/>
        </p:nvGrpSpPr>
        <p:grpSpPr>
          <a:xfrm>
            <a:off x="4498975" y="2962275"/>
            <a:ext cx="944563" cy="798513"/>
            <a:chOff x="0" y="0"/>
            <a:chExt cx="944562" cy="798512"/>
          </a:xfrm>
        </p:grpSpPr>
        <p:pic>
          <p:nvPicPr>
            <p:cNvPr id="5006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44563" cy="798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07" name="4"/>
            <p:cNvSpPr txBox="1"/>
            <p:nvPr/>
          </p:nvSpPr>
          <p:spPr>
            <a:xfrm>
              <a:off x="113537" y="106294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5009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10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11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012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013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014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015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16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17" name="8"/>
          <p:cNvSpPr txBox="1"/>
          <p:nvPr/>
        </p:nvSpPr>
        <p:spPr>
          <a:xfrm>
            <a:off x="69969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18" name="Oval"/>
          <p:cNvSpPr/>
          <p:nvPr/>
        </p:nvSpPr>
        <p:spPr>
          <a:xfrm>
            <a:off x="6324600" y="13716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19" name="Oval"/>
          <p:cNvSpPr/>
          <p:nvPr/>
        </p:nvSpPr>
        <p:spPr>
          <a:xfrm>
            <a:off x="4724400" y="2590800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20" name="Line"/>
          <p:cNvSpPr/>
          <p:nvPr/>
        </p:nvSpPr>
        <p:spPr>
          <a:xfrm flipH="1">
            <a:off x="4879975" y="1600199"/>
            <a:ext cx="1444626" cy="99060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21" name="Oval"/>
          <p:cNvSpPr/>
          <p:nvPr/>
        </p:nvSpPr>
        <p:spPr>
          <a:xfrm>
            <a:off x="55626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22" name="3"/>
          <p:cNvSpPr txBox="1"/>
          <p:nvPr/>
        </p:nvSpPr>
        <p:spPr>
          <a:xfrm>
            <a:off x="8555862" y="131993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23" name="5"/>
          <p:cNvSpPr txBox="1"/>
          <p:nvPr/>
        </p:nvSpPr>
        <p:spPr>
          <a:xfrm>
            <a:off x="5414200" y="3072538"/>
            <a:ext cx="719076" cy="549412"/>
          </a:xfrm>
          <a:prstGeom prst="rect">
            <a:avLst/>
          </a:prstGeom>
          <a:gradFill>
            <a:gsLst>
              <a:gs pos="0">
                <a:schemeClr val="accent3">
                  <a:lumOff val="8823"/>
                </a:schemeClr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 w="3175">
            <a:solidFill>
              <a:srgbClr val="000000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026" name="Group"/>
          <p:cNvGrpSpPr/>
          <p:nvPr/>
        </p:nvGrpSpPr>
        <p:grpSpPr>
          <a:xfrm>
            <a:off x="7154862" y="4745037"/>
            <a:ext cx="685801" cy="600076"/>
            <a:chOff x="0" y="0"/>
            <a:chExt cx="685800" cy="600075"/>
          </a:xfrm>
        </p:grpSpPr>
        <p:sp>
          <p:nvSpPr>
            <p:cNvPr id="502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25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027" name="Oval"/>
          <p:cNvSpPr/>
          <p:nvPr/>
        </p:nvSpPr>
        <p:spPr>
          <a:xfrm>
            <a:off x="5253037" y="4343400"/>
            <a:ext cx="309564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28" name="Line"/>
          <p:cNvSpPr/>
          <p:nvPr/>
        </p:nvSpPr>
        <p:spPr>
          <a:xfrm>
            <a:off x="5033962" y="3581400"/>
            <a:ext cx="373064" cy="7620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29" name="0"/>
          <p:cNvSpPr txBox="1"/>
          <p:nvPr/>
        </p:nvSpPr>
        <p:spPr>
          <a:xfrm>
            <a:off x="7758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30" name="Oval"/>
          <p:cNvSpPr/>
          <p:nvPr/>
        </p:nvSpPr>
        <p:spPr>
          <a:xfrm>
            <a:off x="48006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033" name="Group"/>
          <p:cNvGrpSpPr/>
          <p:nvPr/>
        </p:nvGrpSpPr>
        <p:grpSpPr>
          <a:xfrm>
            <a:off x="3691762" y="4759325"/>
            <a:ext cx="754001" cy="600075"/>
            <a:chOff x="0" y="0"/>
            <a:chExt cx="754000" cy="600075"/>
          </a:xfrm>
        </p:grpSpPr>
        <p:sp>
          <p:nvSpPr>
            <p:cNvPr id="5031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32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sp>
        <p:nvSpPr>
          <p:cNvPr id="5034" name="2"/>
          <p:cNvSpPr txBox="1"/>
          <p:nvPr/>
        </p:nvSpPr>
        <p:spPr>
          <a:xfrm>
            <a:off x="6324600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35" name="1"/>
          <p:cNvSpPr txBox="1"/>
          <p:nvPr/>
        </p:nvSpPr>
        <p:spPr>
          <a:xfrm>
            <a:off x="30345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36" name="3"/>
          <p:cNvSpPr txBox="1"/>
          <p:nvPr/>
        </p:nvSpPr>
        <p:spPr>
          <a:xfrm>
            <a:off x="6996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039" name="Group"/>
          <p:cNvGrpSpPr/>
          <p:nvPr/>
        </p:nvGrpSpPr>
        <p:grpSpPr>
          <a:xfrm>
            <a:off x="6478587" y="4749800"/>
            <a:ext cx="685801" cy="600075"/>
            <a:chOff x="0" y="0"/>
            <a:chExt cx="685800" cy="600075"/>
          </a:xfrm>
        </p:grpSpPr>
        <p:sp>
          <p:nvSpPr>
            <p:cNvPr id="5037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38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1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sp>
        <p:nvSpPr>
          <p:cNvPr id="5042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043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044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45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46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047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048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pic>
        <p:nvPicPr>
          <p:cNvPr id="504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550" y="4675187"/>
            <a:ext cx="854075" cy="8048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52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5050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51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5055" name="Group"/>
          <p:cNvGrpSpPr/>
          <p:nvPr/>
        </p:nvGrpSpPr>
        <p:grpSpPr>
          <a:xfrm>
            <a:off x="5778500" y="4748212"/>
            <a:ext cx="685800" cy="600076"/>
            <a:chOff x="0" y="0"/>
            <a:chExt cx="685800" cy="600075"/>
          </a:xfrm>
        </p:grpSpPr>
        <p:sp>
          <p:nvSpPr>
            <p:cNvPr id="505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54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grpSp>
        <p:nvGrpSpPr>
          <p:cNvPr id="5058" name="Group"/>
          <p:cNvGrpSpPr/>
          <p:nvPr/>
        </p:nvGrpSpPr>
        <p:grpSpPr>
          <a:xfrm>
            <a:off x="7835900" y="4748212"/>
            <a:ext cx="685800" cy="600076"/>
            <a:chOff x="0" y="0"/>
            <a:chExt cx="685800" cy="600075"/>
          </a:xfrm>
        </p:grpSpPr>
        <p:sp>
          <p:nvSpPr>
            <p:cNvPr id="505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57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505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1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2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165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5063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064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065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066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67" name="3"/>
          <p:cNvSpPr txBox="1"/>
          <p:nvPr/>
        </p:nvSpPr>
        <p:spPr>
          <a:xfrm>
            <a:off x="4528374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070" name="Group"/>
          <p:cNvGrpSpPr/>
          <p:nvPr/>
        </p:nvGrpSpPr>
        <p:grpSpPr>
          <a:xfrm>
            <a:off x="5224462" y="1231900"/>
            <a:ext cx="914401" cy="792163"/>
            <a:chOff x="0" y="0"/>
            <a:chExt cx="914400" cy="792162"/>
          </a:xfrm>
        </p:grpSpPr>
        <p:pic>
          <p:nvPicPr>
            <p:cNvPr id="5068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14400" cy="79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69" name="Text"/>
            <p:cNvSpPr txBox="1"/>
            <p:nvPr/>
          </p:nvSpPr>
          <p:spPr>
            <a:xfrm>
              <a:off x="149256" y="103913"/>
              <a:ext cx="6143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5071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72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73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074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075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076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077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078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079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080" name="3"/>
          <p:cNvSpPr txBox="1"/>
          <p:nvPr/>
        </p:nvSpPr>
        <p:spPr>
          <a:xfrm>
            <a:off x="4610925" y="3066982"/>
            <a:ext cx="719076" cy="549411"/>
          </a:xfrm>
          <a:prstGeom prst="rect">
            <a:avLst/>
          </a:prstGeom>
          <a:gradFill>
            <a:gsLst>
              <a:gs pos="0">
                <a:schemeClr val="accent3">
                  <a:lumOff val="8823"/>
                </a:schemeClr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 w="3175">
            <a:solidFill>
              <a:srgbClr val="000000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81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82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83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084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085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086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087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88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89" name="8"/>
          <p:cNvSpPr txBox="1"/>
          <p:nvPr/>
        </p:nvSpPr>
        <p:spPr>
          <a:xfrm>
            <a:off x="69969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090" name="Oval"/>
          <p:cNvSpPr/>
          <p:nvPr/>
        </p:nvSpPr>
        <p:spPr>
          <a:xfrm>
            <a:off x="5492750" y="13716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91" name="Oval"/>
          <p:cNvSpPr/>
          <p:nvPr/>
        </p:nvSpPr>
        <p:spPr>
          <a:xfrm>
            <a:off x="3200400" y="2590800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cxnSp>
        <p:nvCxnSpPr>
          <p:cNvPr id="5092" name="Connection Line"/>
          <p:cNvCxnSpPr>
            <a:stCxn id="5105" idx="0"/>
            <a:endCxn id="5091" idx="0"/>
          </p:cNvCxnSpPr>
          <p:nvPr/>
        </p:nvCxnSpPr>
        <p:spPr>
          <a:xfrm flipH="1">
            <a:off x="3355181" y="1592837"/>
            <a:ext cx="2297113" cy="1186876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</p:cxnSp>
      <p:sp>
        <p:nvSpPr>
          <p:cNvPr id="5093" name="Oval"/>
          <p:cNvSpPr/>
          <p:nvPr/>
        </p:nvSpPr>
        <p:spPr>
          <a:xfrm>
            <a:off x="32004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94" name="3"/>
          <p:cNvSpPr txBox="1"/>
          <p:nvPr/>
        </p:nvSpPr>
        <p:spPr>
          <a:xfrm>
            <a:off x="8555862" y="131993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097" name="Group"/>
          <p:cNvGrpSpPr/>
          <p:nvPr/>
        </p:nvGrpSpPr>
        <p:grpSpPr>
          <a:xfrm>
            <a:off x="7154862" y="4745037"/>
            <a:ext cx="685801" cy="600076"/>
            <a:chOff x="0" y="0"/>
            <a:chExt cx="685800" cy="600075"/>
          </a:xfrm>
        </p:grpSpPr>
        <p:sp>
          <p:nvSpPr>
            <p:cNvPr id="509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96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098" name="Oval"/>
          <p:cNvSpPr/>
          <p:nvPr/>
        </p:nvSpPr>
        <p:spPr>
          <a:xfrm>
            <a:off x="3124200" y="4343400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cxnSp>
        <p:nvCxnSpPr>
          <p:cNvPr id="5099" name="Connection Line"/>
          <p:cNvCxnSpPr>
            <a:stCxn id="5114" idx="0"/>
            <a:endCxn id="5098" idx="0"/>
          </p:cNvCxnSpPr>
          <p:nvPr/>
        </p:nvCxnSpPr>
        <p:spPr>
          <a:xfrm flipH="1">
            <a:off x="3278981" y="3352800"/>
            <a:ext cx="108744" cy="1179513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</p:cxnSp>
      <p:sp>
        <p:nvSpPr>
          <p:cNvPr id="5100" name="0"/>
          <p:cNvSpPr txBox="1"/>
          <p:nvPr/>
        </p:nvSpPr>
        <p:spPr>
          <a:xfrm>
            <a:off x="7758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101" name="Oval"/>
          <p:cNvSpPr/>
          <p:nvPr/>
        </p:nvSpPr>
        <p:spPr>
          <a:xfrm>
            <a:off x="32004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104" name="Group"/>
          <p:cNvGrpSpPr/>
          <p:nvPr/>
        </p:nvGrpSpPr>
        <p:grpSpPr>
          <a:xfrm>
            <a:off x="3691762" y="4759325"/>
            <a:ext cx="754001" cy="600075"/>
            <a:chOff x="0" y="0"/>
            <a:chExt cx="754000" cy="600075"/>
          </a:xfrm>
        </p:grpSpPr>
        <p:sp>
          <p:nvSpPr>
            <p:cNvPr id="5102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03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sp>
        <p:nvSpPr>
          <p:cNvPr id="5105" name="0"/>
          <p:cNvSpPr txBox="1"/>
          <p:nvPr/>
        </p:nvSpPr>
        <p:spPr>
          <a:xfrm>
            <a:off x="5486400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grpSp>
        <p:nvGrpSpPr>
          <p:cNvPr id="5108" name="Group"/>
          <p:cNvGrpSpPr/>
          <p:nvPr/>
        </p:nvGrpSpPr>
        <p:grpSpPr>
          <a:xfrm>
            <a:off x="2938462" y="2955925"/>
            <a:ext cx="944563" cy="793750"/>
            <a:chOff x="0" y="0"/>
            <a:chExt cx="944562" cy="793750"/>
          </a:xfrm>
        </p:grpSpPr>
        <p:pic>
          <p:nvPicPr>
            <p:cNvPr id="5106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07" name="1"/>
            <p:cNvSpPr txBox="1"/>
            <p:nvPr/>
          </p:nvSpPr>
          <p:spPr>
            <a:xfrm>
              <a:off x="115125" y="105500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5109" name="3"/>
          <p:cNvSpPr txBox="1"/>
          <p:nvPr/>
        </p:nvSpPr>
        <p:spPr>
          <a:xfrm>
            <a:off x="6996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112" name="Group"/>
          <p:cNvGrpSpPr/>
          <p:nvPr/>
        </p:nvGrpSpPr>
        <p:grpSpPr>
          <a:xfrm>
            <a:off x="6478587" y="4749800"/>
            <a:ext cx="685801" cy="600075"/>
            <a:chOff x="0" y="0"/>
            <a:chExt cx="685800" cy="600075"/>
          </a:xfrm>
        </p:grpSpPr>
        <p:sp>
          <p:nvSpPr>
            <p:cNvPr id="511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11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pic>
        <p:nvPicPr>
          <p:cNvPr id="5113" name="image.png" descr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072187" y="1243012"/>
            <a:ext cx="919163" cy="781051"/>
          </a:xfrm>
          <a:prstGeom prst="rect">
            <a:avLst/>
          </a:prstGeom>
          <a:ln w="12700">
            <a:miter lim="400000"/>
          </a:ln>
        </p:spPr>
      </p:pic>
      <p:sp>
        <p:nvSpPr>
          <p:cNvPr id="5114" name="Oval"/>
          <p:cNvSpPr/>
          <p:nvPr/>
        </p:nvSpPr>
        <p:spPr>
          <a:xfrm>
            <a:off x="32004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15" name="5"/>
          <p:cNvSpPr txBox="1"/>
          <p:nvPr/>
        </p:nvSpPr>
        <p:spPr>
          <a:xfrm>
            <a:off x="53967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118" name="Group"/>
          <p:cNvGrpSpPr/>
          <p:nvPr/>
        </p:nvGrpSpPr>
        <p:grpSpPr>
          <a:xfrm>
            <a:off x="5097462" y="4699000"/>
            <a:ext cx="685801" cy="660400"/>
            <a:chOff x="0" y="0"/>
            <a:chExt cx="685800" cy="660400"/>
          </a:xfrm>
        </p:grpSpPr>
        <p:sp>
          <p:nvSpPr>
            <p:cNvPr id="5116" name="Rounded Rectangle"/>
            <p:cNvSpPr/>
            <p:nvPr/>
          </p:nvSpPr>
          <p:spPr>
            <a:xfrm>
              <a:off x="0" y="0"/>
              <a:ext cx="685800" cy="660400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17" name="2"/>
            <p:cNvSpPr txBox="1"/>
            <p:nvPr/>
          </p:nvSpPr>
          <p:spPr>
            <a:xfrm>
              <a:off x="21462" y="50261"/>
              <a:ext cx="6524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sp>
        <p:nvSpPr>
          <p:cNvPr id="5121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122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123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124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125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126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127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5130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5128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29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pic>
        <p:nvPicPr>
          <p:cNvPr id="513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8175" y="4664075"/>
            <a:ext cx="779463" cy="8096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34" name="Group"/>
          <p:cNvGrpSpPr/>
          <p:nvPr/>
        </p:nvGrpSpPr>
        <p:grpSpPr>
          <a:xfrm>
            <a:off x="7835900" y="4748212"/>
            <a:ext cx="685800" cy="600076"/>
            <a:chOff x="0" y="0"/>
            <a:chExt cx="685800" cy="600075"/>
          </a:xfrm>
        </p:grpSpPr>
        <p:sp>
          <p:nvSpPr>
            <p:cNvPr id="513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33" name="Text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</a:p>
          </p:txBody>
        </p:sp>
      </p:grpSp>
      <p:pic>
        <p:nvPicPr>
          <p:cNvPr id="513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6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4900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7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7525" y="1200150"/>
            <a:ext cx="823913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8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73675" y="1243012"/>
            <a:ext cx="889000" cy="781051"/>
          </a:xfrm>
          <a:prstGeom prst="rect">
            <a:avLst/>
          </a:prstGeom>
          <a:ln w="12700">
            <a:miter lim="400000"/>
          </a:ln>
        </p:spPr>
      </p:pic>
      <p:sp>
        <p:nvSpPr>
          <p:cNvPr id="5139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140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41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142" name="5"/>
          <p:cNvSpPr txBox="1"/>
          <p:nvPr/>
        </p:nvSpPr>
        <p:spPr>
          <a:xfrm>
            <a:off x="3725099" y="1316763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145" name="Group"/>
          <p:cNvGrpSpPr/>
          <p:nvPr/>
        </p:nvGrpSpPr>
        <p:grpSpPr>
          <a:xfrm>
            <a:off x="4395787" y="1200150"/>
            <a:ext cx="1023938" cy="860425"/>
            <a:chOff x="0" y="0"/>
            <a:chExt cx="1023937" cy="860425"/>
          </a:xfrm>
        </p:grpSpPr>
        <p:pic>
          <p:nvPicPr>
            <p:cNvPr id="5143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023938" cy="860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44" name="Text"/>
            <p:cNvSpPr txBox="1"/>
            <p:nvPr/>
          </p:nvSpPr>
          <p:spPr>
            <a:xfrm>
              <a:off x="151637" y="135663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5146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147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148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149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150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151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152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53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154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155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156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157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158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159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160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161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162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163" name="8"/>
          <p:cNvSpPr txBox="1"/>
          <p:nvPr/>
        </p:nvSpPr>
        <p:spPr>
          <a:xfrm>
            <a:off x="69969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164" name="Oval"/>
          <p:cNvSpPr/>
          <p:nvPr/>
        </p:nvSpPr>
        <p:spPr>
          <a:xfrm>
            <a:off x="4724400" y="13716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65" name="Oval"/>
          <p:cNvSpPr/>
          <p:nvPr/>
        </p:nvSpPr>
        <p:spPr>
          <a:xfrm>
            <a:off x="5562600" y="2590800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cxnSp>
        <p:nvCxnSpPr>
          <p:cNvPr id="5166" name="Connection Line"/>
          <p:cNvCxnSpPr>
            <a:stCxn id="5164" idx="0"/>
            <a:endCxn id="5165" idx="0"/>
          </p:cNvCxnSpPr>
          <p:nvPr/>
        </p:nvCxnSpPr>
        <p:spPr>
          <a:xfrm>
            <a:off x="4911725" y="1600200"/>
            <a:ext cx="805657" cy="1179513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</p:cxnSp>
      <p:sp>
        <p:nvSpPr>
          <p:cNvPr id="5167" name="Oval"/>
          <p:cNvSpPr/>
          <p:nvPr/>
        </p:nvSpPr>
        <p:spPr>
          <a:xfrm>
            <a:off x="32004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68" name="3"/>
          <p:cNvSpPr txBox="1"/>
          <p:nvPr/>
        </p:nvSpPr>
        <p:spPr>
          <a:xfrm>
            <a:off x="8555862" y="131993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171" name="Group"/>
          <p:cNvGrpSpPr/>
          <p:nvPr/>
        </p:nvGrpSpPr>
        <p:grpSpPr>
          <a:xfrm>
            <a:off x="7154862" y="4745037"/>
            <a:ext cx="685801" cy="600076"/>
            <a:chOff x="0" y="0"/>
            <a:chExt cx="685800" cy="600075"/>
          </a:xfrm>
        </p:grpSpPr>
        <p:sp>
          <p:nvSpPr>
            <p:cNvPr id="516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70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172" name="Oval"/>
          <p:cNvSpPr/>
          <p:nvPr/>
        </p:nvSpPr>
        <p:spPr>
          <a:xfrm>
            <a:off x="5938837" y="4343400"/>
            <a:ext cx="309564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cxnSp>
        <p:nvCxnSpPr>
          <p:cNvPr id="5173" name="Connection Line"/>
          <p:cNvCxnSpPr>
            <a:stCxn id="5186" idx="0"/>
            <a:endCxn id="5172" idx="0"/>
          </p:cNvCxnSpPr>
          <p:nvPr/>
        </p:nvCxnSpPr>
        <p:spPr>
          <a:xfrm>
            <a:off x="5749925" y="3352800"/>
            <a:ext cx="343694" cy="1179513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</p:cxnSp>
      <p:sp>
        <p:nvSpPr>
          <p:cNvPr id="5174" name="0"/>
          <p:cNvSpPr txBox="1"/>
          <p:nvPr/>
        </p:nvSpPr>
        <p:spPr>
          <a:xfrm>
            <a:off x="7758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175" name="Oval"/>
          <p:cNvSpPr/>
          <p:nvPr/>
        </p:nvSpPr>
        <p:spPr>
          <a:xfrm>
            <a:off x="32004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178" name="Group"/>
          <p:cNvGrpSpPr/>
          <p:nvPr/>
        </p:nvGrpSpPr>
        <p:grpSpPr>
          <a:xfrm>
            <a:off x="3691762" y="4759325"/>
            <a:ext cx="754001" cy="600075"/>
            <a:chOff x="0" y="0"/>
            <a:chExt cx="754000" cy="600075"/>
          </a:xfrm>
        </p:grpSpPr>
        <p:sp>
          <p:nvSpPr>
            <p:cNvPr id="5176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77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sp>
        <p:nvSpPr>
          <p:cNvPr id="5179" name="0"/>
          <p:cNvSpPr txBox="1"/>
          <p:nvPr/>
        </p:nvSpPr>
        <p:spPr>
          <a:xfrm>
            <a:off x="5535612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180" name="0"/>
          <p:cNvSpPr txBox="1"/>
          <p:nvPr/>
        </p:nvSpPr>
        <p:spPr>
          <a:xfrm>
            <a:off x="3013106" y="3072538"/>
            <a:ext cx="719076" cy="549412"/>
          </a:xfrm>
          <a:prstGeom prst="rect">
            <a:avLst/>
          </a:prstGeom>
          <a:gradFill>
            <a:gsLst>
              <a:gs pos="0">
                <a:schemeClr val="accent3">
                  <a:lumOff val="8823"/>
                </a:schemeClr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 w="3175">
            <a:solidFill>
              <a:srgbClr val="000000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181" name="3"/>
          <p:cNvSpPr txBox="1"/>
          <p:nvPr/>
        </p:nvSpPr>
        <p:spPr>
          <a:xfrm>
            <a:off x="6996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184" name="Group"/>
          <p:cNvGrpSpPr/>
          <p:nvPr/>
        </p:nvGrpSpPr>
        <p:grpSpPr>
          <a:xfrm>
            <a:off x="6478587" y="4749800"/>
            <a:ext cx="685801" cy="600075"/>
            <a:chOff x="0" y="0"/>
            <a:chExt cx="685800" cy="600075"/>
          </a:xfrm>
        </p:grpSpPr>
        <p:sp>
          <p:nvSpPr>
            <p:cNvPr id="518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83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pic>
        <p:nvPicPr>
          <p:cNvPr id="5185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72187" y="1243012"/>
            <a:ext cx="919163" cy="781051"/>
          </a:xfrm>
          <a:prstGeom prst="rect">
            <a:avLst/>
          </a:prstGeom>
          <a:ln w="12700">
            <a:miter lim="400000"/>
          </a:ln>
        </p:spPr>
      </p:pic>
      <p:sp>
        <p:nvSpPr>
          <p:cNvPr id="5186" name="Oval"/>
          <p:cNvSpPr/>
          <p:nvPr/>
        </p:nvSpPr>
        <p:spPr>
          <a:xfrm>
            <a:off x="55626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189" name="Group"/>
          <p:cNvGrpSpPr/>
          <p:nvPr/>
        </p:nvGrpSpPr>
        <p:grpSpPr>
          <a:xfrm>
            <a:off x="5303837" y="2955925"/>
            <a:ext cx="944563" cy="793750"/>
            <a:chOff x="0" y="0"/>
            <a:chExt cx="944562" cy="793750"/>
          </a:xfrm>
        </p:grpSpPr>
        <p:pic>
          <p:nvPicPr>
            <p:cNvPr id="5187" name="image.png" descr="imag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88" name="5"/>
            <p:cNvSpPr txBox="1"/>
            <p:nvPr/>
          </p:nvSpPr>
          <p:spPr>
            <a:xfrm>
              <a:off x="111950" y="105500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5190" name="3"/>
          <p:cNvSpPr txBox="1"/>
          <p:nvPr/>
        </p:nvSpPr>
        <p:spPr>
          <a:xfrm>
            <a:off x="4593462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193" name="Group"/>
          <p:cNvGrpSpPr/>
          <p:nvPr/>
        </p:nvGrpSpPr>
        <p:grpSpPr>
          <a:xfrm>
            <a:off x="2944049" y="4762500"/>
            <a:ext cx="754001" cy="600075"/>
            <a:chOff x="0" y="0"/>
            <a:chExt cx="754000" cy="600075"/>
          </a:xfrm>
        </p:grpSpPr>
        <p:sp>
          <p:nvSpPr>
            <p:cNvPr id="5191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92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grpSp>
        <p:nvGrpSpPr>
          <p:cNvPr id="5196" name="Group"/>
          <p:cNvGrpSpPr/>
          <p:nvPr/>
        </p:nvGrpSpPr>
        <p:grpSpPr>
          <a:xfrm>
            <a:off x="5052250" y="4762500"/>
            <a:ext cx="754001" cy="600075"/>
            <a:chOff x="0" y="0"/>
            <a:chExt cx="754000" cy="600075"/>
          </a:xfrm>
        </p:grpSpPr>
        <p:sp>
          <p:nvSpPr>
            <p:cNvPr id="5194" name="Rounded Rectangle"/>
            <p:cNvSpPr/>
            <p:nvPr/>
          </p:nvSpPr>
          <p:spPr>
            <a:xfrm>
              <a:off x="60828" y="0"/>
              <a:ext cx="623682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95" name="2"/>
            <p:cNvSpPr txBox="1"/>
            <p:nvPr/>
          </p:nvSpPr>
          <p:spPr>
            <a:xfrm>
              <a:off x="0" y="7869"/>
              <a:ext cx="7540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2  </a:t>
              </a:r>
            </a:p>
          </p:txBody>
        </p:sp>
      </p:grpSp>
      <p:sp>
        <p:nvSpPr>
          <p:cNvPr id="5197" name="3"/>
          <p:cNvSpPr txBox="1"/>
          <p:nvPr/>
        </p:nvSpPr>
        <p:spPr>
          <a:xfrm>
            <a:off x="4724400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198" name="Oval"/>
          <p:cNvSpPr/>
          <p:nvPr/>
        </p:nvSpPr>
        <p:spPr>
          <a:xfrm>
            <a:off x="556895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4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5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6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7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8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9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663953"/>
      </p:ext>
    </p:extLst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2400" y="4694237"/>
            <a:ext cx="914400" cy="811213"/>
          </a:xfrm>
          <a:prstGeom prst="rect">
            <a:avLst/>
          </a:prstGeom>
          <a:ln w="12700">
            <a:miter lim="400000"/>
          </a:ln>
        </p:spPr>
      </p:pic>
      <p:sp>
        <p:nvSpPr>
          <p:cNvPr id="5201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sp>
        <p:nvSpPr>
          <p:cNvPr id="5202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203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204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205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206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207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208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5211" name="Group"/>
          <p:cNvGrpSpPr/>
          <p:nvPr/>
        </p:nvGrpSpPr>
        <p:grpSpPr>
          <a:xfrm>
            <a:off x="4403725" y="4757737"/>
            <a:ext cx="698500" cy="600076"/>
            <a:chOff x="0" y="0"/>
            <a:chExt cx="698500" cy="600075"/>
          </a:xfrm>
        </p:grpSpPr>
        <p:sp>
          <p:nvSpPr>
            <p:cNvPr id="5209" name="Rounded Rectangle"/>
            <p:cNvSpPr/>
            <p:nvPr/>
          </p:nvSpPr>
          <p:spPr>
            <a:xfrm>
              <a:off x="3175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10" name="Rectangle"/>
            <p:cNvSpPr/>
            <p:nvPr/>
          </p:nvSpPr>
          <p:spPr>
            <a:xfrm>
              <a:off x="0" y="6350"/>
              <a:ext cx="698500" cy="587375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pic>
        <p:nvPicPr>
          <p:cNvPr id="52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650" y="1231900"/>
            <a:ext cx="919163" cy="77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3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3675" y="1243012"/>
            <a:ext cx="889000" cy="781051"/>
          </a:xfrm>
          <a:prstGeom prst="rect">
            <a:avLst/>
          </a:prstGeom>
          <a:ln w="12700">
            <a:miter lim="400000"/>
          </a:ln>
        </p:spPr>
      </p:pic>
      <p:sp>
        <p:nvSpPr>
          <p:cNvPr id="5214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215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216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217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218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219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220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221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222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grpSp>
        <p:nvGrpSpPr>
          <p:cNvPr id="5225" name="Group"/>
          <p:cNvGrpSpPr/>
          <p:nvPr/>
        </p:nvGrpSpPr>
        <p:grpSpPr>
          <a:xfrm>
            <a:off x="3590925" y="1200150"/>
            <a:ext cx="1023938" cy="860425"/>
            <a:chOff x="0" y="0"/>
            <a:chExt cx="1023937" cy="860425"/>
          </a:xfrm>
        </p:grpSpPr>
        <p:pic>
          <p:nvPicPr>
            <p:cNvPr id="5223" name="image.png" descr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023938" cy="860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24" name="Text"/>
            <p:cNvSpPr txBox="1"/>
            <p:nvPr/>
          </p:nvSpPr>
          <p:spPr>
            <a:xfrm>
              <a:off x="153225" y="135663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5226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227" name="8"/>
          <p:cNvSpPr txBox="1"/>
          <p:nvPr/>
        </p:nvSpPr>
        <p:spPr>
          <a:xfrm>
            <a:off x="80264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228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229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230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231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232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233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234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235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236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239" name="Group"/>
          <p:cNvGrpSpPr/>
          <p:nvPr/>
        </p:nvGrpSpPr>
        <p:grpSpPr>
          <a:xfrm>
            <a:off x="6900862" y="2925762"/>
            <a:ext cx="944563" cy="860426"/>
            <a:chOff x="0" y="0"/>
            <a:chExt cx="944562" cy="860425"/>
          </a:xfrm>
        </p:grpSpPr>
        <p:pic>
          <p:nvPicPr>
            <p:cNvPr id="5237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860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38" name="8"/>
            <p:cNvSpPr txBox="1"/>
            <p:nvPr/>
          </p:nvSpPr>
          <p:spPr>
            <a:xfrm>
              <a:off x="115125" y="135663"/>
              <a:ext cx="715900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5240" name="Oval"/>
          <p:cNvSpPr/>
          <p:nvPr/>
        </p:nvSpPr>
        <p:spPr>
          <a:xfrm>
            <a:off x="3886200" y="13716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41" name="Oval"/>
          <p:cNvSpPr/>
          <p:nvPr/>
        </p:nvSpPr>
        <p:spPr>
          <a:xfrm>
            <a:off x="7158037" y="2590800"/>
            <a:ext cx="309564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42" name="3"/>
          <p:cNvSpPr txBox="1"/>
          <p:nvPr/>
        </p:nvSpPr>
        <p:spPr>
          <a:xfrm>
            <a:off x="8555862" y="131993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245" name="Group"/>
          <p:cNvGrpSpPr/>
          <p:nvPr/>
        </p:nvGrpSpPr>
        <p:grpSpPr>
          <a:xfrm>
            <a:off x="7154862" y="4745037"/>
            <a:ext cx="685801" cy="600076"/>
            <a:chOff x="0" y="0"/>
            <a:chExt cx="685800" cy="600075"/>
          </a:xfrm>
        </p:grpSpPr>
        <p:sp>
          <p:nvSpPr>
            <p:cNvPr id="5243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44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246" name="Oval"/>
          <p:cNvSpPr/>
          <p:nvPr/>
        </p:nvSpPr>
        <p:spPr>
          <a:xfrm>
            <a:off x="7996237" y="4343400"/>
            <a:ext cx="309564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cxnSp>
        <p:nvCxnSpPr>
          <p:cNvPr id="5247" name="Connection Line"/>
          <p:cNvCxnSpPr>
            <a:stCxn id="5267" idx="0"/>
            <a:endCxn id="5246" idx="0"/>
          </p:cNvCxnSpPr>
          <p:nvPr/>
        </p:nvCxnSpPr>
        <p:spPr>
          <a:xfrm>
            <a:off x="7350125" y="3352800"/>
            <a:ext cx="800894" cy="1179513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</p:cxnSp>
      <p:sp>
        <p:nvSpPr>
          <p:cNvPr id="5248" name="0"/>
          <p:cNvSpPr txBox="1"/>
          <p:nvPr/>
        </p:nvSpPr>
        <p:spPr>
          <a:xfrm>
            <a:off x="7758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251" name="Group"/>
          <p:cNvGrpSpPr/>
          <p:nvPr/>
        </p:nvGrpSpPr>
        <p:grpSpPr>
          <a:xfrm>
            <a:off x="3691762" y="4759325"/>
            <a:ext cx="754001" cy="600075"/>
            <a:chOff x="0" y="0"/>
            <a:chExt cx="754000" cy="600075"/>
          </a:xfrm>
        </p:grpSpPr>
        <p:sp>
          <p:nvSpPr>
            <p:cNvPr id="5249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50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sp>
        <p:nvSpPr>
          <p:cNvPr id="5252" name="0"/>
          <p:cNvSpPr txBox="1"/>
          <p:nvPr/>
        </p:nvSpPr>
        <p:spPr>
          <a:xfrm>
            <a:off x="5535612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253" name="3"/>
          <p:cNvSpPr txBox="1"/>
          <p:nvPr/>
        </p:nvSpPr>
        <p:spPr>
          <a:xfrm>
            <a:off x="6996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256" name="Group"/>
          <p:cNvGrpSpPr/>
          <p:nvPr/>
        </p:nvGrpSpPr>
        <p:grpSpPr>
          <a:xfrm>
            <a:off x="6478587" y="4749800"/>
            <a:ext cx="685801" cy="600075"/>
            <a:chOff x="0" y="0"/>
            <a:chExt cx="685800" cy="600075"/>
          </a:xfrm>
        </p:grpSpPr>
        <p:sp>
          <p:nvSpPr>
            <p:cNvPr id="5254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55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pic>
        <p:nvPicPr>
          <p:cNvPr id="5257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72187" y="1243012"/>
            <a:ext cx="919163" cy="781051"/>
          </a:xfrm>
          <a:prstGeom prst="rect">
            <a:avLst/>
          </a:prstGeom>
          <a:ln w="12700">
            <a:miter lim="400000"/>
          </a:ln>
        </p:spPr>
      </p:pic>
      <p:sp>
        <p:nvSpPr>
          <p:cNvPr id="5258" name="3"/>
          <p:cNvSpPr txBox="1"/>
          <p:nvPr/>
        </p:nvSpPr>
        <p:spPr>
          <a:xfrm>
            <a:off x="4593462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261" name="Group"/>
          <p:cNvGrpSpPr/>
          <p:nvPr/>
        </p:nvGrpSpPr>
        <p:grpSpPr>
          <a:xfrm>
            <a:off x="2944049" y="4762500"/>
            <a:ext cx="754001" cy="600075"/>
            <a:chOff x="0" y="0"/>
            <a:chExt cx="754000" cy="600075"/>
          </a:xfrm>
        </p:grpSpPr>
        <p:sp>
          <p:nvSpPr>
            <p:cNvPr id="5259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60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grpSp>
        <p:nvGrpSpPr>
          <p:cNvPr id="5264" name="Group"/>
          <p:cNvGrpSpPr/>
          <p:nvPr/>
        </p:nvGrpSpPr>
        <p:grpSpPr>
          <a:xfrm>
            <a:off x="5052250" y="4762500"/>
            <a:ext cx="754001" cy="600075"/>
            <a:chOff x="0" y="0"/>
            <a:chExt cx="754000" cy="600075"/>
          </a:xfrm>
        </p:grpSpPr>
        <p:sp>
          <p:nvSpPr>
            <p:cNvPr id="5262" name="Rounded Rectangle"/>
            <p:cNvSpPr/>
            <p:nvPr/>
          </p:nvSpPr>
          <p:spPr>
            <a:xfrm>
              <a:off x="60828" y="0"/>
              <a:ext cx="623682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63" name="2"/>
            <p:cNvSpPr txBox="1"/>
            <p:nvPr/>
          </p:nvSpPr>
          <p:spPr>
            <a:xfrm>
              <a:off x="0" y="7869"/>
              <a:ext cx="7540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2  </a:t>
              </a:r>
            </a:p>
          </p:txBody>
        </p:sp>
      </p:grpSp>
      <p:sp>
        <p:nvSpPr>
          <p:cNvPr id="5265" name="3"/>
          <p:cNvSpPr txBox="1"/>
          <p:nvPr/>
        </p:nvSpPr>
        <p:spPr>
          <a:xfrm>
            <a:off x="45585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266" name="5"/>
          <p:cNvSpPr txBox="1"/>
          <p:nvPr/>
        </p:nvSpPr>
        <p:spPr>
          <a:xfrm>
            <a:off x="3886200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267" name="Oval"/>
          <p:cNvSpPr/>
          <p:nvPr/>
        </p:nvSpPr>
        <p:spPr>
          <a:xfrm>
            <a:off x="716280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68" name="4"/>
          <p:cNvSpPr txBox="1"/>
          <p:nvPr/>
        </p:nvSpPr>
        <p:spPr>
          <a:xfrm>
            <a:off x="5414200" y="3058250"/>
            <a:ext cx="719076" cy="549412"/>
          </a:xfrm>
          <a:prstGeom prst="rect">
            <a:avLst/>
          </a:prstGeom>
          <a:gradFill>
            <a:gsLst>
              <a:gs pos="0">
                <a:schemeClr val="accent3">
                  <a:lumOff val="8823"/>
                </a:schemeClr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 w="3175">
            <a:solidFill>
              <a:srgbClr val="000000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269" name="Line"/>
          <p:cNvSpPr/>
          <p:nvPr/>
        </p:nvSpPr>
        <p:spPr>
          <a:xfrm>
            <a:off x="4205287" y="1771649"/>
            <a:ext cx="3119438" cy="83661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272" name="Group"/>
          <p:cNvGrpSpPr/>
          <p:nvPr/>
        </p:nvGrpSpPr>
        <p:grpSpPr>
          <a:xfrm>
            <a:off x="5792787" y="4759325"/>
            <a:ext cx="685801" cy="600075"/>
            <a:chOff x="0" y="0"/>
            <a:chExt cx="685800" cy="600075"/>
          </a:xfrm>
        </p:grpSpPr>
        <p:sp>
          <p:nvSpPr>
            <p:cNvPr id="527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1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273" name="0"/>
          <p:cNvSpPr txBox="1"/>
          <p:nvPr/>
        </p:nvSpPr>
        <p:spPr>
          <a:xfrm>
            <a:off x="2993262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5" name="Executing Loop 4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Executing Loop 4 </a:t>
            </a:r>
          </a:p>
        </p:txBody>
      </p:sp>
      <p:sp>
        <p:nvSpPr>
          <p:cNvPr id="5276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277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278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279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280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281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282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pic>
        <p:nvPicPr>
          <p:cNvPr id="528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1012" y="4675187"/>
            <a:ext cx="920751" cy="804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3675" y="1243012"/>
            <a:ext cx="889000" cy="781051"/>
          </a:xfrm>
          <a:prstGeom prst="rect">
            <a:avLst/>
          </a:prstGeom>
          <a:ln w="12700">
            <a:miter lim="400000"/>
          </a:ln>
        </p:spPr>
      </p:pic>
      <p:sp>
        <p:nvSpPr>
          <p:cNvPr id="5285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286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287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288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289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290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291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292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293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grpSp>
        <p:nvGrpSpPr>
          <p:cNvPr id="5296" name="Group"/>
          <p:cNvGrpSpPr/>
          <p:nvPr/>
        </p:nvGrpSpPr>
        <p:grpSpPr>
          <a:xfrm>
            <a:off x="2822575" y="1200150"/>
            <a:ext cx="1023938" cy="860425"/>
            <a:chOff x="0" y="0"/>
            <a:chExt cx="1023937" cy="860425"/>
          </a:xfrm>
        </p:grpSpPr>
        <p:pic>
          <p:nvPicPr>
            <p:cNvPr id="5294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23938" cy="860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5" name="Text"/>
            <p:cNvSpPr txBox="1"/>
            <p:nvPr/>
          </p:nvSpPr>
          <p:spPr>
            <a:xfrm>
              <a:off x="153225" y="135663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sp>
        <p:nvSpPr>
          <p:cNvPr id="5297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298" name="8"/>
          <p:cNvSpPr txBox="1"/>
          <p:nvPr/>
        </p:nvSpPr>
        <p:spPr>
          <a:xfrm>
            <a:off x="80391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299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300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01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02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303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304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305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306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307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308" name="7"/>
          <p:cNvSpPr txBox="1"/>
          <p:nvPr/>
        </p:nvSpPr>
        <p:spPr>
          <a:xfrm>
            <a:off x="7014400" y="3059838"/>
            <a:ext cx="719076" cy="549412"/>
          </a:xfrm>
          <a:prstGeom prst="rect">
            <a:avLst/>
          </a:prstGeom>
          <a:gradFill>
            <a:gsLst>
              <a:gs pos="0">
                <a:schemeClr val="accent3">
                  <a:lumOff val="8823"/>
                </a:schemeClr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 w="3175">
            <a:solidFill>
              <a:srgbClr val="000000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309" name="Oval"/>
          <p:cNvSpPr/>
          <p:nvPr/>
        </p:nvSpPr>
        <p:spPr>
          <a:xfrm>
            <a:off x="3200400" y="13716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10" name="Oval"/>
          <p:cNvSpPr/>
          <p:nvPr/>
        </p:nvSpPr>
        <p:spPr>
          <a:xfrm>
            <a:off x="4724400" y="2590800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11" name="3"/>
          <p:cNvSpPr txBox="1"/>
          <p:nvPr/>
        </p:nvSpPr>
        <p:spPr>
          <a:xfrm>
            <a:off x="8555862" y="131993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314" name="Group"/>
          <p:cNvGrpSpPr/>
          <p:nvPr/>
        </p:nvGrpSpPr>
        <p:grpSpPr>
          <a:xfrm>
            <a:off x="7154862" y="4745037"/>
            <a:ext cx="685801" cy="600076"/>
            <a:chOff x="0" y="0"/>
            <a:chExt cx="685800" cy="600075"/>
          </a:xfrm>
        </p:grpSpPr>
        <p:sp>
          <p:nvSpPr>
            <p:cNvPr id="531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13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315" name="Oval"/>
          <p:cNvSpPr/>
          <p:nvPr/>
        </p:nvSpPr>
        <p:spPr>
          <a:xfrm>
            <a:off x="4572000" y="4343400"/>
            <a:ext cx="309563" cy="3778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16" name="0"/>
          <p:cNvSpPr txBox="1"/>
          <p:nvPr/>
        </p:nvSpPr>
        <p:spPr>
          <a:xfrm>
            <a:off x="7758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319" name="Group"/>
          <p:cNvGrpSpPr/>
          <p:nvPr/>
        </p:nvGrpSpPr>
        <p:grpSpPr>
          <a:xfrm>
            <a:off x="3691762" y="4759325"/>
            <a:ext cx="754001" cy="600075"/>
            <a:chOff x="0" y="0"/>
            <a:chExt cx="754000" cy="600075"/>
          </a:xfrm>
        </p:grpSpPr>
        <p:sp>
          <p:nvSpPr>
            <p:cNvPr id="5317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18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sp>
        <p:nvSpPr>
          <p:cNvPr id="5320" name="0"/>
          <p:cNvSpPr txBox="1"/>
          <p:nvPr/>
        </p:nvSpPr>
        <p:spPr>
          <a:xfrm>
            <a:off x="5535612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321" name="3"/>
          <p:cNvSpPr txBox="1"/>
          <p:nvPr/>
        </p:nvSpPr>
        <p:spPr>
          <a:xfrm>
            <a:off x="6996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324" name="Group"/>
          <p:cNvGrpSpPr/>
          <p:nvPr/>
        </p:nvGrpSpPr>
        <p:grpSpPr>
          <a:xfrm>
            <a:off x="6478587" y="4749800"/>
            <a:ext cx="685801" cy="600075"/>
            <a:chOff x="0" y="0"/>
            <a:chExt cx="685800" cy="600075"/>
          </a:xfrm>
        </p:grpSpPr>
        <p:sp>
          <p:nvSpPr>
            <p:cNvPr id="5322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23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pic>
        <p:nvPicPr>
          <p:cNvPr id="532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72187" y="1243012"/>
            <a:ext cx="919163" cy="7810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28" name="Group"/>
          <p:cNvGrpSpPr/>
          <p:nvPr/>
        </p:nvGrpSpPr>
        <p:grpSpPr>
          <a:xfrm>
            <a:off x="4498975" y="2955925"/>
            <a:ext cx="944563" cy="793750"/>
            <a:chOff x="0" y="0"/>
            <a:chExt cx="944562" cy="793750"/>
          </a:xfrm>
        </p:grpSpPr>
        <p:pic>
          <p:nvPicPr>
            <p:cNvPr id="5326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4563" cy="79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27" name="3"/>
            <p:cNvSpPr txBox="1"/>
            <p:nvPr/>
          </p:nvSpPr>
          <p:spPr>
            <a:xfrm>
              <a:off x="113537" y="105500"/>
              <a:ext cx="715901" cy="54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</a:p>
          </p:txBody>
        </p:sp>
      </p:grpSp>
      <p:grpSp>
        <p:nvGrpSpPr>
          <p:cNvPr id="5331" name="Group"/>
          <p:cNvGrpSpPr/>
          <p:nvPr/>
        </p:nvGrpSpPr>
        <p:grpSpPr>
          <a:xfrm>
            <a:off x="2944049" y="4762500"/>
            <a:ext cx="754001" cy="600075"/>
            <a:chOff x="0" y="0"/>
            <a:chExt cx="754000" cy="600075"/>
          </a:xfrm>
        </p:grpSpPr>
        <p:sp>
          <p:nvSpPr>
            <p:cNvPr id="5329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0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grpSp>
        <p:nvGrpSpPr>
          <p:cNvPr id="5334" name="Group"/>
          <p:cNvGrpSpPr/>
          <p:nvPr/>
        </p:nvGrpSpPr>
        <p:grpSpPr>
          <a:xfrm>
            <a:off x="5052250" y="4762500"/>
            <a:ext cx="754001" cy="600075"/>
            <a:chOff x="0" y="0"/>
            <a:chExt cx="754000" cy="600075"/>
          </a:xfrm>
        </p:grpSpPr>
        <p:sp>
          <p:nvSpPr>
            <p:cNvPr id="5332" name="Rounded Rectangle"/>
            <p:cNvSpPr/>
            <p:nvPr/>
          </p:nvSpPr>
          <p:spPr>
            <a:xfrm>
              <a:off x="60828" y="0"/>
              <a:ext cx="623682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3" name="2"/>
            <p:cNvSpPr txBox="1"/>
            <p:nvPr/>
          </p:nvSpPr>
          <p:spPr>
            <a:xfrm>
              <a:off x="0" y="7869"/>
              <a:ext cx="7540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2  </a:t>
              </a:r>
            </a:p>
          </p:txBody>
        </p:sp>
      </p:grpSp>
      <p:sp>
        <p:nvSpPr>
          <p:cNvPr id="5335" name="3"/>
          <p:cNvSpPr txBox="1"/>
          <p:nvPr/>
        </p:nvSpPr>
        <p:spPr>
          <a:xfrm>
            <a:off x="45585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336" name="2"/>
          <p:cNvSpPr txBox="1"/>
          <p:nvPr/>
        </p:nvSpPr>
        <p:spPr>
          <a:xfrm>
            <a:off x="3200400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37" name="Oval"/>
          <p:cNvSpPr/>
          <p:nvPr/>
        </p:nvSpPr>
        <p:spPr>
          <a:xfrm>
            <a:off x="4806950" y="3124200"/>
            <a:ext cx="374650" cy="4572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340" name="Group"/>
          <p:cNvGrpSpPr/>
          <p:nvPr/>
        </p:nvGrpSpPr>
        <p:grpSpPr>
          <a:xfrm>
            <a:off x="5792787" y="4759325"/>
            <a:ext cx="685801" cy="600075"/>
            <a:chOff x="0" y="0"/>
            <a:chExt cx="685800" cy="600075"/>
          </a:xfrm>
        </p:grpSpPr>
        <p:sp>
          <p:nvSpPr>
            <p:cNvPr id="5338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9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341" name="0"/>
          <p:cNvSpPr txBox="1"/>
          <p:nvPr/>
        </p:nvSpPr>
        <p:spPr>
          <a:xfrm>
            <a:off x="2993262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342" name="5"/>
          <p:cNvSpPr txBox="1"/>
          <p:nvPr/>
        </p:nvSpPr>
        <p:spPr>
          <a:xfrm>
            <a:off x="37965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343" name="Line"/>
          <p:cNvSpPr/>
          <p:nvPr/>
        </p:nvSpPr>
        <p:spPr>
          <a:xfrm>
            <a:off x="3471862" y="1771650"/>
            <a:ext cx="1408114" cy="8191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44" name="4"/>
          <p:cNvSpPr txBox="1"/>
          <p:nvPr/>
        </p:nvSpPr>
        <p:spPr>
          <a:xfrm>
            <a:off x="53967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347" name="Group"/>
          <p:cNvGrpSpPr/>
          <p:nvPr/>
        </p:nvGrpSpPr>
        <p:grpSpPr>
          <a:xfrm>
            <a:off x="7850187" y="4749800"/>
            <a:ext cx="685801" cy="600075"/>
            <a:chOff x="0" y="0"/>
            <a:chExt cx="685800" cy="600075"/>
          </a:xfrm>
        </p:grpSpPr>
        <p:sp>
          <p:nvSpPr>
            <p:cNvPr id="5345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46" name="5"/>
            <p:cNvSpPr txBox="1"/>
            <p:nvPr/>
          </p:nvSpPr>
          <p:spPr>
            <a:xfrm>
              <a:off x="21462" y="7869"/>
              <a:ext cx="6524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348" name="Line"/>
          <p:cNvSpPr/>
          <p:nvPr/>
        </p:nvSpPr>
        <p:spPr>
          <a:xfrm flipH="1">
            <a:off x="4727575" y="3382962"/>
            <a:ext cx="153988" cy="96043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0" name="End of Loop 4"/>
          <p:cNvSpPr txBox="1">
            <a:spLocks noGrp="1"/>
          </p:cNvSpPr>
          <p:nvPr>
            <p:ph type="title" idx="4294967295"/>
          </p:nvPr>
        </p:nvSpPr>
        <p:spPr>
          <a:xfrm>
            <a:off x="2590800" y="-152400"/>
            <a:ext cx="7543800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End of Loop 4 </a:t>
            </a:r>
          </a:p>
        </p:txBody>
      </p:sp>
      <p:sp>
        <p:nvSpPr>
          <p:cNvPr id="5351" name="A:"/>
          <p:cNvSpPr txBox="1"/>
          <p:nvPr/>
        </p:nvSpPr>
        <p:spPr>
          <a:xfrm>
            <a:off x="2441637" y="1271587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352" name="B:"/>
          <p:cNvSpPr txBox="1"/>
          <p:nvPr/>
        </p:nvSpPr>
        <p:spPr>
          <a:xfrm>
            <a:off x="2441637" y="48434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353" name="1"/>
          <p:cNvSpPr txBox="1"/>
          <p:nvPr/>
        </p:nvSpPr>
        <p:spPr>
          <a:xfrm>
            <a:off x="32599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54" name="2"/>
          <p:cNvSpPr txBox="1"/>
          <p:nvPr/>
        </p:nvSpPr>
        <p:spPr>
          <a:xfrm>
            <a:off x="4041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55" name="3"/>
          <p:cNvSpPr txBox="1"/>
          <p:nvPr/>
        </p:nvSpPr>
        <p:spPr>
          <a:xfrm>
            <a:off x="4803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356" name="4"/>
          <p:cNvSpPr txBox="1"/>
          <p:nvPr/>
        </p:nvSpPr>
        <p:spPr>
          <a:xfrm>
            <a:off x="556501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357" name="5"/>
          <p:cNvSpPr txBox="1"/>
          <p:nvPr/>
        </p:nvSpPr>
        <p:spPr>
          <a:xfrm>
            <a:off x="6409562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pic>
        <p:nvPicPr>
          <p:cNvPr id="53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3675" y="1243012"/>
            <a:ext cx="889000" cy="781051"/>
          </a:xfrm>
          <a:prstGeom prst="rect">
            <a:avLst/>
          </a:prstGeom>
          <a:ln w="12700">
            <a:miter lim="400000"/>
          </a:ln>
        </p:spPr>
      </p:pic>
      <p:sp>
        <p:nvSpPr>
          <p:cNvPr id="5359" name="6"/>
          <p:cNvSpPr txBox="1"/>
          <p:nvPr/>
        </p:nvSpPr>
        <p:spPr>
          <a:xfrm>
            <a:off x="71660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360" name="7"/>
          <p:cNvSpPr txBox="1"/>
          <p:nvPr/>
        </p:nvSpPr>
        <p:spPr>
          <a:xfrm>
            <a:off x="7932768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361" name="8"/>
          <p:cNvSpPr txBox="1"/>
          <p:nvPr/>
        </p:nvSpPr>
        <p:spPr>
          <a:xfrm>
            <a:off x="8766206" y="8382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362" name="1"/>
          <p:cNvSpPr txBox="1"/>
          <p:nvPr/>
        </p:nvSpPr>
        <p:spPr>
          <a:xfrm>
            <a:off x="3150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63" name="2"/>
          <p:cNvSpPr txBox="1"/>
          <p:nvPr/>
        </p:nvSpPr>
        <p:spPr>
          <a:xfrm>
            <a:off x="39124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64" name="3"/>
          <p:cNvSpPr txBox="1"/>
          <p:nvPr/>
        </p:nvSpPr>
        <p:spPr>
          <a:xfrm>
            <a:off x="459187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365" name="4"/>
          <p:cNvSpPr txBox="1"/>
          <p:nvPr/>
        </p:nvSpPr>
        <p:spPr>
          <a:xfrm>
            <a:off x="52840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366" name="5"/>
          <p:cNvSpPr txBox="1"/>
          <p:nvPr/>
        </p:nvSpPr>
        <p:spPr>
          <a:xfrm>
            <a:off x="5969824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367" name="6"/>
          <p:cNvSpPr txBox="1"/>
          <p:nvPr/>
        </p:nvSpPr>
        <p:spPr>
          <a:xfrm>
            <a:off x="67310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368" name="7"/>
          <p:cNvSpPr txBox="1"/>
          <p:nvPr/>
        </p:nvSpPr>
        <p:spPr>
          <a:xfrm>
            <a:off x="73406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369" name="8"/>
          <p:cNvSpPr txBox="1"/>
          <p:nvPr/>
        </p:nvSpPr>
        <p:spPr>
          <a:xfrm>
            <a:off x="8039131" y="43434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370" name="C:"/>
          <p:cNvSpPr txBox="1"/>
          <p:nvPr/>
        </p:nvSpPr>
        <p:spPr>
          <a:xfrm>
            <a:off x="2441637" y="3090862"/>
            <a:ext cx="512701" cy="54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pP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5371" name="1"/>
          <p:cNvSpPr txBox="1"/>
          <p:nvPr/>
        </p:nvSpPr>
        <p:spPr>
          <a:xfrm>
            <a:off x="40013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72" name="2"/>
          <p:cNvSpPr txBox="1"/>
          <p:nvPr/>
        </p:nvSpPr>
        <p:spPr>
          <a:xfrm>
            <a:off x="476332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73" name="3"/>
          <p:cNvSpPr txBox="1"/>
          <p:nvPr/>
        </p:nvSpPr>
        <p:spPr>
          <a:xfrm>
            <a:off x="5601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374" name="4"/>
          <p:cNvSpPr txBox="1"/>
          <p:nvPr/>
        </p:nvSpPr>
        <p:spPr>
          <a:xfrm>
            <a:off x="6363524" y="2590800"/>
            <a:ext cx="233301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375" name="0"/>
          <p:cNvSpPr txBox="1"/>
          <p:nvPr/>
        </p:nvSpPr>
        <p:spPr>
          <a:xfrm>
            <a:off x="3238531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376" name="5"/>
          <p:cNvSpPr txBox="1"/>
          <p:nvPr/>
        </p:nvSpPr>
        <p:spPr>
          <a:xfrm>
            <a:off x="7208074" y="2608262"/>
            <a:ext cx="233301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377" name="2"/>
          <p:cNvSpPr txBox="1"/>
          <p:nvPr/>
        </p:nvSpPr>
        <p:spPr>
          <a:xfrm>
            <a:off x="3796537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378" name="7"/>
          <p:cNvSpPr txBox="1"/>
          <p:nvPr/>
        </p:nvSpPr>
        <p:spPr>
          <a:xfrm>
            <a:off x="6193662" y="3045550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379" name="3"/>
          <p:cNvSpPr txBox="1"/>
          <p:nvPr/>
        </p:nvSpPr>
        <p:spPr>
          <a:xfrm>
            <a:off x="8555862" y="131993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382" name="Group"/>
          <p:cNvGrpSpPr/>
          <p:nvPr/>
        </p:nvGrpSpPr>
        <p:grpSpPr>
          <a:xfrm>
            <a:off x="7154862" y="4745037"/>
            <a:ext cx="685801" cy="600076"/>
            <a:chOff x="0" y="0"/>
            <a:chExt cx="685800" cy="600075"/>
          </a:xfrm>
        </p:grpSpPr>
        <p:sp>
          <p:nvSpPr>
            <p:cNvPr id="538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81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383" name="0"/>
          <p:cNvSpPr txBox="1"/>
          <p:nvPr/>
        </p:nvSpPr>
        <p:spPr>
          <a:xfrm>
            <a:off x="7758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386" name="Group"/>
          <p:cNvGrpSpPr/>
          <p:nvPr/>
        </p:nvGrpSpPr>
        <p:grpSpPr>
          <a:xfrm>
            <a:off x="3691762" y="4759325"/>
            <a:ext cx="754001" cy="600075"/>
            <a:chOff x="0" y="0"/>
            <a:chExt cx="754000" cy="600075"/>
          </a:xfrm>
        </p:grpSpPr>
        <p:sp>
          <p:nvSpPr>
            <p:cNvPr id="5384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85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sp>
        <p:nvSpPr>
          <p:cNvPr id="5387" name="0"/>
          <p:cNvSpPr txBox="1"/>
          <p:nvPr/>
        </p:nvSpPr>
        <p:spPr>
          <a:xfrm>
            <a:off x="5535612" y="1320800"/>
            <a:ext cx="331788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388" name="3"/>
          <p:cNvSpPr txBox="1"/>
          <p:nvPr/>
        </p:nvSpPr>
        <p:spPr>
          <a:xfrm>
            <a:off x="69969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391" name="Group"/>
          <p:cNvGrpSpPr/>
          <p:nvPr/>
        </p:nvGrpSpPr>
        <p:grpSpPr>
          <a:xfrm>
            <a:off x="6478587" y="4749800"/>
            <a:ext cx="685801" cy="600075"/>
            <a:chOff x="0" y="0"/>
            <a:chExt cx="685800" cy="600075"/>
          </a:xfrm>
        </p:grpSpPr>
        <p:sp>
          <p:nvSpPr>
            <p:cNvPr id="5389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90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pic>
        <p:nvPicPr>
          <p:cNvPr id="539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2187" y="1243012"/>
            <a:ext cx="919163" cy="7810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95" name="Group"/>
          <p:cNvGrpSpPr/>
          <p:nvPr/>
        </p:nvGrpSpPr>
        <p:grpSpPr>
          <a:xfrm>
            <a:off x="2944049" y="4762500"/>
            <a:ext cx="754001" cy="600075"/>
            <a:chOff x="0" y="0"/>
            <a:chExt cx="754000" cy="600075"/>
          </a:xfrm>
        </p:grpSpPr>
        <p:sp>
          <p:nvSpPr>
            <p:cNvPr id="5393" name="Rounded Rectangle"/>
            <p:cNvSpPr/>
            <p:nvPr/>
          </p:nvSpPr>
          <p:spPr>
            <a:xfrm>
              <a:off x="61195" y="0"/>
              <a:ext cx="622958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94" name="0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0  </a:t>
              </a:r>
            </a:p>
          </p:txBody>
        </p:sp>
      </p:grpSp>
      <p:grpSp>
        <p:nvGrpSpPr>
          <p:cNvPr id="5398" name="Group"/>
          <p:cNvGrpSpPr/>
          <p:nvPr/>
        </p:nvGrpSpPr>
        <p:grpSpPr>
          <a:xfrm>
            <a:off x="5052250" y="4762500"/>
            <a:ext cx="754001" cy="600075"/>
            <a:chOff x="0" y="0"/>
            <a:chExt cx="754000" cy="600075"/>
          </a:xfrm>
        </p:grpSpPr>
        <p:sp>
          <p:nvSpPr>
            <p:cNvPr id="5396" name="Rounded Rectangle"/>
            <p:cNvSpPr/>
            <p:nvPr/>
          </p:nvSpPr>
          <p:spPr>
            <a:xfrm>
              <a:off x="60828" y="0"/>
              <a:ext cx="623682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97" name="2"/>
            <p:cNvSpPr txBox="1"/>
            <p:nvPr/>
          </p:nvSpPr>
          <p:spPr>
            <a:xfrm>
              <a:off x="0" y="7869"/>
              <a:ext cx="7540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2  </a:t>
              </a:r>
            </a:p>
          </p:txBody>
        </p:sp>
      </p:grpSp>
      <p:sp>
        <p:nvSpPr>
          <p:cNvPr id="5399" name="3"/>
          <p:cNvSpPr txBox="1"/>
          <p:nvPr/>
        </p:nvSpPr>
        <p:spPr>
          <a:xfrm>
            <a:off x="45585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402" name="Group"/>
          <p:cNvGrpSpPr/>
          <p:nvPr/>
        </p:nvGrpSpPr>
        <p:grpSpPr>
          <a:xfrm>
            <a:off x="5792787" y="4759325"/>
            <a:ext cx="685801" cy="600075"/>
            <a:chOff x="0" y="0"/>
            <a:chExt cx="685800" cy="600075"/>
          </a:xfrm>
        </p:grpSpPr>
        <p:sp>
          <p:nvSpPr>
            <p:cNvPr id="5400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01" name="3"/>
            <p:cNvSpPr txBox="1"/>
            <p:nvPr/>
          </p:nvSpPr>
          <p:spPr>
            <a:xfrm>
              <a:off x="19875" y="7869"/>
              <a:ext cx="652400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403" name="0"/>
          <p:cNvSpPr txBox="1"/>
          <p:nvPr/>
        </p:nvSpPr>
        <p:spPr>
          <a:xfrm>
            <a:off x="2993262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404" name="5"/>
          <p:cNvSpPr txBox="1"/>
          <p:nvPr/>
        </p:nvSpPr>
        <p:spPr>
          <a:xfrm>
            <a:off x="3796537" y="1313588"/>
            <a:ext cx="754001" cy="584337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405" name="4"/>
          <p:cNvSpPr txBox="1"/>
          <p:nvPr/>
        </p:nvSpPr>
        <p:spPr>
          <a:xfrm>
            <a:off x="5396737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408" name="Group"/>
          <p:cNvGrpSpPr/>
          <p:nvPr/>
        </p:nvGrpSpPr>
        <p:grpSpPr>
          <a:xfrm>
            <a:off x="7850187" y="4749800"/>
            <a:ext cx="685801" cy="600075"/>
            <a:chOff x="0" y="0"/>
            <a:chExt cx="685800" cy="600075"/>
          </a:xfrm>
        </p:grpSpPr>
        <p:sp>
          <p:nvSpPr>
            <p:cNvPr id="5406" name="Rounded Rectangle"/>
            <p:cNvSpPr/>
            <p:nvPr/>
          </p:nvSpPr>
          <p:spPr>
            <a:xfrm>
              <a:off x="0" y="0"/>
              <a:ext cx="685800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07" name="5"/>
            <p:cNvSpPr txBox="1"/>
            <p:nvPr/>
          </p:nvSpPr>
          <p:spPr>
            <a:xfrm>
              <a:off x="21462" y="7869"/>
              <a:ext cx="6524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sz="3200" b="1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5409" name="2"/>
          <p:cNvSpPr txBox="1"/>
          <p:nvPr/>
        </p:nvSpPr>
        <p:spPr>
          <a:xfrm>
            <a:off x="4593462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5410" name="7"/>
          <p:cNvSpPr txBox="1"/>
          <p:nvPr/>
        </p:nvSpPr>
        <p:spPr>
          <a:xfrm>
            <a:off x="6955662" y="3042375"/>
            <a:ext cx="754001" cy="584337"/>
          </a:xfrm>
          <a:prstGeom prst="rect">
            <a:avLst/>
          </a:prstGeom>
          <a:solidFill>
            <a:srgbClr val="0066FF"/>
          </a:solidFill>
          <a:ln w="38100">
            <a:solidFill>
              <a:srgbClr val="FFFFFF"/>
            </a:solidFill>
          </a:ln>
          <a:effectLst>
            <a:outerShdw blurRad="63500" dist="127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5413" name="Group"/>
          <p:cNvGrpSpPr/>
          <p:nvPr/>
        </p:nvGrpSpPr>
        <p:grpSpPr>
          <a:xfrm>
            <a:off x="4352162" y="4759325"/>
            <a:ext cx="754001" cy="600075"/>
            <a:chOff x="0" y="0"/>
            <a:chExt cx="754000" cy="600075"/>
          </a:xfrm>
        </p:grpSpPr>
        <p:sp>
          <p:nvSpPr>
            <p:cNvPr id="5411" name="Rounded Rectangle"/>
            <p:cNvSpPr/>
            <p:nvPr/>
          </p:nvSpPr>
          <p:spPr>
            <a:xfrm>
              <a:off x="89800" y="0"/>
              <a:ext cx="566531" cy="600075"/>
            </a:xfrm>
            <a:prstGeom prst="roundRect">
              <a:avLst>
                <a:gd name="adj" fmla="val 264"/>
              </a:avLst>
            </a:prstGeom>
            <a:solidFill>
              <a:srgbClr val="9BBB5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12" name="2"/>
            <p:cNvSpPr txBox="1"/>
            <p:nvPr/>
          </p:nvSpPr>
          <p:spPr>
            <a:xfrm>
              <a:off x="0" y="7869"/>
              <a:ext cx="754001" cy="584337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63500" dist="12700" dir="5400000" rotWithShape="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>
                  <a:latin typeface="Times New Roman"/>
                  <a:ea typeface="Times New Roman"/>
                  <a:cs typeface="Times New Roman"/>
                  <a:sym typeface="Times New Roman"/>
                </a:rPr>
                <a:t>  2  </a:t>
              </a:r>
            </a:p>
          </p:txBody>
        </p:sp>
      </p:grpSp>
      <p:pic>
        <p:nvPicPr>
          <p:cNvPr id="54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8300" y="1243012"/>
            <a:ext cx="920750" cy="781051"/>
          </a:xfrm>
          <a:prstGeom prst="rect">
            <a:avLst/>
          </a:prstGeom>
          <a:ln w="12700">
            <a:miter lim="400000"/>
          </a:ln>
        </p:spPr>
      </p:pic>
      <p:sp>
        <p:nvSpPr>
          <p:cNvPr id="5415" name="Sorted data in Array B"/>
          <p:cNvSpPr txBox="1"/>
          <p:nvPr/>
        </p:nvSpPr>
        <p:spPr>
          <a:xfrm>
            <a:off x="5719762" y="5791200"/>
            <a:ext cx="4567238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Cambria"/>
                <a:ea typeface="Cambria"/>
                <a:cs typeface="Cambria"/>
                <a:sym typeface="Cambria"/>
              </a:rPr>
              <a:t>Sorted data in Array B</a:t>
            </a:r>
          </a:p>
        </p:txBody>
      </p:sp>
    </p:spTree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2387" y="474345"/>
            <a:ext cx="8498427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simplicity, consider the data in the range 0 to 9. </a:t>
            </a:r>
          </a:p>
          <a:p>
            <a:r>
              <a:rPr lang="en-US" dirty="0"/>
              <a:t>Input data: 1, 4, 1, 2, 7, 5, 2</a:t>
            </a:r>
          </a:p>
          <a:p>
            <a:r>
              <a:rPr lang="en-US" dirty="0"/>
              <a:t>  1) Take a count array to store the count of each unique object.</a:t>
            </a:r>
          </a:p>
          <a:p>
            <a:r>
              <a:rPr lang="en-US" dirty="0"/>
              <a:t>  Index:     0  1  2  3  4  5  6  7  8  9</a:t>
            </a:r>
          </a:p>
          <a:p>
            <a:r>
              <a:rPr lang="en-US" dirty="0"/>
              <a:t>  Count:     0  2  2  0   1  1  0  1  0  0</a:t>
            </a:r>
          </a:p>
          <a:p>
            <a:endParaRPr lang="en-US" dirty="0"/>
          </a:p>
          <a:p>
            <a:r>
              <a:rPr lang="en-US" dirty="0"/>
              <a:t>  2) Modify the count array such that each element at each index </a:t>
            </a:r>
          </a:p>
          <a:p>
            <a:r>
              <a:rPr lang="en-US" dirty="0"/>
              <a:t>  stores the sum of previous counts. </a:t>
            </a:r>
          </a:p>
          <a:p>
            <a:r>
              <a:rPr lang="en-US" dirty="0"/>
              <a:t>  Index:      0  1  2  3  4  5  6  7  8  9</a:t>
            </a:r>
          </a:p>
          <a:p>
            <a:r>
              <a:rPr lang="en-US" dirty="0"/>
              <a:t>  Count:     0  2  4  4  5  6  6  7  7  7</a:t>
            </a:r>
          </a:p>
          <a:p>
            <a:endParaRPr lang="en-US" dirty="0"/>
          </a:p>
          <a:p>
            <a:r>
              <a:rPr lang="en-US" dirty="0"/>
              <a:t>The modified count array indicates the position of each object in the output sequence.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3) Output each object from the input sequence followed by decreasing its count by 1.</a:t>
            </a:r>
          </a:p>
          <a:p>
            <a:r>
              <a:rPr lang="en-US" dirty="0"/>
              <a:t>  Process the input data: 1, 4, 1, 2, 7, 5, 2.</a:t>
            </a:r>
          </a:p>
          <a:p>
            <a:r>
              <a:rPr lang="en-US" dirty="0"/>
              <a:t> Position of 1 is 2, Put data 1 at index 2 in output. Decrease count by 1 to place </a:t>
            </a:r>
          </a:p>
          <a:p>
            <a:r>
              <a:rPr lang="en-US" dirty="0"/>
              <a:t>  next data 1 at an index 1 smaller than this index.</a:t>
            </a:r>
          </a:p>
        </p:txBody>
      </p:sp>
    </p:spTree>
    <p:extLst>
      <p:ext uri="{BB962C8B-B14F-4D97-AF65-F5344CB8AC3E}">
        <p14:creationId xmlns:p14="http://schemas.microsoft.com/office/powerpoint/2010/main" val="35492828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6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65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66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7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8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0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1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2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4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5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6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77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4375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8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8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8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9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6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7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9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347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0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06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07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1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2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7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18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9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2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3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24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5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8079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2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3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3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4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5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9754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5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46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6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7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80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3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84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5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6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8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1164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9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49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9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0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6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7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8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9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0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1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2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3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5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16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7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8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9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0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21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22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4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5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67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263"/>
            <a:ext cx="10515600" cy="52100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Sorting algorithm</a:t>
            </a:r>
          </a:p>
          <a:p>
            <a:pPr lvl="1"/>
            <a:r>
              <a:rPr lang="en-US" dirty="0"/>
              <a:t> </a:t>
            </a:r>
            <a:r>
              <a:rPr lang="en-US" u="sng" dirty="0"/>
              <a:t>Programmable </a:t>
            </a:r>
            <a:r>
              <a:rPr lang="en-US" dirty="0"/>
              <a:t>procedure to place numbers in a descending (or ascending) order</a:t>
            </a:r>
          </a:p>
          <a:p>
            <a:r>
              <a:rPr lang="en-US" dirty="0"/>
              <a:t> Introduction to 3 sorting algorithms </a:t>
            </a:r>
          </a:p>
          <a:p>
            <a:pPr lvl="1"/>
            <a:r>
              <a:rPr lang="en-US" dirty="0"/>
              <a:t>Selection and Insertion Sort:</a:t>
            </a:r>
          </a:p>
          <a:p>
            <a:pPr lvl="2"/>
            <a:r>
              <a:rPr lang="en-US" dirty="0"/>
              <a:t> Incremental approach (Reduced and Conquer) </a:t>
            </a:r>
          </a:p>
          <a:p>
            <a:pPr lvl="2"/>
            <a:r>
              <a:rPr lang="en-US" dirty="0"/>
              <a:t>Simple but slow</a:t>
            </a:r>
          </a:p>
          <a:p>
            <a:pPr lvl="1"/>
            <a:r>
              <a:rPr lang="en-US" dirty="0"/>
              <a:t>Quick Sort</a:t>
            </a:r>
          </a:p>
          <a:p>
            <a:pPr lvl="2"/>
            <a:r>
              <a:rPr lang="en-US" dirty="0"/>
              <a:t>Divide and Conquer</a:t>
            </a:r>
          </a:p>
          <a:p>
            <a:pPr lvl="2"/>
            <a:r>
              <a:rPr lang="en-US" dirty="0"/>
              <a:t>Quickest</a:t>
            </a:r>
          </a:p>
          <a:p>
            <a:pPr lvl="1"/>
            <a:r>
              <a:rPr lang="en-US" dirty="0"/>
              <a:t>Animations: http://cs.armstrong.edu/liang/animation/animation.html</a:t>
            </a:r>
          </a:p>
        </p:txBody>
      </p:sp>
    </p:spTree>
    <p:extLst>
      <p:ext uri="{BB962C8B-B14F-4D97-AF65-F5344CB8AC3E}">
        <p14:creationId xmlns:p14="http://schemas.microsoft.com/office/powerpoint/2010/main" val="296236415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2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30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31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2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3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4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5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6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7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9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0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1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2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3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4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7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8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9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4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5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8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9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0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1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2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904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6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56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7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7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6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7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8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9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0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1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2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3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5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6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7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9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0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1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2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3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6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7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8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99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00" name="Circle"/>
          <p:cNvSpPr/>
          <p:nvPr/>
        </p:nvSpPr>
        <p:spPr>
          <a:xfrm>
            <a:off x="978535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1" name="Circle"/>
          <p:cNvSpPr/>
          <p:nvPr/>
        </p:nvSpPr>
        <p:spPr>
          <a:xfrm>
            <a:off x="925195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2" name="20…"/>
          <p:cNvSpPr txBox="1"/>
          <p:nvPr/>
        </p:nvSpPr>
        <p:spPr>
          <a:xfrm>
            <a:off x="92360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3" name="12"/>
          <p:cNvSpPr txBox="1"/>
          <p:nvPr/>
        </p:nvSpPr>
        <p:spPr>
          <a:xfrm>
            <a:off x="9785350" y="1676400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60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>
            <a:off x="9023350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35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61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1917700" y="1676400"/>
            <a:ext cx="8324851" cy="3088393"/>
            <a:chOff x="0" y="0"/>
            <a:chExt cx="8324849" cy="3088391"/>
          </a:xfrm>
        </p:grpSpPr>
        <p:grpSp>
          <p:nvGrpSpPr>
            <p:cNvPr id="620" name="Group"/>
            <p:cNvGrpSpPr/>
            <p:nvPr/>
          </p:nvGrpSpPr>
          <p:grpSpPr>
            <a:xfrm>
              <a:off x="-1" y="0"/>
              <a:ext cx="1034417" cy="3088393"/>
              <a:chOff x="0" y="0"/>
              <a:chExt cx="1034415" cy="3088391"/>
            </a:xfrm>
          </p:grpSpPr>
          <p:sp>
            <p:nvSpPr>
              <p:cNvPr id="614" name="Line"/>
              <p:cNvSpPr/>
              <p:nvPr/>
            </p:nvSpPr>
            <p:spPr>
              <a:xfrm flipH="1">
                <a:off x="549274" y="2209799"/>
                <a:ext cx="152402" cy="4572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5492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7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18" name="12…"/>
              <p:cNvSpPr txBox="1"/>
              <p:nvPr/>
            </p:nvSpPr>
            <p:spPr>
              <a:xfrm>
                <a:off x="549275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  <p:sp>
            <p:nvSpPr>
              <p:cNvPr id="619" name="1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627" name="Group"/>
            <p:cNvGrpSpPr/>
            <p:nvPr/>
          </p:nvGrpSpPr>
          <p:grpSpPr>
            <a:xfrm>
              <a:off x="1463674" y="0"/>
              <a:ext cx="1034417" cy="3088392"/>
              <a:chOff x="0" y="0"/>
              <a:chExt cx="1034415" cy="3088391"/>
            </a:xfrm>
          </p:grpSpPr>
          <p:sp>
            <p:nvSpPr>
              <p:cNvPr id="621" name="Line"/>
              <p:cNvSpPr/>
              <p:nvPr/>
            </p:nvSpPr>
            <p:spPr>
              <a:xfrm>
                <a:off x="304799" y="2133600"/>
                <a:ext cx="152402" cy="5334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2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25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26" name="2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2927349" y="0"/>
              <a:ext cx="1034417" cy="3088392"/>
              <a:chOff x="0" y="0"/>
              <a:chExt cx="1034415" cy="3088391"/>
            </a:xfrm>
          </p:grpSpPr>
          <p:sp>
            <p:nvSpPr>
              <p:cNvPr id="628" name="Line"/>
              <p:cNvSpPr/>
              <p:nvPr/>
            </p:nvSpPr>
            <p:spPr>
              <a:xfrm>
                <a:off x="212725" y="1371599"/>
                <a:ext cx="228600" cy="1295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9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" name="Circle"/>
              <p:cNvSpPr/>
              <p:nvPr/>
            </p:nvSpPr>
            <p:spPr>
              <a:xfrm>
                <a:off x="158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20…"/>
              <p:cNvSpPr txBox="1"/>
              <p:nvPr/>
            </p:nvSpPr>
            <p:spPr>
              <a:xfrm>
                <a:off x="0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32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33" name="7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4391024" y="0"/>
              <a:ext cx="1034417" cy="3088392"/>
              <a:chOff x="0" y="0"/>
              <a:chExt cx="1034415" cy="3088391"/>
            </a:xfrm>
          </p:grpSpPr>
          <p:sp>
            <p:nvSpPr>
              <p:cNvPr id="635" name="Line"/>
              <p:cNvSpPr/>
              <p:nvPr/>
            </p:nvSpPr>
            <p:spPr>
              <a:xfrm flipH="1">
                <a:off x="549274" y="1600200"/>
                <a:ext cx="257177" cy="1066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6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" name="Circle"/>
              <p:cNvSpPr/>
              <p:nvPr/>
            </p:nvSpPr>
            <p:spPr>
              <a:xfrm>
                <a:off x="15875" y="7620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8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39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40" name="9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</p:grpSp>
        <p:grpSp>
          <p:nvGrpSpPr>
            <p:cNvPr id="648" name="Group"/>
            <p:cNvGrpSpPr/>
            <p:nvPr/>
          </p:nvGrpSpPr>
          <p:grpSpPr>
            <a:xfrm>
              <a:off x="5854699" y="0"/>
              <a:ext cx="1034417" cy="3088393"/>
              <a:chOff x="0" y="0"/>
              <a:chExt cx="1034415" cy="3088391"/>
            </a:xfrm>
          </p:grpSpPr>
          <p:sp>
            <p:nvSpPr>
              <p:cNvPr id="642" name="Line"/>
              <p:cNvSpPr/>
              <p:nvPr/>
            </p:nvSpPr>
            <p:spPr>
              <a:xfrm flipH="1">
                <a:off x="549275" y="990599"/>
                <a:ext cx="241300" cy="1676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43" name="Circle"/>
              <p:cNvSpPr/>
              <p:nvPr/>
            </p:nvSpPr>
            <p:spPr>
              <a:xfrm>
                <a:off x="5492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46" name="12…"/>
              <p:cNvSpPr txBox="1"/>
              <p:nvPr/>
            </p:nvSpPr>
            <p:spPr>
              <a:xfrm>
                <a:off x="549275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  <p:sp>
            <p:nvSpPr>
              <p:cNvPr id="647" name="11"/>
              <p:cNvSpPr txBox="1"/>
              <p:nvPr/>
            </p:nvSpPr>
            <p:spPr>
              <a:xfrm>
                <a:off x="320675" y="2667000"/>
                <a:ext cx="39763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655" name="Group"/>
            <p:cNvGrpSpPr/>
            <p:nvPr/>
          </p:nvGrpSpPr>
          <p:grpSpPr>
            <a:xfrm>
              <a:off x="7318374" y="0"/>
              <a:ext cx="1006476" cy="3088393"/>
              <a:chOff x="0" y="0"/>
              <a:chExt cx="1006475" cy="3088391"/>
            </a:xfrm>
          </p:grpSpPr>
          <p:sp>
            <p:nvSpPr>
              <p:cNvPr id="649" name="Line"/>
              <p:cNvSpPr/>
              <p:nvPr/>
            </p:nvSpPr>
            <p:spPr>
              <a:xfrm flipH="1">
                <a:off x="549274" y="380999"/>
                <a:ext cx="225427" cy="22860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50" name="Circle"/>
              <p:cNvSpPr/>
              <p:nvPr/>
            </p:nvSpPr>
            <p:spPr>
              <a:xfrm>
                <a:off x="549275" y="152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651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52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53" name="12"/>
              <p:cNvSpPr txBox="1"/>
              <p:nvPr/>
            </p:nvSpPr>
            <p:spPr>
              <a:xfrm>
                <a:off x="549275" y="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654" name="12"/>
              <p:cNvSpPr txBox="1"/>
              <p:nvPr/>
            </p:nvSpPr>
            <p:spPr>
              <a:xfrm>
                <a:off x="320675" y="266700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</p:grpSp>
        <p:sp>
          <p:nvSpPr>
            <p:cNvPr id="656" name="Line"/>
            <p:cNvSpPr/>
            <p:nvPr/>
          </p:nvSpPr>
          <p:spPr>
            <a:xfrm flipH="1">
              <a:off x="125094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 flipH="1">
              <a:off x="2714625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 flipH="1">
              <a:off x="417829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 flipH="1">
              <a:off x="5641974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7105650" y="152400"/>
              <a:ext cx="0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14864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unction mergesort(data[], first, last)…"/>
          <p:cNvSpPr txBox="1"/>
          <p:nvPr/>
        </p:nvSpPr>
        <p:spPr>
          <a:xfrm>
            <a:off x="2710905" y="1255501"/>
            <a:ext cx="6770190" cy="292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(data[], first, last)</a:t>
            </a:r>
            <a:endParaRPr sz="3600"/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mid = (first+last)/2 ;</a:t>
            </a:r>
            <a:endParaRPr sz="3600"/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  <a:endParaRPr sz="3600"/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sz="3600"/>
              <a:t>;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66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6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667" name="Analyzing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Analyzing merge sort</a:t>
            </a:r>
          </a:p>
        </p:txBody>
      </p:sp>
      <p:grpSp>
        <p:nvGrpSpPr>
          <p:cNvPr id="673" name="Group"/>
          <p:cNvGrpSpPr/>
          <p:nvPr/>
        </p:nvGrpSpPr>
        <p:grpSpPr>
          <a:xfrm>
            <a:off x="2871899" y="4243699"/>
            <a:ext cx="5715001" cy="1115577"/>
            <a:chOff x="0" y="0"/>
            <a:chExt cx="5714999" cy="1115575"/>
          </a:xfrm>
        </p:grpSpPr>
        <p:sp>
          <p:nvSpPr>
            <p:cNvPr id="668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69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70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72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24073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7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678" name="Recurrence for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Recurrence for merge sort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3238500" y="1608138"/>
            <a:ext cx="5715000" cy="1115577"/>
            <a:chOff x="0" y="0"/>
            <a:chExt cx="5714999" cy="1115575"/>
          </a:xfrm>
        </p:grpSpPr>
        <p:sp>
          <p:nvSpPr>
            <p:cNvPr id="679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82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80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81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83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685" name="T(n)…"/>
          <p:cNvSpPr txBox="1"/>
          <p:nvPr/>
        </p:nvSpPr>
        <p:spPr>
          <a:xfrm>
            <a:off x="1626041" y="3150534"/>
            <a:ext cx="9626846" cy="3177046"/>
          </a:xfrm>
          <a:prstGeom prst="rect">
            <a:avLst/>
          </a:prstGeom>
          <a:ln w="1905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T(n)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= 2 T(n/2)+   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2(2T(n/4)+n/2)+n        =  4 T(n/4)+  2*n 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4 (2T(n/8)+n/4)+2*n   =  8 T(n/8)+  3*n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 …                               = 2</a:t>
            </a:r>
            <a:r>
              <a:rPr baseline="31999"/>
              <a:t>k  </a:t>
            </a:r>
            <a:r>
              <a:t>T(n/2</a:t>
            </a:r>
            <a:r>
              <a:rPr baseline="31999"/>
              <a:t>k</a:t>
            </a:r>
            <a:r>
              <a:t>)+ k*n =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…                                = n* T(1)     +k*n, where  k = log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= n+ (log</a:t>
            </a:r>
            <a:r>
              <a:rPr baseline="-5999"/>
              <a:t>2</a:t>
            </a:r>
            <a:r>
              <a:t> n) *n  = O (n log n)</a:t>
            </a:r>
            <a:endParaRPr baseline="31999"/>
          </a:p>
        </p:txBody>
      </p:sp>
    </p:spTree>
    <p:extLst>
      <p:ext uri="{BB962C8B-B14F-4D97-AF65-F5344CB8AC3E}">
        <p14:creationId xmlns:p14="http://schemas.microsoft.com/office/powerpoint/2010/main" val="8799913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4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51" name="Quick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Quicksort</a:t>
            </a:r>
          </a:p>
        </p:txBody>
      </p:sp>
      <p:sp>
        <p:nvSpPr>
          <p:cNvPr id="152" name="Another divide and conquer sorting algorithm – like merge sort…"/>
          <p:cNvSpPr txBox="1">
            <a:spLocks noGrp="1"/>
          </p:cNvSpPr>
          <p:nvPr>
            <p:ph type="body" idx="1"/>
          </p:nvPr>
        </p:nvSpPr>
        <p:spPr>
          <a:xfrm>
            <a:off x="1430790" y="1647931"/>
            <a:ext cx="9923010" cy="2964456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>
            <a:normAutofit/>
          </a:bodyPr>
          <a:lstStyle/>
          <a:p>
            <a:r>
              <a:rPr sz="3600" dirty="0"/>
              <a:t>Another divide and conquer sorting algorithm </a:t>
            </a:r>
            <a:endParaRPr lang="en-US" sz="3600" dirty="0"/>
          </a:p>
          <a:p>
            <a:pPr lvl="1"/>
            <a:r>
              <a:rPr sz="3600" dirty="0"/>
              <a:t> like merge sort</a:t>
            </a:r>
          </a:p>
          <a:p>
            <a:r>
              <a:rPr sz="3600" dirty="0"/>
              <a:t>The worst-case and average-case running time</a:t>
            </a:r>
          </a:p>
          <a:p>
            <a:r>
              <a:rPr sz="3600" dirty="0"/>
              <a:t>Learn new algorithm analysis tricks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18CCC230-E578-924D-962B-34D9981422E5}"/>
              </a:ext>
            </a:extLst>
          </p:cNvPr>
          <p:cNvSpPr txBox="1"/>
          <p:nvPr/>
        </p:nvSpPr>
        <p:spPr>
          <a:xfrm>
            <a:off x="1922504" y="5575401"/>
            <a:ext cx="4756013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 Array or List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In-Place: No Extra Memory Needed</a:t>
            </a:r>
          </a:p>
        </p:txBody>
      </p:sp>
    </p:spTree>
    <p:extLst>
      <p:ext uri="{BB962C8B-B14F-4D97-AF65-F5344CB8AC3E}">
        <p14:creationId xmlns:p14="http://schemas.microsoft.com/office/powerpoint/2010/main" val="39987411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82"/>
          <p:cNvSpPr/>
          <p:nvPr/>
        </p:nvSpPr>
        <p:spPr>
          <a:xfrm>
            <a:off x="4997734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0" name="Shape 40"/>
          <p:cNvSpPr/>
          <p:nvPr/>
        </p:nvSpPr>
        <p:spPr>
          <a:xfrm>
            <a:off x="1353568" y="2235783"/>
            <a:ext cx="672554" cy="4286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1" name="Shape 41"/>
          <p:cNvSpPr/>
          <p:nvPr/>
        </p:nvSpPr>
        <p:spPr>
          <a:xfrm>
            <a:off x="1353568" y="2135046"/>
            <a:ext cx="672554" cy="5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3" name="Shape 43"/>
          <p:cNvSpPr/>
          <p:nvPr/>
        </p:nvSpPr>
        <p:spPr>
          <a:xfrm>
            <a:off x="2019114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4" name="Shape 44"/>
          <p:cNvSpPr/>
          <p:nvPr/>
        </p:nvSpPr>
        <p:spPr>
          <a:xfrm>
            <a:off x="2019114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" name="Shape 46"/>
          <p:cNvSpPr/>
          <p:nvPr/>
        </p:nvSpPr>
        <p:spPr>
          <a:xfrm>
            <a:off x="2697272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7" name="Shape 47"/>
          <p:cNvSpPr/>
          <p:nvPr/>
        </p:nvSpPr>
        <p:spPr>
          <a:xfrm>
            <a:off x="269727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9" name="Shape 49"/>
          <p:cNvSpPr/>
          <p:nvPr/>
        </p:nvSpPr>
        <p:spPr>
          <a:xfrm>
            <a:off x="3369824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0" name="Shape 50"/>
          <p:cNvSpPr/>
          <p:nvPr/>
        </p:nvSpPr>
        <p:spPr>
          <a:xfrm>
            <a:off x="3369824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2" name="Shape 52"/>
          <p:cNvSpPr/>
          <p:nvPr/>
        </p:nvSpPr>
        <p:spPr>
          <a:xfrm>
            <a:off x="4042376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3" name="Shape 53"/>
          <p:cNvSpPr/>
          <p:nvPr/>
        </p:nvSpPr>
        <p:spPr>
          <a:xfrm>
            <a:off x="4042376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5" name="Shape 55"/>
          <p:cNvSpPr/>
          <p:nvPr/>
        </p:nvSpPr>
        <p:spPr>
          <a:xfrm>
            <a:off x="4693266" y="2247454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6" name="Shape 56"/>
          <p:cNvSpPr/>
          <p:nvPr/>
        </p:nvSpPr>
        <p:spPr>
          <a:xfrm>
            <a:off x="470792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5386079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9" name="Shape 59"/>
          <p:cNvSpPr/>
          <p:nvPr/>
        </p:nvSpPr>
        <p:spPr>
          <a:xfrm>
            <a:off x="5386079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" name="Shape 61"/>
          <p:cNvSpPr/>
          <p:nvPr/>
        </p:nvSpPr>
        <p:spPr>
          <a:xfrm>
            <a:off x="6058631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2" name="Shape 62"/>
          <p:cNvSpPr/>
          <p:nvPr/>
        </p:nvSpPr>
        <p:spPr>
          <a:xfrm>
            <a:off x="6058631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4" name="Shape 64"/>
          <p:cNvSpPr/>
          <p:nvPr/>
        </p:nvSpPr>
        <p:spPr>
          <a:xfrm>
            <a:off x="1220459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5" name="Shape 65"/>
          <p:cNvSpPr/>
          <p:nvPr/>
        </p:nvSpPr>
        <p:spPr>
          <a:xfrm>
            <a:off x="1220459" y="3137376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" name="Shape 67"/>
          <p:cNvSpPr/>
          <p:nvPr/>
        </p:nvSpPr>
        <p:spPr>
          <a:xfrm>
            <a:off x="188600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8" name="Shape 68"/>
          <p:cNvSpPr/>
          <p:nvPr/>
        </p:nvSpPr>
        <p:spPr>
          <a:xfrm>
            <a:off x="1879330" y="310290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0" name="Shape 70"/>
          <p:cNvSpPr/>
          <p:nvPr/>
        </p:nvSpPr>
        <p:spPr>
          <a:xfrm>
            <a:off x="2564162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1" name="Shape 71"/>
          <p:cNvSpPr/>
          <p:nvPr/>
        </p:nvSpPr>
        <p:spPr>
          <a:xfrm>
            <a:off x="2564162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3" name="Shape 73"/>
          <p:cNvSpPr/>
          <p:nvPr/>
        </p:nvSpPr>
        <p:spPr>
          <a:xfrm>
            <a:off x="3437079" y="3209725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4" name="Shape 74"/>
          <p:cNvSpPr/>
          <p:nvPr/>
        </p:nvSpPr>
        <p:spPr>
          <a:xfrm>
            <a:off x="3437079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6" name="Shape 76"/>
          <p:cNvSpPr/>
          <p:nvPr/>
        </p:nvSpPr>
        <p:spPr>
          <a:xfrm>
            <a:off x="4311397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7" name="Shape 77"/>
          <p:cNvSpPr/>
          <p:nvPr/>
        </p:nvSpPr>
        <p:spPr>
          <a:xfrm>
            <a:off x="4311397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0" name="Shape 80"/>
          <p:cNvSpPr/>
          <p:nvPr/>
        </p:nvSpPr>
        <p:spPr>
          <a:xfrm>
            <a:off x="4997734" y="3064189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2" name="Shape 82"/>
          <p:cNvSpPr/>
          <p:nvPr/>
        </p:nvSpPr>
        <p:spPr>
          <a:xfrm>
            <a:off x="5655101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3" name="Shape 83"/>
          <p:cNvSpPr/>
          <p:nvPr/>
        </p:nvSpPr>
        <p:spPr>
          <a:xfrm>
            <a:off x="5655101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5" name="Shape 85"/>
          <p:cNvSpPr/>
          <p:nvPr/>
        </p:nvSpPr>
        <p:spPr>
          <a:xfrm>
            <a:off x="633045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6" name="Shape 86"/>
          <p:cNvSpPr/>
          <p:nvPr/>
        </p:nvSpPr>
        <p:spPr>
          <a:xfrm>
            <a:off x="6327654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88" name="Shape 88"/>
          <p:cNvSpPr/>
          <p:nvPr/>
        </p:nvSpPr>
        <p:spPr>
          <a:xfrm flipH="1">
            <a:off x="2631418" y="2722753"/>
            <a:ext cx="1008828" cy="4261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649074" y="2661881"/>
            <a:ext cx="1210594" cy="4869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950036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18" name="Shape 118"/>
          <p:cNvSpPr/>
          <p:nvPr/>
        </p:nvSpPr>
        <p:spPr>
          <a:xfrm>
            <a:off x="972234" y="4223073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0" name="Shape 120"/>
          <p:cNvSpPr/>
          <p:nvPr/>
        </p:nvSpPr>
        <p:spPr>
          <a:xfrm>
            <a:off x="1742862" y="4305410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1" name="Shape 121"/>
          <p:cNvSpPr/>
          <p:nvPr/>
        </p:nvSpPr>
        <p:spPr>
          <a:xfrm>
            <a:off x="1682837" y="4257544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3" name="Shape 123"/>
          <p:cNvSpPr/>
          <p:nvPr/>
        </p:nvSpPr>
        <p:spPr>
          <a:xfrm>
            <a:off x="254961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4" name="Shape 124"/>
          <p:cNvSpPr/>
          <p:nvPr/>
        </p:nvSpPr>
        <p:spPr>
          <a:xfrm>
            <a:off x="2564162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9" name="Shape 129"/>
          <p:cNvSpPr/>
          <p:nvPr/>
        </p:nvSpPr>
        <p:spPr>
          <a:xfrm>
            <a:off x="4312797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0" name="Shape 130"/>
          <p:cNvSpPr/>
          <p:nvPr/>
        </p:nvSpPr>
        <p:spPr>
          <a:xfrm>
            <a:off x="4312797" y="4204673"/>
            <a:ext cx="672554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32" name="Shape 132"/>
          <p:cNvSpPr/>
          <p:nvPr/>
        </p:nvSpPr>
        <p:spPr>
          <a:xfrm>
            <a:off x="497834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3" name="Shape 133"/>
          <p:cNvSpPr/>
          <p:nvPr/>
        </p:nvSpPr>
        <p:spPr>
          <a:xfrm>
            <a:off x="4978344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5791011" y="4204673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35" name="Shape 13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6666730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9" name="Shape 139"/>
          <p:cNvSpPr/>
          <p:nvPr/>
        </p:nvSpPr>
        <p:spPr>
          <a:xfrm>
            <a:off x="6663930" y="4183668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1488078" y="3818437"/>
            <a:ext cx="470787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564162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3" name="Shape 143"/>
          <p:cNvSpPr/>
          <p:nvPr/>
        </p:nvSpPr>
        <p:spPr>
          <a:xfrm flipH="1">
            <a:off x="5119860" y="3818438"/>
            <a:ext cx="269022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532220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6" name="Shape 146"/>
          <p:cNvSpPr/>
          <p:nvPr/>
        </p:nvSpPr>
        <p:spPr>
          <a:xfrm flipH="1">
            <a:off x="1286312" y="4855789"/>
            <a:ext cx="1" cy="48443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967693" y="4853253"/>
            <a:ext cx="1" cy="4869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8" name="Shape 148"/>
          <p:cNvSpPr/>
          <p:nvPr/>
        </p:nvSpPr>
        <p:spPr>
          <a:xfrm flipH="1">
            <a:off x="4716328" y="4786918"/>
            <a:ext cx="403531" cy="5533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51" name="Group 151"/>
          <p:cNvGrpSpPr/>
          <p:nvPr/>
        </p:nvGrpSpPr>
        <p:grpSpPr>
          <a:xfrm>
            <a:off x="950036" y="5265888"/>
            <a:ext cx="672554" cy="563845"/>
            <a:chOff x="0" y="-172538"/>
            <a:chExt cx="1083734" cy="752886"/>
          </a:xfrm>
          <a:noFill/>
        </p:grpSpPr>
        <p:sp>
          <p:nvSpPr>
            <p:cNvPr id="149" name="Shape 149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1757099" y="5300359"/>
            <a:ext cx="672554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2" name="Shape 152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2564162" y="5265888"/>
            <a:ext cx="672553" cy="563845"/>
            <a:chOff x="0" y="-172538"/>
            <a:chExt cx="1083734" cy="752886"/>
          </a:xfrm>
          <a:noFill/>
        </p:grpSpPr>
        <p:sp>
          <p:nvSpPr>
            <p:cNvPr id="155" name="Shape 15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3369823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8" name="Shape 158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4245542" y="5265888"/>
            <a:ext cx="672553" cy="563845"/>
            <a:chOff x="0" y="-172538"/>
            <a:chExt cx="1083734" cy="752886"/>
          </a:xfrm>
          <a:noFill/>
        </p:grpSpPr>
        <p:sp>
          <p:nvSpPr>
            <p:cNvPr id="161" name="Shape 161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8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5044198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4" name="Shape 164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5856866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7" name="Shape 167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6666730" y="5265888"/>
            <a:ext cx="672554" cy="563845"/>
            <a:chOff x="0" y="-172538"/>
            <a:chExt cx="1083734" cy="752886"/>
          </a:xfrm>
          <a:noFill/>
        </p:grpSpPr>
        <p:sp>
          <p:nvSpPr>
            <p:cNvPr id="170" name="Shape 170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13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7003006" y="4853253"/>
            <a:ext cx="1" cy="42610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6" name="Shape 82"/>
          <p:cNvSpPr txBox="1">
            <a:spLocks/>
          </p:cNvSpPr>
          <p:nvPr/>
        </p:nvSpPr>
        <p:spPr>
          <a:xfrm>
            <a:off x="2832216" y="618199"/>
            <a:ext cx="7142196" cy="98135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>
            <a:lvl1pPr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1pPr>
            <a:lvl2pPr indent="191338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2pPr>
            <a:lvl3pPr indent="38267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3pPr>
            <a:lvl4pPr indent="574015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4pPr>
            <a:lvl5pPr indent="765353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5pPr>
            <a:lvl6pPr indent="956691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6pPr>
            <a:lvl7pPr indent="1148029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7pPr>
            <a:lvl8pPr indent="1339367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8pPr>
            <a:lvl9pPr indent="153070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4400" dirty="0">
                <a:latin typeface="Calibri Light"/>
                <a:ea typeface="Calibri Light"/>
                <a:cs typeface="Calibri Light"/>
                <a:sym typeface="Calibri Light"/>
              </a:rPr>
              <a:t>Quicksort (Divide &amp; Conquer)</a:t>
            </a:r>
          </a:p>
        </p:txBody>
      </p:sp>
      <p:sp>
        <p:nvSpPr>
          <p:cNvPr id="177" name="Shape 84"/>
          <p:cNvSpPr txBox="1">
            <a:spLocks/>
          </p:cNvSpPr>
          <p:nvPr/>
        </p:nvSpPr>
        <p:spPr>
          <a:xfrm>
            <a:off x="7450062" y="1868473"/>
            <a:ext cx="4585695" cy="4575888"/>
          </a:xfrm>
          <a:prstGeom prst="rect">
            <a:avLst/>
          </a:prstGeom>
        </p:spPr>
        <p:txBody>
          <a:bodyPr>
            <a:noAutofit/>
          </a:bodyPr>
          <a:lstStyle>
            <a:lvl1pPr marL="372047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1pPr>
            <a:lvl2pPr marL="74409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2pPr>
            <a:lvl3pPr marL="1116140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3pPr>
            <a:lvl4pPr marL="148818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4pPr>
            <a:lvl5pPr marL="186023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5pPr>
            <a:lvl6pPr marL="223227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6pPr>
            <a:lvl7pPr marL="260432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7pPr>
            <a:lvl8pPr marL="2976372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8pPr>
            <a:lvl9pPr marL="334841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Pick a </a:t>
            </a: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items to 2 groups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&lt; pivot on the left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&gt; pivot on the right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Sort the left and the right partitions recursively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Done when problem trivial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Time complexity: O(n </a:t>
            </a:r>
            <a:r>
              <a:rPr lang="en-US" sz="2772" dirty="0" err="1">
                <a:latin typeface="Calibri"/>
                <a:ea typeface="Calibri"/>
                <a:cs typeface="Calibri"/>
                <a:sym typeface="Calibri"/>
              </a:rPr>
              <a:t>lg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n)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058" y="2661881"/>
            <a:ext cx="0" cy="31884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0" y="3796923"/>
            <a:ext cx="800274" cy="3847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905255">
              <a:lnSpc>
                <a:spcPct val="90000"/>
              </a:lnSpc>
              <a:spcBef>
                <a:spcPts val="900"/>
              </a:spcBef>
              <a:buSzPct val="100000"/>
              <a:defRPr sz="1800"/>
            </a:pPr>
            <a:r>
              <a:rPr lang="en-US" sz="2000" dirty="0"/>
              <a:t>O(</a:t>
            </a:r>
            <a:r>
              <a:rPr lang="en-US" sz="2000" dirty="0" err="1"/>
              <a:t>lg</a:t>
            </a:r>
            <a:r>
              <a:rPr lang="en-US" sz="2000" dirty="0"/>
              <a:t> n)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792236" y="6214422"/>
            <a:ext cx="66578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8" name="TextBox 177"/>
          <p:cNvSpPr txBox="1"/>
          <p:nvPr/>
        </p:nvSpPr>
        <p:spPr>
          <a:xfrm>
            <a:off x="3534166" y="6033992"/>
            <a:ext cx="615549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O(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Shape 123"/>
          <p:cNvSpPr/>
          <p:nvPr/>
        </p:nvSpPr>
        <p:spPr>
          <a:xfrm>
            <a:off x="3440876" y="4303852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3440876" y="4196887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Oval 1"/>
          <p:cNvSpPr/>
          <p:nvPr/>
        </p:nvSpPr>
        <p:spPr>
          <a:xfrm>
            <a:off x="1432504" y="207832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286312" y="313502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337962" y="310898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337962" y="418366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37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77500" lnSpcReduction="2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76" name="Pseudocode for quick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Pseudocode for quicksort</a:t>
            </a:r>
          </a:p>
        </p:txBody>
      </p:sp>
      <p:sp>
        <p:nvSpPr>
          <p:cNvPr id="377" name="QUICKSORT(A, p, r)…"/>
          <p:cNvSpPr txBox="1"/>
          <p:nvPr/>
        </p:nvSpPr>
        <p:spPr>
          <a:xfrm>
            <a:off x="2133600" y="1509713"/>
            <a:ext cx="7823200" cy="245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1" indent="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  <a:p>
            <a:pPr marL="457200" lvl="2" indent="45720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ARTITION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–1)</a:t>
            </a:r>
          </a:p>
          <a:p>
            <a:pPr marL="457200" lvl="3" indent="9144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q+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78" name="Initial call: QUICKSORT(A, 1, n)"/>
          <p:cNvSpPr txBox="1"/>
          <p:nvPr/>
        </p:nvSpPr>
        <p:spPr>
          <a:xfrm>
            <a:off x="2484966" y="4525964"/>
            <a:ext cx="5244566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call: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51824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038600" y="6174959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245784" y="1472460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96" name="Group 96"/>
          <p:cNvGrpSpPr/>
          <p:nvPr/>
        </p:nvGrpSpPr>
        <p:grpSpPr>
          <a:xfrm>
            <a:off x="3251200" y="1472460"/>
            <a:ext cx="1016000" cy="536578"/>
            <a:chOff x="0" y="7500"/>
            <a:chExt cx="1016000" cy="536576"/>
          </a:xfrm>
          <a:noFill/>
        </p:grpSpPr>
        <p:sp>
          <p:nvSpPr>
            <p:cNvPr id="94" name="Shape 9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4275666" y="1464960"/>
            <a:ext cx="1016001" cy="544077"/>
            <a:chOff x="0" y="0"/>
            <a:chExt cx="1016000" cy="544075"/>
          </a:xfrm>
          <a:noFill/>
        </p:grpSpPr>
        <p:sp>
          <p:nvSpPr>
            <p:cNvPr id="97" name="Shape 9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5291666" y="1464960"/>
            <a:ext cx="1016001" cy="544077"/>
            <a:chOff x="0" y="0"/>
            <a:chExt cx="1016000" cy="544075"/>
          </a:xfrm>
          <a:noFill/>
        </p:grpSpPr>
        <p:sp>
          <p:nvSpPr>
            <p:cNvPr id="100" name="Shape 10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6307666" y="1464960"/>
            <a:ext cx="1016001" cy="544077"/>
            <a:chOff x="0" y="0"/>
            <a:chExt cx="1016000" cy="544075"/>
          </a:xfrm>
          <a:noFill/>
        </p:grpSpPr>
        <p:sp>
          <p:nvSpPr>
            <p:cNvPr id="103" name="Shape 103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7313083" y="1464960"/>
            <a:ext cx="1016001" cy="544077"/>
            <a:chOff x="0" y="0"/>
            <a:chExt cx="1016000" cy="544075"/>
          </a:xfrm>
          <a:noFill/>
        </p:grpSpPr>
        <p:sp>
          <p:nvSpPr>
            <p:cNvPr id="106" name="Shape 10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337550" y="147246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337550" y="1475913"/>
            <a:ext cx="1016001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u="sng" dirty="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9353550" y="1464960"/>
            <a:ext cx="1016001" cy="544077"/>
            <a:chOff x="0" y="0"/>
            <a:chExt cx="1016000" cy="544075"/>
          </a:xfrm>
          <a:noFill/>
        </p:grpSpPr>
        <p:sp>
          <p:nvSpPr>
            <p:cNvPr id="112" name="Shape 11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11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2245784" y="2948017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251200" y="2948017"/>
            <a:ext cx="1016000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4275666" y="2940517"/>
            <a:ext cx="1016001" cy="544077"/>
            <a:chOff x="0" y="0"/>
            <a:chExt cx="1016000" cy="544075"/>
          </a:xfrm>
          <a:noFill/>
        </p:grpSpPr>
        <p:sp>
          <p:nvSpPr>
            <p:cNvPr id="126" name="Shape 12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291666" y="2940517"/>
            <a:ext cx="1016001" cy="544077"/>
            <a:chOff x="0" y="0"/>
            <a:chExt cx="1016000" cy="544075"/>
          </a:xfrm>
          <a:noFill/>
        </p:grpSpPr>
        <p:sp>
          <p:nvSpPr>
            <p:cNvPr id="129" name="Shape 12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6307666" y="2940517"/>
            <a:ext cx="1016001" cy="544077"/>
            <a:chOff x="0" y="0"/>
            <a:chExt cx="1016000" cy="544075"/>
          </a:xfrm>
          <a:noFill/>
        </p:grpSpPr>
        <p:sp>
          <p:nvSpPr>
            <p:cNvPr id="132" name="Shape 13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7313083" y="2940517"/>
            <a:ext cx="1016001" cy="544077"/>
            <a:chOff x="0" y="0"/>
            <a:chExt cx="1016000" cy="544075"/>
          </a:xfrm>
          <a:noFill/>
        </p:grpSpPr>
        <p:sp>
          <p:nvSpPr>
            <p:cNvPr id="135" name="Shape 13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8337550" y="2948017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35200" y="4467620"/>
            <a:ext cx="1016000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235200" y="451175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3240616" y="4467620"/>
            <a:ext cx="1016001" cy="536578"/>
            <a:chOff x="0" y="7500"/>
            <a:chExt cx="1016000" cy="536576"/>
          </a:xfrm>
          <a:solidFill>
            <a:srgbClr val="CCFFCC"/>
          </a:solidFill>
        </p:grpSpPr>
        <p:sp>
          <p:nvSpPr>
            <p:cNvPr id="198" name="Shape 19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4265083" y="4460120"/>
            <a:ext cx="1016001" cy="544077"/>
            <a:chOff x="0" y="0"/>
            <a:chExt cx="1016000" cy="544075"/>
          </a:xfrm>
        </p:grpSpPr>
        <p:sp>
          <p:nvSpPr>
            <p:cNvPr id="201" name="Shape 20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5281083" y="4467620"/>
            <a:ext cx="1016001" cy="536578"/>
            <a:chOff x="0" y="7500"/>
            <a:chExt cx="1016000" cy="536576"/>
          </a:xfrm>
          <a:noFill/>
        </p:grpSpPr>
        <p:sp>
          <p:nvSpPr>
            <p:cNvPr id="204" name="Shape 20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>
                  <a:solidFill>
                    <a:srgbClr val="000000"/>
                  </a:solidFill>
                </a:defRPr>
              </a:pPr>
              <a:r>
                <a:rPr sz="3200" b="0" u="none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6297083" y="446762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297083" y="4460119"/>
            <a:ext cx="1016001" cy="544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9999"/>
                </a:solidFill>
              </a:rPr>
              <a:t>13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7302500" y="4467620"/>
            <a:ext cx="1016000" cy="536578"/>
            <a:chOff x="0" y="7500"/>
            <a:chExt cx="1016000" cy="536576"/>
          </a:xfrm>
          <a:noFill/>
        </p:grpSpPr>
        <p:sp>
          <p:nvSpPr>
            <p:cNvPr id="210" name="Shape 21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/>
              </a:pPr>
              <a:r>
                <a:rPr sz="3200" b="0" u="none" dirty="0"/>
                <a:t>8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8326966" y="4467620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18" name="Group 218"/>
          <p:cNvGrpSpPr/>
          <p:nvPr/>
        </p:nvGrpSpPr>
        <p:grpSpPr>
          <a:xfrm>
            <a:off x="9342966" y="4460120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16" name="Shape 21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2224616" y="6008391"/>
            <a:ext cx="1026584" cy="544079"/>
            <a:chOff x="-10584" y="-1"/>
            <a:chExt cx="1026584" cy="544077"/>
          </a:xfrm>
          <a:solidFill>
            <a:srgbClr val="CCFFCC"/>
          </a:solidFill>
        </p:grpSpPr>
        <p:sp>
          <p:nvSpPr>
            <p:cNvPr id="245" name="Shape 24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-10584" y="-1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50" name="Group 250"/>
          <p:cNvGrpSpPr/>
          <p:nvPr/>
        </p:nvGrpSpPr>
        <p:grpSpPr>
          <a:xfrm>
            <a:off x="324061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48" name="Shape 24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2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4265083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51" name="Shape 25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5281083" y="6015892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59" name="Group 259"/>
          <p:cNvGrpSpPr/>
          <p:nvPr/>
        </p:nvGrpSpPr>
        <p:grpSpPr>
          <a:xfrm>
            <a:off x="6297083" y="6008391"/>
            <a:ext cx="1016001" cy="544079"/>
            <a:chOff x="0" y="-1"/>
            <a:chExt cx="1016000" cy="544077"/>
          </a:xfrm>
          <a:solidFill>
            <a:srgbClr val="CCFFCC"/>
          </a:solidFill>
        </p:grpSpPr>
        <p:sp>
          <p:nvSpPr>
            <p:cNvPr id="257" name="Shape 25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13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7261887" y="5992397"/>
            <a:ext cx="1056613" cy="536578"/>
            <a:chOff x="2807427" y="-733603"/>
            <a:chExt cx="1056613" cy="536576"/>
          </a:xfrm>
          <a:solidFill>
            <a:srgbClr val="CCFFCC"/>
          </a:solidFill>
        </p:grpSpPr>
        <p:sp>
          <p:nvSpPr>
            <p:cNvPr id="260" name="Shape 260"/>
            <p:cNvSpPr/>
            <p:nvPr/>
          </p:nvSpPr>
          <p:spPr>
            <a:xfrm>
              <a:off x="2807427" y="-733603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848040" y="-689468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u="sng" dirty="0">
                  <a:solidFill>
                    <a:srgbClr val="000000"/>
                  </a:solidFill>
                </a:rPr>
                <a:t>8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8326966" y="6015892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68" name="Group 268"/>
          <p:cNvGrpSpPr/>
          <p:nvPr/>
        </p:nvGrpSpPr>
        <p:grpSpPr>
          <a:xfrm>
            <a:off x="934296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66" name="Shape 26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9681633" y="5652354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74" name="Shape 274"/>
          <p:cNvSpPr/>
          <p:nvPr/>
        </p:nvSpPr>
        <p:spPr>
          <a:xfrm>
            <a:off x="5739529" y="5145413"/>
            <a:ext cx="10130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dirty="0"/>
              <a:t>Cross Over</a:t>
            </a:r>
            <a:endParaRPr dirty="0"/>
          </a:p>
        </p:txBody>
      </p:sp>
      <p:sp>
        <p:nvSpPr>
          <p:cNvPr id="278" name="Shape 278"/>
          <p:cNvSpPr/>
          <p:nvPr/>
        </p:nvSpPr>
        <p:spPr>
          <a:xfrm>
            <a:off x="1859968" y="496387"/>
            <a:ext cx="889539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4000" dirty="0"/>
              <a:t>Key Step of Quick Sort: </a:t>
            </a:r>
            <a:r>
              <a:rPr sz="4000" dirty="0"/>
              <a:t>Partition</a:t>
            </a:r>
            <a:r>
              <a:rPr lang="en-US" sz="4000" dirty="0"/>
              <a:t>ing O(n)</a:t>
            </a:r>
            <a:endParaRPr dirty="0"/>
          </a:p>
        </p:txBody>
      </p:sp>
      <p:grpSp>
        <p:nvGrpSpPr>
          <p:cNvPr id="281" name="Group 281"/>
          <p:cNvGrpSpPr/>
          <p:nvPr/>
        </p:nvGrpSpPr>
        <p:grpSpPr>
          <a:xfrm>
            <a:off x="9353550" y="2933374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79" name="Shape 27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11</a:t>
              </a:r>
            </a:p>
          </p:txBody>
        </p:sp>
      </p:grpSp>
      <p:sp>
        <p:nvSpPr>
          <p:cNvPr id="282" name="Shape 282"/>
          <p:cNvSpPr/>
          <p:nvPr/>
        </p:nvSpPr>
        <p:spPr>
          <a:xfrm flipV="1">
            <a:off x="2838407" y="2154643"/>
            <a:ext cx="933935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841757" y="2154642"/>
            <a:ext cx="789096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950635" y="3700713"/>
            <a:ext cx="1826189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804343" y="5482887"/>
            <a:ext cx="777136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flipH="1">
            <a:off x="7719924" y="3669755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 flipH="1">
            <a:off x="5804342" y="5154888"/>
            <a:ext cx="809273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" name="Curved Down Arrow 5"/>
          <p:cNvSpPr/>
          <p:nvPr/>
        </p:nvSpPr>
        <p:spPr>
          <a:xfrm>
            <a:off x="3950635" y="2555909"/>
            <a:ext cx="4659965" cy="35630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Curved Down Arrow 294"/>
          <p:cNvSpPr/>
          <p:nvPr/>
        </p:nvSpPr>
        <p:spPr>
          <a:xfrm>
            <a:off x="5709587" y="4046176"/>
            <a:ext cx="2014572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Curved Down Arrow 298"/>
          <p:cNvSpPr/>
          <p:nvPr/>
        </p:nvSpPr>
        <p:spPr>
          <a:xfrm>
            <a:off x="2874209" y="5577512"/>
            <a:ext cx="3074113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Up Arrow 4"/>
          <p:cNvSpPr/>
          <p:nvPr/>
        </p:nvSpPr>
        <p:spPr>
          <a:xfrm flipH="1">
            <a:off x="3784256" y="2050354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Up Arrow 141"/>
          <p:cNvSpPr/>
          <p:nvPr/>
        </p:nvSpPr>
        <p:spPr>
          <a:xfrm flipH="1">
            <a:off x="8587414" y="205035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Up Arrow 142"/>
          <p:cNvSpPr/>
          <p:nvPr/>
        </p:nvSpPr>
        <p:spPr>
          <a:xfrm flipH="1">
            <a:off x="5804342" y="3565100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Up Arrow 143"/>
          <p:cNvSpPr/>
          <p:nvPr/>
        </p:nvSpPr>
        <p:spPr>
          <a:xfrm flipH="1">
            <a:off x="7334351" y="3515292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Up Arrow 144"/>
          <p:cNvSpPr/>
          <p:nvPr/>
        </p:nvSpPr>
        <p:spPr>
          <a:xfrm flipH="1">
            <a:off x="5458389" y="500466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Up Arrow 145"/>
          <p:cNvSpPr/>
          <p:nvPr/>
        </p:nvSpPr>
        <p:spPr>
          <a:xfrm flipH="1">
            <a:off x="6708650" y="5004198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96"/>
          <p:cNvSpPr/>
          <p:nvPr/>
        </p:nvSpPr>
        <p:spPr>
          <a:xfrm>
            <a:off x="2224616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8" name="Shape 196"/>
          <p:cNvSpPr/>
          <p:nvPr/>
        </p:nvSpPr>
        <p:spPr>
          <a:xfrm>
            <a:off x="2235200" y="151020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9" name="Shape 196"/>
          <p:cNvSpPr/>
          <p:nvPr/>
        </p:nvSpPr>
        <p:spPr>
          <a:xfrm>
            <a:off x="5268824" y="6041962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Shape 196"/>
          <p:cNvSpPr/>
          <p:nvPr/>
        </p:nvSpPr>
        <p:spPr>
          <a:xfrm>
            <a:off x="8318500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1" name="Shape 196"/>
          <p:cNvSpPr/>
          <p:nvPr/>
        </p:nvSpPr>
        <p:spPr>
          <a:xfrm>
            <a:off x="3276256" y="299642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2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2" name="Shape 196"/>
          <p:cNvSpPr/>
          <p:nvPr/>
        </p:nvSpPr>
        <p:spPr>
          <a:xfrm>
            <a:off x="8318500" y="602319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3" name="Shape 196"/>
          <p:cNvSpPr/>
          <p:nvPr/>
        </p:nvSpPr>
        <p:spPr>
          <a:xfrm>
            <a:off x="8333757" y="4473128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497902" y="146205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497943" y="447891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497902" y="297517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07802" y="60419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47386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dvAuto="0"/>
      <p:bldP spid="99" grpId="0" advAuto="0"/>
      <p:bldP spid="102" grpId="0" advAuto="0"/>
      <p:bldP spid="105" grpId="0" advAuto="0"/>
      <p:bldP spid="108" grpId="0" advAuto="0"/>
      <p:bldP spid="114" grpId="0" advAuto="0"/>
      <p:bldP spid="128" grpId="0" advAuto="0"/>
      <p:bldP spid="131" grpId="0" advAuto="0"/>
      <p:bldP spid="134" grpId="0" advAuto="0"/>
      <p:bldP spid="137" grpId="0" advAuto="0"/>
      <p:bldP spid="200" grpId="0" animBg="1" advAuto="0"/>
      <p:bldP spid="203" grpId="0" animBg="1" advAuto="0"/>
      <p:bldP spid="206" grpId="0" advAuto="0"/>
      <p:bldP spid="212" grpId="0" advAuto="0"/>
      <p:bldP spid="218" grpId="0" animBg="1" advAuto="0"/>
      <p:bldP spid="247" grpId="0" animBg="1" advAuto="0"/>
      <p:bldP spid="250" grpId="0" animBg="1" advAuto="0"/>
      <p:bldP spid="253" grpId="0" animBg="1" advAuto="0"/>
      <p:bldP spid="259" grpId="0" animBg="1" advAuto="0"/>
      <p:bldP spid="262" grpId="0" animBg="1" advAuto="0"/>
      <p:bldP spid="268" grpId="0" animBg="1" advAuto="0"/>
      <p:bldP spid="271" grpId="0" animBg="1" advAuto="0"/>
      <p:bldP spid="274" grpId="0" animBg="1" advAuto="0"/>
      <p:bldP spid="281" grpId="0" animBg="1" advAuto="0"/>
      <p:bldP spid="282" grpId="0" animBg="1" advAuto="0"/>
      <p:bldP spid="283" grpId="0" animBg="1" advAuto="0"/>
      <p:bldP spid="284" grpId="0" animBg="1" advAuto="0"/>
      <p:bldP spid="289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38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38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38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39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39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39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39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0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39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0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0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0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0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9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0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1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5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6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>
            <a:off x="3919109" y="3735547"/>
            <a:ext cx="5936092" cy="920674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20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114589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lang="en-US" sz="4400" dirty="0"/>
              <a:t>Selection </a:t>
            </a:r>
            <a:r>
              <a:rPr sz="4400" dirty="0"/>
              <a:t>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375996699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2286503881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2217614630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643269136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71076942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243897594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7" y="1080467"/>
            <a:ext cx="155992" cy="55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2400" dirty="0"/>
              <a:t>6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5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4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2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5951219" cy="452903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smallest item, move to 1</a:t>
            </a:r>
            <a:r>
              <a:rPr lang="en-US" sz="2772" baseline="30000" dirty="0"/>
              <a:t>st</a:t>
            </a:r>
            <a:r>
              <a:rPr lang="en-US" sz="2772" dirty="0"/>
              <a:t> location (n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next smallest item, move to 2</a:t>
            </a:r>
            <a:r>
              <a:rPr lang="en-US" sz="2772" baseline="30000" dirty="0"/>
              <a:t>nd</a:t>
            </a:r>
            <a:r>
              <a:rPr lang="en-US" sz="2772" dirty="0"/>
              <a:t> location (n-1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… 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Repeat until the final location is reached.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endParaRPr lang="en-US" sz="2772" dirty="0"/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Time complexity: n+(n-1)+(n-2)+…+1 = (n</a:t>
            </a:r>
            <a:r>
              <a:rPr lang="en-US" sz="2772" baseline="30000" dirty="0"/>
              <a:t>2</a:t>
            </a:r>
            <a:r>
              <a:rPr lang="en-US" sz="2772" dirty="0"/>
              <a:t>+n)/2 = O(n</a:t>
            </a:r>
            <a:r>
              <a:rPr lang="en-US" sz="2772" baseline="29979" dirty="0"/>
              <a:t>2</a:t>
            </a:r>
            <a:r>
              <a:rPr lang="en-US" sz="2772" dirty="0"/>
              <a:t>)</a:t>
            </a:r>
          </a:p>
        </p:txBody>
      </p:sp>
      <p:sp>
        <p:nvSpPr>
          <p:cNvPr id="17" name="Curved Down Arrow 16"/>
          <p:cNvSpPr/>
          <p:nvPr/>
        </p:nvSpPr>
        <p:spPr>
          <a:xfrm>
            <a:off x="2772209" y="2735291"/>
            <a:ext cx="2084853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108959" y="4667981"/>
            <a:ext cx="954740" cy="257252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2159000" y="1730087"/>
            <a:ext cx="66763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639948" y="5673639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485900" y="605266"/>
            <a:ext cx="3371162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297348" y="3710081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8040" y="107538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25655" y="301754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93532" y="401275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6262" y="49901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88040" y="59751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CB0872CB-2704-6F4A-8007-70548874319E}"/>
              </a:ext>
            </a:extLst>
          </p:cNvPr>
          <p:cNvSpPr txBox="1"/>
          <p:nvPr/>
        </p:nvSpPr>
        <p:spPr>
          <a:xfrm>
            <a:off x="6300541" y="5961230"/>
            <a:ext cx="4756013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 Array or List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In-Place: No extra memory spaces needed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4192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2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2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3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3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4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4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4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48" name="Line"/>
          <p:cNvSpPr/>
          <p:nvPr/>
        </p:nvSpPr>
        <p:spPr>
          <a:xfrm flipH="1">
            <a:off x="3599728" y="3753842"/>
            <a:ext cx="1021504" cy="102150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0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51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2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3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Line"/>
          <p:cNvSpPr/>
          <p:nvPr/>
        </p:nvSpPr>
        <p:spPr>
          <a:xfrm>
            <a:off x="2623441" y="2493132"/>
            <a:ext cx="22715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64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91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8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72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1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75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4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7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0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84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3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8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6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90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92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3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94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5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96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2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>
            <a:off x="2623441" y="2493132"/>
            <a:ext cx="3218580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07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08" name="Line"/>
          <p:cNvSpPr/>
          <p:nvPr/>
        </p:nvSpPr>
        <p:spPr>
          <a:xfrm>
            <a:off x="5856157" y="3695630"/>
            <a:ext cx="2992041" cy="96091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9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1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3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1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1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1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1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2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1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2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2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2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3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2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3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3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3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3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3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3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4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4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2623441" y="2493132"/>
            <a:ext cx="414212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2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5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54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55" name="Line"/>
          <p:cNvSpPr/>
          <p:nvPr/>
        </p:nvSpPr>
        <p:spPr>
          <a:xfrm>
            <a:off x="6857049" y="3700634"/>
            <a:ext cx="997902" cy="99790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7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6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6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6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6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6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7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7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8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8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8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9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2623441" y="2493132"/>
            <a:ext cx="519240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0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0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4756302" y="3705257"/>
            <a:ext cx="2865131" cy="972121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08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3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61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61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61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62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62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62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6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62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6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6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6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63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3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4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>
            <a:off x="2623441" y="2493132"/>
            <a:ext cx="6352453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5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5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5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5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6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57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8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59" name="Line"/>
          <p:cNvSpPr/>
          <p:nvPr/>
        </p:nvSpPr>
        <p:spPr>
          <a:xfrm flipH="1">
            <a:off x="5845632" y="3679445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1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64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6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6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6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676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6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679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6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6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683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4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687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6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68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9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9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3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9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5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96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7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98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9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1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02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04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9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 flipH="1">
            <a:off x="6868118" y="3680383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1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19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1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35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36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40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1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42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3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44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5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746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7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4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9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750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1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52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3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5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5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5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1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3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5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Rectangle"/>
          <p:cNvSpPr/>
          <p:nvPr/>
        </p:nvSpPr>
        <p:spPr>
          <a:xfrm>
            <a:off x="2283755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68" name="2"/>
          <p:cNvSpPr txBox="1"/>
          <p:nvPr/>
        </p:nvSpPr>
        <p:spPr>
          <a:xfrm>
            <a:off x="2192161" y="4722043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69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7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79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85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8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88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89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0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93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9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94" name="Rectangle"/>
          <p:cNvSpPr/>
          <p:nvPr/>
        </p:nvSpPr>
        <p:spPr>
          <a:xfrm>
            <a:off x="5310652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5" name="6"/>
          <p:cNvSpPr txBox="1"/>
          <p:nvPr/>
        </p:nvSpPr>
        <p:spPr>
          <a:xfrm>
            <a:off x="5310652" y="4723055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96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7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98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9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800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1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80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80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5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806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7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80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0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2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3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2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26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5" name="10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3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3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4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3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4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4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846" name="Keep two iterators: one from head, one from tail…"/>
          <p:cNvSpPr txBox="1"/>
          <p:nvPr/>
        </p:nvSpPr>
        <p:spPr>
          <a:xfrm>
            <a:off x="1680059" y="4602457"/>
            <a:ext cx="8239217" cy="204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Keep two iterators: one from head, one from tail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Blue pointer stops at a number &gt;  6(pivot)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Red pointer stops at a number  &lt; 6 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Swap both numubers</a:t>
            </a:r>
          </a:p>
          <a:p>
            <a:pPr marL="521208" lvl="1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Stop when BLUE and RED pointers  cross over</a:t>
            </a:r>
          </a:p>
        </p:txBody>
      </p:sp>
      <p:sp>
        <p:nvSpPr>
          <p:cNvPr id="84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1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5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5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61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0" name="2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6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6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7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881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88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365125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 dirty="0"/>
              <a:t>Insertion 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5854587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1196577592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 rot="10220405" flipH="1">
            <a:off x="1134361" y="1800151"/>
            <a:ext cx="1591557" cy="372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78006825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 rot="10220405" flipH="1">
            <a:off x="2397097" y="2826977"/>
            <a:ext cx="1106266" cy="17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790368875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31477614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Shape 77"/>
          <p:cNvSpPr/>
          <p:nvPr/>
        </p:nvSpPr>
        <p:spPr>
          <a:xfrm rot="10599532" flipH="1">
            <a:off x="1256787" y="4812275"/>
            <a:ext cx="3515350" cy="220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4251746531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6" y="1080467"/>
            <a:ext cx="367025" cy="627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sz="2400" dirty="0"/>
              <a:t>1</a:t>
            </a:r>
          </a:p>
          <a:p>
            <a:pPr lvl="0"/>
            <a:endParaRPr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2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3</a:t>
            </a:r>
          </a:p>
          <a:p>
            <a:pPr lvl="0"/>
            <a:endParaRPr sz="2400" dirty="0"/>
          </a:p>
          <a:p>
            <a:pPr lvl="0"/>
            <a:r>
              <a:rPr sz="2400" dirty="0"/>
              <a:t>4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5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6291431" cy="50677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Begin with </a:t>
            </a:r>
            <a:r>
              <a:rPr lang="en-US" sz="2400" dirty="0"/>
              <a:t>1 sorted item.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</a:t>
            </a: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 the sorted list</a:t>
            </a:r>
            <a:endParaRPr lang="en-US" sz="2400" dirty="0"/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 </a:t>
            </a:r>
            <a:r>
              <a:rPr sz="2400" dirty="0"/>
              <a:t>2 </a:t>
            </a:r>
            <a:r>
              <a:rPr lang="en-US" sz="2400" dirty="0"/>
              <a:t>sorted </a:t>
            </a:r>
            <a:r>
              <a:rPr sz="2400" dirty="0"/>
              <a:t>items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3</a:t>
            </a:r>
            <a:r>
              <a:rPr sz="2400" baseline="30000" dirty="0"/>
              <a:t>rd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the sorted list</a:t>
            </a:r>
            <a:r>
              <a:rPr lang="en-US" sz="2400" dirty="0"/>
              <a:t> </a:t>
            </a:r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3 sorted item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… 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Repeat util </a:t>
            </a:r>
            <a:r>
              <a:rPr lang="en-US" sz="2400" dirty="0"/>
              <a:t>we have all (n) sorted </a:t>
            </a:r>
            <a:r>
              <a:rPr sz="2400" dirty="0"/>
              <a:t>iterms.</a:t>
            </a: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Time complexity: </a:t>
            </a:r>
            <a:r>
              <a:rPr lang="en-US" sz="2400" dirty="0"/>
              <a:t>1</a:t>
            </a:r>
            <a:r>
              <a:rPr sz="2400" dirty="0"/>
              <a:t>+</a:t>
            </a:r>
            <a:r>
              <a:rPr lang="en-US" sz="2400" dirty="0"/>
              <a:t>2+…+</a:t>
            </a:r>
            <a:r>
              <a:rPr sz="2400" dirty="0"/>
              <a:t>(n-1) = </a:t>
            </a:r>
            <a:r>
              <a:rPr lang="en-US" sz="2400" dirty="0"/>
              <a:t>(n</a:t>
            </a:r>
            <a:r>
              <a:rPr lang="en-US" sz="2400" baseline="30000" dirty="0"/>
              <a:t>2</a:t>
            </a:r>
            <a:r>
              <a:rPr lang="en-US" sz="2400" dirty="0"/>
              <a:t>-n)/2 =</a:t>
            </a:r>
            <a:r>
              <a:rPr sz="2400" dirty="0"/>
              <a:t>O(n</a:t>
            </a:r>
            <a:r>
              <a:rPr sz="2400" baseline="30000" dirty="0"/>
              <a:t>2</a:t>
            </a:r>
            <a:r>
              <a:rPr sz="24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19" name="Curved Down Arrow 18"/>
          <p:cNvSpPr/>
          <p:nvPr/>
        </p:nvSpPr>
        <p:spPr>
          <a:xfrm>
            <a:off x="1937928" y="724462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3960078" y="3748654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77453" y="10804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41509" y="305114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93470" y="491297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0078" y="406599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13BBB-621D-9644-B39B-20DF6C4C509B}"/>
              </a:ext>
            </a:extLst>
          </p:cNvPr>
          <p:cNvSpPr txBox="1"/>
          <p:nvPr/>
        </p:nvSpPr>
        <p:spPr>
          <a:xfrm>
            <a:off x="5758329" y="5895722"/>
            <a:ext cx="4756013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 Array or List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In-Place: No extra memory spaces needed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49917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9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89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9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0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0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0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0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1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0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1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1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916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91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1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2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>
            <a:off x="2623441" y="2493132"/>
            <a:ext cx="2085404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4" name="Line"/>
          <p:cNvSpPr/>
          <p:nvPr/>
        </p:nvSpPr>
        <p:spPr>
          <a:xfrm flipH="1" flipV="1">
            <a:off x="7783887" y="2313876"/>
            <a:ext cx="2144691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7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33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36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39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5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953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963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54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8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9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8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992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0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9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03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0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0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1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1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1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1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1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1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2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2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3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2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3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31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2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4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03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4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51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5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5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6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5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6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6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2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6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6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70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07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6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7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8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0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1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86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8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89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8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92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95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98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01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08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9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12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110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0" y="179256"/>
              <a:ext cx="4072467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 flipH="1" flipV="1">
              <a:off x="2982904" y="-1"/>
              <a:ext cx="4322233" cy="2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4096875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4236287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1" name="Line"/>
            <p:cNvSpPr/>
            <p:nvPr/>
          </p:nvSpPr>
          <p:spPr>
            <a:xfrm>
              <a:off x="32157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127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1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6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1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9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33" name="Group"/>
          <p:cNvGrpSpPr/>
          <p:nvPr/>
        </p:nvGrpSpPr>
        <p:grpSpPr>
          <a:xfrm>
            <a:off x="2245783" y="3093470"/>
            <a:ext cx="1016001" cy="544077"/>
            <a:chOff x="0" y="0"/>
            <a:chExt cx="1016000" cy="544075"/>
          </a:xfrm>
        </p:grpSpPr>
        <p:sp>
          <p:nvSpPr>
            <p:cNvPr id="11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136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1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5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39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1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42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4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46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7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148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0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1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2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4" name="Line"/>
          <p:cNvSpPr/>
          <p:nvPr/>
        </p:nvSpPr>
        <p:spPr>
          <a:xfrm>
            <a:off x="566682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5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6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7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8" name="Line"/>
          <p:cNvSpPr/>
          <p:nvPr/>
        </p:nvSpPr>
        <p:spPr>
          <a:xfrm>
            <a:off x="6859729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9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82141" y="3093470"/>
            <a:ext cx="1016001" cy="544077"/>
            <a:chOff x="0" y="0"/>
            <a:chExt cx="1016000" cy="544075"/>
          </a:xfrm>
        </p:grpSpPr>
        <p:sp>
          <p:nvSpPr>
            <p:cNvPr id="116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6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6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1167" name="Partition In Word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Partition In Words</a:t>
            </a:r>
          </a:p>
        </p:txBody>
      </p:sp>
      <p:sp>
        <p:nvSpPr>
          <p:cNvPr id="1168" name="Partition(A, p, r)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Partition(A, p, r):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Select an element to act as the “pivot” (</a:t>
            </a:r>
            <a:r>
              <a:rPr i="1">
                <a:solidFill>
                  <a:srgbClr val="0000FF"/>
                </a:solidFill>
              </a:rPr>
              <a:t>which?</a:t>
            </a:r>
            <a:r>
              <a:t>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Grow two regions, A[p..i] and A[j..r]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All elements in A[p..i] &lt;= pivot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All elements in A[j..r] &gt;=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Increment i until A[i] &gt;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Decrement j until A[j] &lt;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Swap A[i] and A[j]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Repeat until i &gt;= j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Swap A[j] and A[p]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Return j</a:t>
            </a:r>
          </a:p>
        </p:txBody>
      </p:sp>
      <p:sp>
        <p:nvSpPr>
          <p:cNvPr id="1169" name="Line"/>
          <p:cNvSpPr/>
          <p:nvPr/>
        </p:nvSpPr>
        <p:spPr>
          <a:xfrm flipH="1">
            <a:off x="526473" y="4946072"/>
            <a:ext cx="609601" cy="1"/>
          </a:xfrm>
          <a:prstGeom prst="line">
            <a:avLst/>
          </a:prstGeom>
          <a:ln w="38100">
            <a:solidFill>
              <a:srgbClr val="6633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0" name="Line"/>
          <p:cNvSpPr/>
          <p:nvPr/>
        </p:nvSpPr>
        <p:spPr>
          <a:xfrm flipH="1" flipV="1">
            <a:off x="529945" y="3741096"/>
            <a:ext cx="9238" cy="1200728"/>
          </a:xfrm>
          <a:prstGeom prst="line">
            <a:avLst/>
          </a:prstGeom>
          <a:ln w="38100">
            <a:solidFill>
              <a:srgbClr val="6633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1" name="Line"/>
          <p:cNvSpPr/>
          <p:nvPr/>
        </p:nvSpPr>
        <p:spPr>
          <a:xfrm>
            <a:off x="508000" y="3770357"/>
            <a:ext cx="609600" cy="1"/>
          </a:xfrm>
          <a:prstGeom prst="line">
            <a:avLst/>
          </a:prstGeom>
          <a:ln w="38100">
            <a:solidFill>
              <a:srgbClr val="6633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2" name="Note: different from book’s partition(), which uses two iterators that both move forward."/>
          <p:cNvSpPr txBox="1"/>
          <p:nvPr/>
        </p:nvSpPr>
        <p:spPr>
          <a:xfrm>
            <a:off x="6035340" y="5019676"/>
            <a:ext cx="5486401" cy="707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b="1" i="1">
                <a:solidFill>
                  <a:srgbClr val="4454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different from book’s </a:t>
            </a:r>
            <a:r>
              <a:rPr sz="2000" b="1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partition(), which</a:t>
            </a:r>
            <a:r>
              <a:rPr sz="2000">
                <a:solidFill>
                  <a:srgbClr val="4454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two iterators that both move forward.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7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1177" name="Partition Cod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Partition Code</a:t>
            </a:r>
          </a:p>
        </p:txBody>
      </p:sp>
      <p:sp>
        <p:nvSpPr>
          <p:cNvPr id="1178" name="Partition(A, p, r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Partition(A, p, r)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x = A[p];		//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 the first element as PIVOT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i = p;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j = r + 1;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	 repeat 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i++;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move right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until A[i] &gt; x or i &gt;= j;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repeat 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j—;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move left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until A[j] &lt; x or j &lt; i;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if (i &lt; j)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Swap (A[i],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break;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stop when iterators cross over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}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swap (A[p],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return j;</a:t>
            </a:r>
          </a:p>
        </p:txBody>
      </p:sp>
      <p:sp>
        <p:nvSpPr>
          <p:cNvPr id="1179" name="Running time:  Θ(n) time"/>
          <p:cNvSpPr txBox="1"/>
          <p:nvPr/>
        </p:nvSpPr>
        <p:spPr>
          <a:xfrm>
            <a:off x="5034391" y="5528087"/>
            <a:ext cx="4459858" cy="446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/>
            </a:pPr>
            <a:r>
              <a:rPr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Running time: </a:t>
            </a:r>
            <a:r>
              <a:rPr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8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1184" name="i"/>
          <p:cNvSpPr txBox="1"/>
          <p:nvPr/>
        </p:nvSpPr>
        <p:spPr>
          <a:xfrm>
            <a:off x="257810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185" name="j"/>
          <p:cNvSpPr txBox="1"/>
          <p:nvPr/>
        </p:nvSpPr>
        <p:spPr>
          <a:xfrm>
            <a:off x="976458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188" name="Group"/>
          <p:cNvGrpSpPr/>
          <p:nvPr/>
        </p:nvGrpSpPr>
        <p:grpSpPr>
          <a:xfrm>
            <a:off x="2245784" y="283013"/>
            <a:ext cx="1016001" cy="544077"/>
            <a:chOff x="0" y="0"/>
            <a:chExt cx="1016000" cy="544075"/>
          </a:xfrm>
        </p:grpSpPr>
        <p:sp>
          <p:nvSpPr>
            <p:cNvPr id="11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8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91" name="Group"/>
          <p:cNvGrpSpPr/>
          <p:nvPr/>
        </p:nvGrpSpPr>
        <p:grpSpPr>
          <a:xfrm>
            <a:off x="3251200" y="283013"/>
            <a:ext cx="1016000" cy="544077"/>
            <a:chOff x="0" y="0"/>
            <a:chExt cx="1016000" cy="544075"/>
          </a:xfrm>
        </p:grpSpPr>
        <p:sp>
          <p:nvSpPr>
            <p:cNvPr id="118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75666" y="283013"/>
            <a:ext cx="1016001" cy="544077"/>
            <a:chOff x="0" y="0"/>
            <a:chExt cx="1016000" cy="544075"/>
          </a:xfrm>
        </p:grpSpPr>
        <p:sp>
          <p:nvSpPr>
            <p:cNvPr id="119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5291666" y="283013"/>
            <a:ext cx="1016001" cy="544077"/>
            <a:chOff x="0" y="0"/>
            <a:chExt cx="1016000" cy="544075"/>
          </a:xfrm>
        </p:grpSpPr>
        <p:sp>
          <p:nvSpPr>
            <p:cNvPr id="119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6307666" y="283013"/>
            <a:ext cx="1016001" cy="544077"/>
            <a:chOff x="0" y="0"/>
            <a:chExt cx="1016000" cy="544075"/>
          </a:xfrm>
        </p:grpSpPr>
        <p:sp>
          <p:nvSpPr>
            <p:cNvPr id="119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03" name="Group"/>
          <p:cNvGrpSpPr/>
          <p:nvPr/>
        </p:nvGrpSpPr>
        <p:grpSpPr>
          <a:xfrm>
            <a:off x="7313083" y="283013"/>
            <a:ext cx="1016001" cy="544077"/>
            <a:chOff x="0" y="0"/>
            <a:chExt cx="1016000" cy="544075"/>
          </a:xfrm>
        </p:grpSpPr>
        <p:sp>
          <p:nvSpPr>
            <p:cNvPr id="120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06" name="Group"/>
          <p:cNvGrpSpPr/>
          <p:nvPr/>
        </p:nvGrpSpPr>
        <p:grpSpPr>
          <a:xfrm>
            <a:off x="8337550" y="283013"/>
            <a:ext cx="1016001" cy="544077"/>
            <a:chOff x="0" y="0"/>
            <a:chExt cx="1016000" cy="544075"/>
          </a:xfrm>
        </p:grpSpPr>
        <p:sp>
          <p:nvSpPr>
            <p:cNvPr id="120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09" name="Group"/>
          <p:cNvGrpSpPr/>
          <p:nvPr/>
        </p:nvGrpSpPr>
        <p:grpSpPr>
          <a:xfrm>
            <a:off x="9353550" y="283013"/>
            <a:ext cx="1016001" cy="544077"/>
            <a:chOff x="0" y="0"/>
            <a:chExt cx="1016000" cy="544075"/>
          </a:xfrm>
        </p:grpSpPr>
        <p:sp>
          <p:nvSpPr>
            <p:cNvPr id="12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210" name="x = 6"/>
          <p:cNvSpPr txBox="1"/>
          <p:nvPr/>
        </p:nvSpPr>
        <p:spPr>
          <a:xfrm>
            <a:off x="609600" y="366713"/>
            <a:ext cx="5362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x = 6</a:t>
            </a:r>
          </a:p>
        </p:txBody>
      </p:sp>
      <p:sp>
        <p:nvSpPr>
          <p:cNvPr id="1211" name="p"/>
          <p:cNvSpPr txBox="1"/>
          <p:nvPr/>
        </p:nvSpPr>
        <p:spPr>
          <a:xfrm>
            <a:off x="2434166" y="-61914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12" name="r"/>
          <p:cNvSpPr txBox="1"/>
          <p:nvPr/>
        </p:nvSpPr>
        <p:spPr>
          <a:xfrm>
            <a:off x="9677400" y="-61914"/>
            <a:ext cx="1838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213" name="i"/>
          <p:cNvSpPr txBox="1"/>
          <p:nvPr/>
        </p:nvSpPr>
        <p:spPr>
          <a:xfrm>
            <a:off x="3667963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14" name="j"/>
          <p:cNvSpPr txBox="1"/>
          <p:nvPr/>
        </p:nvSpPr>
        <p:spPr>
          <a:xfrm>
            <a:off x="8746905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17" name="Group"/>
          <p:cNvGrpSpPr/>
          <p:nvPr/>
        </p:nvGrpSpPr>
        <p:grpSpPr>
          <a:xfrm>
            <a:off x="2245784" y="1211699"/>
            <a:ext cx="1016001" cy="544077"/>
            <a:chOff x="0" y="0"/>
            <a:chExt cx="1016000" cy="544075"/>
          </a:xfrm>
        </p:grpSpPr>
        <p:sp>
          <p:nvSpPr>
            <p:cNvPr id="121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3251200" y="1211699"/>
            <a:ext cx="1016000" cy="544077"/>
            <a:chOff x="0" y="0"/>
            <a:chExt cx="1016000" cy="544075"/>
          </a:xfrm>
        </p:grpSpPr>
        <p:sp>
          <p:nvSpPr>
            <p:cNvPr id="121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223" name="Group"/>
          <p:cNvGrpSpPr/>
          <p:nvPr/>
        </p:nvGrpSpPr>
        <p:grpSpPr>
          <a:xfrm>
            <a:off x="4275666" y="1211699"/>
            <a:ext cx="1016001" cy="544077"/>
            <a:chOff x="0" y="0"/>
            <a:chExt cx="1016000" cy="544075"/>
          </a:xfrm>
        </p:grpSpPr>
        <p:sp>
          <p:nvSpPr>
            <p:cNvPr id="12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26" name="Group"/>
          <p:cNvGrpSpPr/>
          <p:nvPr/>
        </p:nvGrpSpPr>
        <p:grpSpPr>
          <a:xfrm>
            <a:off x="5291666" y="1211699"/>
            <a:ext cx="1016001" cy="544077"/>
            <a:chOff x="0" y="0"/>
            <a:chExt cx="1016000" cy="544075"/>
          </a:xfrm>
        </p:grpSpPr>
        <p:sp>
          <p:nvSpPr>
            <p:cNvPr id="12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29" name="Group"/>
          <p:cNvGrpSpPr/>
          <p:nvPr/>
        </p:nvGrpSpPr>
        <p:grpSpPr>
          <a:xfrm>
            <a:off x="6307666" y="1211699"/>
            <a:ext cx="1016001" cy="544077"/>
            <a:chOff x="0" y="0"/>
            <a:chExt cx="1016000" cy="544075"/>
          </a:xfrm>
        </p:grpSpPr>
        <p:sp>
          <p:nvSpPr>
            <p:cNvPr id="12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32" name="Group"/>
          <p:cNvGrpSpPr/>
          <p:nvPr/>
        </p:nvGrpSpPr>
        <p:grpSpPr>
          <a:xfrm>
            <a:off x="7313083" y="1211699"/>
            <a:ext cx="1016001" cy="544077"/>
            <a:chOff x="0" y="0"/>
            <a:chExt cx="1016000" cy="544075"/>
          </a:xfrm>
        </p:grpSpPr>
        <p:sp>
          <p:nvSpPr>
            <p:cNvPr id="12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35" name="Group"/>
          <p:cNvGrpSpPr/>
          <p:nvPr/>
        </p:nvGrpSpPr>
        <p:grpSpPr>
          <a:xfrm>
            <a:off x="8337550" y="1211699"/>
            <a:ext cx="1016001" cy="544077"/>
            <a:chOff x="0" y="0"/>
            <a:chExt cx="1016000" cy="544075"/>
          </a:xfrm>
        </p:grpSpPr>
        <p:sp>
          <p:nvSpPr>
            <p:cNvPr id="12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1236" name="i"/>
          <p:cNvSpPr txBox="1"/>
          <p:nvPr/>
        </p:nvSpPr>
        <p:spPr>
          <a:xfrm>
            <a:off x="3577166" y="26670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37" name="j"/>
          <p:cNvSpPr txBox="1"/>
          <p:nvPr/>
        </p:nvSpPr>
        <p:spPr>
          <a:xfrm>
            <a:off x="8646584" y="2667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40" name="Group"/>
          <p:cNvGrpSpPr/>
          <p:nvPr/>
        </p:nvGrpSpPr>
        <p:grpSpPr>
          <a:xfrm>
            <a:off x="2239433" y="2126100"/>
            <a:ext cx="1016001" cy="544077"/>
            <a:chOff x="0" y="0"/>
            <a:chExt cx="1016000" cy="544075"/>
          </a:xfrm>
        </p:grpSpPr>
        <p:sp>
          <p:nvSpPr>
            <p:cNvPr id="12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3244850" y="2126100"/>
            <a:ext cx="1016001" cy="544077"/>
            <a:chOff x="0" y="0"/>
            <a:chExt cx="1016000" cy="544075"/>
          </a:xfrm>
        </p:grpSpPr>
        <p:sp>
          <p:nvSpPr>
            <p:cNvPr id="12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46" name="Group"/>
          <p:cNvGrpSpPr/>
          <p:nvPr/>
        </p:nvGrpSpPr>
        <p:grpSpPr>
          <a:xfrm>
            <a:off x="4269316" y="2126100"/>
            <a:ext cx="1016001" cy="544077"/>
            <a:chOff x="0" y="0"/>
            <a:chExt cx="1016000" cy="544075"/>
          </a:xfrm>
        </p:grpSpPr>
        <p:sp>
          <p:nvSpPr>
            <p:cNvPr id="12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5285316" y="2126100"/>
            <a:ext cx="1016001" cy="544077"/>
            <a:chOff x="0" y="0"/>
            <a:chExt cx="1016000" cy="544075"/>
          </a:xfrm>
        </p:grpSpPr>
        <p:sp>
          <p:nvSpPr>
            <p:cNvPr id="12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52" name="Group"/>
          <p:cNvGrpSpPr/>
          <p:nvPr/>
        </p:nvGrpSpPr>
        <p:grpSpPr>
          <a:xfrm>
            <a:off x="6301316" y="2126100"/>
            <a:ext cx="1016001" cy="544077"/>
            <a:chOff x="0" y="0"/>
            <a:chExt cx="1016000" cy="544075"/>
          </a:xfrm>
        </p:grpSpPr>
        <p:sp>
          <p:nvSpPr>
            <p:cNvPr id="12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55" name="Group"/>
          <p:cNvGrpSpPr/>
          <p:nvPr/>
        </p:nvGrpSpPr>
        <p:grpSpPr>
          <a:xfrm>
            <a:off x="7306733" y="2126100"/>
            <a:ext cx="1016001" cy="544077"/>
            <a:chOff x="0" y="0"/>
            <a:chExt cx="1016000" cy="544075"/>
          </a:xfrm>
        </p:grpSpPr>
        <p:sp>
          <p:nvSpPr>
            <p:cNvPr id="12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58" name="Group"/>
          <p:cNvGrpSpPr/>
          <p:nvPr/>
        </p:nvGrpSpPr>
        <p:grpSpPr>
          <a:xfrm>
            <a:off x="8331200" y="2126100"/>
            <a:ext cx="1016000" cy="544077"/>
            <a:chOff x="0" y="0"/>
            <a:chExt cx="1016000" cy="544075"/>
          </a:xfrm>
        </p:grpSpPr>
        <p:sp>
          <p:nvSpPr>
            <p:cNvPr id="12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61" name="Group"/>
          <p:cNvGrpSpPr/>
          <p:nvPr/>
        </p:nvGrpSpPr>
        <p:grpSpPr>
          <a:xfrm>
            <a:off x="9347200" y="2126100"/>
            <a:ext cx="1016000" cy="544077"/>
            <a:chOff x="0" y="0"/>
            <a:chExt cx="1016000" cy="544075"/>
          </a:xfrm>
        </p:grpSpPr>
        <p:sp>
          <p:nvSpPr>
            <p:cNvPr id="12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62" name="i"/>
          <p:cNvSpPr txBox="1"/>
          <p:nvPr/>
        </p:nvSpPr>
        <p:spPr>
          <a:xfrm>
            <a:off x="5615518" y="36576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63" name="j"/>
          <p:cNvSpPr txBox="1"/>
          <p:nvPr/>
        </p:nvSpPr>
        <p:spPr>
          <a:xfrm>
            <a:off x="7535333" y="36576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2239433" y="3116700"/>
            <a:ext cx="1016001" cy="544077"/>
            <a:chOff x="0" y="0"/>
            <a:chExt cx="1016000" cy="544075"/>
          </a:xfrm>
        </p:grpSpPr>
        <p:sp>
          <p:nvSpPr>
            <p:cNvPr id="12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3244850" y="3116700"/>
            <a:ext cx="1016001" cy="544077"/>
            <a:chOff x="0" y="0"/>
            <a:chExt cx="1016000" cy="544075"/>
          </a:xfrm>
        </p:grpSpPr>
        <p:sp>
          <p:nvSpPr>
            <p:cNvPr id="12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4269316" y="3116700"/>
            <a:ext cx="1016001" cy="544077"/>
            <a:chOff x="0" y="0"/>
            <a:chExt cx="1016000" cy="544075"/>
          </a:xfrm>
        </p:grpSpPr>
        <p:sp>
          <p:nvSpPr>
            <p:cNvPr id="12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75" name="Group"/>
          <p:cNvGrpSpPr/>
          <p:nvPr/>
        </p:nvGrpSpPr>
        <p:grpSpPr>
          <a:xfrm>
            <a:off x="5285316" y="3116700"/>
            <a:ext cx="1016001" cy="544077"/>
            <a:chOff x="0" y="0"/>
            <a:chExt cx="1016000" cy="544075"/>
          </a:xfrm>
        </p:grpSpPr>
        <p:sp>
          <p:nvSpPr>
            <p:cNvPr id="12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78" name="Group"/>
          <p:cNvGrpSpPr/>
          <p:nvPr/>
        </p:nvGrpSpPr>
        <p:grpSpPr>
          <a:xfrm>
            <a:off x="6301316" y="3116700"/>
            <a:ext cx="1016001" cy="544077"/>
            <a:chOff x="0" y="0"/>
            <a:chExt cx="1016000" cy="544075"/>
          </a:xfrm>
        </p:grpSpPr>
        <p:sp>
          <p:nvSpPr>
            <p:cNvPr id="12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81" name="Group"/>
          <p:cNvGrpSpPr/>
          <p:nvPr/>
        </p:nvGrpSpPr>
        <p:grpSpPr>
          <a:xfrm>
            <a:off x="7306733" y="3116700"/>
            <a:ext cx="1016001" cy="544077"/>
            <a:chOff x="0" y="0"/>
            <a:chExt cx="1016000" cy="544075"/>
          </a:xfrm>
        </p:grpSpPr>
        <p:sp>
          <p:nvSpPr>
            <p:cNvPr id="12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84" name="Group"/>
          <p:cNvGrpSpPr/>
          <p:nvPr/>
        </p:nvGrpSpPr>
        <p:grpSpPr>
          <a:xfrm>
            <a:off x="8331200" y="3116700"/>
            <a:ext cx="1016000" cy="544077"/>
            <a:chOff x="0" y="0"/>
            <a:chExt cx="1016000" cy="544075"/>
          </a:xfrm>
        </p:grpSpPr>
        <p:sp>
          <p:nvSpPr>
            <p:cNvPr id="12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7" name="Group"/>
          <p:cNvGrpSpPr/>
          <p:nvPr/>
        </p:nvGrpSpPr>
        <p:grpSpPr>
          <a:xfrm>
            <a:off x="9347200" y="3116700"/>
            <a:ext cx="1016000" cy="544077"/>
            <a:chOff x="0" y="0"/>
            <a:chExt cx="1016000" cy="544075"/>
          </a:xfrm>
        </p:grpSpPr>
        <p:sp>
          <p:nvSpPr>
            <p:cNvPr id="12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88" name="i"/>
          <p:cNvSpPr txBox="1"/>
          <p:nvPr/>
        </p:nvSpPr>
        <p:spPr>
          <a:xfrm>
            <a:off x="6720197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89" name="j"/>
          <p:cNvSpPr txBox="1"/>
          <p:nvPr/>
        </p:nvSpPr>
        <p:spPr>
          <a:xfrm>
            <a:off x="5705255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92" name="Group"/>
          <p:cNvGrpSpPr/>
          <p:nvPr/>
        </p:nvGrpSpPr>
        <p:grpSpPr>
          <a:xfrm>
            <a:off x="2235200" y="4107300"/>
            <a:ext cx="1016000" cy="544077"/>
            <a:chOff x="0" y="0"/>
            <a:chExt cx="1016000" cy="544075"/>
          </a:xfrm>
        </p:grpSpPr>
        <p:sp>
          <p:nvSpPr>
            <p:cNvPr id="12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5" name="Group"/>
          <p:cNvGrpSpPr/>
          <p:nvPr/>
        </p:nvGrpSpPr>
        <p:grpSpPr>
          <a:xfrm>
            <a:off x="3240616" y="4107300"/>
            <a:ext cx="1016001" cy="544077"/>
            <a:chOff x="0" y="0"/>
            <a:chExt cx="1016000" cy="544075"/>
          </a:xfrm>
        </p:grpSpPr>
        <p:sp>
          <p:nvSpPr>
            <p:cNvPr id="12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98" name="Group"/>
          <p:cNvGrpSpPr/>
          <p:nvPr/>
        </p:nvGrpSpPr>
        <p:grpSpPr>
          <a:xfrm>
            <a:off x="4265083" y="4107300"/>
            <a:ext cx="1016001" cy="544077"/>
            <a:chOff x="0" y="0"/>
            <a:chExt cx="1016000" cy="544075"/>
          </a:xfrm>
        </p:grpSpPr>
        <p:sp>
          <p:nvSpPr>
            <p:cNvPr id="12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7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01" name="Group"/>
          <p:cNvGrpSpPr/>
          <p:nvPr/>
        </p:nvGrpSpPr>
        <p:grpSpPr>
          <a:xfrm>
            <a:off x="5281083" y="4107300"/>
            <a:ext cx="1016001" cy="544077"/>
            <a:chOff x="0" y="0"/>
            <a:chExt cx="1016000" cy="544075"/>
          </a:xfrm>
        </p:grpSpPr>
        <p:sp>
          <p:nvSpPr>
            <p:cNvPr id="12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6297083" y="4107300"/>
            <a:ext cx="1016001" cy="544077"/>
            <a:chOff x="0" y="0"/>
            <a:chExt cx="1016000" cy="544075"/>
          </a:xfrm>
        </p:grpSpPr>
        <p:sp>
          <p:nvSpPr>
            <p:cNvPr id="13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3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307" name="Group"/>
          <p:cNvGrpSpPr/>
          <p:nvPr/>
        </p:nvGrpSpPr>
        <p:grpSpPr>
          <a:xfrm>
            <a:off x="7302500" y="4107300"/>
            <a:ext cx="1016000" cy="544077"/>
            <a:chOff x="0" y="0"/>
            <a:chExt cx="1016000" cy="544075"/>
          </a:xfrm>
        </p:grpSpPr>
        <p:sp>
          <p:nvSpPr>
            <p:cNvPr id="13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10" name="Group"/>
          <p:cNvGrpSpPr/>
          <p:nvPr/>
        </p:nvGrpSpPr>
        <p:grpSpPr>
          <a:xfrm>
            <a:off x="8326966" y="4107300"/>
            <a:ext cx="1016001" cy="544077"/>
            <a:chOff x="0" y="0"/>
            <a:chExt cx="1016000" cy="544075"/>
          </a:xfrm>
        </p:grpSpPr>
        <p:sp>
          <p:nvSpPr>
            <p:cNvPr id="130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13" name="Group"/>
          <p:cNvGrpSpPr/>
          <p:nvPr/>
        </p:nvGrpSpPr>
        <p:grpSpPr>
          <a:xfrm>
            <a:off x="9342966" y="4107300"/>
            <a:ext cx="1016001" cy="544077"/>
            <a:chOff x="0" y="0"/>
            <a:chExt cx="1016000" cy="544075"/>
          </a:xfrm>
        </p:grpSpPr>
        <p:sp>
          <p:nvSpPr>
            <p:cNvPr id="131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16" name="Group"/>
          <p:cNvGrpSpPr/>
          <p:nvPr/>
        </p:nvGrpSpPr>
        <p:grpSpPr>
          <a:xfrm>
            <a:off x="2235200" y="5097900"/>
            <a:ext cx="1016000" cy="544077"/>
            <a:chOff x="0" y="0"/>
            <a:chExt cx="1016000" cy="544075"/>
          </a:xfrm>
        </p:grpSpPr>
        <p:sp>
          <p:nvSpPr>
            <p:cNvPr id="131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19" name="Group"/>
          <p:cNvGrpSpPr/>
          <p:nvPr/>
        </p:nvGrpSpPr>
        <p:grpSpPr>
          <a:xfrm>
            <a:off x="3240616" y="5097900"/>
            <a:ext cx="1016001" cy="544077"/>
            <a:chOff x="0" y="0"/>
            <a:chExt cx="1016000" cy="544075"/>
          </a:xfrm>
        </p:grpSpPr>
        <p:sp>
          <p:nvSpPr>
            <p:cNvPr id="13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22" name="Group"/>
          <p:cNvGrpSpPr/>
          <p:nvPr/>
        </p:nvGrpSpPr>
        <p:grpSpPr>
          <a:xfrm>
            <a:off x="4265083" y="5097900"/>
            <a:ext cx="1016001" cy="544077"/>
            <a:chOff x="0" y="0"/>
            <a:chExt cx="1016000" cy="544075"/>
          </a:xfrm>
        </p:grpSpPr>
        <p:sp>
          <p:nvSpPr>
            <p:cNvPr id="13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25" name="Group"/>
          <p:cNvGrpSpPr/>
          <p:nvPr/>
        </p:nvGrpSpPr>
        <p:grpSpPr>
          <a:xfrm>
            <a:off x="5281083" y="5097900"/>
            <a:ext cx="1016001" cy="544077"/>
            <a:chOff x="0" y="0"/>
            <a:chExt cx="1016000" cy="544075"/>
          </a:xfrm>
        </p:grpSpPr>
        <p:sp>
          <p:nvSpPr>
            <p:cNvPr id="13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28" name="Group"/>
          <p:cNvGrpSpPr/>
          <p:nvPr/>
        </p:nvGrpSpPr>
        <p:grpSpPr>
          <a:xfrm>
            <a:off x="6297083" y="5097900"/>
            <a:ext cx="1016001" cy="544077"/>
            <a:chOff x="0" y="0"/>
            <a:chExt cx="1016000" cy="544075"/>
          </a:xfrm>
        </p:grpSpPr>
        <p:sp>
          <p:nvSpPr>
            <p:cNvPr id="13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31" name="Group"/>
          <p:cNvGrpSpPr/>
          <p:nvPr/>
        </p:nvGrpSpPr>
        <p:grpSpPr>
          <a:xfrm>
            <a:off x="7302500" y="5097900"/>
            <a:ext cx="1016000" cy="544077"/>
            <a:chOff x="0" y="0"/>
            <a:chExt cx="1016000" cy="544075"/>
          </a:xfrm>
        </p:grpSpPr>
        <p:sp>
          <p:nvSpPr>
            <p:cNvPr id="13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34" name="Group"/>
          <p:cNvGrpSpPr/>
          <p:nvPr/>
        </p:nvGrpSpPr>
        <p:grpSpPr>
          <a:xfrm>
            <a:off x="8326966" y="5097900"/>
            <a:ext cx="1016001" cy="544077"/>
            <a:chOff x="0" y="0"/>
            <a:chExt cx="1016000" cy="544075"/>
          </a:xfrm>
        </p:grpSpPr>
        <p:sp>
          <p:nvSpPr>
            <p:cNvPr id="13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37" name="Group"/>
          <p:cNvGrpSpPr/>
          <p:nvPr/>
        </p:nvGrpSpPr>
        <p:grpSpPr>
          <a:xfrm>
            <a:off x="9342966" y="5097900"/>
            <a:ext cx="1016001" cy="544077"/>
            <a:chOff x="0" y="0"/>
            <a:chExt cx="1016000" cy="544075"/>
          </a:xfrm>
        </p:grpSpPr>
        <p:sp>
          <p:nvSpPr>
            <p:cNvPr id="133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40" name="Group"/>
          <p:cNvGrpSpPr/>
          <p:nvPr/>
        </p:nvGrpSpPr>
        <p:grpSpPr>
          <a:xfrm>
            <a:off x="2235200" y="6237725"/>
            <a:ext cx="1016000" cy="544077"/>
            <a:chOff x="0" y="0"/>
            <a:chExt cx="1016000" cy="544075"/>
          </a:xfrm>
        </p:grpSpPr>
        <p:sp>
          <p:nvSpPr>
            <p:cNvPr id="13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9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43" name="Group"/>
          <p:cNvGrpSpPr/>
          <p:nvPr/>
        </p:nvGrpSpPr>
        <p:grpSpPr>
          <a:xfrm>
            <a:off x="3240616" y="6237725"/>
            <a:ext cx="1016001" cy="544077"/>
            <a:chOff x="0" y="0"/>
            <a:chExt cx="1016000" cy="544075"/>
          </a:xfrm>
        </p:grpSpPr>
        <p:sp>
          <p:nvSpPr>
            <p:cNvPr id="13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46" name="Group"/>
          <p:cNvGrpSpPr/>
          <p:nvPr/>
        </p:nvGrpSpPr>
        <p:grpSpPr>
          <a:xfrm>
            <a:off x="4265083" y="6237725"/>
            <a:ext cx="1016001" cy="544077"/>
            <a:chOff x="0" y="0"/>
            <a:chExt cx="1016000" cy="544075"/>
          </a:xfrm>
        </p:grpSpPr>
        <p:sp>
          <p:nvSpPr>
            <p:cNvPr id="13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49" name="Group"/>
          <p:cNvGrpSpPr/>
          <p:nvPr/>
        </p:nvGrpSpPr>
        <p:grpSpPr>
          <a:xfrm>
            <a:off x="5281083" y="6237725"/>
            <a:ext cx="1016001" cy="544077"/>
            <a:chOff x="0" y="0"/>
            <a:chExt cx="1016000" cy="544075"/>
          </a:xfrm>
        </p:grpSpPr>
        <p:sp>
          <p:nvSpPr>
            <p:cNvPr id="13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52" name="Group"/>
          <p:cNvGrpSpPr/>
          <p:nvPr/>
        </p:nvGrpSpPr>
        <p:grpSpPr>
          <a:xfrm>
            <a:off x="6297083" y="6237725"/>
            <a:ext cx="1016001" cy="544077"/>
            <a:chOff x="0" y="0"/>
            <a:chExt cx="1016000" cy="544075"/>
          </a:xfrm>
        </p:grpSpPr>
        <p:sp>
          <p:nvSpPr>
            <p:cNvPr id="13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02500" y="6237725"/>
            <a:ext cx="1016000" cy="544077"/>
            <a:chOff x="0" y="0"/>
            <a:chExt cx="1016000" cy="544075"/>
          </a:xfrm>
        </p:grpSpPr>
        <p:sp>
          <p:nvSpPr>
            <p:cNvPr id="13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58" name="Group"/>
          <p:cNvGrpSpPr/>
          <p:nvPr/>
        </p:nvGrpSpPr>
        <p:grpSpPr>
          <a:xfrm>
            <a:off x="8326966" y="6237725"/>
            <a:ext cx="1016001" cy="544077"/>
            <a:chOff x="0" y="0"/>
            <a:chExt cx="1016000" cy="544075"/>
          </a:xfrm>
        </p:grpSpPr>
        <p:sp>
          <p:nvSpPr>
            <p:cNvPr id="13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61" name="Group"/>
          <p:cNvGrpSpPr/>
          <p:nvPr/>
        </p:nvGrpSpPr>
        <p:grpSpPr>
          <a:xfrm>
            <a:off x="9342966" y="6237725"/>
            <a:ext cx="1016001" cy="544077"/>
            <a:chOff x="0" y="0"/>
            <a:chExt cx="1016000" cy="544075"/>
          </a:xfrm>
        </p:grpSpPr>
        <p:sp>
          <p:nvSpPr>
            <p:cNvPr id="13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62" name="q"/>
          <p:cNvSpPr txBox="1"/>
          <p:nvPr/>
        </p:nvSpPr>
        <p:spPr>
          <a:xfrm>
            <a:off x="5782733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363" name="p"/>
          <p:cNvSpPr txBox="1"/>
          <p:nvPr/>
        </p:nvSpPr>
        <p:spPr>
          <a:xfrm>
            <a:off x="2438400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364" name="r"/>
          <p:cNvSpPr txBox="1"/>
          <p:nvPr/>
        </p:nvSpPr>
        <p:spPr>
          <a:xfrm>
            <a:off x="9681633" y="5881687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65" name="scan"/>
          <p:cNvSpPr txBox="1"/>
          <p:nvPr/>
        </p:nvSpPr>
        <p:spPr>
          <a:xfrm>
            <a:off x="10566400" y="1309687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6" name="scan"/>
          <p:cNvSpPr txBox="1"/>
          <p:nvPr/>
        </p:nvSpPr>
        <p:spPr>
          <a:xfrm>
            <a:off x="10566400" y="3200400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7" name="scan"/>
          <p:cNvSpPr txBox="1"/>
          <p:nvPr/>
        </p:nvSpPr>
        <p:spPr>
          <a:xfrm>
            <a:off x="10566400" y="5181601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8" name="swap"/>
          <p:cNvSpPr txBox="1"/>
          <p:nvPr/>
        </p:nvSpPr>
        <p:spPr>
          <a:xfrm>
            <a:off x="10566400" y="2209800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69" name="swap"/>
          <p:cNvSpPr txBox="1"/>
          <p:nvPr/>
        </p:nvSpPr>
        <p:spPr>
          <a:xfrm>
            <a:off x="10566400" y="4205287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70" name="final swap"/>
          <p:cNvSpPr txBox="1"/>
          <p:nvPr/>
        </p:nvSpPr>
        <p:spPr>
          <a:xfrm>
            <a:off x="10541000" y="6262687"/>
            <a:ext cx="10388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final swap</a:t>
            </a:r>
          </a:p>
        </p:txBody>
      </p:sp>
      <p:sp>
        <p:nvSpPr>
          <p:cNvPr id="1371" name="Partition…"/>
          <p:cNvSpPr txBox="1"/>
          <p:nvPr/>
        </p:nvSpPr>
        <p:spPr>
          <a:xfrm>
            <a:off x="177799" y="3016250"/>
            <a:ext cx="1008607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Partition </a:t>
            </a:r>
          </a:p>
          <a:p>
            <a:r>
              <a:t>example</a:t>
            </a:r>
          </a:p>
        </p:txBody>
      </p:sp>
      <p:grpSp>
        <p:nvGrpSpPr>
          <p:cNvPr id="1374" name="Group"/>
          <p:cNvGrpSpPr/>
          <p:nvPr/>
        </p:nvGrpSpPr>
        <p:grpSpPr>
          <a:xfrm>
            <a:off x="9353550" y="1204556"/>
            <a:ext cx="1016001" cy="544077"/>
            <a:chOff x="0" y="0"/>
            <a:chExt cx="1016000" cy="544075"/>
          </a:xfrm>
        </p:grpSpPr>
        <p:sp>
          <p:nvSpPr>
            <p:cNvPr id="137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7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75" name="Line"/>
          <p:cNvSpPr/>
          <p:nvPr/>
        </p:nvSpPr>
        <p:spPr>
          <a:xfrm>
            <a:off x="2949075" y="1062324"/>
            <a:ext cx="68428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6" name="Line"/>
          <p:cNvSpPr/>
          <p:nvPr/>
        </p:nvSpPr>
        <p:spPr>
          <a:xfrm flipH="1">
            <a:off x="8946570" y="972695"/>
            <a:ext cx="684285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7" name="Line"/>
          <p:cNvSpPr/>
          <p:nvPr/>
        </p:nvSpPr>
        <p:spPr>
          <a:xfrm>
            <a:off x="3824743" y="2876988"/>
            <a:ext cx="191996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8" name="Line"/>
          <p:cNvSpPr/>
          <p:nvPr/>
        </p:nvSpPr>
        <p:spPr>
          <a:xfrm flipH="1">
            <a:off x="7783546" y="2876988"/>
            <a:ext cx="783418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5804641" y="3868296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 flipH="1">
            <a:off x="5743556" y="4019963"/>
            <a:ext cx="177127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1" name="Line"/>
          <p:cNvSpPr/>
          <p:nvPr/>
        </p:nvSpPr>
        <p:spPr>
          <a:xfrm rot="16200000" flipH="1">
            <a:off x="4246729" y="4316009"/>
            <a:ext cx="402343" cy="318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" grpId="0" animBg="1" advAuto="0"/>
      <p:bldP spid="1185" grpId="0" animBg="1" advAuto="0"/>
      <p:bldP spid="1188" grpId="0" animBg="1" advAuto="0"/>
      <p:bldP spid="1191" grpId="0" animBg="1" advAuto="0"/>
      <p:bldP spid="1194" grpId="0" animBg="1" advAuto="0"/>
      <p:bldP spid="1197" grpId="0" animBg="1" advAuto="0"/>
      <p:bldP spid="1200" grpId="0" animBg="1" advAuto="0"/>
      <p:bldP spid="1203" grpId="0" animBg="1" advAuto="0"/>
      <p:bldP spid="1206" grpId="0" animBg="1" advAuto="0"/>
      <p:bldP spid="1209" grpId="0" animBg="1" advAuto="0"/>
      <p:bldP spid="1210" grpId="0" animBg="1" advAuto="0"/>
      <p:bldP spid="1211" grpId="0" animBg="1" advAuto="0"/>
      <p:bldP spid="1212" grpId="0" animBg="1" advAuto="0"/>
      <p:bldP spid="1213" grpId="0" animBg="1" advAuto="0"/>
      <p:bldP spid="1214" grpId="0" animBg="1" advAuto="0"/>
      <p:bldP spid="1217" grpId="0" animBg="1" advAuto="0"/>
      <p:bldP spid="1220" grpId="0" animBg="1" advAuto="0"/>
      <p:bldP spid="1223" grpId="0" animBg="1" advAuto="0"/>
      <p:bldP spid="1226" grpId="0" animBg="1" advAuto="0"/>
      <p:bldP spid="1229" grpId="0" animBg="1" advAuto="0"/>
      <p:bldP spid="1232" grpId="0" animBg="1" advAuto="0"/>
      <p:bldP spid="1235" grpId="0" animBg="1" advAuto="0"/>
      <p:bldP spid="1236" grpId="0" animBg="1" advAuto="0"/>
      <p:bldP spid="1237" grpId="0" animBg="1" advAuto="0"/>
      <p:bldP spid="1240" grpId="0" animBg="1" advAuto="0"/>
      <p:bldP spid="1243" grpId="0" animBg="1" advAuto="0"/>
      <p:bldP spid="1246" grpId="0" animBg="1" advAuto="0"/>
      <p:bldP spid="1249" grpId="0" animBg="1" advAuto="0"/>
      <p:bldP spid="1252" grpId="0" animBg="1" advAuto="0"/>
      <p:bldP spid="1255" grpId="0" animBg="1" advAuto="0"/>
      <p:bldP spid="1258" grpId="0" animBg="1" advAuto="0"/>
      <p:bldP spid="1261" grpId="0" animBg="1" advAuto="0"/>
      <p:bldP spid="1262" grpId="0" animBg="1" advAuto="0"/>
      <p:bldP spid="1263" grpId="0" animBg="1" advAuto="0"/>
      <p:bldP spid="1266" grpId="0" animBg="1" advAuto="0"/>
      <p:bldP spid="1269" grpId="0" animBg="1" advAuto="0"/>
      <p:bldP spid="1272" grpId="0" animBg="1" advAuto="0"/>
      <p:bldP spid="1275" grpId="0" animBg="1" advAuto="0"/>
      <p:bldP spid="1278" grpId="0" animBg="1" advAuto="0"/>
      <p:bldP spid="1281" grpId="0" animBg="1" advAuto="0"/>
      <p:bldP spid="1284" grpId="0" animBg="1" advAuto="0"/>
      <p:bldP spid="1287" grpId="0" animBg="1" advAuto="0"/>
      <p:bldP spid="1288" grpId="0" animBg="1" advAuto="0"/>
      <p:bldP spid="1289" grpId="0" animBg="1" advAuto="0"/>
      <p:bldP spid="1292" grpId="0" animBg="1" advAuto="0"/>
      <p:bldP spid="1295" grpId="0" animBg="1" advAuto="0"/>
      <p:bldP spid="1298" grpId="0" animBg="1" advAuto="0"/>
      <p:bldP spid="1301" grpId="0" animBg="1" advAuto="0"/>
      <p:bldP spid="1304" grpId="0" animBg="1" advAuto="0"/>
      <p:bldP spid="1307" grpId="0" animBg="1" advAuto="0"/>
      <p:bldP spid="1310" grpId="0" animBg="1" advAuto="0"/>
      <p:bldP spid="1313" grpId="0" animBg="1" advAuto="0"/>
      <p:bldP spid="1316" grpId="0" animBg="1" advAuto="0"/>
      <p:bldP spid="1319" grpId="0" animBg="1" advAuto="0"/>
      <p:bldP spid="1322" grpId="0" animBg="1" advAuto="0"/>
      <p:bldP spid="1325" grpId="0" animBg="1" advAuto="0"/>
      <p:bldP spid="1328" grpId="0" animBg="1" advAuto="0"/>
      <p:bldP spid="1331" grpId="0" animBg="1" advAuto="0"/>
      <p:bldP spid="1334" grpId="0" animBg="1" advAuto="0"/>
      <p:bldP spid="1337" grpId="0" animBg="1" advAuto="0"/>
      <p:bldP spid="1340" grpId="0" animBg="1" advAuto="0"/>
      <p:bldP spid="1343" grpId="0" animBg="1" advAuto="0"/>
      <p:bldP spid="1346" grpId="0" animBg="1" advAuto="0"/>
      <p:bldP spid="1349" grpId="0" animBg="1" advAuto="0"/>
      <p:bldP spid="1352" grpId="0" animBg="1" advAuto="0"/>
      <p:bldP spid="1355" grpId="0" animBg="1" advAuto="0"/>
      <p:bldP spid="1358" grpId="0" animBg="1" advAuto="0"/>
      <p:bldP spid="1361" grpId="0" animBg="1" advAuto="0"/>
      <p:bldP spid="1362" grpId="0" animBg="1" advAuto="0"/>
      <p:bldP spid="1363" grpId="0" animBg="1" advAuto="0"/>
      <p:bldP spid="1364" grpId="0" animBg="1" advAuto="0"/>
      <p:bldP spid="1365" grpId="0" animBg="1" advAuto="0"/>
      <p:bldP spid="1366" grpId="0" animBg="1" advAuto="0"/>
      <p:bldP spid="1367" grpId="0" animBg="1" advAuto="0"/>
      <p:bldP spid="1368" grpId="0" animBg="1" advAuto="0"/>
      <p:bldP spid="1369" grpId="0" animBg="1" advAuto="0"/>
      <p:bldP spid="1370" grpId="0" animBg="1" advAuto="0"/>
      <p:bldP spid="1374" grpId="0" animBg="1" advAuto="0"/>
      <p:bldP spid="1375" grpId="0" animBg="1" advAuto="0"/>
      <p:bldP spid="137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an Sorting be done faster?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Can Sorting be done faster?</a:t>
            </a:r>
          </a:p>
        </p:txBody>
      </p:sp>
      <p:sp>
        <p:nvSpPr>
          <p:cNvPr id="189" name="Yes. Merge sort, quick sort, radix sort, …"/>
          <p:cNvSpPr txBox="1"/>
          <p:nvPr/>
        </p:nvSpPr>
        <p:spPr>
          <a:xfrm>
            <a:off x="2073950" y="2106614"/>
            <a:ext cx="804410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700"/>
            </a:lvl1pPr>
          </a:lstStyle>
          <a:p>
            <a:r>
              <a:rPr dirty="0"/>
              <a:t>Yes. </a:t>
            </a:r>
            <a:r>
              <a:rPr lang="en-US" dirty="0"/>
              <a:t>Dived-And-Conquer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47162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21930" y="1532512"/>
            <a:ext cx="9652001" cy="4506477"/>
            <a:chOff x="1921930" y="1532512"/>
            <a:chExt cx="9652001" cy="4506477"/>
          </a:xfrm>
        </p:grpSpPr>
        <p:grpSp>
          <p:nvGrpSpPr>
            <p:cNvPr id="1388" name="Group"/>
            <p:cNvGrpSpPr/>
            <p:nvPr/>
          </p:nvGrpSpPr>
          <p:grpSpPr>
            <a:xfrm>
              <a:off x="2531531" y="1532512"/>
              <a:ext cx="1016000" cy="544077"/>
              <a:chOff x="0" y="0"/>
              <a:chExt cx="1016000" cy="544075"/>
            </a:xfrm>
          </p:grpSpPr>
          <p:sp>
            <p:nvSpPr>
              <p:cNvPr id="138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87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1391" name="Group"/>
            <p:cNvGrpSpPr/>
            <p:nvPr/>
          </p:nvGrpSpPr>
          <p:grpSpPr>
            <a:xfrm>
              <a:off x="3536947" y="1532512"/>
              <a:ext cx="1016001" cy="544077"/>
              <a:chOff x="0" y="0"/>
              <a:chExt cx="1016000" cy="544075"/>
            </a:xfrm>
          </p:grpSpPr>
          <p:sp>
            <p:nvSpPr>
              <p:cNvPr id="138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0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1394" name="Group"/>
            <p:cNvGrpSpPr/>
            <p:nvPr/>
          </p:nvGrpSpPr>
          <p:grpSpPr>
            <a:xfrm>
              <a:off x="4561414" y="1532512"/>
              <a:ext cx="1016001" cy="544077"/>
              <a:chOff x="0" y="0"/>
              <a:chExt cx="1016000" cy="544075"/>
            </a:xfrm>
          </p:grpSpPr>
          <p:sp>
            <p:nvSpPr>
              <p:cNvPr id="139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3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1397" name="Group"/>
            <p:cNvGrpSpPr/>
            <p:nvPr/>
          </p:nvGrpSpPr>
          <p:grpSpPr>
            <a:xfrm>
              <a:off x="5577414" y="1532512"/>
              <a:ext cx="1016001" cy="544077"/>
              <a:chOff x="0" y="0"/>
              <a:chExt cx="1016000" cy="544075"/>
            </a:xfrm>
          </p:grpSpPr>
          <p:sp>
            <p:nvSpPr>
              <p:cNvPr id="139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6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1400" name="Group"/>
            <p:cNvGrpSpPr/>
            <p:nvPr/>
          </p:nvGrpSpPr>
          <p:grpSpPr>
            <a:xfrm>
              <a:off x="6593414" y="1532512"/>
              <a:ext cx="1016001" cy="544077"/>
              <a:chOff x="0" y="0"/>
              <a:chExt cx="1016000" cy="544075"/>
            </a:xfrm>
          </p:grpSpPr>
          <p:sp>
            <p:nvSpPr>
              <p:cNvPr id="139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1403" name="Group"/>
            <p:cNvGrpSpPr/>
            <p:nvPr/>
          </p:nvGrpSpPr>
          <p:grpSpPr>
            <a:xfrm>
              <a:off x="7598831" y="1532512"/>
              <a:ext cx="1016000" cy="544077"/>
              <a:chOff x="0" y="0"/>
              <a:chExt cx="1016000" cy="544075"/>
            </a:xfrm>
          </p:grpSpPr>
          <p:sp>
            <p:nvSpPr>
              <p:cNvPr id="140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2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1406" name="Group"/>
            <p:cNvGrpSpPr/>
            <p:nvPr/>
          </p:nvGrpSpPr>
          <p:grpSpPr>
            <a:xfrm>
              <a:off x="8623297" y="1532512"/>
              <a:ext cx="1016001" cy="544077"/>
              <a:chOff x="0" y="0"/>
              <a:chExt cx="1016000" cy="544075"/>
            </a:xfrm>
          </p:grpSpPr>
          <p:sp>
            <p:nvSpPr>
              <p:cNvPr id="140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5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1409" name="Group"/>
            <p:cNvGrpSpPr/>
            <p:nvPr/>
          </p:nvGrpSpPr>
          <p:grpSpPr>
            <a:xfrm>
              <a:off x="9639297" y="1532512"/>
              <a:ext cx="1016001" cy="544077"/>
              <a:chOff x="0" y="0"/>
              <a:chExt cx="1016000" cy="544075"/>
            </a:xfrm>
          </p:grpSpPr>
          <p:sp>
            <p:nvSpPr>
              <p:cNvPr id="140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8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1436" name="Group"/>
            <p:cNvGrpSpPr/>
            <p:nvPr/>
          </p:nvGrpSpPr>
          <p:grpSpPr>
            <a:xfrm>
              <a:off x="2330448" y="2073412"/>
              <a:ext cx="8735483" cy="1222377"/>
              <a:chOff x="0" y="0"/>
              <a:chExt cx="8735481" cy="1222375"/>
            </a:xfrm>
          </p:grpSpPr>
          <p:grpSp>
            <p:nvGrpSpPr>
              <p:cNvPr id="1412" name="Group"/>
              <p:cNvGrpSpPr/>
              <p:nvPr/>
            </p:nvGrpSpPr>
            <p:grpSpPr>
              <a:xfrm>
                <a:off x="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15" name="Group"/>
              <p:cNvGrpSpPr/>
              <p:nvPr/>
            </p:nvGrpSpPr>
            <p:grpSpPr>
              <a:xfrm>
                <a:off x="100541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4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18" name="Group"/>
              <p:cNvGrpSpPr/>
              <p:nvPr/>
            </p:nvGrpSpPr>
            <p:grpSpPr>
              <a:xfrm>
                <a:off x="20298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7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21" name="Group"/>
              <p:cNvGrpSpPr/>
              <p:nvPr/>
            </p:nvGrpSpPr>
            <p:grpSpPr>
              <a:xfrm>
                <a:off x="33485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0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24" name="Group"/>
              <p:cNvGrpSpPr/>
              <p:nvPr/>
            </p:nvGrpSpPr>
            <p:grpSpPr>
              <a:xfrm>
                <a:off x="46693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3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27" name="Group"/>
              <p:cNvGrpSpPr/>
              <p:nvPr/>
            </p:nvGrpSpPr>
            <p:grpSpPr>
              <a:xfrm>
                <a:off x="56747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6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30" name="Group"/>
              <p:cNvGrpSpPr/>
              <p:nvPr/>
            </p:nvGrpSpPr>
            <p:grpSpPr>
              <a:xfrm>
                <a:off x="669925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9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33" name="Group"/>
              <p:cNvGrpSpPr/>
              <p:nvPr/>
            </p:nvGrpSpPr>
            <p:grpSpPr>
              <a:xfrm>
                <a:off x="77194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3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2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34" name="Line"/>
              <p:cNvSpPr/>
              <p:nvPr/>
            </p:nvSpPr>
            <p:spPr>
              <a:xfrm flipH="1">
                <a:off x="2131484" y="76200"/>
                <a:ext cx="152400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35" name="Line"/>
              <p:cNvSpPr/>
              <p:nvPr/>
            </p:nvSpPr>
            <p:spPr>
              <a:xfrm>
                <a:off x="5179483" y="-1"/>
                <a:ext cx="18288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65" name="Group"/>
            <p:cNvGrpSpPr/>
            <p:nvPr/>
          </p:nvGrpSpPr>
          <p:grpSpPr>
            <a:xfrm>
              <a:off x="1921930" y="3521212"/>
              <a:ext cx="9652001" cy="1146176"/>
              <a:chOff x="0" y="0"/>
              <a:chExt cx="9652000" cy="1146175"/>
            </a:xfrm>
          </p:grpSpPr>
          <p:grpSp>
            <p:nvGrpSpPr>
              <p:cNvPr id="1439" name="Group"/>
              <p:cNvGrpSpPr/>
              <p:nvPr/>
            </p:nvGrpSpPr>
            <p:grpSpPr>
              <a:xfrm>
                <a:off x="-1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3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8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42" name="Group"/>
              <p:cNvGrpSpPr/>
              <p:nvPr/>
            </p:nvGrpSpPr>
            <p:grpSpPr>
              <a:xfrm>
                <a:off x="12086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45" name="Group"/>
              <p:cNvGrpSpPr/>
              <p:nvPr/>
            </p:nvGrpSpPr>
            <p:grpSpPr>
              <a:xfrm>
                <a:off x="24384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4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48" name="Group"/>
              <p:cNvGrpSpPr/>
              <p:nvPr/>
            </p:nvGrpSpPr>
            <p:grpSpPr>
              <a:xfrm>
                <a:off x="36554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7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51" name="Group"/>
              <p:cNvGrpSpPr/>
              <p:nvPr/>
            </p:nvGrpSpPr>
            <p:grpSpPr>
              <a:xfrm>
                <a:off x="5080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0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54" name="Group"/>
              <p:cNvGrpSpPr/>
              <p:nvPr/>
            </p:nvGrpSpPr>
            <p:grpSpPr>
              <a:xfrm>
                <a:off x="60854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3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57" name="Group"/>
              <p:cNvGrpSpPr/>
              <p:nvPr/>
            </p:nvGrpSpPr>
            <p:grpSpPr>
              <a:xfrm>
                <a:off x="73130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6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60" name="Group"/>
              <p:cNvGrpSpPr/>
              <p:nvPr/>
            </p:nvGrpSpPr>
            <p:grpSpPr>
              <a:xfrm>
                <a:off x="8636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5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9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61" name="Line"/>
              <p:cNvSpPr/>
              <p:nvPr/>
            </p:nvSpPr>
            <p:spPr>
              <a:xfrm flipH="1">
                <a:off x="812799" y="-1"/>
                <a:ext cx="711201" cy="4572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2" name="Line"/>
              <p:cNvSpPr/>
              <p:nvPr/>
            </p:nvSpPr>
            <p:spPr>
              <a:xfrm>
                <a:off x="24383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3" name="Line"/>
              <p:cNvSpPr/>
              <p:nvPr/>
            </p:nvSpPr>
            <p:spPr>
              <a:xfrm flipH="1">
                <a:off x="62991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4" name="Line"/>
              <p:cNvSpPr/>
              <p:nvPr/>
            </p:nvSpPr>
            <p:spPr>
              <a:xfrm>
                <a:off x="84327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94" name="Group"/>
            <p:cNvGrpSpPr/>
            <p:nvPr/>
          </p:nvGrpSpPr>
          <p:grpSpPr>
            <a:xfrm>
              <a:off x="1921930" y="4816613"/>
              <a:ext cx="9652001" cy="1222376"/>
              <a:chOff x="0" y="0"/>
              <a:chExt cx="9652000" cy="1222375"/>
            </a:xfrm>
          </p:grpSpPr>
          <p:sp>
            <p:nvSpPr>
              <p:cNvPr id="1466" name="Line"/>
              <p:cNvSpPr/>
              <p:nvPr/>
            </p:nvSpPr>
            <p:spPr>
              <a:xfrm flipH="1">
                <a:off x="507999" y="3175"/>
                <a:ext cx="1" cy="60642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7" name="Line"/>
              <p:cNvSpPr/>
              <p:nvPr/>
            </p:nvSpPr>
            <p:spPr>
              <a:xfrm>
                <a:off x="3048000" y="0"/>
                <a:ext cx="0" cy="6096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8" name="Line"/>
              <p:cNvSpPr/>
              <p:nvPr/>
            </p:nvSpPr>
            <p:spPr>
              <a:xfrm flipH="1">
                <a:off x="5689600" y="-1"/>
                <a:ext cx="1016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471" name="Group"/>
              <p:cNvGrpSpPr/>
              <p:nvPr/>
            </p:nvGrpSpPr>
            <p:grpSpPr>
              <a:xfrm>
                <a:off x="-1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6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0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74" name="Group"/>
              <p:cNvGrpSpPr/>
              <p:nvPr/>
            </p:nvGrpSpPr>
            <p:grpSpPr>
              <a:xfrm>
                <a:off x="1219199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3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77" name="Group"/>
              <p:cNvGrpSpPr/>
              <p:nvPr/>
            </p:nvGrpSpPr>
            <p:grpSpPr>
              <a:xfrm>
                <a:off x="243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7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6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80" name="Group"/>
              <p:cNvGrpSpPr/>
              <p:nvPr/>
            </p:nvGrpSpPr>
            <p:grpSpPr>
              <a:xfrm>
                <a:off x="3655483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9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83" name="Group"/>
              <p:cNvGrpSpPr/>
              <p:nvPr/>
            </p:nvGrpSpPr>
            <p:grpSpPr>
              <a:xfrm>
                <a:off x="497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2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86" name="Group"/>
              <p:cNvGrpSpPr/>
              <p:nvPr/>
            </p:nvGrpSpPr>
            <p:grpSpPr>
              <a:xfrm>
                <a:off x="61849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4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5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89" name="Group"/>
              <p:cNvGrpSpPr/>
              <p:nvPr/>
            </p:nvGrpSpPr>
            <p:grpSpPr>
              <a:xfrm>
                <a:off x="7412566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8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8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92" name="Group"/>
              <p:cNvGrpSpPr/>
              <p:nvPr/>
            </p:nvGrpSpPr>
            <p:grpSpPr>
              <a:xfrm>
                <a:off x="86360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9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91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93" name="Line"/>
              <p:cNvSpPr/>
              <p:nvPr/>
            </p:nvSpPr>
            <p:spPr>
              <a:xfrm>
                <a:off x="9144000" y="0"/>
                <a:ext cx="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495" name="Quick sort…"/>
          <p:cNvSpPr txBox="1"/>
          <p:nvPr/>
        </p:nvSpPr>
        <p:spPr>
          <a:xfrm>
            <a:off x="2235169" y="418676"/>
            <a:ext cx="29855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Quick sort</a:t>
            </a:r>
            <a:r>
              <a:rPr lang="en-US" dirty="0"/>
              <a:t> </a:t>
            </a:r>
            <a:r>
              <a:rPr dirty="0"/>
              <a:t>example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49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4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1500" name="Worst-case of quicksort"/>
          <p:cNvSpPr txBox="1">
            <a:spLocks noGrp="1"/>
          </p:cNvSpPr>
          <p:nvPr>
            <p:ph type="title"/>
          </p:nvPr>
        </p:nvSpPr>
        <p:spPr>
          <a:xfrm>
            <a:off x="609598" y="274638"/>
            <a:ext cx="6789823" cy="1143001"/>
          </a:xfrm>
          <a:prstGeom prst="rect">
            <a:avLst/>
          </a:prstGeom>
        </p:spPr>
        <p:txBody>
          <a:bodyPr/>
          <a:lstStyle/>
          <a:p>
            <a:r>
              <a:t>Worst-case of quicksort</a:t>
            </a:r>
          </a:p>
        </p:txBody>
      </p:sp>
      <p:sp>
        <p:nvSpPr>
          <p:cNvPr id="1501" name="Input sorted or reverse sorted.…"/>
          <p:cNvSpPr txBox="1"/>
          <p:nvPr/>
        </p:nvSpPr>
        <p:spPr>
          <a:xfrm>
            <a:off x="816140" y="1617662"/>
            <a:ext cx="7710648" cy="148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00755" indent="-400755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Input sorted or reverse sorted.</a:t>
            </a:r>
          </a:p>
          <a:p>
            <a:pPr marL="400755" indent="-400755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Partition around min or max element.</a:t>
            </a:r>
          </a:p>
          <a:p>
            <a:pPr marL="400755" indent="-400755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One side of partition always has no elements.</a:t>
            </a:r>
          </a:p>
        </p:txBody>
      </p:sp>
      <p:pic>
        <p:nvPicPr>
          <p:cNvPr id="1502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2066" y="3194050"/>
            <a:ext cx="287868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3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4866" y="3352800"/>
            <a:ext cx="6282268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4" name="(arithmetic series)"/>
          <p:cNvSpPr txBox="1"/>
          <p:nvPr/>
        </p:nvSpPr>
        <p:spPr>
          <a:xfrm>
            <a:off x="6786033" y="5059364"/>
            <a:ext cx="314043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(arithmetic series)</a:t>
            </a:r>
          </a:p>
        </p:txBody>
      </p:sp>
      <p:pic>
        <p:nvPicPr>
          <p:cNvPr id="1505" name="quicksort" descr="quicksort"/>
          <p:cNvPicPr>
            <a:picLocks noChangeAspect="1"/>
          </p:cNvPicPr>
          <p:nvPr/>
        </p:nvPicPr>
        <p:blipFill>
          <a:blip r:embed="rId4">
            <a:extLst/>
          </a:blip>
          <a:srcRect l="16800" t="22267" r="19501" b="38933"/>
          <a:stretch>
            <a:fillRect/>
          </a:stretch>
        </p:blipFill>
        <p:spPr>
          <a:xfrm>
            <a:off x="7243568" y="594267"/>
            <a:ext cx="4828117" cy="2033337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  <p:sp>
        <p:nvSpPr>
          <p:cNvPr id="1506" name="1"/>
          <p:cNvSpPr/>
          <p:nvPr/>
        </p:nvSpPr>
        <p:spPr>
          <a:xfrm>
            <a:off x="5047329" y="3307913"/>
            <a:ext cx="275168" cy="49543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50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1511" name="Best-case analysi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Best-case analysis</a:t>
            </a:r>
          </a:p>
        </p:txBody>
      </p:sp>
      <p:sp>
        <p:nvSpPr>
          <p:cNvPr id="1512" name="(For intuition only!)"/>
          <p:cNvSpPr txBox="1"/>
          <p:nvPr/>
        </p:nvSpPr>
        <p:spPr>
          <a:xfrm>
            <a:off x="2292351" y="1249363"/>
            <a:ext cx="3536912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225425" indent="-225425">
              <a:defRPr sz="32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intuition only!)</a:t>
            </a:r>
          </a:p>
        </p:txBody>
      </p:sp>
      <p:sp>
        <p:nvSpPr>
          <p:cNvPr id="1513" name="If we’re lucky, PARTITION splits the array evenly:"/>
          <p:cNvSpPr txBox="1"/>
          <p:nvPr/>
        </p:nvSpPr>
        <p:spPr>
          <a:xfrm>
            <a:off x="711199" y="1924050"/>
            <a:ext cx="8021302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If we’re lucky, P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ARTITION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splits the array evenly:</a:t>
            </a:r>
          </a:p>
        </p:txBody>
      </p:sp>
      <p:sp>
        <p:nvSpPr>
          <p:cNvPr id="1514" name="T(n) = 2T(n/2) + Θ(n)…"/>
          <p:cNvSpPr txBox="1"/>
          <p:nvPr/>
        </p:nvSpPr>
        <p:spPr>
          <a:xfrm>
            <a:off x="1422400" y="2514600"/>
            <a:ext cx="3814128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tabLst>
                <a:tab pos="850900" algn="l"/>
              </a:tabLst>
            </a:pP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= 2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</a:t>
            </a:r>
            <a:r>
              <a:rPr sz="3200">
                <a:solidFill>
                  <a:srgbClr val="009999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tabLst>
                <a:tab pos="850900" algn="l"/>
              </a:tabLst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= </a:t>
            </a:r>
            <a:r>
              <a:rPr sz="3200">
                <a:solidFill>
                  <a:srgbClr val="009999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515" name="(same as merge sort)"/>
          <p:cNvSpPr txBox="1"/>
          <p:nvPr/>
        </p:nvSpPr>
        <p:spPr>
          <a:xfrm>
            <a:off x="6049433" y="2986089"/>
            <a:ext cx="3470832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(same as merge sort)</a:t>
            </a:r>
          </a:p>
        </p:txBody>
      </p:sp>
      <p:grpSp>
        <p:nvGrpSpPr>
          <p:cNvPr id="1521" name="Group"/>
          <p:cNvGrpSpPr/>
          <p:nvPr/>
        </p:nvGrpSpPr>
        <p:grpSpPr>
          <a:xfrm>
            <a:off x="711199" y="3976687"/>
            <a:ext cx="7214488" cy="1427163"/>
            <a:chOff x="0" y="0"/>
            <a:chExt cx="7214486" cy="1427162"/>
          </a:xfrm>
        </p:grpSpPr>
        <p:grpSp>
          <p:nvGrpSpPr>
            <p:cNvPr id="1519" name="Group"/>
            <p:cNvGrpSpPr/>
            <p:nvPr/>
          </p:nvGrpSpPr>
          <p:grpSpPr>
            <a:xfrm>
              <a:off x="-1" y="0"/>
              <a:ext cx="7214488" cy="673100"/>
              <a:chOff x="0" y="0"/>
              <a:chExt cx="7214486" cy="673099"/>
            </a:xfrm>
          </p:grpSpPr>
          <p:sp>
            <p:nvSpPr>
              <p:cNvPr id="1516" name="What if the split is always"/>
              <p:cNvSpPr txBox="1"/>
              <p:nvPr/>
            </p:nvSpPr>
            <p:spPr>
              <a:xfrm>
                <a:off x="0" y="46037"/>
                <a:ext cx="4336614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What if the split is always</a:t>
                </a:r>
              </a:p>
            </p:txBody>
          </p:sp>
          <p:pic>
            <p:nvPicPr>
              <p:cNvPr id="1517" name="image8.pdf" descr="image8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842000" y="0"/>
                <a:ext cx="1168401" cy="673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18" name="?"/>
              <p:cNvSpPr txBox="1"/>
              <p:nvPr/>
            </p:nvSpPr>
            <p:spPr>
              <a:xfrm>
                <a:off x="6929966" y="46037"/>
                <a:ext cx="28452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?</a:t>
                </a:r>
              </a:p>
            </p:txBody>
          </p:sp>
        </p:grpSp>
        <p:pic>
          <p:nvPicPr>
            <p:cNvPr id="1520" name="image9.pdf" descr="image9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1200" y="919162"/>
              <a:ext cx="6265334" cy="50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2" name="What is the solution to this recurrence?"/>
          <p:cNvSpPr txBox="1"/>
          <p:nvPr/>
        </p:nvSpPr>
        <p:spPr>
          <a:xfrm>
            <a:off x="711200" y="5429250"/>
            <a:ext cx="646902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What is the solution to this recurrence?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1" grpId="0" animBg="1" advAuto="0"/>
      <p:bldP spid="1522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52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1530" name="Quicksort Runtime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Quicksort Runtimes</a:t>
            </a:r>
          </a:p>
        </p:txBody>
      </p:sp>
      <p:sp>
        <p:nvSpPr>
          <p:cNvPr id="1531" name="Best-case runtime Tbest(n) ∈ Θ(n log n)…"/>
          <p:cNvSpPr txBox="1"/>
          <p:nvPr/>
        </p:nvSpPr>
        <p:spPr>
          <a:xfrm>
            <a:off x="1339850" y="1524001"/>
            <a:ext cx="9726529" cy="4392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Best-case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Worst-case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baseline="30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Worse than mergesort? Why is it called quicksort then?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Its average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</a:p>
          <a:p>
            <a:pPr marL="820384" lvl="1" indent="-363184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2900"/>
            </a:pP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the expected runtime of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randomized quicksort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1">
                                            <p:txEl>
                                              <p:charRg st="24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54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3374074" y="334406"/>
            <a:ext cx="5040086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2040048349"/>
              </p:ext>
            </p:extLst>
          </p:nvPr>
        </p:nvGraphicFramePr>
        <p:xfrm>
          <a:off x="3374074" y="1622777"/>
          <a:ext cx="5364577" cy="26460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74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858" y="5237948"/>
            <a:ext cx="690875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For 10 billion random numbers (10</a:t>
            </a:r>
            <a:r>
              <a:rPr lang="en-US" sz="2800" baseline="30000" dirty="0">
                <a:solidFill>
                  <a:srgbClr val="000000"/>
                </a:solidFill>
              </a:rPr>
              <a:t>10</a:t>
            </a:r>
            <a:r>
              <a:rPr lang="en-US" sz="2800" dirty="0">
                <a:solidFill>
                  <a:srgbClr val="000000"/>
                </a:solidFill>
              </a:rPr>
              <a:t>),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Quick Sort is about 300,000,000 times faster!!!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3366"/>
              </p:ext>
            </p:extLst>
          </p:nvPr>
        </p:nvGraphicFramePr>
        <p:xfrm>
          <a:off x="9637889" y="825083"/>
          <a:ext cx="1552222" cy="517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8033608" y="5715001"/>
            <a:ext cx="1336170" cy="0"/>
          </a:xfrm>
          <a:prstGeom prst="straightConnector1">
            <a:avLst/>
          </a:prstGeom>
          <a:noFill/>
          <a:ln w="12700" cap="flat">
            <a:solidFill>
              <a:srgbClr val="5B9BD5"/>
            </a:solidFill>
            <a:prstDash val="solid"/>
            <a:miter lim="8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 flipH="1">
            <a:off x="10031992" y="342241"/>
            <a:ext cx="7882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Ratio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11515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55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639125233"/>
              </p:ext>
            </p:extLst>
          </p:nvPr>
        </p:nvGraphicFramePr>
        <p:xfrm>
          <a:off x="914400" y="1524000"/>
          <a:ext cx="11005493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Best-Case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 dirty="0"/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5991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56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Other Issues</a:t>
            </a:r>
            <a:endParaRPr sz="4400" dirty="0"/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960746811"/>
              </p:ext>
            </p:extLst>
          </p:nvPr>
        </p:nvGraphicFramePr>
        <p:xfrm>
          <a:off x="2424724" y="1346479"/>
          <a:ext cx="7879177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Space</a:t>
                      </a:r>
                      <a:r>
                        <a:rPr lang="en-US" sz="2800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Complexity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489272"/>
            <a:ext cx="107070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Stable: the relative order of elements with the same value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98636598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391" y="1638813"/>
            <a:ext cx="6660848" cy="2573308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Which algorithm is the best for sorting data files frequently in the flash memory?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(Hints: Flash memory has limitation on the number of writes to it.)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87" y="891978"/>
            <a:ext cx="2361642" cy="23616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124214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095" y="1663005"/>
            <a:ext cx="9987038" cy="317807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algorithm is the best for sorting a big data file where most of data are in the sorted order already? (Hint: Best Case)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avoid the worst-case behavior of the Quicksort? (Hints: selection of keys for partitioning.)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sorting algorithms are out there? (Hints: Google Search)</a:t>
            </a:r>
          </a:p>
        </p:txBody>
      </p:sp>
    </p:spTree>
    <p:extLst>
      <p:ext uri="{BB962C8B-B14F-4D97-AF65-F5344CB8AC3E}">
        <p14:creationId xmlns:p14="http://schemas.microsoft.com/office/powerpoint/2010/main" val="272896807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A0A-6B4C-1E4F-B0B6-6269CA97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F5FF6-8518-A64E-B767-6FEF526B8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53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0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Merge Sort</a:t>
            </a:r>
          </a:p>
        </p:txBody>
      </p:sp>
      <p:sp>
        <p:nvSpPr>
          <p:cNvPr id="291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72161" y="2123691"/>
            <a:ext cx="5204464" cy="3213132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r>
              <a:rPr dirty="0"/>
              <a:t>Divide-and-conquer</a:t>
            </a:r>
          </a:p>
          <a:p>
            <a:r>
              <a:rPr dirty="0"/>
              <a:t>Recursively sort ½ the set</a:t>
            </a:r>
          </a:p>
          <a:p>
            <a:r>
              <a:rPr dirty="0"/>
              <a:t>Then merge them together: O(n)</a:t>
            </a:r>
          </a:p>
          <a:p>
            <a:r>
              <a:rPr dirty="0"/>
              <a:t>O(n </a:t>
            </a:r>
            <a:r>
              <a:rPr i="1" dirty="0"/>
              <a:t>lg </a:t>
            </a:r>
            <a:r>
              <a:rPr dirty="0"/>
              <a:t>n) for both best, average, and worst cases</a:t>
            </a:r>
          </a:p>
          <a:p>
            <a:r>
              <a:rPr dirty="0"/>
              <a:t>Can be made to be in-place</a:t>
            </a:r>
          </a:p>
        </p:txBody>
      </p:sp>
      <p:sp>
        <p:nvSpPr>
          <p:cNvPr id="29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6996" y="1475307"/>
            <a:ext cx="6670369" cy="437024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353605EC-1699-6143-93CA-5ABA5B38A103}"/>
              </a:ext>
            </a:extLst>
          </p:cNvPr>
          <p:cNvSpPr txBox="1"/>
          <p:nvPr/>
        </p:nvSpPr>
        <p:spPr>
          <a:xfrm>
            <a:off x="6494504" y="5663257"/>
            <a:ext cx="4756013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 Array or List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In-Place: if using List</a:t>
            </a:r>
          </a:p>
        </p:txBody>
      </p:sp>
    </p:spTree>
    <p:extLst>
      <p:ext uri="{BB962C8B-B14F-4D97-AF65-F5344CB8AC3E}">
        <p14:creationId xmlns:p14="http://schemas.microsoft.com/office/powerpoint/2010/main" val="387157487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42" name="Overview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7457" indent="-337457">
              <a:lnSpc>
                <a:spcPct val="72000"/>
              </a:lnSpc>
              <a:defRPr sz="2100"/>
            </a:pPr>
            <a:r>
              <a:rPr lang="en-US" sz="4000" dirty="0"/>
              <a:t>More about sorting</a:t>
            </a:r>
          </a:p>
        </p:txBody>
      </p:sp>
      <p:sp>
        <p:nvSpPr>
          <p:cNvPr id="143" name="Quicksort…"/>
          <p:cNvSpPr txBox="1">
            <a:spLocks noGrp="1"/>
          </p:cNvSpPr>
          <p:nvPr>
            <p:ph type="body" sz="half" idx="1"/>
          </p:nvPr>
        </p:nvSpPr>
        <p:spPr>
          <a:xfrm>
            <a:off x="2722085" y="1935469"/>
            <a:ext cx="5320229" cy="1160272"/>
          </a:xfrm>
          <a:prstGeom prst="rect">
            <a:avLst/>
          </a:prstGeom>
        </p:spPr>
        <p:txBody>
          <a:bodyPr/>
          <a:lstStyle/>
          <a:p>
            <a:pPr marL="800100" lvl="1" indent="-342900">
              <a:lnSpc>
                <a:spcPct val="72000"/>
              </a:lnSpc>
              <a:spcBef>
                <a:spcPts val="500"/>
              </a:spcBef>
              <a:defRPr sz="1800"/>
            </a:pPr>
            <a:r>
              <a:rPr sz="2700" dirty="0"/>
              <a:t>Theoretical lower-bound</a:t>
            </a:r>
          </a:p>
          <a:p>
            <a:pPr marL="800100" lvl="1" indent="-342900">
              <a:lnSpc>
                <a:spcPct val="72000"/>
              </a:lnSpc>
              <a:spcBef>
                <a:spcPts val="500"/>
              </a:spcBef>
              <a:defRPr sz="1800"/>
            </a:pPr>
            <a:r>
              <a:rPr sz="2700" dirty="0"/>
              <a:t>Linear-time sorting algorithms</a:t>
            </a:r>
          </a:p>
          <a:p>
            <a:pPr marL="800100" lvl="1" indent="-342900">
              <a:lnSpc>
                <a:spcPct val="72000"/>
              </a:lnSpc>
              <a:spcBef>
                <a:spcPts val="500"/>
              </a:spcBef>
              <a:defRPr sz="1800"/>
            </a:pPr>
            <a:r>
              <a:rPr sz="2700" dirty="0"/>
              <a:t>Stability of sorting</a:t>
            </a:r>
          </a:p>
        </p:txBody>
      </p:sp>
      <p:sp>
        <p:nvSpPr>
          <p:cNvPr id="14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65447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Unstable 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095" y="1626718"/>
            <a:ext cx="9434287" cy="218626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Please give a counter-example to show that they are not stable sorting algorithms.</a:t>
            </a:r>
          </a:p>
          <a:p>
            <a:pPr lvl="1" fontAlgn="base"/>
            <a:r>
              <a:rPr lang="en-US" dirty="0"/>
              <a:t>Heap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/>
            <a:r>
              <a:rPr lang="en-US" dirty="0"/>
              <a:t>Quick Sort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3856" y="4471743"/>
            <a:ext cx="8847667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/>
              <a:buChar char="•"/>
            </a:pPr>
            <a:r>
              <a:rPr lang="en-US" dirty="0"/>
              <a:t>Heap Sort: Consider array	 20a 20b 19 (already in max-heap format)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 19 20b 20a.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Selection sort: 		4a 2 3 4b 1 			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2 3 4b 4a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Quick Sort: 		4a  2  3  4b  1 (use 3 as pivot)                   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  2  3  4b 4a</a:t>
            </a:r>
          </a:p>
        </p:txBody>
      </p:sp>
    </p:spTree>
    <p:extLst>
      <p:ext uri="{BB962C8B-B14F-4D97-AF65-F5344CB8AC3E}">
        <p14:creationId xmlns:p14="http://schemas.microsoft.com/office/powerpoint/2010/main" val="75385165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In place algorithm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28" y="2062146"/>
            <a:ext cx="8902095" cy="3114615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Which of the following sorting algorithms is NOT in-place?  </a:t>
            </a:r>
          </a:p>
          <a:p>
            <a:pPr lvl="1" fontAlgn="base"/>
            <a:r>
              <a:rPr lang="en-US" dirty="0"/>
              <a:t>Quick sort</a:t>
            </a:r>
          </a:p>
          <a:p>
            <a:pPr lvl="1" fontAlgn="base"/>
            <a:r>
              <a:rPr lang="en-US" dirty="0"/>
              <a:t>Merge Sort</a:t>
            </a:r>
          </a:p>
          <a:p>
            <a:pPr lvl="1" fontAlgn="base"/>
            <a:r>
              <a:rPr lang="en-US" dirty="0"/>
              <a:t>Insertion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 fontAlgn="base"/>
            <a:r>
              <a:rPr lang="en-US" dirty="0"/>
              <a:t>Heap sort</a:t>
            </a:r>
          </a:p>
          <a:p>
            <a:pPr marL="457200" lvl="1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990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566" name="More about sorting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r>
              <a:rPr dirty="0"/>
              <a:t>More about sorting</a:t>
            </a:r>
          </a:p>
        </p:txBody>
      </p:sp>
      <p:sp>
        <p:nvSpPr>
          <p:cNvPr id="1567" name="How many sorting algorithms do you know?…"/>
          <p:cNvSpPr txBox="1">
            <a:spLocks noGrp="1"/>
          </p:cNvSpPr>
          <p:nvPr>
            <p:ph type="body" idx="1"/>
          </p:nvPr>
        </p:nvSpPr>
        <p:spPr>
          <a:xfrm>
            <a:off x="838199" y="1647930"/>
            <a:ext cx="11076863" cy="3518831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pPr marL="261257" indent="-261257"/>
            <a:r>
              <a:rPr sz="3200" dirty="0"/>
              <a:t>How many sorting algorithms do you know?</a:t>
            </a:r>
            <a:endParaRPr lang="en-US" sz="3200" dirty="0"/>
          </a:p>
          <a:p>
            <a:pPr marL="756557" lvl="1" indent="-261257"/>
            <a:r>
              <a:rPr dirty="0"/>
              <a:t>https://en.wikipedia.org/wiki/Sorting_algorithm#Inefficient_sorts</a:t>
            </a:r>
          </a:p>
          <a:p>
            <a:pPr marL="261257" indent="-261257"/>
            <a:r>
              <a:rPr sz="3200" dirty="0"/>
              <a:t>What are their time complexity?</a:t>
            </a:r>
          </a:p>
          <a:p>
            <a:pPr marL="261257" indent="-261257"/>
            <a:r>
              <a:rPr sz="3200" dirty="0"/>
              <a:t>What’s common about them?</a:t>
            </a:r>
          </a:p>
          <a:p>
            <a:pPr marL="261257" indent="-261257"/>
            <a:r>
              <a:rPr sz="3200" dirty="0"/>
              <a:t>Can we do better than Θ(n log n)?</a:t>
            </a:r>
          </a:p>
          <a:p>
            <a:pPr marL="756557" lvl="1" indent="-261257"/>
            <a:r>
              <a:rPr dirty="0"/>
              <a:t>Yes and no</a:t>
            </a:r>
          </a:p>
        </p:txBody>
      </p:sp>
      <p:sp>
        <p:nvSpPr>
          <p:cNvPr id="156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" grpId="0" build="p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572" name="Theoretical lower-bound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Theoretical lower-bound</a:t>
            </a:r>
          </a:p>
        </p:txBody>
      </p:sp>
      <p:sp>
        <p:nvSpPr>
          <p:cNvPr id="1573" name="Comparison sort: determines the relative order of two elements only by comparison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3015291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pPr marL="261257" indent="-261257"/>
            <a:r>
              <a:rPr sz="3200" dirty="0"/>
              <a:t>Comparison sort: determines the relative order of two elements only by comparison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 dirty="0"/>
              <a:t>What else can you do …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 sz="2800" dirty="0"/>
          </a:p>
          <a:p>
            <a:pPr lvl="1">
              <a:spcBef>
                <a:spcPts val="500"/>
              </a:spcBef>
              <a:defRPr sz="2400"/>
            </a:pPr>
            <a:r>
              <a:rPr sz="2800" dirty="0"/>
              <a:t>Text book Ch8.1 shows that the theoretical lower-bound for any comparison-based sorting algorithm is Θ(n log n)</a:t>
            </a:r>
          </a:p>
        </p:txBody>
      </p:sp>
      <p:sp>
        <p:nvSpPr>
          <p:cNvPr id="157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64</a:t>
            </a:fld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Lower-bound of comparison-based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>
              <a:defRPr sz="4400"/>
            </a:pPr>
            <a:r>
              <a:rPr sz="3200" dirty="0"/>
              <a:t>Lower-bound of comparison-based sort</a:t>
            </a:r>
          </a:p>
        </p:txBody>
      </p:sp>
      <p:sp>
        <p:nvSpPr>
          <p:cNvPr id="1578" name="Comparison-Based Sorting…"/>
          <p:cNvSpPr txBox="1">
            <a:spLocks noGrp="1"/>
          </p:cNvSpPr>
          <p:nvPr>
            <p:ph type="body" sz="quarter" idx="1"/>
          </p:nvPr>
        </p:nvSpPr>
        <p:spPr>
          <a:xfrm>
            <a:off x="780239" y="2750796"/>
            <a:ext cx="3980468" cy="2727570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660"/>
            </a:pPr>
            <a:r>
              <a:rPr dirty="0"/>
              <a:t>Comparison-Based Sorting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rPr dirty="0"/>
              <a:t># comparisons?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rPr dirty="0"/>
              <a:t>A = [9 6 5]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rPr dirty="0"/>
              <a:t>A = [5 6 9]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rPr dirty="0"/>
              <a:t>A = …</a:t>
            </a:r>
          </a:p>
        </p:txBody>
      </p:sp>
      <p:sp>
        <p:nvSpPr>
          <p:cNvPr id="157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grpSp>
        <p:nvGrpSpPr>
          <p:cNvPr id="1632" name="Group"/>
          <p:cNvGrpSpPr/>
          <p:nvPr/>
        </p:nvGrpSpPr>
        <p:grpSpPr>
          <a:xfrm>
            <a:off x="5717014" y="2537806"/>
            <a:ext cx="5394151" cy="3447732"/>
            <a:chOff x="9350" y="0"/>
            <a:chExt cx="5394150" cy="3447731"/>
          </a:xfrm>
        </p:grpSpPr>
        <p:sp>
          <p:nvSpPr>
            <p:cNvPr id="1580" name="Oval"/>
            <p:cNvSpPr/>
            <p:nvPr/>
          </p:nvSpPr>
          <p:spPr>
            <a:xfrm>
              <a:off x="1736550" y="0"/>
              <a:ext cx="1016001" cy="533400"/>
            </a:xfrm>
            <a:prstGeom prst="ellipse">
              <a:avLst/>
            </a:prstGeom>
            <a:solidFill>
              <a:srgbClr val="009BD5"/>
            </a:solidFill>
            <a:ln w="9525" cap="flat">
              <a:solidFill>
                <a:srgbClr val="5B9B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81" name="a1 &lt; a2?"/>
            <p:cNvSpPr txBox="1"/>
            <p:nvPr/>
          </p:nvSpPr>
          <p:spPr>
            <a:xfrm>
              <a:off x="1844166" y="81279"/>
              <a:ext cx="800768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t>a</a:t>
              </a:r>
              <a:r>
                <a:rPr baseline="-5999"/>
                <a:t>1</a:t>
              </a:r>
              <a:r>
                <a:t> &lt; a</a:t>
              </a:r>
              <a:r>
                <a:rPr baseline="-5999"/>
                <a:t>2</a:t>
              </a:r>
              <a:r>
                <a:t>?</a:t>
              </a:r>
            </a:p>
          </p:txBody>
        </p:sp>
        <p:sp>
          <p:nvSpPr>
            <p:cNvPr id="1582" name="Line"/>
            <p:cNvSpPr/>
            <p:nvPr/>
          </p:nvSpPr>
          <p:spPr>
            <a:xfrm flipH="1">
              <a:off x="1634949" y="457199"/>
              <a:ext cx="4064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83" name="Line"/>
            <p:cNvSpPr/>
            <p:nvPr/>
          </p:nvSpPr>
          <p:spPr>
            <a:xfrm>
              <a:off x="2549349" y="457199"/>
              <a:ext cx="5080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84" name="yes"/>
            <p:cNvSpPr txBox="1"/>
            <p:nvPr/>
          </p:nvSpPr>
          <p:spPr>
            <a:xfrm>
              <a:off x="1220083" y="442912"/>
              <a:ext cx="407973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yes</a:t>
              </a:r>
            </a:p>
          </p:txBody>
        </p:sp>
        <p:sp>
          <p:nvSpPr>
            <p:cNvPr id="1585" name="no"/>
            <p:cNvSpPr txBox="1"/>
            <p:nvPr/>
          </p:nvSpPr>
          <p:spPr>
            <a:xfrm>
              <a:off x="2748316" y="380999"/>
              <a:ext cx="344797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no</a:t>
              </a:r>
            </a:p>
          </p:txBody>
        </p:sp>
        <p:grpSp>
          <p:nvGrpSpPr>
            <p:cNvPr id="1588" name="Group"/>
            <p:cNvGrpSpPr/>
            <p:nvPr/>
          </p:nvGrpSpPr>
          <p:grpSpPr>
            <a:xfrm>
              <a:off x="720550" y="990599"/>
              <a:ext cx="1016001" cy="457201"/>
              <a:chOff x="0" y="0"/>
              <a:chExt cx="1016000" cy="457200"/>
            </a:xfrm>
          </p:grpSpPr>
          <p:sp>
            <p:nvSpPr>
              <p:cNvPr id="1586" name="Oval"/>
              <p:cNvSpPr/>
              <p:nvPr/>
            </p:nvSpPr>
            <p:spPr>
              <a:xfrm>
                <a:off x="0" y="0"/>
                <a:ext cx="10160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87" name="a2 &lt; a3?"/>
              <p:cNvSpPr txBox="1"/>
              <p:nvPr/>
            </p:nvSpPr>
            <p:spPr>
              <a:xfrm>
                <a:off x="107616" y="43179"/>
                <a:ext cx="800768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/>
                <a:r>
                  <a:t>a</a:t>
                </a:r>
                <a:r>
                  <a:rPr baseline="-5999"/>
                  <a:t>2</a:t>
                </a:r>
                <a:r>
                  <a:t> &lt; a</a:t>
                </a:r>
                <a:r>
                  <a:rPr baseline="-5999"/>
                  <a:t>3</a:t>
                </a:r>
                <a:r>
                  <a:t>?</a:t>
                </a:r>
              </a:p>
            </p:txBody>
          </p:sp>
        </p:grpSp>
        <p:grpSp>
          <p:nvGrpSpPr>
            <p:cNvPr id="1591" name="Group"/>
            <p:cNvGrpSpPr/>
            <p:nvPr/>
          </p:nvGrpSpPr>
          <p:grpSpPr>
            <a:xfrm>
              <a:off x="2955750" y="990599"/>
              <a:ext cx="1016001" cy="457201"/>
              <a:chOff x="0" y="0"/>
              <a:chExt cx="1016000" cy="457200"/>
            </a:xfrm>
          </p:grpSpPr>
          <p:sp>
            <p:nvSpPr>
              <p:cNvPr id="1589" name="Oval"/>
              <p:cNvSpPr/>
              <p:nvPr/>
            </p:nvSpPr>
            <p:spPr>
              <a:xfrm>
                <a:off x="0" y="0"/>
                <a:ext cx="10160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90" name="a1 &lt; a3 ?"/>
              <p:cNvSpPr txBox="1"/>
              <p:nvPr/>
            </p:nvSpPr>
            <p:spPr>
              <a:xfrm>
                <a:off x="81776" y="43179"/>
                <a:ext cx="852448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/>
                <a:r>
                  <a:t>a</a:t>
                </a:r>
                <a:r>
                  <a:rPr baseline="-5999"/>
                  <a:t>1</a:t>
                </a:r>
                <a:r>
                  <a:t> &lt; a</a:t>
                </a:r>
                <a:r>
                  <a:rPr baseline="-5999"/>
                  <a:t>3</a:t>
                </a:r>
                <a:r>
                  <a:t> ?</a:t>
                </a:r>
              </a:p>
            </p:txBody>
          </p:sp>
        </p:grpSp>
        <p:sp>
          <p:nvSpPr>
            <p:cNvPr id="1592" name="Line"/>
            <p:cNvSpPr/>
            <p:nvPr/>
          </p:nvSpPr>
          <p:spPr>
            <a:xfrm flipH="1">
              <a:off x="923749" y="1447799"/>
              <a:ext cx="3048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93" name="Line"/>
            <p:cNvSpPr/>
            <p:nvPr/>
          </p:nvSpPr>
          <p:spPr>
            <a:xfrm>
              <a:off x="1634949" y="1447799"/>
              <a:ext cx="3048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94" name="Line"/>
            <p:cNvSpPr/>
            <p:nvPr/>
          </p:nvSpPr>
          <p:spPr>
            <a:xfrm flipH="1">
              <a:off x="3057349" y="1447799"/>
              <a:ext cx="4064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95" name="Line"/>
            <p:cNvSpPr/>
            <p:nvPr/>
          </p:nvSpPr>
          <p:spPr>
            <a:xfrm>
              <a:off x="3768549" y="1447799"/>
              <a:ext cx="4064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96" name="yes"/>
            <p:cNvSpPr txBox="1"/>
            <p:nvPr/>
          </p:nvSpPr>
          <p:spPr>
            <a:xfrm>
              <a:off x="415750" y="1523999"/>
              <a:ext cx="407973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yes</a:t>
              </a:r>
            </a:p>
          </p:txBody>
        </p:sp>
        <p:sp>
          <p:nvSpPr>
            <p:cNvPr id="1597" name="no"/>
            <p:cNvSpPr txBox="1"/>
            <p:nvPr/>
          </p:nvSpPr>
          <p:spPr>
            <a:xfrm>
              <a:off x="1736550" y="1462087"/>
              <a:ext cx="344796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no</a:t>
              </a:r>
            </a:p>
          </p:txBody>
        </p:sp>
        <p:grpSp>
          <p:nvGrpSpPr>
            <p:cNvPr id="1600" name="Group"/>
            <p:cNvGrpSpPr/>
            <p:nvPr/>
          </p:nvGrpSpPr>
          <p:grpSpPr>
            <a:xfrm>
              <a:off x="9350" y="1948179"/>
              <a:ext cx="1117601" cy="370841"/>
              <a:chOff x="0" y="0"/>
              <a:chExt cx="1117600" cy="370840"/>
            </a:xfrm>
          </p:grpSpPr>
          <p:sp>
            <p:nvSpPr>
              <p:cNvPr id="1598" name="Rectangle"/>
              <p:cNvSpPr/>
              <p:nvPr/>
            </p:nvSpPr>
            <p:spPr>
              <a:xfrm>
                <a:off x="0" y="33020"/>
                <a:ext cx="1117600" cy="3048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99" name="(a1, a2, a3)"/>
              <p:cNvSpPr txBox="1"/>
              <p:nvPr/>
            </p:nvSpPr>
            <p:spPr>
              <a:xfrm>
                <a:off x="48581" y="0"/>
                <a:ext cx="1020438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/>
                <a:r>
                  <a:t>(a</a:t>
                </a:r>
                <a:r>
                  <a:rPr baseline="-5999"/>
                  <a:t>1</a:t>
                </a:r>
                <a:r>
                  <a:t>, a</a:t>
                </a:r>
                <a:r>
                  <a:rPr baseline="-5999"/>
                  <a:t>2</a:t>
                </a:r>
                <a:r>
                  <a:t>, a</a:t>
                </a:r>
                <a:r>
                  <a:rPr baseline="-5999"/>
                  <a:t>3</a:t>
                </a:r>
                <a:r>
                  <a:t>)</a:t>
                </a:r>
              </a:p>
            </p:txBody>
          </p:sp>
        </p:grpSp>
        <p:grpSp>
          <p:nvGrpSpPr>
            <p:cNvPr id="1603" name="Group"/>
            <p:cNvGrpSpPr/>
            <p:nvPr/>
          </p:nvGrpSpPr>
          <p:grpSpPr>
            <a:xfrm>
              <a:off x="1431750" y="1966912"/>
              <a:ext cx="1016001" cy="457201"/>
              <a:chOff x="0" y="0"/>
              <a:chExt cx="1016000" cy="457200"/>
            </a:xfrm>
          </p:grpSpPr>
          <p:sp>
            <p:nvSpPr>
              <p:cNvPr id="1601" name="Oval"/>
              <p:cNvSpPr/>
              <p:nvPr/>
            </p:nvSpPr>
            <p:spPr>
              <a:xfrm>
                <a:off x="0" y="0"/>
                <a:ext cx="10160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2" name="a1 &lt; a3?"/>
              <p:cNvSpPr txBox="1"/>
              <p:nvPr/>
            </p:nvSpPr>
            <p:spPr>
              <a:xfrm>
                <a:off x="107616" y="43179"/>
                <a:ext cx="800768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/>
                <a:r>
                  <a:t>a</a:t>
                </a:r>
                <a:r>
                  <a:rPr baseline="-5999"/>
                  <a:t>1</a:t>
                </a:r>
                <a:r>
                  <a:t> &lt; a</a:t>
                </a:r>
                <a:r>
                  <a:rPr baseline="-5999"/>
                  <a:t>3</a:t>
                </a:r>
                <a:r>
                  <a:t>?</a:t>
                </a:r>
              </a:p>
            </p:txBody>
          </p:sp>
        </p:grpSp>
        <p:grpSp>
          <p:nvGrpSpPr>
            <p:cNvPr id="1606" name="Group"/>
            <p:cNvGrpSpPr/>
            <p:nvPr/>
          </p:nvGrpSpPr>
          <p:grpSpPr>
            <a:xfrm>
              <a:off x="508000" y="3076891"/>
              <a:ext cx="1136301" cy="370841"/>
              <a:chOff x="-9350" y="0"/>
              <a:chExt cx="1136300" cy="370840"/>
            </a:xfrm>
          </p:grpSpPr>
          <p:sp>
            <p:nvSpPr>
              <p:cNvPr id="1604" name="Rectangle"/>
              <p:cNvSpPr/>
              <p:nvPr/>
            </p:nvSpPr>
            <p:spPr>
              <a:xfrm>
                <a:off x="0" y="33020"/>
                <a:ext cx="1117600" cy="3048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5" name="(a1, a3, a2)"/>
              <p:cNvSpPr txBox="1"/>
              <p:nvPr/>
            </p:nvSpPr>
            <p:spPr>
              <a:xfrm>
                <a:off x="-9351" y="0"/>
                <a:ext cx="1136302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/>
              </a:lstStyle>
              <a:p>
                <a:r>
                  <a:t>(a1, a3, a2)</a:t>
                </a:r>
              </a:p>
            </p:txBody>
          </p:sp>
        </p:grpSp>
        <p:sp>
          <p:nvSpPr>
            <p:cNvPr id="1607" name="Line"/>
            <p:cNvSpPr/>
            <p:nvPr/>
          </p:nvSpPr>
          <p:spPr>
            <a:xfrm flipH="1">
              <a:off x="1330149" y="2500312"/>
              <a:ext cx="3048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08" name="Line"/>
            <p:cNvSpPr/>
            <p:nvPr/>
          </p:nvSpPr>
          <p:spPr>
            <a:xfrm>
              <a:off x="2041349" y="2500312"/>
              <a:ext cx="3048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09" name="yes"/>
            <p:cNvSpPr txBox="1"/>
            <p:nvPr/>
          </p:nvSpPr>
          <p:spPr>
            <a:xfrm>
              <a:off x="822150" y="2438399"/>
              <a:ext cx="407973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yes</a:t>
              </a:r>
            </a:p>
          </p:txBody>
        </p:sp>
        <p:sp>
          <p:nvSpPr>
            <p:cNvPr id="1610" name="no"/>
            <p:cNvSpPr txBox="1"/>
            <p:nvPr/>
          </p:nvSpPr>
          <p:spPr>
            <a:xfrm>
              <a:off x="2142950" y="2514599"/>
              <a:ext cx="344796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no</a:t>
              </a:r>
            </a:p>
          </p:txBody>
        </p:sp>
        <p:grpSp>
          <p:nvGrpSpPr>
            <p:cNvPr id="1613" name="Group"/>
            <p:cNvGrpSpPr/>
            <p:nvPr/>
          </p:nvGrpSpPr>
          <p:grpSpPr>
            <a:xfrm>
              <a:off x="1727199" y="3076891"/>
              <a:ext cx="1136302" cy="370841"/>
              <a:chOff x="-9350" y="0"/>
              <a:chExt cx="1136300" cy="370840"/>
            </a:xfrm>
          </p:grpSpPr>
          <p:sp>
            <p:nvSpPr>
              <p:cNvPr id="1611" name="Rectangle"/>
              <p:cNvSpPr/>
              <p:nvPr/>
            </p:nvSpPr>
            <p:spPr>
              <a:xfrm>
                <a:off x="0" y="33020"/>
                <a:ext cx="1117600" cy="3048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12" name="(a3, a1, a2)"/>
              <p:cNvSpPr txBox="1"/>
              <p:nvPr/>
            </p:nvSpPr>
            <p:spPr>
              <a:xfrm>
                <a:off x="-9351" y="0"/>
                <a:ext cx="1136302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/>
              </a:lstStyle>
              <a:p>
                <a:r>
                  <a:t>(a3, a1, a2)</a:t>
                </a:r>
              </a:p>
            </p:txBody>
          </p:sp>
        </p:grpSp>
        <p:sp>
          <p:nvSpPr>
            <p:cNvPr id="1614" name="yes"/>
            <p:cNvSpPr txBox="1"/>
            <p:nvPr/>
          </p:nvSpPr>
          <p:spPr>
            <a:xfrm>
              <a:off x="2650950" y="1523999"/>
              <a:ext cx="407973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yes</a:t>
              </a:r>
            </a:p>
          </p:txBody>
        </p:sp>
        <p:sp>
          <p:nvSpPr>
            <p:cNvPr id="1615" name="no"/>
            <p:cNvSpPr txBox="1"/>
            <p:nvPr/>
          </p:nvSpPr>
          <p:spPr>
            <a:xfrm>
              <a:off x="3971750" y="1462087"/>
              <a:ext cx="344796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no</a:t>
              </a:r>
            </a:p>
          </p:txBody>
        </p:sp>
        <p:grpSp>
          <p:nvGrpSpPr>
            <p:cNvPr id="1618" name="Group"/>
            <p:cNvGrpSpPr/>
            <p:nvPr/>
          </p:nvGrpSpPr>
          <p:grpSpPr>
            <a:xfrm>
              <a:off x="2549350" y="2010091"/>
              <a:ext cx="1117601" cy="370841"/>
              <a:chOff x="0" y="0"/>
              <a:chExt cx="1117600" cy="370840"/>
            </a:xfrm>
          </p:grpSpPr>
          <p:sp>
            <p:nvSpPr>
              <p:cNvPr id="1616" name="Rectangle"/>
              <p:cNvSpPr/>
              <p:nvPr/>
            </p:nvSpPr>
            <p:spPr>
              <a:xfrm>
                <a:off x="0" y="33020"/>
                <a:ext cx="1117600" cy="3048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17" name="(a2, a1, a3)"/>
              <p:cNvSpPr txBox="1"/>
              <p:nvPr/>
            </p:nvSpPr>
            <p:spPr>
              <a:xfrm>
                <a:off x="48581" y="0"/>
                <a:ext cx="1020438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/>
                <a:r>
                  <a:t>(a</a:t>
                </a:r>
                <a:r>
                  <a:rPr baseline="-5999"/>
                  <a:t>2</a:t>
                </a:r>
                <a:r>
                  <a:t>, a</a:t>
                </a:r>
                <a:r>
                  <a:rPr baseline="-5999"/>
                  <a:t>1</a:t>
                </a:r>
                <a:r>
                  <a:t>, a</a:t>
                </a:r>
                <a:r>
                  <a:rPr baseline="-5999"/>
                  <a:t>3</a:t>
                </a:r>
                <a:r>
                  <a:t>)</a:t>
                </a:r>
              </a:p>
            </p:txBody>
          </p:sp>
        </p:grpSp>
        <p:grpSp>
          <p:nvGrpSpPr>
            <p:cNvPr id="1621" name="Group"/>
            <p:cNvGrpSpPr/>
            <p:nvPr/>
          </p:nvGrpSpPr>
          <p:grpSpPr>
            <a:xfrm>
              <a:off x="3971750" y="1966912"/>
              <a:ext cx="1016001" cy="457201"/>
              <a:chOff x="0" y="0"/>
              <a:chExt cx="1016000" cy="457200"/>
            </a:xfrm>
          </p:grpSpPr>
          <p:sp>
            <p:nvSpPr>
              <p:cNvPr id="1619" name="Oval"/>
              <p:cNvSpPr/>
              <p:nvPr/>
            </p:nvSpPr>
            <p:spPr>
              <a:xfrm>
                <a:off x="0" y="0"/>
                <a:ext cx="10160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20" name="a2 &lt; a3?"/>
              <p:cNvSpPr txBox="1"/>
              <p:nvPr/>
            </p:nvSpPr>
            <p:spPr>
              <a:xfrm>
                <a:off x="107616" y="43179"/>
                <a:ext cx="800768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/>
                <a:r>
                  <a:t>a</a:t>
                </a:r>
                <a:r>
                  <a:rPr baseline="-5999"/>
                  <a:t>2</a:t>
                </a:r>
                <a:r>
                  <a:t> &lt; a</a:t>
                </a:r>
                <a:r>
                  <a:rPr baseline="-5999"/>
                  <a:t>3</a:t>
                </a:r>
                <a:r>
                  <a:t>?</a:t>
                </a:r>
              </a:p>
            </p:txBody>
          </p:sp>
        </p:grpSp>
        <p:grpSp>
          <p:nvGrpSpPr>
            <p:cNvPr id="1624" name="Group"/>
            <p:cNvGrpSpPr/>
            <p:nvPr/>
          </p:nvGrpSpPr>
          <p:grpSpPr>
            <a:xfrm>
              <a:off x="3047999" y="3076891"/>
              <a:ext cx="1136302" cy="370841"/>
              <a:chOff x="-9350" y="0"/>
              <a:chExt cx="1136300" cy="370840"/>
            </a:xfrm>
          </p:grpSpPr>
          <p:sp>
            <p:nvSpPr>
              <p:cNvPr id="1622" name="Rectangle"/>
              <p:cNvSpPr/>
              <p:nvPr/>
            </p:nvSpPr>
            <p:spPr>
              <a:xfrm>
                <a:off x="0" y="33020"/>
                <a:ext cx="1117600" cy="3048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23" name="(a2, a3, a1)"/>
              <p:cNvSpPr txBox="1"/>
              <p:nvPr/>
            </p:nvSpPr>
            <p:spPr>
              <a:xfrm>
                <a:off x="-9351" y="0"/>
                <a:ext cx="1136302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/>
              </a:lstStyle>
              <a:p>
                <a:r>
                  <a:t>(a2, a3, a1)</a:t>
                </a:r>
              </a:p>
            </p:txBody>
          </p:sp>
        </p:grpSp>
        <p:sp>
          <p:nvSpPr>
            <p:cNvPr id="1625" name="Line"/>
            <p:cNvSpPr/>
            <p:nvPr/>
          </p:nvSpPr>
          <p:spPr>
            <a:xfrm flipH="1">
              <a:off x="3870149" y="2500312"/>
              <a:ext cx="3048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26" name="Line"/>
            <p:cNvSpPr/>
            <p:nvPr/>
          </p:nvSpPr>
          <p:spPr>
            <a:xfrm>
              <a:off x="4581349" y="2500312"/>
              <a:ext cx="304801" cy="533400"/>
            </a:xfrm>
            <a:prstGeom prst="lin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27" name="yes"/>
            <p:cNvSpPr txBox="1"/>
            <p:nvPr/>
          </p:nvSpPr>
          <p:spPr>
            <a:xfrm>
              <a:off x="3362150" y="2438399"/>
              <a:ext cx="407973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yes</a:t>
              </a:r>
            </a:p>
          </p:txBody>
        </p:sp>
        <p:sp>
          <p:nvSpPr>
            <p:cNvPr id="1628" name="no"/>
            <p:cNvSpPr txBox="1"/>
            <p:nvPr/>
          </p:nvSpPr>
          <p:spPr>
            <a:xfrm>
              <a:off x="4682950" y="2514599"/>
              <a:ext cx="344796" cy="370841"/>
            </a:xfrm>
            <a:prstGeom prst="rect">
              <a:avLst/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no</a:t>
              </a:r>
            </a:p>
          </p:txBody>
        </p:sp>
        <p:grpSp>
          <p:nvGrpSpPr>
            <p:cNvPr id="1631" name="Group"/>
            <p:cNvGrpSpPr/>
            <p:nvPr/>
          </p:nvGrpSpPr>
          <p:grpSpPr>
            <a:xfrm>
              <a:off x="4267200" y="3076891"/>
              <a:ext cx="1136301" cy="370841"/>
              <a:chOff x="-9350" y="0"/>
              <a:chExt cx="1136300" cy="370840"/>
            </a:xfrm>
          </p:grpSpPr>
          <p:sp>
            <p:nvSpPr>
              <p:cNvPr id="1629" name="Rectangle"/>
              <p:cNvSpPr/>
              <p:nvPr/>
            </p:nvSpPr>
            <p:spPr>
              <a:xfrm>
                <a:off x="0" y="33020"/>
                <a:ext cx="1117600" cy="3048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30" name="(a3, a2, a1)"/>
              <p:cNvSpPr txBox="1"/>
              <p:nvPr/>
            </p:nvSpPr>
            <p:spPr>
              <a:xfrm>
                <a:off x="-9351" y="0"/>
                <a:ext cx="1136302" cy="370841"/>
              </a:xfrm>
              <a:prstGeom prst="rect">
                <a:avLst/>
              </a:prstGeom>
              <a:noFill/>
              <a:ln w="12700" cap="flat">
                <a:solidFill>
                  <a:srgbClr val="5B9BD5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/>
              </a:lstStyle>
              <a:p>
                <a:r>
                  <a:t>(a3, a2, a1)</a:t>
                </a:r>
              </a:p>
            </p:txBody>
          </p:sp>
        </p:grpSp>
      </p:grpSp>
      <p:sp>
        <p:nvSpPr>
          <p:cNvPr id="163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634" name="Assume an array A with 3 distinct elements, a1, a2, and a3"/>
          <p:cNvSpPr txBox="1"/>
          <p:nvPr/>
        </p:nvSpPr>
        <p:spPr>
          <a:xfrm>
            <a:off x="1618398" y="1503752"/>
            <a:ext cx="9153756" cy="615301"/>
          </a:xfrm>
          <a:prstGeom prst="rect">
            <a:avLst/>
          </a:prstGeom>
          <a:ln w="12700">
            <a:solidFill>
              <a:srgbClr val="5B9B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Assume an array A with 3 distinct elements, a</a:t>
            </a:r>
            <a:r>
              <a:rPr baseline="-25000"/>
              <a:t>1</a:t>
            </a:r>
            <a:r>
              <a:t>, a</a:t>
            </a:r>
            <a:r>
              <a:rPr baseline="-25000"/>
              <a:t>2</a:t>
            </a:r>
            <a:r>
              <a:t>, and a</a:t>
            </a:r>
            <a:r>
              <a:rPr baseline="-25000"/>
              <a:t>3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637" name="Lower-bound of comparison-based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>
              <a:defRPr sz="4400"/>
            </a:pPr>
            <a:r>
              <a:rPr sz="3200"/>
              <a:t>Lower-bound of comparison-based sort</a:t>
            </a:r>
          </a:p>
        </p:txBody>
      </p:sp>
      <p:sp>
        <p:nvSpPr>
          <p:cNvPr id="1638" name="Assume all elements are distinct, each comparison has two possible outcomes: ai &lt; aj or ai &gt; aj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6096000" cy="4495802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pPr marL="195942" indent="-195942"/>
            <a:r>
              <a:rPr sz="2400" dirty="0"/>
              <a:t>Assume all elements are distinct, each comparison has two possible outcomes: a</a:t>
            </a:r>
            <a:r>
              <a:rPr sz="2400" baseline="-25000" dirty="0"/>
              <a:t>i</a:t>
            </a:r>
            <a:r>
              <a:rPr sz="2400" dirty="0"/>
              <a:t> &lt; a</a:t>
            </a:r>
            <a:r>
              <a:rPr sz="2400" baseline="-25000" dirty="0"/>
              <a:t>j</a:t>
            </a:r>
            <a:r>
              <a:rPr sz="2400" dirty="0"/>
              <a:t> or a</a:t>
            </a:r>
            <a:r>
              <a:rPr sz="2400" baseline="-25000" dirty="0"/>
              <a:t>i</a:t>
            </a:r>
            <a:r>
              <a:rPr sz="2400" dirty="0"/>
              <a:t> &gt; a</a:t>
            </a:r>
            <a:r>
              <a:rPr sz="2400" baseline="-25000" dirty="0"/>
              <a:t>j</a:t>
            </a:r>
          </a:p>
          <a:p>
            <a:pPr marL="195942" indent="-195942"/>
            <a:r>
              <a:rPr sz="2400" dirty="0"/>
              <a:t>Based on the outcome, change the relative order of some elements</a:t>
            </a:r>
          </a:p>
          <a:p>
            <a:pPr marL="195942" indent="-195942"/>
            <a:r>
              <a:rPr sz="2400" dirty="0"/>
              <a:t>Output is a permutation of the input</a:t>
            </a:r>
          </a:p>
          <a:p>
            <a:pPr marL="195942" indent="-195942"/>
            <a:r>
              <a:rPr sz="2400" dirty="0"/>
              <a:t>A correct sorting algorithm can handle any arbitrary input</a:t>
            </a:r>
          </a:p>
          <a:p>
            <a:pPr marL="195942" indent="-195942"/>
            <a:r>
              <a:rPr sz="2400" dirty="0"/>
              <a:t>n! possible permutations</a:t>
            </a:r>
          </a:p>
          <a:p>
            <a:pPr marL="195942" indent="-195942"/>
            <a:r>
              <a:rPr sz="2400" dirty="0"/>
              <a:t>Therefore, at least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sz="2400" dirty="0"/>
              <a:t>(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dirty="0"/>
              <a:t>!) = Θ(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n log n</a:t>
            </a:r>
            <a:r>
              <a:rPr sz="2400" dirty="0"/>
              <a:t>) comparisons in the worst case.</a:t>
            </a:r>
          </a:p>
        </p:txBody>
      </p:sp>
      <p:grpSp>
        <p:nvGrpSpPr>
          <p:cNvPr id="1641" name="Group"/>
          <p:cNvGrpSpPr/>
          <p:nvPr/>
        </p:nvGrpSpPr>
        <p:grpSpPr>
          <a:xfrm>
            <a:off x="8636000" y="2590800"/>
            <a:ext cx="711200" cy="533400"/>
            <a:chOff x="0" y="0"/>
            <a:chExt cx="711200" cy="533400"/>
          </a:xfrm>
        </p:grpSpPr>
        <p:sp>
          <p:nvSpPr>
            <p:cNvPr id="1639" name="Oval"/>
            <p:cNvSpPr/>
            <p:nvPr/>
          </p:nvSpPr>
          <p:spPr>
            <a:xfrm>
              <a:off x="0" y="0"/>
              <a:ext cx="711200" cy="5334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40" name="A"/>
            <p:cNvSpPr txBox="1"/>
            <p:nvPr/>
          </p:nvSpPr>
          <p:spPr>
            <a:xfrm>
              <a:off x="237394" y="81279"/>
              <a:ext cx="2364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1642" name="Line"/>
          <p:cNvSpPr/>
          <p:nvPr/>
        </p:nvSpPr>
        <p:spPr>
          <a:xfrm flipH="1">
            <a:off x="8331199" y="3048000"/>
            <a:ext cx="406402" cy="5334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3" name="Line"/>
          <p:cNvSpPr/>
          <p:nvPr/>
        </p:nvSpPr>
        <p:spPr>
          <a:xfrm>
            <a:off x="9245600" y="3047999"/>
            <a:ext cx="508000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4" name="ai &lt; aj"/>
          <p:cNvSpPr txBox="1"/>
          <p:nvPr/>
        </p:nvSpPr>
        <p:spPr>
          <a:xfrm>
            <a:off x="7518400" y="2971800"/>
            <a:ext cx="611793" cy="414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</a:t>
            </a:r>
            <a:r>
              <a:rPr baseline="-25000"/>
              <a:t>i</a:t>
            </a:r>
            <a:r>
              <a:t> &lt; a</a:t>
            </a:r>
            <a:r>
              <a:rPr baseline="-25000"/>
              <a:t>j</a:t>
            </a:r>
          </a:p>
        </p:txBody>
      </p:sp>
      <p:sp>
        <p:nvSpPr>
          <p:cNvPr id="1645" name="ai &gt; aj"/>
          <p:cNvSpPr txBox="1"/>
          <p:nvPr/>
        </p:nvSpPr>
        <p:spPr>
          <a:xfrm>
            <a:off x="9444566" y="2971800"/>
            <a:ext cx="611794" cy="414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</a:t>
            </a:r>
            <a:r>
              <a:rPr baseline="-25000"/>
              <a:t>i</a:t>
            </a:r>
            <a:r>
              <a:t> &gt; a</a:t>
            </a:r>
            <a:r>
              <a:rPr baseline="-25000"/>
              <a:t>j</a:t>
            </a:r>
          </a:p>
        </p:txBody>
      </p:sp>
      <p:grpSp>
        <p:nvGrpSpPr>
          <p:cNvPr id="1648" name="Group"/>
          <p:cNvGrpSpPr/>
          <p:nvPr/>
        </p:nvGrpSpPr>
        <p:grpSpPr>
          <a:xfrm>
            <a:off x="7823200" y="3581400"/>
            <a:ext cx="609600" cy="457200"/>
            <a:chOff x="0" y="0"/>
            <a:chExt cx="609600" cy="457200"/>
          </a:xfrm>
        </p:grpSpPr>
        <p:sp>
          <p:nvSpPr>
            <p:cNvPr id="16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47" name="A’"/>
            <p:cNvSpPr txBox="1"/>
            <p:nvPr/>
          </p:nvSpPr>
          <p:spPr>
            <a:xfrm>
              <a:off x="162428" y="43180"/>
              <a:ext cx="28474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A’</a:t>
              </a:r>
            </a:p>
          </p:txBody>
        </p:sp>
      </p:grpSp>
      <p:grpSp>
        <p:nvGrpSpPr>
          <p:cNvPr id="1651" name="Group"/>
          <p:cNvGrpSpPr/>
          <p:nvPr/>
        </p:nvGrpSpPr>
        <p:grpSpPr>
          <a:xfrm>
            <a:off x="9652000" y="3581400"/>
            <a:ext cx="609600" cy="457200"/>
            <a:chOff x="0" y="0"/>
            <a:chExt cx="609600" cy="457200"/>
          </a:xfrm>
        </p:grpSpPr>
        <p:sp>
          <p:nvSpPr>
            <p:cNvPr id="16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50" name="A’’"/>
            <p:cNvSpPr txBox="1"/>
            <p:nvPr/>
          </p:nvSpPr>
          <p:spPr>
            <a:xfrm>
              <a:off x="133909" y="43180"/>
              <a:ext cx="34178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A’’</a:t>
              </a:r>
            </a:p>
          </p:txBody>
        </p:sp>
      </p:grpSp>
      <p:sp>
        <p:nvSpPr>
          <p:cNvPr id="1652" name="Line"/>
          <p:cNvSpPr/>
          <p:nvPr/>
        </p:nvSpPr>
        <p:spPr>
          <a:xfrm flipH="1">
            <a:off x="7620000" y="4038600"/>
            <a:ext cx="304801" cy="5334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3" name="Line"/>
          <p:cNvSpPr/>
          <p:nvPr/>
        </p:nvSpPr>
        <p:spPr>
          <a:xfrm>
            <a:off x="8331200" y="4038599"/>
            <a:ext cx="304801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4" name="Line"/>
          <p:cNvSpPr/>
          <p:nvPr/>
        </p:nvSpPr>
        <p:spPr>
          <a:xfrm flipH="1">
            <a:off x="9347199" y="4038600"/>
            <a:ext cx="406402" cy="5334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5" name="Line"/>
          <p:cNvSpPr/>
          <p:nvPr/>
        </p:nvSpPr>
        <p:spPr>
          <a:xfrm>
            <a:off x="10058399" y="4038600"/>
            <a:ext cx="406402" cy="5334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6" name="Oval"/>
          <p:cNvSpPr/>
          <p:nvPr/>
        </p:nvSpPr>
        <p:spPr>
          <a:xfrm>
            <a:off x="7010400" y="5410200"/>
            <a:ext cx="4064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57" name="Oval"/>
          <p:cNvSpPr/>
          <p:nvPr/>
        </p:nvSpPr>
        <p:spPr>
          <a:xfrm>
            <a:off x="7721600" y="5410200"/>
            <a:ext cx="4064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58" name="Oval"/>
          <p:cNvSpPr/>
          <p:nvPr/>
        </p:nvSpPr>
        <p:spPr>
          <a:xfrm>
            <a:off x="8432800" y="5410200"/>
            <a:ext cx="4064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59" name="Oval"/>
          <p:cNvSpPr/>
          <p:nvPr/>
        </p:nvSpPr>
        <p:spPr>
          <a:xfrm>
            <a:off x="10769600" y="5410200"/>
            <a:ext cx="4064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0" name="Line"/>
          <p:cNvSpPr/>
          <p:nvPr/>
        </p:nvSpPr>
        <p:spPr>
          <a:xfrm flipH="1">
            <a:off x="7213599" y="4800599"/>
            <a:ext cx="304801" cy="609602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61" name="Oval"/>
          <p:cNvSpPr/>
          <p:nvPr/>
        </p:nvSpPr>
        <p:spPr>
          <a:xfrm>
            <a:off x="7416800" y="4572000"/>
            <a:ext cx="4064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2" name="Line"/>
          <p:cNvSpPr/>
          <p:nvPr/>
        </p:nvSpPr>
        <p:spPr>
          <a:xfrm>
            <a:off x="10464800" y="4724399"/>
            <a:ext cx="406401" cy="685802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63" name="Oval"/>
          <p:cNvSpPr/>
          <p:nvPr/>
        </p:nvSpPr>
        <p:spPr>
          <a:xfrm>
            <a:off x="10261600" y="4572000"/>
            <a:ext cx="4064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4" name="Oval"/>
          <p:cNvSpPr/>
          <p:nvPr/>
        </p:nvSpPr>
        <p:spPr>
          <a:xfrm>
            <a:off x="8432800" y="4572000"/>
            <a:ext cx="4064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5B9BD5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5" name="Oval"/>
          <p:cNvSpPr/>
          <p:nvPr/>
        </p:nvSpPr>
        <p:spPr>
          <a:xfrm>
            <a:off x="9042400" y="4572000"/>
            <a:ext cx="4064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668" name="Group"/>
          <p:cNvGrpSpPr/>
          <p:nvPr/>
        </p:nvGrpSpPr>
        <p:grpSpPr>
          <a:xfrm>
            <a:off x="7112000" y="5867401"/>
            <a:ext cx="3860800" cy="599441"/>
            <a:chOff x="0" y="0"/>
            <a:chExt cx="3860800" cy="599440"/>
          </a:xfrm>
        </p:grpSpPr>
        <p:sp>
          <p:nvSpPr>
            <p:cNvPr id="1666" name="Line"/>
            <p:cNvSpPr/>
            <p:nvPr/>
          </p:nvSpPr>
          <p:spPr>
            <a:xfrm rot="16200000">
              <a:off x="1816100" y="-1816100"/>
              <a:ext cx="228600" cy="38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996"/>
                    <a:pt x="10800" y="20250"/>
                  </a:cubicBezTo>
                  <a:lnTo>
                    <a:pt x="10800" y="12150"/>
                  </a:lnTo>
                  <a:cubicBezTo>
                    <a:pt x="10800" y="11404"/>
                    <a:pt x="5965" y="10800"/>
                    <a:pt x="0" y="10800"/>
                  </a:cubicBezTo>
                  <a:cubicBezTo>
                    <a:pt x="5965" y="10800"/>
                    <a:pt x="10800" y="10196"/>
                    <a:pt x="10800" y="9450"/>
                  </a:cubicBezTo>
                  <a:lnTo>
                    <a:pt x="10800" y="1350"/>
                  </a:lnTo>
                  <a:cubicBezTo>
                    <a:pt x="10800" y="604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7" name="Θ(n!)"/>
            <p:cNvSpPr txBox="1"/>
            <p:nvPr/>
          </p:nvSpPr>
          <p:spPr>
            <a:xfrm>
              <a:off x="1735666" y="228600"/>
              <a:ext cx="58868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Θ(n!)</a:t>
              </a:r>
            </a:p>
          </p:txBody>
        </p:sp>
      </p:grpSp>
      <p:grpSp>
        <p:nvGrpSpPr>
          <p:cNvPr id="1674" name="Group"/>
          <p:cNvGrpSpPr/>
          <p:nvPr/>
        </p:nvGrpSpPr>
        <p:grpSpPr>
          <a:xfrm>
            <a:off x="10981266" y="2667000"/>
            <a:ext cx="905933" cy="2895600"/>
            <a:chOff x="0" y="0"/>
            <a:chExt cx="905932" cy="2895600"/>
          </a:xfrm>
        </p:grpSpPr>
        <p:sp>
          <p:nvSpPr>
            <p:cNvPr id="1669" name="Line"/>
            <p:cNvSpPr/>
            <p:nvPr/>
          </p:nvSpPr>
          <p:spPr>
            <a:xfrm>
              <a:off x="397933" y="0"/>
              <a:ext cx="5080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70" name="Line"/>
            <p:cNvSpPr/>
            <p:nvPr/>
          </p:nvSpPr>
          <p:spPr>
            <a:xfrm>
              <a:off x="397933" y="2895600"/>
              <a:ext cx="5080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71" name="Line"/>
            <p:cNvSpPr/>
            <p:nvPr/>
          </p:nvSpPr>
          <p:spPr>
            <a:xfrm flipV="1">
              <a:off x="601133" y="0"/>
              <a:ext cx="1" cy="1066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72" name="Line"/>
            <p:cNvSpPr/>
            <p:nvPr/>
          </p:nvSpPr>
          <p:spPr>
            <a:xfrm flipH="1">
              <a:off x="601133" y="1676400"/>
              <a:ext cx="1" cy="1219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73" name="log(n!)"/>
            <p:cNvSpPr txBox="1"/>
            <p:nvPr/>
          </p:nvSpPr>
          <p:spPr>
            <a:xfrm>
              <a:off x="0" y="1179512"/>
              <a:ext cx="71794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log(n!)</a:t>
              </a:r>
            </a:p>
          </p:txBody>
        </p:sp>
      </p:grpSp>
      <p:sp>
        <p:nvSpPr>
          <p:cNvPr id="167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6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1677" name="Line"/>
          <p:cNvSpPr/>
          <p:nvPr/>
        </p:nvSpPr>
        <p:spPr>
          <a:xfrm>
            <a:off x="7680321" y="4874439"/>
            <a:ext cx="299396" cy="530999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78" name="Text"/>
          <p:cNvSpPr txBox="1"/>
          <p:nvPr/>
        </p:nvSpPr>
        <p:spPr>
          <a:xfrm>
            <a:off x="5855122" y="3243579"/>
            <a:ext cx="48175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 animBg="1" advAuto="0"/>
      <p:bldP spid="1668" grpId="0" animBg="1" advAuto="0"/>
      <p:bldP spid="1674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681" name="Sorting in linear tim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Sorting in linear time</a:t>
            </a:r>
          </a:p>
        </p:txBody>
      </p:sp>
      <p:sp>
        <p:nvSpPr>
          <p:cNvPr id="1682" name="Is there a problem with the theory?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040412" cy="3478989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r>
              <a:rPr dirty="0"/>
              <a:t>Is there a problem with the theory?</a:t>
            </a:r>
          </a:p>
          <a:p>
            <a:r>
              <a:rPr dirty="0"/>
              <a:t>No. We are going to sort without doing comparison</a:t>
            </a:r>
          </a:p>
          <a:p>
            <a:r>
              <a:rPr dirty="0"/>
              <a:t>How is that possible?</a:t>
            </a:r>
          </a:p>
          <a:p>
            <a:r>
              <a:rPr dirty="0"/>
              <a:t>Key: Some Special Properties about the data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Example: Almost sorted? All distinct? Many identical ones? Uniformly distributed?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The more you know about your data, the more likely you can have a better algorithm</a:t>
            </a:r>
          </a:p>
        </p:txBody>
      </p:sp>
      <p:sp>
        <p:nvSpPr>
          <p:cNvPr id="168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6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2" grpId="0" build="p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687" name="Counting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Counting sort</a:t>
            </a:r>
          </a:p>
        </p:txBody>
      </p:sp>
      <p:sp>
        <p:nvSpPr>
          <p:cNvPr id="1688" name="Knowledge: the numbers fall in a small range…"/>
          <p:cNvSpPr txBox="1">
            <a:spLocks noGrp="1"/>
          </p:cNvSpPr>
          <p:nvPr>
            <p:ph type="body" idx="1"/>
          </p:nvPr>
        </p:nvSpPr>
        <p:spPr>
          <a:xfrm>
            <a:off x="838199" y="1647930"/>
            <a:ext cx="10768015" cy="3562617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dirty="0"/>
              <a:t>Knowledge: the numbers fall in a small range</a:t>
            </a:r>
          </a:p>
          <a:p>
            <a:pPr>
              <a:lnSpc>
                <a:spcPct val="80000"/>
              </a:lnSpc>
            </a:pPr>
            <a:r>
              <a:rPr dirty="0"/>
              <a:t>Example 1: sort the final exam score of a large class 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1000 students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Maximum score: 100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Minimum score: 0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Scores are integers</a:t>
            </a:r>
          </a:p>
          <a:p>
            <a:pPr>
              <a:lnSpc>
                <a:spcPct val="80000"/>
              </a:lnSpc>
            </a:pPr>
            <a:r>
              <a:rPr dirty="0"/>
              <a:t>Example 2: sort students according to the first letter of their last name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Number of students: many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Number of letters: 26</a:t>
            </a:r>
          </a:p>
        </p:txBody>
      </p:sp>
      <p:sp>
        <p:nvSpPr>
          <p:cNvPr id="168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6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8" grpId="0" build="p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693" name="Counting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Counting sort</a:t>
            </a:r>
          </a:p>
        </p:txBody>
      </p:sp>
      <p:sp>
        <p:nvSpPr>
          <p:cNvPr id="1694" name="Input: A[1 . . n], where A[ j] ∈ {1, 2, …, k} .…"/>
          <p:cNvSpPr txBox="1"/>
          <p:nvPr/>
        </p:nvSpPr>
        <p:spPr>
          <a:xfrm>
            <a:off x="372533" y="2293938"/>
            <a:ext cx="11006667" cy="296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12044" indent="-412044"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z="3200" b="1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 . .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, where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2, …,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12044" indent="-412044"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z="3200" b="1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 . .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, sorted.</a:t>
            </a:r>
          </a:p>
          <a:p>
            <a:pPr marL="412044" indent="-412044"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z="3200" b="1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Auxiliary storage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 . .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. // for counting</a:t>
            </a:r>
          </a:p>
          <a:p>
            <a:pPr marL="231775" indent="-231775">
              <a:buSzPct val="100000"/>
              <a:buFont typeface="Times New Roman"/>
              <a:buChar char="•"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044" indent="-412044"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Not an in-place, but stable sorting algorithm</a:t>
            </a:r>
          </a:p>
          <a:p>
            <a:pPr marL="869244" lvl="1" indent="-412044"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Requires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Q 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(n+k) additional storage besides the original array</a:t>
            </a:r>
          </a:p>
        </p:txBody>
      </p:sp>
      <p:sp>
        <p:nvSpPr>
          <p:cNvPr id="169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6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" name="function mergesort(data[], first, last)…"/>
          <p:cNvSpPr txBox="1"/>
          <p:nvPr/>
        </p:nvSpPr>
        <p:spPr>
          <a:xfrm>
            <a:off x="1050877" y="1602085"/>
            <a:ext cx="10112993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u="sng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(data[], first, last)</a:t>
            </a: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t>;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1722328" y="5553600"/>
            <a:ext cx="412885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 i="1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subroutine: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b="1">
                <a:latin typeface="Times New Roman"/>
                <a:ea typeface="Times New Roman"/>
                <a:cs typeface="Times New Roman"/>
                <a:sym typeface="Times New Roman"/>
              </a:rPr>
              <a:t>ERGE</a:t>
            </a:r>
          </a:p>
        </p:txBody>
      </p:sp>
    </p:spTree>
    <p:extLst>
      <p:ext uri="{BB962C8B-B14F-4D97-AF65-F5344CB8AC3E}">
        <p14:creationId xmlns:p14="http://schemas.microsoft.com/office/powerpoint/2010/main" val="297543863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699" name="Intuition: Counting and Running Su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Intuition: Counting and Running Sum</a:t>
            </a:r>
          </a:p>
        </p:txBody>
      </p:sp>
      <p:sp>
        <p:nvSpPr>
          <p:cNvPr id="1700" name="S1: 100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S1: 100</a:t>
            </a:r>
          </a:p>
          <a:p>
            <a:r>
              <a:t>S2: 90</a:t>
            </a:r>
          </a:p>
          <a:p>
            <a:r>
              <a:t>S3: 85</a:t>
            </a:r>
          </a:p>
          <a:p>
            <a:r>
              <a:t>S4: 100</a:t>
            </a:r>
          </a:p>
          <a:p>
            <a:r>
              <a:t>S5: 90</a:t>
            </a:r>
          </a:p>
          <a:p>
            <a:r>
              <a:t>S6: 75</a:t>
            </a:r>
          </a:p>
          <a:p>
            <a:r>
              <a:t>S7: 75</a:t>
            </a:r>
          </a:p>
          <a:p>
            <a:pPr marL="195942" indent="-195942"/>
            <a:r>
              <a:rPr sz="2400"/>
              <a:t>50 students with score &lt; 75</a:t>
            </a:r>
          </a:p>
        </p:txBody>
      </p:sp>
      <p:sp>
        <p:nvSpPr>
          <p:cNvPr id="1701" name="Rectangle"/>
          <p:cNvSpPr/>
          <p:nvPr/>
        </p:nvSpPr>
        <p:spPr>
          <a:xfrm>
            <a:off x="5181600" y="2271713"/>
            <a:ext cx="5689600" cy="457201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02" name="2"/>
          <p:cNvSpPr/>
          <p:nvPr/>
        </p:nvSpPr>
        <p:spPr>
          <a:xfrm>
            <a:off x="10464800" y="2271713"/>
            <a:ext cx="406400" cy="45720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 2</a:t>
            </a:r>
          </a:p>
        </p:txBody>
      </p:sp>
      <p:sp>
        <p:nvSpPr>
          <p:cNvPr id="1703" name="Line"/>
          <p:cNvSpPr/>
          <p:nvPr/>
        </p:nvSpPr>
        <p:spPr>
          <a:xfrm>
            <a:off x="10668000" y="2500313"/>
            <a:ext cx="0" cy="4572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4" name="S1"/>
          <p:cNvSpPr txBox="1"/>
          <p:nvPr/>
        </p:nvSpPr>
        <p:spPr>
          <a:xfrm>
            <a:off x="10363200" y="2994025"/>
            <a:ext cx="3250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S1</a:t>
            </a:r>
          </a:p>
        </p:txBody>
      </p:sp>
      <p:sp>
        <p:nvSpPr>
          <p:cNvPr id="1705" name="S4"/>
          <p:cNvSpPr txBox="1"/>
          <p:nvPr/>
        </p:nvSpPr>
        <p:spPr>
          <a:xfrm>
            <a:off x="10371666" y="3657601"/>
            <a:ext cx="32504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S4</a:t>
            </a:r>
          </a:p>
        </p:txBody>
      </p:sp>
      <p:sp>
        <p:nvSpPr>
          <p:cNvPr id="1706" name="Line"/>
          <p:cNvSpPr/>
          <p:nvPr/>
        </p:nvSpPr>
        <p:spPr>
          <a:xfrm>
            <a:off x="10668000" y="3338512"/>
            <a:ext cx="0" cy="3810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7" name="2"/>
          <p:cNvSpPr/>
          <p:nvPr/>
        </p:nvSpPr>
        <p:spPr>
          <a:xfrm>
            <a:off x="9469966" y="2271713"/>
            <a:ext cx="406401" cy="45720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 2</a:t>
            </a:r>
          </a:p>
        </p:txBody>
      </p:sp>
      <p:sp>
        <p:nvSpPr>
          <p:cNvPr id="1708" name="Line"/>
          <p:cNvSpPr/>
          <p:nvPr/>
        </p:nvSpPr>
        <p:spPr>
          <a:xfrm>
            <a:off x="9694333" y="2500313"/>
            <a:ext cx="1" cy="4572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9" name="S2"/>
          <p:cNvSpPr txBox="1"/>
          <p:nvPr/>
        </p:nvSpPr>
        <p:spPr>
          <a:xfrm>
            <a:off x="9448800" y="2994025"/>
            <a:ext cx="3250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S2</a:t>
            </a:r>
          </a:p>
        </p:txBody>
      </p:sp>
      <p:sp>
        <p:nvSpPr>
          <p:cNvPr id="1710" name="S5"/>
          <p:cNvSpPr txBox="1"/>
          <p:nvPr/>
        </p:nvSpPr>
        <p:spPr>
          <a:xfrm>
            <a:off x="9448800" y="3657601"/>
            <a:ext cx="3250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S5</a:t>
            </a:r>
          </a:p>
        </p:txBody>
      </p:sp>
      <p:sp>
        <p:nvSpPr>
          <p:cNvPr id="1711" name="Line"/>
          <p:cNvSpPr/>
          <p:nvPr/>
        </p:nvSpPr>
        <p:spPr>
          <a:xfrm>
            <a:off x="9694333" y="3338512"/>
            <a:ext cx="1" cy="3810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12" name="1"/>
          <p:cNvSpPr/>
          <p:nvPr/>
        </p:nvSpPr>
        <p:spPr>
          <a:xfrm>
            <a:off x="8699500" y="2271713"/>
            <a:ext cx="406400" cy="45720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 1</a:t>
            </a:r>
          </a:p>
        </p:txBody>
      </p:sp>
      <p:sp>
        <p:nvSpPr>
          <p:cNvPr id="1713" name="Line"/>
          <p:cNvSpPr/>
          <p:nvPr/>
        </p:nvSpPr>
        <p:spPr>
          <a:xfrm>
            <a:off x="8923866" y="2500313"/>
            <a:ext cx="1" cy="4572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14" name="S3"/>
          <p:cNvSpPr txBox="1"/>
          <p:nvPr/>
        </p:nvSpPr>
        <p:spPr>
          <a:xfrm>
            <a:off x="8636000" y="2986088"/>
            <a:ext cx="3250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S3</a:t>
            </a:r>
          </a:p>
        </p:txBody>
      </p:sp>
      <p:sp>
        <p:nvSpPr>
          <p:cNvPr id="1715" name="85"/>
          <p:cNvSpPr txBox="1"/>
          <p:nvPr/>
        </p:nvSpPr>
        <p:spPr>
          <a:xfrm>
            <a:off x="8623300" y="1905000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85</a:t>
            </a:r>
          </a:p>
        </p:txBody>
      </p:sp>
      <p:sp>
        <p:nvSpPr>
          <p:cNvPr id="1716" name="90"/>
          <p:cNvSpPr txBox="1"/>
          <p:nvPr/>
        </p:nvSpPr>
        <p:spPr>
          <a:xfrm>
            <a:off x="9393766" y="1905000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90</a:t>
            </a:r>
          </a:p>
        </p:txBody>
      </p:sp>
      <p:sp>
        <p:nvSpPr>
          <p:cNvPr id="1717" name="100"/>
          <p:cNvSpPr txBox="1"/>
          <p:nvPr/>
        </p:nvSpPr>
        <p:spPr>
          <a:xfrm>
            <a:off x="10287000" y="1905000"/>
            <a:ext cx="4517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100</a:t>
            </a:r>
          </a:p>
        </p:txBody>
      </p:sp>
      <p:sp>
        <p:nvSpPr>
          <p:cNvPr id="1718" name="Line"/>
          <p:cNvSpPr/>
          <p:nvPr/>
        </p:nvSpPr>
        <p:spPr>
          <a:xfrm>
            <a:off x="8229600" y="4433887"/>
            <a:ext cx="0" cy="6858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19" name="… S3 … S2, S5, …, S1, S4"/>
          <p:cNvSpPr txBox="1"/>
          <p:nvPr/>
        </p:nvSpPr>
        <p:spPr>
          <a:xfrm>
            <a:off x="6197600" y="5424487"/>
            <a:ext cx="39624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</a:lvl1pPr>
          </a:lstStyle>
          <a:p>
            <a:r>
              <a:t>… S3 … S2, S5, …, S1, S4</a:t>
            </a:r>
          </a:p>
        </p:txBody>
      </p:sp>
      <p:sp>
        <p:nvSpPr>
          <p:cNvPr id="1720" name="0"/>
          <p:cNvSpPr txBox="1"/>
          <p:nvPr/>
        </p:nvSpPr>
        <p:spPr>
          <a:xfrm>
            <a:off x="5080000" y="1905000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0</a:t>
            </a:r>
          </a:p>
        </p:txBody>
      </p:sp>
      <p:sp>
        <p:nvSpPr>
          <p:cNvPr id="1721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7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1723" name="2"/>
          <p:cNvSpPr/>
          <p:nvPr/>
        </p:nvSpPr>
        <p:spPr>
          <a:xfrm>
            <a:off x="7590301" y="2273440"/>
            <a:ext cx="406401" cy="45720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 2</a:t>
            </a:r>
          </a:p>
        </p:txBody>
      </p:sp>
      <p:sp>
        <p:nvSpPr>
          <p:cNvPr id="1724" name="75"/>
          <p:cNvSpPr txBox="1"/>
          <p:nvPr/>
        </p:nvSpPr>
        <p:spPr>
          <a:xfrm>
            <a:off x="7625568" y="1905000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75</a:t>
            </a:r>
          </a:p>
        </p:txBody>
      </p:sp>
      <p:sp>
        <p:nvSpPr>
          <p:cNvPr id="1725" name="Line"/>
          <p:cNvSpPr/>
          <p:nvPr/>
        </p:nvSpPr>
        <p:spPr>
          <a:xfrm>
            <a:off x="7843678" y="2415382"/>
            <a:ext cx="1" cy="4572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6" name="S6"/>
          <p:cNvSpPr txBox="1"/>
          <p:nvPr/>
        </p:nvSpPr>
        <p:spPr>
          <a:xfrm>
            <a:off x="7598145" y="2909094"/>
            <a:ext cx="3250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S6</a:t>
            </a:r>
          </a:p>
        </p:txBody>
      </p:sp>
      <p:sp>
        <p:nvSpPr>
          <p:cNvPr id="1727" name="S7"/>
          <p:cNvSpPr txBox="1"/>
          <p:nvPr/>
        </p:nvSpPr>
        <p:spPr>
          <a:xfrm>
            <a:off x="7598145" y="3572669"/>
            <a:ext cx="3250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S7</a:t>
            </a:r>
          </a:p>
        </p:txBody>
      </p:sp>
      <p:sp>
        <p:nvSpPr>
          <p:cNvPr id="1728" name="Line"/>
          <p:cNvSpPr/>
          <p:nvPr/>
        </p:nvSpPr>
        <p:spPr>
          <a:xfrm>
            <a:off x="7843678" y="3253581"/>
            <a:ext cx="1" cy="3810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731" name="Intuition: Counting and Running Su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Intuition: Counting and Running Sum</a:t>
            </a:r>
          </a:p>
        </p:txBody>
      </p:sp>
      <p:sp>
        <p:nvSpPr>
          <p:cNvPr id="1732" name="50 students with score &lt; 75…"/>
          <p:cNvSpPr txBox="1"/>
          <p:nvPr/>
        </p:nvSpPr>
        <p:spPr>
          <a:xfrm>
            <a:off x="2324099" y="2386013"/>
            <a:ext cx="824757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/>
              <a:t>50 students with score &lt; 75</a:t>
            </a:r>
          </a:p>
          <a:p>
            <a:r>
              <a:rPr sz="2400"/>
              <a:t>What is the rank (lowest to highest) for a student with score = 75?</a:t>
            </a:r>
          </a:p>
        </p:txBody>
      </p:sp>
      <p:sp>
        <p:nvSpPr>
          <p:cNvPr id="1733" name="Line"/>
          <p:cNvSpPr/>
          <p:nvPr/>
        </p:nvSpPr>
        <p:spPr>
          <a:xfrm rot="16200000">
            <a:off x="5149135" y="1793019"/>
            <a:ext cx="228601" cy="3779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996"/>
                  <a:pt x="10800" y="20250"/>
                </a:cubicBezTo>
                <a:lnTo>
                  <a:pt x="10800" y="12150"/>
                </a:lnTo>
                <a:cubicBezTo>
                  <a:pt x="10800" y="11404"/>
                  <a:pt x="5965" y="10800"/>
                  <a:pt x="0" y="10800"/>
                </a:cubicBezTo>
                <a:cubicBezTo>
                  <a:pt x="5965" y="10800"/>
                  <a:pt x="10800" y="10196"/>
                  <a:pt x="10800" y="9450"/>
                </a:cubicBezTo>
                <a:lnTo>
                  <a:pt x="10800" y="1350"/>
                </a:lnTo>
                <a:cubicBezTo>
                  <a:pt x="10800" y="604"/>
                  <a:pt x="15635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34" name="53 students with score ≤ 85…"/>
          <p:cNvSpPr txBox="1"/>
          <p:nvPr/>
        </p:nvSpPr>
        <p:spPr>
          <a:xfrm>
            <a:off x="2324099" y="3797300"/>
            <a:ext cx="5878673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/>
              <a:t>53 students with score ≤ 85</a:t>
            </a:r>
          </a:p>
          <a:p>
            <a:r>
              <a:rPr sz="2400"/>
              <a:t>What is the rank for a student with score = 85?</a:t>
            </a:r>
          </a:p>
        </p:txBody>
      </p:sp>
      <p:sp>
        <p:nvSpPr>
          <p:cNvPr id="1735" name="52, 51, …"/>
          <p:cNvSpPr txBox="1"/>
          <p:nvPr/>
        </p:nvSpPr>
        <p:spPr>
          <a:xfrm>
            <a:off x="9510769" y="3186907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00CC"/>
                </a:solidFill>
              </a:rPr>
              <a:t>52, 51, …</a:t>
            </a:r>
          </a:p>
        </p:txBody>
      </p:sp>
      <p:sp>
        <p:nvSpPr>
          <p:cNvPr id="1736" name="53"/>
          <p:cNvSpPr txBox="1"/>
          <p:nvPr/>
        </p:nvSpPr>
        <p:spPr>
          <a:xfrm>
            <a:off x="9232900" y="4040187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00CC"/>
                </a:solidFill>
              </a:rPr>
              <a:t>53</a:t>
            </a:r>
          </a:p>
        </p:txBody>
      </p:sp>
      <p:sp>
        <p:nvSpPr>
          <p:cNvPr id="173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7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1739" name="Line"/>
          <p:cNvSpPr/>
          <p:nvPr/>
        </p:nvSpPr>
        <p:spPr>
          <a:xfrm rot="16200000">
            <a:off x="5380025" y="2814796"/>
            <a:ext cx="228601" cy="457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996"/>
                  <a:pt x="10800" y="20250"/>
                </a:cubicBezTo>
                <a:lnTo>
                  <a:pt x="10800" y="12150"/>
                </a:lnTo>
                <a:cubicBezTo>
                  <a:pt x="10800" y="11404"/>
                  <a:pt x="5965" y="10800"/>
                  <a:pt x="0" y="10800"/>
                </a:cubicBezTo>
                <a:cubicBezTo>
                  <a:pt x="5965" y="10800"/>
                  <a:pt x="10800" y="10196"/>
                  <a:pt x="10800" y="9450"/>
                </a:cubicBezTo>
                <a:lnTo>
                  <a:pt x="10800" y="1350"/>
                </a:lnTo>
                <a:cubicBezTo>
                  <a:pt x="10800" y="604"/>
                  <a:pt x="15635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40" name="55 students with score ≤ 90…"/>
          <p:cNvSpPr txBox="1"/>
          <p:nvPr/>
        </p:nvSpPr>
        <p:spPr>
          <a:xfrm>
            <a:off x="2392345" y="5155287"/>
            <a:ext cx="587867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/>
              <a:t>55 students with score ≤ 90</a:t>
            </a:r>
          </a:p>
          <a:p>
            <a:r>
              <a:rPr sz="2400"/>
              <a:t>What is the rank for a student with score = 90?</a:t>
            </a:r>
          </a:p>
        </p:txBody>
      </p:sp>
      <p:sp>
        <p:nvSpPr>
          <p:cNvPr id="1741" name="55, 54"/>
          <p:cNvSpPr txBox="1"/>
          <p:nvPr/>
        </p:nvSpPr>
        <p:spPr>
          <a:xfrm>
            <a:off x="9301145" y="5398175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00CC"/>
                </a:solidFill>
              </a:rPr>
              <a:t>55, 54</a:t>
            </a:r>
          </a:p>
        </p:txBody>
      </p:sp>
      <p:sp>
        <p:nvSpPr>
          <p:cNvPr id="1742" name="Rectangle"/>
          <p:cNvSpPr/>
          <p:nvPr/>
        </p:nvSpPr>
        <p:spPr>
          <a:xfrm>
            <a:off x="3340100" y="1435100"/>
            <a:ext cx="56896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45" name="Group"/>
          <p:cNvGrpSpPr/>
          <p:nvPr/>
        </p:nvGrpSpPr>
        <p:grpSpPr>
          <a:xfrm>
            <a:off x="8623300" y="1435100"/>
            <a:ext cx="406400" cy="457200"/>
            <a:chOff x="0" y="0"/>
            <a:chExt cx="406400" cy="457200"/>
          </a:xfrm>
        </p:grpSpPr>
        <p:sp>
          <p:nvSpPr>
            <p:cNvPr id="1743" name="Rectangle"/>
            <p:cNvSpPr/>
            <p:nvPr/>
          </p:nvSpPr>
          <p:spPr>
            <a:xfrm>
              <a:off x="0" y="0"/>
              <a:ext cx="406400" cy="45720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44" name="2"/>
            <p:cNvSpPr txBox="1"/>
            <p:nvPr/>
          </p:nvSpPr>
          <p:spPr>
            <a:xfrm>
              <a:off x="93198" y="43180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748" name="Group"/>
          <p:cNvGrpSpPr/>
          <p:nvPr/>
        </p:nvGrpSpPr>
        <p:grpSpPr>
          <a:xfrm>
            <a:off x="7628466" y="1435100"/>
            <a:ext cx="406401" cy="457200"/>
            <a:chOff x="0" y="0"/>
            <a:chExt cx="406400" cy="457200"/>
          </a:xfrm>
        </p:grpSpPr>
        <p:sp>
          <p:nvSpPr>
            <p:cNvPr id="1746" name="Rectangle"/>
            <p:cNvSpPr/>
            <p:nvPr/>
          </p:nvSpPr>
          <p:spPr>
            <a:xfrm>
              <a:off x="0" y="0"/>
              <a:ext cx="406400" cy="45720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47" name="2"/>
            <p:cNvSpPr txBox="1"/>
            <p:nvPr/>
          </p:nvSpPr>
          <p:spPr>
            <a:xfrm>
              <a:off x="93198" y="43180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751" name="Group"/>
          <p:cNvGrpSpPr/>
          <p:nvPr/>
        </p:nvGrpSpPr>
        <p:grpSpPr>
          <a:xfrm>
            <a:off x="6858000" y="1435100"/>
            <a:ext cx="406400" cy="457200"/>
            <a:chOff x="0" y="0"/>
            <a:chExt cx="406400" cy="457200"/>
          </a:xfrm>
        </p:grpSpPr>
        <p:sp>
          <p:nvSpPr>
            <p:cNvPr id="1749" name="Rectangle"/>
            <p:cNvSpPr/>
            <p:nvPr/>
          </p:nvSpPr>
          <p:spPr>
            <a:xfrm>
              <a:off x="0" y="0"/>
              <a:ext cx="406400" cy="45720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50" name="1"/>
            <p:cNvSpPr txBox="1"/>
            <p:nvPr/>
          </p:nvSpPr>
          <p:spPr>
            <a:xfrm>
              <a:off x="93198" y="43180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754" name="Group"/>
          <p:cNvGrpSpPr/>
          <p:nvPr/>
        </p:nvGrpSpPr>
        <p:grpSpPr>
          <a:xfrm>
            <a:off x="5799666" y="1435100"/>
            <a:ext cx="406401" cy="457200"/>
            <a:chOff x="0" y="0"/>
            <a:chExt cx="406400" cy="457200"/>
          </a:xfrm>
        </p:grpSpPr>
        <p:sp>
          <p:nvSpPr>
            <p:cNvPr id="1752" name="Rectangle"/>
            <p:cNvSpPr/>
            <p:nvPr/>
          </p:nvSpPr>
          <p:spPr>
            <a:xfrm>
              <a:off x="0" y="0"/>
              <a:ext cx="406400" cy="45720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53" name="2"/>
            <p:cNvSpPr txBox="1"/>
            <p:nvPr/>
          </p:nvSpPr>
          <p:spPr>
            <a:xfrm>
              <a:off x="93198" y="43180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755" name="75"/>
          <p:cNvSpPr txBox="1"/>
          <p:nvPr/>
        </p:nvSpPr>
        <p:spPr>
          <a:xfrm>
            <a:off x="5698066" y="1090613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75</a:t>
            </a:r>
          </a:p>
        </p:txBody>
      </p:sp>
      <p:sp>
        <p:nvSpPr>
          <p:cNvPr id="1756" name="85"/>
          <p:cNvSpPr txBox="1"/>
          <p:nvPr/>
        </p:nvSpPr>
        <p:spPr>
          <a:xfrm>
            <a:off x="6781800" y="1068387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85</a:t>
            </a:r>
          </a:p>
        </p:txBody>
      </p:sp>
      <p:sp>
        <p:nvSpPr>
          <p:cNvPr id="1757" name="90"/>
          <p:cNvSpPr txBox="1"/>
          <p:nvPr/>
        </p:nvSpPr>
        <p:spPr>
          <a:xfrm>
            <a:off x="7552266" y="1068387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90</a:t>
            </a:r>
          </a:p>
        </p:txBody>
      </p:sp>
      <p:sp>
        <p:nvSpPr>
          <p:cNvPr id="1758" name="100"/>
          <p:cNvSpPr txBox="1"/>
          <p:nvPr/>
        </p:nvSpPr>
        <p:spPr>
          <a:xfrm>
            <a:off x="8445500" y="1068387"/>
            <a:ext cx="4517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100</a:t>
            </a:r>
          </a:p>
        </p:txBody>
      </p:sp>
      <p:sp>
        <p:nvSpPr>
          <p:cNvPr id="1759" name="Line"/>
          <p:cNvSpPr/>
          <p:nvPr/>
        </p:nvSpPr>
        <p:spPr>
          <a:xfrm rot="16200000">
            <a:off x="4460624" y="886075"/>
            <a:ext cx="228601" cy="236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996"/>
                  <a:pt x="10800" y="20250"/>
                </a:cubicBezTo>
                <a:lnTo>
                  <a:pt x="10800" y="12150"/>
                </a:lnTo>
                <a:cubicBezTo>
                  <a:pt x="10800" y="11404"/>
                  <a:pt x="5965" y="10800"/>
                  <a:pt x="0" y="10800"/>
                </a:cubicBezTo>
                <a:cubicBezTo>
                  <a:pt x="5965" y="10800"/>
                  <a:pt x="10800" y="10196"/>
                  <a:pt x="10800" y="9450"/>
                </a:cubicBezTo>
                <a:lnTo>
                  <a:pt x="10800" y="1350"/>
                </a:lnTo>
                <a:cubicBezTo>
                  <a:pt x="10800" y="604"/>
                  <a:pt x="15635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60" name="(52)"/>
          <p:cNvSpPr txBox="1"/>
          <p:nvPr/>
        </p:nvSpPr>
        <p:spPr>
          <a:xfrm>
            <a:off x="5765617" y="1844635"/>
            <a:ext cx="4745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(52)</a:t>
            </a:r>
          </a:p>
        </p:txBody>
      </p:sp>
      <p:sp>
        <p:nvSpPr>
          <p:cNvPr id="1761" name="(53)"/>
          <p:cNvSpPr txBox="1"/>
          <p:nvPr/>
        </p:nvSpPr>
        <p:spPr>
          <a:xfrm>
            <a:off x="6823950" y="1845946"/>
            <a:ext cx="4745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(53)</a:t>
            </a:r>
          </a:p>
        </p:txBody>
      </p:sp>
      <p:sp>
        <p:nvSpPr>
          <p:cNvPr id="1762" name="(55)"/>
          <p:cNvSpPr txBox="1"/>
          <p:nvPr/>
        </p:nvSpPr>
        <p:spPr>
          <a:xfrm>
            <a:off x="7594417" y="1845946"/>
            <a:ext cx="4745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(55)</a:t>
            </a:r>
          </a:p>
        </p:txBody>
      </p:sp>
      <p:sp>
        <p:nvSpPr>
          <p:cNvPr id="1763" name="(57)"/>
          <p:cNvSpPr txBox="1"/>
          <p:nvPr/>
        </p:nvSpPr>
        <p:spPr>
          <a:xfrm>
            <a:off x="8589250" y="1845946"/>
            <a:ext cx="4745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(57)</a:t>
            </a:r>
          </a:p>
        </p:txBody>
      </p:sp>
      <p:sp>
        <p:nvSpPr>
          <p:cNvPr id="1764" name="50"/>
          <p:cNvSpPr txBox="1"/>
          <p:nvPr/>
        </p:nvSpPr>
        <p:spPr>
          <a:xfrm>
            <a:off x="4406992" y="1478280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" grpId="0" animBg="1" advAuto="0"/>
      <p:bldP spid="1733" grpId="0" animBg="1" advAuto="0"/>
      <p:bldP spid="1734" grpId="0" animBg="1" advAuto="0"/>
      <p:bldP spid="1735" grpId="0" animBg="1" advAuto="0"/>
      <p:bldP spid="1736" grpId="0" animBg="1" advAuto="0"/>
      <p:bldP spid="1739" grpId="0" animBg="1" advAuto="0"/>
      <p:bldP spid="1740" grpId="0" animBg="1" advAuto="0"/>
      <p:bldP spid="1741" grpId="0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767" name="Counting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Counting sort</a:t>
            </a:r>
          </a:p>
        </p:txBody>
      </p:sp>
      <p:sp>
        <p:nvSpPr>
          <p:cNvPr id="1768" name="for i ← 1 to k…"/>
          <p:cNvSpPr txBox="1"/>
          <p:nvPr/>
        </p:nvSpPr>
        <p:spPr>
          <a:xfrm>
            <a:off x="457200" y="1541463"/>
            <a:ext cx="11734800" cy="463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+ 1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⊳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–1]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⊳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1769" name="1."/>
          <p:cNvSpPr txBox="1"/>
          <p:nvPr/>
        </p:nvSpPr>
        <p:spPr>
          <a:xfrm>
            <a:off x="63501" y="1584325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</a:p>
        </p:txBody>
      </p:sp>
      <p:sp>
        <p:nvSpPr>
          <p:cNvPr id="1770" name="2."/>
          <p:cNvSpPr txBox="1"/>
          <p:nvPr/>
        </p:nvSpPr>
        <p:spPr>
          <a:xfrm>
            <a:off x="84668" y="2559050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</a:p>
        </p:txBody>
      </p:sp>
      <p:sp>
        <p:nvSpPr>
          <p:cNvPr id="1771" name="3."/>
          <p:cNvSpPr txBox="1"/>
          <p:nvPr/>
        </p:nvSpPr>
        <p:spPr>
          <a:xfrm>
            <a:off x="86785" y="3536950"/>
            <a:ext cx="1147233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</a:p>
        </p:txBody>
      </p:sp>
      <p:sp>
        <p:nvSpPr>
          <p:cNvPr id="1772" name="4."/>
          <p:cNvSpPr txBox="1"/>
          <p:nvPr/>
        </p:nvSpPr>
        <p:spPr>
          <a:xfrm>
            <a:off x="88901" y="4506912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1773" name="Rectangle"/>
          <p:cNvSpPr/>
          <p:nvPr/>
        </p:nvSpPr>
        <p:spPr>
          <a:xfrm>
            <a:off x="203200" y="1600200"/>
            <a:ext cx="11480800" cy="9906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76" name="Group"/>
          <p:cNvGrpSpPr/>
          <p:nvPr/>
        </p:nvGrpSpPr>
        <p:grpSpPr>
          <a:xfrm>
            <a:off x="7924800" y="1752600"/>
            <a:ext cx="1727200" cy="381000"/>
            <a:chOff x="0" y="0"/>
            <a:chExt cx="1727200" cy="381000"/>
          </a:xfrm>
        </p:grpSpPr>
        <p:sp>
          <p:nvSpPr>
            <p:cNvPr id="1774" name="Rectangle"/>
            <p:cNvSpPr/>
            <p:nvPr/>
          </p:nvSpPr>
          <p:spPr>
            <a:xfrm>
              <a:off x="0" y="0"/>
              <a:ext cx="17272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75" name="Initialize"/>
            <p:cNvSpPr txBox="1"/>
            <p:nvPr/>
          </p:nvSpPr>
          <p:spPr>
            <a:xfrm>
              <a:off x="425265" y="5080"/>
              <a:ext cx="87667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Initialize</a:t>
              </a:r>
            </a:p>
          </p:txBody>
        </p:sp>
      </p:grpSp>
      <p:sp>
        <p:nvSpPr>
          <p:cNvPr id="1777" name="Rectangle"/>
          <p:cNvSpPr/>
          <p:nvPr/>
        </p:nvSpPr>
        <p:spPr>
          <a:xfrm>
            <a:off x="203200" y="2590800"/>
            <a:ext cx="11480800" cy="9906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80" name="Group"/>
          <p:cNvGrpSpPr/>
          <p:nvPr/>
        </p:nvGrpSpPr>
        <p:grpSpPr>
          <a:xfrm>
            <a:off x="7924800" y="2590800"/>
            <a:ext cx="1727200" cy="381000"/>
            <a:chOff x="0" y="0"/>
            <a:chExt cx="1727200" cy="381000"/>
          </a:xfrm>
        </p:grpSpPr>
        <p:sp>
          <p:nvSpPr>
            <p:cNvPr id="1778" name="Rectangle"/>
            <p:cNvSpPr/>
            <p:nvPr/>
          </p:nvSpPr>
          <p:spPr>
            <a:xfrm>
              <a:off x="0" y="0"/>
              <a:ext cx="17272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79" name="Count"/>
            <p:cNvSpPr txBox="1"/>
            <p:nvPr/>
          </p:nvSpPr>
          <p:spPr>
            <a:xfrm>
              <a:off x="532979" y="5080"/>
              <a:ext cx="66124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Count</a:t>
              </a:r>
            </a:p>
          </p:txBody>
        </p:sp>
      </p:grpSp>
      <p:sp>
        <p:nvSpPr>
          <p:cNvPr id="1781" name="Rectangle"/>
          <p:cNvSpPr/>
          <p:nvPr/>
        </p:nvSpPr>
        <p:spPr>
          <a:xfrm>
            <a:off x="203200" y="3581400"/>
            <a:ext cx="11480800" cy="9906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84" name="Group"/>
          <p:cNvGrpSpPr/>
          <p:nvPr/>
        </p:nvGrpSpPr>
        <p:grpSpPr>
          <a:xfrm>
            <a:off x="7924800" y="3581400"/>
            <a:ext cx="3048000" cy="381000"/>
            <a:chOff x="0" y="0"/>
            <a:chExt cx="3048000" cy="381000"/>
          </a:xfrm>
        </p:grpSpPr>
        <p:sp>
          <p:nvSpPr>
            <p:cNvPr id="1782" name="Rectangle"/>
            <p:cNvSpPr/>
            <p:nvPr/>
          </p:nvSpPr>
          <p:spPr>
            <a:xfrm>
              <a:off x="0" y="0"/>
              <a:ext cx="30480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83" name="Compute running sum"/>
            <p:cNvSpPr txBox="1"/>
            <p:nvPr/>
          </p:nvSpPr>
          <p:spPr>
            <a:xfrm>
              <a:off x="437537" y="5080"/>
              <a:ext cx="21729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Compute running sum</a:t>
              </a:r>
            </a:p>
          </p:txBody>
        </p:sp>
      </p:grpSp>
      <p:sp>
        <p:nvSpPr>
          <p:cNvPr id="1785" name="Rectangle"/>
          <p:cNvSpPr/>
          <p:nvPr/>
        </p:nvSpPr>
        <p:spPr>
          <a:xfrm>
            <a:off x="203200" y="4572000"/>
            <a:ext cx="11480800" cy="14478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88" name="Group"/>
          <p:cNvGrpSpPr/>
          <p:nvPr/>
        </p:nvGrpSpPr>
        <p:grpSpPr>
          <a:xfrm>
            <a:off x="7924800" y="4648200"/>
            <a:ext cx="1727200" cy="381000"/>
            <a:chOff x="0" y="0"/>
            <a:chExt cx="1727200" cy="381000"/>
          </a:xfrm>
        </p:grpSpPr>
        <p:sp>
          <p:nvSpPr>
            <p:cNvPr id="1786" name="Rectangle"/>
            <p:cNvSpPr/>
            <p:nvPr/>
          </p:nvSpPr>
          <p:spPr>
            <a:xfrm>
              <a:off x="0" y="0"/>
              <a:ext cx="1727200" cy="381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87" name="Re-arrange"/>
            <p:cNvSpPr txBox="1"/>
            <p:nvPr/>
          </p:nvSpPr>
          <p:spPr>
            <a:xfrm>
              <a:off x="302984" y="5080"/>
              <a:ext cx="112123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Re-arrange</a:t>
              </a:r>
            </a:p>
          </p:txBody>
        </p:sp>
      </p:grpSp>
      <p:sp>
        <p:nvSpPr>
          <p:cNvPr id="178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7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" grpId="0" animBg="1" advAuto="0"/>
      <p:bldP spid="1776" grpId="0" animBg="1" advAuto="0"/>
      <p:bldP spid="1777" grpId="0" animBg="1" advAuto="0"/>
      <p:bldP spid="1780" grpId="0" animBg="1" advAuto="0"/>
      <p:bldP spid="1781" grpId="0" animBg="1" advAuto="0"/>
      <p:bldP spid="1784" grpId="0" animBg="1" advAuto="0"/>
      <p:bldP spid="1785" grpId="0" animBg="1" advAuto="0"/>
      <p:bldP spid="1788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793" name="Counting-sort exampl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r>
              <a:rPr dirty="0"/>
              <a:t>Counting-sort example</a:t>
            </a:r>
          </a:p>
        </p:txBody>
      </p:sp>
      <p:sp>
        <p:nvSpPr>
          <p:cNvPr id="1794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1797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179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6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800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179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9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803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180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2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806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180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5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809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180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8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1810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1811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2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3" name="Rectangle"/>
          <p:cNvSpPr/>
          <p:nvPr/>
        </p:nvSpPr>
        <p:spPr>
          <a:xfrm>
            <a:off x="29675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4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5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6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817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818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819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820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1821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1822" name="Rectangle"/>
          <p:cNvSpPr/>
          <p:nvPr/>
        </p:nvSpPr>
        <p:spPr>
          <a:xfrm>
            <a:off x="7571316" y="2133600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23" name="Rectangle"/>
          <p:cNvSpPr/>
          <p:nvPr/>
        </p:nvSpPr>
        <p:spPr>
          <a:xfrm>
            <a:off x="8485716" y="2133600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24" name="Rectangle"/>
          <p:cNvSpPr/>
          <p:nvPr/>
        </p:nvSpPr>
        <p:spPr>
          <a:xfrm>
            <a:off x="9400116" y="2133600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25" name="Rectangle"/>
          <p:cNvSpPr/>
          <p:nvPr/>
        </p:nvSpPr>
        <p:spPr>
          <a:xfrm>
            <a:off x="10314516" y="2133600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26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827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828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829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83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8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73</a:t>
            </a:fld>
            <a:endParaRPr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834" name="Loop 1: initialization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1: initialization</a:t>
            </a:r>
          </a:p>
        </p:txBody>
      </p:sp>
      <p:sp>
        <p:nvSpPr>
          <p:cNvPr id="1835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1838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183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37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841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183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40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844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184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43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847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184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46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850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184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49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1851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1852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53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54" name="Rectangle"/>
          <p:cNvSpPr/>
          <p:nvPr/>
        </p:nvSpPr>
        <p:spPr>
          <a:xfrm>
            <a:off x="29675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55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56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57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858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859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860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861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1862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1865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186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64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1868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186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67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1871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186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70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1874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187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73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sp>
        <p:nvSpPr>
          <p:cNvPr id="1875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876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877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878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879" name="for i ← 1 to k…"/>
          <p:cNvSpPr txBox="1"/>
          <p:nvPr/>
        </p:nvSpPr>
        <p:spPr>
          <a:xfrm>
            <a:off x="482600" y="4800600"/>
            <a:ext cx="11226800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</p:txBody>
      </p:sp>
      <p:sp>
        <p:nvSpPr>
          <p:cNvPr id="1880" name="1."/>
          <p:cNvSpPr txBox="1"/>
          <p:nvPr/>
        </p:nvSpPr>
        <p:spPr>
          <a:xfrm>
            <a:off x="63501" y="4837112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</a:p>
        </p:txBody>
      </p:sp>
      <p:sp>
        <p:nvSpPr>
          <p:cNvPr id="1881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8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74</a:t>
            </a:fld>
            <a:endParaRPr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885" name="Loop 2: coun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2: count</a:t>
            </a:r>
          </a:p>
        </p:txBody>
      </p:sp>
      <p:sp>
        <p:nvSpPr>
          <p:cNvPr id="1886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1889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188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88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892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189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9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895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189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94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898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189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97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901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189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0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1902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1903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04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05" name="Rectangle"/>
          <p:cNvSpPr/>
          <p:nvPr/>
        </p:nvSpPr>
        <p:spPr>
          <a:xfrm>
            <a:off x="29675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06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07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08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909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910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911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912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1913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1916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191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15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1919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191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18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1922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192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21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1925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192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2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sp>
        <p:nvSpPr>
          <p:cNvPr id="1926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927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928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929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930" name="for j ← 1 to n…"/>
          <p:cNvSpPr txBox="1"/>
          <p:nvPr/>
        </p:nvSpPr>
        <p:spPr>
          <a:xfrm>
            <a:off x="482600" y="4800600"/>
            <a:ext cx="11709400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+ 1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⊳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  <p:sp>
        <p:nvSpPr>
          <p:cNvPr id="1931" name="2."/>
          <p:cNvSpPr txBox="1"/>
          <p:nvPr/>
        </p:nvSpPr>
        <p:spPr>
          <a:xfrm>
            <a:off x="84668" y="485140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</a:p>
        </p:txBody>
      </p:sp>
      <p:sp>
        <p:nvSpPr>
          <p:cNvPr id="193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9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1934" name="C[i] = |{key = i}|"/>
          <p:cNvSpPr txBox="1"/>
          <p:nvPr/>
        </p:nvSpPr>
        <p:spPr>
          <a:xfrm>
            <a:off x="7652278" y="3019862"/>
            <a:ext cx="3333315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tabLst>
                <a:tab pos="965200" algn="l"/>
                <a:tab pos="5016500" algn="l"/>
              </a:tabLst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937" name="Loop 2: coun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2: count</a:t>
            </a:r>
          </a:p>
        </p:txBody>
      </p:sp>
      <p:sp>
        <p:nvSpPr>
          <p:cNvPr id="1938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1941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193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40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944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194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43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947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194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46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950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194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49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953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195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52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1954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1955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56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57" name="Rectangle"/>
          <p:cNvSpPr/>
          <p:nvPr/>
        </p:nvSpPr>
        <p:spPr>
          <a:xfrm>
            <a:off x="29675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58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59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60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1963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196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6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966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196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65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1969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196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68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1972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197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7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sp>
        <p:nvSpPr>
          <p:cNvPr id="1973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974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975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976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977" name="for j ← 1 to n…"/>
          <p:cNvSpPr txBox="1"/>
          <p:nvPr/>
        </p:nvSpPr>
        <p:spPr>
          <a:xfrm>
            <a:off x="482600" y="4800600"/>
            <a:ext cx="11709400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+ 1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⊳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  <p:sp>
        <p:nvSpPr>
          <p:cNvPr id="1978" name="2."/>
          <p:cNvSpPr txBox="1"/>
          <p:nvPr/>
        </p:nvSpPr>
        <p:spPr>
          <a:xfrm>
            <a:off x="84668" y="485140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</a:p>
        </p:txBody>
      </p:sp>
      <p:sp>
        <p:nvSpPr>
          <p:cNvPr id="197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9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1981" name="C[i] = |{key = i}|"/>
          <p:cNvSpPr txBox="1"/>
          <p:nvPr/>
        </p:nvSpPr>
        <p:spPr>
          <a:xfrm>
            <a:off x="7652278" y="3019862"/>
            <a:ext cx="3333315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tabLst>
                <a:tab pos="965200" algn="l"/>
                <a:tab pos="5016500" algn="l"/>
              </a:tabLst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984" name="Loop 2: coun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2: count</a:t>
            </a:r>
          </a:p>
        </p:txBody>
      </p:sp>
      <p:sp>
        <p:nvSpPr>
          <p:cNvPr id="1985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1988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198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87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991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198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90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994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199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93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997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199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96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000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199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99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001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002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03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04" name="Rectangle"/>
          <p:cNvSpPr/>
          <p:nvPr/>
        </p:nvSpPr>
        <p:spPr>
          <a:xfrm>
            <a:off x="29675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05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06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07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008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009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010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011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012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015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201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1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018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201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17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2021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201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20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024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202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23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sp>
        <p:nvSpPr>
          <p:cNvPr id="2025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026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027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028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029" name="for j ← 1 to n…"/>
          <p:cNvSpPr txBox="1"/>
          <p:nvPr/>
        </p:nvSpPr>
        <p:spPr>
          <a:xfrm>
            <a:off x="482600" y="4800600"/>
            <a:ext cx="11709400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+ 1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⊳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  <p:sp>
        <p:nvSpPr>
          <p:cNvPr id="2030" name="2."/>
          <p:cNvSpPr txBox="1"/>
          <p:nvPr/>
        </p:nvSpPr>
        <p:spPr>
          <a:xfrm>
            <a:off x="84668" y="485140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</a:p>
        </p:txBody>
      </p:sp>
      <p:sp>
        <p:nvSpPr>
          <p:cNvPr id="2031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2033" name="C[i] = |{key = i}|"/>
          <p:cNvSpPr txBox="1"/>
          <p:nvPr/>
        </p:nvSpPr>
        <p:spPr>
          <a:xfrm>
            <a:off x="7652278" y="3019862"/>
            <a:ext cx="3333315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tabLst>
                <a:tab pos="965200" algn="l"/>
                <a:tab pos="5016500" algn="l"/>
              </a:tabLst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36" name="Loop 2: coun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2: count</a:t>
            </a:r>
          </a:p>
        </p:txBody>
      </p:sp>
      <p:sp>
        <p:nvSpPr>
          <p:cNvPr id="2037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040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03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39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043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04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4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046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04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45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049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04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48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052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05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5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053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054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5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6" name="Rectangle"/>
          <p:cNvSpPr/>
          <p:nvPr/>
        </p:nvSpPr>
        <p:spPr>
          <a:xfrm>
            <a:off x="29675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7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8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9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060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061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062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063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064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067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206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66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070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206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69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2073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207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7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076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207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75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2077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078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079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080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081" name="for j ← 1 to n…"/>
          <p:cNvSpPr txBox="1"/>
          <p:nvPr/>
        </p:nvSpPr>
        <p:spPr>
          <a:xfrm>
            <a:off x="482600" y="4800600"/>
            <a:ext cx="11709400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+ 1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⊳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  <p:sp>
        <p:nvSpPr>
          <p:cNvPr id="2082" name="2."/>
          <p:cNvSpPr txBox="1"/>
          <p:nvPr/>
        </p:nvSpPr>
        <p:spPr>
          <a:xfrm>
            <a:off x="84668" y="485140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</a:p>
        </p:txBody>
      </p:sp>
      <p:sp>
        <p:nvSpPr>
          <p:cNvPr id="208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2085" name="C[i] = |{key = i}|"/>
          <p:cNvSpPr txBox="1"/>
          <p:nvPr/>
        </p:nvSpPr>
        <p:spPr>
          <a:xfrm>
            <a:off x="7652278" y="3019862"/>
            <a:ext cx="3333315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tabLst>
                <a:tab pos="965200" algn="l"/>
                <a:tab pos="5016500" algn="l"/>
              </a:tabLst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88" name="Loop 2: coun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2: count</a:t>
            </a:r>
          </a:p>
        </p:txBody>
      </p:sp>
      <p:sp>
        <p:nvSpPr>
          <p:cNvPr id="2089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092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09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91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095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09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9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098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09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9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101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09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00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104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10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03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105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106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07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08" name="Rectangle"/>
          <p:cNvSpPr/>
          <p:nvPr/>
        </p:nvSpPr>
        <p:spPr>
          <a:xfrm>
            <a:off x="29675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09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10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11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112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113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114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115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116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119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211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18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122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212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21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2125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212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24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2128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212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27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2129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130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131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132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133" name="for j ← 1 to n…"/>
          <p:cNvSpPr txBox="1"/>
          <p:nvPr/>
        </p:nvSpPr>
        <p:spPr>
          <a:xfrm>
            <a:off x="482600" y="4800600"/>
            <a:ext cx="11709400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+ 1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⊳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  <p:sp>
        <p:nvSpPr>
          <p:cNvPr id="2134" name="2."/>
          <p:cNvSpPr txBox="1"/>
          <p:nvPr/>
        </p:nvSpPr>
        <p:spPr>
          <a:xfrm>
            <a:off x="84668" y="485140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</a:p>
        </p:txBody>
      </p:sp>
      <p:sp>
        <p:nvSpPr>
          <p:cNvPr id="213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2137" name="C[i] = |{key = i}|"/>
          <p:cNvSpPr txBox="1"/>
          <p:nvPr/>
        </p:nvSpPr>
        <p:spPr>
          <a:xfrm>
            <a:off x="7652278" y="3019862"/>
            <a:ext cx="3333315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tabLst>
                <a:tab pos="965200" algn="l"/>
                <a:tab pos="5016500" algn="l"/>
              </a:tabLst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03" name="Screen Shot 2016-01-23 at 9.49.55 PM.png" descr="Screen Shot 2016-01-23 at 9.49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874" y="458442"/>
            <a:ext cx="10206425" cy="54532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3236305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40" name="Loop 3: compute running sum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3: compute running sum</a:t>
            </a:r>
          </a:p>
        </p:txBody>
      </p:sp>
      <p:sp>
        <p:nvSpPr>
          <p:cNvPr id="2141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144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14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43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147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14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46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150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14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49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153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15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52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156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15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55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163" name="Group"/>
          <p:cNvGrpSpPr/>
          <p:nvPr/>
        </p:nvGrpSpPr>
        <p:grpSpPr>
          <a:xfrm>
            <a:off x="565520" y="3505201"/>
            <a:ext cx="5145248" cy="600076"/>
            <a:chOff x="0" y="0"/>
            <a:chExt cx="5145247" cy="600075"/>
          </a:xfrm>
        </p:grpSpPr>
        <p:sp>
          <p:nvSpPr>
            <p:cNvPr id="2157" name="B:"/>
            <p:cNvSpPr txBox="1"/>
            <p:nvPr/>
          </p:nvSpPr>
          <p:spPr>
            <a:xfrm>
              <a:off x="0" y="9525"/>
              <a:ext cx="465297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sp>
          <p:nvSpPr>
            <p:cNvPr id="2158" name="Rectangle"/>
            <p:cNvSpPr/>
            <p:nvPr/>
          </p:nvSpPr>
          <p:spPr>
            <a:xfrm>
              <a:off x="5732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59" name="Rectangle"/>
            <p:cNvSpPr/>
            <p:nvPr/>
          </p:nvSpPr>
          <p:spPr>
            <a:xfrm>
              <a:off x="14876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60" name="Rectangle"/>
            <p:cNvSpPr/>
            <p:nvPr/>
          </p:nvSpPr>
          <p:spPr>
            <a:xfrm>
              <a:off x="24020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61" name="Rectangle"/>
            <p:cNvSpPr/>
            <p:nvPr/>
          </p:nvSpPr>
          <p:spPr>
            <a:xfrm>
              <a:off x="3316447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62" name="Rectangle"/>
            <p:cNvSpPr/>
            <p:nvPr/>
          </p:nvSpPr>
          <p:spPr>
            <a:xfrm>
              <a:off x="4230847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164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165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166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167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168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169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172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217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7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175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217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74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2178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217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77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2181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217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80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2182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183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184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185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186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189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18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88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192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19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9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195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19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94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2198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19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97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2199" name="for i ← 2 to k…"/>
          <p:cNvSpPr txBox="1"/>
          <p:nvPr/>
        </p:nvSpPr>
        <p:spPr>
          <a:xfrm>
            <a:off x="482600" y="4800600"/>
            <a:ext cx="5311089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–1]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2200" name="3."/>
          <p:cNvSpPr txBox="1"/>
          <p:nvPr/>
        </p:nvSpPr>
        <p:spPr>
          <a:xfrm>
            <a:off x="84668" y="485140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</a:p>
        </p:txBody>
      </p:sp>
      <p:sp>
        <p:nvSpPr>
          <p:cNvPr id="2201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80</a:t>
            </a:fld>
            <a:endParaRPr/>
          </a:p>
        </p:txBody>
      </p:sp>
      <p:grpSp>
        <p:nvGrpSpPr>
          <p:cNvPr id="2207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203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204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205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206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208" name="C’[i] = |{key ≤ i}|"/>
          <p:cNvSpPr txBox="1"/>
          <p:nvPr/>
        </p:nvSpPr>
        <p:spPr>
          <a:xfrm>
            <a:off x="7562029" y="4280178"/>
            <a:ext cx="3462497" cy="57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tabLst>
                <a:tab pos="965200" algn="l"/>
                <a:tab pos="5016500" algn="l"/>
              </a:tabLst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11" name="Loop 3: compute running sum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3: compute running sum</a:t>
            </a:r>
          </a:p>
        </p:txBody>
      </p:sp>
      <p:sp>
        <p:nvSpPr>
          <p:cNvPr id="2212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215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21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14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218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21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17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221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21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2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224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22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23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227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22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26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234" name="Group"/>
          <p:cNvGrpSpPr/>
          <p:nvPr/>
        </p:nvGrpSpPr>
        <p:grpSpPr>
          <a:xfrm>
            <a:off x="565520" y="3505201"/>
            <a:ext cx="5145248" cy="600076"/>
            <a:chOff x="0" y="0"/>
            <a:chExt cx="5145247" cy="600075"/>
          </a:xfrm>
        </p:grpSpPr>
        <p:sp>
          <p:nvSpPr>
            <p:cNvPr id="2228" name="B:"/>
            <p:cNvSpPr txBox="1"/>
            <p:nvPr/>
          </p:nvSpPr>
          <p:spPr>
            <a:xfrm>
              <a:off x="0" y="9525"/>
              <a:ext cx="465297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sp>
          <p:nvSpPr>
            <p:cNvPr id="2229" name="Rectangle"/>
            <p:cNvSpPr/>
            <p:nvPr/>
          </p:nvSpPr>
          <p:spPr>
            <a:xfrm>
              <a:off x="5732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30" name="Rectangle"/>
            <p:cNvSpPr/>
            <p:nvPr/>
          </p:nvSpPr>
          <p:spPr>
            <a:xfrm>
              <a:off x="14876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31" name="Rectangle"/>
            <p:cNvSpPr/>
            <p:nvPr/>
          </p:nvSpPr>
          <p:spPr>
            <a:xfrm>
              <a:off x="24020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32" name="Rectangle"/>
            <p:cNvSpPr/>
            <p:nvPr/>
          </p:nvSpPr>
          <p:spPr>
            <a:xfrm>
              <a:off x="3316447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33" name="Rectangle"/>
            <p:cNvSpPr/>
            <p:nvPr/>
          </p:nvSpPr>
          <p:spPr>
            <a:xfrm>
              <a:off x="4230847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235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236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237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238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239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240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243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224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4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246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224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45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2249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224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48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2252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225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51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2253" name="1"/>
          <p:cNvSpPr txBox="1"/>
          <p:nvPr/>
        </p:nvSpPr>
        <p:spPr>
          <a:xfrm>
            <a:off x="79129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254" name="2"/>
          <p:cNvSpPr txBox="1"/>
          <p:nvPr/>
        </p:nvSpPr>
        <p:spPr>
          <a:xfrm>
            <a:off x="88273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255" name="3"/>
          <p:cNvSpPr txBox="1"/>
          <p:nvPr/>
        </p:nvSpPr>
        <p:spPr>
          <a:xfrm>
            <a:off x="97417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256" name="4"/>
          <p:cNvSpPr txBox="1"/>
          <p:nvPr/>
        </p:nvSpPr>
        <p:spPr>
          <a:xfrm>
            <a:off x="10656146" y="170021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257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260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25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59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263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26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6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266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26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65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269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26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68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2270" name="3."/>
          <p:cNvSpPr txBox="1"/>
          <p:nvPr/>
        </p:nvSpPr>
        <p:spPr>
          <a:xfrm>
            <a:off x="84668" y="485140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</a:p>
        </p:txBody>
      </p:sp>
      <p:sp>
        <p:nvSpPr>
          <p:cNvPr id="2271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81</a:t>
            </a:fld>
            <a:endParaRPr/>
          </a:p>
        </p:txBody>
      </p:sp>
      <p:grpSp>
        <p:nvGrpSpPr>
          <p:cNvPr id="2277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273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274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275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276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278" name="for i ← 2 to k…"/>
          <p:cNvSpPr txBox="1"/>
          <p:nvPr/>
        </p:nvSpPr>
        <p:spPr>
          <a:xfrm>
            <a:off x="482600" y="4800600"/>
            <a:ext cx="5311089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–1]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2279" name="C’[i] = |{key ≤ i}|"/>
          <p:cNvSpPr txBox="1"/>
          <p:nvPr/>
        </p:nvSpPr>
        <p:spPr>
          <a:xfrm>
            <a:off x="7562029" y="4280178"/>
            <a:ext cx="3462497" cy="57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tabLst>
                <a:tab pos="965200" algn="l"/>
                <a:tab pos="5016500" algn="l"/>
              </a:tabLst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82" name="Loop 3: compute running sum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3: compute running sum</a:t>
            </a:r>
          </a:p>
        </p:txBody>
      </p:sp>
      <p:sp>
        <p:nvSpPr>
          <p:cNvPr id="2283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286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28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85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289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28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88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292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29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9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295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29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94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298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29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9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305" name="Group"/>
          <p:cNvGrpSpPr/>
          <p:nvPr/>
        </p:nvGrpSpPr>
        <p:grpSpPr>
          <a:xfrm>
            <a:off x="565520" y="3505201"/>
            <a:ext cx="5145248" cy="600076"/>
            <a:chOff x="0" y="0"/>
            <a:chExt cx="5145247" cy="600075"/>
          </a:xfrm>
        </p:grpSpPr>
        <p:sp>
          <p:nvSpPr>
            <p:cNvPr id="2299" name="B:"/>
            <p:cNvSpPr txBox="1"/>
            <p:nvPr/>
          </p:nvSpPr>
          <p:spPr>
            <a:xfrm>
              <a:off x="0" y="9525"/>
              <a:ext cx="465297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sp>
          <p:nvSpPr>
            <p:cNvPr id="2300" name="Rectangle"/>
            <p:cNvSpPr/>
            <p:nvPr/>
          </p:nvSpPr>
          <p:spPr>
            <a:xfrm>
              <a:off x="5732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01" name="Rectangle"/>
            <p:cNvSpPr/>
            <p:nvPr/>
          </p:nvSpPr>
          <p:spPr>
            <a:xfrm>
              <a:off x="14876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02" name="Rectangle"/>
            <p:cNvSpPr/>
            <p:nvPr/>
          </p:nvSpPr>
          <p:spPr>
            <a:xfrm>
              <a:off x="2402046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03" name="Rectangle"/>
            <p:cNvSpPr/>
            <p:nvPr/>
          </p:nvSpPr>
          <p:spPr>
            <a:xfrm>
              <a:off x="3316447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04" name="Rectangle"/>
            <p:cNvSpPr/>
            <p:nvPr/>
          </p:nvSpPr>
          <p:spPr>
            <a:xfrm>
              <a:off x="4230847" y="0"/>
              <a:ext cx="914401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306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307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308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309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310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pSp>
        <p:nvGrpSpPr>
          <p:cNvPr id="2328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2311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314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312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13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317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315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16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320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318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19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323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321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22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324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325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326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327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329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332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33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3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335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33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3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338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33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3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341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33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40" name="5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sp>
        <p:nvSpPr>
          <p:cNvPr id="2342" name="3."/>
          <p:cNvSpPr txBox="1"/>
          <p:nvPr/>
        </p:nvSpPr>
        <p:spPr>
          <a:xfrm>
            <a:off x="84668" y="485140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</a:p>
        </p:txBody>
      </p:sp>
      <p:sp>
        <p:nvSpPr>
          <p:cNvPr id="234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3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82</a:t>
            </a:fld>
            <a:endParaRPr/>
          </a:p>
        </p:txBody>
      </p:sp>
      <p:grpSp>
        <p:nvGrpSpPr>
          <p:cNvPr id="2349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345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346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347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348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350" name="for i ← 2 to k…"/>
          <p:cNvSpPr txBox="1"/>
          <p:nvPr/>
        </p:nvSpPr>
        <p:spPr>
          <a:xfrm>
            <a:off x="482600" y="4800600"/>
            <a:ext cx="5311089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–1]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2351" name="C’[i] = |{key ≤ i}|"/>
          <p:cNvSpPr txBox="1"/>
          <p:nvPr/>
        </p:nvSpPr>
        <p:spPr>
          <a:xfrm>
            <a:off x="7562029" y="4280178"/>
            <a:ext cx="3462497" cy="57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tabLst>
                <a:tab pos="965200" algn="l"/>
                <a:tab pos="5016500" algn="l"/>
              </a:tabLst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|{key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}|</a:t>
            </a:r>
          </a:p>
        </p:txBody>
      </p:sp>
      <p:sp>
        <p:nvSpPr>
          <p:cNvPr id="2352" name="Sorted list"/>
          <p:cNvSpPr txBox="1"/>
          <p:nvPr/>
        </p:nvSpPr>
        <p:spPr>
          <a:xfrm>
            <a:off x="1691097" y="4267518"/>
            <a:ext cx="10374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Sorted list</a:t>
            </a:r>
          </a:p>
        </p:txBody>
      </p:sp>
      <p:sp>
        <p:nvSpPr>
          <p:cNvPr id="2353" name="Given unsorted list"/>
          <p:cNvSpPr txBox="1"/>
          <p:nvPr/>
        </p:nvSpPr>
        <p:spPr>
          <a:xfrm>
            <a:off x="3820464" y="2770502"/>
            <a:ext cx="18452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Given unsorted list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356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357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360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35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59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363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36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6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366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36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65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369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36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68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372" name="Group"/>
          <p:cNvGrpSpPr/>
          <p:nvPr/>
        </p:nvGrpSpPr>
        <p:grpSpPr>
          <a:xfrm>
            <a:off x="4796366" y="2122489"/>
            <a:ext cx="914401" cy="600076"/>
            <a:chOff x="0" y="0"/>
            <a:chExt cx="914400" cy="600075"/>
          </a:xfrm>
        </p:grpSpPr>
        <p:sp>
          <p:nvSpPr>
            <p:cNvPr id="237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7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373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374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75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378" name="Group"/>
          <p:cNvGrpSpPr/>
          <p:nvPr/>
        </p:nvGrpSpPr>
        <p:grpSpPr>
          <a:xfrm>
            <a:off x="2967566" y="3517901"/>
            <a:ext cx="914401" cy="600076"/>
            <a:chOff x="0" y="0"/>
            <a:chExt cx="914400" cy="600075"/>
          </a:xfrm>
        </p:grpSpPr>
        <p:sp>
          <p:nvSpPr>
            <p:cNvPr id="237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7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379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80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81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382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383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384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385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386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389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38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88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392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39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9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395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39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94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398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39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97" name="5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sp>
        <p:nvSpPr>
          <p:cNvPr id="2399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2427" name="Connection Line"/>
          <p:cNvSpPr/>
          <p:nvPr/>
        </p:nvSpPr>
        <p:spPr>
          <a:xfrm>
            <a:off x="3824231" y="2727326"/>
            <a:ext cx="1029871" cy="7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2401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240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4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83</a:t>
            </a:fld>
            <a:endParaRPr/>
          </a:p>
        </p:txBody>
      </p:sp>
      <p:grpSp>
        <p:nvGrpSpPr>
          <p:cNvPr id="2421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2404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407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405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06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410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408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09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413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411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12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416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414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15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417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418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419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420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426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422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423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424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425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430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431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434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43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33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437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43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36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440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43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39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443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44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42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446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44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45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447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448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449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452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245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453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454" name="Rectangle"/>
          <p:cNvSpPr/>
          <p:nvPr/>
        </p:nvSpPr>
        <p:spPr>
          <a:xfrm>
            <a:off x="47963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455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456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457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458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459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460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463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46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6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466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46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65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469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46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68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2472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47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71" name="5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sp>
        <p:nvSpPr>
          <p:cNvPr id="2473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2474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247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4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2502" name="Connection Line"/>
          <p:cNvSpPr/>
          <p:nvPr/>
        </p:nvSpPr>
        <p:spPr>
          <a:xfrm>
            <a:off x="3827957" y="2730987"/>
            <a:ext cx="974970" cy="755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78" name="decrease"/>
          <p:cNvSpPr txBox="1"/>
          <p:nvPr/>
        </p:nvSpPr>
        <p:spPr>
          <a:xfrm>
            <a:off x="9388454" y="4139506"/>
            <a:ext cx="937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decrease</a:t>
            </a:r>
          </a:p>
        </p:txBody>
      </p:sp>
      <p:grpSp>
        <p:nvGrpSpPr>
          <p:cNvPr id="2496" name="Group"/>
          <p:cNvGrpSpPr/>
          <p:nvPr/>
        </p:nvGrpSpPr>
        <p:grpSpPr>
          <a:xfrm>
            <a:off x="6975250" y="1712914"/>
            <a:ext cx="4253667" cy="1033462"/>
            <a:chOff x="0" y="0"/>
            <a:chExt cx="4253665" cy="1033461"/>
          </a:xfrm>
        </p:grpSpPr>
        <p:sp>
          <p:nvSpPr>
            <p:cNvPr id="2479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482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480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81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485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483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84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488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486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87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491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489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90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492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493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494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495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501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497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498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499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500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505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506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509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50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08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512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51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1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515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51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14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518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51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17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521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51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2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522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523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524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527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252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26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528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531" name="Group"/>
          <p:cNvGrpSpPr/>
          <p:nvPr/>
        </p:nvGrpSpPr>
        <p:grpSpPr>
          <a:xfrm>
            <a:off x="4796366" y="3505201"/>
            <a:ext cx="914401" cy="600076"/>
            <a:chOff x="0" y="0"/>
            <a:chExt cx="914400" cy="600075"/>
          </a:xfrm>
        </p:grpSpPr>
        <p:sp>
          <p:nvSpPr>
            <p:cNvPr id="252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30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532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533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34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35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536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537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540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53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39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543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54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4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546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54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45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2549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54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48" name="5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sp>
        <p:nvSpPr>
          <p:cNvPr id="2550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2578" name="Connection Line"/>
          <p:cNvSpPr/>
          <p:nvPr/>
        </p:nvSpPr>
        <p:spPr>
          <a:xfrm>
            <a:off x="4538899" y="2714626"/>
            <a:ext cx="514936" cy="7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2552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255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5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85</a:t>
            </a:fld>
            <a:endParaRPr/>
          </a:p>
        </p:txBody>
      </p:sp>
      <p:grpSp>
        <p:nvGrpSpPr>
          <p:cNvPr id="2572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2555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558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556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57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561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559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60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564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562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63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567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565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66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568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569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570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571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577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573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574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575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576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581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582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585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58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84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588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58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87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591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58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9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594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59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93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597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59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96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598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599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00" name="Rectangle"/>
          <p:cNvSpPr/>
          <p:nvPr/>
        </p:nvSpPr>
        <p:spPr>
          <a:xfrm>
            <a:off x="20531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603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260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02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604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607" name="Group"/>
          <p:cNvGrpSpPr/>
          <p:nvPr/>
        </p:nvGrpSpPr>
        <p:grpSpPr>
          <a:xfrm>
            <a:off x="4796366" y="3505201"/>
            <a:ext cx="914401" cy="600076"/>
            <a:chOff x="0" y="0"/>
            <a:chExt cx="914400" cy="600075"/>
          </a:xfrm>
        </p:grpSpPr>
        <p:sp>
          <p:nvSpPr>
            <p:cNvPr id="260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06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608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609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10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11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612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613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616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61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15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619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61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18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622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62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21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2625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62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24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626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2655" name="Connection Line"/>
          <p:cNvSpPr/>
          <p:nvPr/>
        </p:nvSpPr>
        <p:spPr>
          <a:xfrm>
            <a:off x="4538899" y="2714626"/>
            <a:ext cx="514936" cy="7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2628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262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6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86</a:t>
            </a:fld>
            <a:endParaRPr/>
          </a:p>
        </p:txBody>
      </p:sp>
      <p:sp>
        <p:nvSpPr>
          <p:cNvPr id="2631" name="decrease"/>
          <p:cNvSpPr txBox="1"/>
          <p:nvPr/>
        </p:nvSpPr>
        <p:spPr>
          <a:xfrm>
            <a:off x="10302854" y="4330382"/>
            <a:ext cx="937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decrease</a:t>
            </a:r>
          </a:p>
        </p:txBody>
      </p:sp>
      <p:grpSp>
        <p:nvGrpSpPr>
          <p:cNvPr id="2649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2632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635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633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34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638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636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37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641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639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40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644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642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43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645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646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647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648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654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650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651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652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653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658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659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662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66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61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665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66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6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668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66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6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671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66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0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674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67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3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675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676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679" name="Group"/>
          <p:cNvGrpSpPr/>
          <p:nvPr/>
        </p:nvGrpSpPr>
        <p:grpSpPr>
          <a:xfrm>
            <a:off x="2053166" y="3505201"/>
            <a:ext cx="914401" cy="600076"/>
            <a:chOff x="0" y="0"/>
            <a:chExt cx="914400" cy="600075"/>
          </a:xfrm>
        </p:grpSpPr>
        <p:sp>
          <p:nvSpPr>
            <p:cNvPr id="267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8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682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268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8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683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686" name="Group"/>
          <p:cNvGrpSpPr/>
          <p:nvPr/>
        </p:nvGrpSpPr>
        <p:grpSpPr>
          <a:xfrm>
            <a:off x="4796366" y="3505201"/>
            <a:ext cx="914401" cy="600076"/>
            <a:chOff x="0" y="0"/>
            <a:chExt cx="914400" cy="600075"/>
          </a:xfrm>
        </p:grpSpPr>
        <p:sp>
          <p:nvSpPr>
            <p:cNvPr id="268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85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687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688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89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90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691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692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695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69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9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698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69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97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701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69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00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2704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70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03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705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2733" name="Connection Line"/>
          <p:cNvSpPr/>
          <p:nvPr/>
        </p:nvSpPr>
        <p:spPr>
          <a:xfrm>
            <a:off x="2710099" y="2714626"/>
            <a:ext cx="514936" cy="7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2707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270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87</a:t>
            </a:fld>
            <a:endParaRPr/>
          </a:p>
        </p:txBody>
      </p:sp>
      <p:grpSp>
        <p:nvGrpSpPr>
          <p:cNvPr id="2727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2710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713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711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12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716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714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15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719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717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18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722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720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21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723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724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725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726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732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728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729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730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731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736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737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740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73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39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743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74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746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74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5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749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74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8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752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75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5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753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754" name="Rectangle"/>
          <p:cNvSpPr/>
          <p:nvPr/>
        </p:nvSpPr>
        <p:spPr>
          <a:xfrm>
            <a:off x="1138767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757" name="Group"/>
          <p:cNvGrpSpPr/>
          <p:nvPr/>
        </p:nvGrpSpPr>
        <p:grpSpPr>
          <a:xfrm>
            <a:off x="2053166" y="3505201"/>
            <a:ext cx="914401" cy="600076"/>
            <a:chOff x="0" y="0"/>
            <a:chExt cx="914400" cy="600075"/>
          </a:xfrm>
        </p:grpSpPr>
        <p:sp>
          <p:nvSpPr>
            <p:cNvPr id="275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56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760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275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59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761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764" name="Group"/>
          <p:cNvGrpSpPr/>
          <p:nvPr/>
        </p:nvGrpSpPr>
        <p:grpSpPr>
          <a:xfrm>
            <a:off x="4796366" y="3505201"/>
            <a:ext cx="914401" cy="600076"/>
            <a:chOff x="0" y="0"/>
            <a:chExt cx="914400" cy="600075"/>
          </a:xfrm>
        </p:grpSpPr>
        <p:sp>
          <p:nvSpPr>
            <p:cNvPr id="276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63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765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766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67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68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69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770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773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77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7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776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77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75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779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77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78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782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78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81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783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2812" name="Connection Line"/>
          <p:cNvSpPr/>
          <p:nvPr/>
        </p:nvSpPr>
        <p:spPr>
          <a:xfrm>
            <a:off x="2710099" y="2714626"/>
            <a:ext cx="514936" cy="7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2785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2786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88</a:t>
            </a:fld>
            <a:endParaRPr/>
          </a:p>
        </p:txBody>
      </p:sp>
      <p:sp>
        <p:nvSpPr>
          <p:cNvPr id="2788" name="decrease"/>
          <p:cNvSpPr txBox="1"/>
          <p:nvPr/>
        </p:nvSpPr>
        <p:spPr>
          <a:xfrm>
            <a:off x="9513337" y="4292282"/>
            <a:ext cx="937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decrease</a:t>
            </a:r>
          </a:p>
        </p:txBody>
      </p:sp>
      <p:grpSp>
        <p:nvGrpSpPr>
          <p:cNvPr id="2806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2789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792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790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91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795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793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94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798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796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97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801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799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00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802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803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804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805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811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807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808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809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810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815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816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819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81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18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822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82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2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825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82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24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828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82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27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831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82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832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835" name="Group"/>
          <p:cNvGrpSpPr/>
          <p:nvPr/>
        </p:nvGrpSpPr>
        <p:grpSpPr>
          <a:xfrm>
            <a:off x="1138767" y="3505201"/>
            <a:ext cx="914401" cy="600076"/>
            <a:chOff x="0" y="0"/>
            <a:chExt cx="914400" cy="600075"/>
          </a:xfrm>
        </p:grpSpPr>
        <p:sp>
          <p:nvSpPr>
            <p:cNvPr id="283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838" name="Group"/>
          <p:cNvGrpSpPr/>
          <p:nvPr/>
        </p:nvGrpSpPr>
        <p:grpSpPr>
          <a:xfrm>
            <a:off x="2053166" y="3505201"/>
            <a:ext cx="914401" cy="600076"/>
            <a:chOff x="0" y="0"/>
            <a:chExt cx="914400" cy="600075"/>
          </a:xfrm>
        </p:grpSpPr>
        <p:sp>
          <p:nvSpPr>
            <p:cNvPr id="283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841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283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842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845" name="Group"/>
          <p:cNvGrpSpPr/>
          <p:nvPr/>
        </p:nvGrpSpPr>
        <p:grpSpPr>
          <a:xfrm>
            <a:off x="4796366" y="3505201"/>
            <a:ext cx="914401" cy="600076"/>
            <a:chOff x="0" y="0"/>
            <a:chExt cx="914400" cy="600075"/>
          </a:xfrm>
        </p:grpSpPr>
        <p:sp>
          <p:nvSpPr>
            <p:cNvPr id="284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4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846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847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48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849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850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51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854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85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53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857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85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56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860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85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59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863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86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62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864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2892" name="Connection Line"/>
          <p:cNvSpPr/>
          <p:nvPr/>
        </p:nvSpPr>
        <p:spPr>
          <a:xfrm>
            <a:off x="1795699" y="2714626"/>
            <a:ext cx="514936" cy="7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2866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286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8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89</a:t>
            </a:fld>
            <a:endParaRPr/>
          </a:p>
        </p:txBody>
      </p:sp>
      <p:grpSp>
        <p:nvGrpSpPr>
          <p:cNvPr id="2886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2869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872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870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71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875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873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74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878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876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77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881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879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80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882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883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884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885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891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887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888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889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890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0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57150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9" name="Rectangle"/>
          <p:cNvSpPr/>
          <p:nvPr/>
        </p:nvSpPr>
        <p:spPr>
          <a:xfrm>
            <a:off x="51054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20…"/>
          <p:cNvSpPr txBox="1"/>
          <p:nvPr/>
        </p:nvSpPr>
        <p:spPr>
          <a:xfrm>
            <a:off x="5133976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1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12" name="12…"/>
          <p:cNvSpPr txBox="1"/>
          <p:nvPr/>
        </p:nvSpPr>
        <p:spPr>
          <a:xfrm>
            <a:off x="5683251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13" name="Array 1"/>
          <p:cNvSpPr txBox="1"/>
          <p:nvPr/>
        </p:nvSpPr>
        <p:spPr>
          <a:xfrm>
            <a:off x="3416794" y="2707670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Array 1</a:t>
            </a:r>
          </a:p>
        </p:txBody>
      </p:sp>
      <p:sp>
        <p:nvSpPr>
          <p:cNvPr id="314" name="Array 2"/>
          <p:cNvSpPr txBox="1"/>
          <p:nvPr/>
        </p:nvSpPr>
        <p:spPr>
          <a:xfrm>
            <a:off x="6803521" y="2667977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2</a:t>
            </a:r>
          </a:p>
        </p:txBody>
      </p:sp>
      <p:sp>
        <p:nvSpPr>
          <p:cNvPr id="315" name="Time: O(k + m)."/>
          <p:cNvSpPr txBox="1"/>
          <p:nvPr/>
        </p:nvSpPr>
        <p:spPr>
          <a:xfrm>
            <a:off x="4415216" y="4990727"/>
            <a:ext cx="166382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>
                <a:latin typeface="Skia Regular"/>
                <a:ea typeface="Skia Regular"/>
                <a:cs typeface="Skia Regular"/>
                <a:sym typeface="Skia Regular"/>
              </a:rPr>
              <a:t>Time: </a:t>
            </a:r>
            <a:r>
              <a:rPr i="1" dirty="0">
                <a:latin typeface="Palatino"/>
                <a:ea typeface="Palatino"/>
                <a:cs typeface="Palatino"/>
                <a:sym typeface="Palatino"/>
              </a:rPr>
              <a:t>O(k + m)</a:t>
            </a:r>
            <a:r>
              <a:rPr dirty="0">
                <a:latin typeface="Skia Regular"/>
                <a:ea typeface="Skia Regular"/>
                <a:cs typeface="Skia Regular"/>
                <a:sym typeface="Skia Regular"/>
              </a:rPr>
              <a:t>.</a:t>
            </a:r>
          </a:p>
        </p:txBody>
      </p:sp>
      <p:sp>
        <p:nvSpPr>
          <p:cNvPr id="316" name="k numbers"/>
          <p:cNvSpPr txBox="1"/>
          <p:nvPr/>
        </p:nvSpPr>
        <p:spPr>
          <a:xfrm>
            <a:off x="3342418" y="3290999"/>
            <a:ext cx="1081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k numbers</a:t>
            </a:r>
          </a:p>
        </p:txBody>
      </p:sp>
      <p:sp>
        <p:nvSpPr>
          <p:cNvPr id="317" name="m numbers"/>
          <p:cNvSpPr txBox="1"/>
          <p:nvPr/>
        </p:nvSpPr>
        <p:spPr>
          <a:xfrm>
            <a:off x="6749043" y="3352677"/>
            <a:ext cx="11602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 numbers</a:t>
            </a:r>
          </a:p>
        </p:txBody>
      </p:sp>
    </p:spTree>
    <p:extLst>
      <p:ext uri="{BB962C8B-B14F-4D97-AF65-F5344CB8AC3E}">
        <p14:creationId xmlns:p14="http://schemas.microsoft.com/office/powerpoint/2010/main" val="3639060464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895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896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899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89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98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902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90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0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905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90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04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908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90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07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911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90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1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912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915" name="Group"/>
          <p:cNvGrpSpPr/>
          <p:nvPr/>
        </p:nvGrpSpPr>
        <p:grpSpPr>
          <a:xfrm>
            <a:off x="1138767" y="3505201"/>
            <a:ext cx="914401" cy="600076"/>
            <a:chOff x="0" y="0"/>
            <a:chExt cx="914400" cy="600075"/>
          </a:xfrm>
        </p:grpSpPr>
        <p:sp>
          <p:nvSpPr>
            <p:cNvPr id="291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1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918" name="Group"/>
          <p:cNvGrpSpPr/>
          <p:nvPr/>
        </p:nvGrpSpPr>
        <p:grpSpPr>
          <a:xfrm>
            <a:off x="2053166" y="3505201"/>
            <a:ext cx="914401" cy="600076"/>
            <a:chOff x="0" y="0"/>
            <a:chExt cx="914400" cy="600075"/>
          </a:xfrm>
        </p:grpSpPr>
        <p:sp>
          <p:nvSpPr>
            <p:cNvPr id="291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1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921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291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2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922" name="Rectangle"/>
          <p:cNvSpPr/>
          <p:nvPr/>
        </p:nvSpPr>
        <p:spPr>
          <a:xfrm>
            <a:off x="3881966" y="3505201"/>
            <a:ext cx="914401" cy="600076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808080"/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925" name="Group"/>
          <p:cNvGrpSpPr/>
          <p:nvPr/>
        </p:nvGrpSpPr>
        <p:grpSpPr>
          <a:xfrm>
            <a:off x="4796366" y="3505201"/>
            <a:ext cx="914401" cy="600076"/>
            <a:chOff x="0" y="0"/>
            <a:chExt cx="914400" cy="600075"/>
          </a:xfrm>
        </p:grpSpPr>
        <p:sp>
          <p:nvSpPr>
            <p:cNvPr id="292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24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926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927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30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1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934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293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33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2937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293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36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940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293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39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943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294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42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2944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2973" name="Connection Line"/>
          <p:cNvSpPr/>
          <p:nvPr/>
        </p:nvSpPr>
        <p:spPr>
          <a:xfrm>
            <a:off x="1795699" y="2714626"/>
            <a:ext cx="514936" cy="7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2946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294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9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90</a:t>
            </a:fld>
            <a:endParaRPr/>
          </a:p>
        </p:txBody>
      </p:sp>
      <p:sp>
        <p:nvSpPr>
          <p:cNvPr id="2949" name="decrease"/>
          <p:cNvSpPr txBox="1"/>
          <p:nvPr/>
        </p:nvSpPr>
        <p:spPr>
          <a:xfrm>
            <a:off x="7696682" y="4292282"/>
            <a:ext cx="9377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decrease</a:t>
            </a:r>
          </a:p>
        </p:txBody>
      </p:sp>
      <p:grpSp>
        <p:nvGrpSpPr>
          <p:cNvPr id="2967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2950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2953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2951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52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2956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2954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55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2959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2957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58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2962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2960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61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2963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964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965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966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972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2968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969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970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2971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6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2977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980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297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79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983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298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8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986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298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85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2989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298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88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992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299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9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2993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2996" name="Group"/>
          <p:cNvGrpSpPr/>
          <p:nvPr/>
        </p:nvGrpSpPr>
        <p:grpSpPr>
          <a:xfrm>
            <a:off x="1138767" y="3505201"/>
            <a:ext cx="914401" cy="600076"/>
            <a:chOff x="0" y="0"/>
            <a:chExt cx="914400" cy="600075"/>
          </a:xfrm>
        </p:grpSpPr>
        <p:sp>
          <p:nvSpPr>
            <p:cNvPr id="299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95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2999" name="Group"/>
          <p:cNvGrpSpPr/>
          <p:nvPr/>
        </p:nvGrpSpPr>
        <p:grpSpPr>
          <a:xfrm>
            <a:off x="2053166" y="3505201"/>
            <a:ext cx="914401" cy="600076"/>
            <a:chOff x="0" y="0"/>
            <a:chExt cx="914400" cy="600075"/>
          </a:xfrm>
        </p:grpSpPr>
        <p:sp>
          <p:nvSpPr>
            <p:cNvPr id="299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98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3002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300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0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3005" name="Group"/>
          <p:cNvGrpSpPr/>
          <p:nvPr/>
        </p:nvGrpSpPr>
        <p:grpSpPr>
          <a:xfrm>
            <a:off x="3881966" y="3505201"/>
            <a:ext cx="914401" cy="600076"/>
            <a:chOff x="0" y="0"/>
            <a:chExt cx="914400" cy="600075"/>
          </a:xfrm>
        </p:grpSpPr>
        <p:sp>
          <p:nvSpPr>
            <p:cNvPr id="300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04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008" name="Group"/>
          <p:cNvGrpSpPr/>
          <p:nvPr/>
        </p:nvGrpSpPr>
        <p:grpSpPr>
          <a:xfrm>
            <a:off x="4796366" y="3505201"/>
            <a:ext cx="914401" cy="600076"/>
            <a:chOff x="0" y="0"/>
            <a:chExt cx="914400" cy="600075"/>
          </a:xfrm>
        </p:grpSpPr>
        <p:sp>
          <p:nvSpPr>
            <p:cNvPr id="300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07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3009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010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011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12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013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14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3017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301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16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3020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301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19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023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3021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22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026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3024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25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3027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3028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302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0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3055" name="Connection Line"/>
          <p:cNvSpPr/>
          <p:nvPr/>
        </p:nvSpPr>
        <p:spPr>
          <a:xfrm>
            <a:off x="1872150" y="2790527"/>
            <a:ext cx="2355592" cy="625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049" name="Group"/>
          <p:cNvGrpSpPr/>
          <p:nvPr/>
        </p:nvGrpSpPr>
        <p:grpSpPr>
          <a:xfrm>
            <a:off x="6975250" y="1700214"/>
            <a:ext cx="4253667" cy="1033462"/>
            <a:chOff x="0" y="0"/>
            <a:chExt cx="4253665" cy="1033461"/>
          </a:xfrm>
        </p:grpSpPr>
        <p:sp>
          <p:nvSpPr>
            <p:cNvPr id="3032" name="C:"/>
            <p:cNvSpPr txBox="1"/>
            <p:nvPr/>
          </p:nvSpPr>
          <p:spPr>
            <a:xfrm>
              <a:off x="-1" y="442910"/>
              <a:ext cx="488118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/>
              <a:r>
                <a:rPr sz="3200" i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</p:txBody>
        </p:sp>
        <p:grpSp>
          <p:nvGrpSpPr>
            <p:cNvPr id="3035" name="Group"/>
            <p:cNvGrpSpPr/>
            <p:nvPr/>
          </p:nvGrpSpPr>
          <p:grpSpPr>
            <a:xfrm>
              <a:off x="596065" y="433386"/>
              <a:ext cx="914401" cy="600076"/>
              <a:chOff x="0" y="0"/>
              <a:chExt cx="914400" cy="600075"/>
            </a:xfrm>
          </p:grpSpPr>
          <p:sp>
            <p:nvSpPr>
              <p:cNvPr id="3033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34" name="1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3038" name="Group"/>
            <p:cNvGrpSpPr/>
            <p:nvPr/>
          </p:nvGrpSpPr>
          <p:grpSpPr>
            <a:xfrm>
              <a:off x="1510465" y="433386"/>
              <a:ext cx="914401" cy="600076"/>
              <a:chOff x="0" y="0"/>
              <a:chExt cx="914400" cy="600075"/>
            </a:xfrm>
          </p:grpSpPr>
          <p:sp>
            <p:nvSpPr>
              <p:cNvPr id="3036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37" name="0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3041" name="Group"/>
            <p:cNvGrpSpPr/>
            <p:nvPr/>
          </p:nvGrpSpPr>
          <p:grpSpPr>
            <a:xfrm>
              <a:off x="2424865" y="433386"/>
              <a:ext cx="914401" cy="600076"/>
              <a:chOff x="0" y="0"/>
              <a:chExt cx="914400" cy="600075"/>
            </a:xfrm>
          </p:grpSpPr>
          <p:sp>
            <p:nvSpPr>
              <p:cNvPr id="3039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40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3044" name="Group"/>
            <p:cNvGrpSpPr/>
            <p:nvPr/>
          </p:nvGrpSpPr>
          <p:grpSpPr>
            <a:xfrm>
              <a:off x="3339265" y="433386"/>
              <a:ext cx="914401" cy="600076"/>
              <a:chOff x="0" y="0"/>
              <a:chExt cx="914400" cy="600075"/>
            </a:xfrm>
          </p:grpSpPr>
          <p:sp>
            <p:nvSpPr>
              <p:cNvPr id="3042" name="Rectangle"/>
              <p:cNvSpPr/>
              <p:nvPr/>
            </p:nvSpPr>
            <p:spPr>
              <a:xfrm>
                <a:off x="0" y="0"/>
                <a:ext cx="914400" cy="600075"/>
              </a:xfrm>
              <a:prstGeom prst="rect">
                <a:avLst/>
              </a:prstGeom>
              <a:solidFill>
                <a:srgbClr val="FF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80808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43" name="2"/>
              <p:cNvSpPr txBox="1"/>
              <p:nvPr/>
            </p:nvSpPr>
            <p:spPr>
              <a:xfrm>
                <a:off x="303530" y="27999"/>
                <a:ext cx="30734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sp>
          <p:nvSpPr>
            <p:cNvPr id="3045" name="1"/>
            <p:cNvSpPr txBox="1"/>
            <p:nvPr/>
          </p:nvSpPr>
          <p:spPr>
            <a:xfrm>
              <a:off x="9376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3046" name="2"/>
            <p:cNvSpPr txBox="1"/>
            <p:nvPr/>
          </p:nvSpPr>
          <p:spPr>
            <a:xfrm>
              <a:off x="18520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3047" name="3"/>
            <p:cNvSpPr txBox="1"/>
            <p:nvPr/>
          </p:nvSpPr>
          <p:spPr>
            <a:xfrm>
              <a:off x="27664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3048" name="4"/>
            <p:cNvSpPr txBox="1"/>
            <p:nvPr/>
          </p:nvSpPr>
          <p:spPr>
            <a:xfrm>
              <a:off x="3680895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054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3050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3051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3052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3053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058" name="Loop 4: re-arrang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Loop 4: re-arrange</a:t>
            </a:r>
          </a:p>
        </p:txBody>
      </p:sp>
      <p:sp>
        <p:nvSpPr>
          <p:cNvPr id="3059" name="A:"/>
          <p:cNvSpPr txBox="1"/>
          <p:nvPr/>
        </p:nvSpPr>
        <p:spPr>
          <a:xfrm>
            <a:off x="565521" y="2119314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3062" name="Group"/>
          <p:cNvGrpSpPr/>
          <p:nvPr/>
        </p:nvGrpSpPr>
        <p:grpSpPr>
          <a:xfrm>
            <a:off x="1138767" y="2109789"/>
            <a:ext cx="914401" cy="600076"/>
            <a:chOff x="0" y="0"/>
            <a:chExt cx="914400" cy="600075"/>
          </a:xfrm>
        </p:grpSpPr>
        <p:sp>
          <p:nvSpPr>
            <p:cNvPr id="306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61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065" name="Group"/>
          <p:cNvGrpSpPr/>
          <p:nvPr/>
        </p:nvGrpSpPr>
        <p:grpSpPr>
          <a:xfrm>
            <a:off x="2053166" y="2109789"/>
            <a:ext cx="914401" cy="600076"/>
            <a:chOff x="0" y="0"/>
            <a:chExt cx="914400" cy="600075"/>
          </a:xfrm>
        </p:grpSpPr>
        <p:sp>
          <p:nvSpPr>
            <p:cNvPr id="306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6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068" name="Group"/>
          <p:cNvGrpSpPr/>
          <p:nvPr/>
        </p:nvGrpSpPr>
        <p:grpSpPr>
          <a:xfrm>
            <a:off x="2967566" y="2109789"/>
            <a:ext cx="914401" cy="600076"/>
            <a:chOff x="0" y="0"/>
            <a:chExt cx="914400" cy="600075"/>
          </a:xfrm>
        </p:grpSpPr>
        <p:sp>
          <p:nvSpPr>
            <p:cNvPr id="306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6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3071" name="Group"/>
          <p:cNvGrpSpPr/>
          <p:nvPr/>
        </p:nvGrpSpPr>
        <p:grpSpPr>
          <a:xfrm>
            <a:off x="3881966" y="2109789"/>
            <a:ext cx="914401" cy="600076"/>
            <a:chOff x="0" y="0"/>
            <a:chExt cx="914400" cy="600075"/>
          </a:xfrm>
        </p:grpSpPr>
        <p:sp>
          <p:nvSpPr>
            <p:cNvPr id="306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70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074" name="Group"/>
          <p:cNvGrpSpPr/>
          <p:nvPr/>
        </p:nvGrpSpPr>
        <p:grpSpPr>
          <a:xfrm>
            <a:off x="4796366" y="2109789"/>
            <a:ext cx="914401" cy="600076"/>
            <a:chOff x="0" y="0"/>
            <a:chExt cx="914400" cy="600075"/>
          </a:xfrm>
        </p:grpSpPr>
        <p:sp>
          <p:nvSpPr>
            <p:cNvPr id="307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73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3075" name="B:"/>
          <p:cNvSpPr txBox="1"/>
          <p:nvPr/>
        </p:nvSpPr>
        <p:spPr>
          <a:xfrm>
            <a:off x="565521" y="35147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3078" name="Group"/>
          <p:cNvGrpSpPr/>
          <p:nvPr/>
        </p:nvGrpSpPr>
        <p:grpSpPr>
          <a:xfrm>
            <a:off x="1138767" y="3505201"/>
            <a:ext cx="914401" cy="600076"/>
            <a:chOff x="0" y="0"/>
            <a:chExt cx="914400" cy="600075"/>
          </a:xfrm>
        </p:grpSpPr>
        <p:sp>
          <p:nvSpPr>
            <p:cNvPr id="307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77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081" name="Group"/>
          <p:cNvGrpSpPr/>
          <p:nvPr/>
        </p:nvGrpSpPr>
        <p:grpSpPr>
          <a:xfrm>
            <a:off x="2053166" y="3505201"/>
            <a:ext cx="914401" cy="600076"/>
            <a:chOff x="0" y="0"/>
            <a:chExt cx="914400" cy="600075"/>
          </a:xfrm>
        </p:grpSpPr>
        <p:sp>
          <p:nvSpPr>
            <p:cNvPr id="307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80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3084" name="Group"/>
          <p:cNvGrpSpPr/>
          <p:nvPr/>
        </p:nvGrpSpPr>
        <p:grpSpPr>
          <a:xfrm>
            <a:off x="2967566" y="3505201"/>
            <a:ext cx="914401" cy="600076"/>
            <a:chOff x="0" y="0"/>
            <a:chExt cx="914400" cy="600075"/>
          </a:xfrm>
        </p:grpSpPr>
        <p:sp>
          <p:nvSpPr>
            <p:cNvPr id="308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83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3087" name="Group"/>
          <p:cNvGrpSpPr/>
          <p:nvPr/>
        </p:nvGrpSpPr>
        <p:grpSpPr>
          <a:xfrm>
            <a:off x="3881966" y="3505201"/>
            <a:ext cx="914401" cy="600076"/>
            <a:chOff x="0" y="0"/>
            <a:chExt cx="914400" cy="600075"/>
          </a:xfrm>
        </p:grpSpPr>
        <p:sp>
          <p:nvSpPr>
            <p:cNvPr id="308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86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090" name="Group"/>
          <p:cNvGrpSpPr/>
          <p:nvPr/>
        </p:nvGrpSpPr>
        <p:grpSpPr>
          <a:xfrm>
            <a:off x="4796366" y="3505201"/>
            <a:ext cx="914401" cy="600076"/>
            <a:chOff x="0" y="0"/>
            <a:chExt cx="914400" cy="600075"/>
          </a:xfrm>
        </p:grpSpPr>
        <p:sp>
          <p:nvSpPr>
            <p:cNvPr id="3088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89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3091" name="1"/>
          <p:cNvSpPr txBox="1"/>
          <p:nvPr/>
        </p:nvSpPr>
        <p:spPr>
          <a:xfrm>
            <a:off x="1480396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092" name="2"/>
          <p:cNvSpPr txBox="1"/>
          <p:nvPr/>
        </p:nvSpPr>
        <p:spPr>
          <a:xfrm>
            <a:off x="23947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093" name="3"/>
          <p:cNvSpPr txBox="1"/>
          <p:nvPr/>
        </p:nvSpPr>
        <p:spPr>
          <a:xfrm>
            <a:off x="33091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94" name="4"/>
          <p:cNvSpPr txBox="1"/>
          <p:nvPr/>
        </p:nvSpPr>
        <p:spPr>
          <a:xfrm>
            <a:off x="42235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095" name="5"/>
          <p:cNvSpPr txBox="1"/>
          <p:nvPr/>
        </p:nvSpPr>
        <p:spPr>
          <a:xfrm>
            <a:off x="5137995" y="1676400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96" name="C':"/>
          <p:cNvSpPr txBox="1"/>
          <p:nvPr/>
        </p:nvSpPr>
        <p:spPr>
          <a:xfrm>
            <a:off x="6888335" y="3514725"/>
            <a:ext cx="575033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C'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3099" name="Group"/>
          <p:cNvGrpSpPr/>
          <p:nvPr/>
        </p:nvGrpSpPr>
        <p:grpSpPr>
          <a:xfrm>
            <a:off x="7571316" y="3505201"/>
            <a:ext cx="914401" cy="600076"/>
            <a:chOff x="0" y="0"/>
            <a:chExt cx="914400" cy="600075"/>
          </a:xfrm>
        </p:grpSpPr>
        <p:sp>
          <p:nvSpPr>
            <p:cNvPr id="3097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98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3102" name="Group"/>
          <p:cNvGrpSpPr/>
          <p:nvPr/>
        </p:nvGrpSpPr>
        <p:grpSpPr>
          <a:xfrm>
            <a:off x="8485716" y="3505201"/>
            <a:ext cx="914401" cy="600076"/>
            <a:chOff x="0" y="0"/>
            <a:chExt cx="914400" cy="600075"/>
          </a:xfrm>
        </p:grpSpPr>
        <p:sp>
          <p:nvSpPr>
            <p:cNvPr id="3100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0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105" name="Group"/>
          <p:cNvGrpSpPr/>
          <p:nvPr/>
        </p:nvGrpSpPr>
        <p:grpSpPr>
          <a:xfrm>
            <a:off x="9400116" y="3505201"/>
            <a:ext cx="914401" cy="600076"/>
            <a:chOff x="0" y="0"/>
            <a:chExt cx="914400" cy="600075"/>
          </a:xfrm>
        </p:grpSpPr>
        <p:sp>
          <p:nvSpPr>
            <p:cNvPr id="3103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04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108" name="Group"/>
          <p:cNvGrpSpPr/>
          <p:nvPr/>
        </p:nvGrpSpPr>
        <p:grpSpPr>
          <a:xfrm>
            <a:off x="10314516" y="3505201"/>
            <a:ext cx="914401" cy="600076"/>
            <a:chOff x="0" y="0"/>
            <a:chExt cx="914400" cy="600075"/>
          </a:xfrm>
        </p:grpSpPr>
        <p:sp>
          <p:nvSpPr>
            <p:cNvPr id="310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0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3109" name="for j ← n downto 1…"/>
          <p:cNvSpPr txBox="1"/>
          <p:nvPr/>
        </p:nvSpPr>
        <p:spPr>
          <a:xfrm>
            <a:off x="482600" y="4572001"/>
            <a:ext cx="11226800" cy="158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4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4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3200" b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3110" name="4."/>
          <p:cNvSpPr txBox="1"/>
          <p:nvPr/>
        </p:nvSpPr>
        <p:spPr>
          <a:xfrm>
            <a:off x="84668" y="4616451"/>
            <a:ext cx="114723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3111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92</a:t>
            </a:fld>
            <a:endParaRPr/>
          </a:p>
        </p:txBody>
      </p:sp>
      <p:sp>
        <p:nvSpPr>
          <p:cNvPr id="3138" name="Connection Line"/>
          <p:cNvSpPr/>
          <p:nvPr/>
        </p:nvSpPr>
        <p:spPr>
          <a:xfrm>
            <a:off x="1872150" y="2790527"/>
            <a:ext cx="2355592" cy="625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114" name="decrease"/>
          <p:cNvSpPr txBox="1"/>
          <p:nvPr/>
        </p:nvSpPr>
        <p:spPr>
          <a:xfrm>
            <a:off x="10302854" y="4292282"/>
            <a:ext cx="937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decrease</a:t>
            </a:r>
          </a:p>
        </p:txBody>
      </p:sp>
      <p:sp>
        <p:nvSpPr>
          <p:cNvPr id="3115" name="C:"/>
          <p:cNvSpPr txBox="1"/>
          <p:nvPr/>
        </p:nvSpPr>
        <p:spPr>
          <a:xfrm>
            <a:off x="6975251" y="2143125"/>
            <a:ext cx="48811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3118" name="Group"/>
          <p:cNvGrpSpPr/>
          <p:nvPr/>
        </p:nvGrpSpPr>
        <p:grpSpPr>
          <a:xfrm>
            <a:off x="7571316" y="2133600"/>
            <a:ext cx="914401" cy="600076"/>
            <a:chOff x="0" y="0"/>
            <a:chExt cx="914400" cy="600075"/>
          </a:xfrm>
        </p:grpSpPr>
        <p:sp>
          <p:nvSpPr>
            <p:cNvPr id="3116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17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121" name="Group"/>
          <p:cNvGrpSpPr/>
          <p:nvPr/>
        </p:nvGrpSpPr>
        <p:grpSpPr>
          <a:xfrm>
            <a:off x="8485716" y="2133600"/>
            <a:ext cx="914401" cy="600076"/>
            <a:chOff x="0" y="0"/>
            <a:chExt cx="914400" cy="600075"/>
          </a:xfrm>
        </p:grpSpPr>
        <p:sp>
          <p:nvSpPr>
            <p:cNvPr id="3119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0" name="0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</p:grpSp>
      <p:grpSp>
        <p:nvGrpSpPr>
          <p:cNvPr id="3124" name="Group"/>
          <p:cNvGrpSpPr/>
          <p:nvPr/>
        </p:nvGrpSpPr>
        <p:grpSpPr>
          <a:xfrm>
            <a:off x="9400116" y="2133600"/>
            <a:ext cx="914401" cy="600076"/>
            <a:chOff x="0" y="0"/>
            <a:chExt cx="914400" cy="600075"/>
          </a:xfrm>
        </p:grpSpPr>
        <p:sp>
          <p:nvSpPr>
            <p:cNvPr id="3122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3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3127" name="Group"/>
          <p:cNvGrpSpPr/>
          <p:nvPr/>
        </p:nvGrpSpPr>
        <p:grpSpPr>
          <a:xfrm>
            <a:off x="10314516" y="2133600"/>
            <a:ext cx="914401" cy="600076"/>
            <a:chOff x="0" y="0"/>
            <a:chExt cx="914400" cy="600075"/>
          </a:xfrm>
        </p:grpSpPr>
        <p:sp>
          <p:nvSpPr>
            <p:cNvPr id="3125" name="Rectangle"/>
            <p:cNvSpPr/>
            <p:nvPr/>
          </p:nvSpPr>
          <p:spPr>
            <a:xfrm>
              <a:off x="0" y="0"/>
              <a:ext cx="914400" cy="600075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6" name="2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3132" name="Group"/>
          <p:cNvGrpSpPr/>
          <p:nvPr/>
        </p:nvGrpSpPr>
        <p:grpSpPr>
          <a:xfrm>
            <a:off x="7912946" y="1700214"/>
            <a:ext cx="2974341" cy="372751"/>
            <a:chOff x="0" y="0"/>
            <a:chExt cx="2974340" cy="372749"/>
          </a:xfrm>
        </p:grpSpPr>
        <p:sp>
          <p:nvSpPr>
            <p:cNvPr id="3128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3129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3130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3131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137" name="Group"/>
          <p:cNvGrpSpPr/>
          <p:nvPr/>
        </p:nvGrpSpPr>
        <p:grpSpPr>
          <a:xfrm>
            <a:off x="7806107" y="3136107"/>
            <a:ext cx="2974341" cy="372751"/>
            <a:chOff x="0" y="0"/>
            <a:chExt cx="2974340" cy="372749"/>
          </a:xfrm>
        </p:grpSpPr>
        <p:sp>
          <p:nvSpPr>
            <p:cNvPr id="3133" name="1"/>
            <p:cNvSpPr txBox="1"/>
            <p:nvPr/>
          </p:nvSpPr>
          <p:spPr>
            <a:xfrm>
              <a:off x="-1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3134" name="2"/>
            <p:cNvSpPr txBox="1"/>
            <p:nvPr/>
          </p:nvSpPr>
          <p:spPr>
            <a:xfrm>
              <a:off x="9143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3135" name="3"/>
            <p:cNvSpPr txBox="1"/>
            <p:nvPr/>
          </p:nvSpPr>
          <p:spPr>
            <a:xfrm>
              <a:off x="1828799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3136" name="4"/>
            <p:cNvSpPr txBox="1"/>
            <p:nvPr/>
          </p:nvSpPr>
          <p:spPr>
            <a:xfrm>
              <a:off x="2743200" y="0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141" name="Analysi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Analysis</a:t>
            </a:r>
          </a:p>
        </p:txBody>
      </p:sp>
      <p:sp>
        <p:nvSpPr>
          <p:cNvPr id="3142" name="for i ← 1 to k…"/>
          <p:cNvSpPr txBox="1"/>
          <p:nvPr/>
        </p:nvSpPr>
        <p:spPr>
          <a:xfrm>
            <a:off x="4114800" y="1409700"/>
            <a:ext cx="6553200" cy="94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</p:txBody>
      </p:sp>
      <p:sp>
        <p:nvSpPr>
          <p:cNvPr id="3143" name="Θ(n)"/>
          <p:cNvSpPr txBox="1"/>
          <p:nvPr/>
        </p:nvSpPr>
        <p:spPr>
          <a:xfrm>
            <a:off x="1957916" y="2498725"/>
            <a:ext cx="879238" cy="57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144" name="Θ(k)"/>
          <p:cNvSpPr txBox="1"/>
          <p:nvPr/>
        </p:nvSpPr>
        <p:spPr>
          <a:xfrm>
            <a:off x="1972734" y="3446464"/>
            <a:ext cx="856417" cy="57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145" name="Θ(n)"/>
          <p:cNvSpPr txBox="1"/>
          <p:nvPr/>
        </p:nvSpPr>
        <p:spPr>
          <a:xfrm>
            <a:off x="1957916" y="4605339"/>
            <a:ext cx="879238" cy="57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146" name="Θ(k)"/>
          <p:cNvSpPr txBox="1"/>
          <p:nvPr/>
        </p:nvSpPr>
        <p:spPr>
          <a:xfrm>
            <a:off x="1972734" y="1585912"/>
            <a:ext cx="856417" cy="57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147" name="for j ← 1 to n…"/>
          <p:cNvSpPr txBox="1"/>
          <p:nvPr/>
        </p:nvSpPr>
        <p:spPr>
          <a:xfrm>
            <a:off x="4114800" y="2324100"/>
            <a:ext cx="6553200" cy="94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+ 1</a:t>
            </a:r>
          </a:p>
        </p:txBody>
      </p:sp>
      <p:sp>
        <p:nvSpPr>
          <p:cNvPr id="3148" name="for i ← 2 to k…"/>
          <p:cNvSpPr txBox="1"/>
          <p:nvPr/>
        </p:nvSpPr>
        <p:spPr>
          <a:xfrm>
            <a:off x="4114800" y="3270250"/>
            <a:ext cx="6553200" cy="94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–1]</a:t>
            </a:r>
          </a:p>
        </p:txBody>
      </p:sp>
      <p:sp>
        <p:nvSpPr>
          <p:cNvPr id="3149" name="for j ← n downto 1…"/>
          <p:cNvSpPr txBox="1"/>
          <p:nvPr/>
        </p:nvSpPr>
        <p:spPr>
          <a:xfrm>
            <a:off x="4114800" y="4216400"/>
            <a:ext cx="6553200" cy="1383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965200" algn="l"/>
                <a:tab pos="5016500" algn="l"/>
              </a:tabLst>
            </a:pP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]]]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1">
              <a:tabLst>
                <a:tab pos="965200" algn="l"/>
                <a:tab pos="5016500" algn="l"/>
              </a:tabLst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</a:t>
            </a:r>
            <a:r>
              <a:rPr sz="28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sz="28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– 1</a:t>
            </a:r>
          </a:p>
        </p:txBody>
      </p:sp>
      <p:sp>
        <p:nvSpPr>
          <p:cNvPr id="3150" name="Line"/>
          <p:cNvSpPr/>
          <p:nvPr/>
        </p:nvSpPr>
        <p:spPr>
          <a:xfrm>
            <a:off x="2981156" y="1675686"/>
            <a:ext cx="518819" cy="415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665"/>
                  <a:pt x="10800" y="17278"/>
                </a:cubicBezTo>
                <a:lnTo>
                  <a:pt x="10800" y="15122"/>
                </a:lnTo>
                <a:cubicBezTo>
                  <a:pt x="10800" y="12735"/>
                  <a:pt x="5965" y="10800"/>
                  <a:pt x="0" y="10800"/>
                </a:cubicBezTo>
                <a:cubicBezTo>
                  <a:pt x="5965" y="10800"/>
                  <a:pt x="10800" y="8865"/>
                  <a:pt x="10800" y="6478"/>
                </a:cubicBezTo>
                <a:lnTo>
                  <a:pt x="10800" y="4322"/>
                </a:lnTo>
                <a:cubicBezTo>
                  <a:pt x="10800" y="1935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51" name="Line"/>
          <p:cNvSpPr/>
          <p:nvPr/>
        </p:nvSpPr>
        <p:spPr>
          <a:xfrm>
            <a:off x="2981156" y="2590086"/>
            <a:ext cx="518819" cy="415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665"/>
                  <a:pt x="10800" y="17278"/>
                </a:cubicBezTo>
                <a:lnTo>
                  <a:pt x="10800" y="15122"/>
                </a:lnTo>
                <a:cubicBezTo>
                  <a:pt x="10800" y="12735"/>
                  <a:pt x="5965" y="10800"/>
                  <a:pt x="0" y="10800"/>
                </a:cubicBezTo>
                <a:cubicBezTo>
                  <a:pt x="5965" y="10800"/>
                  <a:pt x="10800" y="8865"/>
                  <a:pt x="10800" y="6478"/>
                </a:cubicBezTo>
                <a:lnTo>
                  <a:pt x="10800" y="4322"/>
                </a:lnTo>
                <a:cubicBezTo>
                  <a:pt x="10800" y="1935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52" name="Line"/>
          <p:cNvSpPr/>
          <p:nvPr/>
        </p:nvSpPr>
        <p:spPr>
          <a:xfrm>
            <a:off x="2981156" y="3536236"/>
            <a:ext cx="518819" cy="415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665"/>
                  <a:pt x="10800" y="17278"/>
                </a:cubicBezTo>
                <a:lnTo>
                  <a:pt x="10800" y="15122"/>
                </a:lnTo>
                <a:cubicBezTo>
                  <a:pt x="10800" y="12735"/>
                  <a:pt x="5965" y="10800"/>
                  <a:pt x="0" y="10800"/>
                </a:cubicBezTo>
                <a:cubicBezTo>
                  <a:pt x="5965" y="10800"/>
                  <a:pt x="10800" y="8865"/>
                  <a:pt x="10800" y="6478"/>
                </a:cubicBezTo>
                <a:lnTo>
                  <a:pt x="10800" y="4322"/>
                </a:lnTo>
                <a:cubicBezTo>
                  <a:pt x="10800" y="1935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53" name="Line"/>
          <p:cNvSpPr/>
          <p:nvPr/>
        </p:nvSpPr>
        <p:spPr>
          <a:xfrm>
            <a:off x="2981156" y="4687966"/>
            <a:ext cx="406401" cy="43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lnTo>
                  <a:pt x="10800" y="5400"/>
                </a:ln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54" name="Line"/>
          <p:cNvSpPr/>
          <p:nvPr/>
        </p:nvSpPr>
        <p:spPr>
          <a:xfrm>
            <a:off x="1549400" y="5572125"/>
            <a:ext cx="20828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55" name="Θ(n + k)"/>
          <p:cNvSpPr txBox="1"/>
          <p:nvPr/>
        </p:nvSpPr>
        <p:spPr>
          <a:xfrm>
            <a:off x="1846910" y="5592764"/>
            <a:ext cx="1492013" cy="57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156" name="1."/>
          <p:cNvSpPr txBox="1"/>
          <p:nvPr/>
        </p:nvSpPr>
        <p:spPr>
          <a:xfrm>
            <a:off x="3740151" y="1409700"/>
            <a:ext cx="1147234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</a:p>
        </p:txBody>
      </p:sp>
      <p:sp>
        <p:nvSpPr>
          <p:cNvPr id="3157" name="2."/>
          <p:cNvSpPr txBox="1"/>
          <p:nvPr/>
        </p:nvSpPr>
        <p:spPr>
          <a:xfrm>
            <a:off x="3761318" y="2336800"/>
            <a:ext cx="1147234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</a:p>
        </p:txBody>
      </p:sp>
      <p:sp>
        <p:nvSpPr>
          <p:cNvPr id="3158" name="3."/>
          <p:cNvSpPr txBox="1"/>
          <p:nvPr/>
        </p:nvSpPr>
        <p:spPr>
          <a:xfrm>
            <a:off x="3763433" y="3290887"/>
            <a:ext cx="1147234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</a:p>
        </p:txBody>
      </p:sp>
      <p:sp>
        <p:nvSpPr>
          <p:cNvPr id="3159" name="4."/>
          <p:cNvSpPr txBox="1"/>
          <p:nvPr/>
        </p:nvSpPr>
        <p:spPr>
          <a:xfrm>
            <a:off x="3765551" y="4237037"/>
            <a:ext cx="1147234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</a:p>
        </p:txBody>
      </p:sp>
      <p:sp>
        <p:nvSpPr>
          <p:cNvPr id="316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93</a:t>
            </a:fld>
            <a:endParaRPr/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164" name="Running time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Running time</a:t>
            </a:r>
          </a:p>
        </p:txBody>
      </p:sp>
      <p:sp>
        <p:nvSpPr>
          <p:cNvPr id="3165" name="k = O(n), so counting sort takes Θ(n) time.…"/>
          <p:cNvSpPr txBox="1"/>
          <p:nvPr/>
        </p:nvSpPr>
        <p:spPr>
          <a:xfrm>
            <a:off x="914400" y="1651000"/>
            <a:ext cx="10464800" cy="1746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31775" indent="-231775">
              <a:lnSpc>
                <a:spcPct val="90000"/>
              </a:lnSpc>
              <a:spcBef>
                <a:spcPts val="1100"/>
              </a:spcBef>
            </a:pP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, so counting sort takes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time.</a:t>
            </a:r>
          </a:p>
          <a:p>
            <a:pPr marL="412044" indent="-412044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But, theoretical lower-bound sorting takes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time!</a:t>
            </a:r>
          </a:p>
          <a:p>
            <a:pPr marL="412044" indent="-412044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Problem with the theory?</a:t>
            </a:r>
          </a:p>
        </p:txBody>
      </p:sp>
      <p:sp>
        <p:nvSpPr>
          <p:cNvPr id="3166" name="Answer:…"/>
          <p:cNvSpPr txBox="1"/>
          <p:nvPr/>
        </p:nvSpPr>
        <p:spPr>
          <a:xfrm>
            <a:off x="960967" y="3832226"/>
            <a:ext cx="10418235" cy="2287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31775" indent="-231775">
              <a:lnSpc>
                <a:spcPct val="90000"/>
              </a:lnSpc>
              <a:spcBef>
                <a:spcPts val="1100"/>
              </a:spcBef>
            </a:pPr>
            <a:r>
              <a:rPr sz="32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</a:t>
            </a:r>
          </a:p>
          <a:p>
            <a:pPr marL="412044" indent="-412044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z="3200" b="1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sorting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takes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sz="2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time.</a:t>
            </a:r>
          </a:p>
          <a:p>
            <a:pPr marL="412044" indent="-412044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Counting sort is not a </a:t>
            </a:r>
            <a:r>
              <a:rPr sz="3200" b="1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sort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12044" indent="-412044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In fact, not a single comparison between elements occurs!</a:t>
            </a:r>
          </a:p>
        </p:txBody>
      </p:sp>
      <p:sp>
        <p:nvSpPr>
          <p:cNvPr id="316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6" grpId="0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171" name="Stable sorting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Stable sorting</a:t>
            </a:r>
          </a:p>
        </p:txBody>
      </p:sp>
      <p:sp>
        <p:nvSpPr>
          <p:cNvPr id="3172" name="Counting sort is a stable sort: it preserves the input order among equal elements."/>
          <p:cNvSpPr txBox="1"/>
          <p:nvPr/>
        </p:nvSpPr>
        <p:spPr>
          <a:xfrm>
            <a:off x="1462617" y="1619250"/>
            <a:ext cx="9266768" cy="968714"/>
          </a:xfrm>
          <a:prstGeom prst="rect">
            <a:avLst/>
          </a:prstGeom>
          <a:ln w="12700">
            <a:solidFill>
              <a:srgbClr val="5B9B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100"/>
              </a:spcBef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Counting sort is a </a:t>
            </a:r>
            <a:r>
              <a:rPr sz="3200" b="1" i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 sort: it preserves the input order among equal elements.</a:t>
            </a:r>
          </a:p>
        </p:txBody>
      </p:sp>
      <p:sp>
        <p:nvSpPr>
          <p:cNvPr id="3173" name="A:"/>
          <p:cNvSpPr txBox="1"/>
          <p:nvPr/>
        </p:nvSpPr>
        <p:spPr>
          <a:xfrm>
            <a:off x="3207120" y="2905125"/>
            <a:ext cx="465297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3176" name="Group"/>
          <p:cNvGrpSpPr/>
          <p:nvPr/>
        </p:nvGrpSpPr>
        <p:grpSpPr>
          <a:xfrm>
            <a:off x="3780367" y="2895599"/>
            <a:ext cx="914401" cy="600076"/>
            <a:chOff x="0" y="0"/>
            <a:chExt cx="914400" cy="600075"/>
          </a:xfrm>
        </p:grpSpPr>
        <p:sp>
          <p:nvSpPr>
            <p:cNvPr id="3174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75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179" name="Group"/>
          <p:cNvGrpSpPr/>
          <p:nvPr/>
        </p:nvGrpSpPr>
        <p:grpSpPr>
          <a:xfrm>
            <a:off x="4694767" y="2895599"/>
            <a:ext cx="914401" cy="600076"/>
            <a:chOff x="0" y="0"/>
            <a:chExt cx="914400" cy="600075"/>
          </a:xfrm>
        </p:grpSpPr>
        <p:sp>
          <p:nvSpPr>
            <p:cNvPr id="3177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78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182" name="Group"/>
          <p:cNvGrpSpPr/>
          <p:nvPr/>
        </p:nvGrpSpPr>
        <p:grpSpPr>
          <a:xfrm>
            <a:off x="5609167" y="2895599"/>
            <a:ext cx="914401" cy="600076"/>
            <a:chOff x="0" y="0"/>
            <a:chExt cx="914400" cy="600075"/>
          </a:xfrm>
        </p:grpSpPr>
        <p:sp>
          <p:nvSpPr>
            <p:cNvPr id="3180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81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3185" name="Group"/>
          <p:cNvGrpSpPr/>
          <p:nvPr/>
        </p:nvGrpSpPr>
        <p:grpSpPr>
          <a:xfrm>
            <a:off x="6523567" y="2895599"/>
            <a:ext cx="914401" cy="600076"/>
            <a:chOff x="0" y="0"/>
            <a:chExt cx="914400" cy="600075"/>
          </a:xfrm>
        </p:grpSpPr>
        <p:sp>
          <p:nvSpPr>
            <p:cNvPr id="3183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84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188" name="Group"/>
          <p:cNvGrpSpPr/>
          <p:nvPr/>
        </p:nvGrpSpPr>
        <p:grpSpPr>
          <a:xfrm>
            <a:off x="7437967" y="2895599"/>
            <a:ext cx="914401" cy="600076"/>
            <a:chOff x="0" y="0"/>
            <a:chExt cx="914400" cy="600075"/>
          </a:xfrm>
        </p:grpSpPr>
        <p:sp>
          <p:nvSpPr>
            <p:cNvPr id="3186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8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3189" name="B:"/>
          <p:cNvSpPr txBox="1"/>
          <p:nvPr/>
        </p:nvSpPr>
        <p:spPr>
          <a:xfrm>
            <a:off x="3207120" y="4300537"/>
            <a:ext cx="46529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grpSp>
        <p:nvGrpSpPr>
          <p:cNvPr id="3192" name="Group"/>
          <p:cNvGrpSpPr/>
          <p:nvPr/>
        </p:nvGrpSpPr>
        <p:grpSpPr>
          <a:xfrm>
            <a:off x="3780367" y="4291012"/>
            <a:ext cx="914401" cy="600076"/>
            <a:chOff x="0" y="0"/>
            <a:chExt cx="914400" cy="600075"/>
          </a:xfrm>
        </p:grpSpPr>
        <p:sp>
          <p:nvSpPr>
            <p:cNvPr id="3190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91" name="1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3195" name="Group"/>
          <p:cNvGrpSpPr/>
          <p:nvPr/>
        </p:nvGrpSpPr>
        <p:grpSpPr>
          <a:xfrm>
            <a:off x="4694767" y="4291012"/>
            <a:ext cx="914401" cy="600076"/>
            <a:chOff x="0" y="0"/>
            <a:chExt cx="914400" cy="600075"/>
          </a:xfrm>
        </p:grpSpPr>
        <p:sp>
          <p:nvSpPr>
            <p:cNvPr id="3193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94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3198" name="Group"/>
          <p:cNvGrpSpPr/>
          <p:nvPr/>
        </p:nvGrpSpPr>
        <p:grpSpPr>
          <a:xfrm>
            <a:off x="5609167" y="4291012"/>
            <a:ext cx="914401" cy="600076"/>
            <a:chOff x="0" y="0"/>
            <a:chExt cx="914400" cy="600075"/>
          </a:xfrm>
        </p:grpSpPr>
        <p:sp>
          <p:nvSpPr>
            <p:cNvPr id="3196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97" name="3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3201" name="Group"/>
          <p:cNvGrpSpPr/>
          <p:nvPr/>
        </p:nvGrpSpPr>
        <p:grpSpPr>
          <a:xfrm>
            <a:off x="6523567" y="4291012"/>
            <a:ext cx="914401" cy="600076"/>
            <a:chOff x="0" y="0"/>
            <a:chExt cx="914400" cy="600075"/>
          </a:xfrm>
        </p:grpSpPr>
        <p:sp>
          <p:nvSpPr>
            <p:cNvPr id="3199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00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3204" name="Group"/>
          <p:cNvGrpSpPr/>
          <p:nvPr/>
        </p:nvGrpSpPr>
        <p:grpSpPr>
          <a:xfrm>
            <a:off x="7437967" y="4291012"/>
            <a:ext cx="914401" cy="600076"/>
            <a:chOff x="0" y="0"/>
            <a:chExt cx="914400" cy="600075"/>
          </a:xfrm>
        </p:grpSpPr>
        <p:sp>
          <p:nvSpPr>
            <p:cNvPr id="3202" name="Rectangle"/>
            <p:cNvSpPr/>
            <p:nvPr/>
          </p:nvSpPr>
          <p:spPr>
            <a:xfrm>
              <a:off x="0" y="-1"/>
              <a:ext cx="914400" cy="600076"/>
            </a:xfrm>
            <a:prstGeom prst="rect">
              <a:avLst/>
            </a:prstGeom>
            <a:solidFill>
              <a:srgbClr val="FF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03" name="4"/>
            <p:cNvSpPr txBox="1"/>
            <p:nvPr/>
          </p:nvSpPr>
          <p:spPr>
            <a:xfrm>
              <a:off x="303530" y="27999"/>
              <a:ext cx="307341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83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sp>
        <p:nvSpPr>
          <p:cNvPr id="3205" name="Line"/>
          <p:cNvSpPr/>
          <p:nvPr/>
        </p:nvSpPr>
        <p:spPr>
          <a:xfrm>
            <a:off x="4237567" y="3495675"/>
            <a:ext cx="2743201" cy="795338"/>
          </a:xfrm>
          <a:prstGeom prst="line">
            <a:avLst/>
          </a:prstGeom>
          <a:ln w="38100">
            <a:solidFill>
              <a:srgbClr val="008A87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06" name="Line"/>
          <p:cNvSpPr/>
          <p:nvPr/>
        </p:nvSpPr>
        <p:spPr>
          <a:xfrm flipH="1">
            <a:off x="5151967" y="3495675"/>
            <a:ext cx="914401" cy="795338"/>
          </a:xfrm>
          <a:prstGeom prst="line">
            <a:avLst/>
          </a:prstGeom>
          <a:ln w="38100">
            <a:solidFill>
              <a:schemeClr val="accent2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07" name="Line"/>
          <p:cNvSpPr/>
          <p:nvPr/>
        </p:nvSpPr>
        <p:spPr>
          <a:xfrm>
            <a:off x="6980767" y="3495675"/>
            <a:ext cx="914401" cy="795338"/>
          </a:xfrm>
          <a:prstGeom prst="line">
            <a:avLst/>
          </a:prstGeom>
          <a:ln w="38100">
            <a:solidFill>
              <a:srgbClr val="008A87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08" name="Line"/>
          <p:cNvSpPr/>
          <p:nvPr/>
        </p:nvSpPr>
        <p:spPr>
          <a:xfrm flipH="1">
            <a:off x="6066367" y="3495675"/>
            <a:ext cx="1828801" cy="795338"/>
          </a:xfrm>
          <a:prstGeom prst="line">
            <a:avLst/>
          </a:prstGeom>
          <a:ln w="38100">
            <a:solidFill>
              <a:schemeClr val="accent2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09" name="Why this is important?…"/>
          <p:cNvSpPr txBox="1"/>
          <p:nvPr/>
        </p:nvSpPr>
        <p:spPr>
          <a:xfrm>
            <a:off x="2208498" y="5334000"/>
            <a:ext cx="6977024" cy="101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Why this is important?</a:t>
            </a:r>
          </a:p>
          <a:p>
            <a:pPr algn="ctr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What other algorithms have this property?</a:t>
            </a:r>
          </a:p>
        </p:txBody>
      </p:sp>
      <p:sp>
        <p:nvSpPr>
          <p:cNvPr id="321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95</a:t>
            </a:fld>
            <a:endParaRPr/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59" name="How to sort very large numbers?"/>
          <p:cNvSpPr txBox="1">
            <a:spLocks noGrp="1"/>
          </p:cNvSpPr>
          <p:nvPr>
            <p:ph type="title"/>
          </p:nvPr>
        </p:nvSpPr>
        <p:spPr>
          <a:xfrm>
            <a:off x="838200" y="64334"/>
            <a:ext cx="10515600" cy="98135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400"/>
            </a:pPr>
            <a:r>
              <a:rPr sz="4000" dirty="0"/>
              <a:t>How to sort very large numbers?</a:t>
            </a:r>
          </a:p>
        </p:txBody>
      </p:sp>
      <p:sp>
        <p:nvSpPr>
          <p:cNvPr id="3260" name="198099109123518183599…"/>
          <p:cNvSpPr txBox="1">
            <a:spLocks noGrp="1"/>
          </p:cNvSpPr>
          <p:nvPr>
            <p:ph type="body" idx="1"/>
          </p:nvPr>
        </p:nvSpPr>
        <p:spPr>
          <a:xfrm>
            <a:off x="828964" y="1280500"/>
            <a:ext cx="1781403" cy="43999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198099109123518183599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340199540380128115295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384700101594539614696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382408360201039258538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614386507628681328936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738148652090990369197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987084087096653020299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185664124421234516454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785392075747859131885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530995223593137397354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267057490443618111767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795293581914837377527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815501764221221110674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142522204403312937607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718098797338329180836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856504702326654684056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982119770959427525245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528076153239047050820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305445639847201611168</a:t>
            </a:r>
          </a:p>
          <a:p>
            <a:pPr marL="249984" indent="-301086" defTabSz="795527">
              <a:lnSpc>
                <a:spcPct val="80000"/>
              </a:lnSpc>
              <a:spcBef>
                <a:spcPts val="800"/>
              </a:spcBef>
              <a:buSzTx/>
              <a:buNone/>
              <a:defRPr sz="2436"/>
            </a:pPr>
            <a:r>
              <a:rPr sz="1044" dirty="0">
                <a:latin typeface="Arial"/>
                <a:ea typeface="Arial"/>
                <a:cs typeface="Arial"/>
                <a:sym typeface="Arial"/>
              </a:rPr>
              <a:t>478334240651199238019</a:t>
            </a:r>
          </a:p>
        </p:txBody>
      </p:sp>
      <p:sp>
        <p:nvSpPr>
          <p:cNvPr id="3261" name="Those numbers are too large for the int type.…"/>
          <p:cNvSpPr txBox="1"/>
          <p:nvPr/>
        </p:nvSpPr>
        <p:spPr>
          <a:xfrm>
            <a:off x="2971800" y="2031538"/>
            <a:ext cx="8181472" cy="341632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400" dirty="0"/>
              <a:t>Those numbers are too large for the int type.</a:t>
            </a:r>
          </a:p>
          <a:p>
            <a:r>
              <a:rPr sz="2400" dirty="0"/>
              <a:t>They are represented as strings.</a:t>
            </a:r>
          </a:p>
          <a:p>
            <a:endParaRPr sz="2400" dirty="0"/>
          </a:p>
          <a:p>
            <a:r>
              <a:rPr sz="2400" dirty="0"/>
              <a:t>One method: Use comparison-based sorting, but compare strings character by character. </a:t>
            </a:r>
          </a:p>
          <a:p>
            <a:endParaRPr sz="2400" dirty="0"/>
          </a:p>
          <a:p>
            <a:r>
              <a:rPr sz="2400" dirty="0"/>
              <a:t>What’s the cost to compare two strings, each with </a:t>
            </a:r>
            <a:r>
              <a:rPr sz="2400" dirty="0">
                <a:solidFill>
                  <a:srgbClr val="990000"/>
                </a:solidFill>
              </a:rPr>
              <a:t>d</a:t>
            </a:r>
            <a:r>
              <a:rPr sz="2400" dirty="0"/>
              <a:t> characters?</a:t>
            </a:r>
            <a:endParaRPr sz="2000" dirty="0"/>
          </a:p>
          <a:p>
            <a:endParaRPr sz="2000" dirty="0"/>
          </a:p>
          <a:p>
            <a:r>
              <a:rPr sz="2800" dirty="0"/>
              <a:t>Total cost:  d*Θ(n log n)</a:t>
            </a:r>
          </a:p>
        </p:txBody>
      </p:sp>
      <p:sp>
        <p:nvSpPr>
          <p:cNvPr id="3262" name="Θ(d)"/>
          <p:cNvSpPr txBox="1"/>
          <p:nvPr/>
        </p:nvSpPr>
        <p:spPr>
          <a:xfrm>
            <a:off x="10144769" y="5809532"/>
            <a:ext cx="65093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/>
              <a:t>Θ(d)</a:t>
            </a:r>
          </a:p>
        </p:txBody>
      </p:sp>
      <p:sp>
        <p:nvSpPr>
          <p:cNvPr id="326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1" grpId="0" build="p" bldLvl="5" animBg="1" advAuto="0"/>
      <p:bldP spid="3262" grpId="0" animBg="1" advAuto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67" name="Radix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Radix sort</a:t>
            </a:r>
          </a:p>
        </p:txBody>
      </p:sp>
      <p:sp>
        <p:nvSpPr>
          <p:cNvPr id="3268" name="Similar to sorting address books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rPr dirty="0"/>
              <a:t>Similar to sorting address books</a:t>
            </a:r>
          </a:p>
          <a:p>
            <a:r>
              <a:rPr dirty="0"/>
              <a:t>Treat each digit as a key</a:t>
            </a:r>
          </a:p>
          <a:p>
            <a:r>
              <a:rPr dirty="0"/>
              <a:t>Start from the least significant bit</a:t>
            </a:r>
          </a:p>
        </p:txBody>
      </p:sp>
      <p:sp>
        <p:nvSpPr>
          <p:cNvPr id="3269" name="198099109123518183599…"/>
          <p:cNvSpPr txBox="1"/>
          <p:nvPr/>
        </p:nvSpPr>
        <p:spPr>
          <a:xfrm>
            <a:off x="3251200" y="4483100"/>
            <a:ext cx="5181600" cy="193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400"/>
              <a:t>198099109123518183599</a:t>
            </a:r>
          </a:p>
          <a:p>
            <a:r>
              <a:rPr sz="2400"/>
              <a:t>340199540380128115295</a:t>
            </a:r>
          </a:p>
          <a:p>
            <a:r>
              <a:rPr sz="2400"/>
              <a:t>384700101594539614696</a:t>
            </a:r>
          </a:p>
          <a:p>
            <a:r>
              <a:rPr sz="2400"/>
              <a:t>382408360201039258538</a:t>
            </a:r>
          </a:p>
          <a:p>
            <a:r>
              <a:rPr sz="2400"/>
              <a:t>614386507628681328936</a:t>
            </a:r>
          </a:p>
        </p:txBody>
      </p:sp>
      <p:sp>
        <p:nvSpPr>
          <p:cNvPr id="3270" name="Line"/>
          <p:cNvSpPr/>
          <p:nvPr/>
        </p:nvSpPr>
        <p:spPr>
          <a:xfrm>
            <a:off x="3454400" y="4119562"/>
            <a:ext cx="0" cy="3048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71" name="Most significant"/>
          <p:cNvSpPr txBox="1"/>
          <p:nvPr/>
        </p:nvSpPr>
        <p:spPr>
          <a:xfrm>
            <a:off x="2336800" y="3673476"/>
            <a:ext cx="174211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Most significant</a:t>
            </a:r>
          </a:p>
        </p:txBody>
      </p:sp>
      <p:sp>
        <p:nvSpPr>
          <p:cNvPr id="3272" name="Least significant"/>
          <p:cNvSpPr txBox="1"/>
          <p:nvPr/>
        </p:nvSpPr>
        <p:spPr>
          <a:xfrm>
            <a:off x="5750214" y="3651250"/>
            <a:ext cx="174584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Least significant</a:t>
            </a:r>
          </a:p>
        </p:txBody>
      </p:sp>
      <p:sp>
        <p:nvSpPr>
          <p:cNvPr id="3273" name="Line"/>
          <p:cNvSpPr/>
          <p:nvPr/>
        </p:nvSpPr>
        <p:spPr>
          <a:xfrm>
            <a:off x="6498359" y="4165744"/>
            <a:ext cx="1" cy="3048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7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2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97</a:t>
            </a:fld>
            <a:endParaRPr/>
          </a:p>
        </p:txBody>
      </p:sp>
      <p:sp>
        <p:nvSpPr>
          <p:cNvPr id="3276" name="Line"/>
          <p:cNvSpPr/>
          <p:nvPr/>
        </p:nvSpPr>
        <p:spPr>
          <a:xfrm flipH="1">
            <a:off x="3915209" y="4265295"/>
            <a:ext cx="212234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79" name="Radix sort illustra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Radix sort illustration</a:t>
            </a:r>
          </a:p>
        </p:txBody>
      </p:sp>
      <p:sp>
        <p:nvSpPr>
          <p:cNvPr id="3280" name="Use simpler examples: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Use simpler examples:</a:t>
            </a:r>
          </a:p>
        </p:txBody>
      </p:sp>
      <p:sp>
        <p:nvSpPr>
          <p:cNvPr id="3281" name="7  4  2…"/>
          <p:cNvSpPr txBox="1"/>
          <p:nvPr/>
        </p:nvSpPr>
        <p:spPr>
          <a:xfrm>
            <a:off x="8229600" y="1676400"/>
            <a:ext cx="710131" cy="484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7  4  2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7  4  8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0  5  4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6  8  8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4  1  2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2  3  0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9  3  5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1  1  6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1  6  1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4  3  4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3  8  5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6  6  6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0  3  1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0  1  3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3  6  5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1  7  3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0  1  6</a:t>
            </a:r>
          </a:p>
        </p:txBody>
      </p:sp>
      <p:sp>
        <p:nvSpPr>
          <p:cNvPr id="328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2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98</a:t>
            </a:fld>
            <a:endParaRPr/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86" name="Radix sort illustra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Radix sort illustration</a:t>
            </a:r>
          </a:p>
        </p:txBody>
      </p:sp>
      <p:sp>
        <p:nvSpPr>
          <p:cNvPr id="3287" name="2  3  0…"/>
          <p:cNvSpPr txBox="1"/>
          <p:nvPr/>
        </p:nvSpPr>
        <p:spPr>
          <a:xfrm>
            <a:off x="8225366" y="1671638"/>
            <a:ext cx="710132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2  3  0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1  6  1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0  3  1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7  4  2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4  1  2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0  1  3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1  7  3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0  5  4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4  3  4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9  3  5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3  8  5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3  6  5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1  1  6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6  6  6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0  1  6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7  4  8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" action="ppaction://noaction"/>
              </a:rPr>
              <a:t>6  8  8</a:t>
            </a:r>
          </a:p>
        </p:txBody>
      </p:sp>
      <p:sp>
        <p:nvSpPr>
          <p:cNvPr id="3288" name="Line"/>
          <p:cNvSpPr/>
          <p:nvPr/>
        </p:nvSpPr>
        <p:spPr>
          <a:xfrm>
            <a:off x="8783781" y="1408545"/>
            <a:ext cx="1" cy="304801"/>
          </a:xfrm>
          <a:prstGeom prst="line">
            <a:avLst/>
          </a:prstGeom>
          <a:ln w="57150">
            <a:solidFill>
              <a:srgbClr val="FF66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8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2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99</a:t>
            </a:fld>
            <a:endParaRPr/>
          </a:p>
        </p:txBody>
      </p:sp>
      <p:sp>
        <p:nvSpPr>
          <p:cNvPr id="3291" name="Line"/>
          <p:cNvSpPr/>
          <p:nvPr/>
        </p:nvSpPr>
        <p:spPr>
          <a:xfrm flipV="1">
            <a:off x="7627955" y="5225271"/>
            <a:ext cx="48593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92" name="Line"/>
          <p:cNvSpPr/>
          <p:nvPr/>
        </p:nvSpPr>
        <p:spPr>
          <a:xfrm flipV="1">
            <a:off x="7627955" y="5756215"/>
            <a:ext cx="48593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93" name="Line"/>
          <p:cNvSpPr/>
          <p:nvPr/>
        </p:nvSpPr>
        <p:spPr>
          <a:xfrm flipV="1">
            <a:off x="7522381" y="3014293"/>
            <a:ext cx="48593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94" name="Line"/>
          <p:cNvSpPr/>
          <p:nvPr/>
        </p:nvSpPr>
        <p:spPr>
          <a:xfrm flipV="1">
            <a:off x="7522381" y="3266825"/>
            <a:ext cx="48593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95" name="Counting sort the last (3rd) digit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5465966" cy="4529033"/>
          </a:xfrm>
          <a:prstGeom prst="rect">
            <a:avLst/>
          </a:prstGeom>
        </p:spPr>
        <p:txBody>
          <a:bodyPr/>
          <a:lstStyle/>
          <a:p>
            <a:r>
              <a:t>Counting sort the last (3rd) digit</a:t>
            </a:r>
          </a:p>
        </p:txBody>
      </p:sp>
    </p:spTree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7292</Words>
  <Application>Microsoft Macintosh PowerPoint</Application>
  <PresentationFormat>Widescreen</PresentationFormat>
  <Paragraphs>3549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133</vt:i4>
      </vt:variant>
    </vt:vector>
  </HeadingPairs>
  <TitlesOfParts>
    <vt:vector size="150" baseType="lpstr">
      <vt:lpstr>Arial</vt:lpstr>
      <vt:lpstr>Calibri</vt:lpstr>
      <vt:lpstr>Calibri Light</vt:lpstr>
      <vt:lpstr>Cambria</vt:lpstr>
      <vt:lpstr>Courier</vt:lpstr>
      <vt:lpstr>Courier New</vt:lpstr>
      <vt:lpstr>Gill Sans</vt:lpstr>
      <vt:lpstr>Helvetica</vt:lpstr>
      <vt:lpstr>Helvetica Light</vt:lpstr>
      <vt:lpstr>Helvetica Neue</vt:lpstr>
      <vt:lpstr>Palatino</vt:lpstr>
      <vt:lpstr>Skia Regular</vt:lpstr>
      <vt:lpstr>Symbol</vt:lpstr>
      <vt:lpstr>Times New Roman</vt:lpstr>
      <vt:lpstr>Wingdings</vt:lpstr>
      <vt:lpstr>Default</vt:lpstr>
      <vt:lpstr>White</vt:lpstr>
      <vt:lpstr>Introduction to Sorting Algorithms</vt:lpstr>
      <vt:lpstr>Outline</vt:lpstr>
      <vt:lpstr>Selection Sort (Incremental)</vt:lpstr>
      <vt:lpstr>Insertion Sort (Incremental)</vt:lpstr>
      <vt:lpstr>Can Sorting be done faster?</vt:lpstr>
      <vt:lpstr>Merge Sort</vt:lpstr>
      <vt:lpstr>PowerPoint Presentation</vt:lpstr>
      <vt:lpstr>PowerPoint Presentation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Recurrence for merge sort</vt:lpstr>
      <vt:lpstr>Quicksort</vt:lpstr>
      <vt:lpstr>PowerPoint Presentation</vt:lpstr>
      <vt:lpstr>Pseudocode for quicksort</vt:lpstr>
      <vt:lpstr>PowerPoint Presentation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Partition In Words</vt:lpstr>
      <vt:lpstr>Partition Code</vt:lpstr>
      <vt:lpstr>PowerPoint Presentation</vt:lpstr>
      <vt:lpstr>PowerPoint Presentation</vt:lpstr>
      <vt:lpstr>Worst-case of quicksort</vt:lpstr>
      <vt:lpstr>Best-case analysis</vt:lpstr>
      <vt:lpstr>Quicksort Runtimes</vt:lpstr>
      <vt:lpstr>Time Complexity</vt:lpstr>
      <vt:lpstr>Time Complexity</vt:lpstr>
      <vt:lpstr>Other Issues</vt:lpstr>
      <vt:lpstr>Quiz</vt:lpstr>
      <vt:lpstr>Homework</vt:lpstr>
      <vt:lpstr>Bonus Slides</vt:lpstr>
      <vt:lpstr>More about sorting</vt:lpstr>
      <vt:lpstr>Unstable Sorting Algorithms</vt:lpstr>
      <vt:lpstr>In place algorithm </vt:lpstr>
      <vt:lpstr>More about sorting</vt:lpstr>
      <vt:lpstr>Theoretical lower-bound</vt:lpstr>
      <vt:lpstr>Lower-bound of comparison-based sort</vt:lpstr>
      <vt:lpstr>Lower-bound of comparison-based sort</vt:lpstr>
      <vt:lpstr>Sorting in linear time</vt:lpstr>
      <vt:lpstr>Counting sort</vt:lpstr>
      <vt:lpstr>Counting sort</vt:lpstr>
      <vt:lpstr>Intuition: Counting and Running Sum</vt:lpstr>
      <vt:lpstr>Intuition: Counting and Running Sum</vt:lpstr>
      <vt:lpstr>Counting sort</vt:lpstr>
      <vt:lpstr>Counting-sort example</vt:lpstr>
      <vt:lpstr>Loop 1: initialization</vt:lpstr>
      <vt:lpstr>Loop 2: count</vt:lpstr>
      <vt:lpstr>Loop 2: count</vt:lpstr>
      <vt:lpstr>Loop 2: count</vt:lpstr>
      <vt:lpstr>Loop 2: count</vt:lpstr>
      <vt:lpstr>Loop 2: count</vt:lpstr>
      <vt:lpstr>Loop 3: compute running sum</vt:lpstr>
      <vt:lpstr>Loop 3: compute running sum</vt:lpstr>
      <vt:lpstr>Loop 3: compute running sum</vt:lpstr>
      <vt:lpstr>Loop 4: re-arrange</vt:lpstr>
      <vt:lpstr>Loop 4: re-arrange</vt:lpstr>
      <vt:lpstr>Loop 4: re-arrange</vt:lpstr>
      <vt:lpstr>Loop 4: re-arrange</vt:lpstr>
      <vt:lpstr>Loop 4: re-arrange</vt:lpstr>
      <vt:lpstr>Loop 4: re-arrange</vt:lpstr>
      <vt:lpstr>Loop 4: re-arrange</vt:lpstr>
      <vt:lpstr>Loop 4: re-arrange</vt:lpstr>
      <vt:lpstr>Loop 4: re-arrange</vt:lpstr>
      <vt:lpstr>Loop 4: re-arrange</vt:lpstr>
      <vt:lpstr>Analysis</vt:lpstr>
      <vt:lpstr>Running time</vt:lpstr>
      <vt:lpstr>Stable sorting</vt:lpstr>
      <vt:lpstr>How to sort very large numbers?</vt:lpstr>
      <vt:lpstr>Radix sort</vt:lpstr>
      <vt:lpstr>Radix sort illustration</vt:lpstr>
      <vt:lpstr>Radix sort illustration</vt:lpstr>
      <vt:lpstr>Radix sort illustration</vt:lpstr>
      <vt:lpstr>Radix sort illustration</vt:lpstr>
      <vt:lpstr>Radix Sort</vt:lpstr>
      <vt:lpstr>Time complexity of Radix Sort</vt:lpstr>
      <vt:lpstr>Space complexity</vt:lpstr>
      <vt:lpstr>PowerPoint Presentation</vt:lpstr>
      <vt:lpstr>Counting-sort example</vt:lpstr>
      <vt:lpstr>Executing Loop 1</vt:lpstr>
      <vt:lpstr>Executing Loop 2</vt:lpstr>
      <vt:lpstr>Executing Loop 2</vt:lpstr>
      <vt:lpstr>Executing Loop 2</vt:lpstr>
      <vt:lpstr>Executing Loop 2</vt:lpstr>
      <vt:lpstr>Executing Loop 2</vt:lpstr>
      <vt:lpstr>Executing Loop 2</vt:lpstr>
      <vt:lpstr>Executing Loop 2</vt:lpstr>
      <vt:lpstr>Executing Loop 2</vt:lpstr>
      <vt:lpstr>End of Loop 2</vt:lpstr>
      <vt:lpstr>Executing Loop 3 </vt:lpstr>
      <vt:lpstr>Executing Loop 3 </vt:lpstr>
      <vt:lpstr>Executing Loop 3 </vt:lpstr>
      <vt:lpstr>Executing Loop 3 </vt:lpstr>
      <vt:lpstr>Executing Loop 3 </vt:lpstr>
      <vt:lpstr>End of Loop 3 </vt:lpstr>
      <vt:lpstr>Executing Loop 4 </vt:lpstr>
      <vt:lpstr>Executing Loop 4 </vt:lpstr>
      <vt:lpstr>Executing Loop 4 </vt:lpstr>
      <vt:lpstr>Executing Loop 4 </vt:lpstr>
      <vt:lpstr>Executing Loop 4 </vt:lpstr>
      <vt:lpstr>Executing Loop 4 </vt:lpstr>
      <vt:lpstr>Executing Loop 4 </vt:lpstr>
      <vt:lpstr>Executing Loop 4 </vt:lpstr>
      <vt:lpstr>Executing Loop 4 </vt:lpstr>
      <vt:lpstr>End of Loop 4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Sorting Algorithms</dc:title>
  <cp:lastModifiedBy>Chung-Wen Tsao</cp:lastModifiedBy>
  <cp:revision>77</cp:revision>
  <dcterms:modified xsi:type="dcterms:W3CDTF">2018-10-14T21:03:37Z</dcterms:modified>
</cp:coreProperties>
</file>