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0"/>
  </p:notesMasterIdLst>
  <p:sldIdLst>
    <p:sldId id="256" r:id="rId3"/>
    <p:sldId id="269" r:id="rId4"/>
    <p:sldId id="264" r:id="rId5"/>
    <p:sldId id="265" r:id="rId6"/>
    <p:sldId id="261" r:id="rId7"/>
    <p:sldId id="424" r:id="rId8"/>
    <p:sldId id="425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304" r:id="rId24"/>
    <p:sldId id="262" r:id="rId25"/>
    <p:sldId id="310" r:id="rId26"/>
    <p:sldId id="303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6" r:id="rId46"/>
    <p:sldId id="297" r:id="rId47"/>
    <p:sldId id="298" r:id="rId48"/>
    <p:sldId id="299" r:id="rId49"/>
    <p:sldId id="263" r:id="rId50"/>
    <p:sldId id="300" r:id="rId51"/>
    <p:sldId id="302" r:id="rId52"/>
    <p:sldId id="305" r:id="rId53"/>
    <p:sldId id="306" r:id="rId54"/>
    <p:sldId id="307" r:id="rId55"/>
    <p:sldId id="308" r:id="rId56"/>
    <p:sldId id="309" r:id="rId57"/>
    <p:sldId id="311" r:id="rId58"/>
    <p:sldId id="312" r:id="rId59"/>
  </p:sldIdLst>
  <p:sldSz cx="12192000" cy="6858000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1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4472C4"/>
              </a:solidFill>
              <a:prstDash val="solid"/>
              <a:bevel/>
            </a:ln>
          </a:left>
          <a:right>
            <a:ln w="12700" cap="flat">
              <a:solidFill>
                <a:srgbClr val="4472C4"/>
              </a:solidFill>
              <a:prstDash val="solid"/>
              <a:bevel/>
            </a:ln>
          </a:right>
          <a:top>
            <a:ln w="12700" cap="flat">
              <a:solidFill>
                <a:srgbClr val="4472C4"/>
              </a:solidFill>
              <a:prstDash val="solid"/>
              <a:bevel/>
            </a:ln>
          </a:top>
          <a:bottom>
            <a:ln w="12700" cap="flat">
              <a:solidFill>
                <a:srgbClr val="4472C4"/>
              </a:solidFill>
              <a:prstDash val="solid"/>
              <a:bevel/>
            </a:ln>
          </a:bottom>
          <a:insideH>
            <a:ln w="12700" cap="flat">
              <a:solidFill>
                <a:srgbClr val="4472C4"/>
              </a:solidFill>
              <a:prstDash val="solid"/>
              <a:bevel/>
            </a:ln>
          </a:insideH>
          <a:insideV>
            <a:ln w="12700" cap="flat">
              <a:solidFill>
                <a:srgbClr val="4472C4"/>
              </a:solidFill>
              <a:prstDash val="solid"/>
              <a:bevel/>
            </a:ln>
          </a:insideV>
        </a:tcBdr>
        <a:fill>
          <a:solidFill>
            <a:srgbClr val="4472C4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4472C4"/>
              </a:solidFill>
              <a:prstDash val="solid"/>
              <a:bevel/>
            </a:ln>
          </a:left>
          <a:right>
            <a:ln w="12700" cap="flat">
              <a:solidFill>
                <a:srgbClr val="4472C4"/>
              </a:solidFill>
              <a:prstDash val="solid"/>
              <a:bevel/>
            </a:ln>
          </a:right>
          <a:top>
            <a:ln w="12700" cap="flat">
              <a:solidFill>
                <a:srgbClr val="4472C4"/>
              </a:solidFill>
              <a:prstDash val="solid"/>
              <a:bevel/>
            </a:ln>
          </a:top>
          <a:bottom>
            <a:ln w="12700" cap="flat">
              <a:solidFill>
                <a:srgbClr val="4472C4"/>
              </a:solidFill>
              <a:prstDash val="solid"/>
              <a:bevel/>
            </a:ln>
          </a:bottom>
          <a:insideH>
            <a:ln w="12700" cap="flat">
              <a:solidFill>
                <a:srgbClr val="4472C4"/>
              </a:solidFill>
              <a:prstDash val="solid"/>
              <a:bevel/>
            </a:ln>
          </a:insideH>
          <a:insideV>
            <a:ln w="12700" cap="flat">
              <a:solidFill>
                <a:srgbClr val="4472C4"/>
              </a:solidFill>
              <a:prstDash val="solid"/>
              <a:bevel/>
            </a:ln>
          </a:insideV>
        </a:tcBdr>
        <a:fill>
          <a:solidFill>
            <a:srgbClr val="4472C4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4472C4"/>
              </a:solidFill>
              <a:prstDash val="solid"/>
              <a:bevel/>
            </a:ln>
          </a:left>
          <a:right>
            <a:ln w="12700" cap="flat">
              <a:solidFill>
                <a:srgbClr val="4472C4"/>
              </a:solidFill>
              <a:prstDash val="solid"/>
              <a:bevel/>
            </a:ln>
          </a:right>
          <a:top>
            <a:ln w="50800" cap="flat">
              <a:solidFill>
                <a:srgbClr val="4472C4"/>
              </a:solidFill>
              <a:prstDash val="solid"/>
              <a:bevel/>
            </a:ln>
          </a:top>
          <a:bottom>
            <a:ln w="12700" cap="flat">
              <a:solidFill>
                <a:srgbClr val="4472C4"/>
              </a:solidFill>
              <a:prstDash val="solid"/>
              <a:bevel/>
            </a:ln>
          </a:bottom>
          <a:insideH>
            <a:ln w="12700" cap="flat">
              <a:solidFill>
                <a:srgbClr val="4472C4"/>
              </a:solidFill>
              <a:prstDash val="solid"/>
              <a:bevel/>
            </a:ln>
          </a:insideH>
          <a:insideV>
            <a:ln w="12700" cap="flat">
              <a:solidFill>
                <a:srgbClr val="4472C4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4472C4"/>
              </a:solidFill>
              <a:prstDash val="solid"/>
              <a:bevel/>
            </a:ln>
          </a:left>
          <a:right>
            <a:ln w="12700" cap="flat">
              <a:solidFill>
                <a:srgbClr val="4472C4"/>
              </a:solidFill>
              <a:prstDash val="solid"/>
              <a:bevel/>
            </a:ln>
          </a:right>
          <a:top>
            <a:ln w="12700" cap="flat">
              <a:solidFill>
                <a:srgbClr val="4472C4"/>
              </a:solidFill>
              <a:prstDash val="solid"/>
              <a:bevel/>
            </a:ln>
          </a:top>
          <a:bottom>
            <a:ln w="25400" cap="flat">
              <a:solidFill>
                <a:srgbClr val="4472C4"/>
              </a:solidFill>
              <a:prstDash val="solid"/>
              <a:bevel/>
            </a:ln>
          </a:bottom>
          <a:insideH>
            <a:ln w="12700" cap="flat">
              <a:solidFill>
                <a:srgbClr val="4472C4"/>
              </a:solidFill>
              <a:prstDash val="solid"/>
              <a:bevel/>
            </a:ln>
          </a:insideH>
          <a:insideV>
            <a:ln w="12700" cap="flat">
              <a:solidFill>
                <a:srgbClr val="4472C4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82"/>
    <p:restoredTop sz="98000" autoAdjust="0"/>
  </p:normalViewPr>
  <p:slideViewPr>
    <p:cSldViewPr snapToGrid="0" snapToObjects="1">
      <p:cViewPr varScale="1">
        <p:scale>
          <a:sx n="82" d="100"/>
          <a:sy n="82" d="100"/>
        </p:scale>
        <p:origin x="1152" y="176"/>
      </p:cViewPr>
      <p:guideLst>
        <p:guide orient="horz" pos="211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9226701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524000" y="3602037"/>
            <a:ext cx="9144000" cy="325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8724900" y="0"/>
            <a:ext cx="2628900" cy="654208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xfrm>
            <a:off x="8077200" y="6404292"/>
            <a:ext cx="2133600" cy="26924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90625" y="4723805"/>
            <a:ext cx="9810750" cy="1000125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7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190625" y="5759649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191338" algn="ctr">
              <a:spcBef>
                <a:spcPts val="0"/>
              </a:spcBef>
              <a:buSzTx/>
              <a:buNone/>
              <a:defRPr sz="2700"/>
            </a:lvl2pPr>
            <a:lvl3pPr marL="0" indent="382676" algn="ctr">
              <a:spcBef>
                <a:spcPts val="0"/>
              </a:spcBef>
              <a:buSzTx/>
              <a:buNone/>
              <a:defRPr sz="2700"/>
            </a:lvl3pPr>
            <a:lvl4pPr marL="0" indent="574015" algn="ctr">
              <a:spcBef>
                <a:spcPts val="0"/>
              </a:spcBef>
              <a:buSzTx/>
              <a:buNone/>
              <a:defRPr sz="2700"/>
            </a:lvl4pPr>
            <a:lvl5pPr marL="0" indent="765353" algn="ctr">
              <a:spcBef>
                <a:spcPts val="0"/>
              </a:spcBef>
              <a:buSzTx/>
              <a:buNone/>
              <a:defRPr sz="2700"/>
            </a:lvl5pPr>
          </a:lstStyle>
          <a:p>
            <a:pPr lvl="0">
              <a:defRPr sz="1800"/>
            </a:pPr>
            <a:r>
              <a:rPr sz="2700"/>
              <a:t>Body Level One</a:t>
            </a:r>
          </a:p>
          <a:p>
            <a:pPr lvl="1">
              <a:defRPr sz="1800"/>
            </a:pPr>
            <a:r>
              <a:rPr sz="2700"/>
              <a:t>Body Level Two</a:t>
            </a:r>
          </a:p>
          <a:p>
            <a:pPr lvl="2">
              <a:defRPr sz="1800"/>
            </a:pPr>
            <a:r>
              <a:rPr sz="2700"/>
              <a:t>Body Level Three</a:t>
            </a:r>
          </a:p>
          <a:p>
            <a:pPr lvl="3">
              <a:defRPr sz="1800"/>
            </a:pPr>
            <a:r>
              <a:rPr sz="2700"/>
              <a:t>Body Level Four</a:t>
            </a:r>
          </a:p>
          <a:p>
            <a:pPr lvl="4">
              <a:defRPr sz="1800"/>
            </a:pPr>
            <a:r>
              <a:rPr sz="27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190625" y="2268141"/>
            <a:ext cx="9810750" cy="232171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7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892969" y="446484"/>
            <a:ext cx="5000625" cy="2803922"/>
          </a:xfrm>
          <a:prstGeom prst="rect">
            <a:avLst/>
          </a:prstGeom>
        </p:spPr>
        <p:txBody>
          <a:bodyPr anchor="b"/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892969" y="3348633"/>
            <a:ext cx="5000625" cy="288428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191338" algn="ctr">
              <a:spcBef>
                <a:spcPts val="0"/>
              </a:spcBef>
              <a:buSzTx/>
              <a:buNone/>
              <a:defRPr sz="2700"/>
            </a:lvl2pPr>
            <a:lvl3pPr marL="0" indent="382676" algn="ctr">
              <a:spcBef>
                <a:spcPts val="0"/>
              </a:spcBef>
              <a:buSzTx/>
              <a:buNone/>
              <a:defRPr sz="2700"/>
            </a:lvl3pPr>
            <a:lvl4pPr marL="0" indent="574015" algn="ctr">
              <a:spcBef>
                <a:spcPts val="0"/>
              </a:spcBef>
              <a:buSzTx/>
              <a:buNone/>
              <a:defRPr sz="2700"/>
            </a:lvl4pPr>
            <a:lvl5pPr marL="0" indent="765353" algn="ctr">
              <a:spcBef>
                <a:spcPts val="0"/>
              </a:spcBef>
              <a:buSzTx/>
              <a:buNone/>
              <a:defRPr sz="2700"/>
            </a:lvl5pPr>
          </a:lstStyle>
          <a:p>
            <a:pPr lvl="0">
              <a:defRPr sz="1800"/>
            </a:pPr>
            <a:r>
              <a:rPr sz="2700"/>
              <a:t>Body Level One</a:t>
            </a:r>
          </a:p>
          <a:p>
            <a:pPr lvl="1">
              <a:defRPr sz="1800"/>
            </a:pPr>
            <a:r>
              <a:rPr sz="2700"/>
              <a:t>Body Level Two</a:t>
            </a:r>
          </a:p>
          <a:p>
            <a:pPr lvl="2">
              <a:defRPr sz="1800"/>
            </a:pPr>
            <a:r>
              <a:rPr sz="2700"/>
              <a:t>Body Level Three</a:t>
            </a:r>
          </a:p>
          <a:p>
            <a:pPr lvl="3">
              <a:defRPr sz="1800"/>
            </a:pPr>
            <a:r>
              <a:rPr sz="2700"/>
              <a:t>Body Level Four</a:t>
            </a:r>
          </a:p>
          <a:p>
            <a:pPr lvl="4">
              <a:defRPr sz="1800"/>
            </a:pPr>
            <a:r>
              <a:rPr sz="27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7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7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7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892969" y="1830586"/>
            <a:ext cx="5000625" cy="4420195"/>
          </a:xfrm>
          <a:prstGeom prst="rect">
            <a:avLst/>
          </a:prstGeom>
        </p:spPr>
        <p:txBody>
          <a:bodyPr/>
          <a:lstStyle>
            <a:lvl1pPr marL="287007" indent="-287007">
              <a:spcBef>
                <a:spcPts val="2678"/>
              </a:spcBef>
              <a:defRPr sz="2300"/>
            </a:lvl1pPr>
            <a:lvl2pPr marL="574015" indent="-287007">
              <a:spcBef>
                <a:spcPts val="2678"/>
              </a:spcBef>
              <a:defRPr sz="2300"/>
            </a:lvl2pPr>
            <a:lvl3pPr marL="861022" indent="-287007">
              <a:spcBef>
                <a:spcPts val="2678"/>
              </a:spcBef>
              <a:defRPr sz="2300"/>
            </a:lvl3pPr>
            <a:lvl4pPr marL="1148029" indent="-287007">
              <a:spcBef>
                <a:spcPts val="2678"/>
              </a:spcBef>
              <a:defRPr sz="2300"/>
            </a:lvl4pPr>
            <a:lvl5pPr marL="1435037" indent="-287007">
              <a:spcBef>
                <a:spcPts val="2678"/>
              </a:spcBef>
              <a:defRPr sz="2300"/>
            </a:lvl5pPr>
          </a:lstStyle>
          <a:p>
            <a:pPr lvl="0">
              <a:defRPr sz="1800"/>
            </a:pPr>
            <a:r>
              <a:rPr sz="2300"/>
              <a:t>Body Level One</a:t>
            </a:r>
          </a:p>
          <a:p>
            <a:pPr lvl="1">
              <a:defRPr sz="1800"/>
            </a:pPr>
            <a:r>
              <a:rPr sz="2300"/>
              <a:t>Body Level Two</a:t>
            </a:r>
          </a:p>
          <a:p>
            <a:pPr lvl="2">
              <a:defRPr sz="1800"/>
            </a:pPr>
            <a:r>
              <a:rPr sz="2300"/>
              <a:t>Body Level Three</a:t>
            </a:r>
          </a:p>
          <a:p>
            <a:pPr lvl="3">
              <a:defRPr sz="1800"/>
            </a:pPr>
            <a:r>
              <a:rPr sz="2300"/>
              <a:t>Body Level Four</a:t>
            </a:r>
          </a:p>
          <a:p>
            <a:pPr lvl="4">
              <a:defRPr sz="1800"/>
            </a:pPr>
            <a:r>
              <a:rPr sz="23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892969" y="892969"/>
            <a:ext cx="10406063" cy="50720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838200" y="63675"/>
            <a:ext cx="10515600" cy="15842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838200" y="1647930"/>
            <a:ext cx="10515600" cy="52100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xfrm>
            <a:off x="8610600" y="5620192"/>
            <a:ext cx="2743201" cy="282488"/>
          </a:xfrm>
          <a:prstGeom prst="rect">
            <a:avLst/>
          </a:prstGeom>
          <a:ln w="12700">
            <a:miter lim="400000"/>
          </a:ln>
        </p:spPr>
        <p:txBody>
          <a:bodyPr lIns="40818" tIns="40818" rIns="40818" bIns="40818" anchor="ctr">
            <a:spAutoFit/>
          </a:bodyPr>
          <a:lstStyle>
            <a:lvl1pPr algn="r" defTabSz="765353"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4562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831850" y="4589462"/>
            <a:ext cx="10515600" cy="226853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7090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Body Level One</a:t>
            </a:r>
          </a:p>
          <a:p>
            <a:pPr lvl="1">
              <a:defRPr sz="1800" b="0"/>
            </a:pPr>
            <a:r>
              <a:rPr sz="2400" b="1"/>
              <a:t>Body Level Two</a:t>
            </a:r>
          </a:p>
          <a:p>
            <a:pPr lvl="2">
              <a:defRPr sz="1800" b="0"/>
            </a:pPr>
            <a:r>
              <a:rPr sz="2400" b="1"/>
              <a:t>Body Level Three</a:t>
            </a:r>
          </a:p>
          <a:p>
            <a:pPr lvl="3">
              <a:defRPr sz="1800" b="0"/>
            </a:pPr>
            <a:r>
              <a:rPr sz="2400" b="1"/>
              <a:t>Body Level Four</a:t>
            </a:r>
          </a:p>
          <a:p>
            <a:pPr lvl="4">
              <a:defRPr sz="1800" b="0"/>
            </a:pPr>
            <a:r>
              <a:rPr sz="2400"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7090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 lvl="0">
              <a:defRPr sz="1800"/>
            </a:pPr>
            <a:r>
              <a:rPr sz="1600"/>
              <a:t>Body Level One</a:t>
            </a:r>
          </a:p>
          <a:p>
            <a:pPr lvl="1">
              <a:defRPr sz="1800"/>
            </a:pPr>
            <a:r>
              <a:rPr sz="1600"/>
              <a:t>Body Level Two</a:t>
            </a:r>
          </a:p>
          <a:p>
            <a:pPr lvl="2">
              <a:defRPr sz="1800"/>
            </a:pPr>
            <a:r>
              <a:rPr sz="1600"/>
              <a:t>Body Level Three</a:t>
            </a:r>
          </a:p>
          <a:p>
            <a:pPr lvl="3">
              <a:defRPr sz="1800"/>
            </a:pPr>
            <a:r>
              <a:rPr sz="1600"/>
              <a:t>Body Level Four</a:t>
            </a:r>
          </a:p>
          <a:p>
            <a:pPr lvl="4">
              <a:defRPr sz="1800"/>
            </a:pPr>
            <a:r>
              <a:rPr sz="16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24877"/>
            <a:ext cx="10515600" cy="1421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446028"/>
            <a:ext cx="10515600" cy="5411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610600" y="6404292"/>
            <a:ext cx="27432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algn="ctr"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1pPr>
      <a:lvl2pPr algn="ctr"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2pPr>
      <a:lvl3pPr algn="ctr"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3pPr>
      <a:lvl4pPr algn="ctr"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4pPr>
      <a:lvl5pPr algn="ctr"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5pPr>
      <a:lvl6pPr algn="ctr"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6pPr>
      <a:lvl7pPr algn="ctr"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7pPr>
      <a:lvl8pPr algn="ctr"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8pPr>
      <a:lvl9pPr algn="ctr"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indent="-228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1pPr>
      <a:lvl2pPr marL="723900" indent="-2667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2pPr>
      <a:lvl3pPr marL="1234439" indent="-320039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3pPr>
      <a:lvl4pPr marL="1727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4pPr>
      <a:lvl5pPr marL="21844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5pPr>
      <a:lvl6pPr marL="26416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6pPr>
      <a:lvl7pPr marL="30988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7pPr>
      <a:lvl8pPr marL="35560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8pPr>
      <a:lvl9pPr marL="4013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92969" y="312539"/>
            <a:ext cx="10406063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7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92969" y="1830586"/>
            <a:ext cx="10406063" cy="442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med"/>
  <p:txStyles>
    <p:titleStyle>
      <a:lvl1pPr algn="ctr" defTabSz="488975">
        <a:defRPr sz="6700">
          <a:latin typeface="+mn-lt"/>
          <a:ea typeface="+mn-ea"/>
          <a:cs typeface="+mn-cs"/>
          <a:sym typeface="Helvetica Light"/>
        </a:defRPr>
      </a:lvl1pPr>
      <a:lvl2pPr indent="191338" algn="ctr" defTabSz="488975">
        <a:defRPr sz="6700">
          <a:latin typeface="+mn-lt"/>
          <a:ea typeface="+mn-ea"/>
          <a:cs typeface="+mn-cs"/>
          <a:sym typeface="Helvetica Light"/>
        </a:defRPr>
      </a:lvl2pPr>
      <a:lvl3pPr indent="382676" algn="ctr" defTabSz="488975">
        <a:defRPr sz="6700">
          <a:latin typeface="+mn-lt"/>
          <a:ea typeface="+mn-ea"/>
          <a:cs typeface="+mn-cs"/>
          <a:sym typeface="Helvetica Light"/>
        </a:defRPr>
      </a:lvl3pPr>
      <a:lvl4pPr indent="574015" algn="ctr" defTabSz="488975">
        <a:defRPr sz="6700">
          <a:latin typeface="+mn-lt"/>
          <a:ea typeface="+mn-ea"/>
          <a:cs typeface="+mn-cs"/>
          <a:sym typeface="Helvetica Light"/>
        </a:defRPr>
      </a:lvl4pPr>
      <a:lvl5pPr indent="765353" algn="ctr" defTabSz="488975">
        <a:defRPr sz="6700">
          <a:latin typeface="+mn-lt"/>
          <a:ea typeface="+mn-ea"/>
          <a:cs typeface="+mn-cs"/>
          <a:sym typeface="Helvetica Light"/>
        </a:defRPr>
      </a:lvl5pPr>
      <a:lvl6pPr indent="956691" algn="ctr" defTabSz="488975">
        <a:defRPr sz="6700">
          <a:latin typeface="+mn-lt"/>
          <a:ea typeface="+mn-ea"/>
          <a:cs typeface="+mn-cs"/>
          <a:sym typeface="Helvetica Light"/>
        </a:defRPr>
      </a:lvl6pPr>
      <a:lvl7pPr indent="1148029" algn="ctr" defTabSz="488975">
        <a:defRPr sz="6700">
          <a:latin typeface="+mn-lt"/>
          <a:ea typeface="+mn-ea"/>
          <a:cs typeface="+mn-cs"/>
          <a:sym typeface="Helvetica Light"/>
        </a:defRPr>
      </a:lvl7pPr>
      <a:lvl8pPr indent="1339367" algn="ctr" defTabSz="488975">
        <a:defRPr sz="6700">
          <a:latin typeface="+mn-lt"/>
          <a:ea typeface="+mn-ea"/>
          <a:cs typeface="+mn-cs"/>
          <a:sym typeface="Helvetica Light"/>
        </a:defRPr>
      </a:lvl8pPr>
      <a:lvl9pPr indent="1530706" algn="ctr" defTabSz="488975">
        <a:defRPr sz="6700">
          <a:latin typeface="+mn-lt"/>
          <a:ea typeface="+mn-ea"/>
          <a:cs typeface="+mn-cs"/>
          <a:sym typeface="Helvetica Light"/>
        </a:defRPr>
      </a:lvl9pPr>
    </p:titleStyle>
    <p:bodyStyle>
      <a:lvl1pPr marL="372047" indent="-372047" defTabSz="488975">
        <a:spcBef>
          <a:spcPts val="3515"/>
        </a:spcBef>
        <a:buSzPct val="75000"/>
        <a:buChar char="•"/>
        <a:defRPr sz="3000">
          <a:latin typeface="+mn-lt"/>
          <a:ea typeface="+mn-ea"/>
          <a:cs typeface="+mn-cs"/>
          <a:sym typeface="Helvetica Light"/>
        </a:defRPr>
      </a:lvl1pPr>
      <a:lvl2pPr marL="744093" indent="-372047" defTabSz="488975">
        <a:spcBef>
          <a:spcPts val="3515"/>
        </a:spcBef>
        <a:buSzPct val="75000"/>
        <a:buChar char="•"/>
        <a:defRPr sz="3000">
          <a:latin typeface="+mn-lt"/>
          <a:ea typeface="+mn-ea"/>
          <a:cs typeface="+mn-cs"/>
          <a:sym typeface="Helvetica Light"/>
        </a:defRPr>
      </a:lvl2pPr>
      <a:lvl3pPr marL="1116140" indent="-372047" defTabSz="488975">
        <a:spcBef>
          <a:spcPts val="3515"/>
        </a:spcBef>
        <a:buSzPct val="75000"/>
        <a:buChar char="•"/>
        <a:defRPr sz="3000">
          <a:latin typeface="+mn-lt"/>
          <a:ea typeface="+mn-ea"/>
          <a:cs typeface="+mn-cs"/>
          <a:sym typeface="Helvetica Light"/>
        </a:defRPr>
      </a:lvl3pPr>
      <a:lvl4pPr marL="1488186" indent="-372047" defTabSz="488975">
        <a:spcBef>
          <a:spcPts val="3515"/>
        </a:spcBef>
        <a:buSzPct val="75000"/>
        <a:buChar char="•"/>
        <a:defRPr sz="3000">
          <a:latin typeface="+mn-lt"/>
          <a:ea typeface="+mn-ea"/>
          <a:cs typeface="+mn-cs"/>
          <a:sym typeface="Helvetica Light"/>
        </a:defRPr>
      </a:lvl4pPr>
      <a:lvl5pPr marL="1860233" indent="-372047" defTabSz="488975">
        <a:spcBef>
          <a:spcPts val="3515"/>
        </a:spcBef>
        <a:buSzPct val="75000"/>
        <a:buChar char="•"/>
        <a:defRPr sz="3000">
          <a:latin typeface="+mn-lt"/>
          <a:ea typeface="+mn-ea"/>
          <a:cs typeface="+mn-cs"/>
          <a:sym typeface="Helvetica Light"/>
        </a:defRPr>
      </a:lvl5pPr>
      <a:lvl6pPr marL="2232279" indent="-372047" defTabSz="488975">
        <a:spcBef>
          <a:spcPts val="3515"/>
        </a:spcBef>
        <a:buSzPct val="75000"/>
        <a:buChar char="•"/>
        <a:defRPr sz="3000">
          <a:latin typeface="+mn-lt"/>
          <a:ea typeface="+mn-ea"/>
          <a:cs typeface="+mn-cs"/>
          <a:sym typeface="Helvetica Light"/>
        </a:defRPr>
      </a:lvl6pPr>
      <a:lvl7pPr marL="2604326" indent="-372047" defTabSz="488975">
        <a:spcBef>
          <a:spcPts val="3515"/>
        </a:spcBef>
        <a:buSzPct val="75000"/>
        <a:buChar char="•"/>
        <a:defRPr sz="3000">
          <a:latin typeface="+mn-lt"/>
          <a:ea typeface="+mn-ea"/>
          <a:cs typeface="+mn-cs"/>
          <a:sym typeface="Helvetica Light"/>
        </a:defRPr>
      </a:lvl7pPr>
      <a:lvl8pPr marL="2976372" indent="-372047" defTabSz="488975">
        <a:spcBef>
          <a:spcPts val="3515"/>
        </a:spcBef>
        <a:buSzPct val="75000"/>
        <a:buChar char="•"/>
        <a:defRPr sz="3000">
          <a:latin typeface="+mn-lt"/>
          <a:ea typeface="+mn-ea"/>
          <a:cs typeface="+mn-cs"/>
          <a:sym typeface="Helvetica Light"/>
        </a:defRPr>
      </a:lvl8pPr>
      <a:lvl9pPr marL="3348419" indent="-372047" defTabSz="488975">
        <a:spcBef>
          <a:spcPts val="3515"/>
        </a:spcBef>
        <a:buSzPct val="75000"/>
        <a:buChar char="•"/>
        <a:defRPr sz="3000">
          <a:latin typeface="+mn-lt"/>
          <a:ea typeface="+mn-ea"/>
          <a:cs typeface="+mn-cs"/>
          <a:sym typeface="Helvetica Light"/>
        </a:defRPr>
      </a:lvl9pPr>
    </p:bodyStyle>
    <p:otherStyle>
      <a:lvl1pPr algn="ctr" defTabSz="488975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91338" algn="ctr" defTabSz="488975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382676" algn="ctr" defTabSz="488975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574015" algn="ctr" defTabSz="488975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765353" algn="ctr" defTabSz="488975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956691" algn="ctr" defTabSz="488975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148029" algn="ctr" defTabSz="488975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339367" algn="ctr" defTabSz="488975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530706" algn="ctr" defTabSz="488975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interactivepython.org/runestone/static/pythonds/SortSearch/TheMergeSor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845669" y="545723"/>
            <a:ext cx="10439401" cy="827340"/>
          </a:xfrm>
          <a:prstGeom prst="rect">
            <a:avLst/>
          </a:prstGeom>
        </p:spPr>
        <p:txBody>
          <a:bodyPr lIns="0" tIns="0" rIns="0" bIns="0"/>
          <a:lstStyle>
            <a:lvl1pPr>
              <a:defRPr sz="4800"/>
            </a:lvl1pPr>
          </a:lstStyle>
          <a:p>
            <a:pPr lvl="0">
              <a:defRPr sz="1800"/>
            </a:pPr>
            <a:r>
              <a:rPr sz="4800" dirty="0"/>
              <a:t>Introduction to Sorting Algorithms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1855947" y="1714123"/>
            <a:ext cx="9158942" cy="54106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72000"/>
              </a:lnSpc>
              <a:defRPr sz="2700"/>
            </a:lvl1pPr>
          </a:lstStyle>
          <a:p>
            <a:pPr lvl="0">
              <a:defRPr sz="1800"/>
            </a:pPr>
            <a:r>
              <a:rPr sz="2700"/>
              <a:t>Dr. Chung-Wen Albert Tsao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1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5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9774" y="2657497"/>
            <a:ext cx="3439211" cy="343921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53280" y="2357356"/>
            <a:ext cx="6546066" cy="329375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/>
          <p:nvPr/>
        </p:nvSpPr>
        <p:spPr>
          <a:xfrm>
            <a:off x="4300605" y="3115781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12700">
            <a:solidFill>
              <a:srgbClr val="5B9BD5"/>
            </a:solidFill>
            <a:miter/>
          </a:ln>
        </p:spPr>
        <p:txBody>
          <a:bodyPr lIns="45719" rIns="45719" anchor="ctr"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36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338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339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40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41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42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43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44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8562213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4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349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350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51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2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3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54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55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56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7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8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59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360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6639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63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365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366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67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68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69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70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71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72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73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74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75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76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377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78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43753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81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383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384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85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6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7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88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89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90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91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2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3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94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395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96" name="Circle"/>
          <p:cNvSpPr/>
          <p:nvPr/>
        </p:nvSpPr>
        <p:spPr>
          <a:xfrm>
            <a:off x="53943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7" name="Circle"/>
          <p:cNvSpPr/>
          <p:nvPr/>
        </p:nvSpPr>
        <p:spPr>
          <a:xfrm>
            <a:off x="48609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8" name="20…"/>
          <p:cNvSpPr txBox="1"/>
          <p:nvPr/>
        </p:nvSpPr>
        <p:spPr>
          <a:xfrm>
            <a:off x="48450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399" name="12…"/>
          <p:cNvSpPr txBox="1"/>
          <p:nvPr/>
        </p:nvSpPr>
        <p:spPr>
          <a:xfrm>
            <a:off x="5394326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00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1" name="Line"/>
          <p:cNvSpPr/>
          <p:nvPr/>
        </p:nvSpPr>
        <p:spPr>
          <a:xfrm flipH="1">
            <a:off x="4632324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43477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404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4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406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407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8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9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0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11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12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13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4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5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6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17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18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19" name="Line"/>
          <p:cNvSpPr/>
          <p:nvPr/>
        </p:nvSpPr>
        <p:spPr>
          <a:xfrm>
            <a:off x="5057775" y="3047999"/>
            <a:ext cx="228600" cy="1295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0" name="Circle"/>
          <p:cNvSpPr/>
          <p:nvPr/>
        </p:nvSpPr>
        <p:spPr>
          <a:xfrm>
            <a:off x="53943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21" name="Circle"/>
          <p:cNvSpPr/>
          <p:nvPr/>
        </p:nvSpPr>
        <p:spPr>
          <a:xfrm>
            <a:off x="4860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22" name="20…"/>
          <p:cNvSpPr txBox="1"/>
          <p:nvPr/>
        </p:nvSpPr>
        <p:spPr>
          <a:xfrm>
            <a:off x="48450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23" name="12…"/>
          <p:cNvSpPr txBox="1"/>
          <p:nvPr/>
        </p:nvSpPr>
        <p:spPr>
          <a:xfrm>
            <a:off x="5394326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24" name="7"/>
          <p:cNvSpPr txBox="1"/>
          <p:nvPr/>
        </p:nvSpPr>
        <p:spPr>
          <a:xfrm>
            <a:off x="516572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25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6" name="Line"/>
          <p:cNvSpPr/>
          <p:nvPr/>
        </p:nvSpPr>
        <p:spPr>
          <a:xfrm flipH="1">
            <a:off x="4632324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80793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429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4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431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432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33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34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35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36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37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38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39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0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1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42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43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44" name="Line"/>
          <p:cNvSpPr/>
          <p:nvPr/>
        </p:nvSpPr>
        <p:spPr>
          <a:xfrm>
            <a:off x="5057775" y="3047999"/>
            <a:ext cx="228600" cy="1295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5" name="Circle"/>
          <p:cNvSpPr/>
          <p:nvPr/>
        </p:nvSpPr>
        <p:spPr>
          <a:xfrm>
            <a:off x="53943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6" name="Circle"/>
          <p:cNvSpPr/>
          <p:nvPr/>
        </p:nvSpPr>
        <p:spPr>
          <a:xfrm>
            <a:off x="4860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7" name="20…"/>
          <p:cNvSpPr txBox="1"/>
          <p:nvPr/>
        </p:nvSpPr>
        <p:spPr>
          <a:xfrm>
            <a:off x="48450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48" name="12…"/>
          <p:cNvSpPr txBox="1"/>
          <p:nvPr/>
        </p:nvSpPr>
        <p:spPr>
          <a:xfrm>
            <a:off x="5394326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49" name="7"/>
          <p:cNvSpPr txBox="1"/>
          <p:nvPr/>
        </p:nvSpPr>
        <p:spPr>
          <a:xfrm>
            <a:off x="516572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50" name="Circle"/>
          <p:cNvSpPr/>
          <p:nvPr/>
        </p:nvSpPr>
        <p:spPr>
          <a:xfrm>
            <a:off x="685800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51" name="Circle"/>
          <p:cNvSpPr/>
          <p:nvPr/>
        </p:nvSpPr>
        <p:spPr>
          <a:xfrm>
            <a:off x="6324600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52" name="20…"/>
          <p:cNvSpPr txBox="1"/>
          <p:nvPr/>
        </p:nvSpPr>
        <p:spPr>
          <a:xfrm>
            <a:off x="6308726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453" name="12…"/>
          <p:cNvSpPr txBox="1"/>
          <p:nvPr/>
        </p:nvSpPr>
        <p:spPr>
          <a:xfrm>
            <a:off x="6858000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54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5" name="Line"/>
          <p:cNvSpPr/>
          <p:nvPr/>
        </p:nvSpPr>
        <p:spPr>
          <a:xfrm flipH="1">
            <a:off x="4632324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6" name="Line"/>
          <p:cNvSpPr/>
          <p:nvPr/>
        </p:nvSpPr>
        <p:spPr>
          <a:xfrm flipH="1">
            <a:off x="6095999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97543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459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4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461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462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3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64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65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66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67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68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9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0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1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72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73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74" name="Line"/>
          <p:cNvSpPr/>
          <p:nvPr/>
        </p:nvSpPr>
        <p:spPr>
          <a:xfrm>
            <a:off x="5057775" y="3047999"/>
            <a:ext cx="228600" cy="1295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75" name="Circle"/>
          <p:cNvSpPr/>
          <p:nvPr/>
        </p:nvSpPr>
        <p:spPr>
          <a:xfrm>
            <a:off x="53943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6" name="Circle"/>
          <p:cNvSpPr/>
          <p:nvPr/>
        </p:nvSpPr>
        <p:spPr>
          <a:xfrm>
            <a:off x="4860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7" name="20…"/>
          <p:cNvSpPr txBox="1"/>
          <p:nvPr/>
        </p:nvSpPr>
        <p:spPr>
          <a:xfrm>
            <a:off x="48450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78" name="12…"/>
          <p:cNvSpPr txBox="1"/>
          <p:nvPr/>
        </p:nvSpPr>
        <p:spPr>
          <a:xfrm>
            <a:off x="5394326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79" name="7"/>
          <p:cNvSpPr txBox="1"/>
          <p:nvPr/>
        </p:nvSpPr>
        <p:spPr>
          <a:xfrm>
            <a:off x="516572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80" name="Line"/>
          <p:cNvSpPr/>
          <p:nvPr/>
        </p:nvSpPr>
        <p:spPr>
          <a:xfrm flipH="1">
            <a:off x="6858000" y="3276600"/>
            <a:ext cx="257176" cy="10668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1" name="Circle"/>
          <p:cNvSpPr/>
          <p:nvPr/>
        </p:nvSpPr>
        <p:spPr>
          <a:xfrm>
            <a:off x="6858000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82" name="Circle"/>
          <p:cNvSpPr/>
          <p:nvPr/>
        </p:nvSpPr>
        <p:spPr>
          <a:xfrm>
            <a:off x="6324600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83" name="20…"/>
          <p:cNvSpPr txBox="1"/>
          <p:nvPr/>
        </p:nvSpPr>
        <p:spPr>
          <a:xfrm>
            <a:off x="6308726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484" name="12…"/>
          <p:cNvSpPr txBox="1"/>
          <p:nvPr/>
        </p:nvSpPr>
        <p:spPr>
          <a:xfrm>
            <a:off x="6858000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85" name="9"/>
          <p:cNvSpPr txBox="1"/>
          <p:nvPr/>
        </p:nvSpPr>
        <p:spPr>
          <a:xfrm>
            <a:off x="662940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86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7" name="Line"/>
          <p:cNvSpPr/>
          <p:nvPr/>
        </p:nvSpPr>
        <p:spPr>
          <a:xfrm flipH="1">
            <a:off x="4632324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8" name="Line"/>
          <p:cNvSpPr/>
          <p:nvPr/>
        </p:nvSpPr>
        <p:spPr>
          <a:xfrm flipH="1">
            <a:off x="6095999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11642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491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4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493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494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95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6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7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98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99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00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1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2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3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04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05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06" name="Line"/>
          <p:cNvSpPr/>
          <p:nvPr/>
        </p:nvSpPr>
        <p:spPr>
          <a:xfrm>
            <a:off x="5057775" y="3047999"/>
            <a:ext cx="228600" cy="1295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7" name="Circle"/>
          <p:cNvSpPr/>
          <p:nvPr/>
        </p:nvSpPr>
        <p:spPr>
          <a:xfrm>
            <a:off x="53943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8" name="Circle"/>
          <p:cNvSpPr/>
          <p:nvPr/>
        </p:nvSpPr>
        <p:spPr>
          <a:xfrm>
            <a:off x="4860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9" name="20…"/>
          <p:cNvSpPr txBox="1"/>
          <p:nvPr/>
        </p:nvSpPr>
        <p:spPr>
          <a:xfrm>
            <a:off x="48450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10" name="12…"/>
          <p:cNvSpPr txBox="1"/>
          <p:nvPr/>
        </p:nvSpPr>
        <p:spPr>
          <a:xfrm>
            <a:off x="5394326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11" name="7"/>
          <p:cNvSpPr txBox="1"/>
          <p:nvPr/>
        </p:nvSpPr>
        <p:spPr>
          <a:xfrm>
            <a:off x="516572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12" name="Line"/>
          <p:cNvSpPr/>
          <p:nvPr/>
        </p:nvSpPr>
        <p:spPr>
          <a:xfrm flipH="1">
            <a:off x="6858000" y="3276600"/>
            <a:ext cx="257176" cy="10668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13" name="Circle"/>
          <p:cNvSpPr/>
          <p:nvPr/>
        </p:nvSpPr>
        <p:spPr>
          <a:xfrm>
            <a:off x="6858000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4" name="Circle"/>
          <p:cNvSpPr/>
          <p:nvPr/>
        </p:nvSpPr>
        <p:spPr>
          <a:xfrm>
            <a:off x="6324600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5" name="20…"/>
          <p:cNvSpPr txBox="1"/>
          <p:nvPr/>
        </p:nvSpPr>
        <p:spPr>
          <a:xfrm>
            <a:off x="6308726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516" name="12…"/>
          <p:cNvSpPr txBox="1"/>
          <p:nvPr/>
        </p:nvSpPr>
        <p:spPr>
          <a:xfrm>
            <a:off x="6858000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17" name="9"/>
          <p:cNvSpPr txBox="1"/>
          <p:nvPr/>
        </p:nvSpPr>
        <p:spPr>
          <a:xfrm>
            <a:off x="662940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18" name="Circle"/>
          <p:cNvSpPr/>
          <p:nvPr/>
        </p:nvSpPr>
        <p:spPr>
          <a:xfrm>
            <a:off x="8321675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9" name="Circle"/>
          <p:cNvSpPr/>
          <p:nvPr/>
        </p:nvSpPr>
        <p:spPr>
          <a:xfrm>
            <a:off x="7788275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20" name="20…"/>
          <p:cNvSpPr txBox="1"/>
          <p:nvPr/>
        </p:nvSpPr>
        <p:spPr>
          <a:xfrm>
            <a:off x="7772400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521" name="12…"/>
          <p:cNvSpPr txBox="1"/>
          <p:nvPr/>
        </p:nvSpPr>
        <p:spPr>
          <a:xfrm>
            <a:off x="8321675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522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23" name="Line"/>
          <p:cNvSpPr/>
          <p:nvPr/>
        </p:nvSpPr>
        <p:spPr>
          <a:xfrm flipH="1">
            <a:off x="4632324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24" name="Line"/>
          <p:cNvSpPr/>
          <p:nvPr/>
        </p:nvSpPr>
        <p:spPr>
          <a:xfrm flipH="1">
            <a:off x="6095999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25" name="Line"/>
          <p:cNvSpPr/>
          <p:nvPr/>
        </p:nvSpPr>
        <p:spPr>
          <a:xfrm>
            <a:off x="7559675" y="1828800"/>
            <a:ext cx="0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96761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528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530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531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32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33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34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35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36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37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38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39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40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41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42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43" name="Line"/>
          <p:cNvSpPr/>
          <p:nvPr/>
        </p:nvSpPr>
        <p:spPr>
          <a:xfrm>
            <a:off x="5057775" y="3047999"/>
            <a:ext cx="228600" cy="1295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44" name="Circle"/>
          <p:cNvSpPr/>
          <p:nvPr/>
        </p:nvSpPr>
        <p:spPr>
          <a:xfrm>
            <a:off x="53943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45" name="Circle"/>
          <p:cNvSpPr/>
          <p:nvPr/>
        </p:nvSpPr>
        <p:spPr>
          <a:xfrm>
            <a:off x="4860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46" name="20…"/>
          <p:cNvSpPr txBox="1"/>
          <p:nvPr/>
        </p:nvSpPr>
        <p:spPr>
          <a:xfrm>
            <a:off x="48450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47" name="12…"/>
          <p:cNvSpPr txBox="1"/>
          <p:nvPr/>
        </p:nvSpPr>
        <p:spPr>
          <a:xfrm>
            <a:off x="5394326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48" name="7"/>
          <p:cNvSpPr txBox="1"/>
          <p:nvPr/>
        </p:nvSpPr>
        <p:spPr>
          <a:xfrm>
            <a:off x="516572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49" name="Line"/>
          <p:cNvSpPr/>
          <p:nvPr/>
        </p:nvSpPr>
        <p:spPr>
          <a:xfrm flipH="1">
            <a:off x="6858000" y="3276600"/>
            <a:ext cx="257176" cy="10668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50" name="Circle"/>
          <p:cNvSpPr/>
          <p:nvPr/>
        </p:nvSpPr>
        <p:spPr>
          <a:xfrm>
            <a:off x="6858000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51" name="Circle"/>
          <p:cNvSpPr/>
          <p:nvPr/>
        </p:nvSpPr>
        <p:spPr>
          <a:xfrm>
            <a:off x="6324600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52" name="20…"/>
          <p:cNvSpPr txBox="1"/>
          <p:nvPr/>
        </p:nvSpPr>
        <p:spPr>
          <a:xfrm>
            <a:off x="6308726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553" name="12…"/>
          <p:cNvSpPr txBox="1"/>
          <p:nvPr/>
        </p:nvSpPr>
        <p:spPr>
          <a:xfrm>
            <a:off x="6858000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54" name="9"/>
          <p:cNvSpPr txBox="1"/>
          <p:nvPr/>
        </p:nvSpPr>
        <p:spPr>
          <a:xfrm>
            <a:off x="662940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55" name="Line"/>
          <p:cNvSpPr/>
          <p:nvPr/>
        </p:nvSpPr>
        <p:spPr>
          <a:xfrm flipH="1">
            <a:off x="8321674" y="2666999"/>
            <a:ext cx="241301" cy="1676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56" name="Circle"/>
          <p:cNvSpPr/>
          <p:nvPr/>
        </p:nvSpPr>
        <p:spPr>
          <a:xfrm>
            <a:off x="8321675" y="24384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57" name="Circle"/>
          <p:cNvSpPr/>
          <p:nvPr/>
        </p:nvSpPr>
        <p:spPr>
          <a:xfrm>
            <a:off x="7788275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58" name="20…"/>
          <p:cNvSpPr txBox="1"/>
          <p:nvPr/>
        </p:nvSpPr>
        <p:spPr>
          <a:xfrm>
            <a:off x="7772400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559" name="12…"/>
          <p:cNvSpPr txBox="1"/>
          <p:nvPr/>
        </p:nvSpPr>
        <p:spPr>
          <a:xfrm>
            <a:off x="8321675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560" name="11"/>
          <p:cNvSpPr txBox="1"/>
          <p:nvPr/>
        </p:nvSpPr>
        <p:spPr>
          <a:xfrm>
            <a:off x="8093075" y="4343400"/>
            <a:ext cx="39763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561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62" name="Line"/>
          <p:cNvSpPr/>
          <p:nvPr/>
        </p:nvSpPr>
        <p:spPr>
          <a:xfrm flipH="1">
            <a:off x="4632324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63" name="Line"/>
          <p:cNvSpPr/>
          <p:nvPr/>
        </p:nvSpPr>
        <p:spPr>
          <a:xfrm flipH="1">
            <a:off x="6095999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64" name="Line"/>
          <p:cNvSpPr/>
          <p:nvPr/>
        </p:nvSpPr>
        <p:spPr>
          <a:xfrm>
            <a:off x="7559675" y="1828800"/>
            <a:ext cx="0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39047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56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569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570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71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2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3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74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75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76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77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8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9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80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81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82" name="Line"/>
          <p:cNvSpPr/>
          <p:nvPr/>
        </p:nvSpPr>
        <p:spPr>
          <a:xfrm>
            <a:off x="5057775" y="3047999"/>
            <a:ext cx="228600" cy="1295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83" name="Circle"/>
          <p:cNvSpPr/>
          <p:nvPr/>
        </p:nvSpPr>
        <p:spPr>
          <a:xfrm>
            <a:off x="53943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84" name="Circle"/>
          <p:cNvSpPr/>
          <p:nvPr/>
        </p:nvSpPr>
        <p:spPr>
          <a:xfrm>
            <a:off x="4860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85" name="20…"/>
          <p:cNvSpPr txBox="1"/>
          <p:nvPr/>
        </p:nvSpPr>
        <p:spPr>
          <a:xfrm>
            <a:off x="48450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86" name="12…"/>
          <p:cNvSpPr txBox="1"/>
          <p:nvPr/>
        </p:nvSpPr>
        <p:spPr>
          <a:xfrm>
            <a:off x="5394326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87" name="7"/>
          <p:cNvSpPr txBox="1"/>
          <p:nvPr/>
        </p:nvSpPr>
        <p:spPr>
          <a:xfrm>
            <a:off x="516572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88" name="Line"/>
          <p:cNvSpPr/>
          <p:nvPr/>
        </p:nvSpPr>
        <p:spPr>
          <a:xfrm flipH="1">
            <a:off x="6858000" y="3276600"/>
            <a:ext cx="257176" cy="10668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89" name="Circle"/>
          <p:cNvSpPr/>
          <p:nvPr/>
        </p:nvSpPr>
        <p:spPr>
          <a:xfrm>
            <a:off x="6858000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0" name="Circle"/>
          <p:cNvSpPr/>
          <p:nvPr/>
        </p:nvSpPr>
        <p:spPr>
          <a:xfrm>
            <a:off x="6324600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1" name="20…"/>
          <p:cNvSpPr txBox="1"/>
          <p:nvPr/>
        </p:nvSpPr>
        <p:spPr>
          <a:xfrm>
            <a:off x="6308726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592" name="12…"/>
          <p:cNvSpPr txBox="1"/>
          <p:nvPr/>
        </p:nvSpPr>
        <p:spPr>
          <a:xfrm>
            <a:off x="6858000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93" name="9"/>
          <p:cNvSpPr txBox="1"/>
          <p:nvPr/>
        </p:nvSpPr>
        <p:spPr>
          <a:xfrm>
            <a:off x="662940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94" name="Line"/>
          <p:cNvSpPr/>
          <p:nvPr/>
        </p:nvSpPr>
        <p:spPr>
          <a:xfrm flipH="1">
            <a:off x="8321674" y="2666999"/>
            <a:ext cx="241301" cy="1676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5" name="Circle"/>
          <p:cNvSpPr/>
          <p:nvPr/>
        </p:nvSpPr>
        <p:spPr>
          <a:xfrm>
            <a:off x="8321675" y="24384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6" name="Circle"/>
          <p:cNvSpPr/>
          <p:nvPr/>
        </p:nvSpPr>
        <p:spPr>
          <a:xfrm>
            <a:off x="7788275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7" name="20…"/>
          <p:cNvSpPr txBox="1"/>
          <p:nvPr/>
        </p:nvSpPr>
        <p:spPr>
          <a:xfrm>
            <a:off x="7772400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598" name="12…"/>
          <p:cNvSpPr txBox="1"/>
          <p:nvPr/>
        </p:nvSpPr>
        <p:spPr>
          <a:xfrm>
            <a:off x="8321675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599" name="11"/>
          <p:cNvSpPr txBox="1"/>
          <p:nvPr/>
        </p:nvSpPr>
        <p:spPr>
          <a:xfrm>
            <a:off x="8093075" y="4343400"/>
            <a:ext cx="39763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600" name="Circle"/>
          <p:cNvSpPr/>
          <p:nvPr/>
        </p:nvSpPr>
        <p:spPr>
          <a:xfrm>
            <a:off x="9785350" y="1828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01" name="Circle"/>
          <p:cNvSpPr/>
          <p:nvPr/>
        </p:nvSpPr>
        <p:spPr>
          <a:xfrm>
            <a:off x="9251950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02" name="20…"/>
          <p:cNvSpPr txBox="1"/>
          <p:nvPr/>
        </p:nvSpPr>
        <p:spPr>
          <a:xfrm>
            <a:off x="9236075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603" name="12"/>
          <p:cNvSpPr txBox="1"/>
          <p:nvPr/>
        </p:nvSpPr>
        <p:spPr>
          <a:xfrm>
            <a:off x="9785350" y="1676400"/>
            <a:ext cx="4089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</p:txBody>
      </p:sp>
      <p:sp>
        <p:nvSpPr>
          <p:cNvPr id="604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5" name="Line"/>
          <p:cNvSpPr/>
          <p:nvPr/>
        </p:nvSpPr>
        <p:spPr>
          <a:xfrm flipH="1">
            <a:off x="4632324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6" name="Line"/>
          <p:cNvSpPr/>
          <p:nvPr/>
        </p:nvSpPr>
        <p:spPr>
          <a:xfrm flipH="1">
            <a:off x="6095999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7" name="Line"/>
          <p:cNvSpPr/>
          <p:nvPr/>
        </p:nvSpPr>
        <p:spPr>
          <a:xfrm>
            <a:off x="7559675" y="1828800"/>
            <a:ext cx="0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8" name="Line"/>
          <p:cNvSpPr/>
          <p:nvPr/>
        </p:nvSpPr>
        <p:spPr>
          <a:xfrm>
            <a:off x="9023350" y="1828800"/>
            <a:ext cx="0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2358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09263"/>
            <a:ext cx="10515600" cy="5210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Sorting algorithm</a:t>
            </a:r>
          </a:p>
          <a:p>
            <a:pPr lvl="1"/>
            <a:r>
              <a:rPr lang="en-US" dirty="0"/>
              <a:t>Selection and Insertion Sort:</a:t>
            </a:r>
          </a:p>
          <a:p>
            <a:pPr lvl="2"/>
            <a:r>
              <a:rPr lang="en-US" dirty="0"/>
              <a:t> Incremental approach (Reduced and Conquer) </a:t>
            </a:r>
          </a:p>
          <a:p>
            <a:pPr lvl="2"/>
            <a:r>
              <a:rPr lang="en-US" dirty="0"/>
              <a:t>Simple but slow</a:t>
            </a:r>
          </a:p>
          <a:p>
            <a:pPr lvl="1"/>
            <a:r>
              <a:rPr lang="en-US" dirty="0"/>
              <a:t>Merge/Quick Sort</a:t>
            </a:r>
          </a:p>
          <a:p>
            <a:pPr lvl="2"/>
            <a:r>
              <a:rPr lang="en-US" dirty="0"/>
              <a:t>Divide and Conquer</a:t>
            </a:r>
          </a:p>
          <a:p>
            <a:pPr lvl="2"/>
            <a:r>
              <a:rPr lang="en-US" dirty="0"/>
              <a:t>Much </a:t>
            </a:r>
          </a:p>
        </p:txBody>
      </p:sp>
    </p:spTree>
    <p:extLst>
      <p:ext uri="{BB962C8B-B14F-4D97-AF65-F5344CB8AC3E}">
        <p14:creationId xmlns:p14="http://schemas.microsoft.com/office/powerpoint/2010/main" val="296236415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611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6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613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grpSp>
        <p:nvGrpSpPr>
          <p:cNvPr id="661" name="Group"/>
          <p:cNvGrpSpPr/>
          <p:nvPr/>
        </p:nvGrpSpPr>
        <p:grpSpPr>
          <a:xfrm>
            <a:off x="1917700" y="1676400"/>
            <a:ext cx="8324851" cy="3088393"/>
            <a:chOff x="0" y="0"/>
            <a:chExt cx="8324849" cy="3088391"/>
          </a:xfrm>
        </p:grpSpPr>
        <p:grpSp>
          <p:nvGrpSpPr>
            <p:cNvPr id="620" name="Group"/>
            <p:cNvGrpSpPr/>
            <p:nvPr/>
          </p:nvGrpSpPr>
          <p:grpSpPr>
            <a:xfrm>
              <a:off x="-1" y="0"/>
              <a:ext cx="1034417" cy="3088393"/>
              <a:chOff x="0" y="0"/>
              <a:chExt cx="1034415" cy="3088391"/>
            </a:xfrm>
          </p:grpSpPr>
          <p:sp>
            <p:nvSpPr>
              <p:cNvPr id="614" name="Line"/>
              <p:cNvSpPr/>
              <p:nvPr/>
            </p:nvSpPr>
            <p:spPr>
              <a:xfrm flipH="1">
                <a:off x="549274" y="2209799"/>
                <a:ext cx="152402" cy="45720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15" name="Circle"/>
              <p:cNvSpPr/>
              <p:nvPr/>
            </p:nvSpPr>
            <p:spPr>
              <a:xfrm>
                <a:off x="549275" y="18288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16" name="Circle"/>
              <p:cNvSpPr/>
              <p:nvPr/>
            </p:nvSpPr>
            <p:spPr>
              <a:xfrm>
                <a:off x="15875" y="18288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17" name="20…"/>
              <p:cNvSpPr txBox="1"/>
              <p:nvPr/>
            </p:nvSpPr>
            <p:spPr>
              <a:xfrm>
                <a:off x="0" y="0"/>
                <a:ext cx="485140" cy="19450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  <p:sp>
            <p:nvSpPr>
              <p:cNvPr id="618" name="12…"/>
              <p:cNvSpPr txBox="1"/>
              <p:nvPr/>
            </p:nvSpPr>
            <p:spPr>
              <a:xfrm>
                <a:off x="549275" y="0"/>
                <a:ext cx="485140" cy="19450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</a:p>
            </p:txBody>
          </p:sp>
          <p:sp>
            <p:nvSpPr>
              <p:cNvPr id="619" name="1"/>
              <p:cNvSpPr txBox="1"/>
              <p:nvPr/>
            </p:nvSpPr>
            <p:spPr>
              <a:xfrm>
                <a:off x="320675" y="2667000"/>
                <a:ext cx="2565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</a:p>
            </p:txBody>
          </p:sp>
        </p:grpSp>
        <p:grpSp>
          <p:nvGrpSpPr>
            <p:cNvPr id="627" name="Group"/>
            <p:cNvGrpSpPr/>
            <p:nvPr/>
          </p:nvGrpSpPr>
          <p:grpSpPr>
            <a:xfrm>
              <a:off x="1463674" y="0"/>
              <a:ext cx="1034417" cy="3088392"/>
              <a:chOff x="0" y="0"/>
              <a:chExt cx="1034415" cy="3088391"/>
            </a:xfrm>
          </p:grpSpPr>
          <p:sp>
            <p:nvSpPr>
              <p:cNvPr id="621" name="Line"/>
              <p:cNvSpPr/>
              <p:nvPr/>
            </p:nvSpPr>
            <p:spPr>
              <a:xfrm>
                <a:off x="304799" y="2133600"/>
                <a:ext cx="152402" cy="533400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22" name="Circle"/>
              <p:cNvSpPr/>
              <p:nvPr/>
            </p:nvSpPr>
            <p:spPr>
              <a:xfrm>
                <a:off x="549275" y="1295400"/>
                <a:ext cx="457200" cy="457201"/>
              </a:xfrm>
              <a:prstGeom prst="ellipse">
                <a:avLst/>
              </a:prstGeom>
              <a:solidFill>
                <a:srgbClr val="FFF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3" name="Circle"/>
              <p:cNvSpPr/>
              <p:nvPr/>
            </p:nvSpPr>
            <p:spPr>
              <a:xfrm>
                <a:off x="15875" y="18288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4" name="20…"/>
              <p:cNvSpPr txBox="1"/>
              <p:nvPr/>
            </p:nvSpPr>
            <p:spPr>
              <a:xfrm>
                <a:off x="0" y="0"/>
                <a:ext cx="485140" cy="19450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  <p:sp>
            <p:nvSpPr>
              <p:cNvPr id="625" name="12…"/>
              <p:cNvSpPr txBox="1"/>
              <p:nvPr/>
            </p:nvSpPr>
            <p:spPr>
              <a:xfrm>
                <a:off x="549275" y="0"/>
                <a:ext cx="485140" cy="143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626" name="2"/>
              <p:cNvSpPr txBox="1"/>
              <p:nvPr/>
            </p:nvSpPr>
            <p:spPr>
              <a:xfrm>
                <a:off x="320675" y="2667000"/>
                <a:ext cx="2565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634" name="Group"/>
            <p:cNvGrpSpPr/>
            <p:nvPr/>
          </p:nvGrpSpPr>
          <p:grpSpPr>
            <a:xfrm>
              <a:off x="2927349" y="0"/>
              <a:ext cx="1034417" cy="3088392"/>
              <a:chOff x="0" y="0"/>
              <a:chExt cx="1034415" cy="3088391"/>
            </a:xfrm>
          </p:grpSpPr>
          <p:sp>
            <p:nvSpPr>
              <p:cNvPr id="628" name="Line"/>
              <p:cNvSpPr/>
              <p:nvPr/>
            </p:nvSpPr>
            <p:spPr>
              <a:xfrm>
                <a:off x="212725" y="1371599"/>
                <a:ext cx="228600" cy="129540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29" name="Circle"/>
              <p:cNvSpPr/>
              <p:nvPr/>
            </p:nvSpPr>
            <p:spPr>
              <a:xfrm>
                <a:off x="549275" y="1295400"/>
                <a:ext cx="457200" cy="457201"/>
              </a:xfrm>
              <a:prstGeom prst="ellipse">
                <a:avLst/>
              </a:prstGeom>
              <a:solidFill>
                <a:srgbClr val="FFF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0" name="Circle"/>
              <p:cNvSpPr/>
              <p:nvPr/>
            </p:nvSpPr>
            <p:spPr>
              <a:xfrm>
                <a:off x="15875" y="1295400"/>
                <a:ext cx="457200" cy="457201"/>
              </a:xfrm>
              <a:prstGeom prst="ellipse">
                <a:avLst/>
              </a:prstGeom>
              <a:solidFill>
                <a:srgbClr val="FFFF00"/>
              </a:solidFill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1" name="20…"/>
              <p:cNvSpPr txBox="1"/>
              <p:nvPr/>
            </p:nvSpPr>
            <p:spPr>
              <a:xfrm>
                <a:off x="0" y="0"/>
                <a:ext cx="485140" cy="143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</p:txBody>
          </p:sp>
          <p:sp>
            <p:nvSpPr>
              <p:cNvPr id="632" name="12…"/>
              <p:cNvSpPr txBox="1"/>
              <p:nvPr/>
            </p:nvSpPr>
            <p:spPr>
              <a:xfrm>
                <a:off x="549275" y="0"/>
                <a:ext cx="485140" cy="143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633" name="7"/>
              <p:cNvSpPr txBox="1"/>
              <p:nvPr/>
            </p:nvSpPr>
            <p:spPr>
              <a:xfrm>
                <a:off x="320675" y="2667000"/>
                <a:ext cx="2565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</p:txBody>
          </p:sp>
        </p:grpSp>
        <p:grpSp>
          <p:nvGrpSpPr>
            <p:cNvPr id="641" name="Group"/>
            <p:cNvGrpSpPr/>
            <p:nvPr/>
          </p:nvGrpSpPr>
          <p:grpSpPr>
            <a:xfrm>
              <a:off x="4391024" y="0"/>
              <a:ext cx="1034417" cy="3088392"/>
              <a:chOff x="0" y="0"/>
              <a:chExt cx="1034415" cy="3088391"/>
            </a:xfrm>
          </p:grpSpPr>
          <p:sp>
            <p:nvSpPr>
              <p:cNvPr id="635" name="Line"/>
              <p:cNvSpPr/>
              <p:nvPr/>
            </p:nvSpPr>
            <p:spPr>
              <a:xfrm flipH="1">
                <a:off x="549274" y="1600200"/>
                <a:ext cx="257177" cy="1066800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36" name="Circle"/>
              <p:cNvSpPr/>
              <p:nvPr/>
            </p:nvSpPr>
            <p:spPr>
              <a:xfrm>
                <a:off x="549275" y="1295400"/>
                <a:ext cx="457200" cy="457201"/>
              </a:xfrm>
              <a:prstGeom prst="ellipse">
                <a:avLst/>
              </a:prstGeom>
              <a:solidFill>
                <a:srgbClr val="FFFF00"/>
              </a:solidFill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7" name="Circle"/>
              <p:cNvSpPr/>
              <p:nvPr/>
            </p:nvSpPr>
            <p:spPr>
              <a:xfrm>
                <a:off x="15875" y="762000"/>
                <a:ext cx="457200" cy="457201"/>
              </a:xfrm>
              <a:prstGeom prst="ellipse">
                <a:avLst/>
              </a:prstGeom>
              <a:solidFill>
                <a:srgbClr val="FFF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8" name="20…"/>
              <p:cNvSpPr txBox="1"/>
              <p:nvPr/>
            </p:nvSpPr>
            <p:spPr>
              <a:xfrm>
                <a:off x="0" y="0"/>
                <a:ext cx="485140" cy="9292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  <p:sp>
            <p:nvSpPr>
              <p:cNvPr id="639" name="12…"/>
              <p:cNvSpPr txBox="1"/>
              <p:nvPr/>
            </p:nvSpPr>
            <p:spPr>
              <a:xfrm>
                <a:off x="549275" y="0"/>
                <a:ext cx="485140" cy="143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640" name="9"/>
              <p:cNvSpPr txBox="1"/>
              <p:nvPr/>
            </p:nvSpPr>
            <p:spPr>
              <a:xfrm>
                <a:off x="320675" y="2667000"/>
                <a:ext cx="2565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</p:grpSp>
        <p:grpSp>
          <p:nvGrpSpPr>
            <p:cNvPr id="648" name="Group"/>
            <p:cNvGrpSpPr/>
            <p:nvPr/>
          </p:nvGrpSpPr>
          <p:grpSpPr>
            <a:xfrm>
              <a:off x="5854699" y="0"/>
              <a:ext cx="1034417" cy="3088393"/>
              <a:chOff x="0" y="0"/>
              <a:chExt cx="1034415" cy="3088391"/>
            </a:xfrm>
          </p:grpSpPr>
          <p:sp>
            <p:nvSpPr>
              <p:cNvPr id="642" name="Line"/>
              <p:cNvSpPr/>
              <p:nvPr/>
            </p:nvSpPr>
            <p:spPr>
              <a:xfrm flipH="1">
                <a:off x="549275" y="990599"/>
                <a:ext cx="241300" cy="167640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43" name="Circle"/>
              <p:cNvSpPr/>
              <p:nvPr/>
            </p:nvSpPr>
            <p:spPr>
              <a:xfrm>
                <a:off x="549275" y="7620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44" name="Circle"/>
              <p:cNvSpPr/>
              <p:nvPr/>
            </p:nvSpPr>
            <p:spPr>
              <a:xfrm>
                <a:off x="15875" y="7620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45" name="20…"/>
              <p:cNvSpPr txBox="1"/>
              <p:nvPr/>
            </p:nvSpPr>
            <p:spPr>
              <a:xfrm>
                <a:off x="0" y="0"/>
                <a:ext cx="485140" cy="9292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  <p:sp>
            <p:nvSpPr>
              <p:cNvPr id="646" name="12…"/>
              <p:cNvSpPr txBox="1"/>
              <p:nvPr/>
            </p:nvSpPr>
            <p:spPr>
              <a:xfrm>
                <a:off x="549275" y="0"/>
                <a:ext cx="485140" cy="9292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  <p:sp>
            <p:nvSpPr>
              <p:cNvPr id="647" name="11"/>
              <p:cNvSpPr txBox="1"/>
              <p:nvPr/>
            </p:nvSpPr>
            <p:spPr>
              <a:xfrm>
                <a:off x="320675" y="2667000"/>
                <a:ext cx="39763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</p:grpSp>
        <p:grpSp>
          <p:nvGrpSpPr>
            <p:cNvPr id="655" name="Group"/>
            <p:cNvGrpSpPr/>
            <p:nvPr/>
          </p:nvGrpSpPr>
          <p:grpSpPr>
            <a:xfrm>
              <a:off x="7318374" y="0"/>
              <a:ext cx="1006476" cy="3088393"/>
              <a:chOff x="0" y="0"/>
              <a:chExt cx="1006475" cy="3088391"/>
            </a:xfrm>
          </p:grpSpPr>
          <p:sp>
            <p:nvSpPr>
              <p:cNvPr id="649" name="Line"/>
              <p:cNvSpPr/>
              <p:nvPr/>
            </p:nvSpPr>
            <p:spPr>
              <a:xfrm flipH="1">
                <a:off x="549274" y="380999"/>
                <a:ext cx="225427" cy="228600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50" name="Circle"/>
              <p:cNvSpPr/>
              <p:nvPr/>
            </p:nvSpPr>
            <p:spPr>
              <a:xfrm>
                <a:off x="549275" y="152400"/>
                <a:ext cx="457200" cy="457201"/>
              </a:xfrm>
              <a:prstGeom prst="ellipse">
                <a:avLst/>
              </a:prstGeom>
              <a:solidFill>
                <a:srgbClr val="FFFF00"/>
              </a:solidFill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651" name="Circle"/>
              <p:cNvSpPr/>
              <p:nvPr/>
            </p:nvSpPr>
            <p:spPr>
              <a:xfrm>
                <a:off x="15875" y="7620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52" name="20…"/>
              <p:cNvSpPr txBox="1"/>
              <p:nvPr/>
            </p:nvSpPr>
            <p:spPr>
              <a:xfrm>
                <a:off x="0" y="0"/>
                <a:ext cx="485140" cy="9292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  <p:sp>
            <p:nvSpPr>
              <p:cNvPr id="653" name="12"/>
              <p:cNvSpPr txBox="1"/>
              <p:nvPr/>
            </p:nvSpPr>
            <p:spPr>
              <a:xfrm>
                <a:off x="549275" y="0"/>
                <a:ext cx="4089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lnSpc>
                    <a:spcPct val="150000"/>
                  </a:lnSpc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</p:txBody>
          </p:sp>
          <p:sp>
            <p:nvSpPr>
              <p:cNvPr id="654" name="12"/>
              <p:cNvSpPr txBox="1"/>
              <p:nvPr/>
            </p:nvSpPr>
            <p:spPr>
              <a:xfrm>
                <a:off x="320675" y="2667000"/>
                <a:ext cx="4089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</p:txBody>
          </p:sp>
        </p:grpSp>
        <p:sp>
          <p:nvSpPr>
            <p:cNvPr id="656" name="Line"/>
            <p:cNvSpPr/>
            <p:nvPr/>
          </p:nvSpPr>
          <p:spPr>
            <a:xfrm flipH="1">
              <a:off x="1250949" y="152400"/>
              <a:ext cx="1" cy="251460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57" name="Line"/>
            <p:cNvSpPr/>
            <p:nvPr/>
          </p:nvSpPr>
          <p:spPr>
            <a:xfrm flipH="1">
              <a:off x="2714625" y="152400"/>
              <a:ext cx="1" cy="251460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58" name="Line"/>
            <p:cNvSpPr/>
            <p:nvPr/>
          </p:nvSpPr>
          <p:spPr>
            <a:xfrm flipH="1">
              <a:off x="4178299" y="152400"/>
              <a:ext cx="1" cy="251460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59" name="Line"/>
            <p:cNvSpPr/>
            <p:nvPr/>
          </p:nvSpPr>
          <p:spPr>
            <a:xfrm flipH="1">
              <a:off x="5641974" y="152400"/>
              <a:ext cx="1" cy="251460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60" name="Line"/>
            <p:cNvSpPr/>
            <p:nvPr/>
          </p:nvSpPr>
          <p:spPr>
            <a:xfrm>
              <a:off x="7105650" y="152400"/>
              <a:ext cx="0" cy="251460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3148645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665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6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667" name="Analyzing merge sort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Analyzing merge sort</a:t>
            </a:r>
          </a:p>
        </p:txBody>
      </p:sp>
      <p:grpSp>
        <p:nvGrpSpPr>
          <p:cNvPr id="673" name="Group"/>
          <p:cNvGrpSpPr/>
          <p:nvPr/>
        </p:nvGrpSpPr>
        <p:grpSpPr>
          <a:xfrm>
            <a:off x="5460116" y="1639984"/>
            <a:ext cx="5715001" cy="1115577"/>
            <a:chOff x="0" y="0"/>
            <a:chExt cx="5714999" cy="1115575"/>
          </a:xfrm>
        </p:grpSpPr>
        <p:sp>
          <p:nvSpPr>
            <p:cNvPr id="668" name="T(n) ="/>
            <p:cNvSpPr txBox="1"/>
            <p:nvPr/>
          </p:nvSpPr>
          <p:spPr>
            <a:xfrm>
              <a:off x="0" y="280987"/>
              <a:ext cx="1134825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i="1" dirty="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sz="3200" dirty="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sz="3200" i="1" dirty="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sz="3200" dirty="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=</a:t>
              </a:r>
            </a:p>
          </p:txBody>
        </p:sp>
        <p:grpSp>
          <p:nvGrpSpPr>
            <p:cNvPr id="671" name="Group"/>
            <p:cNvGrpSpPr/>
            <p:nvPr/>
          </p:nvGrpSpPr>
          <p:grpSpPr>
            <a:xfrm>
              <a:off x="1524000" y="-1"/>
              <a:ext cx="4191000" cy="1115577"/>
              <a:chOff x="0" y="0"/>
              <a:chExt cx="4191000" cy="1115575"/>
            </a:xfrm>
          </p:grpSpPr>
          <p:sp>
            <p:nvSpPr>
              <p:cNvPr id="669" name="Θ(1) if n = 1;"/>
              <p:cNvSpPr txBox="1"/>
              <p:nvPr/>
            </p:nvSpPr>
            <p:spPr>
              <a:xfrm>
                <a:off x="0" y="0"/>
                <a:ext cx="227465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r>
                  <a:rPr sz="3200" i="1" dirty="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Θ(1)</a:t>
                </a:r>
                <a:r>
                  <a:rPr sz="3200" dirty="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 dirty="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 dirty="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 dirty="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= 1</a:t>
                </a:r>
                <a:r>
                  <a:rPr sz="32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;</a:t>
                </a:r>
              </a:p>
            </p:txBody>
          </p:sp>
          <p:sp>
            <p:nvSpPr>
              <p:cNvPr id="670" name="2T(n/2) + Θ(n) if n &gt; 1."/>
              <p:cNvSpPr txBox="1"/>
              <p:nvPr/>
            </p:nvSpPr>
            <p:spPr>
              <a:xfrm>
                <a:off x="0" y="571499"/>
                <a:ext cx="4191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/2) +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Θ(n)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&gt; 1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</a:p>
            </p:txBody>
          </p:sp>
        </p:grpSp>
        <p:sp>
          <p:nvSpPr>
            <p:cNvPr id="672" name="Line"/>
            <p:cNvSpPr/>
            <p:nvPr/>
          </p:nvSpPr>
          <p:spPr>
            <a:xfrm>
              <a:off x="1295400" y="123824"/>
              <a:ext cx="228600" cy="990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00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3C5F5AB-5DCC-1F41-B63B-D12E6B790B3D}"/>
              </a:ext>
            </a:extLst>
          </p:cNvPr>
          <p:cNvSpPr/>
          <p:nvPr/>
        </p:nvSpPr>
        <p:spPr>
          <a:xfrm>
            <a:off x="1059050" y="1430281"/>
            <a:ext cx="3584028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def mergeSort(alist):</a:t>
            </a:r>
          </a:p>
          <a:p>
            <a:r>
              <a:rPr lang="en-US" dirty="0"/>
              <a:t>  if len(alist)&gt;1:</a:t>
            </a:r>
          </a:p>
          <a:p>
            <a:r>
              <a:rPr lang="en-US" dirty="0"/>
              <a:t>      mid = len(alist)//2</a:t>
            </a:r>
          </a:p>
          <a:p>
            <a:r>
              <a:rPr lang="en-US" dirty="0"/>
              <a:t>      lefthalf = alist[:mid]</a:t>
            </a:r>
          </a:p>
          <a:p>
            <a:r>
              <a:rPr lang="en-US" dirty="0"/>
              <a:t>      righthalf = alist[mid:]</a:t>
            </a:r>
          </a:p>
          <a:p>
            <a:endParaRPr lang="en-US" dirty="0"/>
          </a:p>
          <a:p>
            <a:r>
              <a:rPr lang="en-US" dirty="0"/>
              <a:t>      mergeSort(lefthalf)</a:t>
            </a:r>
          </a:p>
          <a:p>
            <a:r>
              <a:rPr lang="en-US" dirty="0"/>
              <a:t>      mergeSort(righthalf)</a:t>
            </a:r>
          </a:p>
          <a:p>
            <a:r>
              <a:rPr lang="en-US" dirty="0"/>
              <a:t>      merge (alist, lefthalf, righthalf )</a:t>
            </a:r>
          </a:p>
        </p:txBody>
      </p:sp>
      <p:sp>
        <p:nvSpPr>
          <p:cNvPr id="14" name="T(n)…">
            <a:extLst>
              <a:ext uri="{FF2B5EF4-FFF2-40B4-BE49-F238E27FC236}">
                <a16:creationId xmlns:a16="http://schemas.microsoft.com/office/drawing/2014/main" id="{E3CA88AA-F908-6647-AF7A-53C6508F3FB7}"/>
              </a:ext>
            </a:extLst>
          </p:cNvPr>
          <p:cNvSpPr txBox="1"/>
          <p:nvPr/>
        </p:nvSpPr>
        <p:spPr>
          <a:xfrm>
            <a:off x="2199478" y="4204420"/>
            <a:ext cx="8587342" cy="2110834"/>
          </a:xfrm>
          <a:prstGeom prst="rect">
            <a:avLst/>
          </a:prstGeom>
          <a:ln w="1905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  <a:buClr>
                <a:schemeClr val="accent2"/>
              </a:buCl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/>
              <a:t>T(n)                                 = 2 T(n/2)</a:t>
            </a:r>
            <a:r>
              <a:rPr lang="en-US" sz="2000" dirty="0"/>
              <a:t>		</a:t>
            </a:r>
            <a:r>
              <a:rPr sz="2000" dirty="0"/>
              <a:t>+    n </a:t>
            </a:r>
          </a:p>
          <a:p>
            <a:pPr>
              <a:lnSpc>
                <a:spcPct val="85000"/>
              </a:lnSpc>
              <a:spcBef>
                <a:spcPts val="700"/>
              </a:spcBef>
              <a:buClr>
                <a:schemeClr val="accent2"/>
              </a:buCl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/>
              <a:t>= 2(2T(n/4)+n/2)+n        =  4 T(n/4)</a:t>
            </a:r>
            <a:r>
              <a:rPr lang="en-US" sz="2000" dirty="0"/>
              <a:t>		</a:t>
            </a:r>
            <a:r>
              <a:rPr sz="2000" dirty="0"/>
              <a:t>+  2*n  </a:t>
            </a:r>
          </a:p>
          <a:p>
            <a:pPr>
              <a:lnSpc>
                <a:spcPct val="85000"/>
              </a:lnSpc>
              <a:spcBef>
                <a:spcPts val="700"/>
              </a:spcBef>
              <a:buClr>
                <a:schemeClr val="accent2"/>
              </a:buCl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/>
              <a:t>= 4 (2T(n/8)+n/4)+2*n   =  8 T(n/8)</a:t>
            </a:r>
            <a:r>
              <a:rPr lang="en-US" sz="2000" dirty="0"/>
              <a:t>		</a:t>
            </a:r>
            <a:r>
              <a:rPr sz="2000" dirty="0"/>
              <a:t>+  3*n</a:t>
            </a:r>
          </a:p>
          <a:p>
            <a:pPr>
              <a:lnSpc>
                <a:spcPct val="85000"/>
              </a:lnSpc>
              <a:spcBef>
                <a:spcPts val="700"/>
              </a:spcBef>
              <a:buClr>
                <a:schemeClr val="accent2"/>
              </a:buCl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/>
              <a:t>=  …                               = </a:t>
            </a:r>
            <a:r>
              <a:rPr lang="en-US" sz="2000" dirty="0"/>
              <a:t>  </a:t>
            </a:r>
            <a:r>
              <a:rPr sz="2000" dirty="0"/>
              <a:t>2</a:t>
            </a:r>
            <a:r>
              <a:rPr sz="2000" baseline="31999" dirty="0"/>
              <a:t>k  </a:t>
            </a:r>
            <a:r>
              <a:rPr sz="2000" dirty="0"/>
              <a:t>T(n/2</a:t>
            </a:r>
            <a:r>
              <a:rPr sz="2000" baseline="31999" dirty="0"/>
              <a:t>k</a:t>
            </a:r>
            <a:r>
              <a:rPr sz="2000" dirty="0"/>
              <a:t>)</a:t>
            </a:r>
            <a:r>
              <a:rPr lang="en-US" sz="2000" dirty="0"/>
              <a:t>	</a:t>
            </a:r>
            <a:r>
              <a:rPr sz="2000" dirty="0"/>
              <a:t>+ k*n = </a:t>
            </a:r>
          </a:p>
          <a:p>
            <a:pPr>
              <a:lnSpc>
                <a:spcPct val="85000"/>
              </a:lnSpc>
              <a:spcBef>
                <a:spcPts val="700"/>
              </a:spcBef>
              <a:buClr>
                <a:schemeClr val="accent2"/>
              </a:buCl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/>
              <a:t>= …                                = </a:t>
            </a:r>
            <a:r>
              <a:rPr lang="en-US" sz="2000" dirty="0"/>
              <a:t>  </a:t>
            </a:r>
            <a:r>
              <a:rPr sz="2000" dirty="0"/>
              <a:t>n* T(1)     </a:t>
            </a:r>
            <a:r>
              <a:rPr lang="en-US" sz="2000" dirty="0"/>
              <a:t>	</a:t>
            </a:r>
            <a:r>
              <a:rPr sz="2000" dirty="0"/>
              <a:t>+</a:t>
            </a:r>
            <a:r>
              <a:rPr lang="en-US" sz="2000" dirty="0"/>
              <a:t>  </a:t>
            </a:r>
            <a:r>
              <a:rPr sz="2000" dirty="0"/>
              <a:t>k*n, where  k = log n </a:t>
            </a:r>
          </a:p>
          <a:p>
            <a:pPr>
              <a:lnSpc>
                <a:spcPct val="85000"/>
              </a:lnSpc>
              <a:spcBef>
                <a:spcPts val="700"/>
              </a:spcBef>
              <a:buClr>
                <a:schemeClr val="accent2"/>
              </a:buCl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/>
              <a:t>                                       = </a:t>
            </a:r>
            <a:r>
              <a:rPr lang="en-US" sz="2000" dirty="0"/>
              <a:t>   </a:t>
            </a:r>
            <a:r>
              <a:rPr sz="2000" dirty="0"/>
              <a:t>n+ (log</a:t>
            </a:r>
            <a:r>
              <a:rPr sz="2000" baseline="-5999" dirty="0"/>
              <a:t>2</a:t>
            </a:r>
            <a:r>
              <a:rPr sz="2000" dirty="0"/>
              <a:t> n) *n  </a:t>
            </a:r>
            <a:r>
              <a:rPr lang="en-US" sz="2000" dirty="0"/>
              <a:t>   </a:t>
            </a:r>
            <a:r>
              <a:rPr sz="2000" dirty="0"/>
              <a:t>= O (n log n)</a:t>
            </a:r>
            <a:endParaRPr sz="2000" baseline="31999" dirty="0"/>
          </a:p>
        </p:txBody>
      </p:sp>
    </p:spTree>
    <p:extLst>
      <p:ext uri="{BB962C8B-B14F-4D97-AF65-F5344CB8AC3E}">
        <p14:creationId xmlns:p14="http://schemas.microsoft.com/office/powerpoint/2010/main" val="10324073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VU CS502"/>
          <p:cNvSpPr txBox="1"/>
          <p:nvPr/>
        </p:nvSpPr>
        <p:spPr>
          <a:xfrm>
            <a:off x="4038600" y="6400413"/>
            <a:ext cx="411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endParaRPr dirty="0"/>
          </a:p>
        </p:txBody>
      </p:sp>
      <p:sp>
        <p:nvSpPr>
          <p:cNvPr id="149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51" name="Quicksor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Quicksort</a:t>
            </a:r>
          </a:p>
        </p:txBody>
      </p:sp>
      <p:sp>
        <p:nvSpPr>
          <p:cNvPr id="152" name="Another divide and conquer sorting algorithm – like merge sort…"/>
          <p:cNvSpPr txBox="1">
            <a:spLocks noGrp="1"/>
          </p:cNvSpPr>
          <p:nvPr>
            <p:ph type="body" idx="1"/>
          </p:nvPr>
        </p:nvSpPr>
        <p:spPr>
          <a:xfrm>
            <a:off x="1430790" y="1647931"/>
            <a:ext cx="9923010" cy="2964456"/>
          </a:xfrm>
          <a:prstGeom prst="rect">
            <a:avLst/>
          </a:prstGeom>
          <a:ln>
            <a:solidFill>
              <a:srgbClr val="5B9BD5"/>
            </a:solidFill>
          </a:ln>
        </p:spPr>
        <p:txBody>
          <a:bodyPr>
            <a:normAutofit/>
          </a:bodyPr>
          <a:lstStyle/>
          <a:p>
            <a:r>
              <a:rPr sz="3600" dirty="0"/>
              <a:t>Another divide and conquer sorting algorithm </a:t>
            </a:r>
            <a:endParaRPr lang="en-US" sz="3600" dirty="0"/>
          </a:p>
          <a:p>
            <a:pPr lvl="1"/>
            <a:r>
              <a:rPr sz="3600" dirty="0"/>
              <a:t> like merge sort</a:t>
            </a:r>
          </a:p>
          <a:p>
            <a:r>
              <a:rPr sz="3600" dirty="0"/>
              <a:t>Learn new algorithm analysis tricks</a:t>
            </a:r>
          </a:p>
        </p:txBody>
      </p:sp>
    </p:spTree>
    <p:extLst>
      <p:ext uri="{BB962C8B-B14F-4D97-AF65-F5344CB8AC3E}">
        <p14:creationId xmlns:p14="http://schemas.microsoft.com/office/powerpoint/2010/main" val="399874116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uild="p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82"/>
          <p:cNvSpPr/>
          <p:nvPr/>
        </p:nvSpPr>
        <p:spPr>
          <a:xfrm>
            <a:off x="4997734" y="3209725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40" name="Shape 40"/>
          <p:cNvSpPr/>
          <p:nvPr/>
        </p:nvSpPr>
        <p:spPr>
          <a:xfrm>
            <a:off x="1353568" y="2235783"/>
            <a:ext cx="672554" cy="428636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41" name="Shape 41"/>
          <p:cNvSpPr/>
          <p:nvPr/>
        </p:nvSpPr>
        <p:spPr>
          <a:xfrm>
            <a:off x="1353568" y="2135046"/>
            <a:ext cx="672554" cy="5293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43" name="Shape 43"/>
          <p:cNvSpPr/>
          <p:nvPr/>
        </p:nvSpPr>
        <p:spPr>
          <a:xfrm>
            <a:off x="2019114" y="2235783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44" name="Shape 44"/>
          <p:cNvSpPr/>
          <p:nvPr/>
        </p:nvSpPr>
        <p:spPr>
          <a:xfrm>
            <a:off x="2019114" y="2100575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46" name="Shape 46"/>
          <p:cNvSpPr/>
          <p:nvPr/>
        </p:nvSpPr>
        <p:spPr>
          <a:xfrm>
            <a:off x="2697272" y="2235783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47" name="Shape 47"/>
          <p:cNvSpPr/>
          <p:nvPr/>
        </p:nvSpPr>
        <p:spPr>
          <a:xfrm>
            <a:off x="2697272" y="2100575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9" name="Shape 49"/>
          <p:cNvSpPr/>
          <p:nvPr/>
        </p:nvSpPr>
        <p:spPr>
          <a:xfrm>
            <a:off x="3369824" y="2235783"/>
            <a:ext cx="672554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50" name="Shape 50"/>
          <p:cNvSpPr/>
          <p:nvPr/>
        </p:nvSpPr>
        <p:spPr>
          <a:xfrm>
            <a:off x="3369824" y="2100575"/>
            <a:ext cx="672554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2" name="Shape 52"/>
          <p:cNvSpPr/>
          <p:nvPr/>
        </p:nvSpPr>
        <p:spPr>
          <a:xfrm>
            <a:off x="4042376" y="2235783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53" name="Shape 53"/>
          <p:cNvSpPr/>
          <p:nvPr/>
        </p:nvSpPr>
        <p:spPr>
          <a:xfrm>
            <a:off x="4042376" y="2100575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55" name="Shape 55"/>
          <p:cNvSpPr/>
          <p:nvPr/>
        </p:nvSpPr>
        <p:spPr>
          <a:xfrm>
            <a:off x="4693266" y="2247454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56" name="Shape 56"/>
          <p:cNvSpPr/>
          <p:nvPr/>
        </p:nvSpPr>
        <p:spPr>
          <a:xfrm>
            <a:off x="4707922" y="2100575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8" name="Shape 58"/>
          <p:cNvSpPr/>
          <p:nvPr/>
        </p:nvSpPr>
        <p:spPr>
          <a:xfrm>
            <a:off x="5386079" y="2235783"/>
            <a:ext cx="672554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59" name="Shape 59"/>
          <p:cNvSpPr/>
          <p:nvPr/>
        </p:nvSpPr>
        <p:spPr>
          <a:xfrm>
            <a:off x="5386079" y="2100575"/>
            <a:ext cx="672554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1" name="Shape 61"/>
          <p:cNvSpPr/>
          <p:nvPr/>
        </p:nvSpPr>
        <p:spPr>
          <a:xfrm>
            <a:off x="6058631" y="2235783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62" name="Shape 62"/>
          <p:cNvSpPr/>
          <p:nvPr/>
        </p:nvSpPr>
        <p:spPr>
          <a:xfrm>
            <a:off x="6058631" y="2100575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13</a:t>
            </a:r>
          </a:p>
        </p:txBody>
      </p:sp>
      <p:sp>
        <p:nvSpPr>
          <p:cNvPr id="64" name="Shape 64"/>
          <p:cNvSpPr/>
          <p:nvPr/>
        </p:nvSpPr>
        <p:spPr>
          <a:xfrm>
            <a:off x="1220459" y="3209725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65" name="Shape 65"/>
          <p:cNvSpPr/>
          <p:nvPr/>
        </p:nvSpPr>
        <p:spPr>
          <a:xfrm>
            <a:off x="1220459" y="3137376"/>
            <a:ext cx="672553" cy="5293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7" name="Shape 67"/>
          <p:cNvSpPr/>
          <p:nvPr/>
        </p:nvSpPr>
        <p:spPr>
          <a:xfrm>
            <a:off x="1886005" y="3209725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68" name="Shape 68"/>
          <p:cNvSpPr/>
          <p:nvPr/>
        </p:nvSpPr>
        <p:spPr>
          <a:xfrm>
            <a:off x="1879330" y="3102905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0" name="Shape 70"/>
          <p:cNvSpPr/>
          <p:nvPr/>
        </p:nvSpPr>
        <p:spPr>
          <a:xfrm>
            <a:off x="2564162" y="3209725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71" name="Shape 71"/>
          <p:cNvSpPr/>
          <p:nvPr/>
        </p:nvSpPr>
        <p:spPr>
          <a:xfrm>
            <a:off x="2564162" y="3074517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73" name="Shape 73"/>
          <p:cNvSpPr/>
          <p:nvPr/>
        </p:nvSpPr>
        <p:spPr>
          <a:xfrm>
            <a:off x="3437079" y="3209725"/>
            <a:ext cx="672553" cy="428637"/>
          </a:xfrm>
          <a:prstGeom prst="rect">
            <a:avLst/>
          </a:prstGeom>
          <a:solidFill>
            <a:srgbClr val="FFFF00"/>
          </a:solidFill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74" name="Shape 74"/>
          <p:cNvSpPr/>
          <p:nvPr/>
        </p:nvSpPr>
        <p:spPr>
          <a:xfrm>
            <a:off x="3437079" y="3108988"/>
            <a:ext cx="672553" cy="5293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76" name="Shape 76"/>
          <p:cNvSpPr/>
          <p:nvPr/>
        </p:nvSpPr>
        <p:spPr>
          <a:xfrm>
            <a:off x="4311397" y="3209725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77" name="Shape 77"/>
          <p:cNvSpPr/>
          <p:nvPr/>
        </p:nvSpPr>
        <p:spPr>
          <a:xfrm>
            <a:off x="4311397" y="3108988"/>
            <a:ext cx="672553" cy="5293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80" name="Shape 80"/>
          <p:cNvSpPr/>
          <p:nvPr/>
        </p:nvSpPr>
        <p:spPr>
          <a:xfrm>
            <a:off x="4997734" y="3064189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82" name="Shape 82"/>
          <p:cNvSpPr/>
          <p:nvPr/>
        </p:nvSpPr>
        <p:spPr>
          <a:xfrm>
            <a:off x="5655101" y="3209725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83" name="Shape 83"/>
          <p:cNvSpPr/>
          <p:nvPr/>
        </p:nvSpPr>
        <p:spPr>
          <a:xfrm>
            <a:off x="5655101" y="3074517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85" name="Shape 85"/>
          <p:cNvSpPr/>
          <p:nvPr/>
        </p:nvSpPr>
        <p:spPr>
          <a:xfrm>
            <a:off x="6330455" y="3209725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86" name="Shape 86"/>
          <p:cNvSpPr/>
          <p:nvPr/>
        </p:nvSpPr>
        <p:spPr>
          <a:xfrm>
            <a:off x="6327654" y="3074517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13</a:t>
            </a:r>
          </a:p>
        </p:txBody>
      </p:sp>
      <p:sp>
        <p:nvSpPr>
          <p:cNvPr id="88" name="Shape 88"/>
          <p:cNvSpPr/>
          <p:nvPr/>
        </p:nvSpPr>
        <p:spPr>
          <a:xfrm flipH="1">
            <a:off x="2631418" y="2722753"/>
            <a:ext cx="1008828" cy="4261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4649074" y="2661881"/>
            <a:ext cx="1210594" cy="48697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950036" y="4305410"/>
            <a:ext cx="672554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118" name="Shape 118"/>
          <p:cNvSpPr/>
          <p:nvPr/>
        </p:nvSpPr>
        <p:spPr>
          <a:xfrm>
            <a:off x="972234" y="4223073"/>
            <a:ext cx="672554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20" name="Shape 120"/>
          <p:cNvSpPr/>
          <p:nvPr/>
        </p:nvSpPr>
        <p:spPr>
          <a:xfrm>
            <a:off x="1742862" y="4305410"/>
            <a:ext cx="672553" cy="428637"/>
          </a:xfrm>
          <a:prstGeom prst="rect">
            <a:avLst/>
          </a:prstGeom>
          <a:solidFill>
            <a:srgbClr val="FFFF00"/>
          </a:solidFill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121" name="Shape 121"/>
          <p:cNvSpPr/>
          <p:nvPr/>
        </p:nvSpPr>
        <p:spPr>
          <a:xfrm>
            <a:off x="1682837" y="4257544"/>
            <a:ext cx="672553" cy="5293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23" name="Shape 123"/>
          <p:cNvSpPr/>
          <p:nvPr/>
        </p:nvSpPr>
        <p:spPr>
          <a:xfrm>
            <a:off x="2549614" y="4305410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124" name="Shape 124"/>
          <p:cNvSpPr/>
          <p:nvPr/>
        </p:nvSpPr>
        <p:spPr>
          <a:xfrm>
            <a:off x="2564162" y="4170202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29" name="Shape 129"/>
          <p:cNvSpPr/>
          <p:nvPr/>
        </p:nvSpPr>
        <p:spPr>
          <a:xfrm>
            <a:off x="4312797" y="4305410"/>
            <a:ext cx="672554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130" name="Shape 130"/>
          <p:cNvSpPr/>
          <p:nvPr/>
        </p:nvSpPr>
        <p:spPr>
          <a:xfrm>
            <a:off x="4312797" y="4204673"/>
            <a:ext cx="672554" cy="5293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32" name="Shape 132"/>
          <p:cNvSpPr/>
          <p:nvPr/>
        </p:nvSpPr>
        <p:spPr>
          <a:xfrm>
            <a:off x="4978344" y="4305410"/>
            <a:ext cx="672553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133" name="Shape 133"/>
          <p:cNvSpPr/>
          <p:nvPr/>
        </p:nvSpPr>
        <p:spPr>
          <a:xfrm>
            <a:off x="4978344" y="4170202"/>
            <a:ext cx="672553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8</a:t>
            </a:r>
          </a:p>
        </p:txBody>
      </p:sp>
      <p:grpSp>
        <p:nvGrpSpPr>
          <p:cNvPr id="137" name="Group 137"/>
          <p:cNvGrpSpPr/>
          <p:nvPr/>
        </p:nvGrpSpPr>
        <p:grpSpPr>
          <a:xfrm>
            <a:off x="5791011" y="4204673"/>
            <a:ext cx="672553" cy="529374"/>
            <a:chOff x="0" y="-126510"/>
            <a:chExt cx="1083734" cy="706858"/>
          </a:xfrm>
          <a:solidFill>
            <a:srgbClr val="FFFF00"/>
          </a:solidFill>
        </p:grpSpPr>
        <p:sp>
          <p:nvSpPr>
            <p:cNvPr id="135" name="Shape 135"/>
            <p:cNvSpPr/>
            <p:nvPr/>
          </p:nvSpPr>
          <p:spPr>
            <a:xfrm>
              <a:off x="0" y="8001"/>
              <a:ext cx="1083734" cy="572347"/>
            </a:xfrm>
            <a:prstGeom prst="rect">
              <a:avLst/>
            </a:prstGeom>
            <a:grpFill/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14300" dir="2700000" rotWithShape="0">
                <a:srgbClr val="E7E6E6"/>
              </a:outerShdw>
            </a:effectLst>
          </p:spPr>
          <p:txBody>
            <a:bodyPr wrap="square" lIns="48767" tIns="48767" rIns="48767" bIns="48767" numCol="1" anchor="b">
              <a:noAutofit/>
            </a:bodyPr>
            <a:lstStyle/>
            <a:p>
              <a:pPr algn="ctr" defTabSz="765262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 sz="200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0" y="-126510"/>
              <a:ext cx="1083734" cy="7068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b">
              <a:spAutoFit/>
            </a:bodyPr>
            <a:lstStyle>
              <a:lvl1pPr defTabSz="914400">
                <a:defRPr sz="34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800" dirty="0">
                  <a:solidFill>
                    <a:srgbClr val="000000"/>
                  </a:solidFill>
                </a:rPr>
                <a:t>11</a:t>
              </a:r>
            </a:p>
          </p:txBody>
        </p:sp>
      </p:grpSp>
      <p:sp>
        <p:nvSpPr>
          <p:cNvPr id="138" name="Shape 138"/>
          <p:cNvSpPr/>
          <p:nvPr/>
        </p:nvSpPr>
        <p:spPr>
          <a:xfrm>
            <a:off x="6666730" y="4305410"/>
            <a:ext cx="672554" cy="428637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139" name="Shape 139"/>
          <p:cNvSpPr/>
          <p:nvPr/>
        </p:nvSpPr>
        <p:spPr>
          <a:xfrm>
            <a:off x="6663930" y="4183668"/>
            <a:ext cx="672554" cy="563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13</a:t>
            </a:r>
          </a:p>
        </p:txBody>
      </p:sp>
      <p:sp>
        <p:nvSpPr>
          <p:cNvPr id="141" name="Shape 141"/>
          <p:cNvSpPr/>
          <p:nvPr/>
        </p:nvSpPr>
        <p:spPr>
          <a:xfrm flipH="1">
            <a:off x="1488078" y="3818437"/>
            <a:ext cx="470787" cy="36523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2564162" y="3818438"/>
            <a:ext cx="269021" cy="36523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3" name="Shape 143"/>
          <p:cNvSpPr/>
          <p:nvPr/>
        </p:nvSpPr>
        <p:spPr>
          <a:xfrm flipH="1">
            <a:off x="5119860" y="3818438"/>
            <a:ext cx="269022" cy="36523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6532220" y="3818438"/>
            <a:ext cx="269021" cy="36523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6" name="Shape 146"/>
          <p:cNvSpPr/>
          <p:nvPr/>
        </p:nvSpPr>
        <p:spPr>
          <a:xfrm flipH="1">
            <a:off x="1286312" y="4855789"/>
            <a:ext cx="1" cy="484436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2967693" y="4853253"/>
            <a:ext cx="1" cy="48697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8" name="Shape 148"/>
          <p:cNvSpPr/>
          <p:nvPr/>
        </p:nvSpPr>
        <p:spPr>
          <a:xfrm flipH="1">
            <a:off x="4716328" y="4786918"/>
            <a:ext cx="403531" cy="553307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151" name="Group 151"/>
          <p:cNvGrpSpPr/>
          <p:nvPr/>
        </p:nvGrpSpPr>
        <p:grpSpPr>
          <a:xfrm>
            <a:off x="950036" y="5265888"/>
            <a:ext cx="672554" cy="563845"/>
            <a:chOff x="0" y="-172538"/>
            <a:chExt cx="1083734" cy="752886"/>
          </a:xfrm>
          <a:noFill/>
        </p:grpSpPr>
        <p:sp>
          <p:nvSpPr>
            <p:cNvPr id="149" name="Shape 149"/>
            <p:cNvSpPr/>
            <p:nvPr/>
          </p:nvSpPr>
          <p:spPr>
            <a:xfrm>
              <a:off x="0" y="8001"/>
              <a:ext cx="1083734" cy="572347"/>
            </a:xfrm>
            <a:prstGeom prst="rect">
              <a:avLst/>
            </a:prstGeom>
            <a:grpFill/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14300" dir="2700000" rotWithShape="0">
                <a:srgbClr val="E7E6E6"/>
              </a:outerShdw>
            </a:effectLst>
          </p:spPr>
          <p:txBody>
            <a:bodyPr wrap="square" lIns="48767" tIns="48767" rIns="48767" bIns="48767" numCol="1" anchor="b">
              <a:noAutofit/>
            </a:bodyPr>
            <a:lstStyle/>
            <a:p>
              <a:pPr algn="ctr" defTabSz="765262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 sz="200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0" y="-172538"/>
              <a:ext cx="1083734" cy="75288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b">
              <a:spAutoFit/>
            </a:bodyPr>
            <a:lstStyle>
              <a:lvl1pPr defTabSz="914400">
                <a:defRPr sz="34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000000"/>
                  </a:solidFill>
                </a:rPr>
                <a:t>2</a:t>
              </a:r>
            </a:p>
          </p:txBody>
        </p:sp>
      </p:grpSp>
      <p:grpSp>
        <p:nvGrpSpPr>
          <p:cNvPr id="154" name="Group 154"/>
          <p:cNvGrpSpPr/>
          <p:nvPr/>
        </p:nvGrpSpPr>
        <p:grpSpPr>
          <a:xfrm>
            <a:off x="1757099" y="5300359"/>
            <a:ext cx="672554" cy="529374"/>
            <a:chOff x="0" y="-126510"/>
            <a:chExt cx="1083734" cy="706858"/>
          </a:xfrm>
          <a:solidFill>
            <a:srgbClr val="FFFF00"/>
          </a:solidFill>
        </p:grpSpPr>
        <p:sp>
          <p:nvSpPr>
            <p:cNvPr id="152" name="Shape 152"/>
            <p:cNvSpPr/>
            <p:nvPr/>
          </p:nvSpPr>
          <p:spPr>
            <a:xfrm>
              <a:off x="0" y="8001"/>
              <a:ext cx="1083734" cy="572347"/>
            </a:xfrm>
            <a:prstGeom prst="rect">
              <a:avLst/>
            </a:prstGeom>
            <a:grpFill/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14300" dir="2700000" rotWithShape="0">
                <a:srgbClr val="E7E6E6"/>
              </a:outerShdw>
            </a:effectLst>
          </p:spPr>
          <p:txBody>
            <a:bodyPr wrap="square" lIns="48767" tIns="48767" rIns="48767" bIns="48767" numCol="1" anchor="b">
              <a:noAutofit/>
            </a:bodyPr>
            <a:lstStyle/>
            <a:p>
              <a:pPr algn="ctr" defTabSz="765262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 sz="200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0" y="-126510"/>
              <a:ext cx="1083734" cy="7068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b">
              <a:spAutoFit/>
            </a:bodyPr>
            <a:lstStyle>
              <a:lvl1pPr defTabSz="914400">
                <a:defRPr sz="34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800" dirty="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157" name="Group 157"/>
          <p:cNvGrpSpPr/>
          <p:nvPr/>
        </p:nvGrpSpPr>
        <p:grpSpPr>
          <a:xfrm>
            <a:off x="2564162" y="5265888"/>
            <a:ext cx="672553" cy="563845"/>
            <a:chOff x="0" y="-172538"/>
            <a:chExt cx="1083734" cy="752886"/>
          </a:xfrm>
          <a:noFill/>
        </p:grpSpPr>
        <p:sp>
          <p:nvSpPr>
            <p:cNvPr id="155" name="Shape 155"/>
            <p:cNvSpPr/>
            <p:nvPr/>
          </p:nvSpPr>
          <p:spPr>
            <a:xfrm>
              <a:off x="0" y="8001"/>
              <a:ext cx="1083734" cy="572347"/>
            </a:xfrm>
            <a:prstGeom prst="rect">
              <a:avLst/>
            </a:prstGeom>
            <a:grpFill/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14300" dir="2700000" rotWithShape="0">
                <a:srgbClr val="E7E6E6"/>
              </a:outerShdw>
            </a:effectLst>
          </p:spPr>
          <p:txBody>
            <a:bodyPr wrap="square" lIns="48767" tIns="48767" rIns="48767" bIns="48767" numCol="1" anchor="b">
              <a:noAutofit/>
            </a:bodyPr>
            <a:lstStyle/>
            <a:p>
              <a:pPr algn="ctr" defTabSz="765262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 sz="200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0" y="-172538"/>
              <a:ext cx="1083734" cy="75288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b">
              <a:spAutoFit/>
            </a:bodyPr>
            <a:lstStyle>
              <a:lvl1pPr defTabSz="914400">
                <a:defRPr sz="34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000000"/>
                  </a:solidFill>
                </a:rPr>
                <a:t>5</a:t>
              </a:r>
            </a:p>
          </p:txBody>
        </p:sp>
      </p:grpSp>
      <p:grpSp>
        <p:nvGrpSpPr>
          <p:cNvPr id="160" name="Group 160"/>
          <p:cNvGrpSpPr/>
          <p:nvPr/>
        </p:nvGrpSpPr>
        <p:grpSpPr>
          <a:xfrm>
            <a:off x="3369823" y="5300359"/>
            <a:ext cx="672553" cy="529374"/>
            <a:chOff x="0" y="-126510"/>
            <a:chExt cx="1083734" cy="706858"/>
          </a:xfrm>
          <a:solidFill>
            <a:srgbClr val="FFFF00"/>
          </a:solidFill>
        </p:grpSpPr>
        <p:sp>
          <p:nvSpPr>
            <p:cNvPr id="158" name="Shape 158"/>
            <p:cNvSpPr/>
            <p:nvPr/>
          </p:nvSpPr>
          <p:spPr>
            <a:xfrm>
              <a:off x="0" y="8001"/>
              <a:ext cx="1083734" cy="572347"/>
            </a:xfrm>
            <a:prstGeom prst="rect">
              <a:avLst/>
            </a:prstGeom>
            <a:grpFill/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14300" dir="2700000" rotWithShape="0">
                <a:srgbClr val="E7E6E6"/>
              </a:outerShdw>
            </a:effectLst>
          </p:spPr>
          <p:txBody>
            <a:bodyPr wrap="square" lIns="48767" tIns="48767" rIns="48767" bIns="48767" numCol="1" anchor="b">
              <a:noAutofit/>
            </a:bodyPr>
            <a:lstStyle/>
            <a:p>
              <a:pPr algn="ctr" defTabSz="765262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 sz="200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0" y="-126510"/>
              <a:ext cx="1083734" cy="7068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b">
              <a:spAutoFit/>
            </a:bodyPr>
            <a:lstStyle>
              <a:lvl1pPr defTabSz="914400">
                <a:defRPr sz="34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800" dirty="0">
                  <a:solidFill>
                    <a:srgbClr val="000000"/>
                  </a:solidFill>
                </a:rPr>
                <a:t>6</a:t>
              </a:r>
            </a:p>
          </p:txBody>
        </p:sp>
      </p:grpSp>
      <p:grpSp>
        <p:nvGrpSpPr>
          <p:cNvPr id="163" name="Group 163"/>
          <p:cNvGrpSpPr/>
          <p:nvPr/>
        </p:nvGrpSpPr>
        <p:grpSpPr>
          <a:xfrm>
            <a:off x="4245542" y="5265888"/>
            <a:ext cx="672553" cy="563845"/>
            <a:chOff x="0" y="-172538"/>
            <a:chExt cx="1083734" cy="752886"/>
          </a:xfrm>
          <a:noFill/>
        </p:grpSpPr>
        <p:sp>
          <p:nvSpPr>
            <p:cNvPr id="161" name="Shape 161"/>
            <p:cNvSpPr/>
            <p:nvPr/>
          </p:nvSpPr>
          <p:spPr>
            <a:xfrm>
              <a:off x="0" y="8001"/>
              <a:ext cx="1083734" cy="572347"/>
            </a:xfrm>
            <a:prstGeom prst="rect">
              <a:avLst/>
            </a:prstGeom>
            <a:grpFill/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14300" dir="2700000" rotWithShape="0">
                <a:srgbClr val="E7E6E6"/>
              </a:outerShdw>
            </a:effectLst>
          </p:spPr>
          <p:txBody>
            <a:bodyPr wrap="square" lIns="48767" tIns="48767" rIns="48767" bIns="48767" numCol="1" anchor="b">
              <a:noAutofit/>
            </a:bodyPr>
            <a:lstStyle/>
            <a:p>
              <a:pPr algn="ctr" defTabSz="765262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 sz="200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0" y="-172538"/>
              <a:ext cx="1083734" cy="75288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b">
              <a:spAutoFit/>
            </a:bodyPr>
            <a:lstStyle>
              <a:lvl1pPr defTabSz="914400">
                <a:defRPr sz="34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000000"/>
                  </a:solidFill>
                </a:rPr>
                <a:t>8</a:t>
              </a:r>
            </a:p>
          </p:txBody>
        </p:sp>
      </p:grpSp>
      <p:grpSp>
        <p:nvGrpSpPr>
          <p:cNvPr id="166" name="Group 166"/>
          <p:cNvGrpSpPr/>
          <p:nvPr/>
        </p:nvGrpSpPr>
        <p:grpSpPr>
          <a:xfrm>
            <a:off x="5044198" y="5300359"/>
            <a:ext cx="672553" cy="529374"/>
            <a:chOff x="0" y="-126510"/>
            <a:chExt cx="1083734" cy="706858"/>
          </a:xfrm>
          <a:solidFill>
            <a:srgbClr val="FFFF00"/>
          </a:solidFill>
        </p:grpSpPr>
        <p:sp>
          <p:nvSpPr>
            <p:cNvPr id="164" name="Shape 164"/>
            <p:cNvSpPr/>
            <p:nvPr/>
          </p:nvSpPr>
          <p:spPr>
            <a:xfrm>
              <a:off x="0" y="8001"/>
              <a:ext cx="1083734" cy="572347"/>
            </a:xfrm>
            <a:prstGeom prst="rect">
              <a:avLst/>
            </a:prstGeom>
            <a:grpFill/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14300" dir="2700000" rotWithShape="0">
                <a:srgbClr val="E7E6E6"/>
              </a:outerShdw>
            </a:effectLst>
          </p:spPr>
          <p:txBody>
            <a:bodyPr wrap="square" lIns="48767" tIns="48767" rIns="48767" bIns="48767" numCol="1" anchor="b">
              <a:noAutofit/>
            </a:bodyPr>
            <a:lstStyle/>
            <a:p>
              <a:pPr algn="ctr" defTabSz="765262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 sz="200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-126510"/>
              <a:ext cx="1083734" cy="7068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b">
              <a:spAutoFit/>
            </a:bodyPr>
            <a:lstStyle>
              <a:lvl1pPr defTabSz="914400">
                <a:defRPr sz="34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800" dirty="0">
                  <a:solidFill>
                    <a:srgbClr val="000000"/>
                  </a:solidFill>
                </a:rPr>
                <a:t>10</a:t>
              </a:r>
            </a:p>
          </p:txBody>
        </p:sp>
      </p:grpSp>
      <p:grpSp>
        <p:nvGrpSpPr>
          <p:cNvPr id="169" name="Group 169"/>
          <p:cNvGrpSpPr/>
          <p:nvPr/>
        </p:nvGrpSpPr>
        <p:grpSpPr>
          <a:xfrm>
            <a:off x="5856866" y="5300359"/>
            <a:ext cx="672553" cy="529374"/>
            <a:chOff x="0" y="-126510"/>
            <a:chExt cx="1083734" cy="706858"/>
          </a:xfrm>
          <a:solidFill>
            <a:srgbClr val="FFFF00"/>
          </a:solidFill>
        </p:grpSpPr>
        <p:sp>
          <p:nvSpPr>
            <p:cNvPr id="167" name="Shape 167"/>
            <p:cNvSpPr/>
            <p:nvPr/>
          </p:nvSpPr>
          <p:spPr>
            <a:xfrm>
              <a:off x="0" y="8001"/>
              <a:ext cx="1083734" cy="572347"/>
            </a:xfrm>
            <a:prstGeom prst="rect">
              <a:avLst/>
            </a:prstGeom>
            <a:grpFill/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14300" dir="2700000" rotWithShape="0">
                <a:srgbClr val="E7E6E6"/>
              </a:outerShdw>
            </a:effectLst>
          </p:spPr>
          <p:txBody>
            <a:bodyPr wrap="square" lIns="48767" tIns="48767" rIns="48767" bIns="48767" numCol="1" anchor="b">
              <a:noAutofit/>
            </a:bodyPr>
            <a:lstStyle/>
            <a:p>
              <a:pPr algn="ctr" defTabSz="765262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 sz="200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0" y="-126510"/>
              <a:ext cx="1083734" cy="7068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b">
              <a:spAutoFit/>
            </a:bodyPr>
            <a:lstStyle>
              <a:lvl1pPr defTabSz="914400">
                <a:defRPr sz="34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800" dirty="0">
                  <a:solidFill>
                    <a:srgbClr val="000000"/>
                  </a:solidFill>
                </a:rPr>
                <a:t>11</a:t>
              </a:r>
            </a:p>
          </p:txBody>
        </p:sp>
      </p:grpSp>
      <p:grpSp>
        <p:nvGrpSpPr>
          <p:cNvPr id="172" name="Group 172"/>
          <p:cNvGrpSpPr/>
          <p:nvPr/>
        </p:nvGrpSpPr>
        <p:grpSpPr>
          <a:xfrm>
            <a:off x="6666730" y="5265888"/>
            <a:ext cx="672554" cy="563845"/>
            <a:chOff x="0" y="-172538"/>
            <a:chExt cx="1083734" cy="752886"/>
          </a:xfrm>
          <a:noFill/>
        </p:grpSpPr>
        <p:sp>
          <p:nvSpPr>
            <p:cNvPr id="170" name="Shape 170"/>
            <p:cNvSpPr/>
            <p:nvPr/>
          </p:nvSpPr>
          <p:spPr>
            <a:xfrm>
              <a:off x="0" y="8001"/>
              <a:ext cx="1083734" cy="572347"/>
            </a:xfrm>
            <a:prstGeom prst="rect">
              <a:avLst/>
            </a:prstGeom>
            <a:grpFill/>
            <a:ln w="317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14300" dir="2700000" rotWithShape="0">
                <a:srgbClr val="E7E6E6"/>
              </a:outerShdw>
            </a:effectLst>
          </p:spPr>
          <p:txBody>
            <a:bodyPr wrap="square" lIns="48767" tIns="48767" rIns="48767" bIns="48767" numCol="1" anchor="b">
              <a:noAutofit/>
            </a:bodyPr>
            <a:lstStyle/>
            <a:p>
              <a:pPr algn="ctr" defTabSz="765262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 sz="200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0" y="-172538"/>
              <a:ext cx="1083734" cy="75288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b">
              <a:spAutoFit/>
            </a:bodyPr>
            <a:lstStyle>
              <a:lvl1pPr defTabSz="914400">
                <a:defRPr sz="34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000000"/>
                  </a:solidFill>
                </a:rPr>
                <a:t>13</a:t>
              </a:r>
            </a:p>
          </p:txBody>
        </p:sp>
      </p:grpSp>
      <p:sp>
        <p:nvSpPr>
          <p:cNvPr id="173" name="Shape 173"/>
          <p:cNvSpPr/>
          <p:nvPr/>
        </p:nvSpPr>
        <p:spPr>
          <a:xfrm>
            <a:off x="7003006" y="4853253"/>
            <a:ext cx="1" cy="42610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48767" tIns="48767" rIns="48767" bIns="48767" numCol="1" anchor="t">
            <a:noAutofit/>
          </a:bodyPr>
          <a:lstStyle/>
          <a:p>
            <a:pPr algn="l" defTabSz="38263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3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76" name="Shape 82"/>
          <p:cNvSpPr txBox="1">
            <a:spLocks/>
          </p:cNvSpPr>
          <p:nvPr/>
        </p:nvSpPr>
        <p:spPr>
          <a:xfrm>
            <a:off x="2832216" y="618199"/>
            <a:ext cx="7142196" cy="98135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/>
          <a:lstStyle>
            <a:lvl1pPr algn="ctr" defTabSz="488975">
              <a:defRPr sz="6700">
                <a:latin typeface="+mn-lt"/>
                <a:ea typeface="+mn-ea"/>
                <a:cs typeface="+mn-cs"/>
                <a:sym typeface="Helvetica Light"/>
              </a:defRPr>
            </a:lvl1pPr>
            <a:lvl2pPr indent="191338" algn="ctr" defTabSz="488975">
              <a:defRPr sz="6700">
                <a:latin typeface="+mn-lt"/>
                <a:ea typeface="+mn-ea"/>
                <a:cs typeface="+mn-cs"/>
                <a:sym typeface="Helvetica Light"/>
              </a:defRPr>
            </a:lvl2pPr>
            <a:lvl3pPr indent="382676" algn="ctr" defTabSz="488975">
              <a:defRPr sz="6700">
                <a:latin typeface="+mn-lt"/>
                <a:ea typeface="+mn-ea"/>
                <a:cs typeface="+mn-cs"/>
                <a:sym typeface="Helvetica Light"/>
              </a:defRPr>
            </a:lvl3pPr>
            <a:lvl4pPr indent="574015" algn="ctr" defTabSz="488975">
              <a:defRPr sz="6700">
                <a:latin typeface="+mn-lt"/>
                <a:ea typeface="+mn-ea"/>
                <a:cs typeface="+mn-cs"/>
                <a:sym typeface="Helvetica Light"/>
              </a:defRPr>
            </a:lvl4pPr>
            <a:lvl5pPr indent="765353" algn="ctr" defTabSz="488975">
              <a:defRPr sz="6700">
                <a:latin typeface="+mn-lt"/>
                <a:ea typeface="+mn-ea"/>
                <a:cs typeface="+mn-cs"/>
                <a:sym typeface="Helvetica Light"/>
              </a:defRPr>
            </a:lvl5pPr>
            <a:lvl6pPr indent="956691" algn="ctr" defTabSz="488975">
              <a:defRPr sz="6700">
                <a:latin typeface="+mn-lt"/>
                <a:ea typeface="+mn-ea"/>
                <a:cs typeface="+mn-cs"/>
                <a:sym typeface="Helvetica Light"/>
              </a:defRPr>
            </a:lvl6pPr>
            <a:lvl7pPr indent="1148029" algn="ctr" defTabSz="488975">
              <a:defRPr sz="6700">
                <a:latin typeface="+mn-lt"/>
                <a:ea typeface="+mn-ea"/>
                <a:cs typeface="+mn-cs"/>
                <a:sym typeface="Helvetica Light"/>
              </a:defRPr>
            </a:lvl7pPr>
            <a:lvl8pPr indent="1339367" algn="ctr" defTabSz="488975">
              <a:defRPr sz="6700">
                <a:latin typeface="+mn-lt"/>
                <a:ea typeface="+mn-ea"/>
                <a:cs typeface="+mn-cs"/>
                <a:sym typeface="Helvetica Light"/>
              </a:defRPr>
            </a:lvl8pPr>
            <a:lvl9pPr indent="1530706" algn="ctr" defTabSz="488975">
              <a:defRPr sz="67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>
              <a:defRPr sz="1800"/>
            </a:pPr>
            <a:r>
              <a:rPr lang="en-US" sz="4400" dirty="0">
                <a:latin typeface="Calibri Light"/>
                <a:ea typeface="Calibri Light"/>
                <a:cs typeface="Calibri Light"/>
                <a:sym typeface="Calibri Light"/>
              </a:rPr>
              <a:t>Quicksort (Divide &amp; Conquer)</a:t>
            </a:r>
          </a:p>
        </p:txBody>
      </p:sp>
      <p:sp>
        <p:nvSpPr>
          <p:cNvPr id="177" name="Shape 84"/>
          <p:cNvSpPr txBox="1">
            <a:spLocks/>
          </p:cNvSpPr>
          <p:nvPr/>
        </p:nvSpPr>
        <p:spPr>
          <a:xfrm>
            <a:off x="7450062" y="1868473"/>
            <a:ext cx="4585695" cy="4575888"/>
          </a:xfrm>
          <a:prstGeom prst="rect">
            <a:avLst/>
          </a:prstGeom>
        </p:spPr>
        <p:txBody>
          <a:bodyPr>
            <a:noAutofit/>
          </a:bodyPr>
          <a:lstStyle>
            <a:lvl1pPr marL="372047" indent="-372047" defTabSz="488975">
              <a:spcBef>
                <a:spcPts val="3515"/>
              </a:spcBef>
              <a:buSzPct val="75000"/>
              <a:buChar char="•"/>
              <a:defRPr sz="3000">
                <a:latin typeface="+mn-lt"/>
                <a:ea typeface="+mn-ea"/>
                <a:cs typeface="+mn-cs"/>
                <a:sym typeface="Helvetica Light"/>
              </a:defRPr>
            </a:lvl1pPr>
            <a:lvl2pPr marL="744093" indent="-372047" defTabSz="488975">
              <a:spcBef>
                <a:spcPts val="3515"/>
              </a:spcBef>
              <a:buSzPct val="75000"/>
              <a:buChar char="•"/>
              <a:defRPr sz="3000">
                <a:latin typeface="+mn-lt"/>
                <a:ea typeface="+mn-ea"/>
                <a:cs typeface="+mn-cs"/>
                <a:sym typeface="Helvetica Light"/>
              </a:defRPr>
            </a:lvl2pPr>
            <a:lvl3pPr marL="1116140" indent="-372047" defTabSz="488975">
              <a:spcBef>
                <a:spcPts val="3515"/>
              </a:spcBef>
              <a:buSzPct val="75000"/>
              <a:buChar char="•"/>
              <a:defRPr sz="3000">
                <a:latin typeface="+mn-lt"/>
                <a:ea typeface="+mn-ea"/>
                <a:cs typeface="+mn-cs"/>
                <a:sym typeface="Helvetica Light"/>
              </a:defRPr>
            </a:lvl3pPr>
            <a:lvl4pPr marL="1488186" indent="-372047" defTabSz="488975">
              <a:spcBef>
                <a:spcPts val="3515"/>
              </a:spcBef>
              <a:buSzPct val="75000"/>
              <a:buChar char="•"/>
              <a:defRPr sz="3000">
                <a:latin typeface="+mn-lt"/>
                <a:ea typeface="+mn-ea"/>
                <a:cs typeface="+mn-cs"/>
                <a:sym typeface="Helvetica Light"/>
              </a:defRPr>
            </a:lvl4pPr>
            <a:lvl5pPr marL="1860233" indent="-372047" defTabSz="488975">
              <a:spcBef>
                <a:spcPts val="3515"/>
              </a:spcBef>
              <a:buSzPct val="75000"/>
              <a:buChar char="•"/>
              <a:defRPr sz="3000">
                <a:latin typeface="+mn-lt"/>
                <a:ea typeface="+mn-ea"/>
                <a:cs typeface="+mn-cs"/>
                <a:sym typeface="Helvetica Light"/>
              </a:defRPr>
            </a:lvl5pPr>
            <a:lvl6pPr marL="2232279" indent="-372047" defTabSz="488975">
              <a:spcBef>
                <a:spcPts val="3515"/>
              </a:spcBef>
              <a:buSzPct val="75000"/>
              <a:buChar char="•"/>
              <a:defRPr sz="3000">
                <a:latin typeface="+mn-lt"/>
                <a:ea typeface="+mn-ea"/>
                <a:cs typeface="+mn-cs"/>
                <a:sym typeface="Helvetica Light"/>
              </a:defRPr>
            </a:lvl6pPr>
            <a:lvl7pPr marL="2604326" indent="-372047" defTabSz="488975">
              <a:spcBef>
                <a:spcPts val="3515"/>
              </a:spcBef>
              <a:buSzPct val="75000"/>
              <a:buChar char="•"/>
              <a:defRPr sz="3000">
                <a:latin typeface="+mn-lt"/>
                <a:ea typeface="+mn-ea"/>
                <a:cs typeface="+mn-cs"/>
                <a:sym typeface="Helvetica Light"/>
              </a:defRPr>
            </a:lvl7pPr>
            <a:lvl8pPr marL="2976372" indent="-372047" defTabSz="488975">
              <a:spcBef>
                <a:spcPts val="3515"/>
              </a:spcBef>
              <a:buSzPct val="75000"/>
              <a:buChar char="•"/>
              <a:defRPr sz="3000">
                <a:latin typeface="+mn-lt"/>
                <a:ea typeface="+mn-ea"/>
                <a:cs typeface="+mn-cs"/>
                <a:sym typeface="Helvetica Light"/>
              </a:defRPr>
            </a:lvl8pPr>
            <a:lvl9pPr marL="3348419" indent="-372047" defTabSz="488975">
              <a:spcBef>
                <a:spcPts val="3515"/>
              </a:spcBef>
              <a:buSzPct val="75000"/>
              <a:buChar char="•"/>
              <a:defRPr sz="3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226313" indent="-226313" defTabSz="905255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Pick a </a:t>
            </a:r>
            <a:r>
              <a:rPr lang="en-US" sz="2772" u="sng" dirty="0">
                <a:latin typeface="Calibri"/>
                <a:ea typeface="Calibri"/>
                <a:cs typeface="Calibri"/>
                <a:sym typeface="Calibri"/>
              </a:rPr>
              <a:t>pivot</a:t>
            </a: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 element</a:t>
            </a:r>
          </a:p>
          <a:p>
            <a:pPr marL="226313" indent="-226313" defTabSz="905255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lang="en-US" sz="2772" u="sng" dirty="0">
                <a:latin typeface="Calibri"/>
                <a:ea typeface="Calibri"/>
                <a:cs typeface="Calibri"/>
                <a:sym typeface="Calibri"/>
              </a:rPr>
              <a:t>Partition</a:t>
            </a: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 items to 2 groups</a:t>
            </a:r>
          </a:p>
          <a:p>
            <a:pPr marL="598359" lvl="1" indent="-226313" defTabSz="905255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Items &lt; pivot on the left</a:t>
            </a:r>
          </a:p>
          <a:p>
            <a:pPr marL="598359" lvl="1" indent="-226313" defTabSz="905255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Items &gt; pivot on the right</a:t>
            </a:r>
          </a:p>
          <a:p>
            <a:pPr marL="226313" indent="-226313" defTabSz="905255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Sort the left and the right partitions recursively</a:t>
            </a:r>
          </a:p>
          <a:p>
            <a:pPr marL="226313" indent="-226313" defTabSz="905255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226313" indent="-226313" defTabSz="905255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Done when problem trivial</a:t>
            </a:r>
          </a:p>
          <a:p>
            <a:pPr marL="226313" indent="-226313" defTabSz="905255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Time complexity: O(n </a:t>
            </a:r>
            <a:r>
              <a:rPr lang="en-US" sz="2772" dirty="0" err="1">
                <a:latin typeface="Calibri"/>
                <a:ea typeface="Calibri"/>
                <a:cs typeface="Calibri"/>
                <a:sym typeface="Calibri"/>
              </a:rPr>
              <a:t>lg</a:t>
            </a:r>
            <a:r>
              <a:rPr lang="en-US" sz="2772" dirty="0">
                <a:latin typeface="Calibri"/>
                <a:ea typeface="Calibri"/>
                <a:cs typeface="Calibri"/>
                <a:sym typeface="Calibri"/>
              </a:rPr>
              <a:t> n)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29058" y="2661881"/>
            <a:ext cx="0" cy="318844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/>
          <p:cNvSpPr txBox="1"/>
          <p:nvPr/>
        </p:nvSpPr>
        <p:spPr>
          <a:xfrm>
            <a:off x="0" y="3796923"/>
            <a:ext cx="800274" cy="3847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defTabSz="905255">
              <a:lnSpc>
                <a:spcPct val="90000"/>
              </a:lnSpc>
              <a:spcBef>
                <a:spcPts val="900"/>
              </a:spcBef>
              <a:buSzPct val="100000"/>
              <a:defRPr sz="1800"/>
            </a:pPr>
            <a:r>
              <a:rPr lang="en-US" sz="2000" dirty="0"/>
              <a:t>O(</a:t>
            </a:r>
            <a:r>
              <a:rPr lang="en-US" sz="2000" dirty="0" err="1"/>
              <a:t>lg</a:t>
            </a:r>
            <a:r>
              <a:rPr lang="en-US" sz="2000" dirty="0"/>
              <a:t> n)</a:t>
            </a:r>
          </a:p>
        </p:txBody>
      </p:sp>
      <p:cxnSp>
        <p:nvCxnSpPr>
          <p:cNvPr id="175" name="Straight Arrow Connector 174"/>
          <p:cNvCxnSpPr/>
          <p:nvPr/>
        </p:nvCxnSpPr>
        <p:spPr>
          <a:xfrm flipH="1">
            <a:off x="792236" y="6214422"/>
            <a:ext cx="6657826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8" name="TextBox 177"/>
          <p:cNvSpPr txBox="1"/>
          <p:nvPr/>
        </p:nvSpPr>
        <p:spPr>
          <a:xfrm>
            <a:off x="3534166" y="6033992"/>
            <a:ext cx="615549" cy="41036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O(</a:t>
            </a: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n)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2" name="Shape 123"/>
          <p:cNvSpPr/>
          <p:nvPr/>
        </p:nvSpPr>
        <p:spPr>
          <a:xfrm>
            <a:off x="3440876" y="4303852"/>
            <a:ext cx="672553" cy="428637"/>
          </a:xfrm>
          <a:prstGeom prst="rect">
            <a:avLst/>
          </a:prstGeom>
          <a:solidFill>
            <a:srgbClr val="FFFF00"/>
          </a:solidFill>
          <a:ln w="3175" cap="flat">
            <a:solidFill>
              <a:srgbClr val="000000"/>
            </a:solidFill>
            <a:prstDash val="solid"/>
            <a:miter lim="800000"/>
          </a:ln>
          <a:effectLst>
            <a:outerShdw blurRad="12700" dist="114300" dir="2700000" rotWithShape="0">
              <a:srgbClr val="E7E6E6"/>
            </a:outerShdw>
          </a:effectLst>
        </p:spPr>
        <p:txBody>
          <a:bodyPr wrap="square" lIns="48767" tIns="48767" rIns="48767" bIns="48767" numCol="1" anchor="b">
            <a:noAutofit/>
          </a:bodyPr>
          <a:lstStyle/>
          <a:p>
            <a:pPr algn="ctr" defTabSz="765262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000"/>
          </a:p>
        </p:txBody>
      </p:sp>
      <p:sp>
        <p:nvSpPr>
          <p:cNvPr id="127" name="Shape 127"/>
          <p:cNvSpPr/>
          <p:nvPr/>
        </p:nvSpPr>
        <p:spPr>
          <a:xfrm>
            <a:off x="3440876" y="4196887"/>
            <a:ext cx="672553" cy="5293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b">
            <a:spAutoFit/>
          </a:bodyPr>
          <a:lstStyle>
            <a:lvl1pPr defTabSz="914400">
              <a:defRPr sz="3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" name="Oval 1"/>
          <p:cNvSpPr/>
          <p:nvPr/>
        </p:nvSpPr>
        <p:spPr>
          <a:xfrm>
            <a:off x="1432504" y="2078328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1286312" y="3135020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4337962" y="3108988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4337962" y="4183668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VU CS502"/>
          <p:cNvSpPr txBox="1"/>
          <p:nvPr/>
        </p:nvSpPr>
        <p:spPr>
          <a:xfrm>
            <a:off x="4038600" y="6400413"/>
            <a:ext cx="411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endParaRPr dirty="0"/>
          </a:p>
        </p:txBody>
      </p:sp>
      <p:sp>
        <p:nvSpPr>
          <p:cNvPr id="374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37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fontScale="77500" lnSpcReduction="20000"/>
          </a:bodyPr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376" name="Pseudocode for quicksort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Pseudocode for quicksort</a:t>
            </a:r>
          </a:p>
        </p:txBody>
      </p:sp>
      <p:sp>
        <p:nvSpPr>
          <p:cNvPr id="377" name="QUICKSORT(A, p, r)…"/>
          <p:cNvSpPr txBox="1"/>
          <p:nvPr/>
        </p:nvSpPr>
        <p:spPr>
          <a:xfrm>
            <a:off x="2133600" y="1509713"/>
            <a:ext cx="7823200" cy="2457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/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UICKSORT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p, r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457200" lvl="1" indent="0"/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</a:p>
          <a:p>
            <a:pPr marL="457200" lvl="2" indent="457200"/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P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ARTITION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p, r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Q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UICKSORT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p, q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–1)</a:t>
            </a:r>
          </a:p>
          <a:p>
            <a:pPr marL="457200" lvl="3" indent="914400"/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UICKSORT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q+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378" name="Initial call: QUICKSORT(A, 1, n)"/>
          <p:cNvSpPr txBox="1"/>
          <p:nvPr/>
        </p:nvSpPr>
        <p:spPr>
          <a:xfrm>
            <a:off x="2484966" y="4525964"/>
            <a:ext cx="5244566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3200" b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call: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Q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UICKSORT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</a:t>
            </a:r>
            <a:r>
              <a:rPr sz="320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518243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4038600" y="6174959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lvl="0"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2245784" y="1472460"/>
            <a:ext cx="1016001" cy="536578"/>
          </a:xfrm>
          <a:prstGeom prst="rect">
            <a:avLst/>
          </a:prstGeom>
          <a:solidFill>
            <a:srgbClr val="FFFF00"/>
          </a:solidFill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grpSp>
        <p:nvGrpSpPr>
          <p:cNvPr id="96" name="Group 96"/>
          <p:cNvGrpSpPr/>
          <p:nvPr/>
        </p:nvGrpSpPr>
        <p:grpSpPr>
          <a:xfrm>
            <a:off x="3251200" y="1472460"/>
            <a:ext cx="1016000" cy="536578"/>
            <a:chOff x="0" y="7500"/>
            <a:chExt cx="1016000" cy="536576"/>
          </a:xfrm>
          <a:noFill/>
        </p:grpSpPr>
        <p:sp>
          <p:nvSpPr>
            <p:cNvPr id="94" name="Shape 94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0" y="51635"/>
              <a:ext cx="1016000" cy="4924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b="1" u="sng" dirty="0">
                  <a:solidFill>
                    <a:srgbClr val="000000"/>
                  </a:solidFill>
                </a:rPr>
                <a:t>10</a:t>
              </a:r>
            </a:p>
          </p:txBody>
        </p:sp>
      </p:grpSp>
      <p:grpSp>
        <p:nvGrpSpPr>
          <p:cNvPr id="99" name="Group 99"/>
          <p:cNvGrpSpPr/>
          <p:nvPr/>
        </p:nvGrpSpPr>
        <p:grpSpPr>
          <a:xfrm>
            <a:off x="4275666" y="1464960"/>
            <a:ext cx="1016001" cy="544077"/>
            <a:chOff x="0" y="0"/>
            <a:chExt cx="1016000" cy="544075"/>
          </a:xfrm>
          <a:noFill/>
        </p:grpSpPr>
        <p:sp>
          <p:nvSpPr>
            <p:cNvPr id="97" name="Shape 97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009999"/>
                  </a:solidFill>
                </a:rPr>
                <a:t>5</a:t>
              </a:r>
            </a:p>
          </p:txBody>
        </p:sp>
      </p:grpSp>
      <p:grpSp>
        <p:nvGrpSpPr>
          <p:cNvPr id="102" name="Group 102"/>
          <p:cNvGrpSpPr/>
          <p:nvPr/>
        </p:nvGrpSpPr>
        <p:grpSpPr>
          <a:xfrm>
            <a:off x="5291666" y="1464960"/>
            <a:ext cx="1016001" cy="544077"/>
            <a:chOff x="0" y="0"/>
            <a:chExt cx="1016000" cy="544075"/>
          </a:xfrm>
          <a:noFill/>
        </p:grpSpPr>
        <p:sp>
          <p:nvSpPr>
            <p:cNvPr id="100" name="Shape 100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009999"/>
                  </a:solidFill>
                </a:rPr>
                <a:t>8</a:t>
              </a:r>
            </a:p>
          </p:txBody>
        </p:sp>
      </p:grpSp>
      <p:grpSp>
        <p:nvGrpSpPr>
          <p:cNvPr id="105" name="Group 105"/>
          <p:cNvGrpSpPr/>
          <p:nvPr/>
        </p:nvGrpSpPr>
        <p:grpSpPr>
          <a:xfrm>
            <a:off x="6307666" y="1464960"/>
            <a:ext cx="1016001" cy="544077"/>
            <a:chOff x="0" y="0"/>
            <a:chExt cx="1016000" cy="544075"/>
          </a:xfrm>
          <a:noFill/>
        </p:grpSpPr>
        <p:sp>
          <p:nvSpPr>
            <p:cNvPr id="103" name="Shape 103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dirty="0">
                  <a:solidFill>
                    <a:srgbClr val="009999"/>
                  </a:solidFill>
                </a:rPr>
                <a:t>13</a:t>
              </a:r>
            </a:p>
          </p:txBody>
        </p:sp>
      </p:grpSp>
      <p:grpSp>
        <p:nvGrpSpPr>
          <p:cNvPr id="108" name="Group 108"/>
          <p:cNvGrpSpPr/>
          <p:nvPr/>
        </p:nvGrpSpPr>
        <p:grpSpPr>
          <a:xfrm>
            <a:off x="7313083" y="1464960"/>
            <a:ext cx="1016001" cy="544077"/>
            <a:chOff x="0" y="0"/>
            <a:chExt cx="1016000" cy="544075"/>
          </a:xfrm>
          <a:noFill/>
        </p:grpSpPr>
        <p:sp>
          <p:nvSpPr>
            <p:cNvPr id="106" name="Shape 106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009999"/>
                  </a:solidFill>
                </a:rPr>
                <a:t>3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337550" y="1472460"/>
            <a:ext cx="1016001" cy="536578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8337550" y="1475913"/>
            <a:ext cx="1016001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 u="sng" dirty="0">
                <a:solidFill>
                  <a:srgbClr val="000000"/>
                </a:solidFill>
              </a:rPr>
              <a:t>2</a:t>
            </a:r>
          </a:p>
        </p:txBody>
      </p:sp>
      <p:grpSp>
        <p:nvGrpSpPr>
          <p:cNvPr id="114" name="Group 114"/>
          <p:cNvGrpSpPr/>
          <p:nvPr/>
        </p:nvGrpSpPr>
        <p:grpSpPr>
          <a:xfrm>
            <a:off x="9353550" y="1464960"/>
            <a:ext cx="1016001" cy="544077"/>
            <a:chOff x="0" y="0"/>
            <a:chExt cx="1016000" cy="544075"/>
          </a:xfrm>
          <a:noFill/>
        </p:grpSpPr>
        <p:sp>
          <p:nvSpPr>
            <p:cNvPr id="112" name="Shape 112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009999"/>
                  </a:solidFill>
                </a:rPr>
                <a:t>11</a:t>
              </a:r>
            </a:p>
          </p:txBody>
        </p:sp>
      </p:grpSp>
      <p:sp>
        <p:nvSpPr>
          <p:cNvPr id="120" name="Shape 120"/>
          <p:cNvSpPr/>
          <p:nvPr/>
        </p:nvSpPr>
        <p:spPr>
          <a:xfrm>
            <a:off x="2245784" y="2948017"/>
            <a:ext cx="1016001" cy="536578"/>
          </a:xfrm>
          <a:prstGeom prst="rect">
            <a:avLst/>
          </a:prstGeom>
          <a:solidFill>
            <a:srgbClr val="FFFF00"/>
          </a:solidFill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3251200" y="2948017"/>
            <a:ext cx="1016000" cy="536578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grpSp>
        <p:nvGrpSpPr>
          <p:cNvPr id="128" name="Group 128"/>
          <p:cNvGrpSpPr/>
          <p:nvPr/>
        </p:nvGrpSpPr>
        <p:grpSpPr>
          <a:xfrm>
            <a:off x="4275666" y="2940517"/>
            <a:ext cx="1016001" cy="544077"/>
            <a:chOff x="0" y="0"/>
            <a:chExt cx="1016000" cy="544075"/>
          </a:xfrm>
          <a:noFill/>
        </p:grpSpPr>
        <p:sp>
          <p:nvSpPr>
            <p:cNvPr id="126" name="Shape 126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009999"/>
                  </a:solidFill>
                </a:rPr>
                <a:t>5</a:t>
              </a:r>
            </a:p>
          </p:txBody>
        </p:sp>
      </p:grpSp>
      <p:grpSp>
        <p:nvGrpSpPr>
          <p:cNvPr id="131" name="Group 131"/>
          <p:cNvGrpSpPr/>
          <p:nvPr/>
        </p:nvGrpSpPr>
        <p:grpSpPr>
          <a:xfrm>
            <a:off x="5291666" y="2940517"/>
            <a:ext cx="1016001" cy="544077"/>
            <a:chOff x="0" y="0"/>
            <a:chExt cx="1016000" cy="544075"/>
          </a:xfrm>
          <a:noFill/>
        </p:grpSpPr>
        <p:sp>
          <p:nvSpPr>
            <p:cNvPr id="129" name="Shape 129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dirty="0">
                  <a:solidFill>
                    <a:srgbClr val="009999"/>
                  </a:solidFill>
                </a:rPr>
                <a:t>8</a:t>
              </a:r>
            </a:p>
          </p:txBody>
        </p:sp>
      </p:grpSp>
      <p:grpSp>
        <p:nvGrpSpPr>
          <p:cNvPr id="134" name="Group 134"/>
          <p:cNvGrpSpPr/>
          <p:nvPr/>
        </p:nvGrpSpPr>
        <p:grpSpPr>
          <a:xfrm>
            <a:off x="6307666" y="2940517"/>
            <a:ext cx="1016001" cy="544077"/>
            <a:chOff x="0" y="0"/>
            <a:chExt cx="1016000" cy="544075"/>
          </a:xfrm>
          <a:noFill/>
        </p:grpSpPr>
        <p:sp>
          <p:nvSpPr>
            <p:cNvPr id="132" name="Shape 132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dirty="0">
                  <a:solidFill>
                    <a:srgbClr val="009999"/>
                  </a:solidFill>
                </a:rPr>
                <a:t>13</a:t>
              </a:r>
            </a:p>
          </p:txBody>
        </p:sp>
      </p:grpSp>
      <p:grpSp>
        <p:nvGrpSpPr>
          <p:cNvPr id="137" name="Group 137"/>
          <p:cNvGrpSpPr/>
          <p:nvPr/>
        </p:nvGrpSpPr>
        <p:grpSpPr>
          <a:xfrm>
            <a:off x="7313083" y="2940517"/>
            <a:ext cx="1016001" cy="544077"/>
            <a:chOff x="0" y="0"/>
            <a:chExt cx="1016000" cy="544075"/>
          </a:xfrm>
          <a:noFill/>
        </p:grpSpPr>
        <p:sp>
          <p:nvSpPr>
            <p:cNvPr id="135" name="Shape 135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009999"/>
                  </a:solidFill>
                </a:rPr>
                <a:t>3</a:t>
              </a:r>
            </a:p>
          </p:txBody>
        </p:sp>
      </p:grpSp>
      <p:sp>
        <p:nvSpPr>
          <p:cNvPr id="138" name="Shape 138"/>
          <p:cNvSpPr/>
          <p:nvPr/>
        </p:nvSpPr>
        <p:spPr>
          <a:xfrm>
            <a:off x="8337550" y="2948017"/>
            <a:ext cx="1016001" cy="536578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2235200" y="4467620"/>
            <a:ext cx="1016000" cy="536578"/>
          </a:xfrm>
          <a:prstGeom prst="rect">
            <a:avLst/>
          </a:prstGeom>
          <a:solidFill>
            <a:srgbClr val="FFFF00"/>
          </a:solidFill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2235200" y="4511755"/>
            <a:ext cx="1016000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tx1"/>
                </a:solidFill>
              </a:rPr>
              <a:t>6</a:t>
            </a:r>
          </a:p>
        </p:txBody>
      </p:sp>
      <p:grpSp>
        <p:nvGrpSpPr>
          <p:cNvPr id="200" name="Group 200"/>
          <p:cNvGrpSpPr/>
          <p:nvPr/>
        </p:nvGrpSpPr>
        <p:grpSpPr>
          <a:xfrm>
            <a:off x="3240616" y="4467620"/>
            <a:ext cx="1016001" cy="536578"/>
            <a:chOff x="0" y="7500"/>
            <a:chExt cx="1016000" cy="536576"/>
          </a:xfrm>
          <a:solidFill>
            <a:srgbClr val="CCFFCC"/>
          </a:solidFill>
        </p:grpSpPr>
        <p:sp>
          <p:nvSpPr>
            <p:cNvPr id="198" name="Shape 198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0" y="51635"/>
              <a:ext cx="1016000" cy="4924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b="1" dirty="0">
                  <a:solidFill>
                    <a:srgbClr val="000000"/>
                  </a:solidFill>
                </a:rPr>
                <a:t>2</a:t>
              </a:r>
            </a:p>
          </p:txBody>
        </p:sp>
      </p:grpSp>
      <p:grpSp>
        <p:nvGrpSpPr>
          <p:cNvPr id="203" name="Group 203"/>
          <p:cNvGrpSpPr/>
          <p:nvPr/>
        </p:nvGrpSpPr>
        <p:grpSpPr>
          <a:xfrm>
            <a:off x="4265083" y="4460120"/>
            <a:ext cx="1016001" cy="544077"/>
            <a:chOff x="0" y="0"/>
            <a:chExt cx="1016000" cy="544075"/>
          </a:xfrm>
        </p:grpSpPr>
        <p:sp>
          <p:nvSpPr>
            <p:cNvPr id="201" name="Shape 201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solidFill>
              <a:srgbClr val="CCFFC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dirty="0">
                  <a:solidFill>
                    <a:srgbClr val="009999"/>
                  </a:solidFill>
                </a:rPr>
                <a:t>5</a:t>
              </a:r>
            </a:p>
          </p:txBody>
        </p:sp>
      </p:grpSp>
      <p:grpSp>
        <p:nvGrpSpPr>
          <p:cNvPr id="206" name="Group 206"/>
          <p:cNvGrpSpPr/>
          <p:nvPr/>
        </p:nvGrpSpPr>
        <p:grpSpPr>
          <a:xfrm>
            <a:off x="5281083" y="4467620"/>
            <a:ext cx="1016001" cy="536578"/>
            <a:chOff x="0" y="7500"/>
            <a:chExt cx="1016000" cy="536576"/>
          </a:xfrm>
          <a:noFill/>
        </p:grpSpPr>
        <p:sp>
          <p:nvSpPr>
            <p:cNvPr id="204" name="Shape 204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0" y="51635"/>
              <a:ext cx="1016000" cy="4924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 b="0" u="none">
                  <a:solidFill>
                    <a:srgbClr val="000000"/>
                  </a:solidFill>
                </a:defRPr>
              </a:pPr>
              <a:r>
                <a:rPr sz="3200" b="0" u="none" dirty="0">
                  <a:solidFill>
                    <a:srgbClr val="000000"/>
                  </a:solidFill>
                </a:rPr>
                <a:t>3</a:t>
              </a:r>
            </a:p>
          </p:txBody>
        </p:sp>
      </p:grpSp>
      <p:sp>
        <p:nvSpPr>
          <p:cNvPr id="207" name="Shape 207"/>
          <p:cNvSpPr/>
          <p:nvPr/>
        </p:nvSpPr>
        <p:spPr>
          <a:xfrm>
            <a:off x="6297083" y="4467620"/>
            <a:ext cx="1016001" cy="536578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6297083" y="4460119"/>
            <a:ext cx="1016001" cy="5440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009999"/>
                </a:solidFill>
              </a:rPr>
              <a:t>13</a:t>
            </a:r>
          </a:p>
        </p:txBody>
      </p:sp>
      <p:grpSp>
        <p:nvGrpSpPr>
          <p:cNvPr id="212" name="Group 212"/>
          <p:cNvGrpSpPr/>
          <p:nvPr/>
        </p:nvGrpSpPr>
        <p:grpSpPr>
          <a:xfrm>
            <a:off x="7302500" y="4467620"/>
            <a:ext cx="1016000" cy="536578"/>
            <a:chOff x="0" y="7500"/>
            <a:chExt cx="1016000" cy="536576"/>
          </a:xfrm>
          <a:noFill/>
        </p:grpSpPr>
        <p:sp>
          <p:nvSpPr>
            <p:cNvPr id="210" name="Shape 210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0" y="51635"/>
              <a:ext cx="1016000" cy="4924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 b="1" u="sng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 b="0" u="none"/>
              </a:pPr>
              <a:r>
                <a:rPr sz="3200" b="0" u="none" dirty="0"/>
                <a:t>8</a:t>
              </a:r>
            </a:p>
          </p:txBody>
        </p:sp>
      </p:grpSp>
      <p:sp>
        <p:nvSpPr>
          <p:cNvPr id="213" name="Shape 213"/>
          <p:cNvSpPr/>
          <p:nvPr/>
        </p:nvSpPr>
        <p:spPr>
          <a:xfrm>
            <a:off x="8326966" y="4467620"/>
            <a:ext cx="1016001" cy="536578"/>
          </a:xfrm>
          <a:prstGeom prst="rect">
            <a:avLst/>
          </a:prstGeom>
          <a:solidFill>
            <a:srgbClr val="CCFFCC"/>
          </a:solidFill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grpSp>
        <p:nvGrpSpPr>
          <p:cNvPr id="218" name="Group 218"/>
          <p:cNvGrpSpPr/>
          <p:nvPr/>
        </p:nvGrpSpPr>
        <p:grpSpPr>
          <a:xfrm>
            <a:off x="9342966" y="4460120"/>
            <a:ext cx="1016001" cy="544077"/>
            <a:chOff x="0" y="0"/>
            <a:chExt cx="1016000" cy="544075"/>
          </a:xfrm>
          <a:solidFill>
            <a:srgbClr val="CCFFCC"/>
          </a:solidFill>
        </p:grpSpPr>
        <p:sp>
          <p:nvSpPr>
            <p:cNvPr id="216" name="Shape 216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/>
              </a:pPr>
              <a:r>
                <a:rPr sz="3200"/>
                <a:t>11</a:t>
              </a:r>
            </a:p>
          </p:txBody>
        </p:sp>
      </p:grpSp>
      <p:grpSp>
        <p:nvGrpSpPr>
          <p:cNvPr id="247" name="Group 247"/>
          <p:cNvGrpSpPr/>
          <p:nvPr/>
        </p:nvGrpSpPr>
        <p:grpSpPr>
          <a:xfrm>
            <a:off x="2224616" y="6008391"/>
            <a:ext cx="1026584" cy="544079"/>
            <a:chOff x="-10584" y="-1"/>
            <a:chExt cx="1026584" cy="544077"/>
          </a:xfrm>
          <a:solidFill>
            <a:srgbClr val="CCFFCC"/>
          </a:solidFill>
        </p:grpSpPr>
        <p:sp>
          <p:nvSpPr>
            <p:cNvPr id="245" name="Shape 245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-10584" y="-1"/>
              <a:ext cx="1016000" cy="4924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b="1" u="sng" dirty="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250" name="Group 250"/>
          <p:cNvGrpSpPr/>
          <p:nvPr/>
        </p:nvGrpSpPr>
        <p:grpSpPr>
          <a:xfrm>
            <a:off x="3240616" y="6008392"/>
            <a:ext cx="1016001" cy="544077"/>
            <a:chOff x="0" y="0"/>
            <a:chExt cx="1016000" cy="544075"/>
          </a:xfrm>
          <a:solidFill>
            <a:srgbClr val="CCFFCC"/>
          </a:solidFill>
        </p:grpSpPr>
        <p:sp>
          <p:nvSpPr>
            <p:cNvPr id="248" name="Shape 248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009999"/>
                  </a:solidFill>
                </a:rPr>
                <a:t>2</a:t>
              </a:r>
            </a:p>
          </p:txBody>
        </p:sp>
      </p:grpSp>
      <p:grpSp>
        <p:nvGrpSpPr>
          <p:cNvPr id="253" name="Group 253"/>
          <p:cNvGrpSpPr/>
          <p:nvPr/>
        </p:nvGrpSpPr>
        <p:grpSpPr>
          <a:xfrm>
            <a:off x="4265083" y="6008392"/>
            <a:ext cx="1016001" cy="544077"/>
            <a:chOff x="0" y="0"/>
            <a:chExt cx="1016000" cy="544075"/>
          </a:xfrm>
          <a:solidFill>
            <a:srgbClr val="CCFFCC"/>
          </a:solidFill>
        </p:grpSpPr>
        <p:sp>
          <p:nvSpPr>
            <p:cNvPr id="251" name="Shape 251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009999"/>
                  </a:solidFill>
                </a:rPr>
                <a:t>5</a:t>
              </a:r>
            </a:p>
          </p:txBody>
        </p:sp>
      </p:grpSp>
      <p:sp>
        <p:nvSpPr>
          <p:cNvPr id="254" name="Shape 254"/>
          <p:cNvSpPr/>
          <p:nvPr/>
        </p:nvSpPr>
        <p:spPr>
          <a:xfrm>
            <a:off x="5281083" y="6015892"/>
            <a:ext cx="1016001" cy="536578"/>
          </a:xfrm>
          <a:prstGeom prst="rect">
            <a:avLst/>
          </a:prstGeom>
          <a:solidFill>
            <a:srgbClr val="FFFF00"/>
          </a:solidFill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grpSp>
        <p:nvGrpSpPr>
          <p:cNvPr id="259" name="Group 259"/>
          <p:cNvGrpSpPr/>
          <p:nvPr/>
        </p:nvGrpSpPr>
        <p:grpSpPr>
          <a:xfrm>
            <a:off x="6297083" y="6008391"/>
            <a:ext cx="1016001" cy="544079"/>
            <a:chOff x="0" y="-1"/>
            <a:chExt cx="1016000" cy="544077"/>
          </a:xfrm>
          <a:solidFill>
            <a:srgbClr val="CCFFCC"/>
          </a:solidFill>
        </p:grpSpPr>
        <p:sp>
          <p:nvSpPr>
            <p:cNvPr id="257" name="Shape 257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/>
              </a:pPr>
              <a:r>
                <a:rPr sz="3200" dirty="0"/>
                <a:t>13</a:t>
              </a:r>
            </a:p>
          </p:txBody>
        </p:sp>
      </p:grpSp>
      <p:grpSp>
        <p:nvGrpSpPr>
          <p:cNvPr id="262" name="Group 262"/>
          <p:cNvGrpSpPr/>
          <p:nvPr/>
        </p:nvGrpSpPr>
        <p:grpSpPr>
          <a:xfrm>
            <a:off x="7261887" y="5992397"/>
            <a:ext cx="1056613" cy="536578"/>
            <a:chOff x="2807427" y="-733603"/>
            <a:chExt cx="1056613" cy="536576"/>
          </a:xfrm>
          <a:solidFill>
            <a:srgbClr val="CCFFCC"/>
          </a:solidFill>
        </p:grpSpPr>
        <p:sp>
          <p:nvSpPr>
            <p:cNvPr id="260" name="Shape 260"/>
            <p:cNvSpPr/>
            <p:nvPr/>
          </p:nvSpPr>
          <p:spPr>
            <a:xfrm>
              <a:off x="2807427" y="-733603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848040" y="-689468"/>
              <a:ext cx="1016000" cy="4924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/>
              </a:pPr>
              <a:r>
                <a:rPr sz="3200" u="sng" dirty="0">
                  <a:solidFill>
                    <a:srgbClr val="000000"/>
                  </a:solidFill>
                </a:rPr>
                <a:t>8</a:t>
              </a:r>
            </a:p>
          </p:txBody>
        </p:sp>
      </p:grpSp>
      <p:sp>
        <p:nvSpPr>
          <p:cNvPr id="263" name="Shape 263"/>
          <p:cNvSpPr/>
          <p:nvPr/>
        </p:nvSpPr>
        <p:spPr>
          <a:xfrm>
            <a:off x="8326966" y="6015892"/>
            <a:ext cx="1016001" cy="536578"/>
          </a:xfrm>
          <a:prstGeom prst="rect">
            <a:avLst/>
          </a:prstGeom>
          <a:solidFill>
            <a:srgbClr val="CCFFCC"/>
          </a:solidFill>
          <a:ln w="9525" cap="flat">
            <a:solidFill>
              <a:srgbClr val="000000"/>
            </a:solidFill>
            <a:prstDash val="solid"/>
            <a:miter lim="800000"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wrap="square" lIns="0" tIns="0" rIns="0" bIns="0" numCol="1" anchor="b">
            <a:noAutofit/>
          </a:bodyPr>
          <a:lstStyle/>
          <a:p>
            <a:pPr lvl="0" algn="ctr"/>
            <a:endParaRPr/>
          </a:p>
        </p:txBody>
      </p:sp>
      <p:grpSp>
        <p:nvGrpSpPr>
          <p:cNvPr id="268" name="Group 268"/>
          <p:cNvGrpSpPr/>
          <p:nvPr/>
        </p:nvGrpSpPr>
        <p:grpSpPr>
          <a:xfrm>
            <a:off x="9342966" y="6008392"/>
            <a:ext cx="1016001" cy="544077"/>
            <a:chOff x="0" y="0"/>
            <a:chExt cx="1016000" cy="544075"/>
          </a:xfrm>
          <a:solidFill>
            <a:srgbClr val="CCFFCC"/>
          </a:solidFill>
        </p:grpSpPr>
        <p:sp>
          <p:nvSpPr>
            <p:cNvPr id="266" name="Shape 266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/>
              </a:pPr>
              <a:r>
                <a:rPr sz="3200"/>
                <a:t>11</a:t>
              </a:r>
            </a:p>
          </p:txBody>
        </p:sp>
      </p:grpSp>
      <p:sp>
        <p:nvSpPr>
          <p:cNvPr id="271" name="Shape 271"/>
          <p:cNvSpPr/>
          <p:nvPr/>
        </p:nvSpPr>
        <p:spPr>
          <a:xfrm>
            <a:off x="9681633" y="5652354"/>
            <a:ext cx="18383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274" name="Shape 274"/>
          <p:cNvSpPr/>
          <p:nvPr/>
        </p:nvSpPr>
        <p:spPr>
          <a:xfrm>
            <a:off x="5739529" y="5145413"/>
            <a:ext cx="101309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lang="en-US" dirty="0"/>
              <a:t>Cross Over</a:t>
            </a:r>
            <a:endParaRPr dirty="0"/>
          </a:p>
        </p:txBody>
      </p:sp>
      <p:sp>
        <p:nvSpPr>
          <p:cNvPr id="278" name="Shape 278"/>
          <p:cNvSpPr/>
          <p:nvPr/>
        </p:nvSpPr>
        <p:spPr>
          <a:xfrm>
            <a:off x="1859968" y="496387"/>
            <a:ext cx="8895398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4000" dirty="0"/>
              <a:t>Key Step of Quick Sort: </a:t>
            </a:r>
            <a:r>
              <a:rPr sz="4000" dirty="0"/>
              <a:t>Partition</a:t>
            </a:r>
            <a:r>
              <a:rPr lang="en-US" sz="4000" dirty="0"/>
              <a:t>ing O(n)</a:t>
            </a:r>
            <a:endParaRPr dirty="0"/>
          </a:p>
        </p:txBody>
      </p:sp>
      <p:grpSp>
        <p:nvGrpSpPr>
          <p:cNvPr id="281" name="Group 281"/>
          <p:cNvGrpSpPr/>
          <p:nvPr/>
        </p:nvGrpSpPr>
        <p:grpSpPr>
          <a:xfrm>
            <a:off x="9353550" y="2933374"/>
            <a:ext cx="1016001" cy="544077"/>
            <a:chOff x="0" y="0"/>
            <a:chExt cx="1016000" cy="544075"/>
          </a:xfrm>
          <a:solidFill>
            <a:srgbClr val="CCFFCC"/>
          </a:solidFill>
        </p:grpSpPr>
        <p:sp>
          <p:nvSpPr>
            <p:cNvPr id="279" name="Shape 279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/>
              </a:pPr>
              <a:r>
                <a:rPr sz="3200" dirty="0"/>
                <a:t>11</a:t>
              </a:r>
            </a:p>
          </p:txBody>
        </p:sp>
      </p:grpSp>
      <p:sp>
        <p:nvSpPr>
          <p:cNvPr id="282" name="Shape 282"/>
          <p:cNvSpPr/>
          <p:nvPr/>
        </p:nvSpPr>
        <p:spPr>
          <a:xfrm flipV="1">
            <a:off x="2838407" y="2154643"/>
            <a:ext cx="933935" cy="0"/>
          </a:xfrm>
          <a:prstGeom prst="line">
            <a:avLst/>
          </a:prstGeom>
          <a:ln w="38100">
            <a:solidFill>
              <a:srgbClr val="008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83" name="Shape 283"/>
          <p:cNvSpPr/>
          <p:nvPr/>
        </p:nvSpPr>
        <p:spPr>
          <a:xfrm flipH="1">
            <a:off x="8841757" y="2154642"/>
            <a:ext cx="789096" cy="1"/>
          </a:xfrm>
          <a:prstGeom prst="line">
            <a:avLst/>
          </a:prstGeom>
          <a:ln w="38100">
            <a:solidFill>
              <a:srgbClr val="0000FF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3950635" y="3700713"/>
            <a:ext cx="1826189" cy="0"/>
          </a:xfrm>
          <a:prstGeom prst="line">
            <a:avLst/>
          </a:prstGeom>
          <a:ln w="38100">
            <a:solidFill>
              <a:srgbClr val="008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5804343" y="5482887"/>
            <a:ext cx="777136" cy="0"/>
          </a:xfrm>
          <a:prstGeom prst="line">
            <a:avLst/>
          </a:prstGeom>
          <a:ln w="38100">
            <a:solidFill>
              <a:srgbClr val="008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89" name="Shape 289"/>
          <p:cNvSpPr/>
          <p:nvPr/>
        </p:nvSpPr>
        <p:spPr>
          <a:xfrm flipH="1">
            <a:off x="7719924" y="3669755"/>
            <a:ext cx="783418" cy="1"/>
          </a:xfrm>
          <a:prstGeom prst="line">
            <a:avLst/>
          </a:prstGeom>
          <a:ln w="38100">
            <a:solidFill>
              <a:srgbClr val="0000FF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92" name="Shape 292"/>
          <p:cNvSpPr/>
          <p:nvPr/>
        </p:nvSpPr>
        <p:spPr>
          <a:xfrm flipH="1">
            <a:off x="5804342" y="5154888"/>
            <a:ext cx="809273" cy="1"/>
          </a:xfrm>
          <a:prstGeom prst="line">
            <a:avLst/>
          </a:prstGeom>
          <a:ln w="38100">
            <a:solidFill>
              <a:srgbClr val="0000FF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" name="Curved Down Arrow 5"/>
          <p:cNvSpPr/>
          <p:nvPr/>
        </p:nvSpPr>
        <p:spPr>
          <a:xfrm>
            <a:off x="3950635" y="2555909"/>
            <a:ext cx="4659965" cy="356301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Curved Down Arrow 294"/>
          <p:cNvSpPr/>
          <p:nvPr/>
        </p:nvSpPr>
        <p:spPr>
          <a:xfrm>
            <a:off x="5709587" y="4046176"/>
            <a:ext cx="2014572" cy="418214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Curved Down Arrow 298"/>
          <p:cNvSpPr/>
          <p:nvPr/>
        </p:nvSpPr>
        <p:spPr>
          <a:xfrm>
            <a:off x="2874209" y="5577512"/>
            <a:ext cx="3074113" cy="418214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Up Arrow 4"/>
          <p:cNvSpPr/>
          <p:nvPr/>
        </p:nvSpPr>
        <p:spPr>
          <a:xfrm flipH="1">
            <a:off x="3784256" y="2050354"/>
            <a:ext cx="254344" cy="330268"/>
          </a:xfrm>
          <a:prstGeom prst="upArrow">
            <a:avLst/>
          </a:prstGeom>
          <a:solidFill>
            <a:srgbClr val="FF6600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Up Arrow 141"/>
          <p:cNvSpPr/>
          <p:nvPr/>
        </p:nvSpPr>
        <p:spPr>
          <a:xfrm flipH="1">
            <a:off x="8587414" y="2050354"/>
            <a:ext cx="254344" cy="330268"/>
          </a:xfrm>
          <a:prstGeom prst="upArrow">
            <a:avLst/>
          </a:prstGeom>
          <a:solidFill>
            <a:srgbClr val="3366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Up Arrow 142"/>
          <p:cNvSpPr/>
          <p:nvPr/>
        </p:nvSpPr>
        <p:spPr>
          <a:xfrm flipH="1">
            <a:off x="5804342" y="3565100"/>
            <a:ext cx="254344" cy="330268"/>
          </a:xfrm>
          <a:prstGeom prst="upArrow">
            <a:avLst/>
          </a:prstGeom>
          <a:solidFill>
            <a:srgbClr val="FF6600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Up Arrow 143"/>
          <p:cNvSpPr/>
          <p:nvPr/>
        </p:nvSpPr>
        <p:spPr>
          <a:xfrm flipH="1">
            <a:off x="7334351" y="3515292"/>
            <a:ext cx="254344" cy="330268"/>
          </a:xfrm>
          <a:prstGeom prst="upArrow">
            <a:avLst/>
          </a:prstGeom>
          <a:solidFill>
            <a:srgbClr val="3366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Up Arrow 144"/>
          <p:cNvSpPr/>
          <p:nvPr/>
        </p:nvSpPr>
        <p:spPr>
          <a:xfrm flipH="1">
            <a:off x="5458389" y="5004664"/>
            <a:ext cx="254344" cy="330268"/>
          </a:xfrm>
          <a:prstGeom prst="upArrow">
            <a:avLst/>
          </a:prstGeom>
          <a:solidFill>
            <a:srgbClr val="3366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Up Arrow 145"/>
          <p:cNvSpPr/>
          <p:nvPr/>
        </p:nvSpPr>
        <p:spPr>
          <a:xfrm flipH="1">
            <a:off x="6708650" y="5004198"/>
            <a:ext cx="254344" cy="330268"/>
          </a:xfrm>
          <a:prstGeom prst="upArrow">
            <a:avLst/>
          </a:prstGeom>
          <a:solidFill>
            <a:srgbClr val="FF6600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96"/>
          <p:cNvSpPr/>
          <p:nvPr/>
        </p:nvSpPr>
        <p:spPr>
          <a:xfrm>
            <a:off x="2224616" y="2971775"/>
            <a:ext cx="1016000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8" name="Shape 196"/>
          <p:cNvSpPr/>
          <p:nvPr/>
        </p:nvSpPr>
        <p:spPr>
          <a:xfrm>
            <a:off x="2235200" y="1510205"/>
            <a:ext cx="1016000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9" name="Shape 196"/>
          <p:cNvSpPr/>
          <p:nvPr/>
        </p:nvSpPr>
        <p:spPr>
          <a:xfrm>
            <a:off x="5268824" y="6041962"/>
            <a:ext cx="1016000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0" name="Shape 196"/>
          <p:cNvSpPr/>
          <p:nvPr/>
        </p:nvSpPr>
        <p:spPr>
          <a:xfrm>
            <a:off x="8318500" y="2971775"/>
            <a:ext cx="1016000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b="1" u="sng" dirty="0">
                <a:solidFill>
                  <a:schemeClr val="tx1"/>
                </a:solidFill>
              </a:rPr>
              <a:t>10</a:t>
            </a:r>
            <a:endParaRPr sz="3200" b="1" u="sng" dirty="0">
              <a:solidFill>
                <a:schemeClr val="tx1"/>
              </a:solidFill>
            </a:endParaRPr>
          </a:p>
        </p:txBody>
      </p:sp>
      <p:sp>
        <p:nvSpPr>
          <p:cNvPr id="151" name="Shape 196"/>
          <p:cNvSpPr/>
          <p:nvPr/>
        </p:nvSpPr>
        <p:spPr>
          <a:xfrm>
            <a:off x="3276256" y="2996425"/>
            <a:ext cx="1016000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b="1" u="sng" dirty="0">
                <a:solidFill>
                  <a:schemeClr val="tx1"/>
                </a:solidFill>
              </a:rPr>
              <a:t>2</a:t>
            </a:r>
            <a:endParaRPr sz="3200" b="1" u="sng" dirty="0">
              <a:solidFill>
                <a:schemeClr val="tx1"/>
              </a:solidFill>
            </a:endParaRPr>
          </a:p>
        </p:txBody>
      </p:sp>
      <p:sp>
        <p:nvSpPr>
          <p:cNvPr id="152" name="Shape 196"/>
          <p:cNvSpPr/>
          <p:nvPr/>
        </p:nvSpPr>
        <p:spPr>
          <a:xfrm>
            <a:off x="8318500" y="6023195"/>
            <a:ext cx="1016000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b="1" u="sng" dirty="0">
                <a:solidFill>
                  <a:schemeClr val="tx1"/>
                </a:solidFill>
              </a:rPr>
              <a:t>10</a:t>
            </a:r>
            <a:endParaRPr sz="3200" b="1" u="sng" dirty="0">
              <a:solidFill>
                <a:schemeClr val="tx1"/>
              </a:solidFill>
            </a:endParaRPr>
          </a:p>
        </p:txBody>
      </p:sp>
      <p:sp>
        <p:nvSpPr>
          <p:cNvPr id="153" name="Shape 196"/>
          <p:cNvSpPr/>
          <p:nvPr/>
        </p:nvSpPr>
        <p:spPr>
          <a:xfrm>
            <a:off x="8333757" y="4473128"/>
            <a:ext cx="1016000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b="1" u="sng" dirty="0">
                <a:solidFill>
                  <a:schemeClr val="tx1"/>
                </a:solidFill>
              </a:rPr>
              <a:t>10</a:t>
            </a:r>
            <a:endParaRPr sz="3200" b="1" u="sng" dirty="0">
              <a:solidFill>
                <a:schemeClr val="tx1"/>
              </a:solidFill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2497902" y="1462055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2497943" y="4478916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2497902" y="2975179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507802" y="6041962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1473862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dvAuto="0"/>
      <p:bldP spid="99" grpId="0" advAuto="0"/>
      <p:bldP spid="102" grpId="0" advAuto="0"/>
      <p:bldP spid="105" grpId="0" advAuto="0"/>
      <p:bldP spid="108" grpId="0" advAuto="0"/>
      <p:bldP spid="114" grpId="0" advAuto="0"/>
      <p:bldP spid="128" grpId="0" advAuto="0"/>
      <p:bldP spid="131" grpId="0" advAuto="0"/>
      <p:bldP spid="134" grpId="0" advAuto="0"/>
      <p:bldP spid="137" grpId="0" advAuto="0"/>
      <p:bldP spid="200" grpId="0" animBg="1" advAuto="0"/>
      <p:bldP spid="203" grpId="0" animBg="1" advAuto="0"/>
      <p:bldP spid="206" grpId="0" advAuto="0"/>
      <p:bldP spid="212" grpId="0" advAuto="0"/>
      <p:bldP spid="218" grpId="0" animBg="1" advAuto="0"/>
      <p:bldP spid="247" grpId="0" animBg="1" advAuto="0"/>
      <p:bldP spid="250" grpId="0" animBg="1" advAuto="0"/>
      <p:bldP spid="253" grpId="0" animBg="1" advAuto="0"/>
      <p:bldP spid="259" grpId="0" animBg="1" advAuto="0"/>
      <p:bldP spid="262" grpId="0" animBg="1" advAuto="0"/>
      <p:bldP spid="268" grpId="0" animBg="1" advAuto="0"/>
      <p:bldP spid="271" grpId="0" animBg="1" advAuto="0"/>
      <p:bldP spid="274" grpId="0" animBg="1" advAuto="0"/>
      <p:bldP spid="281" grpId="0" animBg="1" advAuto="0"/>
      <p:bldP spid="282" grpId="0" animBg="1" advAuto="0"/>
      <p:bldP spid="283" grpId="0" animBg="1" advAuto="0"/>
      <p:bldP spid="284" grpId="0" animBg="1" advAuto="0"/>
      <p:bldP spid="289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If we are allowed to use a second array, it would be easy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544077"/>
          </a:xfrm>
          <a:prstGeom prst="rect">
            <a:avLst/>
          </a:prstGeom>
        </p:spPr>
        <p:txBody>
          <a:bodyPr/>
          <a:lstStyle/>
          <a:p>
            <a:r>
              <a:t>If we are allowed to use a second array, it would be easy</a:t>
            </a:r>
          </a:p>
        </p:txBody>
      </p:sp>
      <p:grpSp>
        <p:nvGrpSpPr>
          <p:cNvPr id="405" name="Group"/>
          <p:cNvGrpSpPr/>
          <p:nvPr/>
        </p:nvGrpSpPr>
        <p:grpSpPr>
          <a:xfrm>
            <a:off x="2245784" y="3089959"/>
            <a:ext cx="8123767" cy="544077"/>
            <a:chOff x="0" y="0"/>
            <a:chExt cx="8123766" cy="544075"/>
          </a:xfrm>
        </p:grpSpPr>
        <p:grpSp>
          <p:nvGrpSpPr>
            <p:cNvPr id="383" name="Group"/>
            <p:cNvGrpSpPr/>
            <p:nvPr/>
          </p:nvGrpSpPr>
          <p:grpSpPr>
            <a:xfrm>
              <a:off x="0" y="-1"/>
              <a:ext cx="1016000" cy="544077"/>
              <a:chOff x="0" y="0"/>
              <a:chExt cx="1016000" cy="544075"/>
            </a:xfrm>
          </p:grpSpPr>
          <p:sp>
            <p:nvSpPr>
              <p:cNvPr id="381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FF9933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82" name="6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</a:p>
            </p:txBody>
          </p:sp>
        </p:grpSp>
        <p:grpSp>
          <p:nvGrpSpPr>
            <p:cNvPr id="386" name="Group"/>
            <p:cNvGrpSpPr/>
            <p:nvPr/>
          </p:nvGrpSpPr>
          <p:grpSpPr>
            <a:xfrm>
              <a:off x="1005415" y="-1"/>
              <a:ext cx="1016001" cy="544077"/>
              <a:chOff x="0" y="0"/>
              <a:chExt cx="1016000" cy="544075"/>
            </a:xfrm>
          </p:grpSpPr>
          <p:sp>
            <p:nvSpPr>
              <p:cNvPr id="384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85" name="10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 b="1" u="sng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</a:t>
                </a:r>
              </a:p>
            </p:txBody>
          </p:sp>
        </p:grpSp>
        <p:grpSp>
          <p:nvGrpSpPr>
            <p:cNvPr id="389" name="Group"/>
            <p:cNvGrpSpPr/>
            <p:nvPr/>
          </p:nvGrpSpPr>
          <p:grpSpPr>
            <a:xfrm>
              <a:off x="2029882" y="-1"/>
              <a:ext cx="1016001" cy="544077"/>
              <a:chOff x="0" y="0"/>
              <a:chExt cx="1016000" cy="544075"/>
            </a:xfrm>
          </p:grpSpPr>
          <p:sp>
            <p:nvSpPr>
              <p:cNvPr id="387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88" name="5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</p:grpSp>
        <p:grpSp>
          <p:nvGrpSpPr>
            <p:cNvPr id="392" name="Group"/>
            <p:cNvGrpSpPr/>
            <p:nvPr/>
          </p:nvGrpSpPr>
          <p:grpSpPr>
            <a:xfrm>
              <a:off x="3045882" y="-1"/>
              <a:ext cx="1016001" cy="544077"/>
              <a:chOff x="0" y="0"/>
              <a:chExt cx="1016000" cy="544075"/>
            </a:xfrm>
          </p:grpSpPr>
          <p:sp>
            <p:nvSpPr>
              <p:cNvPr id="390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91" name="8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</p:grpSp>
        <p:grpSp>
          <p:nvGrpSpPr>
            <p:cNvPr id="395" name="Group"/>
            <p:cNvGrpSpPr/>
            <p:nvPr/>
          </p:nvGrpSpPr>
          <p:grpSpPr>
            <a:xfrm>
              <a:off x="4061883" y="-1"/>
              <a:ext cx="1016001" cy="544077"/>
              <a:chOff x="0" y="0"/>
              <a:chExt cx="1016000" cy="544075"/>
            </a:xfrm>
          </p:grpSpPr>
          <p:sp>
            <p:nvSpPr>
              <p:cNvPr id="393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94" name="1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</p:grpSp>
        <p:grpSp>
          <p:nvGrpSpPr>
            <p:cNvPr id="398" name="Group"/>
            <p:cNvGrpSpPr/>
            <p:nvPr/>
          </p:nvGrpSpPr>
          <p:grpSpPr>
            <a:xfrm>
              <a:off x="5067300" y="-1"/>
              <a:ext cx="1016000" cy="544077"/>
              <a:chOff x="0" y="0"/>
              <a:chExt cx="1016000" cy="544075"/>
            </a:xfrm>
          </p:grpSpPr>
          <p:sp>
            <p:nvSpPr>
              <p:cNvPr id="396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97" name="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</p:grpSp>
        <p:grpSp>
          <p:nvGrpSpPr>
            <p:cNvPr id="401" name="Group"/>
            <p:cNvGrpSpPr/>
            <p:nvPr/>
          </p:nvGrpSpPr>
          <p:grpSpPr>
            <a:xfrm>
              <a:off x="6091766" y="-1"/>
              <a:ext cx="1016001" cy="544077"/>
              <a:chOff x="0" y="0"/>
              <a:chExt cx="1016000" cy="544075"/>
            </a:xfrm>
          </p:grpSpPr>
          <p:sp>
            <p:nvSpPr>
              <p:cNvPr id="399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00" name="2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404" name="Group"/>
            <p:cNvGrpSpPr/>
            <p:nvPr/>
          </p:nvGrpSpPr>
          <p:grpSpPr>
            <a:xfrm>
              <a:off x="7107766" y="-1"/>
              <a:ext cx="1016001" cy="544077"/>
              <a:chOff x="0" y="0"/>
              <a:chExt cx="1016000" cy="544075"/>
            </a:xfrm>
          </p:grpSpPr>
          <p:sp>
            <p:nvSpPr>
              <p:cNvPr id="402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03" name="11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</p:grpSp>
      </p:grpSp>
      <p:sp>
        <p:nvSpPr>
          <p:cNvPr id="406" name="Rectangle"/>
          <p:cNvSpPr/>
          <p:nvPr/>
        </p:nvSpPr>
        <p:spPr>
          <a:xfrm>
            <a:off x="2245784" y="4726805"/>
            <a:ext cx="1016001" cy="536576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07" name="6"/>
          <p:cNvSpPr txBox="1"/>
          <p:nvPr/>
        </p:nvSpPr>
        <p:spPr>
          <a:xfrm>
            <a:off x="2245784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408" name="Rectangle"/>
          <p:cNvSpPr/>
          <p:nvPr/>
        </p:nvSpPr>
        <p:spPr>
          <a:xfrm>
            <a:off x="3251200" y="4726805"/>
            <a:ext cx="1016000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09" name="Rectangle"/>
          <p:cNvSpPr/>
          <p:nvPr/>
        </p:nvSpPr>
        <p:spPr>
          <a:xfrm>
            <a:off x="4275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10" name="Rectangle"/>
          <p:cNvSpPr/>
          <p:nvPr/>
        </p:nvSpPr>
        <p:spPr>
          <a:xfrm>
            <a:off x="5291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11" name="Rectangle"/>
          <p:cNvSpPr/>
          <p:nvPr/>
        </p:nvSpPr>
        <p:spPr>
          <a:xfrm>
            <a:off x="6307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12" name="Rectangle"/>
          <p:cNvSpPr/>
          <p:nvPr/>
        </p:nvSpPr>
        <p:spPr>
          <a:xfrm>
            <a:off x="7313083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13" name="Rectangle"/>
          <p:cNvSpPr/>
          <p:nvPr/>
        </p:nvSpPr>
        <p:spPr>
          <a:xfrm>
            <a:off x="8337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14" name="Rectangle"/>
          <p:cNvSpPr/>
          <p:nvPr/>
        </p:nvSpPr>
        <p:spPr>
          <a:xfrm>
            <a:off x="9353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15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6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7" name="Line"/>
          <p:cNvSpPr/>
          <p:nvPr/>
        </p:nvSpPr>
        <p:spPr>
          <a:xfrm>
            <a:off x="2623441" y="2493132"/>
            <a:ext cx="1016001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8" name="Line"/>
          <p:cNvSpPr/>
          <p:nvPr/>
        </p:nvSpPr>
        <p:spPr>
          <a:xfrm>
            <a:off x="3919109" y="3735547"/>
            <a:ext cx="5936092" cy="920674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9" name="10"/>
          <p:cNvSpPr txBox="1"/>
          <p:nvPr/>
        </p:nvSpPr>
        <p:spPr>
          <a:xfrm>
            <a:off x="9353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420" name="Idea of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partition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If we are allowed to use a second array, it would be easy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544077"/>
          </a:xfrm>
          <a:prstGeom prst="rect">
            <a:avLst/>
          </a:prstGeom>
        </p:spPr>
        <p:txBody>
          <a:bodyPr/>
          <a:lstStyle/>
          <a:p>
            <a:r>
              <a:t>If we are allowed to use a second array, it would be easy</a:t>
            </a:r>
          </a:p>
        </p:txBody>
      </p:sp>
      <p:grpSp>
        <p:nvGrpSpPr>
          <p:cNvPr id="447" name="Group"/>
          <p:cNvGrpSpPr/>
          <p:nvPr/>
        </p:nvGrpSpPr>
        <p:grpSpPr>
          <a:xfrm>
            <a:off x="2245784" y="3089959"/>
            <a:ext cx="8123767" cy="544077"/>
            <a:chOff x="0" y="0"/>
            <a:chExt cx="8123766" cy="544075"/>
          </a:xfrm>
        </p:grpSpPr>
        <p:grpSp>
          <p:nvGrpSpPr>
            <p:cNvPr id="425" name="Group"/>
            <p:cNvGrpSpPr/>
            <p:nvPr/>
          </p:nvGrpSpPr>
          <p:grpSpPr>
            <a:xfrm>
              <a:off x="0" y="-1"/>
              <a:ext cx="1016000" cy="544077"/>
              <a:chOff x="0" y="0"/>
              <a:chExt cx="1016000" cy="544075"/>
            </a:xfrm>
          </p:grpSpPr>
          <p:sp>
            <p:nvSpPr>
              <p:cNvPr id="423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FF9933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24" name="6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</a:p>
            </p:txBody>
          </p:sp>
        </p:grpSp>
        <p:grpSp>
          <p:nvGrpSpPr>
            <p:cNvPr id="428" name="Group"/>
            <p:cNvGrpSpPr/>
            <p:nvPr/>
          </p:nvGrpSpPr>
          <p:grpSpPr>
            <a:xfrm>
              <a:off x="1005415" y="-1"/>
              <a:ext cx="1016001" cy="544077"/>
              <a:chOff x="0" y="0"/>
              <a:chExt cx="1016000" cy="544075"/>
            </a:xfrm>
          </p:grpSpPr>
          <p:sp>
            <p:nvSpPr>
              <p:cNvPr id="426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27" name="10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</a:t>
                </a:r>
              </a:p>
            </p:txBody>
          </p:sp>
        </p:grpSp>
        <p:grpSp>
          <p:nvGrpSpPr>
            <p:cNvPr id="431" name="Group"/>
            <p:cNvGrpSpPr/>
            <p:nvPr/>
          </p:nvGrpSpPr>
          <p:grpSpPr>
            <a:xfrm>
              <a:off x="2029882" y="-1"/>
              <a:ext cx="1016001" cy="544077"/>
              <a:chOff x="0" y="0"/>
              <a:chExt cx="1016000" cy="544075"/>
            </a:xfrm>
          </p:grpSpPr>
          <p:sp>
            <p:nvSpPr>
              <p:cNvPr id="429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30" name="5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 b="1" u="sng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</p:grpSp>
        <p:grpSp>
          <p:nvGrpSpPr>
            <p:cNvPr id="434" name="Group"/>
            <p:cNvGrpSpPr/>
            <p:nvPr/>
          </p:nvGrpSpPr>
          <p:grpSpPr>
            <a:xfrm>
              <a:off x="3045882" y="-1"/>
              <a:ext cx="1016001" cy="544077"/>
              <a:chOff x="0" y="0"/>
              <a:chExt cx="1016000" cy="544075"/>
            </a:xfrm>
          </p:grpSpPr>
          <p:sp>
            <p:nvSpPr>
              <p:cNvPr id="432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33" name="8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</p:grpSp>
        <p:grpSp>
          <p:nvGrpSpPr>
            <p:cNvPr id="437" name="Group"/>
            <p:cNvGrpSpPr/>
            <p:nvPr/>
          </p:nvGrpSpPr>
          <p:grpSpPr>
            <a:xfrm>
              <a:off x="4061883" y="-1"/>
              <a:ext cx="1016001" cy="544077"/>
              <a:chOff x="0" y="0"/>
              <a:chExt cx="1016000" cy="544075"/>
            </a:xfrm>
          </p:grpSpPr>
          <p:sp>
            <p:nvSpPr>
              <p:cNvPr id="435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36" name="1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</p:grpSp>
        <p:grpSp>
          <p:nvGrpSpPr>
            <p:cNvPr id="440" name="Group"/>
            <p:cNvGrpSpPr/>
            <p:nvPr/>
          </p:nvGrpSpPr>
          <p:grpSpPr>
            <a:xfrm>
              <a:off x="5067300" y="-1"/>
              <a:ext cx="1016000" cy="544077"/>
              <a:chOff x="0" y="0"/>
              <a:chExt cx="1016000" cy="544075"/>
            </a:xfrm>
          </p:grpSpPr>
          <p:sp>
            <p:nvSpPr>
              <p:cNvPr id="438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39" name="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</p:grpSp>
        <p:grpSp>
          <p:nvGrpSpPr>
            <p:cNvPr id="443" name="Group"/>
            <p:cNvGrpSpPr/>
            <p:nvPr/>
          </p:nvGrpSpPr>
          <p:grpSpPr>
            <a:xfrm>
              <a:off x="6091766" y="-1"/>
              <a:ext cx="1016001" cy="544077"/>
              <a:chOff x="0" y="0"/>
              <a:chExt cx="1016000" cy="544075"/>
            </a:xfrm>
          </p:grpSpPr>
          <p:sp>
            <p:nvSpPr>
              <p:cNvPr id="441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42" name="2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446" name="Group"/>
            <p:cNvGrpSpPr/>
            <p:nvPr/>
          </p:nvGrpSpPr>
          <p:grpSpPr>
            <a:xfrm>
              <a:off x="7107766" y="-1"/>
              <a:ext cx="1016001" cy="544077"/>
              <a:chOff x="0" y="0"/>
              <a:chExt cx="1016000" cy="544075"/>
            </a:xfrm>
          </p:grpSpPr>
          <p:sp>
            <p:nvSpPr>
              <p:cNvPr id="444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45" name="11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</p:grpSp>
      </p:grpSp>
      <p:sp>
        <p:nvSpPr>
          <p:cNvPr id="448" name="Line"/>
          <p:cNvSpPr/>
          <p:nvPr/>
        </p:nvSpPr>
        <p:spPr>
          <a:xfrm flipH="1">
            <a:off x="3599728" y="3753842"/>
            <a:ext cx="1021504" cy="1021504"/>
          </a:xfrm>
          <a:prstGeom prst="line">
            <a:avLst/>
          </a:prstGeom>
          <a:ln w="38100">
            <a:solidFill>
              <a:srgbClr val="0000FF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9" name="Rectangle"/>
          <p:cNvSpPr/>
          <p:nvPr/>
        </p:nvSpPr>
        <p:spPr>
          <a:xfrm>
            <a:off x="2245784" y="4726805"/>
            <a:ext cx="1016001" cy="536576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50" name="6"/>
          <p:cNvSpPr txBox="1"/>
          <p:nvPr/>
        </p:nvSpPr>
        <p:spPr>
          <a:xfrm>
            <a:off x="2245784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451" name="Rectangle"/>
          <p:cNvSpPr/>
          <p:nvPr/>
        </p:nvSpPr>
        <p:spPr>
          <a:xfrm>
            <a:off x="3251200" y="4726805"/>
            <a:ext cx="1016000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52" name="5"/>
          <p:cNvSpPr txBox="1"/>
          <p:nvPr/>
        </p:nvSpPr>
        <p:spPr>
          <a:xfrm>
            <a:off x="3251200" y="4719304"/>
            <a:ext cx="10160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453" name="Rectangle"/>
          <p:cNvSpPr/>
          <p:nvPr/>
        </p:nvSpPr>
        <p:spPr>
          <a:xfrm>
            <a:off x="4275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54" name="Rectangle"/>
          <p:cNvSpPr/>
          <p:nvPr/>
        </p:nvSpPr>
        <p:spPr>
          <a:xfrm>
            <a:off x="5291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55" name="Rectangle"/>
          <p:cNvSpPr/>
          <p:nvPr/>
        </p:nvSpPr>
        <p:spPr>
          <a:xfrm>
            <a:off x="6307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56" name="Rectangle"/>
          <p:cNvSpPr/>
          <p:nvPr/>
        </p:nvSpPr>
        <p:spPr>
          <a:xfrm>
            <a:off x="7313083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57" name="Rectangle"/>
          <p:cNvSpPr/>
          <p:nvPr/>
        </p:nvSpPr>
        <p:spPr>
          <a:xfrm>
            <a:off x="8337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58" name="Rectangle"/>
          <p:cNvSpPr/>
          <p:nvPr/>
        </p:nvSpPr>
        <p:spPr>
          <a:xfrm>
            <a:off x="9353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59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0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1" name="Line"/>
          <p:cNvSpPr/>
          <p:nvPr/>
        </p:nvSpPr>
        <p:spPr>
          <a:xfrm>
            <a:off x="2623441" y="2493132"/>
            <a:ext cx="2271518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2" name="Line"/>
          <p:cNvSpPr/>
          <p:nvPr/>
        </p:nvSpPr>
        <p:spPr>
          <a:xfrm>
            <a:off x="4873659" y="2603759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3" name="10"/>
          <p:cNvSpPr txBox="1"/>
          <p:nvPr/>
        </p:nvSpPr>
        <p:spPr>
          <a:xfrm>
            <a:off x="9353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464" name="Idea of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partition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If we are allowed to use a second array, it would be easy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544077"/>
          </a:xfrm>
          <a:prstGeom prst="rect">
            <a:avLst/>
          </a:prstGeom>
        </p:spPr>
        <p:txBody>
          <a:bodyPr/>
          <a:lstStyle/>
          <a:p>
            <a:r>
              <a:t>If we are allowed to use a second array, it would be easy</a:t>
            </a:r>
          </a:p>
        </p:txBody>
      </p:sp>
      <p:grpSp>
        <p:nvGrpSpPr>
          <p:cNvPr id="491" name="Group"/>
          <p:cNvGrpSpPr/>
          <p:nvPr/>
        </p:nvGrpSpPr>
        <p:grpSpPr>
          <a:xfrm>
            <a:off x="2245784" y="3089959"/>
            <a:ext cx="8123767" cy="544077"/>
            <a:chOff x="0" y="0"/>
            <a:chExt cx="8123766" cy="544075"/>
          </a:xfrm>
        </p:grpSpPr>
        <p:grpSp>
          <p:nvGrpSpPr>
            <p:cNvPr id="469" name="Group"/>
            <p:cNvGrpSpPr/>
            <p:nvPr/>
          </p:nvGrpSpPr>
          <p:grpSpPr>
            <a:xfrm>
              <a:off x="0" y="-1"/>
              <a:ext cx="1016000" cy="544077"/>
              <a:chOff x="0" y="0"/>
              <a:chExt cx="1016000" cy="544075"/>
            </a:xfrm>
          </p:grpSpPr>
          <p:sp>
            <p:nvSpPr>
              <p:cNvPr id="467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FF9933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68" name="6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</a:p>
            </p:txBody>
          </p:sp>
        </p:grpSp>
        <p:grpSp>
          <p:nvGrpSpPr>
            <p:cNvPr id="472" name="Group"/>
            <p:cNvGrpSpPr/>
            <p:nvPr/>
          </p:nvGrpSpPr>
          <p:grpSpPr>
            <a:xfrm>
              <a:off x="1005415" y="-1"/>
              <a:ext cx="1016001" cy="544077"/>
              <a:chOff x="0" y="0"/>
              <a:chExt cx="1016000" cy="544075"/>
            </a:xfrm>
          </p:grpSpPr>
          <p:sp>
            <p:nvSpPr>
              <p:cNvPr id="470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71" name="10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</a:t>
                </a:r>
              </a:p>
            </p:txBody>
          </p:sp>
        </p:grpSp>
        <p:grpSp>
          <p:nvGrpSpPr>
            <p:cNvPr id="475" name="Group"/>
            <p:cNvGrpSpPr/>
            <p:nvPr/>
          </p:nvGrpSpPr>
          <p:grpSpPr>
            <a:xfrm>
              <a:off x="2029882" y="-1"/>
              <a:ext cx="1016001" cy="544077"/>
              <a:chOff x="0" y="0"/>
              <a:chExt cx="1016000" cy="544075"/>
            </a:xfrm>
          </p:grpSpPr>
          <p:sp>
            <p:nvSpPr>
              <p:cNvPr id="473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74" name="5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</p:grpSp>
        <p:grpSp>
          <p:nvGrpSpPr>
            <p:cNvPr id="478" name="Group"/>
            <p:cNvGrpSpPr/>
            <p:nvPr/>
          </p:nvGrpSpPr>
          <p:grpSpPr>
            <a:xfrm>
              <a:off x="3045882" y="-1"/>
              <a:ext cx="1016001" cy="544077"/>
              <a:chOff x="0" y="0"/>
              <a:chExt cx="1016000" cy="544075"/>
            </a:xfrm>
          </p:grpSpPr>
          <p:sp>
            <p:nvSpPr>
              <p:cNvPr id="476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77" name="8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 b="1" u="sng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</p:grpSp>
        <p:grpSp>
          <p:nvGrpSpPr>
            <p:cNvPr id="481" name="Group"/>
            <p:cNvGrpSpPr/>
            <p:nvPr/>
          </p:nvGrpSpPr>
          <p:grpSpPr>
            <a:xfrm>
              <a:off x="4061883" y="-1"/>
              <a:ext cx="1016001" cy="544077"/>
              <a:chOff x="0" y="0"/>
              <a:chExt cx="1016000" cy="544075"/>
            </a:xfrm>
          </p:grpSpPr>
          <p:sp>
            <p:nvSpPr>
              <p:cNvPr id="479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80" name="1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</p:grpSp>
        <p:grpSp>
          <p:nvGrpSpPr>
            <p:cNvPr id="484" name="Group"/>
            <p:cNvGrpSpPr/>
            <p:nvPr/>
          </p:nvGrpSpPr>
          <p:grpSpPr>
            <a:xfrm>
              <a:off x="5067300" y="-1"/>
              <a:ext cx="1016000" cy="544077"/>
              <a:chOff x="0" y="0"/>
              <a:chExt cx="1016000" cy="544075"/>
            </a:xfrm>
          </p:grpSpPr>
          <p:sp>
            <p:nvSpPr>
              <p:cNvPr id="482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83" name="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</p:grpSp>
        <p:grpSp>
          <p:nvGrpSpPr>
            <p:cNvPr id="487" name="Group"/>
            <p:cNvGrpSpPr/>
            <p:nvPr/>
          </p:nvGrpSpPr>
          <p:grpSpPr>
            <a:xfrm>
              <a:off x="6091766" y="-1"/>
              <a:ext cx="1016001" cy="544077"/>
              <a:chOff x="0" y="0"/>
              <a:chExt cx="1016000" cy="544075"/>
            </a:xfrm>
          </p:grpSpPr>
          <p:sp>
            <p:nvSpPr>
              <p:cNvPr id="485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86" name="2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490" name="Group"/>
            <p:cNvGrpSpPr/>
            <p:nvPr/>
          </p:nvGrpSpPr>
          <p:grpSpPr>
            <a:xfrm>
              <a:off x="7107766" y="-1"/>
              <a:ext cx="1016001" cy="544077"/>
              <a:chOff x="0" y="0"/>
              <a:chExt cx="1016000" cy="544075"/>
            </a:xfrm>
          </p:grpSpPr>
          <p:sp>
            <p:nvSpPr>
              <p:cNvPr id="488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89" name="11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</p:grpSp>
      </p:grpSp>
      <p:sp>
        <p:nvSpPr>
          <p:cNvPr id="492" name="Rectangle"/>
          <p:cNvSpPr/>
          <p:nvPr/>
        </p:nvSpPr>
        <p:spPr>
          <a:xfrm>
            <a:off x="2245784" y="4726805"/>
            <a:ext cx="1016001" cy="536576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93" name="6"/>
          <p:cNvSpPr txBox="1"/>
          <p:nvPr/>
        </p:nvSpPr>
        <p:spPr>
          <a:xfrm>
            <a:off x="2245784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494" name="Rectangle"/>
          <p:cNvSpPr/>
          <p:nvPr/>
        </p:nvSpPr>
        <p:spPr>
          <a:xfrm>
            <a:off x="3251200" y="4726805"/>
            <a:ext cx="1016000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95" name="5"/>
          <p:cNvSpPr txBox="1"/>
          <p:nvPr/>
        </p:nvSpPr>
        <p:spPr>
          <a:xfrm>
            <a:off x="3251200" y="4719304"/>
            <a:ext cx="10160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496" name="Rectangle"/>
          <p:cNvSpPr/>
          <p:nvPr/>
        </p:nvSpPr>
        <p:spPr>
          <a:xfrm>
            <a:off x="4275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97" name="Rectangle"/>
          <p:cNvSpPr/>
          <p:nvPr/>
        </p:nvSpPr>
        <p:spPr>
          <a:xfrm>
            <a:off x="5291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98" name="Rectangle"/>
          <p:cNvSpPr/>
          <p:nvPr/>
        </p:nvSpPr>
        <p:spPr>
          <a:xfrm>
            <a:off x="6307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499" name="Rectangle"/>
          <p:cNvSpPr/>
          <p:nvPr/>
        </p:nvSpPr>
        <p:spPr>
          <a:xfrm>
            <a:off x="7313083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00" name="Rectangle"/>
          <p:cNvSpPr/>
          <p:nvPr/>
        </p:nvSpPr>
        <p:spPr>
          <a:xfrm>
            <a:off x="8337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01" name="Rectangle"/>
          <p:cNvSpPr/>
          <p:nvPr/>
        </p:nvSpPr>
        <p:spPr>
          <a:xfrm>
            <a:off x="9353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02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3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4" name="Line"/>
          <p:cNvSpPr/>
          <p:nvPr/>
        </p:nvSpPr>
        <p:spPr>
          <a:xfrm>
            <a:off x="2623441" y="2493132"/>
            <a:ext cx="3218580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5" name="Line"/>
          <p:cNvSpPr/>
          <p:nvPr/>
        </p:nvSpPr>
        <p:spPr>
          <a:xfrm>
            <a:off x="4873659" y="2603759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6" name="10"/>
          <p:cNvSpPr txBox="1"/>
          <p:nvPr/>
        </p:nvSpPr>
        <p:spPr>
          <a:xfrm>
            <a:off x="9353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507" name="Idea of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partition</a:t>
            </a:r>
          </a:p>
        </p:txBody>
      </p:sp>
      <p:sp>
        <p:nvSpPr>
          <p:cNvPr id="508" name="Line"/>
          <p:cNvSpPr/>
          <p:nvPr/>
        </p:nvSpPr>
        <p:spPr>
          <a:xfrm>
            <a:off x="5856157" y="3695630"/>
            <a:ext cx="2992041" cy="960912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9" name="8"/>
          <p:cNvSpPr txBox="1"/>
          <p:nvPr/>
        </p:nvSpPr>
        <p:spPr>
          <a:xfrm>
            <a:off x="8337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510" name="Line"/>
          <p:cNvSpPr/>
          <p:nvPr/>
        </p:nvSpPr>
        <p:spPr>
          <a:xfrm>
            <a:off x="5818652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If we are allowed to use a second array, it would be easy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544077"/>
          </a:xfrm>
          <a:prstGeom prst="rect">
            <a:avLst/>
          </a:prstGeom>
        </p:spPr>
        <p:txBody>
          <a:bodyPr/>
          <a:lstStyle/>
          <a:p>
            <a:r>
              <a:t>If we are allowed to use a second array, it would be easy</a:t>
            </a:r>
          </a:p>
        </p:txBody>
      </p:sp>
      <p:grpSp>
        <p:nvGrpSpPr>
          <p:cNvPr id="537" name="Group"/>
          <p:cNvGrpSpPr/>
          <p:nvPr/>
        </p:nvGrpSpPr>
        <p:grpSpPr>
          <a:xfrm>
            <a:off x="2245784" y="3089959"/>
            <a:ext cx="8123767" cy="544077"/>
            <a:chOff x="0" y="0"/>
            <a:chExt cx="8123766" cy="544075"/>
          </a:xfrm>
        </p:grpSpPr>
        <p:grpSp>
          <p:nvGrpSpPr>
            <p:cNvPr id="515" name="Group"/>
            <p:cNvGrpSpPr/>
            <p:nvPr/>
          </p:nvGrpSpPr>
          <p:grpSpPr>
            <a:xfrm>
              <a:off x="0" y="-1"/>
              <a:ext cx="1016000" cy="544077"/>
              <a:chOff x="0" y="0"/>
              <a:chExt cx="1016000" cy="544075"/>
            </a:xfrm>
          </p:grpSpPr>
          <p:sp>
            <p:nvSpPr>
              <p:cNvPr id="513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FF9933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14" name="6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</a:p>
            </p:txBody>
          </p:sp>
        </p:grpSp>
        <p:grpSp>
          <p:nvGrpSpPr>
            <p:cNvPr id="518" name="Group"/>
            <p:cNvGrpSpPr/>
            <p:nvPr/>
          </p:nvGrpSpPr>
          <p:grpSpPr>
            <a:xfrm>
              <a:off x="1005415" y="-1"/>
              <a:ext cx="1016001" cy="544077"/>
              <a:chOff x="0" y="0"/>
              <a:chExt cx="1016000" cy="544075"/>
            </a:xfrm>
          </p:grpSpPr>
          <p:sp>
            <p:nvSpPr>
              <p:cNvPr id="516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17" name="10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</a:t>
                </a:r>
              </a:p>
            </p:txBody>
          </p:sp>
        </p:grpSp>
        <p:grpSp>
          <p:nvGrpSpPr>
            <p:cNvPr id="521" name="Group"/>
            <p:cNvGrpSpPr/>
            <p:nvPr/>
          </p:nvGrpSpPr>
          <p:grpSpPr>
            <a:xfrm>
              <a:off x="2029882" y="-1"/>
              <a:ext cx="1016001" cy="544077"/>
              <a:chOff x="0" y="0"/>
              <a:chExt cx="1016000" cy="544075"/>
            </a:xfrm>
          </p:grpSpPr>
          <p:sp>
            <p:nvSpPr>
              <p:cNvPr id="519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20" name="5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</p:grpSp>
        <p:grpSp>
          <p:nvGrpSpPr>
            <p:cNvPr id="524" name="Group"/>
            <p:cNvGrpSpPr/>
            <p:nvPr/>
          </p:nvGrpSpPr>
          <p:grpSpPr>
            <a:xfrm>
              <a:off x="3045882" y="-1"/>
              <a:ext cx="1016001" cy="544077"/>
              <a:chOff x="0" y="0"/>
              <a:chExt cx="1016000" cy="544075"/>
            </a:xfrm>
          </p:grpSpPr>
          <p:sp>
            <p:nvSpPr>
              <p:cNvPr id="522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23" name="8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</p:grpSp>
        <p:grpSp>
          <p:nvGrpSpPr>
            <p:cNvPr id="527" name="Group"/>
            <p:cNvGrpSpPr/>
            <p:nvPr/>
          </p:nvGrpSpPr>
          <p:grpSpPr>
            <a:xfrm>
              <a:off x="4061883" y="-1"/>
              <a:ext cx="1016001" cy="544077"/>
              <a:chOff x="0" y="0"/>
              <a:chExt cx="1016000" cy="544075"/>
            </a:xfrm>
          </p:grpSpPr>
          <p:sp>
            <p:nvSpPr>
              <p:cNvPr id="525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26" name="1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 b="1" u="sng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</p:grpSp>
        <p:grpSp>
          <p:nvGrpSpPr>
            <p:cNvPr id="530" name="Group"/>
            <p:cNvGrpSpPr/>
            <p:nvPr/>
          </p:nvGrpSpPr>
          <p:grpSpPr>
            <a:xfrm>
              <a:off x="5067300" y="-1"/>
              <a:ext cx="1016000" cy="544077"/>
              <a:chOff x="0" y="0"/>
              <a:chExt cx="1016000" cy="544075"/>
            </a:xfrm>
          </p:grpSpPr>
          <p:sp>
            <p:nvSpPr>
              <p:cNvPr id="528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29" name="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</p:grpSp>
        <p:grpSp>
          <p:nvGrpSpPr>
            <p:cNvPr id="533" name="Group"/>
            <p:cNvGrpSpPr/>
            <p:nvPr/>
          </p:nvGrpSpPr>
          <p:grpSpPr>
            <a:xfrm>
              <a:off x="6091766" y="-1"/>
              <a:ext cx="1016001" cy="544077"/>
              <a:chOff x="0" y="0"/>
              <a:chExt cx="1016000" cy="544075"/>
            </a:xfrm>
          </p:grpSpPr>
          <p:sp>
            <p:nvSpPr>
              <p:cNvPr id="531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32" name="2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536" name="Group"/>
            <p:cNvGrpSpPr/>
            <p:nvPr/>
          </p:nvGrpSpPr>
          <p:grpSpPr>
            <a:xfrm>
              <a:off x="7107766" y="-1"/>
              <a:ext cx="1016001" cy="544077"/>
              <a:chOff x="0" y="0"/>
              <a:chExt cx="1016000" cy="544075"/>
            </a:xfrm>
          </p:grpSpPr>
          <p:sp>
            <p:nvSpPr>
              <p:cNvPr id="534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35" name="11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</p:grpSp>
      </p:grpSp>
      <p:sp>
        <p:nvSpPr>
          <p:cNvPr id="538" name="Rectangle"/>
          <p:cNvSpPr/>
          <p:nvPr/>
        </p:nvSpPr>
        <p:spPr>
          <a:xfrm>
            <a:off x="2245784" y="4726805"/>
            <a:ext cx="1016001" cy="536576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39" name="6"/>
          <p:cNvSpPr txBox="1"/>
          <p:nvPr/>
        </p:nvSpPr>
        <p:spPr>
          <a:xfrm>
            <a:off x="2245784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540" name="Rectangle"/>
          <p:cNvSpPr/>
          <p:nvPr/>
        </p:nvSpPr>
        <p:spPr>
          <a:xfrm>
            <a:off x="3251200" y="4726805"/>
            <a:ext cx="1016000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41" name="5"/>
          <p:cNvSpPr txBox="1"/>
          <p:nvPr/>
        </p:nvSpPr>
        <p:spPr>
          <a:xfrm>
            <a:off x="3251200" y="4719304"/>
            <a:ext cx="10160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542" name="Rectangle"/>
          <p:cNvSpPr/>
          <p:nvPr/>
        </p:nvSpPr>
        <p:spPr>
          <a:xfrm>
            <a:off x="4275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43" name="Rectangle"/>
          <p:cNvSpPr/>
          <p:nvPr/>
        </p:nvSpPr>
        <p:spPr>
          <a:xfrm>
            <a:off x="5291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44" name="Rectangle"/>
          <p:cNvSpPr/>
          <p:nvPr/>
        </p:nvSpPr>
        <p:spPr>
          <a:xfrm>
            <a:off x="6307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45" name="Rectangle"/>
          <p:cNvSpPr/>
          <p:nvPr/>
        </p:nvSpPr>
        <p:spPr>
          <a:xfrm>
            <a:off x="7313083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46" name="Rectangle"/>
          <p:cNvSpPr/>
          <p:nvPr/>
        </p:nvSpPr>
        <p:spPr>
          <a:xfrm>
            <a:off x="8337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47" name="Rectangle"/>
          <p:cNvSpPr/>
          <p:nvPr/>
        </p:nvSpPr>
        <p:spPr>
          <a:xfrm>
            <a:off x="9353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48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49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50" name="Line"/>
          <p:cNvSpPr/>
          <p:nvPr/>
        </p:nvSpPr>
        <p:spPr>
          <a:xfrm>
            <a:off x="2623441" y="2493132"/>
            <a:ext cx="4142125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51" name="Line"/>
          <p:cNvSpPr/>
          <p:nvPr/>
        </p:nvSpPr>
        <p:spPr>
          <a:xfrm>
            <a:off x="4873659" y="2603759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52" name="10"/>
          <p:cNvSpPr txBox="1"/>
          <p:nvPr/>
        </p:nvSpPr>
        <p:spPr>
          <a:xfrm>
            <a:off x="9353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553" name="Idea of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partition</a:t>
            </a:r>
          </a:p>
        </p:txBody>
      </p:sp>
      <p:sp>
        <p:nvSpPr>
          <p:cNvPr id="554" name="8"/>
          <p:cNvSpPr txBox="1"/>
          <p:nvPr/>
        </p:nvSpPr>
        <p:spPr>
          <a:xfrm>
            <a:off x="8337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555" name="Line"/>
          <p:cNvSpPr/>
          <p:nvPr/>
        </p:nvSpPr>
        <p:spPr>
          <a:xfrm>
            <a:off x="6857049" y="3700634"/>
            <a:ext cx="997902" cy="997902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56" name="13"/>
          <p:cNvSpPr txBox="1"/>
          <p:nvPr/>
        </p:nvSpPr>
        <p:spPr>
          <a:xfrm>
            <a:off x="7313083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557" name="Line"/>
          <p:cNvSpPr/>
          <p:nvPr/>
        </p:nvSpPr>
        <p:spPr>
          <a:xfrm>
            <a:off x="5818652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58" name="Line"/>
          <p:cNvSpPr/>
          <p:nvPr/>
        </p:nvSpPr>
        <p:spPr>
          <a:xfrm>
            <a:off x="6763646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5513010" y="114589"/>
            <a:ext cx="6291431" cy="981354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lang="en-US" sz="4400" dirty="0"/>
              <a:t>Selection </a:t>
            </a:r>
            <a:r>
              <a:rPr sz="4400" dirty="0"/>
              <a:t>Sort (Incremental)</a:t>
            </a:r>
          </a:p>
        </p:txBody>
      </p:sp>
      <p:sp>
        <p:nvSpPr>
          <p:cNvPr id="67" name="Shape 67"/>
          <p:cNvSpPr/>
          <p:nvPr/>
        </p:nvSpPr>
        <p:spPr>
          <a:xfrm>
            <a:off x="14859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88888"/>
                </a:solidFill>
              </a:rPr>
              <a:t>1/6/16</a:t>
            </a:r>
          </a:p>
        </p:txBody>
      </p:sp>
      <p:graphicFrame>
        <p:nvGraphicFramePr>
          <p:cNvPr id="68" name="Table 68"/>
          <p:cNvGraphicFramePr/>
          <p:nvPr>
            <p:extLst>
              <p:ext uri="{D42A27DB-BD31-4B8C-83A1-F6EECF244321}">
                <p14:modId xmlns:p14="http://schemas.microsoft.com/office/powerpoint/2010/main" val="3759966990"/>
              </p:ext>
            </p:extLst>
          </p:nvPr>
        </p:nvGraphicFramePr>
        <p:xfrm>
          <a:off x="1145240" y="1075387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Table 69"/>
          <p:cNvGraphicFramePr/>
          <p:nvPr>
            <p:extLst>
              <p:ext uri="{D42A27DB-BD31-4B8C-83A1-F6EECF244321}">
                <p14:modId xmlns:p14="http://schemas.microsoft.com/office/powerpoint/2010/main" val="2286503881"/>
              </p:ext>
            </p:extLst>
          </p:nvPr>
        </p:nvGraphicFramePr>
        <p:xfrm>
          <a:off x="1145240" y="2065987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Table 72"/>
          <p:cNvGraphicFramePr/>
          <p:nvPr>
            <p:extLst>
              <p:ext uri="{D42A27DB-BD31-4B8C-83A1-F6EECF244321}">
                <p14:modId xmlns:p14="http://schemas.microsoft.com/office/powerpoint/2010/main" val="2217614630"/>
              </p:ext>
            </p:extLst>
          </p:nvPr>
        </p:nvGraphicFramePr>
        <p:xfrm>
          <a:off x="1145240" y="3067700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4"/>
          <p:cNvGraphicFramePr/>
          <p:nvPr>
            <p:extLst>
              <p:ext uri="{D42A27DB-BD31-4B8C-83A1-F6EECF244321}">
                <p14:modId xmlns:p14="http://schemas.microsoft.com/office/powerpoint/2010/main" val="2643269136"/>
              </p:ext>
            </p:extLst>
          </p:nvPr>
        </p:nvGraphicFramePr>
        <p:xfrm>
          <a:off x="1145240" y="4048775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6"/>
          <p:cNvGraphicFramePr/>
          <p:nvPr>
            <p:extLst>
              <p:ext uri="{D42A27DB-BD31-4B8C-83A1-F6EECF244321}">
                <p14:modId xmlns:p14="http://schemas.microsoft.com/office/powerpoint/2010/main" val="2710769421"/>
              </p:ext>
            </p:extLst>
          </p:nvPr>
        </p:nvGraphicFramePr>
        <p:xfrm>
          <a:off x="1145240" y="4990162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Table 78"/>
          <p:cNvGraphicFramePr/>
          <p:nvPr>
            <p:extLst>
              <p:ext uri="{D42A27DB-BD31-4B8C-83A1-F6EECF244321}">
                <p14:modId xmlns:p14="http://schemas.microsoft.com/office/powerpoint/2010/main" val="243897594"/>
              </p:ext>
            </p:extLst>
          </p:nvPr>
        </p:nvGraphicFramePr>
        <p:xfrm>
          <a:off x="1145240" y="5952187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Shape 79"/>
          <p:cNvSpPr/>
          <p:nvPr/>
        </p:nvSpPr>
        <p:spPr>
          <a:xfrm>
            <a:off x="544387" y="1080467"/>
            <a:ext cx="155992" cy="5539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2400" dirty="0"/>
              <a:t>6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5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4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3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2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1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5513010" y="1336583"/>
            <a:ext cx="5951219" cy="452903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26313" lvl="0" indent="-226313" defTabSz="905255">
              <a:spcBef>
                <a:spcPts val="900"/>
              </a:spcBef>
              <a:defRPr sz="1800"/>
            </a:pPr>
            <a:r>
              <a:rPr lang="en-US" sz="2772" dirty="0"/>
              <a:t>Find smallest item, move to 1</a:t>
            </a:r>
            <a:r>
              <a:rPr lang="en-US" sz="2772" baseline="30000" dirty="0"/>
              <a:t>st</a:t>
            </a:r>
            <a:r>
              <a:rPr lang="en-US" sz="2772" dirty="0"/>
              <a:t> location (n comparisons).</a:t>
            </a:r>
          </a:p>
          <a:p>
            <a:pPr marL="226313" lvl="0" indent="-226313" defTabSz="905255">
              <a:spcBef>
                <a:spcPts val="900"/>
              </a:spcBef>
              <a:defRPr sz="1800"/>
            </a:pPr>
            <a:r>
              <a:rPr lang="en-US" sz="2772" dirty="0"/>
              <a:t>Find next smallest item, move to 2</a:t>
            </a:r>
            <a:r>
              <a:rPr lang="en-US" sz="2772" baseline="30000" dirty="0"/>
              <a:t>nd</a:t>
            </a:r>
            <a:r>
              <a:rPr lang="en-US" sz="2772" dirty="0"/>
              <a:t> location (n-1 comparisons).</a:t>
            </a:r>
          </a:p>
          <a:p>
            <a:pPr marL="226313" lvl="0" indent="-226313" defTabSz="905255">
              <a:spcBef>
                <a:spcPts val="900"/>
              </a:spcBef>
              <a:defRPr sz="1800"/>
            </a:pPr>
            <a:r>
              <a:rPr lang="en-US" sz="2772" dirty="0"/>
              <a:t>… </a:t>
            </a:r>
          </a:p>
          <a:p>
            <a:pPr marL="226313" lvl="0" indent="-226313" defTabSz="905255">
              <a:spcBef>
                <a:spcPts val="900"/>
              </a:spcBef>
              <a:defRPr sz="1800"/>
            </a:pPr>
            <a:r>
              <a:rPr lang="en-US" sz="2772" dirty="0"/>
              <a:t>Repeat until the final location is reached.</a:t>
            </a:r>
          </a:p>
          <a:p>
            <a:pPr marL="226313" lvl="0" indent="-226313" defTabSz="905255">
              <a:spcBef>
                <a:spcPts val="900"/>
              </a:spcBef>
              <a:defRPr sz="1800"/>
            </a:pPr>
            <a:endParaRPr lang="en-US" sz="2772" dirty="0"/>
          </a:p>
          <a:p>
            <a:pPr marL="226313" lvl="0" indent="-226313" defTabSz="905255">
              <a:spcBef>
                <a:spcPts val="900"/>
              </a:spcBef>
              <a:defRPr sz="1800"/>
            </a:pPr>
            <a:r>
              <a:rPr lang="en-US" sz="2772" dirty="0"/>
              <a:t>Time complexity: n+(n-1)+(n-2)+…+1 = (n</a:t>
            </a:r>
            <a:r>
              <a:rPr lang="en-US" sz="2772" baseline="30000" dirty="0"/>
              <a:t>2</a:t>
            </a:r>
            <a:r>
              <a:rPr lang="en-US" sz="2772" dirty="0"/>
              <a:t>+n)/2 = O(n</a:t>
            </a:r>
            <a:r>
              <a:rPr lang="en-US" sz="2772" baseline="29979" dirty="0"/>
              <a:t>2</a:t>
            </a:r>
            <a:r>
              <a:rPr lang="en-US" sz="2772" dirty="0"/>
              <a:t>)</a:t>
            </a:r>
          </a:p>
        </p:txBody>
      </p:sp>
      <p:sp>
        <p:nvSpPr>
          <p:cNvPr id="17" name="Curved Down Arrow 16"/>
          <p:cNvSpPr/>
          <p:nvPr/>
        </p:nvSpPr>
        <p:spPr>
          <a:xfrm>
            <a:off x="2772209" y="2735291"/>
            <a:ext cx="2084853" cy="332409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Curved Down Arrow 17"/>
          <p:cNvSpPr/>
          <p:nvPr/>
        </p:nvSpPr>
        <p:spPr>
          <a:xfrm>
            <a:off x="4108959" y="4667981"/>
            <a:ext cx="954740" cy="257252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Curved Down Arrow 18"/>
          <p:cNvSpPr/>
          <p:nvPr/>
        </p:nvSpPr>
        <p:spPr>
          <a:xfrm>
            <a:off x="2159000" y="1730087"/>
            <a:ext cx="667638" cy="287591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Curved Down Arrow 19"/>
          <p:cNvSpPr/>
          <p:nvPr/>
        </p:nvSpPr>
        <p:spPr>
          <a:xfrm>
            <a:off x="4639948" y="5673639"/>
            <a:ext cx="434228" cy="287591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Curved Down Arrow 21"/>
          <p:cNvSpPr/>
          <p:nvPr/>
        </p:nvSpPr>
        <p:spPr>
          <a:xfrm>
            <a:off x="1485900" y="605266"/>
            <a:ext cx="3371162" cy="332409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287" y="315067"/>
            <a:ext cx="1310613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Number of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C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omparisons</a:t>
            </a:r>
          </a:p>
        </p:txBody>
      </p:sp>
      <p:sp>
        <p:nvSpPr>
          <p:cNvPr id="21" name="Curved Down Arrow 20"/>
          <p:cNvSpPr/>
          <p:nvPr/>
        </p:nvSpPr>
        <p:spPr>
          <a:xfrm>
            <a:off x="3297348" y="3710081"/>
            <a:ext cx="434228" cy="287591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588040" y="1075387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57616" y="2037885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525655" y="3017547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193532" y="4012759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616262" y="4990162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588040" y="5975167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864192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If we are allowed to use a second array, it would be easy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544077"/>
          </a:xfrm>
          <a:prstGeom prst="rect">
            <a:avLst/>
          </a:prstGeom>
        </p:spPr>
        <p:txBody>
          <a:bodyPr/>
          <a:lstStyle/>
          <a:p>
            <a:r>
              <a:t>If we are allowed to use a second array, it would be easy</a:t>
            </a:r>
          </a:p>
        </p:txBody>
      </p:sp>
      <p:grpSp>
        <p:nvGrpSpPr>
          <p:cNvPr id="585" name="Group"/>
          <p:cNvGrpSpPr/>
          <p:nvPr/>
        </p:nvGrpSpPr>
        <p:grpSpPr>
          <a:xfrm>
            <a:off x="2245784" y="3089959"/>
            <a:ext cx="8123767" cy="544077"/>
            <a:chOff x="0" y="0"/>
            <a:chExt cx="8123766" cy="544075"/>
          </a:xfrm>
        </p:grpSpPr>
        <p:grpSp>
          <p:nvGrpSpPr>
            <p:cNvPr id="563" name="Group"/>
            <p:cNvGrpSpPr/>
            <p:nvPr/>
          </p:nvGrpSpPr>
          <p:grpSpPr>
            <a:xfrm>
              <a:off x="0" y="-1"/>
              <a:ext cx="1016000" cy="544077"/>
              <a:chOff x="0" y="0"/>
              <a:chExt cx="1016000" cy="544075"/>
            </a:xfrm>
          </p:grpSpPr>
          <p:sp>
            <p:nvSpPr>
              <p:cNvPr id="561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FF9933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62" name="6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</a:p>
            </p:txBody>
          </p:sp>
        </p:grpSp>
        <p:grpSp>
          <p:nvGrpSpPr>
            <p:cNvPr id="566" name="Group"/>
            <p:cNvGrpSpPr/>
            <p:nvPr/>
          </p:nvGrpSpPr>
          <p:grpSpPr>
            <a:xfrm>
              <a:off x="1005415" y="-1"/>
              <a:ext cx="1016001" cy="544077"/>
              <a:chOff x="0" y="0"/>
              <a:chExt cx="1016000" cy="544075"/>
            </a:xfrm>
          </p:grpSpPr>
          <p:sp>
            <p:nvSpPr>
              <p:cNvPr id="564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65" name="10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</a:t>
                </a:r>
              </a:p>
            </p:txBody>
          </p:sp>
        </p:grpSp>
        <p:grpSp>
          <p:nvGrpSpPr>
            <p:cNvPr id="569" name="Group"/>
            <p:cNvGrpSpPr/>
            <p:nvPr/>
          </p:nvGrpSpPr>
          <p:grpSpPr>
            <a:xfrm>
              <a:off x="2029882" y="-1"/>
              <a:ext cx="1016001" cy="544077"/>
              <a:chOff x="0" y="0"/>
              <a:chExt cx="1016000" cy="544075"/>
            </a:xfrm>
          </p:grpSpPr>
          <p:sp>
            <p:nvSpPr>
              <p:cNvPr id="567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68" name="5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</p:grpSp>
        <p:grpSp>
          <p:nvGrpSpPr>
            <p:cNvPr id="572" name="Group"/>
            <p:cNvGrpSpPr/>
            <p:nvPr/>
          </p:nvGrpSpPr>
          <p:grpSpPr>
            <a:xfrm>
              <a:off x="3045882" y="-1"/>
              <a:ext cx="1016001" cy="544077"/>
              <a:chOff x="0" y="0"/>
              <a:chExt cx="1016000" cy="544075"/>
            </a:xfrm>
          </p:grpSpPr>
          <p:sp>
            <p:nvSpPr>
              <p:cNvPr id="570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71" name="8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</p:grpSp>
        <p:grpSp>
          <p:nvGrpSpPr>
            <p:cNvPr id="575" name="Group"/>
            <p:cNvGrpSpPr/>
            <p:nvPr/>
          </p:nvGrpSpPr>
          <p:grpSpPr>
            <a:xfrm>
              <a:off x="4061883" y="-1"/>
              <a:ext cx="1016001" cy="544077"/>
              <a:chOff x="0" y="0"/>
              <a:chExt cx="1016000" cy="544075"/>
            </a:xfrm>
          </p:grpSpPr>
          <p:sp>
            <p:nvSpPr>
              <p:cNvPr id="573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74" name="1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</p:grpSp>
        <p:grpSp>
          <p:nvGrpSpPr>
            <p:cNvPr id="578" name="Group"/>
            <p:cNvGrpSpPr/>
            <p:nvPr/>
          </p:nvGrpSpPr>
          <p:grpSpPr>
            <a:xfrm>
              <a:off x="5067300" y="-1"/>
              <a:ext cx="1016000" cy="544077"/>
              <a:chOff x="0" y="0"/>
              <a:chExt cx="1016000" cy="544075"/>
            </a:xfrm>
          </p:grpSpPr>
          <p:sp>
            <p:nvSpPr>
              <p:cNvPr id="576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77" name="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 b="1" u="sng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</p:grpSp>
        <p:grpSp>
          <p:nvGrpSpPr>
            <p:cNvPr id="581" name="Group"/>
            <p:cNvGrpSpPr/>
            <p:nvPr/>
          </p:nvGrpSpPr>
          <p:grpSpPr>
            <a:xfrm>
              <a:off x="6091766" y="-1"/>
              <a:ext cx="1016001" cy="544077"/>
              <a:chOff x="0" y="0"/>
              <a:chExt cx="1016000" cy="544075"/>
            </a:xfrm>
          </p:grpSpPr>
          <p:sp>
            <p:nvSpPr>
              <p:cNvPr id="579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80" name="2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584" name="Group"/>
            <p:cNvGrpSpPr/>
            <p:nvPr/>
          </p:nvGrpSpPr>
          <p:grpSpPr>
            <a:xfrm>
              <a:off x="7107766" y="-1"/>
              <a:ext cx="1016001" cy="544077"/>
              <a:chOff x="0" y="0"/>
              <a:chExt cx="1016000" cy="544075"/>
            </a:xfrm>
          </p:grpSpPr>
          <p:sp>
            <p:nvSpPr>
              <p:cNvPr id="582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83" name="11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</p:grpSp>
      </p:grpSp>
      <p:sp>
        <p:nvSpPr>
          <p:cNvPr id="586" name="Rectangle"/>
          <p:cNvSpPr/>
          <p:nvPr/>
        </p:nvSpPr>
        <p:spPr>
          <a:xfrm>
            <a:off x="2245784" y="4726805"/>
            <a:ext cx="1016001" cy="536576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87" name="6"/>
          <p:cNvSpPr txBox="1"/>
          <p:nvPr/>
        </p:nvSpPr>
        <p:spPr>
          <a:xfrm>
            <a:off x="2245784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588" name="Rectangle"/>
          <p:cNvSpPr/>
          <p:nvPr/>
        </p:nvSpPr>
        <p:spPr>
          <a:xfrm>
            <a:off x="3251200" y="4726805"/>
            <a:ext cx="1016000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89" name="5"/>
          <p:cNvSpPr txBox="1"/>
          <p:nvPr/>
        </p:nvSpPr>
        <p:spPr>
          <a:xfrm>
            <a:off x="3251200" y="4719304"/>
            <a:ext cx="10160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590" name="Rectangle"/>
          <p:cNvSpPr/>
          <p:nvPr/>
        </p:nvSpPr>
        <p:spPr>
          <a:xfrm>
            <a:off x="4275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91" name="Rectangle"/>
          <p:cNvSpPr/>
          <p:nvPr/>
        </p:nvSpPr>
        <p:spPr>
          <a:xfrm>
            <a:off x="5291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92" name="Rectangle"/>
          <p:cNvSpPr/>
          <p:nvPr/>
        </p:nvSpPr>
        <p:spPr>
          <a:xfrm>
            <a:off x="6307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93" name="Rectangle"/>
          <p:cNvSpPr/>
          <p:nvPr/>
        </p:nvSpPr>
        <p:spPr>
          <a:xfrm>
            <a:off x="7313083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94" name="Rectangle"/>
          <p:cNvSpPr/>
          <p:nvPr/>
        </p:nvSpPr>
        <p:spPr>
          <a:xfrm>
            <a:off x="8337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95" name="Rectangle"/>
          <p:cNvSpPr/>
          <p:nvPr/>
        </p:nvSpPr>
        <p:spPr>
          <a:xfrm>
            <a:off x="9353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596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7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8" name="Line"/>
          <p:cNvSpPr/>
          <p:nvPr/>
        </p:nvSpPr>
        <p:spPr>
          <a:xfrm>
            <a:off x="2623441" y="2493132"/>
            <a:ext cx="5192405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9" name="Line"/>
          <p:cNvSpPr/>
          <p:nvPr/>
        </p:nvSpPr>
        <p:spPr>
          <a:xfrm>
            <a:off x="4873659" y="2603759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0" name="10"/>
          <p:cNvSpPr txBox="1"/>
          <p:nvPr/>
        </p:nvSpPr>
        <p:spPr>
          <a:xfrm>
            <a:off x="9353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601" name="Idea of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partition</a:t>
            </a:r>
          </a:p>
        </p:txBody>
      </p:sp>
      <p:sp>
        <p:nvSpPr>
          <p:cNvPr id="602" name="8"/>
          <p:cNvSpPr txBox="1"/>
          <p:nvPr/>
        </p:nvSpPr>
        <p:spPr>
          <a:xfrm>
            <a:off x="8337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603" name="13"/>
          <p:cNvSpPr txBox="1"/>
          <p:nvPr/>
        </p:nvSpPr>
        <p:spPr>
          <a:xfrm>
            <a:off x="7313083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604" name="Line"/>
          <p:cNvSpPr/>
          <p:nvPr/>
        </p:nvSpPr>
        <p:spPr>
          <a:xfrm>
            <a:off x="5818652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5" name="Line"/>
          <p:cNvSpPr/>
          <p:nvPr/>
        </p:nvSpPr>
        <p:spPr>
          <a:xfrm>
            <a:off x="6763646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6" name="Line"/>
          <p:cNvSpPr/>
          <p:nvPr/>
        </p:nvSpPr>
        <p:spPr>
          <a:xfrm flipH="1">
            <a:off x="4756302" y="3705257"/>
            <a:ext cx="2865131" cy="972121"/>
          </a:xfrm>
          <a:prstGeom prst="line">
            <a:avLst/>
          </a:prstGeom>
          <a:ln w="38100">
            <a:solidFill>
              <a:srgbClr val="0000FF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7" name="3"/>
          <p:cNvSpPr txBox="1"/>
          <p:nvPr/>
        </p:nvSpPr>
        <p:spPr>
          <a:xfrm>
            <a:off x="4275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608" name="Line"/>
          <p:cNvSpPr/>
          <p:nvPr/>
        </p:nvSpPr>
        <p:spPr>
          <a:xfrm>
            <a:off x="776528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If we are allowed to use a second array, it would be easy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544077"/>
          </a:xfrm>
          <a:prstGeom prst="rect">
            <a:avLst/>
          </a:prstGeom>
        </p:spPr>
        <p:txBody>
          <a:bodyPr/>
          <a:lstStyle/>
          <a:p>
            <a:r>
              <a:t>If we are allowed to use a second array, it would be easy</a:t>
            </a:r>
          </a:p>
        </p:txBody>
      </p:sp>
      <p:grpSp>
        <p:nvGrpSpPr>
          <p:cNvPr id="635" name="Group"/>
          <p:cNvGrpSpPr/>
          <p:nvPr/>
        </p:nvGrpSpPr>
        <p:grpSpPr>
          <a:xfrm>
            <a:off x="2245784" y="3089959"/>
            <a:ext cx="8123767" cy="544077"/>
            <a:chOff x="0" y="0"/>
            <a:chExt cx="8123766" cy="544075"/>
          </a:xfrm>
        </p:grpSpPr>
        <p:grpSp>
          <p:nvGrpSpPr>
            <p:cNvPr id="613" name="Group"/>
            <p:cNvGrpSpPr/>
            <p:nvPr/>
          </p:nvGrpSpPr>
          <p:grpSpPr>
            <a:xfrm>
              <a:off x="0" y="-1"/>
              <a:ext cx="1016000" cy="544077"/>
              <a:chOff x="0" y="0"/>
              <a:chExt cx="1016000" cy="544075"/>
            </a:xfrm>
          </p:grpSpPr>
          <p:sp>
            <p:nvSpPr>
              <p:cNvPr id="611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FF9933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12" name="6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</a:p>
            </p:txBody>
          </p:sp>
        </p:grpSp>
        <p:grpSp>
          <p:nvGrpSpPr>
            <p:cNvPr id="616" name="Group"/>
            <p:cNvGrpSpPr/>
            <p:nvPr/>
          </p:nvGrpSpPr>
          <p:grpSpPr>
            <a:xfrm>
              <a:off x="1005415" y="-1"/>
              <a:ext cx="1016001" cy="544077"/>
              <a:chOff x="0" y="0"/>
              <a:chExt cx="1016000" cy="544075"/>
            </a:xfrm>
          </p:grpSpPr>
          <p:sp>
            <p:nvSpPr>
              <p:cNvPr id="614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15" name="10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</a:t>
                </a:r>
              </a:p>
            </p:txBody>
          </p:sp>
        </p:grpSp>
        <p:grpSp>
          <p:nvGrpSpPr>
            <p:cNvPr id="619" name="Group"/>
            <p:cNvGrpSpPr/>
            <p:nvPr/>
          </p:nvGrpSpPr>
          <p:grpSpPr>
            <a:xfrm>
              <a:off x="2029882" y="-1"/>
              <a:ext cx="1016001" cy="544077"/>
              <a:chOff x="0" y="0"/>
              <a:chExt cx="1016000" cy="544075"/>
            </a:xfrm>
          </p:grpSpPr>
          <p:sp>
            <p:nvSpPr>
              <p:cNvPr id="617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18" name="5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</p:grpSp>
        <p:grpSp>
          <p:nvGrpSpPr>
            <p:cNvPr id="622" name="Group"/>
            <p:cNvGrpSpPr/>
            <p:nvPr/>
          </p:nvGrpSpPr>
          <p:grpSpPr>
            <a:xfrm>
              <a:off x="3045882" y="-1"/>
              <a:ext cx="1016001" cy="544077"/>
              <a:chOff x="0" y="0"/>
              <a:chExt cx="1016000" cy="544075"/>
            </a:xfrm>
          </p:grpSpPr>
          <p:sp>
            <p:nvSpPr>
              <p:cNvPr id="620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21" name="8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</p:grpSp>
        <p:grpSp>
          <p:nvGrpSpPr>
            <p:cNvPr id="625" name="Group"/>
            <p:cNvGrpSpPr/>
            <p:nvPr/>
          </p:nvGrpSpPr>
          <p:grpSpPr>
            <a:xfrm>
              <a:off x="4061883" y="-1"/>
              <a:ext cx="1016001" cy="544077"/>
              <a:chOff x="0" y="0"/>
              <a:chExt cx="1016000" cy="544075"/>
            </a:xfrm>
          </p:grpSpPr>
          <p:sp>
            <p:nvSpPr>
              <p:cNvPr id="623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24" name="1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</p:grpSp>
        <p:grpSp>
          <p:nvGrpSpPr>
            <p:cNvPr id="628" name="Group"/>
            <p:cNvGrpSpPr/>
            <p:nvPr/>
          </p:nvGrpSpPr>
          <p:grpSpPr>
            <a:xfrm>
              <a:off x="5067300" y="-1"/>
              <a:ext cx="1016000" cy="544077"/>
              <a:chOff x="0" y="0"/>
              <a:chExt cx="1016000" cy="544075"/>
            </a:xfrm>
          </p:grpSpPr>
          <p:sp>
            <p:nvSpPr>
              <p:cNvPr id="626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27" name="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</p:grpSp>
        <p:grpSp>
          <p:nvGrpSpPr>
            <p:cNvPr id="631" name="Group"/>
            <p:cNvGrpSpPr/>
            <p:nvPr/>
          </p:nvGrpSpPr>
          <p:grpSpPr>
            <a:xfrm>
              <a:off x="6091766" y="-1"/>
              <a:ext cx="1016001" cy="544077"/>
              <a:chOff x="0" y="0"/>
              <a:chExt cx="1016000" cy="544075"/>
            </a:xfrm>
          </p:grpSpPr>
          <p:sp>
            <p:nvSpPr>
              <p:cNvPr id="629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30" name="2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634" name="Group"/>
            <p:cNvGrpSpPr/>
            <p:nvPr/>
          </p:nvGrpSpPr>
          <p:grpSpPr>
            <a:xfrm>
              <a:off x="7107766" y="-1"/>
              <a:ext cx="1016001" cy="544077"/>
              <a:chOff x="0" y="0"/>
              <a:chExt cx="1016000" cy="544075"/>
            </a:xfrm>
          </p:grpSpPr>
          <p:sp>
            <p:nvSpPr>
              <p:cNvPr id="632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33" name="11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</p:grpSp>
      </p:grpSp>
      <p:sp>
        <p:nvSpPr>
          <p:cNvPr id="636" name="Rectangle"/>
          <p:cNvSpPr/>
          <p:nvPr/>
        </p:nvSpPr>
        <p:spPr>
          <a:xfrm>
            <a:off x="2245784" y="4726805"/>
            <a:ext cx="1016001" cy="536576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37" name="6"/>
          <p:cNvSpPr txBox="1"/>
          <p:nvPr/>
        </p:nvSpPr>
        <p:spPr>
          <a:xfrm>
            <a:off x="2245784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638" name="Rectangle"/>
          <p:cNvSpPr/>
          <p:nvPr/>
        </p:nvSpPr>
        <p:spPr>
          <a:xfrm>
            <a:off x="3251200" y="4726805"/>
            <a:ext cx="1016000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39" name="5"/>
          <p:cNvSpPr txBox="1"/>
          <p:nvPr/>
        </p:nvSpPr>
        <p:spPr>
          <a:xfrm>
            <a:off x="3251200" y="4719304"/>
            <a:ext cx="10160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640" name="Rectangle"/>
          <p:cNvSpPr/>
          <p:nvPr/>
        </p:nvSpPr>
        <p:spPr>
          <a:xfrm>
            <a:off x="4275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41" name="Rectangle"/>
          <p:cNvSpPr/>
          <p:nvPr/>
        </p:nvSpPr>
        <p:spPr>
          <a:xfrm>
            <a:off x="5291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42" name="Rectangle"/>
          <p:cNvSpPr/>
          <p:nvPr/>
        </p:nvSpPr>
        <p:spPr>
          <a:xfrm>
            <a:off x="6307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43" name="Rectangle"/>
          <p:cNvSpPr/>
          <p:nvPr/>
        </p:nvSpPr>
        <p:spPr>
          <a:xfrm>
            <a:off x="7313083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44" name="Rectangle"/>
          <p:cNvSpPr/>
          <p:nvPr/>
        </p:nvSpPr>
        <p:spPr>
          <a:xfrm>
            <a:off x="8337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45" name="Rectangle"/>
          <p:cNvSpPr/>
          <p:nvPr/>
        </p:nvSpPr>
        <p:spPr>
          <a:xfrm>
            <a:off x="9353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46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47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48" name="Line"/>
          <p:cNvSpPr/>
          <p:nvPr/>
        </p:nvSpPr>
        <p:spPr>
          <a:xfrm>
            <a:off x="2623441" y="2493132"/>
            <a:ext cx="6352453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49" name="Line"/>
          <p:cNvSpPr/>
          <p:nvPr/>
        </p:nvSpPr>
        <p:spPr>
          <a:xfrm>
            <a:off x="4873659" y="2603759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50" name="10"/>
          <p:cNvSpPr txBox="1"/>
          <p:nvPr/>
        </p:nvSpPr>
        <p:spPr>
          <a:xfrm>
            <a:off x="9353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651" name="Idea of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partition</a:t>
            </a:r>
          </a:p>
        </p:txBody>
      </p:sp>
      <p:sp>
        <p:nvSpPr>
          <p:cNvPr id="652" name="8"/>
          <p:cNvSpPr txBox="1"/>
          <p:nvPr/>
        </p:nvSpPr>
        <p:spPr>
          <a:xfrm>
            <a:off x="8337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653" name="13"/>
          <p:cNvSpPr txBox="1"/>
          <p:nvPr/>
        </p:nvSpPr>
        <p:spPr>
          <a:xfrm>
            <a:off x="7313083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654" name="Line"/>
          <p:cNvSpPr/>
          <p:nvPr/>
        </p:nvSpPr>
        <p:spPr>
          <a:xfrm>
            <a:off x="5818652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55" name="Line"/>
          <p:cNvSpPr/>
          <p:nvPr/>
        </p:nvSpPr>
        <p:spPr>
          <a:xfrm>
            <a:off x="6763646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56" name="3"/>
          <p:cNvSpPr txBox="1"/>
          <p:nvPr/>
        </p:nvSpPr>
        <p:spPr>
          <a:xfrm>
            <a:off x="4275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657" name="Line"/>
          <p:cNvSpPr/>
          <p:nvPr/>
        </p:nvSpPr>
        <p:spPr>
          <a:xfrm>
            <a:off x="776528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58" name="2"/>
          <p:cNvSpPr txBox="1"/>
          <p:nvPr/>
        </p:nvSpPr>
        <p:spPr>
          <a:xfrm>
            <a:off x="8337550" y="3089959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659" name="Line"/>
          <p:cNvSpPr/>
          <p:nvPr/>
        </p:nvSpPr>
        <p:spPr>
          <a:xfrm flipH="1">
            <a:off x="5845632" y="3679445"/>
            <a:ext cx="2736553" cy="997934"/>
          </a:xfrm>
          <a:prstGeom prst="line">
            <a:avLst/>
          </a:prstGeom>
          <a:ln w="38100">
            <a:solidFill>
              <a:srgbClr val="0000FF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60" name="Line"/>
          <p:cNvSpPr/>
          <p:nvPr/>
        </p:nvSpPr>
        <p:spPr>
          <a:xfrm>
            <a:off x="877850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61" name="2"/>
          <p:cNvSpPr txBox="1"/>
          <p:nvPr/>
        </p:nvSpPr>
        <p:spPr>
          <a:xfrm>
            <a:off x="5291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Idea of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partition</a:t>
            </a:r>
          </a:p>
        </p:txBody>
      </p:sp>
      <p:sp>
        <p:nvSpPr>
          <p:cNvPr id="664" name="If we are allowed to use a second array, it would be easy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544077"/>
          </a:xfrm>
          <a:prstGeom prst="rect">
            <a:avLst/>
          </a:prstGeom>
        </p:spPr>
        <p:txBody>
          <a:bodyPr/>
          <a:lstStyle/>
          <a:p>
            <a:r>
              <a:t>If we are allowed to use a second array, it would be easy</a:t>
            </a:r>
          </a:p>
        </p:txBody>
      </p:sp>
      <p:grpSp>
        <p:nvGrpSpPr>
          <p:cNvPr id="667" name="Group"/>
          <p:cNvGrpSpPr/>
          <p:nvPr/>
        </p:nvGrpSpPr>
        <p:grpSpPr>
          <a:xfrm>
            <a:off x="2245784" y="3089959"/>
            <a:ext cx="1016001" cy="544077"/>
            <a:chOff x="0" y="0"/>
            <a:chExt cx="1016000" cy="544075"/>
          </a:xfrm>
        </p:grpSpPr>
        <p:sp>
          <p:nvSpPr>
            <p:cNvPr id="66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66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670" name="Group"/>
          <p:cNvGrpSpPr/>
          <p:nvPr/>
        </p:nvGrpSpPr>
        <p:grpSpPr>
          <a:xfrm>
            <a:off x="3251200" y="3089959"/>
            <a:ext cx="1016000" cy="544077"/>
            <a:chOff x="0" y="0"/>
            <a:chExt cx="1016000" cy="544075"/>
          </a:xfrm>
        </p:grpSpPr>
        <p:sp>
          <p:nvSpPr>
            <p:cNvPr id="66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69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673" name="Group"/>
          <p:cNvGrpSpPr/>
          <p:nvPr/>
        </p:nvGrpSpPr>
        <p:grpSpPr>
          <a:xfrm>
            <a:off x="4275666" y="3089959"/>
            <a:ext cx="1016001" cy="544077"/>
            <a:chOff x="0" y="0"/>
            <a:chExt cx="1016000" cy="544075"/>
          </a:xfrm>
        </p:grpSpPr>
        <p:sp>
          <p:nvSpPr>
            <p:cNvPr id="67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72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676" name="Group"/>
          <p:cNvGrpSpPr/>
          <p:nvPr/>
        </p:nvGrpSpPr>
        <p:grpSpPr>
          <a:xfrm>
            <a:off x="5291666" y="3089959"/>
            <a:ext cx="1016001" cy="544077"/>
            <a:chOff x="0" y="0"/>
            <a:chExt cx="1016000" cy="544075"/>
          </a:xfrm>
        </p:grpSpPr>
        <p:sp>
          <p:nvSpPr>
            <p:cNvPr id="67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75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679" name="Group"/>
          <p:cNvGrpSpPr/>
          <p:nvPr/>
        </p:nvGrpSpPr>
        <p:grpSpPr>
          <a:xfrm>
            <a:off x="6307666" y="3089959"/>
            <a:ext cx="1016001" cy="544077"/>
            <a:chOff x="0" y="0"/>
            <a:chExt cx="1016000" cy="544075"/>
          </a:xfrm>
        </p:grpSpPr>
        <p:sp>
          <p:nvSpPr>
            <p:cNvPr id="67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78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682" name="Group"/>
          <p:cNvGrpSpPr/>
          <p:nvPr/>
        </p:nvGrpSpPr>
        <p:grpSpPr>
          <a:xfrm>
            <a:off x="7313083" y="3089959"/>
            <a:ext cx="1016001" cy="544077"/>
            <a:chOff x="0" y="0"/>
            <a:chExt cx="1016000" cy="544075"/>
          </a:xfrm>
        </p:grpSpPr>
        <p:sp>
          <p:nvSpPr>
            <p:cNvPr id="68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81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sp>
        <p:nvSpPr>
          <p:cNvPr id="683" name="Rectangle"/>
          <p:cNvSpPr/>
          <p:nvPr/>
        </p:nvSpPr>
        <p:spPr>
          <a:xfrm>
            <a:off x="8337550" y="3097459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84" name="2"/>
          <p:cNvSpPr txBox="1"/>
          <p:nvPr/>
        </p:nvSpPr>
        <p:spPr>
          <a:xfrm>
            <a:off x="8337550" y="3089959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grpSp>
        <p:nvGrpSpPr>
          <p:cNvPr id="687" name="Group"/>
          <p:cNvGrpSpPr/>
          <p:nvPr/>
        </p:nvGrpSpPr>
        <p:grpSpPr>
          <a:xfrm>
            <a:off x="9353550" y="3089959"/>
            <a:ext cx="1016001" cy="544077"/>
            <a:chOff x="0" y="0"/>
            <a:chExt cx="1016000" cy="544075"/>
          </a:xfrm>
        </p:grpSpPr>
        <p:sp>
          <p:nvSpPr>
            <p:cNvPr id="68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86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688" name="Rectangle"/>
          <p:cNvSpPr/>
          <p:nvPr/>
        </p:nvSpPr>
        <p:spPr>
          <a:xfrm>
            <a:off x="2245784" y="4726805"/>
            <a:ext cx="1016001" cy="536576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89" name="6"/>
          <p:cNvSpPr txBox="1"/>
          <p:nvPr/>
        </p:nvSpPr>
        <p:spPr>
          <a:xfrm>
            <a:off x="2245784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690" name="Rectangle"/>
          <p:cNvSpPr/>
          <p:nvPr/>
        </p:nvSpPr>
        <p:spPr>
          <a:xfrm>
            <a:off x="3251200" y="4726805"/>
            <a:ext cx="1016000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91" name="5"/>
          <p:cNvSpPr txBox="1"/>
          <p:nvPr/>
        </p:nvSpPr>
        <p:spPr>
          <a:xfrm>
            <a:off x="3251200" y="4719304"/>
            <a:ext cx="10160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692" name="Rectangle"/>
          <p:cNvSpPr/>
          <p:nvPr/>
        </p:nvSpPr>
        <p:spPr>
          <a:xfrm>
            <a:off x="4275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93" name="3"/>
          <p:cNvSpPr txBox="1"/>
          <p:nvPr/>
        </p:nvSpPr>
        <p:spPr>
          <a:xfrm>
            <a:off x="4275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694" name="Rectangle"/>
          <p:cNvSpPr/>
          <p:nvPr/>
        </p:nvSpPr>
        <p:spPr>
          <a:xfrm>
            <a:off x="5291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95" name="2"/>
          <p:cNvSpPr txBox="1"/>
          <p:nvPr/>
        </p:nvSpPr>
        <p:spPr>
          <a:xfrm>
            <a:off x="5291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696" name="Rectangle"/>
          <p:cNvSpPr/>
          <p:nvPr/>
        </p:nvSpPr>
        <p:spPr>
          <a:xfrm>
            <a:off x="6307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97" name="11"/>
          <p:cNvSpPr txBox="1"/>
          <p:nvPr/>
        </p:nvSpPr>
        <p:spPr>
          <a:xfrm>
            <a:off x="6307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698" name="Rectangle"/>
          <p:cNvSpPr/>
          <p:nvPr/>
        </p:nvSpPr>
        <p:spPr>
          <a:xfrm>
            <a:off x="7313083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699" name="13"/>
          <p:cNvSpPr txBox="1"/>
          <p:nvPr/>
        </p:nvSpPr>
        <p:spPr>
          <a:xfrm>
            <a:off x="7313083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700" name="Rectangle"/>
          <p:cNvSpPr/>
          <p:nvPr/>
        </p:nvSpPr>
        <p:spPr>
          <a:xfrm>
            <a:off x="8337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01" name="8"/>
          <p:cNvSpPr txBox="1"/>
          <p:nvPr/>
        </p:nvSpPr>
        <p:spPr>
          <a:xfrm>
            <a:off x="8337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702" name="Rectangle"/>
          <p:cNvSpPr/>
          <p:nvPr/>
        </p:nvSpPr>
        <p:spPr>
          <a:xfrm>
            <a:off x="9353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03" name="10"/>
          <p:cNvSpPr txBox="1"/>
          <p:nvPr/>
        </p:nvSpPr>
        <p:spPr>
          <a:xfrm>
            <a:off x="9353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704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05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06" name="Line"/>
          <p:cNvSpPr/>
          <p:nvPr/>
        </p:nvSpPr>
        <p:spPr>
          <a:xfrm>
            <a:off x="2623441" y="2493132"/>
            <a:ext cx="7300276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07" name="Line"/>
          <p:cNvSpPr/>
          <p:nvPr/>
        </p:nvSpPr>
        <p:spPr>
          <a:xfrm>
            <a:off x="4873659" y="2603759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08" name="Line"/>
          <p:cNvSpPr/>
          <p:nvPr/>
        </p:nvSpPr>
        <p:spPr>
          <a:xfrm>
            <a:off x="5818652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09" name="Line"/>
          <p:cNvSpPr/>
          <p:nvPr/>
        </p:nvSpPr>
        <p:spPr>
          <a:xfrm>
            <a:off x="6763646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10" name="Line"/>
          <p:cNvSpPr/>
          <p:nvPr/>
        </p:nvSpPr>
        <p:spPr>
          <a:xfrm>
            <a:off x="776528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11" name="Line"/>
          <p:cNvSpPr/>
          <p:nvPr/>
        </p:nvSpPr>
        <p:spPr>
          <a:xfrm>
            <a:off x="877850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12" name="Line"/>
          <p:cNvSpPr/>
          <p:nvPr/>
        </p:nvSpPr>
        <p:spPr>
          <a:xfrm>
            <a:off x="9821714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13" name="Line"/>
          <p:cNvSpPr/>
          <p:nvPr/>
        </p:nvSpPr>
        <p:spPr>
          <a:xfrm flipH="1">
            <a:off x="6868118" y="3680383"/>
            <a:ext cx="2736553" cy="997934"/>
          </a:xfrm>
          <a:prstGeom prst="line">
            <a:avLst/>
          </a:prstGeom>
          <a:ln w="38100">
            <a:solidFill>
              <a:srgbClr val="0000FF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Idea of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partition</a:t>
            </a:r>
          </a:p>
        </p:txBody>
      </p:sp>
      <p:sp>
        <p:nvSpPr>
          <p:cNvPr id="716" name="If we are allowed to use a second array, it would be easy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544077"/>
          </a:xfrm>
          <a:prstGeom prst="rect">
            <a:avLst/>
          </a:prstGeom>
        </p:spPr>
        <p:txBody>
          <a:bodyPr/>
          <a:lstStyle/>
          <a:p>
            <a:r>
              <a:t>If we are allowed to use a second array, it would be easy</a:t>
            </a:r>
          </a:p>
        </p:txBody>
      </p:sp>
      <p:grpSp>
        <p:nvGrpSpPr>
          <p:cNvPr id="719" name="Group"/>
          <p:cNvGrpSpPr/>
          <p:nvPr/>
        </p:nvGrpSpPr>
        <p:grpSpPr>
          <a:xfrm>
            <a:off x="2245784" y="3089959"/>
            <a:ext cx="1016001" cy="544077"/>
            <a:chOff x="0" y="0"/>
            <a:chExt cx="1016000" cy="544075"/>
          </a:xfrm>
        </p:grpSpPr>
        <p:sp>
          <p:nvSpPr>
            <p:cNvPr id="71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18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722" name="Group"/>
          <p:cNvGrpSpPr/>
          <p:nvPr/>
        </p:nvGrpSpPr>
        <p:grpSpPr>
          <a:xfrm>
            <a:off x="3251200" y="3089959"/>
            <a:ext cx="1016000" cy="544077"/>
            <a:chOff x="0" y="0"/>
            <a:chExt cx="1016000" cy="544075"/>
          </a:xfrm>
        </p:grpSpPr>
        <p:sp>
          <p:nvSpPr>
            <p:cNvPr id="72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21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725" name="Group"/>
          <p:cNvGrpSpPr/>
          <p:nvPr/>
        </p:nvGrpSpPr>
        <p:grpSpPr>
          <a:xfrm>
            <a:off x="4275666" y="3089959"/>
            <a:ext cx="1016001" cy="544077"/>
            <a:chOff x="0" y="0"/>
            <a:chExt cx="1016000" cy="544075"/>
          </a:xfrm>
        </p:grpSpPr>
        <p:sp>
          <p:nvSpPr>
            <p:cNvPr id="72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24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728" name="Group"/>
          <p:cNvGrpSpPr/>
          <p:nvPr/>
        </p:nvGrpSpPr>
        <p:grpSpPr>
          <a:xfrm>
            <a:off x="5291666" y="3089959"/>
            <a:ext cx="1016001" cy="544077"/>
            <a:chOff x="0" y="0"/>
            <a:chExt cx="1016000" cy="544075"/>
          </a:xfrm>
        </p:grpSpPr>
        <p:sp>
          <p:nvSpPr>
            <p:cNvPr id="72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27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731" name="Group"/>
          <p:cNvGrpSpPr/>
          <p:nvPr/>
        </p:nvGrpSpPr>
        <p:grpSpPr>
          <a:xfrm>
            <a:off x="6307666" y="3089959"/>
            <a:ext cx="1016001" cy="544077"/>
            <a:chOff x="0" y="0"/>
            <a:chExt cx="1016000" cy="544075"/>
          </a:xfrm>
        </p:grpSpPr>
        <p:sp>
          <p:nvSpPr>
            <p:cNvPr id="72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30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734" name="Group"/>
          <p:cNvGrpSpPr/>
          <p:nvPr/>
        </p:nvGrpSpPr>
        <p:grpSpPr>
          <a:xfrm>
            <a:off x="7313083" y="3089959"/>
            <a:ext cx="1016001" cy="544077"/>
            <a:chOff x="0" y="0"/>
            <a:chExt cx="1016000" cy="544075"/>
          </a:xfrm>
        </p:grpSpPr>
        <p:sp>
          <p:nvSpPr>
            <p:cNvPr id="73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33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sp>
        <p:nvSpPr>
          <p:cNvPr id="735" name="Rectangle"/>
          <p:cNvSpPr/>
          <p:nvPr/>
        </p:nvSpPr>
        <p:spPr>
          <a:xfrm>
            <a:off x="8337550" y="3097459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36" name="2"/>
          <p:cNvSpPr txBox="1"/>
          <p:nvPr/>
        </p:nvSpPr>
        <p:spPr>
          <a:xfrm>
            <a:off x="8337550" y="3089959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grpSp>
        <p:nvGrpSpPr>
          <p:cNvPr id="739" name="Group"/>
          <p:cNvGrpSpPr/>
          <p:nvPr/>
        </p:nvGrpSpPr>
        <p:grpSpPr>
          <a:xfrm>
            <a:off x="9353550" y="3089959"/>
            <a:ext cx="1016001" cy="544077"/>
            <a:chOff x="0" y="0"/>
            <a:chExt cx="1016000" cy="544075"/>
          </a:xfrm>
        </p:grpSpPr>
        <p:sp>
          <p:nvSpPr>
            <p:cNvPr id="73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38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740" name="Rectangle"/>
          <p:cNvSpPr/>
          <p:nvPr/>
        </p:nvSpPr>
        <p:spPr>
          <a:xfrm>
            <a:off x="2245784" y="4726805"/>
            <a:ext cx="1016001" cy="536576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41" name="6"/>
          <p:cNvSpPr txBox="1"/>
          <p:nvPr/>
        </p:nvSpPr>
        <p:spPr>
          <a:xfrm>
            <a:off x="2245784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742" name="Rectangle"/>
          <p:cNvSpPr/>
          <p:nvPr/>
        </p:nvSpPr>
        <p:spPr>
          <a:xfrm>
            <a:off x="3251200" y="4726805"/>
            <a:ext cx="1016000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43" name="5"/>
          <p:cNvSpPr txBox="1"/>
          <p:nvPr/>
        </p:nvSpPr>
        <p:spPr>
          <a:xfrm>
            <a:off x="3251200" y="4719304"/>
            <a:ext cx="10160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744" name="Rectangle"/>
          <p:cNvSpPr/>
          <p:nvPr/>
        </p:nvSpPr>
        <p:spPr>
          <a:xfrm>
            <a:off x="4275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45" name="3"/>
          <p:cNvSpPr txBox="1"/>
          <p:nvPr/>
        </p:nvSpPr>
        <p:spPr>
          <a:xfrm>
            <a:off x="4275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746" name="Rectangle"/>
          <p:cNvSpPr/>
          <p:nvPr/>
        </p:nvSpPr>
        <p:spPr>
          <a:xfrm>
            <a:off x="5291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47" name="2"/>
          <p:cNvSpPr txBox="1"/>
          <p:nvPr/>
        </p:nvSpPr>
        <p:spPr>
          <a:xfrm>
            <a:off x="5291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748" name="Rectangle"/>
          <p:cNvSpPr/>
          <p:nvPr/>
        </p:nvSpPr>
        <p:spPr>
          <a:xfrm>
            <a:off x="6307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49" name="11"/>
          <p:cNvSpPr txBox="1"/>
          <p:nvPr/>
        </p:nvSpPr>
        <p:spPr>
          <a:xfrm>
            <a:off x="6307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750" name="Rectangle"/>
          <p:cNvSpPr/>
          <p:nvPr/>
        </p:nvSpPr>
        <p:spPr>
          <a:xfrm>
            <a:off x="7313083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51" name="13"/>
          <p:cNvSpPr txBox="1"/>
          <p:nvPr/>
        </p:nvSpPr>
        <p:spPr>
          <a:xfrm>
            <a:off x="7313083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752" name="Rectangle"/>
          <p:cNvSpPr/>
          <p:nvPr/>
        </p:nvSpPr>
        <p:spPr>
          <a:xfrm>
            <a:off x="8337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53" name="8"/>
          <p:cNvSpPr txBox="1"/>
          <p:nvPr/>
        </p:nvSpPr>
        <p:spPr>
          <a:xfrm>
            <a:off x="8337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754" name="Rectangle"/>
          <p:cNvSpPr/>
          <p:nvPr/>
        </p:nvSpPr>
        <p:spPr>
          <a:xfrm>
            <a:off x="9353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55" name="10"/>
          <p:cNvSpPr txBox="1"/>
          <p:nvPr/>
        </p:nvSpPr>
        <p:spPr>
          <a:xfrm>
            <a:off x="9353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756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57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58" name="Line"/>
          <p:cNvSpPr/>
          <p:nvPr/>
        </p:nvSpPr>
        <p:spPr>
          <a:xfrm>
            <a:off x="2623441" y="2493132"/>
            <a:ext cx="7300276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59" name="Line"/>
          <p:cNvSpPr/>
          <p:nvPr/>
        </p:nvSpPr>
        <p:spPr>
          <a:xfrm>
            <a:off x="4873659" y="2603759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60" name="Line"/>
          <p:cNvSpPr/>
          <p:nvPr/>
        </p:nvSpPr>
        <p:spPr>
          <a:xfrm>
            <a:off x="5818652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61" name="Line"/>
          <p:cNvSpPr/>
          <p:nvPr/>
        </p:nvSpPr>
        <p:spPr>
          <a:xfrm>
            <a:off x="6763646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62" name="Line"/>
          <p:cNvSpPr/>
          <p:nvPr/>
        </p:nvSpPr>
        <p:spPr>
          <a:xfrm>
            <a:off x="776528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63" name="Line"/>
          <p:cNvSpPr/>
          <p:nvPr/>
        </p:nvSpPr>
        <p:spPr>
          <a:xfrm>
            <a:off x="877850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64" name="Line"/>
          <p:cNvSpPr/>
          <p:nvPr/>
        </p:nvSpPr>
        <p:spPr>
          <a:xfrm>
            <a:off x="9821714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65" name="Line"/>
          <p:cNvSpPr/>
          <p:nvPr/>
        </p:nvSpPr>
        <p:spPr>
          <a:xfrm rot="16200000" flipH="1">
            <a:off x="4136938" y="4136054"/>
            <a:ext cx="327149" cy="29155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Rectangle"/>
          <p:cNvSpPr/>
          <p:nvPr/>
        </p:nvSpPr>
        <p:spPr>
          <a:xfrm>
            <a:off x="2283755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68" name="2"/>
          <p:cNvSpPr txBox="1"/>
          <p:nvPr/>
        </p:nvSpPr>
        <p:spPr>
          <a:xfrm>
            <a:off x="2192161" y="4722043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769" name="Idea of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partition</a:t>
            </a:r>
          </a:p>
        </p:txBody>
      </p:sp>
      <p:sp>
        <p:nvSpPr>
          <p:cNvPr id="770" name="If we are allowed to use a second array, it would be easy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544077"/>
          </a:xfrm>
          <a:prstGeom prst="rect">
            <a:avLst/>
          </a:prstGeom>
        </p:spPr>
        <p:txBody>
          <a:bodyPr/>
          <a:lstStyle/>
          <a:p>
            <a:r>
              <a:t>If we are allowed to use a second array, it would be easy</a:t>
            </a:r>
          </a:p>
        </p:txBody>
      </p:sp>
      <p:grpSp>
        <p:nvGrpSpPr>
          <p:cNvPr id="773" name="Group"/>
          <p:cNvGrpSpPr/>
          <p:nvPr/>
        </p:nvGrpSpPr>
        <p:grpSpPr>
          <a:xfrm>
            <a:off x="2245784" y="3089959"/>
            <a:ext cx="1016001" cy="544077"/>
            <a:chOff x="0" y="0"/>
            <a:chExt cx="1016000" cy="544075"/>
          </a:xfrm>
        </p:grpSpPr>
        <p:sp>
          <p:nvSpPr>
            <p:cNvPr id="77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72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776" name="Group"/>
          <p:cNvGrpSpPr/>
          <p:nvPr/>
        </p:nvGrpSpPr>
        <p:grpSpPr>
          <a:xfrm>
            <a:off x="3251200" y="3089959"/>
            <a:ext cx="1016000" cy="544077"/>
            <a:chOff x="0" y="0"/>
            <a:chExt cx="1016000" cy="544075"/>
          </a:xfrm>
        </p:grpSpPr>
        <p:sp>
          <p:nvSpPr>
            <p:cNvPr id="77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75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779" name="Group"/>
          <p:cNvGrpSpPr/>
          <p:nvPr/>
        </p:nvGrpSpPr>
        <p:grpSpPr>
          <a:xfrm>
            <a:off x="4275666" y="3089959"/>
            <a:ext cx="1016001" cy="544077"/>
            <a:chOff x="0" y="0"/>
            <a:chExt cx="1016000" cy="544075"/>
          </a:xfrm>
        </p:grpSpPr>
        <p:sp>
          <p:nvSpPr>
            <p:cNvPr id="77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78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782" name="Group"/>
          <p:cNvGrpSpPr/>
          <p:nvPr/>
        </p:nvGrpSpPr>
        <p:grpSpPr>
          <a:xfrm>
            <a:off x="5291666" y="3089959"/>
            <a:ext cx="1016001" cy="544077"/>
            <a:chOff x="0" y="0"/>
            <a:chExt cx="1016000" cy="544075"/>
          </a:xfrm>
        </p:grpSpPr>
        <p:sp>
          <p:nvSpPr>
            <p:cNvPr id="78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81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785" name="Group"/>
          <p:cNvGrpSpPr/>
          <p:nvPr/>
        </p:nvGrpSpPr>
        <p:grpSpPr>
          <a:xfrm>
            <a:off x="6307666" y="3089959"/>
            <a:ext cx="1016001" cy="544077"/>
            <a:chOff x="0" y="0"/>
            <a:chExt cx="1016000" cy="544075"/>
          </a:xfrm>
        </p:grpSpPr>
        <p:sp>
          <p:nvSpPr>
            <p:cNvPr id="78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84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788" name="Group"/>
          <p:cNvGrpSpPr/>
          <p:nvPr/>
        </p:nvGrpSpPr>
        <p:grpSpPr>
          <a:xfrm>
            <a:off x="7313083" y="3089959"/>
            <a:ext cx="1016001" cy="544077"/>
            <a:chOff x="0" y="0"/>
            <a:chExt cx="1016000" cy="544075"/>
          </a:xfrm>
        </p:grpSpPr>
        <p:sp>
          <p:nvSpPr>
            <p:cNvPr id="78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87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sp>
        <p:nvSpPr>
          <p:cNvPr id="789" name="Rectangle"/>
          <p:cNvSpPr/>
          <p:nvPr/>
        </p:nvSpPr>
        <p:spPr>
          <a:xfrm>
            <a:off x="8337550" y="3097459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90" name="2"/>
          <p:cNvSpPr txBox="1"/>
          <p:nvPr/>
        </p:nvSpPr>
        <p:spPr>
          <a:xfrm>
            <a:off x="8337550" y="3089959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grpSp>
        <p:nvGrpSpPr>
          <p:cNvPr id="793" name="Group"/>
          <p:cNvGrpSpPr/>
          <p:nvPr/>
        </p:nvGrpSpPr>
        <p:grpSpPr>
          <a:xfrm>
            <a:off x="9353550" y="3089959"/>
            <a:ext cx="1016001" cy="544077"/>
            <a:chOff x="0" y="0"/>
            <a:chExt cx="1016000" cy="544075"/>
          </a:xfrm>
        </p:grpSpPr>
        <p:sp>
          <p:nvSpPr>
            <p:cNvPr id="79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92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794" name="Rectangle"/>
          <p:cNvSpPr/>
          <p:nvPr/>
        </p:nvSpPr>
        <p:spPr>
          <a:xfrm>
            <a:off x="5310652" y="4726805"/>
            <a:ext cx="1016001" cy="536576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95" name="6"/>
          <p:cNvSpPr txBox="1"/>
          <p:nvPr/>
        </p:nvSpPr>
        <p:spPr>
          <a:xfrm>
            <a:off x="5310652" y="4723055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796" name="Rectangle"/>
          <p:cNvSpPr/>
          <p:nvPr/>
        </p:nvSpPr>
        <p:spPr>
          <a:xfrm>
            <a:off x="3251200" y="4726805"/>
            <a:ext cx="1016000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97" name="5"/>
          <p:cNvSpPr txBox="1"/>
          <p:nvPr/>
        </p:nvSpPr>
        <p:spPr>
          <a:xfrm>
            <a:off x="3251200" y="4719304"/>
            <a:ext cx="10160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798" name="Rectangle"/>
          <p:cNvSpPr/>
          <p:nvPr/>
        </p:nvSpPr>
        <p:spPr>
          <a:xfrm>
            <a:off x="4275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799" name="3"/>
          <p:cNvSpPr txBox="1"/>
          <p:nvPr/>
        </p:nvSpPr>
        <p:spPr>
          <a:xfrm>
            <a:off x="4275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800" name="Rectangle"/>
          <p:cNvSpPr/>
          <p:nvPr/>
        </p:nvSpPr>
        <p:spPr>
          <a:xfrm>
            <a:off x="6307666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801" name="11"/>
          <p:cNvSpPr txBox="1"/>
          <p:nvPr/>
        </p:nvSpPr>
        <p:spPr>
          <a:xfrm>
            <a:off x="6307666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802" name="Rectangle"/>
          <p:cNvSpPr/>
          <p:nvPr/>
        </p:nvSpPr>
        <p:spPr>
          <a:xfrm>
            <a:off x="7313083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803" name="13"/>
          <p:cNvSpPr txBox="1"/>
          <p:nvPr/>
        </p:nvSpPr>
        <p:spPr>
          <a:xfrm>
            <a:off x="7313083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804" name="Rectangle"/>
          <p:cNvSpPr/>
          <p:nvPr/>
        </p:nvSpPr>
        <p:spPr>
          <a:xfrm>
            <a:off x="8337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805" name="8"/>
          <p:cNvSpPr txBox="1"/>
          <p:nvPr/>
        </p:nvSpPr>
        <p:spPr>
          <a:xfrm>
            <a:off x="8337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806" name="Rectangle"/>
          <p:cNvSpPr/>
          <p:nvPr/>
        </p:nvSpPr>
        <p:spPr>
          <a:xfrm>
            <a:off x="9353550" y="4726805"/>
            <a:ext cx="1016001" cy="536576"/>
          </a:xfrm>
          <a:prstGeom prst="rect">
            <a:avLst/>
          </a:prstGeom>
          <a:solidFill>
            <a:srgbClr val="CCFF99"/>
          </a:solidFill>
          <a:ln>
            <a:solidFill>
              <a:srgbClr val="000000"/>
            </a:solidFill>
            <a:miter/>
          </a:ln>
          <a:effectLst>
            <a:outerShdw blurRad="12700" dist="107762" dir="2700000" rotWithShape="0">
              <a:srgbClr val="E7E6E6"/>
            </a:outerShdw>
          </a:effectLst>
        </p:spPr>
        <p:txBody>
          <a:bodyPr lIns="45719" rIns="45719" anchor="b"/>
          <a:lstStyle/>
          <a:p>
            <a:pPr algn="ctr"/>
            <a:endParaRPr/>
          </a:p>
        </p:txBody>
      </p:sp>
      <p:sp>
        <p:nvSpPr>
          <p:cNvPr id="807" name="10"/>
          <p:cNvSpPr txBox="1"/>
          <p:nvPr/>
        </p:nvSpPr>
        <p:spPr>
          <a:xfrm>
            <a:off x="9353550" y="4719304"/>
            <a:ext cx="10160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3200" b="1" u="sng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808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09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0" name="Line"/>
          <p:cNvSpPr/>
          <p:nvPr/>
        </p:nvSpPr>
        <p:spPr>
          <a:xfrm>
            <a:off x="2623441" y="2493132"/>
            <a:ext cx="7300276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1" name="Line"/>
          <p:cNvSpPr/>
          <p:nvPr/>
        </p:nvSpPr>
        <p:spPr>
          <a:xfrm>
            <a:off x="4873659" y="2603759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2" name="Line"/>
          <p:cNvSpPr/>
          <p:nvPr/>
        </p:nvSpPr>
        <p:spPr>
          <a:xfrm>
            <a:off x="5818652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3" name="Line"/>
          <p:cNvSpPr/>
          <p:nvPr/>
        </p:nvSpPr>
        <p:spPr>
          <a:xfrm>
            <a:off x="6763646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4" name="Line"/>
          <p:cNvSpPr/>
          <p:nvPr/>
        </p:nvSpPr>
        <p:spPr>
          <a:xfrm>
            <a:off x="776528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5" name="Line"/>
          <p:cNvSpPr/>
          <p:nvPr/>
        </p:nvSpPr>
        <p:spPr>
          <a:xfrm>
            <a:off x="877850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6" name="Line"/>
          <p:cNvSpPr/>
          <p:nvPr/>
        </p:nvSpPr>
        <p:spPr>
          <a:xfrm>
            <a:off x="9821714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7" name="Line"/>
          <p:cNvSpPr/>
          <p:nvPr/>
        </p:nvSpPr>
        <p:spPr>
          <a:xfrm rot="16200000" flipH="1">
            <a:off x="4136938" y="4136054"/>
            <a:ext cx="327149" cy="29155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Line"/>
          <p:cNvSpPr/>
          <p:nvPr/>
        </p:nvSpPr>
        <p:spPr>
          <a:xfrm rot="16200000" flipH="1">
            <a:off x="5977040" y="1729589"/>
            <a:ext cx="781587" cy="4954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0" name="Idea of in-place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in-place</a:t>
            </a:r>
            <a:r>
              <a:t> partition</a:t>
            </a:r>
          </a:p>
        </p:txBody>
      </p:sp>
      <p:grpSp>
        <p:nvGrpSpPr>
          <p:cNvPr id="823" name="Group"/>
          <p:cNvGrpSpPr/>
          <p:nvPr/>
        </p:nvGrpSpPr>
        <p:grpSpPr>
          <a:xfrm>
            <a:off x="2245784" y="3093470"/>
            <a:ext cx="1016001" cy="544077"/>
            <a:chOff x="0" y="0"/>
            <a:chExt cx="1016000" cy="544075"/>
          </a:xfrm>
        </p:grpSpPr>
        <p:sp>
          <p:nvSpPr>
            <p:cNvPr id="82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22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826" name="Group"/>
          <p:cNvGrpSpPr/>
          <p:nvPr/>
        </p:nvGrpSpPr>
        <p:grpSpPr>
          <a:xfrm>
            <a:off x="3251200" y="3100971"/>
            <a:ext cx="1016000" cy="549276"/>
            <a:chOff x="0" y="7500"/>
            <a:chExt cx="1016000" cy="549274"/>
          </a:xfrm>
        </p:grpSpPr>
        <p:sp>
          <p:nvSpPr>
            <p:cNvPr id="82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25" name="10"/>
            <p:cNvSpPr/>
            <p:nvPr/>
          </p:nvSpPr>
          <p:spPr>
            <a:xfrm>
              <a:off x="0" y="12699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829" name="Group"/>
          <p:cNvGrpSpPr/>
          <p:nvPr/>
        </p:nvGrpSpPr>
        <p:grpSpPr>
          <a:xfrm>
            <a:off x="4275666" y="3093470"/>
            <a:ext cx="1016001" cy="544077"/>
            <a:chOff x="0" y="0"/>
            <a:chExt cx="1016000" cy="544075"/>
          </a:xfrm>
        </p:grpSpPr>
        <p:sp>
          <p:nvSpPr>
            <p:cNvPr id="82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28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832" name="Group"/>
          <p:cNvGrpSpPr/>
          <p:nvPr/>
        </p:nvGrpSpPr>
        <p:grpSpPr>
          <a:xfrm>
            <a:off x="5291666" y="3093470"/>
            <a:ext cx="1016001" cy="544077"/>
            <a:chOff x="0" y="0"/>
            <a:chExt cx="1016000" cy="544075"/>
          </a:xfrm>
        </p:grpSpPr>
        <p:sp>
          <p:nvSpPr>
            <p:cNvPr id="83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31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835" name="Group"/>
          <p:cNvGrpSpPr/>
          <p:nvPr/>
        </p:nvGrpSpPr>
        <p:grpSpPr>
          <a:xfrm>
            <a:off x="6307666" y="3093470"/>
            <a:ext cx="1016001" cy="544077"/>
            <a:chOff x="0" y="0"/>
            <a:chExt cx="1016000" cy="544075"/>
          </a:xfrm>
        </p:grpSpPr>
        <p:sp>
          <p:nvSpPr>
            <p:cNvPr id="83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34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838" name="Group"/>
          <p:cNvGrpSpPr/>
          <p:nvPr/>
        </p:nvGrpSpPr>
        <p:grpSpPr>
          <a:xfrm>
            <a:off x="7313083" y="3093470"/>
            <a:ext cx="1016001" cy="544077"/>
            <a:chOff x="0" y="0"/>
            <a:chExt cx="1016000" cy="544075"/>
          </a:xfrm>
        </p:grpSpPr>
        <p:sp>
          <p:nvSpPr>
            <p:cNvPr id="83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37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841" name="Group"/>
          <p:cNvGrpSpPr/>
          <p:nvPr/>
        </p:nvGrpSpPr>
        <p:grpSpPr>
          <a:xfrm>
            <a:off x="8337550" y="3093470"/>
            <a:ext cx="1016001" cy="544077"/>
            <a:chOff x="0" y="0"/>
            <a:chExt cx="1016000" cy="544075"/>
          </a:xfrm>
        </p:grpSpPr>
        <p:sp>
          <p:nvSpPr>
            <p:cNvPr id="83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40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844" name="Group"/>
          <p:cNvGrpSpPr/>
          <p:nvPr/>
        </p:nvGrpSpPr>
        <p:grpSpPr>
          <a:xfrm>
            <a:off x="9353550" y="3093470"/>
            <a:ext cx="1016001" cy="544077"/>
            <a:chOff x="0" y="0"/>
            <a:chExt cx="1016000" cy="544075"/>
          </a:xfrm>
        </p:grpSpPr>
        <p:sp>
          <p:nvSpPr>
            <p:cNvPr id="84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43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8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846" name="Keep two iterators: one from head, one from tail…"/>
          <p:cNvSpPr txBox="1"/>
          <p:nvPr/>
        </p:nvSpPr>
        <p:spPr>
          <a:xfrm>
            <a:off x="1680059" y="4602457"/>
            <a:ext cx="8239217" cy="2042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173736" indent="-173736" defTabSz="694944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128"/>
            </a:pPr>
            <a:r>
              <a:t>Keep two iterators: one from head, one from tail</a:t>
            </a:r>
          </a:p>
          <a:p>
            <a:pPr marL="173736" indent="-173736" defTabSz="694944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128"/>
            </a:pPr>
            <a:r>
              <a:t>Blue pointer stops at a number &gt;  6(pivot)</a:t>
            </a:r>
          </a:p>
          <a:p>
            <a:pPr marL="173736" indent="-173736" defTabSz="694944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128"/>
            </a:pPr>
            <a:r>
              <a:t>Red pointer stops at a number  &lt; 6 (pivot)</a:t>
            </a:r>
          </a:p>
          <a:p>
            <a:pPr marL="173736" indent="-173736" defTabSz="694944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128"/>
            </a:pPr>
            <a:r>
              <a:t>Swap both numubers</a:t>
            </a:r>
          </a:p>
          <a:p>
            <a:pPr marL="521208" lvl="1" indent="-173736" defTabSz="694944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128"/>
            </a:pPr>
            <a:r>
              <a:t>Stop when BLUE and RED pointers  cross over</a:t>
            </a:r>
          </a:p>
        </p:txBody>
      </p:sp>
      <p:sp>
        <p:nvSpPr>
          <p:cNvPr id="847" name="Line"/>
          <p:cNvSpPr/>
          <p:nvPr/>
        </p:nvSpPr>
        <p:spPr>
          <a:xfrm>
            <a:off x="87982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48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49" name="Line"/>
          <p:cNvSpPr/>
          <p:nvPr/>
        </p:nvSpPr>
        <p:spPr>
          <a:xfrm>
            <a:off x="98015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50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51" name="Line"/>
          <p:cNvSpPr/>
          <p:nvPr/>
        </p:nvSpPr>
        <p:spPr>
          <a:xfrm>
            <a:off x="2623441" y="2493132"/>
            <a:ext cx="1016001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52" name="Line"/>
          <p:cNvSpPr/>
          <p:nvPr/>
        </p:nvSpPr>
        <p:spPr>
          <a:xfrm flipH="1">
            <a:off x="8785803" y="2313876"/>
            <a:ext cx="114277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Line"/>
          <p:cNvSpPr/>
          <p:nvPr/>
        </p:nvSpPr>
        <p:spPr>
          <a:xfrm rot="16200000" flipH="1">
            <a:off x="5977040" y="1729589"/>
            <a:ext cx="781587" cy="4954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5" name="Idea of in-place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in-place</a:t>
            </a:r>
            <a:r>
              <a:t> partition</a:t>
            </a:r>
          </a:p>
        </p:txBody>
      </p:sp>
      <p:grpSp>
        <p:nvGrpSpPr>
          <p:cNvPr id="858" name="Group"/>
          <p:cNvGrpSpPr/>
          <p:nvPr/>
        </p:nvGrpSpPr>
        <p:grpSpPr>
          <a:xfrm>
            <a:off x="2245784" y="3093470"/>
            <a:ext cx="1016001" cy="544077"/>
            <a:chOff x="0" y="0"/>
            <a:chExt cx="1016000" cy="544075"/>
          </a:xfrm>
        </p:grpSpPr>
        <p:sp>
          <p:nvSpPr>
            <p:cNvPr id="85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57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861" name="Group"/>
          <p:cNvGrpSpPr/>
          <p:nvPr/>
        </p:nvGrpSpPr>
        <p:grpSpPr>
          <a:xfrm>
            <a:off x="3251200" y="3100971"/>
            <a:ext cx="1016000" cy="549276"/>
            <a:chOff x="0" y="7500"/>
            <a:chExt cx="1016000" cy="549274"/>
          </a:xfrm>
        </p:grpSpPr>
        <p:sp>
          <p:nvSpPr>
            <p:cNvPr id="85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60" name="2"/>
            <p:cNvSpPr/>
            <p:nvPr/>
          </p:nvSpPr>
          <p:spPr>
            <a:xfrm>
              <a:off x="0" y="12699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864" name="Group"/>
          <p:cNvGrpSpPr/>
          <p:nvPr/>
        </p:nvGrpSpPr>
        <p:grpSpPr>
          <a:xfrm>
            <a:off x="4275666" y="3093470"/>
            <a:ext cx="1016001" cy="544077"/>
            <a:chOff x="0" y="0"/>
            <a:chExt cx="1016000" cy="544075"/>
          </a:xfrm>
        </p:grpSpPr>
        <p:sp>
          <p:nvSpPr>
            <p:cNvPr id="86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63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867" name="Group"/>
          <p:cNvGrpSpPr/>
          <p:nvPr/>
        </p:nvGrpSpPr>
        <p:grpSpPr>
          <a:xfrm>
            <a:off x="5291666" y="3093470"/>
            <a:ext cx="1016001" cy="544077"/>
            <a:chOff x="0" y="0"/>
            <a:chExt cx="1016000" cy="544075"/>
          </a:xfrm>
        </p:grpSpPr>
        <p:sp>
          <p:nvSpPr>
            <p:cNvPr id="86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66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870" name="Group"/>
          <p:cNvGrpSpPr/>
          <p:nvPr/>
        </p:nvGrpSpPr>
        <p:grpSpPr>
          <a:xfrm>
            <a:off x="6307666" y="3093470"/>
            <a:ext cx="1016001" cy="544077"/>
            <a:chOff x="0" y="0"/>
            <a:chExt cx="1016000" cy="544075"/>
          </a:xfrm>
        </p:grpSpPr>
        <p:sp>
          <p:nvSpPr>
            <p:cNvPr id="86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69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873" name="Group"/>
          <p:cNvGrpSpPr/>
          <p:nvPr/>
        </p:nvGrpSpPr>
        <p:grpSpPr>
          <a:xfrm>
            <a:off x="7313083" y="3093470"/>
            <a:ext cx="1016001" cy="544077"/>
            <a:chOff x="0" y="0"/>
            <a:chExt cx="1016000" cy="544075"/>
          </a:xfrm>
        </p:grpSpPr>
        <p:sp>
          <p:nvSpPr>
            <p:cNvPr id="87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72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876" name="Group"/>
          <p:cNvGrpSpPr/>
          <p:nvPr/>
        </p:nvGrpSpPr>
        <p:grpSpPr>
          <a:xfrm>
            <a:off x="8337550" y="3093470"/>
            <a:ext cx="1016001" cy="544077"/>
            <a:chOff x="0" y="0"/>
            <a:chExt cx="1016000" cy="544075"/>
          </a:xfrm>
        </p:grpSpPr>
        <p:sp>
          <p:nvSpPr>
            <p:cNvPr id="87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75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879" name="Group"/>
          <p:cNvGrpSpPr/>
          <p:nvPr/>
        </p:nvGrpSpPr>
        <p:grpSpPr>
          <a:xfrm>
            <a:off x="9353550" y="3093470"/>
            <a:ext cx="1016001" cy="544077"/>
            <a:chOff x="0" y="0"/>
            <a:chExt cx="1016000" cy="544075"/>
          </a:xfrm>
        </p:grpSpPr>
        <p:sp>
          <p:nvSpPr>
            <p:cNvPr id="87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78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8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881" name="Keep two iterators: one from head, one from tail…"/>
          <p:cNvSpPr txBox="1"/>
          <p:nvPr/>
        </p:nvSpPr>
        <p:spPr>
          <a:xfrm>
            <a:off x="2419028" y="5384537"/>
            <a:ext cx="10515601" cy="131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2pPr>
          </a:lstStyle>
          <a:p>
            <a:r>
              <a:t>Keep two iterators: one from head, one from tail</a:t>
            </a:r>
          </a:p>
          <a:p>
            <a:pPr lvl="1"/>
            <a:r>
              <a:t>Stop when they cross over</a:t>
            </a:r>
          </a:p>
        </p:txBody>
      </p:sp>
      <p:sp>
        <p:nvSpPr>
          <p:cNvPr id="882" name="Line"/>
          <p:cNvSpPr/>
          <p:nvPr/>
        </p:nvSpPr>
        <p:spPr>
          <a:xfrm>
            <a:off x="87982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83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84" name="Line"/>
          <p:cNvSpPr/>
          <p:nvPr/>
        </p:nvSpPr>
        <p:spPr>
          <a:xfrm>
            <a:off x="98015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85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86" name="Line"/>
          <p:cNvSpPr/>
          <p:nvPr/>
        </p:nvSpPr>
        <p:spPr>
          <a:xfrm>
            <a:off x="2623441" y="2493132"/>
            <a:ext cx="1016001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87" name="Line"/>
          <p:cNvSpPr/>
          <p:nvPr/>
        </p:nvSpPr>
        <p:spPr>
          <a:xfrm flipH="1">
            <a:off x="8785803" y="2313876"/>
            <a:ext cx="114277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Line"/>
          <p:cNvSpPr/>
          <p:nvPr/>
        </p:nvSpPr>
        <p:spPr>
          <a:xfrm rot="16200000" flipH="1">
            <a:off x="5977040" y="1729589"/>
            <a:ext cx="781587" cy="4954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chemeClr val="accent2">
                <a:lumOff val="21960"/>
              </a:schemeClr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90" name="Idea of in-place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in-place</a:t>
            </a:r>
            <a:r>
              <a:t> partition</a:t>
            </a:r>
          </a:p>
        </p:txBody>
      </p:sp>
      <p:grpSp>
        <p:nvGrpSpPr>
          <p:cNvPr id="893" name="Group"/>
          <p:cNvGrpSpPr/>
          <p:nvPr/>
        </p:nvGrpSpPr>
        <p:grpSpPr>
          <a:xfrm>
            <a:off x="2245784" y="3093470"/>
            <a:ext cx="1016001" cy="544077"/>
            <a:chOff x="0" y="0"/>
            <a:chExt cx="1016000" cy="544075"/>
          </a:xfrm>
        </p:grpSpPr>
        <p:sp>
          <p:nvSpPr>
            <p:cNvPr id="89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92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896" name="Group"/>
          <p:cNvGrpSpPr/>
          <p:nvPr/>
        </p:nvGrpSpPr>
        <p:grpSpPr>
          <a:xfrm>
            <a:off x="3251200" y="3093470"/>
            <a:ext cx="1016000" cy="544077"/>
            <a:chOff x="0" y="0"/>
            <a:chExt cx="1016000" cy="544075"/>
          </a:xfrm>
        </p:grpSpPr>
        <p:sp>
          <p:nvSpPr>
            <p:cNvPr id="89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95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899" name="Group"/>
          <p:cNvGrpSpPr/>
          <p:nvPr/>
        </p:nvGrpSpPr>
        <p:grpSpPr>
          <a:xfrm>
            <a:off x="4275666" y="3093470"/>
            <a:ext cx="1016001" cy="544077"/>
            <a:chOff x="0" y="0"/>
            <a:chExt cx="1016000" cy="544075"/>
          </a:xfrm>
        </p:grpSpPr>
        <p:sp>
          <p:nvSpPr>
            <p:cNvPr id="89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98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902" name="Group"/>
          <p:cNvGrpSpPr/>
          <p:nvPr/>
        </p:nvGrpSpPr>
        <p:grpSpPr>
          <a:xfrm>
            <a:off x="5291666" y="3093470"/>
            <a:ext cx="1016001" cy="544077"/>
            <a:chOff x="0" y="0"/>
            <a:chExt cx="1016000" cy="544075"/>
          </a:xfrm>
        </p:grpSpPr>
        <p:sp>
          <p:nvSpPr>
            <p:cNvPr id="90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01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905" name="Group"/>
          <p:cNvGrpSpPr/>
          <p:nvPr/>
        </p:nvGrpSpPr>
        <p:grpSpPr>
          <a:xfrm>
            <a:off x="6307666" y="3093470"/>
            <a:ext cx="1016001" cy="544077"/>
            <a:chOff x="0" y="0"/>
            <a:chExt cx="1016000" cy="544075"/>
          </a:xfrm>
        </p:grpSpPr>
        <p:sp>
          <p:nvSpPr>
            <p:cNvPr id="90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04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908" name="Group"/>
          <p:cNvGrpSpPr/>
          <p:nvPr/>
        </p:nvGrpSpPr>
        <p:grpSpPr>
          <a:xfrm>
            <a:off x="7313083" y="3093470"/>
            <a:ext cx="1016001" cy="544077"/>
            <a:chOff x="0" y="0"/>
            <a:chExt cx="1016000" cy="544075"/>
          </a:xfrm>
        </p:grpSpPr>
        <p:sp>
          <p:nvSpPr>
            <p:cNvPr id="90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07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911" name="Group"/>
          <p:cNvGrpSpPr/>
          <p:nvPr/>
        </p:nvGrpSpPr>
        <p:grpSpPr>
          <a:xfrm>
            <a:off x="8337550" y="3093470"/>
            <a:ext cx="1016001" cy="544077"/>
            <a:chOff x="0" y="0"/>
            <a:chExt cx="1016000" cy="544075"/>
          </a:xfrm>
        </p:grpSpPr>
        <p:sp>
          <p:nvSpPr>
            <p:cNvPr id="90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10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914" name="Group"/>
          <p:cNvGrpSpPr/>
          <p:nvPr/>
        </p:nvGrpSpPr>
        <p:grpSpPr>
          <a:xfrm>
            <a:off x="9353550" y="3093470"/>
            <a:ext cx="1016001" cy="544077"/>
            <a:chOff x="0" y="0"/>
            <a:chExt cx="1016000" cy="544075"/>
          </a:xfrm>
        </p:grpSpPr>
        <p:sp>
          <p:nvSpPr>
            <p:cNvPr id="91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13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9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916" name="Keep two iterators: one from head, one from tail…"/>
          <p:cNvSpPr txBox="1"/>
          <p:nvPr/>
        </p:nvSpPr>
        <p:spPr>
          <a:xfrm>
            <a:off x="2419028" y="5384537"/>
            <a:ext cx="10515601" cy="131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2pPr>
          </a:lstStyle>
          <a:p>
            <a:r>
              <a:t>Keep two iterators: one from head, one from tail</a:t>
            </a:r>
          </a:p>
          <a:p>
            <a:pPr lvl="1"/>
            <a:r>
              <a:t>Stop when they cross over</a:t>
            </a:r>
          </a:p>
        </p:txBody>
      </p:sp>
      <p:sp>
        <p:nvSpPr>
          <p:cNvPr id="917" name="Line"/>
          <p:cNvSpPr/>
          <p:nvPr/>
        </p:nvSpPr>
        <p:spPr>
          <a:xfrm>
            <a:off x="87982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18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19" name="Line"/>
          <p:cNvSpPr/>
          <p:nvPr/>
        </p:nvSpPr>
        <p:spPr>
          <a:xfrm>
            <a:off x="98015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20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21" name="Line"/>
          <p:cNvSpPr/>
          <p:nvPr/>
        </p:nvSpPr>
        <p:spPr>
          <a:xfrm>
            <a:off x="4731103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22" name="Line"/>
          <p:cNvSpPr/>
          <p:nvPr/>
        </p:nvSpPr>
        <p:spPr>
          <a:xfrm>
            <a:off x="7773811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23" name="Line"/>
          <p:cNvSpPr/>
          <p:nvPr/>
        </p:nvSpPr>
        <p:spPr>
          <a:xfrm>
            <a:off x="2623441" y="2493132"/>
            <a:ext cx="2085404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24" name="Line"/>
          <p:cNvSpPr/>
          <p:nvPr/>
        </p:nvSpPr>
        <p:spPr>
          <a:xfrm flipH="1" flipV="1">
            <a:off x="7783887" y="2313876"/>
            <a:ext cx="2144691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Line"/>
          <p:cNvSpPr/>
          <p:nvPr/>
        </p:nvSpPr>
        <p:spPr>
          <a:xfrm rot="16200000" flipH="1">
            <a:off x="5977040" y="1729589"/>
            <a:ext cx="781587" cy="4954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chemeClr val="accent2">
                <a:lumOff val="21960"/>
              </a:schemeClr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27" name="Idea of in-place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in-place</a:t>
            </a:r>
            <a:r>
              <a:t> partition</a:t>
            </a:r>
          </a:p>
        </p:txBody>
      </p:sp>
      <p:grpSp>
        <p:nvGrpSpPr>
          <p:cNvPr id="930" name="Group"/>
          <p:cNvGrpSpPr/>
          <p:nvPr/>
        </p:nvGrpSpPr>
        <p:grpSpPr>
          <a:xfrm>
            <a:off x="2245784" y="3093470"/>
            <a:ext cx="1016001" cy="544077"/>
            <a:chOff x="0" y="0"/>
            <a:chExt cx="1016000" cy="544075"/>
          </a:xfrm>
        </p:grpSpPr>
        <p:sp>
          <p:nvSpPr>
            <p:cNvPr id="92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29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933" name="Group"/>
          <p:cNvGrpSpPr/>
          <p:nvPr/>
        </p:nvGrpSpPr>
        <p:grpSpPr>
          <a:xfrm>
            <a:off x="3251200" y="3093470"/>
            <a:ext cx="1016000" cy="544077"/>
            <a:chOff x="0" y="0"/>
            <a:chExt cx="1016000" cy="544075"/>
          </a:xfrm>
        </p:grpSpPr>
        <p:sp>
          <p:nvSpPr>
            <p:cNvPr id="93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32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936" name="Group"/>
          <p:cNvGrpSpPr/>
          <p:nvPr/>
        </p:nvGrpSpPr>
        <p:grpSpPr>
          <a:xfrm>
            <a:off x="4275666" y="3093470"/>
            <a:ext cx="1016001" cy="544077"/>
            <a:chOff x="0" y="0"/>
            <a:chExt cx="1016000" cy="544075"/>
          </a:xfrm>
        </p:grpSpPr>
        <p:sp>
          <p:nvSpPr>
            <p:cNvPr id="93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35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939" name="Group"/>
          <p:cNvGrpSpPr/>
          <p:nvPr/>
        </p:nvGrpSpPr>
        <p:grpSpPr>
          <a:xfrm>
            <a:off x="5291666" y="3093470"/>
            <a:ext cx="1016001" cy="544077"/>
            <a:chOff x="0" y="0"/>
            <a:chExt cx="1016000" cy="544075"/>
          </a:xfrm>
        </p:grpSpPr>
        <p:sp>
          <p:nvSpPr>
            <p:cNvPr id="93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38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942" name="Group"/>
          <p:cNvGrpSpPr/>
          <p:nvPr/>
        </p:nvGrpSpPr>
        <p:grpSpPr>
          <a:xfrm>
            <a:off x="6307666" y="3093470"/>
            <a:ext cx="1016001" cy="544077"/>
            <a:chOff x="0" y="0"/>
            <a:chExt cx="1016000" cy="544075"/>
          </a:xfrm>
        </p:grpSpPr>
        <p:sp>
          <p:nvSpPr>
            <p:cNvPr id="94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41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945" name="Group"/>
          <p:cNvGrpSpPr/>
          <p:nvPr/>
        </p:nvGrpSpPr>
        <p:grpSpPr>
          <a:xfrm>
            <a:off x="7313083" y="3093470"/>
            <a:ext cx="1016001" cy="544077"/>
            <a:chOff x="0" y="0"/>
            <a:chExt cx="1016000" cy="544075"/>
          </a:xfrm>
        </p:grpSpPr>
        <p:sp>
          <p:nvSpPr>
            <p:cNvPr id="94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44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948" name="Group"/>
          <p:cNvGrpSpPr/>
          <p:nvPr/>
        </p:nvGrpSpPr>
        <p:grpSpPr>
          <a:xfrm>
            <a:off x="8337550" y="3093470"/>
            <a:ext cx="1016001" cy="544077"/>
            <a:chOff x="0" y="0"/>
            <a:chExt cx="1016000" cy="544075"/>
          </a:xfrm>
        </p:grpSpPr>
        <p:sp>
          <p:nvSpPr>
            <p:cNvPr id="94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47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951" name="Group"/>
          <p:cNvGrpSpPr/>
          <p:nvPr/>
        </p:nvGrpSpPr>
        <p:grpSpPr>
          <a:xfrm>
            <a:off x="9353550" y="3093470"/>
            <a:ext cx="1016001" cy="544077"/>
            <a:chOff x="0" y="0"/>
            <a:chExt cx="1016000" cy="544075"/>
          </a:xfrm>
        </p:grpSpPr>
        <p:sp>
          <p:nvSpPr>
            <p:cNvPr id="94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50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9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953" name="Keep two iterators: one from head, one from tail…"/>
          <p:cNvSpPr txBox="1"/>
          <p:nvPr/>
        </p:nvSpPr>
        <p:spPr>
          <a:xfrm>
            <a:off x="2419028" y="5384537"/>
            <a:ext cx="10515601" cy="131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2pPr>
          </a:lstStyle>
          <a:p>
            <a:r>
              <a:t>Keep two iterators: one from head, one from tail</a:t>
            </a:r>
          </a:p>
          <a:p>
            <a:pPr lvl="1"/>
            <a:r>
              <a:t>Stop when they cross over</a:t>
            </a:r>
          </a:p>
        </p:txBody>
      </p:sp>
      <p:grpSp>
        <p:nvGrpSpPr>
          <p:cNvPr id="963" name="Group"/>
          <p:cNvGrpSpPr/>
          <p:nvPr/>
        </p:nvGrpSpPr>
        <p:grpSpPr>
          <a:xfrm>
            <a:off x="2623441" y="2313876"/>
            <a:ext cx="7305137" cy="669746"/>
            <a:chOff x="0" y="0"/>
            <a:chExt cx="7305136" cy="669745"/>
          </a:xfrm>
        </p:grpSpPr>
        <p:sp>
          <p:nvSpPr>
            <p:cNvPr id="954" name="Line"/>
            <p:cNvSpPr/>
            <p:nvPr/>
          </p:nvSpPr>
          <p:spPr>
            <a:xfrm>
              <a:off x="61748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55" name="Line"/>
            <p:cNvSpPr/>
            <p:nvPr/>
          </p:nvSpPr>
          <p:spPr>
            <a:xfrm>
              <a:off x="10821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56" name="Line"/>
            <p:cNvSpPr/>
            <p:nvPr/>
          </p:nvSpPr>
          <p:spPr>
            <a:xfrm>
              <a:off x="71781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57" name="Line"/>
            <p:cNvSpPr/>
            <p:nvPr/>
          </p:nvSpPr>
          <p:spPr>
            <a:xfrm flipH="1">
              <a:off x="76720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58" name="Line"/>
            <p:cNvSpPr/>
            <p:nvPr/>
          </p:nvSpPr>
          <p:spPr>
            <a:xfrm>
              <a:off x="2107661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59" name="Line"/>
            <p:cNvSpPr/>
            <p:nvPr/>
          </p:nvSpPr>
          <p:spPr>
            <a:xfrm>
              <a:off x="5150370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60" name="Line"/>
            <p:cNvSpPr/>
            <p:nvPr/>
          </p:nvSpPr>
          <p:spPr>
            <a:xfrm>
              <a:off x="3043381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61" name="Line"/>
            <p:cNvSpPr/>
            <p:nvPr/>
          </p:nvSpPr>
          <p:spPr>
            <a:xfrm>
              <a:off x="0" y="179256"/>
              <a:ext cx="3042893" cy="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62" name="Line"/>
            <p:cNvSpPr/>
            <p:nvPr/>
          </p:nvSpPr>
          <p:spPr>
            <a:xfrm flipH="1" flipV="1">
              <a:off x="5160446" y="0"/>
              <a:ext cx="2144691" cy="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Line"/>
          <p:cNvSpPr/>
          <p:nvPr/>
        </p:nvSpPr>
        <p:spPr>
          <a:xfrm rot="16200000" flipH="1">
            <a:off x="5977040" y="1729589"/>
            <a:ext cx="781587" cy="4954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chemeClr val="accent2">
                <a:lumOff val="21960"/>
              </a:schemeClr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6" name="Idea of in-place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in-place</a:t>
            </a:r>
            <a:r>
              <a:t> partition</a:t>
            </a:r>
          </a:p>
        </p:txBody>
      </p:sp>
      <p:grpSp>
        <p:nvGrpSpPr>
          <p:cNvPr id="969" name="Group"/>
          <p:cNvGrpSpPr/>
          <p:nvPr/>
        </p:nvGrpSpPr>
        <p:grpSpPr>
          <a:xfrm>
            <a:off x="2245784" y="3093470"/>
            <a:ext cx="1016001" cy="544077"/>
            <a:chOff x="0" y="0"/>
            <a:chExt cx="1016000" cy="544075"/>
          </a:xfrm>
        </p:grpSpPr>
        <p:sp>
          <p:nvSpPr>
            <p:cNvPr id="96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68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972" name="Group"/>
          <p:cNvGrpSpPr/>
          <p:nvPr/>
        </p:nvGrpSpPr>
        <p:grpSpPr>
          <a:xfrm>
            <a:off x="3251200" y="3093470"/>
            <a:ext cx="1016000" cy="544077"/>
            <a:chOff x="0" y="0"/>
            <a:chExt cx="1016000" cy="544075"/>
          </a:xfrm>
        </p:grpSpPr>
        <p:sp>
          <p:nvSpPr>
            <p:cNvPr id="97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71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975" name="Group"/>
          <p:cNvGrpSpPr/>
          <p:nvPr/>
        </p:nvGrpSpPr>
        <p:grpSpPr>
          <a:xfrm>
            <a:off x="4275666" y="3093470"/>
            <a:ext cx="1016001" cy="544077"/>
            <a:chOff x="0" y="0"/>
            <a:chExt cx="1016000" cy="544075"/>
          </a:xfrm>
        </p:grpSpPr>
        <p:sp>
          <p:nvSpPr>
            <p:cNvPr id="97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74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978" name="Group"/>
          <p:cNvGrpSpPr/>
          <p:nvPr/>
        </p:nvGrpSpPr>
        <p:grpSpPr>
          <a:xfrm>
            <a:off x="5291666" y="3093470"/>
            <a:ext cx="1016001" cy="544077"/>
            <a:chOff x="0" y="0"/>
            <a:chExt cx="1016000" cy="544075"/>
          </a:xfrm>
        </p:grpSpPr>
        <p:sp>
          <p:nvSpPr>
            <p:cNvPr id="97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77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981" name="Group"/>
          <p:cNvGrpSpPr/>
          <p:nvPr/>
        </p:nvGrpSpPr>
        <p:grpSpPr>
          <a:xfrm>
            <a:off x="6307666" y="3093470"/>
            <a:ext cx="1016001" cy="544077"/>
            <a:chOff x="0" y="0"/>
            <a:chExt cx="1016000" cy="544075"/>
          </a:xfrm>
        </p:grpSpPr>
        <p:sp>
          <p:nvSpPr>
            <p:cNvPr id="97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80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984" name="Group"/>
          <p:cNvGrpSpPr/>
          <p:nvPr/>
        </p:nvGrpSpPr>
        <p:grpSpPr>
          <a:xfrm>
            <a:off x="7313083" y="3093470"/>
            <a:ext cx="1016001" cy="544077"/>
            <a:chOff x="0" y="0"/>
            <a:chExt cx="1016000" cy="544075"/>
          </a:xfrm>
        </p:grpSpPr>
        <p:sp>
          <p:nvSpPr>
            <p:cNvPr id="98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83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987" name="Group"/>
          <p:cNvGrpSpPr/>
          <p:nvPr/>
        </p:nvGrpSpPr>
        <p:grpSpPr>
          <a:xfrm>
            <a:off x="8337550" y="3093470"/>
            <a:ext cx="1016001" cy="544077"/>
            <a:chOff x="0" y="0"/>
            <a:chExt cx="1016000" cy="544075"/>
          </a:xfrm>
        </p:grpSpPr>
        <p:sp>
          <p:nvSpPr>
            <p:cNvPr id="98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86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990" name="Group"/>
          <p:cNvGrpSpPr/>
          <p:nvPr/>
        </p:nvGrpSpPr>
        <p:grpSpPr>
          <a:xfrm>
            <a:off x="9353550" y="3093470"/>
            <a:ext cx="1016001" cy="544077"/>
            <a:chOff x="0" y="0"/>
            <a:chExt cx="1016000" cy="544075"/>
          </a:xfrm>
        </p:grpSpPr>
        <p:sp>
          <p:nvSpPr>
            <p:cNvPr id="98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89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9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992" name="Keep two iterators: one from head, one from tail…"/>
          <p:cNvSpPr txBox="1"/>
          <p:nvPr/>
        </p:nvSpPr>
        <p:spPr>
          <a:xfrm>
            <a:off x="2419028" y="5384537"/>
            <a:ext cx="10515601" cy="131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2pPr>
          </a:lstStyle>
          <a:p>
            <a:r>
              <a:t>Keep two iterators: one from head, one from tail</a:t>
            </a:r>
          </a:p>
          <a:p>
            <a:pPr lvl="1"/>
            <a:r>
              <a:t>Stop when they cross over</a:t>
            </a:r>
          </a:p>
        </p:txBody>
      </p:sp>
      <p:grpSp>
        <p:nvGrpSpPr>
          <p:cNvPr id="1002" name="Group"/>
          <p:cNvGrpSpPr/>
          <p:nvPr/>
        </p:nvGrpSpPr>
        <p:grpSpPr>
          <a:xfrm>
            <a:off x="2623441" y="2313876"/>
            <a:ext cx="7305137" cy="669746"/>
            <a:chOff x="0" y="0"/>
            <a:chExt cx="7305136" cy="669745"/>
          </a:xfrm>
        </p:grpSpPr>
        <p:sp>
          <p:nvSpPr>
            <p:cNvPr id="993" name="Line"/>
            <p:cNvSpPr/>
            <p:nvPr/>
          </p:nvSpPr>
          <p:spPr>
            <a:xfrm>
              <a:off x="61748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94" name="Line"/>
            <p:cNvSpPr/>
            <p:nvPr/>
          </p:nvSpPr>
          <p:spPr>
            <a:xfrm>
              <a:off x="10821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95" name="Line"/>
            <p:cNvSpPr/>
            <p:nvPr/>
          </p:nvSpPr>
          <p:spPr>
            <a:xfrm>
              <a:off x="71781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96" name="Line"/>
            <p:cNvSpPr/>
            <p:nvPr/>
          </p:nvSpPr>
          <p:spPr>
            <a:xfrm flipH="1">
              <a:off x="76720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97" name="Line"/>
            <p:cNvSpPr/>
            <p:nvPr/>
          </p:nvSpPr>
          <p:spPr>
            <a:xfrm>
              <a:off x="2107661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98" name="Line"/>
            <p:cNvSpPr/>
            <p:nvPr/>
          </p:nvSpPr>
          <p:spPr>
            <a:xfrm>
              <a:off x="5150370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99" name="Line"/>
            <p:cNvSpPr/>
            <p:nvPr/>
          </p:nvSpPr>
          <p:spPr>
            <a:xfrm>
              <a:off x="3043381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00" name="Line"/>
            <p:cNvSpPr/>
            <p:nvPr/>
          </p:nvSpPr>
          <p:spPr>
            <a:xfrm>
              <a:off x="0" y="179256"/>
              <a:ext cx="3042893" cy="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01" name="Line"/>
            <p:cNvSpPr/>
            <p:nvPr/>
          </p:nvSpPr>
          <p:spPr>
            <a:xfrm flipH="1" flipV="1">
              <a:off x="5160446" y="0"/>
              <a:ext cx="2144691" cy="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1003" name="Line"/>
          <p:cNvSpPr/>
          <p:nvPr/>
        </p:nvSpPr>
        <p:spPr>
          <a:xfrm rot="16200000" flipH="1">
            <a:off x="6624897" y="2855820"/>
            <a:ext cx="360107" cy="2085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5513010" y="365125"/>
            <a:ext cx="6291431" cy="981354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 dirty="0"/>
              <a:t>Insertion Sort (Incremental)</a:t>
            </a:r>
          </a:p>
        </p:txBody>
      </p:sp>
      <p:sp>
        <p:nvSpPr>
          <p:cNvPr id="67" name="Shape 67"/>
          <p:cNvSpPr/>
          <p:nvPr/>
        </p:nvSpPr>
        <p:spPr>
          <a:xfrm>
            <a:off x="14859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88888"/>
                </a:solidFill>
              </a:rPr>
              <a:t>1/6/16</a:t>
            </a:r>
          </a:p>
        </p:txBody>
      </p:sp>
      <p:graphicFrame>
        <p:nvGraphicFramePr>
          <p:cNvPr id="68" name="Table 68"/>
          <p:cNvGraphicFramePr/>
          <p:nvPr>
            <p:extLst>
              <p:ext uri="{D42A27DB-BD31-4B8C-83A1-F6EECF244321}">
                <p14:modId xmlns:p14="http://schemas.microsoft.com/office/powerpoint/2010/main" val="58545870"/>
              </p:ext>
            </p:extLst>
          </p:nvPr>
        </p:nvGraphicFramePr>
        <p:xfrm>
          <a:off x="1145240" y="1075387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Table 69"/>
          <p:cNvGraphicFramePr/>
          <p:nvPr>
            <p:extLst>
              <p:ext uri="{D42A27DB-BD31-4B8C-83A1-F6EECF244321}">
                <p14:modId xmlns:p14="http://schemas.microsoft.com/office/powerpoint/2010/main" val="1196577592"/>
              </p:ext>
            </p:extLst>
          </p:nvPr>
        </p:nvGraphicFramePr>
        <p:xfrm>
          <a:off x="1145240" y="2065987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Shape 71"/>
          <p:cNvSpPr/>
          <p:nvPr/>
        </p:nvSpPr>
        <p:spPr>
          <a:xfrm rot="10220405" flipH="1">
            <a:off x="1134361" y="1800151"/>
            <a:ext cx="1591557" cy="372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73" extrusionOk="0">
                <a:moveTo>
                  <a:pt x="21600" y="0"/>
                </a:moveTo>
                <a:cubicBezTo>
                  <a:pt x="20400" y="6412"/>
                  <a:pt x="19200" y="12825"/>
                  <a:pt x="16800" y="16200"/>
                </a:cubicBezTo>
                <a:cubicBezTo>
                  <a:pt x="14400" y="19575"/>
                  <a:pt x="10000" y="21600"/>
                  <a:pt x="7200" y="20250"/>
                </a:cubicBezTo>
                <a:cubicBezTo>
                  <a:pt x="4400" y="18900"/>
                  <a:pt x="2200" y="13500"/>
                  <a:pt x="0" y="8100"/>
                </a:cubicBezTo>
              </a:path>
            </a:pathLst>
          </a:custGeom>
          <a:ln w="38100">
            <a:solidFill/>
            <a:round/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graphicFrame>
        <p:nvGraphicFramePr>
          <p:cNvPr id="72" name="Table 72"/>
          <p:cNvGraphicFramePr/>
          <p:nvPr>
            <p:extLst>
              <p:ext uri="{D42A27DB-BD31-4B8C-83A1-F6EECF244321}">
                <p14:modId xmlns:p14="http://schemas.microsoft.com/office/powerpoint/2010/main" val="78006825"/>
              </p:ext>
            </p:extLst>
          </p:nvPr>
        </p:nvGraphicFramePr>
        <p:xfrm>
          <a:off x="1145240" y="3067700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Shape 73"/>
          <p:cNvSpPr/>
          <p:nvPr/>
        </p:nvSpPr>
        <p:spPr>
          <a:xfrm rot="10220405" flipH="1">
            <a:off x="2397097" y="2826977"/>
            <a:ext cx="1106266" cy="1789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73" extrusionOk="0">
                <a:moveTo>
                  <a:pt x="21600" y="0"/>
                </a:moveTo>
                <a:cubicBezTo>
                  <a:pt x="20400" y="6412"/>
                  <a:pt x="19200" y="12825"/>
                  <a:pt x="16800" y="16200"/>
                </a:cubicBezTo>
                <a:cubicBezTo>
                  <a:pt x="14400" y="19575"/>
                  <a:pt x="10000" y="21600"/>
                  <a:pt x="7200" y="20250"/>
                </a:cubicBezTo>
                <a:cubicBezTo>
                  <a:pt x="4400" y="18900"/>
                  <a:pt x="2200" y="13500"/>
                  <a:pt x="0" y="8100"/>
                </a:cubicBezTo>
              </a:path>
            </a:pathLst>
          </a:custGeom>
          <a:ln w="38100">
            <a:solidFill/>
            <a:round/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graphicFrame>
        <p:nvGraphicFramePr>
          <p:cNvPr id="74" name="Table 74"/>
          <p:cNvGraphicFramePr/>
          <p:nvPr>
            <p:extLst>
              <p:ext uri="{D42A27DB-BD31-4B8C-83A1-F6EECF244321}">
                <p14:modId xmlns:p14="http://schemas.microsoft.com/office/powerpoint/2010/main" val="2790368875"/>
              </p:ext>
            </p:extLst>
          </p:nvPr>
        </p:nvGraphicFramePr>
        <p:xfrm>
          <a:off x="1145240" y="4048775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6"/>
          <p:cNvGraphicFramePr/>
          <p:nvPr>
            <p:extLst>
              <p:ext uri="{D42A27DB-BD31-4B8C-83A1-F6EECF244321}">
                <p14:modId xmlns:p14="http://schemas.microsoft.com/office/powerpoint/2010/main" val="2314776141"/>
              </p:ext>
            </p:extLst>
          </p:nvPr>
        </p:nvGraphicFramePr>
        <p:xfrm>
          <a:off x="1145240" y="4990162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Shape 77"/>
          <p:cNvSpPr/>
          <p:nvPr/>
        </p:nvSpPr>
        <p:spPr>
          <a:xfrm rot="10599532" flipH="1">
            <a:off x="1256787" y="4812275"/>
            <a:ext cx="3515350" cy="220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73" extrusionOk="0">
                <a:moveTo>
                  <a:pt x="21600" y="0"/>
                </a:moveTo>
                <a:cubicBezTo>
                  <a:pt x="20400" y="6412"/>
                  <a:pt x="19200" y="12825"/>
                  <a:pt x="16800" y="16200"/>
                </a:cubicBezTo>
                <a:cubicBezTo>
                  <a:pt x="14400" y="19575"/>
                  <a:pt x="10000" y="21600"/>
                  <a:pt x="7200" y="20250"/>
                </a:cubicBezTo>
                <a:cubicBezTo>
                  <a:pt x="4400" y="18900"/>
                  <a:pt x="2200" y="13500"/>
                  <a:pt x="0" y="8100"/>
                </a:cubicBezTo>
              </a:path>
            </a:pathLst>
          </a:custGeom>
          <a:ln w="38100">
            <a:solidFill/>
            <a:round/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graphicFrame>
        <p:nvGraphicFramePr>
          <p:cNvPr id="78" name="Table 78"/>
          <p:cNvGraphicFramePr/>
          <p:nvPr>
            <p:extLst>
              <p:ext uri="{D42A27DB-BD31-4B8C-83A1-F6EECF244321}">
                <p14:modId xmlns:p14="http://schemas.microsoft.com/office/powerpoint/2010/main" val="4251746531"/>
              </p:ext>
            </p:extLst>
          </p:nvPr>
        </p:nvGraphicFramePr>
        <p:xfrm>
          <a:off x="1145240" y="5952187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Shape 79"/>
          <p:cNvSpPr/>
          <p:nvPr/>
        </p:nvSpPr>
        <p:spPr>
          <a:xfrm>
            <a:off x="544386" y="1080467"/>
            <a:ext cx="367025" cy="627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sz="2400" dirty="0"/>
              <a:t>1</a:t>
            </a:r>
          </a:p>
          <a:p>
            <a:pPr lvl="0"/>
            <a:endParaRPr sz="2400" dirty="0"/>
          </a:p>
          <a:p>
            <a:pPr lvl="0"/>
            <a:endParaRPr lang="en-US" sz="2400" dirty="0"/>
          </a:p>
          <a:p>
            <a:pPr lvl="0"/>
            <a:r>
              <a:rPr sz="2400" dirty="0"/>
              <a:t>2</a:t>
            </a:r>
          </a:p>
          <a:p>
            <a:pPr lvl="0"/>
            <a:endParaRPr sz="2400" dirty="0"/>
          </a:p>
          <a:p>
            <a:pPr lvl="0"/>
            <a:endParaRPr sz="2400" dirty="0"/>
          </a:p>
          <a:p>
            <a:pPr lvl="0"/>
            <a:r>
              <a:rPr sz="2400" dirty="0"/>
              <a:t>3</a:t>
            </a:r>
          </a:p>
          <a:p>
            <a:pPr lvl="0"/>
            <a:endParaRPr sz="2400" dirty="0"/>
          </a:p>
          <a:p>
            <a:pPr lvl="0"/>
            <a:r>
              <a:rPr sz="2400" dirty="0"/>
              <a:t>4</a:t>
            </a:r>
          </a:p>
          <a:p>
            <a:pPr lvl="0"/>
            <a:endParaRPr sz="2400" dirty="0"/>
          </a:p>
          <a:p>
            <a:pPr lvl="0"/>
            <a:endParaRPr sz="2400" dirty="0"/>
          </a:p>
          <a:p>
            <a:pPr lvl="0"/>
            <a:r>
              <a:rPr sz="2400" dirty="0"/>
              <a:t>5</a:t>
            </a:r>
          </a:p>
          <a:p>
            <a:pPr lvl="0"/>
            <a:endParaRPr sz="2400" dirty="0"/>
          </a:p>
          <a:p>
            <a:pPr lvl="0"/>
            <a:endParaRPr sz="2400" dirty="0"/>
          </a:p>
          <a:p>
            <a:pPr lvl="0"/>
            <a:endParaRPr sz="2400" dirty="0"/>
          </a:p>
          <a:p>
            <a:pPr lvl="0"/>
            <a:endParaRPr sz="2400" dirty="0"/>
          </a:p>
          <a:p>
            <a:pPr lvl="0"/>
            <a:r>
              <a:rPr sz="2400" dirty="0"/>
              <a:t>1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5513010" y="1336583"/>
            <a:ext cx="6291431" cy="506770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26313" indent="-226313" defTabSz="905255">
              <a:spcBef>
                <a:spcPts val="900"/>
              </a:spcBef>
              <a:defRPr sz="1800"/>
            </a:pPr>
            <a:r>
              <a:rPr sz="2400" dirty="0"/>
              <a:t>Begin with </a:t>
            </a:r>
            <a:r>
              <a:rPr lang="en-US" sz="2400" dirty="0"/>
              <a:t>1 sorted item.</a:t>
            </a:r>
            <a:endParaRPr sz="2400" dirty="0"/>
          </a:p>
          <a:p>
            <a:pPr marL="226313" indent="-226313" defTabSz="905255">
              <a:spcBef>
                <a:spcPts val="900"/>
              </a:spcBef>
              <a:defRPr sz="1800"/>
            </a:pPr>
            <a:r>
              <a:rPr sz="2400" dirty="0"/>
              <a:t>Insert </a:t>
            </a:r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sz="2400" dirty="0"/>
              <a:t> item </a:t>
            </a:r>
            <a:r>
              <a:rPr lang="en-US" sz="2400" dirty="0"/>
              <a:t>properly onto</a:t>
            </a:r>
            <a:r>
              <a:rPr sz="2400" dirty="0"/>
              <a:t> the sorted list</a:t>
            </a:r>
            <a:endParaRPr lang="en-US" sz="2400" dirty="0"/>
          </a:p>
          <a:p>
            <a:pPr marL="721613" lvl="1" indent="-226313" defTabSz="905255">
              <a:spcBef>
                <a:spcPts val="900"/>
              </a:spcBef>
              <a:defRPr sz="1800"/>
            </a:pPr>
            <a:r>
              <a:rPr lang="en-US" sz="2400" dirty="0"/>
              <a:t> </a:t>
            </a:r>
            <a:r>
              <a:rPr sz="2400" dirty="0"/>
              <a:t>2 </a:t>
            </a:r>
            <a:r>
              <a:rPr lang="en-US" sz="2400" dirty="0"/>
              <a:t>sorted </a:t>
            </a:r>
            <a:r>
              <a:rPr sz="2400" dirty="0"/>
              <a:t>items</a:t>
            </a:r>
          </a:p>
          <a:p>
            <a:pPr marL="226313" indent="-226313" defTabSz="905255">
              <a:spcBef>
                <a:spcPts val="900"/>
              </a:spcBef>
              <a:defRPr sz="1800"/>
            </a:pPr>
            <a:r>
              <a:rPr sz="2400" dirty="0"/>
              <a:t>Insert 3</a:t>
            </a:r>
            <a:r>
              <a:rPr sz="2400" baseline="30000" dirty="0"/>
              <a:t>rd</a:t>
            </a:r>
            <a:r>
              <a:rPr sz="2400" dirty="0"/>
              <a:t> item </a:t>
            </a:r>
            <a:r>
              <a:rPr lang="en-US" sz="2400" dirty="0"/>
              <a:t>properly onto</a:t>
            </a:r>
            <a:r>
              <a:rPr sz="2400" dirty="0"/>
              <a:t>the sorted list</a:t>
            </a:r>
            <a:r>
              <a:rPr lang="en-US" sz="2400" dirty="0"/>
              <a:t> </a:t>
            </a:r>
          </a:p>
          <a:p>
            <a:pPr marL="721613" lvl="1" indent="-226313" defTabSz="905255">
              <a:spcBef>
                <a:spcPts val="900"/>
              </a:spcBef>
              <a:defRPr sz="1800"/>
            </a:pPr>
            <a:r>
              <a:rPr lang="en-US" sz="2400" dirty="0"/>
              <a:t>3 sorted item</a:t>
            </a:r>
            <a:endParaRPr sz="2400" dirty="0"/>
          </a:p>
          <a:p>
            <a:pPr marL="226313" indent="-226313" defTabSz="905255">
              <a:spcBef>
                <a:spcPts val="900"/>
              </a:spcBef>
              <a:defRPr sz="1800"/>
            </a:pPr>
            <a:r>
              <a:rPr sz="2400" dirty="0"/>
              <a:t>… </a:t>
            </a:r>
          </a:p>
          <a:p>
            <a:pPr marL="226313" indent="-226313" defTabSz="905255">
              <a:spcBef>
                <a:spcPts val="900"/>
              </a:spcBef>
              <a:defRPr sz="1800"/>
            </a:pPr>
            <a:r>
              <a:rPr sz="2400" dirty="0"/>
              <a:t>Repeat util </a:t>
            </a:r>
            <a:r>
              <a:rPr lang="en-US" sz="2400" dirty="0"/>
              <a:t>we have all (n) sorted </a:t>
            </a:r>
            <a:r>
              <a:rPr sz="2400" dirty="0"/>
              <a:t>iterms.</a:t>
            </a:r>
            <a:endParaRPr lang="en-US" sz="2400" dirty="0"/>
          </a:p>
          <a:p>
            <a:pPr marL="226313" indent="-226313" defTabSz="905255">
              <a:spcBef>
                <a:spcPts val="900"/>
              </a:spcBef>
              <a:defRPr sz="1800"/>
            </a:pPr>
            <a:endParaRPr lang="en-US" sz="2400" dirty="0"/>
          </a:p>
          <a:p>
            <a:pPr marL="226313" indent="-226313" defTabSz="905255">
              <a:spcBef>
                <a:spcPts val="900"/>
              </a:spcBef>
              <a:defRPr sz="1800"/>
            </a:pPr>
            <a:endParaRPr sz="2400" dirty="0"/>
          </a:p>
          <a:p>
            <a:pPr marL="226313" indent="-226313" defTabSz="905255">
              <a:spcBef>
                <a:spcPts val="900"/>
              </a:spcBef>
              <a:defRPr sz="1800"/>
            </a:pPr>
            <a:r>
              <a:rPr sz="2400" dirty="0"/>
              <a:t>Time complexity: </a:t>
            </a:r>
            <a:r>
              <a:rPr lang="en-US" sz="2400" dirty="0"/>
              <a:t>1</a:t>
            </a:r>
            <a:r>
              <a:rPr sz="2400" dirty="0"/>
              <a:t>+</a:t>
            </a:r>
            <a:r>
              <a:rPr lang="en-US" sz="2400" dirty="0"/>
              <a:t>2+…+</a:t>
            </a:r>
            <a:r>
              <a:rPr sz="2400" dirty="0"/>
              <a:t>(n-1) = </a:t>
            </a:r>
            <a:r>
              <a:rPr lang="en-US" sz="2400" dirty="0"/>
              <a:t>(n</a:t>
            </a:r>
            <a:r>
              <a:rPr lang="en-US" sz="2400" baseline="30000" dirty="0"/>
              <a:t>2</a:t>
            </a:r>
            <a:r>
              <a:rPr lang="en-US" sz="2400" dirty="0"/>
              <a:t>-n)/2 =</a:t>
            </a:r>
            <a:r>
              <a:rPr sz="2400" dirty="0"/>
              <a:t>O(n</a:t>
            </a:r>
            <a:r>
              <a:rPr sz="2400" baseline="30000" dirty="0"/>
              <a:t>2</a:t>
            </a:r>
            <a:r>
              <a:rPr sz="2400" dirty="0"/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5287" y="315067"/>
            <a:ext cx="1310613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Number of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C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omparisons</a:t>
            </a:r>
          </a:p>
        </p:txBody>
      </p:sp>
      <p:sp>
        <p:nvSpPr>
          <p:cNvPr id="19" name="Curved Down Arrow 18"/>
          <p:cNvSpPr/>
          <p:nvPr/>
        </p:nvSpPr>
        <p:spPr>
          <a:xfrm>
            <a:off x="1937928" y="724462"/>
            <a:ext cx="434228" cy="287591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Curved Down Arrow 19"/>
          <p:cNvSpPr/>
          <p:nvPr/>
        </p:nvSpPr>
        <p:spPr>
          <a:xfrm>
            <a:off x="3960078" y="3748654"/>
            <a:ext cx="434228" cy="287591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557616" y="2037885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877453" y="1080467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241509" y="3051146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593470" y="4912970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60078" y="4065995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1449917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Line"/>
          <p:cNvSpPr/>
          <p:nvPr/>
        </p:nvSpPr>
        <p:spPr>
          <a:xfrm rot="16200000" flipH="1">
            <a:off x="5977040" y="1729589"/>
            <a:ext cx="781587" cy="4954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chemeClr val="accent2">
                <a:lumOff val="21960"/>
              </a:schemeClr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06" name="Idea of in-place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in-place</a:t>
            </a:r>
            <a:r>
              <a:t> partition</a:t>
            </a:r>
          </a:p>
        </p:txBody>
      </p:sp>
      <p:grpSp>
        <p:nvGrpSpPr>
          <p:cNvPr id="1009" name="Group"/>
          <p:cNvGrpSpPr/>
          <p:nvPr/>
        </p:nvGrpSpPr>
        <p:grpSpPr>
          <a:xfrm>
            <a:off x="2245784" y="3093470"/>
            <a:ext cx="1016001" cy="544077"/>
            <a:chOff x="0" y="0"/>
            <a:chExt cx="1016000" cy="544075"/>
          </a:xfrm>
        </p:grpSpPr>
        <p:sp>
          <p:nvSpPr>
            <p:cNvPr id="100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08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012" name="Group"/>
          <p:cNvGrpSpPr/>
          <p:nvPr/>
        </p:nvGrpSpPr>
        <p:grpSpPr>
          <a:xfrm>
            <a:off x="3251200" y="3093470"/>
            <a:ext cx="1016000" cy="544077"/>
            <a:chOff x="0" y="0"/>
            <a:chExt cx="1016000" cy="544075"/>
          </a:xfrm>
        </p:grpSpPr>
        <p:sp>
          <p:nvSpPr>
            <p:cNvPr id="101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11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015" name="Group"/>
          <p:cNvGrpSpPr/>
          <p:nvPr/>
        </p:nvGrpSpPr>
        <p:grpSpPr>
          <a:xfrm>
            <a:off x="4275666" y="3093470"/>
            <a:ext cx="1016001" cy="544077"/>
            <a:chOff x="0" y="0"/>
            <a:chExt cx="1016000" cy="544075"/>
          </a:xfrm>
        </p:grpSpPr>
        <p:sp>
          <p:nvSpPr>
            <p:cNvPr id="101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14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018" name="Group"/>
          <p:cNvGrpSpPr/>
          <p:nvPr/>
        </p:nvGrpSpPr>
        <p:grpSpPr>
          <a:xfrm>
            <a:off x="5291666" y="3093470"/>
            <a:ext cx="1016001" cy="544077"/>
            <a:chOff x="0" y="0"/>
            <a:chExt cx="1016000" cy="544075"/>
          </a:xfrm>
        </p:grpSpPr>
        <p:sp>
          <p:nvSpPr>
            <p:cNvPr id="101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17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021" name="Group"/>
          <p:cNvGrpSpPr/>
          <p:nvPr/>
        </p:nvGrpSpPr>
        <p:grpSpPr>
          <a:xfrm>
            <a:off x="6307666" y="3093470"/>
            <a:ext cx="1016001" cy="544077"/>
            <a:chOff x="0" y="0"/>
            <a:chExt cx="1016000" cy="544075"/>
          </a:xfrm>
        </p:grpSpPr>
        <p:sp>
          <p:nvSpPr>
            <p:cNvPr id="101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20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024" name="Group"/>
          <p:cNvGrpSpPr/>
          <p:nvPr/>
        </p:nvGrpSpPr>
        <p:grpSpPr>
          <a:xfrm>
            <a:off x="7313083" y="3093470"/>
            <a:ext cx="1016001" cy="544077"/>
            <a:chOff x="0" y="0"/>
            <a:chExt cx="1016000" cy="544075"/>
          </a:xfrm>
        </p:grpSpPr>
        <p:sp>
          <p:nvSpPr>
            <p:cNvPr id="102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23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1027" name="Group"/>
          <p:cNvGrpSpPr/>
          <p:nvPr/>
        </p:nvGrpSpPr>
        <p:grpSpPr>
          <a:xfrm>
            <a:off x="8337550" y="3093470"/>
            <a:ext cx="1016001" cy="544077"/>
            <a:chOff x="0" y="0"/>
            <a:chExt cx="1016000" cy="544075"/>
          </a:xfrm>
        </p:grpSpPr>
        <p:sp>
          <p:nvSpPr>
            <p:cNvPr id="102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26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1030" name="Group"/>
          <p:cNvGrpSpPr/>
          <p:nvPr/>
        </p:nvGrpSpPr>
        <p:grpSpPr>
          <a:xfrm>
            <a:off x="9353550" y="3093470"/>
            <a:ext cx="1016001" cy="544077"/>
            <a:chOff x="0" y="0"/>
            <a:chExt cx="1016000" cy="544075"/>
          </a:xfrm>
        </p:grpSpPr>
        <p:sp>
          <p:nvSpPr>
            <p:cNvPr id="102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29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1031" name="Line"/>
          <p:cNvSpPr/>
          <p:nvPr/>
        </p:nvSpPr>
        <p:spPr>
          <a:xfrm rot="16200000" flipH="1">
            <a:off x="6624897" y="2855820"/>
            <a:ext cx="360107" cy="2085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2" name="Keep two iterators: one from head, one from tail…"/>
          <p:cNvSpPr txBox="1">
            <a:spLocks noGrp="1"/>
          </p:cNvSpPr>
          <p:nvPr>
            <p:ph type="body" sz="quarter" idx="1"/>
          </p:nvPr>
        </p:nvSpPr>
        <p:spPr>
          <a:xfrm>
            <a:off x="2419028" y="5384537"/>
            <a:ext cx="7713962" cy="1318432"/>
          </a:xfrm>
          <a:prstGeom prst="rect">
            <a:avLst/>
          </a:prstGeom>
        </p:spPr>
        <p:txBody>
          <a:bodyPr/>
          <a:lstStyle>
            <a:lvl2pPr marL="685800" indent="-228600"/>
          </a:lstStyle>
          <a:p>
            <a:r>
              <a:t>Keep two iterators: one from head, one from tail</a:t>
            </a:r>
          </a:p>
          <a:p>
            <a:pPr lvl="1"/>
            <a:r>
              <a:t>Stop when they cross over</a:t>
            </a:r>
          </a:p>
        </p:txBody>
      </p:sp>
      <p:grpSp>
        <p:nvGrpSpPr>
          <p:cNvPr id="1042" name="Group"/>
          <p:cNvGrpSpPr/>
          <p:nvPr/>
        </p:nvGrpSpPr>
        <p:grpSpPr>
          <a:xfrm>
            <a:off x="2623441" y="2313876"/>
            <a:ext cx="7305137" cy="669746"/>
            <a:chOff x="0" y="0"/>
            <a:chExt cx="7305136" cy="669745"/>
          </a:xfrm>
        </p:grpSpPr>
        <p:sp>
          <p:nvSpPr>
            <p:cNvPr id="1033" name="Line"/>
            <p:cNvSpPr/>
            <p:nvPr/>
          </p:nvSpPr>
          <p:spPr>
            <a:xfrm>
              <a:off x="61748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34" name="Line"/>
            <p:cNvSpPr/>
            <p:nvPr/>
          </p:nvSpPr>
          <p:spPr>
            <a:xfrm>
              <a:off x="10821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35" name="Line"/>
            <p:cNvSpPr/>
            <p:nvPr/>
          </p:nvSpPr>
          <p:spPr>
            <a:xfrm>
              <a:off x="71781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36" name="Line"/>
            <p:cNvSpPr/>
            <p:nvPr/>
          </p:nvSpPr>
          <p:spPr>
            <a:xfrm flipH="1">
              <a:off x="76720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37" name="Line"/>
            <p:cNvSpPr/>
            <p:nvPr/>
          </p:nvSpPr>
          <p:spPr>
            <a:xfrm>
              <a:off x="2107661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38" name="Line"/>
            <p:cNvSpPr/>
            <p:nvPr/>
          </p:nvSpPr>
          <p:spPr>
            <a:xfrm>
              <a:off x="5150370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39" name="Line"/>
            <p:cNvSpPr/>
            <p:nvPr/>
          </p:nvSpPr>
          <p:spPr>
            <a:xfrm>
              <a:off x="3043381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40" name="Line"/>
            <p:cNvSpPr/>
            <p:nvPr/>
          </p:nvSpPr>
          <p:spPr>
            <a:xfrm>
              <a:off x="0" y="179256"/>
              <a:ext cx="3042893" cy="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41" name="Line"/>
            <p:cNvSpPr/>
            <p:nvPr/>
          </p:nvSpPr>
          <p:spPr>
            <a:xfrm flipH="1" flipV="1">
              <a:off x="5160446" y="0"/>
              <a:ext cx="2144691" cy="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Line"/>
          <p:cNvSpPr/>
          <p:nvPr/>
        </p:nvSpPr>
        <p:spPr>
          <a:xfrm rot="16200000" flipH="1">
            <a:off x="5977040" y="1729589"/>
            <a:ext cx="781587" cy="4954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5" name="Idea of in-place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in-place</a:t>
            </a:r>
            <a:r>
              <a:t> partition</a:t>
            </a:r>
          </a:p>
        </p:txBody>
      </p:sp>
      <p:grpSp>
        <p:nvGrpSpPr>
          <p:cNvPr id="1048" name="Group"/>
          <p:cNvGrpSpPr/>
          <p:nvPr/>
        </p:nvGrpSpPr>
        <p:grpSpPr>
          <a:xfrm>
            <a:off x="2245784" y="3093470"/>
            <a:ext cx="1016001" cy="544077"/>
            <a:chOff x="0" y="0"/>
            <a:chExt cx="1016000" cy="544075"/>
          </a:xfrm>
        </p:grpSpPr>
        <p:sp>
          <p:nvSpPr>
            <p:cNvPr id="104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47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051" name="Group"/>
          <p:cNvGrpSpPr/>
          <p:nvPr/>
        </p:nvGrpSpPr>
        <p:grpSpPr>
          <a:xfrm>
            <a:off x="3251200" y="3093470"/>
            <a:ext cx="1016000" cy="544077"/>
            <a:chOff x="0" y="0"/>
            <a:chExt cx="1016000" cy="544075"/>
          </a:xfrm>
        </p:grpSpPr>
        <p:sp>
          <p:nvSpPr>
            <p:cNvPr id="104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50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054" name="Group"/>
          <p:cNvGrpSpPr/>
          <p:nvPr/>
        </p:nvGrpSpPr>
        <p:grpSpPr>
          <a:xfrm>
            <a:off x="4275666" y="3093470"/>
            <a:ext cx="1016001" cy="544077"/>
            <a:chOff x="0" y="0"/>
            <a:chExt cx="1016000" cy="544075"/>
          </a:xfrm>
        </p:grpSpPr>
        <p:sp>
          <p:nvSpPr>
            <p:cNvPr id="105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53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057" name="Group"/>
          <p:cNvGrpSpPr/>
          <p:nvPr/>
        </p:nvGrpSpPr>
        <p:grpSpPr>
          <a:xfrm>
            <a:off x="5291666" y="3093470"/>
            <a:ext cx="1016001" cy="544077"/>
            <a:chOff x="0" y="0"/>
            <a:chExt cx="1016000" cy="544075"/>
          </a:xfrm>
        </p:grpSpPr>
        <p:sp>
          <p:nvSpPr>
            <p:cNvPr id="105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56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060" name="Group"/>
          <p:cNvGrpSpPr/>
          <p:nvPr/>
        </p:nvGrpSpPr>
        <p:grpSpPr>
          <a:xfrm>
            <a:off x="6307666" y="3093470"/>
            <a:ext cx="1016001" cy="544077"/>
            <a:chOff x="0" y="0"/>
            <a:chExt cx="1016000" cy="544075"/>
          </a:xfrm>
        </p:grpSpPr>
        <p:sp>
          <p:nvSpPr>
            <p:cNvPr id="105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59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063" name="Group"/>
          <p:cNvGrpSpPr/>
          <p:nvPr/>
        </p:nvGrpSpPr>
        <p:grpSpPr>
          <a:xfrm>
            <a:off x="7313083" y="3093470"/>
            <a:ext cx="1016001" cy="544077"/>
            <a:chOff x="0" y="0"/>
            <a:chExt cx="1016000" cy="544075"/>
          </a:xfrm>
        </p:grpSpPr>
        <p:sp>
          <p:nvSpPr>
            <p:cNvPr id="106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62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1066" name="Group"/>
          <p:cNvGrpSpPr/>
          <p:nvPr/>
        </p:nvGrpSpPr>
        <p:grpSpPr>
          <a:xfrm>
            <a:off x="8337550" y="3093470"/>
            <a:ext cx="1016001" cy="544077"/>
            <a:chOff x="0" y="0"/>
            <a:chExt cx="1016000" cy="544075"/>
          </a:xfrm>
        </p:grpSpPr>
        <p:sp>
          <p:nvSpPr>
            <p:cNvPr id="106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65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1069" name="Group"/>
          <p:cNvGrpSpPr/>
          <p:nvPr/>
        </p:nvGrpSpPr>
        <p:grpSpPr>
          <a:xfrm>
            <a:off x="9353550" y="3093470"/>
            <a:ext cx="1016001" cy="544077"/>
            <a:chOff x="0" y="0"/>
            <a:chExt cx="1016000" cy="544075"/>
          </a:xfrm>
        </p:grpSpPr>
        <p:sp>
          <p:nvSpPr>
            <p:cNvPr id="106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68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1070" name="Line"/>
          <p:cNvSpPr/>
          <p:nvPr/>
        </p:nvSpPr>
        <p:spPr>
          <a:xfrm rot="16200000" flipH="1">
            <a:off x="6624897" y="2855820"/>
            <a:ext cx="360107" cy="2085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71" name="Keep two iterators: one from head, one from tail…"/>
          <p:cNvSpPr txBox="1">
            <a:spLocks noGrp="1"/>
          </p:cNvSpPr>
          <p:nvPr>
            <p:ph type="body" sz="quarter" idx="1"/>
          </p:nvPr>
        </p:nvSpPr>
        <p:spPr>
          <a:xfrm>
            <a:off x="2419028" y="5384537"/>
            <a:ext cx="7713962" cy="1318432"/>
          </a:xfrm>
          <a:prstGeom prst="rect">
            <a:avLst/>
          </a:prstGeom>
        </p:spPr>
        <p:txBody>
          <a:bodyPr/>
          <a:lstStyle>
            <a:lvl2pPr marL="685800" indent="-228600"/>
          </a:lstStyle>
          <a:p>
            <a:r>
              <a:t>Keep two iterators: one from head, one from tail</a:t>
            </a:r>
          </a:p>
          <a:p>
            <a:pPr lvl="1"/>
            <a:r>
              <a:t>Stop when they cross over</a:t>
            </a:r>
          </a:p>
        </p:txBody>
      </p:sp>
      <p:sp>
        <p:nvSpPr>
          <p:cNvPr id="1072" name="Line"/>
          <p:cNvSpPr/>
          <p:nvPr/>
        </p:nvSpPr>
        <p:spPr>
          <a:xfrm>
            <a:off x="87982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73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74" name="Line"/>
          <p:cNvSpPr/>
          <p:nvPr/>
        </p:nvSpPr>
        <p:spPr>
          <a:xfrm>
            <a:off x="98015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75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76" name="Line"/>
          <p:cNvSpPr/>
          <p:nvPr/>
        </p:nvSpPr>
        <p:spPr>
          <a:xfrm>
            <a:off x="4731103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77" name="Line"/>
          <p:cNvSpPr/>
          <p:nvPr/>
        </p:nvSpPr>
        <p:spPr>
          <a:xfrm>
            <a:off x="7773811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78" name="Line"/>
          <p:cNvSpPr/>
          <p:nvPr/>
        </p:nvSpPr>
        <p:spPr>
          <a:xfrm>
            <a:off x="2623441" y="2493132"/>
            <a:ext cx="4072467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79" name="Line"/>
          <p:cNvSpPr/>
          <p:nvPr/>
        </p:nvSpPr>
        <p:spPr>
          <a:xfrm flipH="1" flipV="1">
            <a:off x="5606346" y="2313876"/>
            <a:ext cx="4322232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80" name="Line"/>
          <p:cNvSpPr/>
          <p:nvPr/>
        </p:nvSpPr>
        <p:spPr>
          <a:xfrm>
            <a:off x="6720316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81" name="Line"/>
          <p:cNvSpPr/>
          <p:nvPr/>
        </p:nvSpPr>
        <p:spPr>
          <a:xfrm>
            <a:off x="58391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Idea of in-place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in-place</a:t>
            </a:r>
            <a:r>
              <a:t> partition</a:t>
            </a:r>
          </a:p>
        </p:txBody>
      </p:sp>
      <p:grpSp>
        <p:nvGrpSpPr>
          <p:cNvPr id="1086" name="Group"/>
          <p:cNvGrpSpPr/>
          <p:nvPr/>
        </p:nvGrpSpPr>
        <p:grpSpPr>
          <a:xfrm>
            <a:off x="2245784" y="3093470"/>
            <a:ext cx="1016001" cy="544077"/>
            <a:chOff x="0" y="0"/>
            <a:chExt cx="1016000" cy="544075"/>
          </a:xfrm>
        </p:grpSpPr>
        <p:sp>
          <p:nvSpPr>
            <p:cNvPr id="108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85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089" name="Group"/>
          <p:cNvGrpSpPr/>
          <p:nvPr/>
        </p:nvGrpSpPr>
        <p:grpSpPr>
          <a:xfrm>
            <a:off x="3251200" y="3093470"/>
            <a:ext cx="1016000" cy="544077"/>
            <a:chOff x="0" y="0"/>
            <a:chExt cx="1016000" cy="544075"/>
          </a:xfrm>
        </p:grpSpPr>
        <p:sp>
          <p:nvSpPr>
            <p:cNvPr id="108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88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092" name="Group"/>
          <p:cNvGrpSpPr/>
          <p:nvPr/>
        </p:nvGrpSpPr>
        <p:grpSpPr>
          <a:xfrm>
            <a:off x="4275666" y="3093470"/>
            <a:ext cx="1016001" cy="544077"/>
            <a:chOff x="0" y="0"/>
            <a:chExt cx="1016000" cy="544075"/>
          </a:xfrm>
        </p:grpSpPr>
        <p:sp>
          <p:nvSpPr>
            <p:cNvPr id="109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91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095" name="Group"/>
          <p:cNvGrpSpPr/>
          <p:nvPr/>
        </p:nvGrpSpPr>
        <p:grpSpPr>
          <a:xfrm>
            <a:off x="5291666" y="3093470"/>
            <a:ext cx="1016001" cy="544077"/>
            <a:chOff x="0" y="0"/>
            <a:chExt cx="1016000" cy="544075"/>
          </a:xfrm>
        </p:grpSpPr>
        <p:sp>
          <p:nvSpPr>
            <p:cNvPr id="109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94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098" name="Group"/>
          <p:cNvGrpSpPr/>
          <p:nvPr/>
        </p:nvGrpSpPr>
        <p:grpSpPr>
          <a:xfrm>
            <a:off x="6307666" y="3093470"/>
            <a:ext cx="1016001" cy="544077"/>
            <a:chOff x="0" y="0"/>
            <a:chExt cx="1016000" cy="544075"/>
          </a:xfrm>
        </p:grpSpPr>
        <p:sp>
          <p:nvSpPr>
            <p:cNvPr id="109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97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101" name="Group"/>
          <p:cNvGrpSpPr/>
          <p:nvPr/>
        </p:nvGrpSpPr>
        <p:grpSpPr>
          <a:xfrm>
            <a:off x="7313083" y="3093470"/>
            <a:ext cx="1016001" cy="544077"/>
            <a:chOff x="0" y="0"/>
            <a:chExt cx="1016000" cy="544075"/>
          </a:xfrm>
        </p:grpSpPr>
        <p:sp>
          <p:nvSpPr>
            <p:cNvPr id="109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00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1104" name="Group"/>
          <p:cNvGrpSpPr/>
          <p:nvPr/>
        </p:nvGrpSpPr>
        <p:grpSpPr>
          <a:xfrm>
            <a:off x="8337550" y="3093470"/>
            <a:ext cx="1016001" cy="544077"/>
            <a:chOff x="0" y="0"/>
            <a:chExt cx="1016000" cy="544075"/>
          </a:xfrm>
        </p:grpSpPr>
        <p:sp>
          <p:nvSpPr>
            <p:cNvPr id="110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03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1107" name="Group"/>
          <p:cNvGrpSpPr/>
          <p:nvPr/>
        </p:nvGrpSpPr>
        <p:grpSpPr>
          <a:xfrm>
            <a:off x="9353550" y="3093470"/>
            <a:ext cx="1016001" cy="544077"/>
            <a:chOff x="0" y="0"/>
            <a:chExt cx="1016000" cy="544075"/>
          </a:xfrm>
        </p:grpSpPr>
        <p:sp>
          <p:nvSpPr>
            <p:cNvPr id="110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06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1108" name="Line"/>
          <p:cNvSpPr/>
          <p:nvPr/>
        </p:nvSpPr>
        <p:spPr>
          <a:xfrm rot="16200000" flipH="1">
            <a:off x="4061683" y="2445809"/>
            <a:ext cx="360107" cy="30504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09" name="Keep two iterators: one from head, one from tail…"/>
          <p:cNvSpPr txBox="1">
            <a:spLocks noGrp="1"/>
          </p:cNvSpPr>
          <p:nvPr>
            <p:ph type="body" sz="quarter" idx="1"/>
          </p:nvPr>
        </p:nvSpPr>
        <p:spPr>
          <a:xfrm>
            <a:off x="2419028" y="5384537"/>
            <a:ext cx="7713962" cy="1318432"/>
          </a:xfrm>
          <a:prstGeom prst="rect">
            <a:avLst/>
          </a:prstGeom>
        </p:spPr>
        <p:txBody>
          <a:bodyPr/>
          <a:lstStyle>
            <a:lvl2pPr marL="685800" indent="-228600"/>
          </a:lstStyle>
          <a:p>
            <a:r>
              <a:t>Keep two iterators: one from head, one from tail</a:t>
            </a:r>
          </a:p>
          <a:p>
            <a:pPr lvl="1"/>
            <a:r>
              <a:t>Stop when they cross over</a:t>
            </a:r>
          </a:p>
        </p:txBody>
      </p:sp>
      <p:grpSp>
        <p:nvGrpSpPr>
          <p:cNvPr id="1122" name="Group"/>
          <p:cNvGrpSpPr/>
          <p:nvPr/>
        </p:nvGrpSpPr>
        <p:grpSpPr>
          <a:xfrm>
            <a:off x="2623441" y="2313876"/>
            <a:ext cx="7305137" cy="669746"/>
            <a:chOff x="0" y="0"/>
            <a:chExt cx="7305136" cy="669745"/>
          </a:xfrm>
        </p:grpSpPr>
        <p:sp>
          <p:nvSpPr>
            <p:cNvPr id="1110" name="Line"/>
            <p:cNvSpPr/>
            <p:nvPr/>
          </p:nvSpPr>
          <p:spPr>
            <a:xfrm>
              <a:off x="61748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1" name="Line"/>
            <p:cNvSpPr/>
            <p:nvPr/>
          </p:nvSpPr>
          <p:spPr>
            <a:xfrm>
              <a:off x="10821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2" name="Line"/>
            <p:cNvSpPr/>
            <p:nvPr/>
          </p:nvSpPr>
          <p:spPr>
            <a:xfrm>
              <a:off x="71781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3" name="Line"/>
            <p:cNvSpPr/>
            <p:nvPr/>
          </p:nvSpPr>
          <p:spPr>
            <a:xfrm flipH="1">
              <a:off x="76720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4" name="Line"/>
            <p:cNvSpPr/>
            <p:nvPr/>
          </p:nvSpPr>
          <p:spPr>
            <a:xfrm>
              <a:off x="2107661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5" name="Line"/>
            <p:cNvSpPr/>
            <p:nvPr/>
          </p:nvSpPr>
          <p:spPr>
            <a:xfrm>
              <a:off x="5150370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6" name="Line"/>
            <p:cNvSpPr/>
            <p:nvPr/>
          </p:nvSpPr>
          <p:spPr>
            <a:xfrm>
              <a:off x="3043381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7" name="Line"/>
            <p:cNvSpPr/>
            <p:nvPr/>
          </p:nvSpPr>
          <p:spPr>
            <a:xfrm>
              <a:off x="0" y="179256"/>
              <a:ext cx="4072467" cy="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8" name="Line"/>
            <p:cNvSpPr/>
            <p:nvPr/>
          </p:nvSpPr>
          <p:spPr>
            <a:xfrm flipH="1" flipV="1">
              <a:off x="2982904" y="-1"/>
              <a:ext cx="4322233" cy="2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9" name="Line"/>
            <p:cNvSpPr/>
            <p:nvPr/>
          </p:nvSpPr>
          <p:spPr>
            <a:xfrm>
              <a:off x="4096875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20" name="Line"/>
            <p:cNvSpPr/>
            <p:nvPr/>
          </p:nvSpPr>
          <p:spPr>
            <a:xfrm>
              <a:off x="4236287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21" name="Line"/>
            <p:cNvSpPr/>
            <p:nvPr/>
          </p:nvSpPr>
          <p:spPr>
            <a:xfrm>
              <a:off x="3215736" y="28874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Idea of in-place parti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in-place</a:t>
            </a:r>
            <a:r>
              <a:t> partition</a:t>
            </a:r>
          </a:p>
        </p:txBody>
      </p:sp>
      <p:grpSp>
        <p:nvGrpSpPr>
          <p:cNvPr id="1127" name="Group"/>
          <p:cNvGrpSpPr/>
          <p:nvPr/>
        </p:nvGrpSpPr>
        <p:grpSpPr>
          <a:xfrm>
            <a:off x="3251200" y="3093470"/>
            <a:ext cx="1016000" cy="544077"/>
            <a:chOff x="0" y="0"/>
            <a:chExt cx="1016000" cy="544075"/>
          </a:xfrm>
        </p:grpSpPr>
        <p:sp>
          <p:nvSpPr>
            <p:cNvPr id="112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26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130" name="Group"/>
          <p:cNvGrpSpPr/>
          <p:nvPr/>
        </p:nvGrpSpPr>
        <p:grpSpPr>
          <a:xfrm>
            <a:off x="4275666" y="3093470"/>
            <a:ext cx="1016001" cy="544077"/>
            <a:chOff x="0" y="0"/>
            <a:chExt cx="1016000" cy="544075"/>
          </a:xfrm>
        </p:grpSpPr>
        <p:sp>
          <p:nvSpPr>
            <p:cNvPr id="112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29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133" name="Group"/>
          <p:cNvGrpSpPr/>
          <p:nvPr/>
        </p:nvGrpSpPr>
        <p:grpSpPr>
          <a:xfrm>
            <a:off x="2245783" y="3093470"/>
            <a:ext cx="1016001" cy="544077"/>
            <a:chOff x="0" y="0"/>
            <a:chExt cx="1016000" cy="544075"/>
          </a:xfrm>
        </p:grpSpPr>
        <p:sp>
          <p:nvSpPr>
            <p:cNvPr id="113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32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136" name="Group"/>
          <p:cNvGrpSpPr/>
          <p:nvPr/>
        </p:nvGrpSpPr>
        <p:grpSpPr>
          <a:xfrm>
            <a:off x="6307666" y="3093470"/>
            <a:ext cx="1016001" cy="544077"/>
            <a:chOff x="0" y="0"/>
            <a:chExt cx="1016000" cy="544075"/>
          </a:xfrm>
        </p:grpSpPr>
        <p:sp>
          <p:nvSpPr>
            <p:cNvPr id="113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35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139" name="Group"/>
          <p:cNvGrpSpPr/>
          <p:nvPr/>
        </p:nvGrpSpPr>
        <p:grpSpPr>
          <a:xfrm>
            <a:off x="7313083" y="3093470"/>
            <a:ext cx="1016001" cy="544077"/>
            <a:chOff x="0" y="0"/>
            <a:chExt cx="1016000" cy="544075"/>
          </a:xfrm>
        </p:grpSpPr>
        <p:sp>
          <p:nvSpPr>
            <p:cNvPr id="113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38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1142" name="Group"/>
          <p:cNvGrpSpPr/>
          <p:nvPr/>
        </p:nvGrpSpPr>
        <p:grpSpPr>
          <a:xfrm>
            <a:off x="8337550" y="3093470"/>
            <a:ext cx="1016001" cy="544077"/>
            <a:chOff x="0" y="0"/>
            <a:chExt cx="1016000" cy="544075"/>
          </a:xfrm>
        </p:grpSpPr>
        <p:sp>
          <p:nvSpPr>
            <p:cNvPr id="114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41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1145" name="Group"/>
          <p:cNvGrpSpPr/>
          <p:nvPr/>
        </p:nvGrpSpPr>
        <p:grpSpPr>
          <a:xfrm>
            <a:off x="9353550" y="3093470"/>
            <a:ext cx="1016001" cy="544077"/>
            <a:chOff x="0" y="0"/>
            <a:chExt cx="1016000" cy="544075"/>
          </a:xfrm>
        </p:grpSpPr>
        <p:sp>
          <p:nvSpPr>
            <p:cNvPr id="114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44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1146" name="Line"/>
          <p:cNvSpPr/>
          <p:nvPr/>
        </p:nvSpPr>
        <p:spPr>
          <a:xfrm rot="16200000" flipH="1">
            <a:off x="4061683" y="2445809"/>
            <a:ext cx="360107" cy="30504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chemeClr val="accent2">
                <a:lumOff val="21960"/>
              </a:schemeClr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47" name="Keep two iterators: one from head, one from tail…"/>
          <p:cNvSpPr txBox="1">
            <a:spLocks noGrp="1"/>
          </p:cNvSpPr>
          <p:nvPr>
            <p:ph type="body" sz="quarter" idx="1"/>
          </p:nvPr>
        </p:nvSpPr>
        <p:spPr>
          <a:xfrm>
            <a:off x="2419028" y="5384537"/>
            <a:ext cx="7713962" cy="1318432"/>
          </a:xfrm>
          <a:prstGeom prst="rect">
            <a:avLst/>
          </a:prstGeom>
        </p:spPr>
        <p:txBody>
          <a:bodyPr/>
          <a:lstStyle>
            <a:lvl2pPr marL="685800" indent="-228600"/>
          </a:lstStyle>
          <a:p>
            <a:r>
              <a:t>Keep two iterators: one from head, one from tail</a:t>
            </a:r>
          </a:p>
          <a:p>
            <a:pPr lvl="1"/>
            <a:r>
              <a:t>Stop when they cross over</a:t>
            </a:r>
          </a:p>
        </p:txBody>
      </p:sp>
      <p:sp>
        <p:nvSpPr>
          <p:cNvPr id="1148" name="Line"/>
          <p:cNvSpPr/>
          <p:nvPr/>
        </p:nvSpPr>
        <p:spPr>
          <a:xfrm>
            <a:off x="87982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49" name="Line"/>
          <p:cNvSpPr/>
          <p:nvPr/>
        </p:nvSpPr>
        <p:spPr>
          <a:xfrm>
            <a:off x="3705577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0" name="Line"/>
          <p:cNvSpPr/>
          <p:nvPr/>
        </p:nvSpPr>
        <p:spPr>
          <a:xfrm>
            <a:off x="98015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1" name="Line"/>
          <p:cNvSpPr/>
          <p:nvPr/>
        </p:nvSpPr>
        <p:spPr>
          <a:xfrm>
            <a:off x="2700161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2" name="Line"/>
          <p:cNvSpPr/>
          <p:nvPr/>
        </p:nvSpPr>
        <p:spPr>
          <a:xfrm>
            <a:off x="4731103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3" name="Line"/>
          <p:cNvSpPr/>
          <p:nvPr/>
        </p:nvSpPr>
        <p:spPr>
          <a:xfrm>
            <a:off x="7773811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4" name="Line"/>
          <p:cNvSpPr/>
          <p:nvPr/>
        </p:nvSpPr>
        <p:spPr>
          <a:xfrm>
            <a:off x="5666822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5" name="Line"/>
          <p:cNvSpPr/>
          <p:nvPr/>
        </p:nvSpPr>
        <p:spPr>
          <a:xfrm>
            <a:off x="2623441" y="2493132"/>
            <a:ext cx="4072467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6" name="Line"/>
          <p:cNvSpPr/>
          <p:nvPr/>
        </p:nvSpPr>
        <p:spPr>
          <a:xfrm flipH="1" flipV="1">
            <a:off x="5606346" y="2313876"/>
            <a:ext cx="4322232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7" name="Line"/>
          <p:cNvSpPr/>
          <p:nvPr/>
        </p:nvSpPr>
        <p:spPr>
          <a:xfrm>
            <a:off x="6720316" y="2602621"/>
            <a:ext cx="1" cy="38100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8" name="Line"/>
          <p:cNvSpPr/>
          <p:nvPr/>
        </p:nvSpPr>
        <p:spPr>
          <a:xfrm>
            <a:off x="6859729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9" name="Line"/>
          <p:cNvSpPr/>
          <p:nvPr/>
        </p:nvSpPr>
        <p:spPr>
          <a:xfrm>
            <a:off x="5839177" y="2602621"/>
            <a:ext cx="1" cy="3810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162" name="Group"/>
          <p:cNvGrpSpPr/>
          <p:nvPr/>
        </p:nvGrpSpPr>
        <p:grpSpPr>
          <a:xfrm>
            <a:off x="5282141" y="3093470"/>
            <a:ext cx="1016001" cy="544077"/>
            <a:chOff x="0" y="0"/>
            <a:chExt cx="1016000" cy="544075"/>
          </a:xfrm>
        </p:grpSpPr>
        <p:sp>
          <p:nvSpPr>
            <p:cNvPr id="116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61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SVU CS502"/>
          <p:cNvSpPr txBox="1"/>
          <p:nvPr/>
        </p:nvSpPr>
        <p:spPr>
          <a:xfrm>
            <a:off x="4038600" y="6400413"/>
            <a:ext cx="411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endParaRPr dirty="0"/>
          </a:p>
        </p:txBody>
      </p:sp>
      <p:sp>
        <p:nvSpPr>
          <p:cNvPr id="1175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1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44</a:t>
            </a:fld>
            <a:endParaRPr/>
          </a:p>
        </p:txBody>
      </p:sp>
      <p:sp>
        <p:nvSpPr>
          <p:cNvPr id="1177" name="Partition Code"/>
          <p:cNvSpPr txBox="1">
            <a:spLocks noGrp="1"/>
          </p:cNvSpPr>
          <p:nvPr>
            <p:ph type="title"/>
          </p:nvPr>
        </p:nvSpPr>
        <p:spPr>
          <a:xfrm>
            <a:off x="3784600" y="205468"/>
            <a:ext cx="3748314" cy="981354"/>
          </a:xfrm>
          <a:prstGeom prst="rect">
            <a:avLst/>
          </a:prstGeom>
        </p:spPr>
        <p:txBody>
          <a:bodyPr/>
          <a:lstStyle/>
          <a:p>
            <a:r>
              <a:rPr dirty="0"/>
              <a:t>Partition Code</a:t>
            </a:r>
          </a:p>
        </p:txBody>
      </p:sp>
      <p:sp>
        <p:nvSpPr>
          <p:cNvPr id="1179" name="Running time:  Θ(n) time"/>
          <p:cNvSpPr txBox="1"/>
          <p:nvPr/>
        </p:nvSpPr>
        <p:spPr>
          <a:xfrm>
            <a:off x="5716563" y="5731288"/>
            <a:ext cx="4459858" cy="446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400"/>
            </a:pPr>
            <a:r>
              <a:rPr b="1" i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Running time: </a:t>
            </a:r>
            <a:r>
              <a:rPr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dirty="0">
                <a:solidFill>
                  <a:srgbClr val="0000FF"/>
                </a:solidFill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B9019B-599F-CA43-B4E3-5CAEFFEB85CB}"/>
              </a:ext>
            </a:extLst>
          </p:cNvPr>
          <p:cNvSpPr/>
          <p:nvPr/>
        </p:nvSpPr>
        <p:spPr>
          <a:xfrm>
            <a:off x="754743" y="1314947"/>
            <a:ext cx="11074400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def partition(alist,first,last):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pivotvalue = alist[first]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leftmark = first+1;  rightmark = last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done = False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while not done: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while leftmark &lt;= rightmark and alist[leftmark] &lt;= pivotvalue: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leftmark = leftmark + 1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while alist[rightmark] &gt;= pivotvalue and rightmark &gt;= leftmark: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rightmark = rightmark -1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if rightmark &lt; leftmark: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done = True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else: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alist[leftmark], alist[rightmark] = alist[rightmark] , alist[leftmark]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alist[first], alist[rightmark] = alist[rightmark] , alist[first]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return rightmark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9" grpId="0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SVU CS502"/>
          <p:cNvSpPr txBox="1"/>
          <p:nvPr/>
        </p:nvSpPr>
        <p:spPr>
          <a:xfrm>
            <a:off x="4038600" y="6400413"/>
            <a:ext cx="411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endParaRPr dirty="0"/>
          </a:p>
        </p:txBody>
      </p:sp>
      <p:sp>
        <p:nvSpPr>
          <p:cNvPr id="1182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1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45</a:t>
            </a:fld>
            <a:endParaRPr/>
          </a:p>
        </p:txBody>
      </p:sp>
      <p:sp>
        <p:nvSpPr>
          <p:cNvPr id="1184" name="i"/>
          <p:cNvSpPr txBox="1"/>
          <p:nvPr/>
        </p:nvSpPr>
        <p:spPr>
          <a:xfrm>
            <a:off x="2578100" y="762000"/>
            <a:ext cx="1888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sp>
        <p:nvSpPr>
          <p:cNvPr id="1185" name="j"/>
          <p:cNvSpPr txBox="1"/>
          <p:nvPr/>
        </p:nvSpPr>
        <p:spPr>
          <a:xfrm>
            <a:off x="9764580" y="762000"/>
            <a:ext cx="1888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</a:p>
        </p:txBody>
      </p:sp>
      <p:grpSp>
        <p:nvGrpSpPr>
          <p:cNvPr id="1188" name="Group"/>
          <p:cNvGrpSpPr/>
          <p:nvPr/>
        </p:nvGrpSpPr>
        <p:grpSpPr>
          <a:xfrm>
            <a:off x="2245784" y="283013"/>
            <a:ext cx="1016001" cy="544077"/>
            <a:chOff x="0" y="0"/>
            <a:chExt cx="1016000" cy="544075"/>
          </a:xfrm>
        </p:grpSpPr>
        <p:sp>
          <p:nvSpPr>
            <p:cNvPr id="118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87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191" name="Group"/>
          <p:cNvGrpSpPr/>
          <p:nvPr/>
        </p:nvGrpSpPr>
        <p:grpSpPr>
          <a:xfrm>
            <a:off x="3251200" y="283013"/>
            <a:ext cx="1016000" cy="544077"/>
            <a:chOff x="0" y="0"/>
            <a:chExt cx="1016000" cy="544075"/>
          </a:xfrm>
        </p:grpSpPr>
        <p:sp>
          <p:nvSpPr>
            <p:cNvPr id="118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90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1194" name="Group"/>
          <p:cNvGrpSpPr/>
          <p:nvPr/>
        </p:nvGrpSpPr>
        <p:grpSpPr>
          <a:xfrm>
            <a:off x="4275666" y="283013"/>
            <a:ext cx="1016001" cy="544077"/>
            <a:chOff x="0" y="0"/>
            <a:chExt cx="1016000" cy="544075"/>
          </a:xfrm>
        </p:grpSpPr>
        <p:sp>
          <p:nvSpPr>
            <p:cNvPr id="119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93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197" name="Group"/>
          <p:cNvGrpSpPr/>
          <p:nvPr/>
        </p:nvGrpSpPr>
        <p:grpSpPr>
          <a:xfrm>
            <a:off x="5291666" y="283013"/>
            <a:ext cx="1016001" cy="544077"/>
            <a:chOff x="0" y="0"/>
            <a:chExt cx="1016000" cy="544075"/>
          </a:xfrm>
        </p:grpSpPr>
        <p:sp>
          <p:nvSpPr>
            <p:cNvPr id="119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96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1200" name="Group"/>
          <p:cNvGrpSpPr/>
          <p:nvPr/>
        </p:nvGrpSpPr>
        <p:grpSpPr>
          <a:xfrm>
            <a:off x="6307666" y="283013"/>
            <a:ext cx="1016001" cy="544077"/>
            <a:chOff x="0" y="0"/>
            <a:chExt cx="1016000" cy="544075"/>
          </a:xfrm>
        </p:grpSpPr>
        <p:sp>
          <p:nvSpPr>
            <p:cNvPr id="119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99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203" name="Group"/>
          <p:cNvGrpSpPr/>
          <p:nvPr/>
        </p:nvGrpSpPr>
        <p:grpSpPr>
          <a:xfrm>
            <a:off x="7313083" y="283013"/>
            <a:ext cx="1016001" cy="544077"/>
            <a:chOff x="0" y="0"/>
            <a:chExt cx="1016000" cy="544075"/>
          </a:xfrm>
        </p:grpSpPr>
        <p:sp>
          <p:nvSpPr>
            <p:cNvPr id="120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02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206" name="Group"/>
          <p:cNvGrpSpPr/>
          <p:nvPr/>
        </p:nvGrpSpPr>
        <p:grpSpPr>
          <a:xfrm>
            <a:off x="8337550" y="283013"/>
            <a:ext cx="1016001" cy="544077"/>
            <a:chOff x="0" y="0"/>
            <a:chExt cx="1016000" cy="544075"/>
          </a:xfrm>
        </p:grpSpPr>
        <p:sp>
          <p:nvSpPr>
            <p:cNvPr id="120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05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209" name="Group"/>
          <p:cNvGrpSpPr/>
          <p:nvPr/>
        </p:nvGrpSpPr>
        <p:grpSpPr>
          <a:xfrm>
            <a:off x="9353550" y="283013"/>
            <a:ext cx="1016001" cy="544077"/>
            <a:chOff x="0" y="0"/>
            <a:chExt cx="1016000" cy="544075"/>
          </a:xfrm>
        </p:grpSpPr>
        <p:sp>
          <p:nvSpPr>
            <p:cNvPr id="120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08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sp>
        <p:nvSpPr>
          <p:cNvPr id="1210" name="x = 6"/>
          <p:cNvSpPr txBox="1"/>
          <p:nvPr/>
        </p:nvSpPr>
        <p:spPr>
          <a:xfrm>
            <a:off x="609600" y="366713"/>
            <a:ext cx="53622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x = 6</a:t>
            </a:r>
          </a:p>
        </p:txBody>
      </p:sp>
      <p:sp>
        <p:nvSpPr>
          <p:cNvPr id="1211" name="p"/>
          <p:cNvSpPr txBox="1"/>
          <p:nvPr/>
        </p:nvSpPr>
        <p:spPr>
          <a:xfrm>
            <a:off x="2434166" y="-61914"/>
            <a:ext cx="22424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212" name="r"/>
          <p:cNvSpPr txBox="1"/>
          <p:nvPr/>
        </p:nvSpPr>
        <p:spPr>
          <a:xfrm>
            <a:off x="9677400" y="-61914"/>
            <a:ext cx="18383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213" name="i"/>
          <p:cNvSpPr txBox="1"/>
          <p:nvPr/>
        </p:nvSpPr>
        <p:spPr>
          <a:xfrm>
            <a:off x="3667963" y="1720244"/>
            <a:ext cx="188824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sp>
        <p:nvSpPr>
          <p:cNvPr id="1214" name="j"/>
          <p:cNvSpPr txBox="1"/>
          <p:nvPr/>
        </p:nvSpPr>
        <p:spPr>
          <a:xfrm>
            <a:off x="8746905" y="1720244"/>
            <a:ext cx="188824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</a:p>
        </p:txBody>
      </p:sp>
      <p:grpSp>
        <p:nvGrpSpPr>
          <p:cNvPr id="1217" name="Group"/>
          <p:cNvGrpSpPr/>
          <p:nvPr/>
        </p:nvGrpSpPr>
        <p:grpSpPr>
          <a:xfrm>
            <a:off x="2245784" y="1211699"/>
            <a:ext cx="1016001" cy="544077"/>
            <a:chOff x="0" y="0"/>
            <a:chExt cx="1016000" cy="544075"/>
          </a:xfrm>
        </p:grpSpPr>
        <p:sp>
          <p:nvSpPr>
            <p:cNvPr id="121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16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220" name="Group"/>
          <p:cNvGrpSpPr/>
          <p:nvPr/>
        </p:nvGrpSpPr>
        <p:grpSpPr>
          <a:xfrm>
            <a:off x="3251200" y="1211699"/>
            <a:ext cx="1016000" cy="544077"/>
            <a:chOff x="0" y="0"/>
            <a:chExt cx="1016000" cy="544075"/>
          </a:xfrm>
        </p:grpSpPr>
        <p:sp>
          <p:nvSpPr>
            <p:cNvPr id="121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19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1223" name="Group"/>
          <p:cNvGrpSpPr/>
          <p:nvPr/>
        </p:nvGrpSpPr>
        <p:grpSpPr>
          <a:xfrm>
            <a:off x="4275666" y="1211699"/>
            <a:ext cx="1016001" cy="544077"/>
            <a:chOff x="0" y="0"/>
            <a:chExt cx="1016000" cy="544075"/>
          </a:xfrm>
        </p:grpSpPr>
        <p:sp>
          <p:nvSpPr>
            <p:cNvPr id="122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22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226" name="Group"/>
          <p:cNvGrpSpPr/>
          <p:nvPr/>
        </p:nvGrpSpPr>
        <p:grpSpPr>
          <a:xfrm>
            <a:off x="5291666" y="1211699"/>
            <a:ext cx="1016001" cy="544077"/>
            <a:chOff x="0" y="0"/>
            <a:chExt cx="1016000" cy="544075"/>
          </a:xfrm>
        </p:grpSpPr>
        <p:sp>
          <p:nvSpPr>
            <p:cNvPr id="122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25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1229" name="Group"/>
          <p:cNvGrpSpPr/>
          <p:nvPr/>
        </p:nvGrpSpPr>
        <p:grpSpPr>
          <a:xfrm>
            <a:off x="6307666" y="1211699"/>
            <a:ext cx="1016001" cy="544077"/>
            <a:chOff x="0" y="0"/>
            <a:chExt cx="1016000" cy="544075"/>
          </a:xfrm>
        </p:grpSpPr>
        <p:sp>
          <p:nvSpPr>
            <p:cNvPr id="122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28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232" name="Group"/>
          <p:cNvGrpSpPr/>
          <p:nvPr/>
        </p:nvGrpSpPr>
        <p:grpSpPr>
          <a:xfrm>
            <a:off x="7313083" y="1211699"/>
            <a:ext cx="1016001" cy="544077"/>
            <a:chOff x="0" y="0"/>
            <a:chExt cx="1016000" cy="544075"/>
          </a:xfrm>
        </p:grpSpPr>
        <p:sp>
          <p:nvSpPr>
            <p:cNvPr id="123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31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235" name="Group"/>
          <p:cNvGrpSpPr/>
          <p:nvPr/>
        </p:nvGrpSpPr>
        <p:grpSpPr>
          <a:xfrm>
            <a:off x="8337550" y="1211699"/>
            <a:ext cx="1016001" cy="544077"/>
            <a:chOff x="0" y="0"/>
            <a:chExt cx="1016000" cy="544075"/>
          </a:xfrm>
        </p:grpSpPr>
        <p:sp>
          <p:nvSpPr>
            <p:cNvPr id="123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34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sp>
        <p:nvSpPr>
          <p:cNvPr id="1236" name="i"/>
          <p:cNvSpPr txBox="1"/>
          <p:nvPr/>
        </p:nvSpPr>
        <p:spPr>
          <a:xfrm>
            <a:off x="3577166" y="2667000"/>
            <a:ext cx="188825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sp>
        <p:nvSpPr>
          <p:cNvPr id="1237" name="j"/>
          <p:cNvSpPr txBox="1"/>
          <p:nvPr/>
        </p:nvSpPr>
        <p:spPr>
          <a:xfrm>
            <a:off x="8646584" y="2667000"/>
            <a:ext cx="1888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</a:p>
        </p:txBody>
      </p:sp>
      <p:grpSp>
        <p:nvGrpSpPr>
          <p:cNvPr id="1240" name="Group"/>
          <p:cNvGrpSpPr/>
          <p:nvPr/>
        </p:nvGrpSpPr>
        <p:grpSpPr>
          <a:xfrm>
            <a:off x="2239433" y="2126100"/>
            <a:ext cx="1016001" cy="544077"/>
            <a:chOff x="0" y="0"/>
            <a:chExt cx="1016000" cy="544075"/>
          </a:xfrm>
        </p:grpSpPr>
        <p:sp>
          <p:nvSpPr>
            <p:cNvPr id="123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39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243" name="Group"/>
          <p:cNvGrpSpPr/>
          <p:nvPr/>
        </p:nvGrpSpPr>
        <p:grpSpPr>
          <a:xfrm>
            <a:off x="3244850" y="2126100"/>
            <a:ext cx="1016001" cy="544077"/>
            <a:chOff x="0" y="0"/>
            <a:chExt cx="1016000" cy="544075"/>
          </a:xfrm>
        </p:grpSpPr>
        <p:sp>
          <p:nvSpPr>
            <p:cNvPr id="124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42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246" name="Group"/>
          <p:cNvGrpSpPr/>
          <p:nvPr/>
        </p:nvGrpSpPr>
        <p:grpSpPr>
          <a:xfrm>
            <a:off x="4269316" y="2126100"/>
            <a:ext cx="1016001" cy="544077"/>
            <a:chOff x="0" y="0"/>
            <a:chExt cx="1016000" cy="544075"/>
          </a:xfrm>
        </p:grpSpPr>
        <p:sp>
          <p:nvSpPr>
            <p:cNvPr id="124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45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249" name="Group"/>
          <p:cNvGrpSpPr/>
          <p:nvPr/>
        </p:nvGrpSpPr>
        <p:grpSpPr>
          <a:xfrm>
            <a:off x="5285316" y="2126100"/>
            <a:ext cx="1016001" cy="544077"/>
            <a:chOff x="0" y="0"/>
            <a:chExt cx="1016000" cy="544075"/>
          </a:xfrm>
        </p:grpSpPr>
        <p:sp>
          <p:nvSpPr>
            <p:cNvPr id="124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48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1252" name="Group"/>
          <p:cNvGrpSpPr/>
          <p:nvPr/>
        </p:nvGrpSpPr>
        <p:grpSpPr>
          <a:xfrm>
            <a:off x="6301316" y="2126100"/>
            <a:ext cx="1016001" cy="544077"/>
            <a:chOff x="0" y="0"/>
            <a:chExt cx="1016000" cy="544075"/>
          </a:xfrm>
        </p:grpSpPr>
        <p:sp>
          <p:nvSpPr>
            <p:cNvPr id="125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51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255" name="Group"/>
          <p:cNvGrpSpPr/>
          <p:nvPr/>
        </p:nvGrpSpPr>
        <p:grpSpPr>
          <a:xfrm>
            <a:off x="7306733" y="2126100"/>
            <a:ext cx="1016001" cy="544077"/>
            <a:chOff x="0" y="0"/>
            <a:chExt cx="1016000" cy="544075"/>
          </a:xfrm>
        </p:grpSpPr>
        <p:sp>
          <p:nvSpPr>
            <p:cNvPr id="125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54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258" name="Group"/>
          <p:cNvGrpSpPr/>
          <p:nvPr/>
        </p:nvGrpSpPr>
        <p:grpSpPr>
          <a:xfrm>
            <a:off x="8331200" y="2126100"/>
            <a:ext cx="1016000" cy="544077"/>
            <a:chOff x="0" y="0"/>
            <a:chExt cx="1016000" cy="544075"/>
          </a:xfrm>
        </p:grpSpPr>
        <p:sp>
          <p:nvSpPr>
            <p:cNvPr id="125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57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261" name="Group"/>
          <p:cNvGrpSpPr/>
          <p:nvPr/>
        </p:nvGrpSpPr>
        <p:grpSpPr>
          <a:xfrm>
            <a:off x="9347200" y="2126100"/>
            <a:ext cx="1016000" cy="544077"/>
            <a:chOff x="0" y="0"/>
            <a:chExt cx="1016000" cy="544075"/>
          </a:xfrm>
        </p:grpSpPr>
        <p:sp>
          <p:nvSpPr>
            <p:cNvPr id="125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60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11</a:t>
              </a:r>
            </a:p>
          </p:txBody>
        </p:sp>
      </p:grpSp>
      <p:sp>
        <p:nvSpPr>
          <p:cNvPr id="1262" name="i"/>
          <p:cNvSpPr txBox="1"/>
          <p:nvPr/>
        </p:nvSpPr>
        <p:spPr>
          <a:xfrm>
            <a:off x="5615518" y="3657600"/>
            <a:ext cx="1888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sp>
        <p:nvSpPr>
          <p:cNvPr id="1263" name="j"/>
          <p:cNvSpPr txBox="1"/>
          <p:nvPr/>
        </p:nvSpPr>
        <p:spPr>
          <a:xfrm>
            <a:off x="7535333" y="3657600"/>
            <a:ext cx="188825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</a:p>
        </p:txBody>
      </p:sp>
      <p:grpSp>
        <p:nvGrpSpPr>
          <p:cNvPr id="1266" name="Group"/>
          <p:cNvGrpSpPr/>
          <p:nvPr/>
        </p:nvGrpSpPr>
        <p:grpSpPr>
          <a:xfrm>
            <a:off x="2239433" y="3116700"/>
            <a:ext cx="1016001" cy="544077"/>
            <a:chOff x="0" y="0"/>
            <a:chExt cx="1016000" cy="544075"/>
          </a:xfrm>
        </p:grpSpPr>
        <p:sp>
          <p:nvSpPr>
            <p:cNvPr id="126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65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269" name="Group"/>
          <p:cNvGrpSpPr/>
          <p:nvPr/>
        </p:nvGrpSpPr>
        <p:grpSpPr>
          <a:xfrm>
            <a:off x="3244850" y="3116700"/>
            <a:ext cx="1016001" cy="544077"/>
            <a:chOff x="0" y="0"/>
            <a:chExt cx="1016000" cy="544075"/>
          </a:xfrm>
        </p:grpSpPr>
        <p:sp>
          <p:nvSpPr>
            <p:cNvPr id="126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68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272" name="Group"/>
          <p:cNvGrpSpPr/>
          <p:nvPr/>
        </p:nvGrpSpPr>
        <p:grpSpPr>
          <a:xfrm>
            <a:off x="4269316" y="3116700"/>
            <a:ext cx="1016001" cy="544077"/>
            <a:chOff x="0" y="0"/>
            <a:chExt cx="1016000" cy="544075"/>
          </a:xfrm>
        </p:grpSpPr>
        <p:sp>
          <p:nvSpPr>
            <p:cNvPr id="127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71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275" name="Group"/>
          <p:cNvGrpSpPr/>
          <p:nvPr/>
        </p:nvGrpSpPr>
        <p:grpSpPr>
          <a:xfrm>
            <a:off x="5285316" y="3116700"/>
            <a:ext cx="1016001" cy="544077"/>
            <a:chOff x="0" y="0"/>
            <a:chExt cx="1016000" cy="544075"/>
          </a:xfrm>
        </p:grpSpPr>
        <p:sp>
          <p:nvSpPr>
            <p:cNvPr id="127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74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1278" name="Group"/>
          <p:cNvGrpSpPr/>
          <p:nvPr/>
        </p:nvGrpSpPr>
        <p:grpSpPr>
          <a:xfrm>
            <a:off x="6301316" y="3116700"/>
            <a:ext cx="1016001" cy="544077"/>
            <a:chOff x="0" y="0"/>
            <a:chExt cx="1016000" cy="544075"/>
          </a:xfrm>
        </p:grpSpPr>
        <p:sp>
          <p:nvSpPr>
            <p:cNvPr id="127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77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281" name="Group"/>
          <p:cNvGrpSpPr/>
          <p:nvPr/>
        </p:nvGrpSpPr>
        <p:grpSpPr>
          <a:xfrm>
            <a:off x="7306733" y="3116700"/>
            <a:ext cx="1016001" cy="544077"/>
            <a:chOff x="0" y="0"/>
            <a:chExt cx="1016000" cy="544075"/>
          </a:xfrm>
        </p:grpSpPr>
        <p:sp>
          <p:nvSpPr>
            <p:cNvPr id="127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80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284" name="Group"/>
          <p:cNvGrpSpPr/>
          <p:nvPr/>
        </p:nvGrpSpPr>
        <p:grpSpPr>
          <a:xfrm>
            <a:off x="8331200" y="3116700"/>
            <a:ext cx="1016000" cy="544077"/>
            <a:chOff x="0" y="0"/>
            <a:chExt cx="1016000" cy="544075"/>
          </a:xfrm>
        </p:grpSpPr>
        <p:sp>
          <p:nvSpPr>
            <p:cNvPr id="128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83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287" name="Group"/>
          <p:cNvGrpSpPr/>
          <p:nvPr/>
        </p:nvGrpSpPr>
        <p:grpSpPr>
          <a:xfrm>
            <a:off x="9347200" y="3116700"/>
            <a:ext cx="1016000" cy="544077"/>
            <a:chOff x="0" y="0"/>
            <a:chExt cx="1016000" cy="544075"/>
          </a:xfrm>
        </p:grpSpPr>
        <p:sp>
          <p:nvSpPr>
            <p:cNvPr id="128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86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11</a:t>
              </a:r>
            </a:p>
          </p:txBody>
        </p:sp>
      </p:grpSp>
      <p:sp>
        <p:nvSpPr>
          <p:cNvPr id="1288" name="i"/>
          <p:cNvSpPr txBox="1"/>
          <p:nvPr/>
        </p:nvSpPr>
        <p:spPr>
          <a:xfrm>
            <a:off x="6720197" y="4648200"/>
            <a:ext cx="1888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sp>
        <p:nvSpPr>
          <p:cNvPr id="1289" name="j"/>
          <p:cNvSpPr txBox="1"/>
          <p:nvPr/>
        </p:nvSpPr>
        <p:spPr>
          <a:xfrm>
            <a:off x="5705255" y="4648200"/>
            <a:ext cx="1888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400" b="1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</a:p>
        </p:txBody>
      </p:sp>
      <p:grpSp>
        <p:nvGrpSpPr>
          <p:cNvPr id="1292" name="Group"/>
          <p:cNvGrpSpPr/>
          <p:nvPr/>
        </p:nvGrpSpPr>
        <p:grpSpPr>
          <a:xfrm>
            <a:off x="2235200" y="4107300"/>
            <a:ext cx="1016000" cy="544077"/>
            <a:chOff x="0" y="0"/>
            <a:chExt cx="1016000" cy="544075"/>
          </a:xfrm>
        </p:grpSpPr>
        <p:sp>
          <p:nvSpPr>
            <p:cNvPr id="129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91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295" name="Group"/>
          <p:cNvGrpSpPr/>
          <p:nvPr/>
        </p:nvGrpSpPr>
        <p:grpSpPr>
          <a:xfrm>
            <a:off x="3240616" y="4107300"/>
            <a:ext cx="1016001" cy="544077"/>
            <a:chOff x="0" y="0"/>
            <a:chExt cx="1016000" cy="544075"/>
          </a:xfrm>
        </p:grpSpPr>
        <p:sp>
          <p:nvSpPr>
            <p:cNvPr id="129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94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298" name="Group"/>
          <p:cNvGrpSpPr/>
          <p:nvPr/>
        </p:nvGrpSpPr>
        <p:grpSpPr>
          <a:xfrm>
            <a:off x="4265083" y="4107300"/>
            <a:ext cx="1016001" cy="544077"/>
            <a:chOff x="0" y="0"/>
            <a:chExt cx="1016000" cy="544075"/>
          </a:xfrm>
        </p:grpSpPr>
        <p:sp>
          <p:nvSpPr>
            <p:cNvPr id="129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97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301" name="Group"/>
          <p:cNvGrpSpPr/>
          <p:nvPr/>
        </p:nvGrpSpPr>
        <p:grpSpPr>
          <a:xfrm>
            <a:off x="5281083" y="4107300"/>
            <a:ext cx="1016001" cy="544077"/>
            <a:chOff x="0" y="0"/>
            <a:chExt cx="1016000" cy="544075"/>
          </a:xfrm>
        </p:grpSpPr>
        <p:sp>
          <p:nvSpPr>
            <p:cNvPr id="129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00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304" name="Group"/>
          <p:cNvGrpSpPr/>
          <p:nvPr/>
        </p:nvGrpSpPr>
        <p:grpSpPr>
          <a:xfrm>
            <a:off x="6297083" y="4107300"/>
            <a:ext cx="1016001" cy="544077"/>
            <a:chOff x="0" y="0"/>
            <a:chExt cx="1016000" cy="544075"/>
          </a:xfrm>
        </p:grpSpPr>
        <p:sp>
          <p:nvSpPr>
            <p:cNvPr id="130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CC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03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307" name="Group"/>
          <p:cNvGrpSpPr/>
          <p:nvPr/>
        </p:nvGrpSpPr>
        <p:grpSpPr>
          <a:xfrm>
            <a:off x="7302500" y="4107300"/>
            <a:ext cx="1016000" cy="544077"/>
            <a:chOff x="0" y="0"/>
            <a:chExt cx="1016000" cy="544075"/>
          </a:xfrm>
        </p:grpSpPr>
        <p:sp>
          <p:nvSpPr>
            <p:cNvPr id="130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06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 b="1" u="sng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1310" name="Group"/>
          <p:cNvGrpSpPr/>
          <p:nvPr/>
        </p:nvGrpSpPr>
        <p:grpSpPr>
          <a:xfrm>
            <a:off x="8326966" y="4107300"/>
            <a:ext cx="1016001" cy="544077"/>
            <a:chOff x="0" y="0"/>
            <a:chExt cx="1016000" cy="544075"/>
          </a:xfrm>
        </p:grpSpPr>
        <p:sp>
          <p:nvSpPr>
            <p:cNvPr id="130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09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313" name="Group"/>
          <p:cNvGrpSpPr/>
          <p:nvPr/>
        </p:nvGrpSpPr>
        <p:grpSpPr>
          <a:xfrm>
            <a:off x="9342966" y="4107300"/>
            <a:ext cx="1016001" cy="544077"/>
            <a:chOff x="0" y="0"/>
            <a:chExt cx="1016000" cy="544075"/>
          </a:xfrm>
        </p:grpSpPr>
        <p:sp>
          <p:nvSpPr>
            <p:cNvPr id="131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12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11</a:t>
              </a:r>
            </a:p>
          </p:txBody>
        </p:sp>
      </p:grpSp>
      <p:grpSp>
        <p:nvGrpSpPr>
          <p:cNvPr id="1316" name="Group"/>
          <p:cNvGrpSpPr/>
          <p:nvPr/>
        </p:nvGrpSpPr>
        <p:grpSpPr>
          <a:xfrm>
            <a:off x="2235200" y="5097900"/>
            <a:ext cx="1016000" cy="544077"/>
            <a:chOff x="0" y="0"/>
            <a:chExt cx="1016000" cy="544075"/>
          </a:xfrm>
        </p:grpSpPr>
        <p:sp>
          <p:nvSpPr>
            <p:cNvPr id="131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15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319" name="Group"/>
          <p:cNvGrpSpPr/>
          <p:nvPr/>
        </p:nvGrpSpPr>
        <p:grpSpPr>
          <a:xfrm>
            <a:off x="3240616" y="5097900"/>
            <a:ext cx="1016001" cy="544077"/>
            <a:chOff x="0" y="0"/>
            <a:chExt cx="1016000" cy="544075"/>
          </a:xfrm>
        </p:grpSpPr>
        <p:sp>
          <p:nvSpPr>
            <p:cNvPr id="131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18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322" name="Group"/>
          <p:cNvGrpSpPr/>
          <p:nvPr/>
        </p:nvGrpSpPr>
        <p:grpSpPr>
          <a:xfrm>
            <a:off x="4265083" y="5097900"/>
            <a:ext cx="1016001" cy="544077"/>
            <a:chOff x="0" y="0"/>
            <a:chExt cx="1016000" cy="544075"/>
          </a:xfrm>
        </p:grpSpPr>
        <p:sp>
          <p:nvSpPr>
            <p:cNvPr id="132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21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325" name="Group"/>
          <p:cNvGrpSpPr/>
          <p:nvPr/>
        </p:nvGrpSpPr>
        <p:grpSpPr>
          <a:xfrm>
            <a:off x="5281083" y="5097900"/>
            <a:ext cx="1016001" cy="544077"/>
            <a:chOff x="0" y="0"/>
            <a:chExt cx="1016000" cy="544075"/>
          </a:xfrm>
        </p:grpSpPr>
        <p:sp>
          <p:nvSpPr>
            <p:cNvPr id="132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24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328" name="Group"/>
          <p:cNvGrpSpPr/>
          <p:nvPr/>
        </p:nvGrpSpPr>
        <p:grpSpPr>
          <a:xfrm>
            <a:off x="6297083" y="5097900"/>
            <a:ext cx="1016001" cy="544077"/>
            <a:chOff x="0" y="0"/>
            <a:chExt cx="1016000" cy="544075"/>
          </a:xfrm>
        </p:grpSpPr>
        <p:sp>
          <p:nvSpPr>
            <p:cNvPr id="132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27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13</a:t>
              </a:r>
            </a:p>
          </p:txBody>
        </p:sp>
      </p:grpSp>
      <p:grpSp>
        <p:nvGrpSpPr>
          <p:cNvPr id="1331" name="Group"/>
          <p:cNvGrpSpPr/>
          <p:nvPr/>
        </p:nvGrpSpPr>
        <p:grpSpPr>
          <a:xfrm>
            <a:off x="7302500" y="5097900"/>
            <a:ext cx="1016000" cy="544077"/>
            <a:chOff x="0" y="0"/>
            <a:chExt cx="1016000" cy="544075"/>
          </a:xfrm>
        </p:grpSpPr>
        <p:sp>
          <p:nvSpPr>
            <p:cNvPr id="132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30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1334" name="Group"/>
          <p:cNvGrpSpPr/>
          <p:nvPr/>
        </p:nvGrpSpPr>
        <p:grpSpPr>
          <a:xfrm>
            <a:off x="8326966" y="5097900"/>
            <a:ext cx="1016001" cy="544077"/>
            <a:chOff x="0" y="0"/>
            <a:chExt cx="1016000" cy="544075"/>
          </a:xfrm>
        </p:grpSpPr>
        <p:sp>
          <p:nvSpPr>
            <p:cNvPr id="133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33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337" name="Group"/>
          <p:cNvGrpSpPr/>
          <p:nvPr/>
        </p:nvGrpSpPr>
        <p:grpSpPr>
          <a:xfrm>
            <a:off x="9342966" y="5097900"/>
            <a:ext cx="1016001" cy="544077"/>
            <a:chOff x="0" y="0"/>
            <a:chExt cx="1016000" cy="544075"/>
          </a:xfrm>
        </p:grpSpPr>
        <p:sp>
          <p:nvSpPr>
            <p:cNvPr id="1335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36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11</a:t>
              </a:r>
            </a:p>
          </p:txBody>
        </p:sp>
      </p:grpSp>
      <p:grpSp>
        <p:nvGrpSpPr>
          <p:cNvPr id="1340" name="Group"/>
          <p:cNvGrpSpPr/>
          <p:nvPr/>
        </p:nvGrpSpPr>
        <p:grpSpPr>
          <a:xfrm>
            <a:off x="2235200" y="6237725"/>
            <a:ext cx="1016000" cy="544077"/>
            <a:chOff x="0" y="0"/>
            <a:chExt cx="1016000" cy="544075"/>
          </a:xfrm>
        </p:grpSpPr>
        <p:sp>
          <p:nvSpPr>
            <p:cNvPr id="1338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39" name="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343" name="Group"/>
          <p:cNvGrpSpPr/>
          <p:nvPr/>
        </p:nvGrpSpPr>
        <p:grpSpPr>
          <a:xfrm>
            <a:off x="3240616" y="6237725"/>
            <a:ext cx="1016001" cy="544077"/>
            <a:chOff x="0" y="0"/>
            <a:chExt cx="1016000" cy="544075"/>
          </a:xfrm>
        </p:grpSpPr>
        <p:sp>
          <p:nvSpPr>
            <p:cNvPr id="1341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42" name="2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346" name="Group"/>
          <p:cNvGrpSpPr/>
          <p:nvPr/>
        </p:nvGrpSpPr>
        <p:grpSpPr>
          <a:xfrm>
            <a:off x="4265083" y="6237725"/>
            <a:ext cx="1016001" cy="544077"/>
            <a:chOff x="0" y="0"/>
            <a:chExt cx="1016000" cy="544075"/>
          </a:xfrm>
        </p:grpSpPr>
        <p:sp>
          <p:nvSpPr>
            <p:cNvPr id="1344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45" name="5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id="1349" name="Group"/>
          <p:cNvGrpSpPr/>
          <p:nvPr/>
        </p:nvGrpSpPr>
        <p:grpSpPr>
          <a:xfrm>
            <a:off x="5281083" y="6237725"/>
            <a:ext cx="1016001" cy="544077"/>
            <a:chOff x="0" y="0"/>
            <a:chExt cx="1016000" cy="544075"/>
          </a:xfrm>
        </p:grpSpPr>
        <p:sp>
          <p:nvSpPr>
            <p:cNvPr id="1347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48" name="6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352" name="Group"/>
          <p:cNvGrpSpPr/>
          <p:nvPr/>
        </p:nvGrpSpPr>
        <p:grpSpPr>
          <a:xfrm>
            <a:off x="6297083" y="6237725"/>
            <a:ext cx="1016001" cy="544077"/>
            <a:chOff x="0" y="0"/>
            <a:chExt cx="1016000" cy="544075"/>
          </a:xfrm>
        </p:grpSpPr>
        <p:sp>
          <p:nvSpPr>
            <p:cNvPr id="1350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51" name="13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13</a:t>
              </a:r>
            </a:p>
          </p:txBody>
        </p:sp>
      </p:grpSp>
      <p:grpSp>
        <p:nvGrpSpPr>
          <p:cNvPr id="1355" name="Group"/>
          <p:cNvGrpSpPr/>
          <p:nvPr/>
        </p:nvGrpSpPr>
        <p:grpSpPr>
          <a:xfrm>
            <a:off x="7302500" y="6237725"/>
            <a:ext cx="1016000" cy="544077"/>
            <a:chOff x="0" y="0"/>
            <a:chExt cx="1016000" cy="544075"/>
          </a:xfrm>
        </p:grpSpPr>
        <p:sp>
          <p:nvSpPr>
            <p:cNvPr id="1353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54" name="8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1358" name="Group"/>
          <p:cNvGrpSpPr/>
          <p:nvPr/>
        </p:nvGrpSpPr>
        <p:grpSpPr>
          <a:xfrm>
            <a:off x="8326966" y="6237725"/>
            <a:ext cx="1016001" cy="544077"/>
            <a:chOff x="0" y="0"/>
            <a:chExt cx="1016000" cy="544075"/>
          </a:xfrm>
        </p:grpSpPr>
        <p:sp>
          <p:nvSpPr>
            <p:cNvPr id="1356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57" name="10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361" name="Group"/>
          <p:cNvGrpSpPr/>
          <p:nvPr/>
        </p:nvGrpSpPr>
        <p:grpSpPr>
          <a:xfrm>
            <a:off x="9342966" y="6237725"/>
            <a:ext cx="1016001" cy="544077"/>
            <a:chOff x="0" y="0"/>
            <a:chExt cx="1016000" cy="544075"/>
          </a:xfrm>
        </p:grpSpPr>
        <p:sp>
          <p:nvSpPr>
            <p:cNvPr id="1359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60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11</a:t>
              </a:r>
            </a:p>
          </p:txBody>
        </p:sp>
      </p:grpSp>
      <p:sp>
        <p:nvSpPr>
          <p:cNvPr id="1362" name="q"/>
          <p:cNvSpPr txBox="1"/>
          <p:nvPr/>
        </p:nvSpPr>
        <p:spPr>
          <a:xfrm>
            <a:off x="5782733" y="5881687"/>
            <a:ext cx="22424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363" name="p"/>
          <p:cNvSpPr txBox="1"/>
          <p:nvPr/>
        </p:nvSpPr>
        <p:spPr>
          <a:xfrm>
            <a:off x="2438400" y="5881687"/>
            <a:ext cx="22424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364" name="r"/>
          <p:cNvSpPr txBox="1"/>
          <p:nvPr/>
        </p:nvSpPr>
        <p:spPr>
          <a:xfrm>
            <a:off x="9681633" y="5881687"/>
            <a:ext cx="18383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365" name="scan"/>
          <p:cNvSpPr txBox="1"/>
          <p:nvPr/>
        </p:nvSpPr>
        <p:spPr>
          <a:xfrm>
            <a:off x="10566400" y="1309687"/>
            <a:ext cx="51792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scan</a:t>
            </a:r>
          </a:p>
        </p:txBody>
      </p:sp>
      <p:sp>
        <p:nvSpPr>
          <p:cNvPr id="1366" name="scan"/>
          <p:cNvSpPr txBox="1"/>
          <p:nvPr/>
        </p:nvSpPr>
        <p:spPr>
          <a:xfrm>
            <a:off x="10566400" y="3200400"/>
            <a:ext cx="51792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scan</a:t>
            </a:r>
          </a:p>
        </p:txBody>
      </p:sp>
      <p:sp>
        <p:nvSpPr>
          <p:cNvPr id="1367" name="scan"/>
          <p:cNvSpPr txBox="1"/>
          <p:nvPr/>
        </p:nvSpPr>
        <p:spPr>
          <a:xfrm>
            <a:off x="10566400" y="5181601"/>
            <a:ext cx="51792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scan</a:t>
            </a:r>
          </a:p>
        </p:txBody>
      </p:sp>
      <p:sp>
        <p:nvSpPr>
          <p:cNvPr id="1368" name="swap"/>
          <p:cNvSpPr txBox="1"/>
          <p:nvPr/>
        </p:nvSpPr>
        <p:spPr>
          <a:xfrm>
            <a:off x="10566400" y="2209800"/>
            <a:ext cx="58288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swap</a:t>
            </a:r>
          </a:p>
        </p:txBody>
      </p:sp>
      <p:sp>
        <p:nvSpPr>
          <p:cNvPr id="1369" name="swap"/>
          <p:cNvSpPr txBox="1"/>
          <p:nvPr/>
        </p:nvSpPr>
        <p:spPr>
          <a:xfrm>
            <a:off x="10566400" y="4205287"/>
            <a:ext cx="58288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swap</a:t>
            </a:r>
          </a:p>
        </p:txBody>
      </p:sp>
      <p:sp>
        <p:nvSpPr>
          <p:cNvPr id="1370" name="final swap"/>
          <p:cNvSpPr txBox="1"/>
          <p:nvPr/>
        </p:nvSpPr>
        <p:spPr>
          <a:xfrm>
            <a:off x="10541000" y="6262687"/>
            <a:ext cx="103885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final swap</a:t>
            </a:r>
          </a:p>
        </p:txBody>
      </p:sp>
      <p:sp>
        <p:nvSpPr>
          <p:cNvPr id="1371" name="Partition…"/>
          <p:cNvSpPr txBox="1"/>
          <p:nvPr/>
        </p:nvSpPr>
        <p:spPr>
          <a:xfrm>
            <a:off x="177799" y="3016250"/>
            <a:ext cx="1008607" cy="65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Partition </a:t>
            </a:r>
          </a:p>
          <a:p>
            <a:r>
              <a:t>example</a:t>
            </a:r>
          </a:p>
        </p:txBody>
      </p:sp>
      <p:grpSp>
        <p:nvGrpSpPr>
          <p:cNvPr id="1374" name="Group"/>
          <p:cNvGrpSpPr/>
          <p:nvPr/>
        </p:nvGrpSpPr>
        <p:grpSpPr>
          <a:xfrm>
            <a:off x="9353550" y="1204556"/>
            <a:ext cx="1016001" cy="544077"/>
            <a:chOff x="0" y="0"/>
            <a:chExt cx="1016000" cy="544075"/>
          </a:xfrm>
        </p:grpSpPr>
        <p:sp>
          <p:nvSpPr>
            <p:cNvPr id="1372" name="Rectangle"/>
            <p:cNvSpPr/>
            <p:nvPr/>
          </p:nvSpPr>
          <p:spPr>
            <a:xfrm>
              <a:off x="0" y="7500"/>
              <a:ext cx="1016000" cy="53657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07762" dir="2700000" rotWithShape="0">
                <a:srgbClr val="E7E6E6"/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73" name="11"/>
            <p:cNvSpPr txBox="1"/>
            <p:nvPr/>
          </p:nvSpPr>
          <p:spPr>
            <a:xfrm>
              <a:off x="0" y="-1"/>
              <a:ext cx="1016000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11</a:t>
              </a:r>
            </a:p>
          </p:txBody>
        </p:sp>
      </p:grpSp>
      <p:sp>
        <p:nvSpPr>
          <p:cNvPr id="1375" name="Line"/>
          <p:cNvSpPr/>
          <p:nvPr/>
        </p:nvSpPr>
        <p:spPr>
          <a:xfrm>
            <a:off x="2949075" y="1062324"/>
            <a:ext cx="684285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76" name="Line"/>
          <p:cNvSpPr/>
          <p:nvPr/>
        </p:nvSpPr>
        <p:spPr>
          <a:xfrm flipH="1">
            <a:off x="8946570" y="972695"/>
            <a:ext cx="684285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77" name="Line"/>
          <p:cNvSpPr/>
          <p:nvPr/>
        </p:nvSpPr>
        <p:spPr>
          <a:xfrm>
            <a:off x="3824743" y="2876988"/>
            <a:ext cx="1919965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78" name="Line"/>
          <p:cNvSpPr/>
          <p:nvPr/>
        </p:nvSpPr>
        <p:spPr>
          <a:xfrm flipH="1">
            <a:off x="7783546" y="2876988"/>
            <a:ext cx="783418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79" name="Line"/>
          <p:cNvSpPr/>
          <p:nvPr/>
        </p:nvSpPr>
        <p:spPr>
          <a:xfrm>
            <a:off x="5804641" y="3868296"/>
            <a:ext cx="783418" cy="1"/>
          </a:xfrm>
          <a:prstGeom prst="line">
            <a:avLst/>
          </a:prstGeom>
          <a:ln w="381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80" name="Line"/>
          <p:cNvSpPr/>
          <p:nvPr/>
        </p:nvSpPr>
        <p:spPr>
          <a:xfrm flipH="1">
            <a:off x="5743556" y="4019963"/>
            <a:ext cx="1771272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81" name="Line"/>
          <p:cNvSpPr/>
          <p:nvPr/>
        </p:nvSpPr>
        <p:spPr>
          <a:xfrm rot="16200000" flipH="1">
            <a:off x="4246729" y="4316009"/>
            <a:ext cx="402343" cy="3186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0956" y="21600"/>
                  <a:pt x="312" y="21600"/>
                </a:cubicBezTo>
              </a:path>
            </a:pathLst>
          </a:custGeom>
          <a:ln w="381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fill="hold"/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9" fill="hold"/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1" fill="hold"/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4" fill="hold"/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7" fill="hold"/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3" fill="hold"/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6" fill="hold"/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9" fill="hold"/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2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5" fill="hold"/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9" fill="hold"/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2" fill="hold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5" fill="hold"/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8" fill="hold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1" fill="hold"/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4" fill="hold"/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7" fill="hold"/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0" fill="hold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3" fill="hold"/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7" fill="hold"/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0" fill="hold"/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3" fill="hold"/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7" fill="hold"/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1" fill="hold"/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4" grpId="0" animBg="1" advAuto="0"/>
      <p:bldP spid="1185" grpId="0" animBg="1" advAuto="0"/>
      <p:bldP spid="1188" grpId="0" animBg="1" advAuto="0"/>
      <p:bldP spid="1191" grpId="0" animBg="1" advAuto="0"/>
      <p:bldP spid="1194" grpId="0" animBg="1" advAuto="0"/>
      <p:bldP spid="1197" grpId="0" animBg="1" advAuto="0"/>
      <p:bldP spid="1200" grpId="0" animBg="1" advAuto="0"/>
      <p:bldP spid="1203" grpId="0" animBg="1" advAuto="0"/>
      <p:bldP spid="1206" grpId="0" animBg="1" advAuto="0"/>
      <p:bldP spid="1209" grpId="0" animBg="1" advAuto="0"/>
      <p:bldP spid="1210" grpId="0" animBg="1" advAuto="0"/>
      <p:bldP spid="1211" grpId="0" animBg="1" advAuto="0"/>
      <p:bldP spid="1212" grpId="0" animBg="1" advAuto="0"/>
      <p:bldP spid="1213" grpId="0" animBg="1" advAuto="0"/>
      <p:bldP spid="1214" grpId="0" animBg="1" advAuto="0"/>
      <p:bldP spid="1217" grpId="0" animBg="1" advAuto="0"/>
      <p:bldP spid="1220" grpId="0" animBg="1" advAuto="0"/>
      <p:bldP spid="1223" grpId="0" animBg="1" advAuto="0"/>
      <p:bldP spid="1226" grpId="0" animBg="1" advAuto="0"/>
      <p:bldP spid="1229" grpId="0" animBg="1" advAuto="0"/>
      <p:bldP spid="1232" grpId="0" animBg="1" advAuto="0"/>
      <p:bldP spid="1235" grpId="0" animBg="1" advAuto="0"/>
      <p:bldP spid="1236" grpId="0" animBg="1" advAuto="0"/>
      <p:bldP spid="1237" grpId="0" animBg="1" advAuto="0"/>
      <p:bldP spid="1240" grpId="0" animBg="1" advAuto="0"/>
      <p:bldP spid="1243" grpId="0" animBg="1" advAuto="0"/>
      <p:bldP spid="1246" grpId="0" animBg="1" advAuto="0"/>
      <p:bldP spid="1249" grpId="0" animBg="1" advAuto="0"/>
      <p:bldP spid="1252" grpId="0" animBg="1" advAuto="0"/>
      <p:bldP spid="1255" grpId="0" animBg="1" advAuto="0"/>
      <p:bldP spid="1258" grpId="0" animBg="1" advAuto="0"/>
      <p:bldP spid="1261" grpId="0" animBg="1" advAuto="0"/>
      <p:bldP spid="1262" grpId="0" animBg="1" advAuto="0"/>
      <p:bldP spid="1263" grpId="0" animBg="1" advAuto="0"/>
      <p:bldP spid="1266" grpId="0" animBg="1" advAuto="0"/>
      <p:bldP spid="1269" grpId="0" animBg="1" advAuto="0"/>
      <p:bldP spid="1272" grpId="0" animBg="1" advAuto="0"/>
      <p:bldP spid="1275" grpId="0" animBg="1" advAuto="0"/>
      <p:bldP spid="1278" grpId="0" animBg="1" advAuto="0"/>
      <p:bldP spid="1281" grpId="0" animBg="1" advAuto="0"/>
      <p:bldP spid="1284" grpId="0" animBg="1" advAuto="0"/>
      <p:bldP spid="1287" grpId="0" animBg="1" advAuto="0"/>
      <p:bldP spid="1288" grpId="0" animBg="1" advAuto="0"/>
      <p:bldP spid="1289" grpId="0" animBg="1" advAuto="0"/>
      <p:bldP spid="1292" grpId="0" animBg="1" advAuto="0"/>
      <p:bldP spid="1295" grpId="0" animBg="1" advAuto="0"/>
      <p:bldP spid="1298" grpId="0" animBg="1" advAuto="0"/>
      <p:bldP spid="1301" grpId="0" animBg="1" advAuto="0"/>
      <p:bldP spid="1304" grpId="0" animBg="1" advAuto="0"/>
      <p:bldP spid="1307" grpId="0" animBg="1" advAuto="0"/>
      <p:bldP spid="1310" grpId="0" animBg="1" advAuto="0"/>
      <p:bldP spid="1313" grpId="0" animBg="1" advAuto="0"/>
      <p:bldP spid="1316" grpId="0" animBg="1" advAuto="0"/>
      <p:bldP spid="1319" grpId="0" animBg="1" advAuto="0"/>
      <p:bldP spid="1322" grpId="0" animBg="1" advAuto="0"/>
      <p:bldP spid="1325" grpId="0" animBg="1" advAuto="0"/>
      <p:bldP spid="1328" grpId="0" animBg="1" advAuto="0"/>
      <p:bldP spid="1331" grpId="0" animBg="1" advAuto="0"/>
      <p:bldP spid="1334" grpId="0" animBg="1" advAuto="0"/>
      <p:bldP spid="1337" grpId="0" animBg="1" advAuto="0"/>
      <p:bldP spid="1340" grpId="0" animBg="1" advAuto="0"/>
      <p:bldP spid="1343" grpId="0" animBg="1" advAuto="0"/>
      <p:bldP spid="1346" grpId="0" animBg="1" advAuto="0"/>
      <p:bldP spid="1349" grpId="0" animBg="1" advAuto="0"/>
      <p:bldP spid="1352" grpId="0" animBg="1" advAuto="0"/>
      <p:bldP spid="1355" grpId="0" animBg="1" advAuto="0"/>
      <p:bldP spid="1358" grpId="0" animBg="1" advAuto="0"/>
      <p:bldP spid="1361" grpId="0" animBg="1" advAuto="0"/>
      <p:bldP spid="1362" grpId="0" animBg="1" advAuto="0"/>
      <p:bldP spid="1363" grpId="0" animBg="1" advAuto="0"/>
      <p:bldP spid="1364" grpId="0" animBg="1" advAuto="0"/>
      <p:bldP spid="1365" grpId="0" animBg="1" advAuto="0"/>
      <p:bldP spid="1366" grpId="0" animBg="1" advAuto="0"/>
      <p:bldP spid="1367" grpId="0" animBg="1" advAuto="0"/>
      <p:bldP spid="1368" grpId="0" animBg="1" advAuto="0"/>
      <p:bldP spid="1369" grpId="0" animBg="1" advAuto="0"/>
      <p:bldP spid="1370" grpId="0" animBg="1" advAuto="0"/>
      <p:bldP spid="1374" grpId="0" animBg="1" advAuto="0"/>
      <p:bldP spid="1375" grpId="0" animBg="1" advAuto="0"/>
      <p:bldP spid="1376" grpId="0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21930" y="1532512"/>
            <a:ext cx="9652001" cy="4506477"/>
            <a:chOff x="1921930" y="1532512"/>
            <a:chExt cx="9652001" cy="4506477"/>
          </a:xfrm>
        </p:grpSpPr>
        <p:grpSp>
          <p:nvGrpSpPr>
            <p:cNvPr id="1388" name="Group"/>
            <p:cNvGrpSpPr/>
            <p:nvPr/>
          </p:nvGrpSpPr>
          <p:grpSpPr>
            <a:xfrm>
              <a:off x="2531531" y="1532512"/>
              <a:ext cx="1016000" cy="544077"/>
              <a:chOff x="0" y="0"/>
              <a:chExt cx="1016000" cy="544075"/>
            </a:xfrm>
          </p:grpSpPr>
          <p:sp>
            <p:nvSpPr>
              <p:cNvPr id="1386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87" name="6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</a:p>
            </p:txBody>
          </p:sp>
        </p:grpSp>
        <p:grpSp>
          <p:nvGrpSpPr>
            <p:cNvPr id="1391" name="Group"/>
            <p:cNvGrpSpPr/>
            <p:nvPr/>
          </p:nvGrpSpPr>
          <p:grpSpPr>
            <a:xfrm>
              <a:off x="3536947" y="1532512"/>
              <a:ext cx="1016001" cy="544077"/>
              <a:chOff x="0" y="0"/>
              <a:chExt cx="1016000" cy="544075"/>
            </a:xfrm>
          </p:grpSpPr>
          <p:sp>
            <p:nvSpPr>
              <p:cNvPr id="1389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90" name="10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</a:t>
                </a:r>
              </a:p>
            </p:txBody>
          </p:sp>
        </p:grpSp>
        <p:grpSp>
          <p:nvGrpSpPr>
            <p:cNvPr id="1394" name="Group"/>
            <p:cNvGrpSpPr/>
            <p:nvPr/>
          </p:nvGrpSpPr>
          <p:grpSpPr>
            <a:xfrm>
              <a:off x="4561414" y="1532512"/>
              <a:ext cx="1016001" cy="544077"/>
              <a:chOff x="0" y="0"/>
              <a:chExt cx="1016000" cy="544075"/>
            </a:xfrm>
          </p:grpSpPr>
          <p:sp>
            <p:nvSpPr>
              <p:cNvPr id="1392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93" name="5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</p:grpSp>
        <p:grpSp>
          <p:nvGrpSpPr>
            <p:cNvPr id="1397" name="Group"/>
            <p:cNvGrpSpPr/>
            <p:nvPr/>
          </p:nvGrpSpPr>
          <p:grpSpPr>
            <a:xfrm>
              <a:off x="5577414" y="1532512"/>
              <a:ext cx="1016001" cy="544077"/>
              <a:chOff x="0" y="0"/>
              <a:chExt cx="1016000" cy="544075"/>
            </a:xfrm>
          </p:grpSpPr>
          <p:sp>
            <p:nvSpPr>
              <p:cNvPr id="1395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96" name="8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</p:grpSp>
        <p:grpSp>
          <p:nvGrpSpPr>
            <p:cNvPr id="1400" name="Group"/>
            <p:cNvGrpSpPr/>
            <p:nvPr/>
          </p:nvGrpSpPr>
          <p:grpSpPr>
            <a:xfrm>
              <a:off x="6593414" y="1532512"/>
              <a:ext cx="1016001" cy="544077"/>
              <a:chOff x="0" y="0"/>
              <a:chExt cx="1016000" cy="544075"/>
            </a:xfrm>
          </p:grpSpPr>
          <p:sp>
            <p:nvSpPr>
              <p:cNvPr id="1398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99" name="11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</p:grpSp>
        <p:grpSp>
          <p:nvGrpSpPr>
            <p:cNvPr id="1403" name="Group"/>
            <p:cNvGrpSpPr/>
            <p:nvPr/>
          </p:nvGrpSpPr>
          <p:grpSpPr>
            <a:xfrm>
              <a:off x="7598831" y="1532512"/>
              <a:ext cx="1016000" cy="544077"/>
              <a:chOff x="0" y="0"/>
              <a:chExt cx="1016000" cy="544075"/>
            </a:xfrm>
          </p:grpSpPr>
          <p:sp>
            <p:nvSpPr>
              <p:cNvPr id="1401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02" name="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</p:grpSp>
        <p:grpSp>
          <p:nvGrpSpPr>
            <p:cNvPr id="1406" name="Group"/>
            <p:cNvGrpSpPr/>
            <p:nvPr/>
          </p:nvGrpSpPr>
          <p:grpSpPr>
            <a:xfrm>
              <a:off x="8623297" y="1532512"/>
              <a:ext cx="1016001" cy="544077"/>
              <a:chOff x="0" y="0"/>
              <a:chExt cx="1016000" cy="544075"/>
            </a:xfrm>
          </p:grpSpPr>
          <p:sp>
            <p:nvSpPr>
              <p:cNvPr id="1404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05" name="2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1409" name="Group"/>
            <p:cNvGrpSpPr/>
            <p:nvPr/>
          </p:nvGrpSpPr>
          <p:grpSpPr>
            <a:xfrm>
              <a:off x="9639297" y="1532512"/>
              <a:ext cx="1016001" cy="544077"/>
              <a:chOff x="0" y="0"/>
              <a:chExt cx="1016000" cy="544075"/>
            </a:xfrm>
          </p:grpSpPr>
          <p:sp>
            <p:nvSpPr>
              <p:cNvPr id="1407" name="Rectangle"/>
              <p:cNvSpPr/>
              <p:nvPr/>
            </p:nvSpPr>
            <p:spPr>
              <a:xfrm>
                <a:off x="0" y="7500"/>
                <a:ext cx="1016000" cy="536576"/>
              </a:xfrm>
              <a:prstGeom prst="rect">
                <a:avLst/>
              </a:prstGeom>
              <a:solidFill>
                <a:srgbClr val="CC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12700" dist="107762" dir="2700000" rotWithShape="0">
                  <a:srgbClr val="E7E6E6"/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08" name="13"/>
              <p:cNvSpPr txBox="1"/>
              <p:nvPr/>
            </p:nvSpPr>
            <p:spPr>
              <a:xfrm>
                <a:off x="0" y="-1"/>
                <a:ext cx="1016000" cy="544077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 dirty="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</p:grpSp>
        <p:grpSp>
          <p:nvGrpSpPr>
            <p:cNvPr id="1436" name="Group"/>
            <p:cNvGrpSpPr/>
            <p:nvPr/>
          </p:nvGrpSpPr>
          <p:grpSpPr>
            <a:xfrm>
              <a:off x="2330448" y="2073412"/>
              <a:ext cx="8735483" cy="1222377"/>
              <a:chOff x="0" y="0"/>
              <a:chExt cx="8735481" cy="1222375"/>
            </a:xfrm>
          </p:grpSpPr>
          <p:grpSp>
            <p:nvGrpSpPr>
              <p:cNvPr id="1412" name="Group"/>
              <p:cNvGrpSpPr/>
              <p:nvPr/>
            </p:nvGrpSpPr>
            <p:grpSpPr>
              <a:xfrm>
                <a:off x="0" y="678299"/>
                <a:ext cx="1016000" cy="544077"/>
                <a:chOff x="0" y="0"/>
                <a:chExt cx="1015999" cy="544075"/>
              </a:xfrm>
            </p:grpSpPr>
            <p:sp>
              <p:nvSpPr>
                <p:cNvPr id="1410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11" name="3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</a:t>
                  </a:r>
                </a:p>
              </p:txBody>
            </p:sp>
          </p:grpSp>
          <p:grpSp>
            <p:nvGrpSpPr>
              <p:cNvPr id="1415" name="Group"/>
              <p:cNvGrpSpPr/>
              <p:nvPr/>
            </p:nvGrpSpPr>
            <p:grpSpPr>
              <a:xfrm>
                <a:off x="1005416" y="678299"/>
                <a:ext cx="1016000" cy="544077"/>
                <a:chOff x="0" y="0"/>
                <a:chExt cx="1015999" cy="544075"/>
              </a:xfrm>
            </p:grpSpPr>
            <p:sp>
              <p:nvSpPr>
                <p:cNvPr id="1413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14" name="2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</a:p>
              </p:txBody>
            </p:sp>
          </p:grpSp>
          <p:grpSp>
            <p:nvGrpSpPr>
              <p:cNvPr id="1418" name="Group"/>
              <p:cNvGrpSpPr/>
              <p:nvPr/>
            </p:nvGrpSpPr>
            <p:grpSpPr>
              <a:xfrm>
                <a:off x="2029883" y="678299"/>
                <a:ext cx="1016000" cy="544077"/>
                <a:chOff x="0" y="0"/>
                <a:chExt cx="1015999" cy="544075"/>
              </a:xfrm>
            </p:grpSpPr>
            <p:sp>
              <p:nvSpPr>
                <p:cNvPr id="1416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17" name="5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5</a:t>
                  </a:r>
                </a:p>
              </p:txBody>
            </p:sp>
          </p:grpSp>
          <p:grpSp>
            <p:nvGrpSpPr>
              <p:cNvPr id="1421" name="Group"/>
              <p:cNvGrpSpPr/>
              <p:nvPr/>
            </p:nvGrpSpPr>
            <p:grpSpPr>
              <a:xfrm>
                <a:off x="3348566" y="678299"/>
                <a:ext cx="1016000" cy="544077"/>
                <a:chOff x="0" y="0"/>
                <a:chExt cx="1015999" cy="544075"/>
              </a:xfrm>
            </p:grpSpPr>
            <p:sp>
              <p:nvSpPr>
                <p:cNvPr id="1419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00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20" name="6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6</a:t>
                  </a:r>
                </a:p>
              </p:txBody>
            </p:sp>
          </p:grpSp>
          <p:grpSp>
            <p:nvGrpSpPr>
              <p:cNvPr id="1424" name="Group"/>
              <p:cNvGrpSpPr/>
              <p:nvPr/>
            </p:nvGrpSpPr>
            <p:grpSpPr>
              <a:xfrm>
                <a:off x="4669366" y="678299"/>
                <a:ext cx="1016000" cy="544077"/>
                <a:chOff x="0" y="0"/>
                <a:chExt cx="1015999" cy="544075"/>
              </a:xfrm>
            </p:grpSpPr>
            <p:sp>
              <p:nvSpPr>
                <p:cNvPr id="1422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23" name="11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11</a:t>
                  </a:r>
                </a:p>
              </p:txBody>
            </p:sp>
          </p:grpSp>
          <p:grpSp>
            <p:nvGrpSpPr>
              <p:cNvPr id="1427" name="Group"/>
              <p:cNvGrpSpPr/>
              <p:nvPr/>
            </p:nvGrpSpPr>
            <p:grpSpPr>
              <a:xfrm>
                <a:off x="5674783" y="678299"/>
                <a:ext cx="1016000" cy="544077"/>
                <a:chOff x="0" y="0"/>
                <a:chExt cx="1015999" cy="544075"/>
              </a:xfrm>
            </p:grpSpPr>
            <p:sp>
              <p:nvSpPr>
                <p:cNvPr id="1425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26" name="8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8</a:t>
                  </a:r>
                </a:p>
              </p:txBody>
            </p:sp>
          </p:grpSp>
          <p:grpSp>
            <p:nvGrpSpPr>
              <p:cNvPr id="1430" name="Group"/>
              <p:cNvGrpSpPr/>
              <p:nvPr/>
            </p:nvGrpSpPr>
            <p:grpSpPr>
              <a:xfrm>
                <a:off x="6699250" y="678299"/>
                <a:ext cx="1016000" cy="544077"/>
                <a:chOff x="0" y="0"/>
                <a:chExt cx="1015999" cy="544075"/>
              </a:xfrm>
            </p:grpSpPr>
            <p:sp>
              <p:nvSpPr>
                <p:cNvPr id="1428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29" name="10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10</a:t>
                  </a:r>
                </a:p>
              </p:txBody>
            </p:sp>
          </p:grpSp>
          <p:grpSp>
            <p:nvGrpSpPr>
              <p:cNvPr id="1433" name="Group"/>
              <p:cNvGrpSpPr/>
              <p:nvPr/>
            </p:nvGrpSpPr>
            <p:grpSpPr>
              <a:xfrm>
                <a:off x="7719483" y="678299"/>
                <a:ext cx="1016000" cy="544077"/>
                <a:chOff x="0" y="0"/>
                <a:chExt cx="1015999" cy="544075"/>
              </a:xfrm>
            </p:grpSpPr>
            <p:sp>
              <p:nvSpPr>
                <p:cNvPr id="1431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32" name="13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13</a:t>
                  </a:r>
                </a:p>
              </p:txBody>
            </p:sp>
          </p:grpSp>
          <p:sp>
            <p:nvSpPr>
              <p:cNvPr id="1434" name="Line"/>
              <p:cNvSpPr/>
              <p:nvPr/>
            </p:nvSpPr>
            <p:spPr>
              <a:xfrm flipH="1">
                <a:off x="2131484" y="76200"/>
                <a:ext cx="1524000" cy="53340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435" name="Line"/>
              <p:cNvSpPr/>
              <p:nvPr/>
            </p:nvSpPr>
            <p:spPr>
              <a:xfrm>
                <a:off x="5179483" y="-1"/>
                <a:ext cx="1828800" cy="60960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465" name="Group"/>
            <p:cNvGrpSpPr/>
            <p:nvPr/>
          </p:nvGrpSpPr>
          <p:grpSpPr>
            <a:xfrm>
              <a:off x="1921930" y="3521212"/>
              <a:ext cx="9652001" cy="1146176"/>
              <a:chOff x="0" y="0"/>
              <a:chExt cx="9652000" cy="1146175"/>
            </a:xfrm>
          </p:grpSpPr>
          <p:grpSp>
            <p:nvGrpSpPr>
              <p:cNvPr id="1439" name="Group"/>
              <p:cNvGrpSpPr/>
              <p:nvPr/>
            </p:nvGrpSpPr>
            <p:grpSpPr>
              <a:xfrm>
                <a:off x="-1" y="602099"/>
                <a:ext cx="1016001" cy="544077"/>
                <a:chOff x="0" y="0"/>
                <a:chExt cx="1016000" cy="544075"/>
              </a:xfrm>
            </p:grpSpPr>
            <p:sp>
              <p:nvSpPr>
                <p:cNvPr id="1437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38" name="2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</a:p>
              </p:txBody>
            </p:sp>
          </p:grpSp>
          <p:grpSp>
            <p:nvGrpSpPr>
              <p:cNvPr id="1442" name="Group"/>
              <p:cNvGrpSpPr/>
              <p:nvPr/>
            </p:nvGrpSpPr>
            <p:grpSpPr>
              <a:xfrm>
                <a:off x="1208616" y="602099"/>
                <a:ext cx="1016001" cy="544077"/>
                <a:chOff x="0" y="0"/>
                <a:chExt cx="1016000" cy="544075"/>
              </a:xfrm>
            </p:grpSpPr>
            <p:sp>
              <p:nvSpPr>
                <p:cNvPr id="1440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33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41" name="3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</a:t>
                  </a:r>
                </a:p>
              </p:txBody>
            </p:sp>
          </p:grpSp>
          <p:grpSp>
            <p:nvGrpSpPr>
              <p:cNvPr id="1445" name="Group"/>
              <p:cNvGrpSpPr/>
              <p:nvPr/>
            </p:nvGrpSpPr>
            <p:grpSpPr>
              <a:xfrm>
                <a:off x="2438400" y="602099"/>
                <a:ext cx="1016000" cy="544077"/>
                <a:chOff x="0" y="0"/>
                <a:chExt cx="1016000" cy="544075"/>
              </a:xfrm>
            </p:grpSpPr>
            <p:sp>
              <p:nvSpPr>
                <p:cNvPr id="1443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44" name="5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5</a:t>
                  </a:r>
                </a:p>
              </p:txBody>
            </p:sp>
          </p:grpSp>
          <p:grpSp>
            <p:nvGrpSpPr>
              <p:cNvPr id="1448" name="Group"/>
              <p:cNvGrpSpPr/>
              <p:nvPr/>
            </p:nvGrpSpPr>
            <p:grpSpPr>
              <a:xfrm>
                <a:off x="3655483" y="602099"/>
                <a:ext cx="1016001" cy="544077"/>
                <a:chOff x="0" y="0"/>
                <a:chExt cx="1016000" cy="544075"/>
              </a:xfrm>
            </p:grpSpPr>
            <p:sp>
              <p:nvSpPr>
                <p:cNvPr id="1446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00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47" name="6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6</a:t>
                  </a:r>
                </a:p>
              </p:txBody>
            </p:sp>
          </p:grpSp>
          <p:grpSp>
            <p:nvGrpSpPr>
              <p:cNvPr id="1451" name="Group"/>
              <p:cNvGrpSpPr/>
              <p:nvPr/>
            </p:nvGrpSpPr>
            <p:grpSpPr>
              <a:xfrm>
                <a:off x="5080000" y="602099"/>
                <a:ext cx="1016000" cy="544077"/>
                <a:chOff x="0" y="0"/>
                <a:chExt cx="1016000" cy="544075"/>
              </a:xfrm>
            </p:grpSpPr>
            <p:sp>
              <p:nvSpPr>
                <p:cNvPr id="1449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50" name="10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10</a:t>
                  </a:r>
                </a:p>
              </p:txBody>
            </p:sp>
          </p:grpSp>
          <p:grpSp>
            <p:nvGrpSpPr>
              <p:cNvPr id="1454" name="Group"/>
              <p:cNvGrpSpPr/>
              <p:nvPr/>
            </p:nvGrpSpPr>
            <p:grpSpPr>
              <a:xfrm>
                <a:off x="6085416" y="602099"/>
                <a:ext cx="1016001" cy="544077"/>
                <a:chOff x="0" y="0"/>
                <a:chExt cx="1016000" cy="544075"/>
              </a:xfrm>
            </p:grpSpPr>
            <p:sp>
              <p:nvSpPr>
                <p:cNvPr id="1452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53" name="8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8</a:t>
                  </a:r>
                </a:p>
              </p:txBody>
            </p:sp>
          </p:grpSp>
          <p:grpSp>
            <p:nvGrpSpPr>
              <p:cNvPr id="1457" name="Group"/>
              <p:cNvGrpSpPr/>
              <p:nvPr/>
            </p:nvGrpSpPr>
            <p:grpSpPr>
              <a:xfrm>
                <a:off x="7313083" y="602099"/>
                <a:ext cx="1016001" cy="544077"/>
                <a:chOff x="0" y="0"/>
                <a:chExt cx="1016000" cy="544075"/>
              </a:xfrm>
            </p:grpSpPr>
            <p:sp>
              <p:nvSpPr>
                <p:cNvPr id="1455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00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56" name="11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11</a:t>
                  </a:r>
                </a:p>
              </p:txBody>
            </p:sp>
          </p:grpSp>
          <p:grpSp>
            <p:nvGrpSpPr>
              <p:cNvPr id="1460" name="Group"/>
              <p:cNvGrpSpPr/>
              <p:nvPr/>
            </p:nvGrpSpPr>
            <p:grpSpPr>
              <a:xfrm>
                <a:off x="8636000" y="602099"/>
                <a:ext cx="1016000" cy="544077"/>
                <a:chOff x="0" y="0"/>
                <a:chExt cx="1016000" cy="544075"/>
              </a:xfrm>
            </p:grpSpPr>
            <p:sp>
              <p:nvSpPr>
                <p:cNvPr id="1458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59" name="13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13</a:t>
                  </a:r>
                </a:p>
              </p:txBody>
            </p:sp>
          </p:grpSp>
          <p:sp>
            <p:nvSpPr>
              <p:cNvPr id="1461" name="Line"/>
              <p:cNvSpPr/>
              <p:nvPr/>
            </p:nvSpPr>
            <p:spPr>
              <a:xfrm flipH="1">
                <a:off x="812799" y="-1"/>
                <a:ext cx="711201" cy="45720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462" name="Line"/>
              <p:cNvSpPr/>
              <p:nvPr/>
            </p:nvSpPr>
            <p:spPr>
              <a:xfrm>
                <a:off x="2438399" y="0"/>
                <a:ext cx="406401" cy="45720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463" name="Line"/>
              <p:cNvSpPr/>
              <p:nvPr/>
            </p:nvSpPr>
            <p:spPr>
              <a:xfrm flipH="1">
                <a:off x="6299199" y="0"/>
                <a:ext cx="406401" cy="45720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464" name="Line"/>
              <p:cNvSpPr/>
              <p:nvPr/>
            </p:nvSpPr>
            <p:spPr>
              <a:xfrm>
                <a:off x="8432799" y="0"/>
                <a:ext cx="406401" cy="45720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494" name="Group"/>
            <p:cNvGrpSpPr/>
            <p:nvPr/>
          </p:nvGrpSpPr>
          <p:grpSpPr>
            <a:xfrm>
              <a:off x="1921930" y="4816613"/>
              <a:ext cx="9652001" cy="1222376"/>
              <a:chOff x="0" y="0"/>
              <a:chExt cx="9652000" cy="1222375"/>
            </a:xfrm>
          </p:grpSpPr>
          <p:sp>
            <p:nvSpPr>
              <p:cNvPr id="1466" name="Line"/>
              <p:cNvSpPr/>
              <p:nvPr/>
            </p:nvSpPr>
            <p:spPr>
              <a:xfrm flipH="1">
                <a:off x="507999" y="3175"/>
                <a:ext cx="1" cy="606425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467" name="Line"/>
              <p:cNvSpPr/>
              <p:nvPr/>
            </p:nvSpPr>
            <p:spPr>
              <a:xfrm>
                <a:off x="3048000" y="0"/>
                <a:ext cx="0" cy="60960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468" name="Line"/>
              <p:cNvSpPr/>
              <p:nvPr/>
            </p:nvSpPr>
            <p:spPr>
              <a:xfrm flipH="1">
                <a:off x="5689600" y="-1"/>
                <a:ext cx="101600" cy="60960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1471" name="Group"/>
              <p:cNvGrpSpPr/>
              <p:nvPr/>
            </p:nvGrpSpPr>
            <p:grpSpPr>
              <a:xfrm>
                <a:off x="-1" y="678299"/>
                <a:ext cx="1016001" cy="544077"/>
                <a:chOff x="0" y="0"/>
                <a:chExt cx="1016000" cy="544075"/>
              </a:xfrm>
            </p:grpSpPr>
            <p:sp>
              <p:nvSpPr>
                <p:cNvPr id="1469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33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70" name="2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</a:p>
              </p:txBody>
            </p:sp>
          </p:grpSp>
          <p:grpSp>
            <p:nvGrpSpPr>
              <p:cNvPr id="1474" name="Group"/>
              <p:cNvGrpSpPr/>
              <p:nvPr/>
            </p:nvGrpSpPr>
            <p:grpSpPr>
              <a:xfrm>
                <a:off x="1219199" y="678299"/>
                <a:ext cx="1016001" cy="544077"/>
                <a:chOff x="0" y="0"/>
                <a:chExt cx="1016000" cy="544075"/>
              </a:xfrm>
            </p:grpSpPr>
            <p:sp>
              <p:nvSpPr>
                <p:cNvPr id="1472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33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73" name="3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</a:t>
                  </a:r>
                </a:p>
              </p:txBody>
            </p:sp>
          </p:grpSp>
          <p:grpSp>
            <p:nvGrpSpPr>
              <p:cNvPr id="1477" name="Group"/>
              <p:cNvGrpSpPr/>
              <p:nvPr/>
            </p:nvGrpSpPr>
            <p:grpSpPr>
              <a:xfrm>
                <a:off x="2438400" y="678299"/>
                <a:ext cx="1016000" cy="544077"/>
                <a:chOff x="0" y="0"/>
                <a:chExt cx="1016000" cy="544075"/>
              </a:xfrm>
            </p:grpSpPr>
            <p:sp>
              <p:nvSpPr>
                <p:cNvPr id="1475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33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76" name="5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5</a:t>
                  </a:r>
                </a:p>
              </p:txBody>
            </p:sp>
          </p:grpSp>
          <p:grpSp>
            <p:nvGrpSpPr>
              <p:cNvPr id="1480" name="Group"/>
              <p:cNvGrpSpPr/>
              <p:nvPr/>
            </p:nvGrpSpPr>
            <p:grpSpPr>
              <a:xfrm>
                <a:off x="3655483" y="678299"/>
                <a:ext cx="1016001" cy="544077"/>
                <a:chOff x="0" y="0"/>
                <a:chExt cx="1016000" cy="544075"/>
              </a:xfrm>
            </p:grpSpPr>
            <p:sp>
              <p:nvSpPr>
                <p:cNvPr id="1478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00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79" name="6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6</a:t>
                  </a:r>
                </a:p>
              </p:txBody>
            </p:sp>
          </p:grpSp>
          <p:grpSp>
            <p:nvGrpSpPr>
              <p:cNvPr id="1483" name="Group"/>
              <p:cNvGrpSpPr/>
              <p:nvPr/>
            </p:nvGrpSpPr>
            <p:grpSpPr>
              <a:xfrm>
                <a:off x="4978400" y="678299"/>
                <a:ext cx="1016000" cy="544077"/>
                <a:chOff x="0" y="0"/>
                <a:chExt cx="1016000" cy="544075"/>
              </a:xfrm>
            </p:grpSpPr>
            <p:sp>
              <p:nvSpPr>
                <p:cNvPr id="1481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CC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82" name="8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8</a:t>
                  </a:r>
                </a:p>
              </p:txBody>
            </p:sp>
          </p:grpSp>
          <p:grpSp>
            <p:nvGrpSpPr>
              <p:cNvPr id="1486" name="Group"/>
              <p:cNvGrpSpPr/>
              <p:nvPr/>
            </p:nvGrpSpPr>
            <p:grpSpPr>
              <a:xfrm>
                <a:off x="6184900" y="678299"/>
                <a:ext cx="1016000" cy="544077"/>
                <a:chOff x="0" y="0"/>
                <a:chExt cx="1016000" cy="544075"/>
              </a:xfrm>
            </p:grpSpPr>
            <p:sp>
              <p:nvSpPr>
                <p:cNvPr id="1484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33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85" name="10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10</a:t>
                  </a:r>
                </a:p>
              </p:txBody>
            </p:sp>
          </p:grpSp>
          <p:grpSp>
            <p:nvGrpSpPr>
              <p:cNvPr id="1489" name="Group"/>
              <p:cNvGrpSpPr/>
              <p:nvPr/>
            </p:nvGrpSpPr>
            <p:grpSpPr>
              <a:xfrm>
                <a:off x="7412566" y="678299"/>
                <a:ext cx="1016001" cy="544077"/>
                <a:chOff x="0" y="0"/>
                <a:chExt cx="1016000" cy="544075"/>
              </a:xfrm>
            </p:grpSpPr>
            <p:sp>
              <p:nvSpPr>
                <p:cNvPr id="1487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33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88" name="11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11</a:t>
                  </a:r>
                </a:p>
              </p:txBody>
            </p:sp>
          </p:grpSp>
          <p:grpSp>
            <p:nvGrpSpPr>
              <p:cNvPr id="1492" name="Group"/>
              <p:cNvGrpSpPr/>
              <p:nvPr/>
            </p:nvGrpSpPr>
            <p:grpSpPr>
              <a:xfrm>
                <a:off x="8636000" y="678299"/>
                <a:ext cx="1016000" cy="544077"/>
                <a:chOff x="0" y="0"/>
                <a:chExt cx="1016000" cy="544075"/>
              </a:xfrm>
            </p:grpSpPr>
            <p:sp>
              <p:nvSpPr>
                <p:cNvPr id="1490" name="Rectangle"/>
                <p:cNvSpPr/>
                <p:nvPr/>
              </p:nvSpPr>
              <p:spPr>
                <a:xfrm>
                  <a:off x="0" y="7500"/>
                  <a:ext cx="1016000" cy="536576"/>
                </a:xfrm>
                <a:prstGeom prst="rect">
                  <a:avLst/>
                </a:prstGeom>
                <a:solidFill>
                  <a:srgbClr val="FF9933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12700" dist="107762" dir="2700000" rotWithShape="0">
                    <a:srgbClr val="E7E6E6"/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91" name="13"/>
                <p:cNvSpPr txBox="1"/>
                <p:nvPr/>
              </p:nvSpPr>
              <p:spPr>
                <a:xfrm>
                  <a:off x="0" y="-1"/>
                  <a:ext cx="1016000" cy="544077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spAutoFit/>
                </a:bodyPr>
                <a:lstStyle>
                  <a:lvl1pPr algn="ctr">
                    <a:def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r>
                    <a:rPr sz="3200">
                      <a:solidFill>
                        <a:srgbClr val="0099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13</a:t>
                  </a:r>
                </a:p>
              </p:txBody>
            </p:sp>
          </p:grpSp>
          <p:sp>
            <p:nvSpPr>
              <p:cNvPr id="1493" name="Line"/>
              <p:cNvSpPr/>
              <p:nvPr/>
            </p:nvSpPr>
            <p:spPr>
              <a:xfrm>
                <a:off x="9144000" y="0"/>
                <a:ext cx="0" cy="53340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</p:grpSp>
      <p:sp>
        <p:nvSpPr>
          <p:cNvPr id="1495" name="Quick sort…"/>
          <p:cNvSpPr txBox="1"/>
          <p:nvPr/>
        </p:nvSpPr>
        <p:spPr>
          <a:xfrm>
            <a:off x="2235169" y="418676"/>
            <a:ext cx="298556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dirty="0"/>
              <a:t>Quick sort</a:t>
            </a:r>
            <a:r>
              <a:rPr lang="en-US" dirty="0"/>
              <a:t> </a:t>
            </a:r>
            <a:r>
              <a:rPr dirty="0"/>
              <a:t>example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SVU CS502"/>
          <p:cNvSpPr txBox="1"/>
          <p:nvPr/>
        </p:nvSpPr>
        <p:spPr>
          <a:xfrm>
            <a:off x="4038600" y="6400413"/>
            <a:ext cx="411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endParaRPr dirty="0"/>
          </a:p>
        </p:txBody>
      </p:sp>
      <p:sp>
        <p:nvSpPr>
          <p:cNvPr id="1498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4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47</a:t>
            </a:fld>
            <a:endParaRPr/>
          </a:p>
        </p:txBody>
      </p:sp>
      <p:sp>
        <p:nvSpPr>
          <p:cNvPr id="1500" name="Worst-case of quicksort"/>
          <p:cNvSpPr txBox="1">
            <a:spLocks noGrp="1"/>
          </p:cNvSpPr>
          <p:nvPr>
            <p:ph type="title"/>
          </p:nvPr>
        </p:nvSpPr>
        <p:spPr>
          <a:xfrm>
            <a:off x="609598" y="274638"/>
            <a:ext cx="6789823" cy="1143001"/>
          </a:xfrm>
          <a:prstGeom prst="rect">
            <a:avLst/>
          </a:prstGeom>
        </p:spPr>
        <p:txBody>
          <a:bodyPr/>
          <a:lstStyle/>
          <a:p>
            <a:r>
              <a:t>Worst-case of quicksort</a:t>
            </a:r>
          </a:p>
        </p:txBody>
      </p:sp>
      <p:sp>
        <p:nvSpPr>
          <p:cNvPr id="1501" name="Input sorted or reverse sorted.…"/>
          <p:cNvSpPr txBox="1"/>
          <p:nvPr/>
        </p:nvSpPr>
        <p:spPr>
          <a:xfrm>
            <a:off x="816140" y="1617662"/>
            <a:ext cx="7710648" cy="1483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00755" indent="-400755"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3200" dirty="0">
                <a:latin typeface="Times New Roman"/>
                <a:ea typeface="Times New Roman"/>
                <a:cs typeface="Times New Roman"/>
                <a:sym typeface="Times New Roman"/>
              </a:rPr>
              <a:t>Input sorted or reverse sorted.</a:t>
            </a:r>
          </a:p>
          <a:p>
            <a:pPr marL="400755" indent="-400755"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3200" dirty="0">
                <a:latin typeface="Times New Roman"/>
                <a:ea typeface="Times New Roman"/>
                <a:cs typeface="Times New Roman"/>
                <a:sym typeface="Times New Roman"/>
              </a:rPr>
              <a:t>Partition around min or max element.</a:t>
            </a:r>
          </a:p>
          <a:p>
            <a:pPr marL="400755" indent="-400755"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3200" dirty="0">
                <a:latin typeface="Times New Roman"/>
                <a:ea typeface="Times New Roman"/>
                <a:cs typeface="Times New Roman"/>
                <a:sym typeface="Times New Roman"/>
              </a:rPr>
              <a:t>One side of partition always has no elements.</a:t>
            </a:r>
          </a:p>
        </p:txBody>
      </p:sp>
      <p:pic>
        <p:nvPicPr>
          <p:cNvPr id="1502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52066" y="3194050"/>
            <a:ext cx="287868" cy="469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3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75517" y="3848746"/>
            <a:ext cx="6282268" cy="228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6" name="1"/>
          <p:cNvSpPr/>
          <p:nvPr/>
        </p:nvSpPr>
        <p:spPr>
          <a:xfrm>
            <a:off x="5047329" y="3307913"/>
            <a:ext cx="275168" cy="495435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706" y="679120"/>
            <a:ext cx="7530893" cy="576849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97195159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SVU CS502"/>
          <p:cNvSpPr txBox="1"/>
          <p:nvPr/>
        </p:nvSpPr>
        <p:spPr>
          <a:xfrm>
            <a:off x="4038600" y="6400413"/>
            <a:ext cx="411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endParaRPr dirty="0"/>
          </a:p>
        </p:txBody>
      </p:sp>
      <p:sp>
        <p:nvSpPr>
          <p:cNvPr id="1509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5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49</a:t>
            </a:fld>
            <a:endParaRPr/>
          </a:p>
        </p:txBody>
      </p:sp>
      <p:sp>
        <p:nvSpPr>
          <p:cNvPr id="1511" name="Best-case analysi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Best-case analysis</a:t>
            </a:r>
          </a:p>
        </p:txBody>
      </p:sp>
      <p:sp>
        <p:nvSpPr>
          <p:cNvPr id="1512" name="(For intuition only!)"/>
          <p:cNvSpPr txBox="1"/>
          <p:nvPr/>
        </p:nvSpPr>
        <p:spPr>
          <a:xfrm>
            <a:off x="2292351" y="1249363"/>
            <a:ext cx="3536912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25425" indent="-225425">
              <a:defRPr sz="3200" b="1" i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200" b="1" i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(For intuition only!)</a:t>
            </a:r>
          </a:p>
        </p:txBody>
      </p:sp>
      <p:sp>
        <p:nvSpPr>
          <p:cNvPr id="1513" name="If we’re lucky, PARTITION splits the array evenly:"/>
          <p:cNvSpPr txBox="1"/>
          <p:nvPr/>
        </p:nvSpPr>
        <p:spPr>
          <a:xfrm>
            <a:off x="711199" y="1924050"/>
            <a:ext cx="8021302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If we’re lucky, P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ARTITION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splits the array evenly:</a:t>
            </a:r>
          </a:p>
        </p:txBody>
      </p:sp>
      <p:sp>
        <p:nvSpPr>
          <p:cNvPr id="1514" name="T(n) = 2T(n/2) + Θ(n)…"/>
          <p:cNvSpPr txBox="1"/>
          <p:nvPr/>
        </p:nvSpPr>
        <p:spPr>
          <a:xfrm>
            <a:off x="1422400" y="2514600"/>
            <a:ext cx="3814128" cy="1081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tabLst>
                <a:tab pos="850900" algn="l"/>
              </a:tabLst>
            </a:pPr>
            <a:r>
              <a:rPr sz="3200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	= 2</a:t>
            </a:r>
            <a:r>
              <a:rPr sz="3200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/2) + </a:t>
            </a:r>
            <a:r>
              <a:rPr sz="3200">
                <a:solidFill>
                  <a:srgbClr val="009999"/>
                </a:solidFill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>
              <a:tabLst>
                <a:tab pos="850900" algn="l"/>
              </a:tabLst>
            </a:pP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= </a:t>
            </a:r>
            <a:r>
              <a:rPr sz="3200">
                <a:solidFill>
                  <a:srgbClr val="009999"/>
                </a:solidFill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 </a:t>
            </a:r>
            <a:r>
              <a:rPr sz="3200" i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1515" name="(same as merge sort)"/>
          <p:cNvSpPr txBox="1"/>
          <p:nvPr/>
        </p:nvSpPr>
        <p:spPr>
          <a:xfrm>
            <a:off x="6049433" y="2986089"/>
            <a:ext cx="3470832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(same as merge sort)</a:t>
            </a:r>
          </a:p>
        </p:txBody>
      </p:sp>
      <p:grpSp>
        <p:nvGrpSpPr>
          <p:cNvPr id="1521" name="Group"/>
          <p:cNvGrpSpPr/>
          <p:nvPr/>
        </p:nvGrpSpPr>
        <p:grpSpPr>
          <a:xfrm>
            <a:off x="1703090" y="4751602"/>
            <a:ext cx="7214488" cy="1427163"/>
            <a:chOff x="0" y="0"/>
            <a:chExt cx="7214486" cy="1427162"/>
          </a:xfrm>
        </p:grpSpPr>
        <p:grpSp>
          <p:nvGrpSpPr>
            <p:cNvPr id="1519" name="Group"/>
            <p:cNvGrpSpPr/>
            <p:nvPr/>
          </p:nvGrpSpPr>
          <p:grpSpPr>
            <a:xfrm>
              <a:off x="-1" y="0"/>
              <a:ext cx="7214488" cy="673100"/>
              <a:chOff x="0" y="0"/>
              <a:chExt cx="7214486" cy="673099"/>
            </a:xfrm>
          </p:grpSpPr>
          <p:sp>
            <p:nvSpPr>
              <p:cNvPr id="1516" name="What if the split is always"/>
              <p:cNvSpPr txBox="1"/>
              <p:nvPr/>
            </p:nvSpPr>
            <p:spPr>
              <a:xfrm>
                <a:off x="0" y="46037"/>
                <a:ext cx="4336614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What if the split is always</a:t>
                </a:r>
              </a:p>
            </p:txBody>
          </p:sp>
          <p:pic>
            <p:nvPicPr>
              <p:cNvPr id="1517" name="image8.pdf" descr="image8.pdf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842000" y="0"/>
                <a:ext cx="1168401" cy="6731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518" name="?"/>
              <p:cNvSpPr txBox="1"/>
              <p:nvPr/>
            </p:nvSpPr>
            <p:spPr>
              <a:xfrm>
                <a:off x="6929966" y="46037"/>
                <a:ext cx="284521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?</a:t>
                </a:r>
              </a:p>
            </p:txBody>
          </p:sp>
        </p:grpSp>
        <p:pic>
          <p:nvPicPr>
            <p:cNvPr id="1520" name="image9.pdf" descr="image9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11200" y="919162"/>
              <a:ext cx="6265334" cy="508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1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Bubble (Sinking, Ripple) Sort"/>
          <p:cNvSpPr txBox="1">
            <a:spLocks noGrp="1"/>
          </p:cNvSpPr>
          <p:nvPr>
            <p:ph type="title"/>
          </p:nvPr>
        </p:nvSpPr>
        <p:spPr>
          <a:xfrm>
            <a:off x="5119983" y="365125"/>
            <a:ext cx="6233817" cy="981354"/>
          </a:xfrm>
          <a:prstGeom prst="rect">
            <a:avLst/>
          </a:prstGeom>
        </p:spPr>
        <p:txBody>
          <a:bodyPr/>
          <a:lstStyle>
            <a:lvl1pPr defTabSz="877823">
              <a:defRPr sz="4224"/>
            </a:lvl1pPr>
          </a:lstStyle>
          <a:p>
            <a:r>
              <a:t>Bubble (Sinking, Ripple) Sort</a:t>
            </a:r>
          </a:p>
        </p:txBody>
      </p:sp>
      <p:sp>
        <p:nvSpPr>
          <p:cNvPr id="154" name="Main idea: Go through each element, and if it’s out of order with its neighbor, swap them.…"/>
          <p:cNvSpPr txBox="1">
            <a:spLocks noGrp="1"/>
          </p:cNvSpPr>
          <p:nvPr>
            <p:ph type="body" sz="half" idx="1"/>
          </p:nvPr>
        </p:nvSpPr>
        <p:spPr>
          <a:xfrm>
            <a:off x="5915434" y="1445997"/>
            <a:ext cx="5836044" cy="5133260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t>Main idea: Go through each element, and if it’s out of order with its neighbor, swap them.  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If you can go through entire array with no swaps, you’re done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After i</a:t>
            </a:r>
            <a:r>
              <a:rPr baseline="31999"/>
              <a:t>th</a:t>
            </a:r>
            <a:r>
              <a:t> pass, at least last i positions are sorted and in final correct order.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Worst case: O(n</a:t>
            </a:r>
            <a:r>
              <a:rPr baseline="29979"/>
              <a:t>2</a:t>
            </a:r>
            <a:r>
              <a:t>)</a:t>
            </a:r>
          </a:p>
          <a:p>
            <a:pPr marL="678941" lvl="1" indent="-226313" defTabSz="905255">
              <a:spcBef>
                <a:spcPts val="900"/>
              </a:spcBef>
              <a:defRPr sz="2772"/>
            </a:pPr>
            <a:r>
              <a:t>has a big constant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Best case: O(n)</a:t>
            </a:r>
          </a:p>
          <a:p>
            <a:pPr marL="678941" lvl="1" indent="-226313" defTabSz="905255">
              <a:spcBef>
                <a:spcPts val="900"/>
              </a:spcBef>
              <a:defRPr sz="2772"/>
            </a:pPr>
            <a:r>
              <a:t>if already sorted</a:t>
            </a:r>
          </a:p>
        </p:txBody>
      </p:sp>
      <p:pic>
        <p:nvPicPr>
          <p:cNvPr id="1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7361" y="493913"/>
            <a:ext cx="4194993" cy="5870174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Line"/>
          <p:cNvSpPr/>
          <p:nvPr/>
        </p:nvSpPr>
        <p:spPr>
          <a:xfrm>
            <a:off x="853084" y="2465629"/>
            <a:ext cx="4243546" cy="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7" name="Line"/>
          <p:cNvSpPr/>
          <p:nvPr/>
        </p:nvSpPr>
        <p:spPr>
          <a:xfrm>
            <a:off x="853084" y="4061402"/>
            <a:ext cx="4243546" cy="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8" name="Line"/>
          <p:cNvSpPr/>
          <p:nvPr/>
        </p:nvSpPr>
        <p:spPr>
          <a:xfrm>
            <a:off x="853084" y="5153184"/>
            <a:ext cx="4243546" cy="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9" name="Line"/>
          <p:cNvSpPr/>
          <p:nvPr/>
        </p:nvSpPr>
        <p:spPr>
          <a:xfrm>
            <a:off x="853084" y="5856173"/>
            <a:ext cx="4243546" cy="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0" name="Line"/>
          <p:cNvSpPr/>
          <p:nvPr/>
        </p:nvSpPr>
        <p:spPr>
          <a:xfrm rot="10220405" flipH="1">
            <a:off x="2365013" y="1809123"/>
            <a:ext cx="665237" cy="201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73" extrusionOk="0">
                <a:moveTo>
                  <a:pt x="21600" y="0"/>
                </a:moveTo>
                <a:cubicBezTo>
                  <a:pt x="20400" y="6413"/>
                  <a:pt x="19200" y="12825"/>
                  <a:pt x="16800" y="16200"/>
                </a:cubicBezTo>
                <a:cubicBezTo>
                  <a:pt x="14400" y="19575"/>
                  <a:pt x="10000" y="21600"/>
                  <a:pt x="7200" y="20250"/>
                </a:cubicBezTo>
                <a:cubicBezTo>
                  <a:pt x="4400" y="18900"/>
                  <a:pt x="2200" y="13500"/>
                  <a:pt x="0" y="8100"/>
                </a:cubicBezTo>
              </a:path>
            </a:pathLst>
          </a:custGeom>
          <a:ln w="38100">
            <a:solidFill>
              <a:srgbClr val="000000"/>
            </a:solidFill>
            <a:headEnd type="stealth"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1" name="Text"/>
          <p:cNvSpPr txBox="1"/>
          <p:nvPr/>
        </p:nvSpPr>
        <p:spPr>
          <a:xfrm>
            <a:off x="1879991" y="1956482"/>
            <a:ext cx="481755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162" name="Star"/>
          <p:cNvSpPr/>
          <p:nvPr/>
        </p:nvSpPr>
        <p:spPr>
          <a:xfrm>
            <a:off x="2954438" y="2399773"/>
            <a:ext cx="246720" cy="25350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3" name="Line"/>
          <p:cNvSpPr/>
          <p:nvPr/>
        </p:nvSpPr>
        <p:spPr>
          <a:xfrm rot="10220405" flipH="1">
            <a:off x="1920513" y="3356733"/>
            <a:ext cx="665237" cy="201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73" extrusionOk="0">
                <a:moveTo>
                  <a:pt x="21600" y="0"/>
                </a:moveTo>
                <a:cubicBezTo>
                  <a:pt x="20400" y="6413"/>
                  <a:pt x="19200" y="12825"/>
                  <a:pt x="16800" y="16200"/>
                </a:cubicBezTo>
                <a:cubicBezTo>
                  <a:pt x="14400" y="19575"/>
                  <a:pt x="10000" y="21600"/>
                  <a:pt x="7200" y="20250"/>
                </a:cubicBezTo>
                <a:cubicBezTo>
                  <a:pt x="4400" y="18900"/>
                  <a:pt x="2200" y="13500"/>
                  <a:pt x="0" y="8100"/>
                </a:cubicBezTo>
              </a:path>
            </a:pathLst>
          </a:custGeom>
          <a:ln w="38100">
            <a:solidFill>
              <a:srgbClr val="000000"/>
            </a:solidFill>
            <a:headEnd type="stealth"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4" name="Star"/>
          <p:cNvSpPr/>
          <p:nvPr/>
        </p:nvSpPr>
        <p:spPr>
          <a:xfrm>
            <a:off x="2373413" y="3936983"/>
            <a:ext cx="246720" cy="25350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5" name="Star"/>
          <p:cNvSpPr/>
          <p:nvPr/>
        </p:nvSpPr>
        <p:spPr>
          <a:xfrm>
            <a:off x="2779813" y="3936983"/>
            <a:ext cx="246720" cy="25350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6" name="Line"/>
          <p:cNvSpPr/>
          <p:nvPr/>
        </p:nvSpPr>
        <p:spPr>
          <a:xfrm rot="10220405" flipH="1">
            <a:off x="1441088" y="4535027"/>
            <a:ext cx="665237" cy="201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73" extrusionOk="0">
                <a:moveTo>
                  <a:pt x="21600" y="0"/>
                </a:moveTo>
                <a:cubicBezTo>
                  <a:pt x="20400" y="6413"/>
                  <a:pt x="19200" y="12825"/>
                  <a:pt x="16800" y="16200"/>
                </a:cubicBezTo>
                <a:cubicBezTo>
                  <a:pt x="14400" y="19575"/>
                  <a:pt x="10000" y="21600"/>
                  <a:pt x="7200" y="20250"/>
                </a:cubicBezTo>
                <a:cubicBezTo>
                  <a:pt x="4400" y="18900"/>
                  <a:pt x="2200" y="13500"/>
                  <a:pt x="0" y="8100"/>
                </a:cubicBezTo>
              </a:path>
            </a:pathLst>
          </a:custGeom>
          <a:ln w="38100">
            <a:solidFill>
              <a:srgbClr val="000000"/>
            </a:solidFill>
            <a:headEnd type="stealth"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7" name="Star"/>
          <p:cNvSpPr/>
          <p:nvPr/>
        </p:nvSpPr>
        <p:spPr>
          <a:xfrm>
            <a:off x="1852713" y="5035115"/>
            <a:ext cx="246720" cy="25350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8" name="Star"/>
          <p:cNvSpPr/>
          <p:nvPr/>
        </p:nvSpPr>
        <p:spPr>
          <a:xfrm>
            <a:off x="2322613" y="5092683"/>
            <a:ext cx="246720" cy="25350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9" name="Star"/>
          <p:cNvSpPr/>
          <p:nvPr/>
        </p:nvSpPr>
        <p:spPr>
          <a:xfrm>
            <a:off x="2792513" y="5092683"/>
            <a:ext cx="246720" cy="25350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0" name="Line"/>
          <p:cNvSpPr/>
          <p:nvPr/>
        </p:nvSpPr>
        <p:spPr>
          <a:xfrm rot="10220405" flipH="1">
            <a:off x="1053738" y="5144836"/>
            <a:ext cx="665237" cy="201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73" extrusionOk="0">
                <a:moveTo>
                  <a:pt x="21600" y="0"/>
                </a:moveTo>
                <a:cubicBezTo>
                  <a:pt x="20400" y="6413"/>
                  <a:pt x="19200" y="12825"/>
                  <a:pt x="16800" y="16200"/>
                </a:cubicBezTo>
                <a:cubicBezTo>
                  <a:pt x="14400" y="19575"/>
                  <a:pt x="10000" y="21600"/>
                  <a:pt x="7200" y="20250"/>
                </a:cubicBezTo>
                <a:cubicBezTo>
                  <a:pt x="4400" y="18900"/>
                  <a:pt x="2200" y="13500"/>
                  <a:pt x="0" y="8100"/>
                </a:cubicBezTo>
              </a:path>
            </a:pathLst>
          </a:custGeom>
          <a:ln w="38100">
            <a:solidFill>
              <a:srgbClr val="000000"/>
            </a:solidFill>
            <a:headEnd type="stealth"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1" name="Star"/>
          <p:cNvSpPr/>
          <p:nvPr/>
        </p:nvSpPr>
        <p:spPr>
          <a:xfrm>
            <a:off x="1405038" y="5816165"/>
            <a:ext cx="246720" cy="25350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2" name="Star"/>
          <p:cNvSpPr/>
          <p:nvPr/>
        </p:nvSpPr>
        <p:spPr>
          <a:xfrm>
            <a:off x="1903513" y="5696620"/>
            <a:ext cx="246720" cy="25350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3" name="Star"/>
          <p:cNvSpPr/>
          <p:nvPr/>
        </p:nvSpPr>
        <p:spPr>
          <a:xfrm>
            <a:off x="2373413" y="5754188"/>
            <a:ext cx="246720" cy="25350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4" name="Star"/>
          <p:cNvSpPr/>
          <p:nvPr/>
        </p:nvSpPr>
        <p:spPr>
          <a:xfrm>
            <a:off x="2843313" y="5754188"/>
            <a:ext cx="246720" cy="25350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2035936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SVU CS502"/>
          <p:cNvSpPr txBox="1"/>
          <p:nvPr/>
        </p:nvSpPr>
        <p:spPr>
          <a:xfrm>
            <a:off x="4038600" y="6400413"/>
            <a:ext cx="411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endParaRPr dirty="0"/>
          </a:p>
        </p:txBody>
      </p:sp>
      <p:sp>
        <p:nvSpPr>
          <p:cNvPr id="1528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5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50</a:t>
            </a:fld>
            <a:endParaRPr/>
          </a:p>
        </p:txBody>
      </p:sp>
      <p:sp>
        <p:nvSpPr>
          <p:cNvPr id="1530" name="Quicksort Runtime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Quicksort Runtimes</a:t>
            </a:r>
          </a:p>
        </p:txBody>
      </p:sp>
      <p:sp>
        <p:nvSpPr>
          <p:cNvPr id="1531" name="Best-case runtime Tbest(n) ∈ Θ(n log n)…"/>
          <p:cNvSpPr txBox="1"/>
          <p:nvPr/>
        </p:nvSpPr>
        <p:spPr>
          <a:xfrm>
            <a:off x="1541328" y="2407405"/>
            <a:ext cx="9726529" cy="2731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00755" indent="-400755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3200" dirty="0">
                <a:latin typeface="Times New Roman"/>
                <a:ea typeface="Times New Roman"/>
                <a:cs typeface="Times New Roman"/>
                <a:sym typeface="Times New Roman"/>
              </a:rPr>
              <a:t>Best-case runtime </a:t>
            </a:r>
            <a:r>
              <a:rPr sz="3200" dirty="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sz="3200" baseline="-25000" dirty="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</a:t>
            </a:r>
            <a:r>
              <a:rPr sz="3200" dirty="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 dirty="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 dirty="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sz="3200" dirty="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Î</a:t>
            </a:r>
            <a:r>
              <a:rPr sz="3200" dirty="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sz="3200" dirty="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 dirty="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 dirty="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 </a:t>
            </a:r>
            <a:r>
              <a:rPr sz="3200" i="1" dirty="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 dirty="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400755" indent="-400755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3200" dirty="0">
                <a:latin typeface="Times New Roman"/>
                <a:ea typeface="Times New Roman"/>
                <a:cs typeface="Times New Roman"/>
                <a:sym typeface="Times New Roman"/>
              </a:rPr>
              <a:t>Worst-case runtime </a:t>
            </a:r>
            <a:r>
              <a:rPr sz="3200" dirty="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sz="3200" baseline="-25000" dirty="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worst</a:t>
            </a:r>
            <a:r>
              <a:rPr sz="3200" dirty="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 dirty="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 dirty="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sz="3200" dirty="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Î</a:t>
            </a:r>
            <a:r>
              <a:rPr sz="3200" dirty="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sz="3200" dirty="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 dirty="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 baseline="30000" dirty="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 dirty="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sz="3200" dirty="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200" dirty="0">
              <a:solidFill>
                <a:srgbClr val="0083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00755" indent="-400755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3200" dirty="0">
                <a:latin typeface="Times New Roman"/>
                <a:ea typeface="Times New Roman"/>
                <a:cs typeface="Times New Roman"/>
                <a:sym typeface="Times New Roman"/>
              </a:rPr>
              <a:t>Worse than mergesort? Why is it called quicksort then?</a:t>
            </a:r>
          </a:p>
          <a:p>
            <a:pPr marL="400755" indent="-400755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3200" dirty="0">
                <a:latin typeface="Times New Roman"/>
                <a:ea typeface="Times New Roman"/>
                <a:cs typeface="Times New Roman"/>
                <a:sym typeface="Times New Roman"/>
              </a:rPr>
              <a:t>Its average runtime </a:t>
            </a:r>
            <a:r>
              <a:rPr sz="3200" dirty="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sz="3200" baseline="-25000" dirty="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</a:t>
            </a:r>
            <a:r>
              <a:rPr sz="3200" dirty="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 dirty="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 dirty="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sz="3200" dirty="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Î</a:t>
            </a:r>
            <a:r>
              <a:rPr sz="3200" dirty="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sz="3200" dirty="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3200" i="1" dirty="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 dirty="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 </a:t>
            </a:r>
            <a:r>
              <a:rPr sz="3200" i="1" dirty="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3200" dirty="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31">
                                            <p:txEl>
                                              <p:charRg st="243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1" grpId="0" build="p" bldLvl="5" animBg="1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lvl="0"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96" name="Shape 296"/>
          <p:cNvSpPr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51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xfrm>
            <a:off x="3374074" y="334406"/>
            <a:ext cx="5040086" cy="98135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/>
              <a:t>Time Complexity</a:t>
            </a:r>
          </a:p>
        </p:txBody>
      </p:sp>
      <p:graphicFrame>
        <p:nvGraphicFramePr>
          <p:cNvPr id="298" name="Table 298"/>
          <p:cNvGraphicFramePr/>
          <p:nvPr>
            <p:extLst>
              <p:ext uri="{D42A27DB-BD31-4B8C-83A1-F6EECF244321}">
                <p14:modId xmlns:p14="http://schemas.microsoft.com/office/powerpoint/2010/main" val="2040048349"/>
              </p:ext>
            </p:extLst>
          </p:nvPr>
        </p:nvGraphicFramePr>
        <p:xfrm>
          <a:off x="3374074" y="1622777"/>
          <a:ext cx="5364577" cy="264602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7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7874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Selection Sort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/>
                        <a:buNone/>
                        <a:tabLst/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-US" sz="3000" baseline="31999" dirty="0"/>
                        <a:t>2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3492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Insertion Sort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sz="3000" baseline="31999"/>
                        <a:t>2</a:t>
                      </a: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658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Quick Sort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 log</a:t>
                      </a:r>
                      <a:r>
                        <a:rPr lang="en-US" sz="2800" baseline="-250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n)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858" y="5237948"/>
            <a:ext cx="6908750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0000"/>
                </a:solidFill>
              </a:rPr>
              <a:t>For 10 billion random numbers (10</a:t>
            </a:r>
            <a:r>
              <a:rPr lang="en-US" sz="2800" baseline="30000" dirty="0">
                <a:solidFill>
                  <a:srgbClr val="000000"/>
                </a:solidFill>
              </a:rPr>
              <a:t>10</a:t>
            </a:r>
            <a:r>
              <a:rPr lang="en-US" sz="2800" dirty="0">
                <a:solidFill>
                  <a:srgbClr val="000000"/>
                </a:solidFill>
              </a:rPr>
              <a:t>),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0000"/>
                </a:solidFill>
              </a:rPr>
              <a:t>Quick Sort is about 300,000,000 times faster!!!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73366"/>
              </p:ext>
            </p:extLst>
          </p:nvPr>
        </p:nvGraphicFramePr>
        <p:xfrm>
          <a:off x="9637889" y="825083"/>
          <a:ext cx="1552222" cy="5178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</a:t>
                      </a:r>
                      <a:endParaRPr lang="en-US" sz="18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log</a:t>
                      </a:r>
                      <a:r>
                        <a:rPr lang="en-US" sz="1800" baseline="-25000" dirty="0"/>
                        <a:t>2</a:t>
                      </a:r>
                      <a:r>
                        <a:rPr lang="en-US" sz="18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>
            <a:stCxn id="3" idx="3"/>
          </p:cNvCxnSpPr>
          <p:nvPr/>
        </p:nvCxnSpPr>
        <p:spPr>
          <a:xfrm>
            <a:off x="8033608" y="5715001"/>
            <a:ext cx="1336170" cy="0"/>
          </a:xfrm>
          <a:prstGeom prst="straightConnector1">
            <a:avLst/>
          </a:prstGeom>
          <a:noFill/>
          <a:ln w="12700" cap="flat">
            <a:solidFill>
              <a:srgbClr val="5B9BD5"/>
            </a:solidFill>
            <a:prstDash val="solid"/>
            <a:miter lim="8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extBox 1"/>
          <p:cNvSpPr txBox="1"/>
          <p:nvPr/>
        </p:nvSpPr>
        <p:spPr>
          <a:xfrm flipH="1">
            <a:off x="10031992" y="342241"/>
            <a:ext cx="78820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 Ratio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4115157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lvl="0"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96" name="Shape 296"/>
          <p:cNvSpPr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52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Time Complexity</a:t>
            </a:r>
          </a:p>
        </p:txBody>
      </p:sp>
      <p:graphicFrame>
        <p:nvGraphicFramePr>
          <p:cNvPr id="298" name="Table 298"/>
          <p:cNvGraphicFramePr/>
          <p:nvPr>
            <p:extLst>
              <p:ext uri="{D42A27DB-BD31-4B8C-83A1-F6EECF244321}">
                <p14:modId xmlns:p14="http://schemas.microsoft.com/office/powerpoint/2010/main" val="3639125233"/>
              </p:ext>
            </p:extLst>
          </p:nvPr>
        </p:nvGraphicFramePr>
        <p:xfrm>
          <a:off x="914400" y="1524000"/>
          <a:ext cx="11005493" cy="34783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7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6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2230"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sz="1800" b="0" i="0"/>
                      </a:pPr>
                      <a:endParaRPr dirty="0"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Best-Case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Average-Case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Worst-Case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7960">
                <a:tc>
                  <a:txBody>
                    <a:bodyPr/>
                    <a:lstStyle/>
                    <a:p>
                      <a:pPr lvl="0"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Selection Sort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-US" sz="3000" baseline="31999" dirty="0"/>
                        <a:t>2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/>
                        <a:buNone/>
                        <a:tabLst/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-US" sz="3000" baseline="31999" dirty="0"/>
                        <a:t>2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-US" sz="3000" baseline="31999" dirty="0"/>
                        <a:t>2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492">
                <a:tc>
                  <a:txBody>
                    <a:bodyPr/>
                    <a:lstStyle/>
                    <a:p>
                      <a:pPr lvl="0" algn="l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Insertion Sort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sz="3000" baseline="31999"/>
                        <a:t>2</a:t>
                      </a: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-US" sz="3000" baseline="31999" dirty="0"/>
                        <a:t>2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658">
                <a:tc>
                  <a:txBody>
                    <a:bodyPr/>
                    <a:lstStyle/>
                    <a:p>
                      <a:pPr lvl="0"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Quick Sort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 log</a:t>
                      </a:r>
                      <a:r>
                        <a:rPr lang="en-US" sz="2800" baseline="-250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n)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 log</a:t>
                      </a:r>
                      <a:r>
                        <a:rPr lang="en-US" sz="2800" baseline="-250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n)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sz="3000" baseline="31999" dirty="0"/>
                        <a:t>2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459915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lvl="0"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96" name="Shape 296"/>
          <p:cNvSpPr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53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400" dirty="0"/>
              <a:t>Other Issues</a:t>
            </a:r>
            <a:endParaRPr sz="4400" dirty="0"/>
          </a:p>
        </p:txBody>
      </p:sp>
      <p:graphicFrame>
        <p:nvGraphicFramePr>
          <p:cNvPr id="298" name="Table 298"/>
          <p:cNvGraphicFramePr/>
          <p:nvPr>
            <p:extLst>
              <p:ext uri="{D42A27DB-BD31-4B8C-83A1-F6EECF244321}">
                <p14:modId xmlns:p14="http://schemas.microsoft.com/office/powerpoint/2010/main" val="3960746811"/>
              </p:ext>
            </p:extLst>
          </p:nvPr>
        </p:nvGraphicFramePr>
        <p:xfrm>
          <a:off x="2424724" y="1346479"/>
          <a:ext cx="7879177" cy="34783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0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2230">
                <a:tc>
                  <a:txBody>
                    <a:bodyPr/>
                    <a:lstStyle/>
                    <a:p>
                      <a:pPr lvl="0" algn="ctr">
                        <a:spcBef>
                          <a:spcPts val="400"/>
                        </a:spcBef>
                        <a:defRPr sz="1800" b="0" i="0"/>
                      </a:pPr>
                      <a:endParaRPr dirty="0"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Space</a:t>
                      </a:r>
                      <a:r>
                        <a:rPr lang="en-US" sz="2800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Complexity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Stable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796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Selection Sort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/>
                        <a:buNone/>
                        <a:tabLst/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492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Insertion Sort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658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Quick Sort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5489272"/>
            <a:ext cx="1070706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0000"/>
                </a:solidFill>
              </a:rPr>
              <a:t>Stable: the relative order of elements with the same value is maintained.</a:t>
            </a:r>
          </a:p>
        </p:txBody>
      </p:sp>
    </p:spTree>
    <p:extLst>
      <p:ext uri="{BB962C8B-B14F-4D97-AF65-F5344CB8AC3E}">
        <p14:creationId xmlns:p14="http://schemas.microsoft.com/office/powerpoint/2010/main" val="986365989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391" y="1638813"/>
            <a:ext cx="6660848" cy="2573308"/>
          </a:xfrm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dirty="0"/>
              <a:t>Which algorithm is the best for sorting data files frequently in the flash memory? </a:t>
            </a:r>
          </a:p>
          <a:p>
            <a:pPr>
              <a:buFont typeface="Wingdings" charset="2"/>
              <a:buChar char="q"/>
            </a:pPr>
            <a:endParaRPr lang="en-US" dirty="0"/>
          </a:p>
          <a:p>
            <a:pPr marL="0" indent="0">
              <a:buNone/>
            </a:pPr>
            <a:r>
              <a:rPr lang="en-US" dirty="0"/>
              <a:t>(Hints: Flash memory has limitation on the number of writes to it.)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787" y="891978"/>
            <a:ext cx="2361642" cy="236164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81242144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095" y="1663005"/>
            <a:ext cx="9987038" cy="3178070"/>
          </a:xfrm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algorithm is the best for sorting a big data file where most of data are in the sorted order already? (Hint: Best Case)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avoid the worst-case behavior of the Quicksort? (Hints: selection of keys for partitioning.)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sorting algorithms are out there? (Hints: Google Search)</a:t>
            </a:r>
          </a:p>
        </p:txBody>
      </p:sp>
    </p:spTree>
    <p:extLst>
      <p:ext uri="{BB962C8B-B14F-4D97-AF65-F5344CB8AC3E}">
        <p14:creationId xmlns:p14="http://schemas.microsoft.com/office/powerpoint/2010/main" val="2728968070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Unstable Sorting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0095" y="1626718"/>
            <a:ext cx="9434287" cy="218626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Please give a counter-example to show that they are not stable sorting algorithms.</a:t>
            </a:r>
          </a:p>
          <a:p>
            <a:pPr lvl="1" fontAlgn="base"/>
            <a:r>
              <a:rPr lang="en-US" dirty="0"/>
              <a:t>Heap Sort</a:t>
            </a:r>
          </a:p>
          <a:p>
            <a:pPr lvl="1" fontAlgn="base"/>
            <a:r>
              <a:rPr lang="en-US" dirty="0"/>
              <a:t>Selection sort</a:t>
            </a:r>
          </a:p>
          <a:p>
            <a:pPr lvl="1"/>
            <a:r>
              <a:rPr lang="en-US" dirty="0"/>
              <a:t>Quick Sort </a:t>
            </a:r>
          </a:p>
        </p:txBody>
      </p:sp>
      <p:sp>
        <p:nvSpPr>
          <p:cNvPr id="4" name="Rectangle 3"/>
          <p:cNvSpPr/>
          <p:nvPr/>
        </p:nvSpPr>
        <p:spPr>
          <a:xfrm>
            <a:off x="2013856" y="4471743"/>
            <a:ext cx="8847667" cy="92333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285750" indent="-285750" fontAlgn="base">
              <a:buFont typeface="Arial"/>
              <a:buChar char="•"/>
            </a:pPr>
            <a:r>
              <a:rPr lang="en-US" dirty="0"/>
              <a:t>Heap Sort: Consider array	 20a 20b 19 (already in max-heap format)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 19 20b 20a.</a:t>
            </a:r>
          </a:p>
          <a:p>
            <a:pPr marL="285750" indent="-285750" fontAlgn="base">
              <a:buFont typeface="Arial"/>
              <a:buChar char="•"/>
            </a:pPr>
            <a:r>
              <a:rPr lang="en-US" dirty="0"/>
              <a:t>Selection sort: 		4a 2 3 4b 1 			    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1 2 3 4b 4a</a:t>
            </a:r>
          </a:p>
          <a:p>
            <a:pPr marL="285750" indent="-285750" fontAlgn="base">
              <a:buFont typeface="Arial"/>
              <a:buChar char="•"/>
            </a:pPr>
            <a:r>
              <a:rPr lang="en-US" dirty="0"/>
              <a:t>Quick Sort: 		4a  2  3  4b  1 (use 3 as pivot)                       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1   2  3  4b 4a</a:t>
            </a:r>
          </a:p>
        </p:txBody>
      </p:sp>
    </p:spTree>
    <p:extLst>
      <p:ext uri="{BB962C8B-B14F-4D97-AF65-F5344CB8AC3E}">
        <p14:creationId xmlns:p14="http://schemas.microsoft.com/office/powerpoint/2010/main" val="753851652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In place algorithm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9428" y="2062146"/>
            <a:ext cx="8902095" cy="3114615"/>
          </a:xfrm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Which of the following sorting algorithms is NOT in-place?  </a:t>
            </a:r>
          </a:p>
          <a:p>
            <a:pPr lvl="1" fontAlgn="base"/>
            <a:r>
              <a:rPr lang="en-US" dirty="0"/>
              <a:t>Quick sort</a:t>
            </a:r>
          </a:p>
          <a:p>
            <a:pPr lvl="1" fontAlgn="base"/>
            <a:r>
              <a:rPr lang="en-US" dirty="0"/>
              <a:t>Merge Sort</a:t>
            </a:r>
          </a:p>
          <a:p>
            <a:pPr lvl="1" fontAlgn="base"/>
            <a:r>
              <a:rPr lang="en-US" dirty="0"/>
              <a:t>Insertion Sort</a:t>
            </a:r>
          </a:p>
          <a:p>
            <a:pPr lvl="1" fontAlgn="base"/>
            <a:r>
              <a:rPr lang="en-US" dirty="0"/>
              <a:t>Selection Sort</a:t>
            </a:r>
          </a:p>
          <a:p>
            <a:pPr lvl="1" fontAlgn="base"/>
            <a:r>
              <a:rPr lang="en-US" dirty="0"/>
              <a:t>Heap sort</a:t>
            </a:r>
          </a:p>
          <a:p>
            <a:pPr marL="457200" lvl="1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0990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90" name="Merge Sor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rPr dirty="0"/>
              <a:t>Merge Sort</a:t>
            </a:r>
            <a:r>
              <a:rPr lang="en-US" dirty="0"/>
              <a:t> (Divide &amp; Conquer)</a:t>
            </a:r>
            <a:endParaRPr dirty="0"/>
          </a:p>
        </p:txBody>
      </p:sp>
      <p:sp>
        <p:nvSpPr>
          <p:cNvPr id="291" name="Divide-and-conquer…"/>
          <p:cNvSpPr txBox="1">
            <a:spLocks noGrp="1"/>
          </p:cNvSpPr>
          <p:nvPr>
            <p:ph type="body" sz="half" idx="1"/>
          </p:nvPr>
        </p:nvSpPr>
        <p:spPr>
          <a:xfrm>
            <a:off x="6759532" y="2040172"/>
            <a:ext cx="5204464" cy="2023828"/>
          </a:xfrm>
          <a:prstGeom prst="rect">
            <a:avLst/>
          </a:prstGeom>
          <a:ln>
            <a:solidFill>
              <a:srgbClr val="5B9BD5"/>
            </a:solidFill>
          </a:ln>
        </p:spPr>
        <p:txBody>
          <a:bodyPr/>
          <a:lstStyle/>
          <a:p>
            <a:r>
              <a:rPr dirty="0"/>
              <a:t>Recursively </a:t>
            </a:r>
            <a:r>
              <a:rPr lang="en-US" dirty="0"/>
              <a:t>partition </a:t>
            </a:r>
            <a:r>
              <a:rPr dirty="0"/>
              <a:t>the set</a:t>
            </a:r>
          </a:p>
          <a:p>
            <a:r>
              <a:rPr dirty="0"/>
              <a:t>Then merge them together: O(n)</a:t>
            </a:r>
          </a:p>
          <a:p>
            <a:r>
              <a:rPr dirty="0"/>
              <a:t>O(n </a:t>
            </a:r>
            <a:r>
              <a:rPr i="1" dirty="0"/>
              <a:t>lg </a:t>
            </a:r>
            <a:r>
              <a:rPr dirty="0"/>
              <a:t>n) for both best, average, and worst cases</a:t>
            </a:r>
          </a:p>
        </p:txBody>
      </p:sp>
      <p:sp>
        <p:nvSpPr>
          <p:cNvPr id="292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</a:t>
            </a:fld>
            <a:endParaRPr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4B8490-60E2-994F-A58A-2161ACB32DB8}"/>
              </a:ext>
            </a:extLst>
          </p:cNvPr>
          <p:cNvCxnSpPr>
            <a:cxnSpLocks/>
          </p:cNvCxnSpPr>
          <p:nvPr/>
        </p:nvCxnSpPr>
        <p:spPr>
          <a:xfrm>
            <a:off x="529058" y="1901371"/>
            <a:ext cx="0" cy="389090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1D741D-D09C-284B-9D6B-7C660728F590}"/>
              </a:ext>
            </a:extLst>
          </p:cNvPr>
          <p:cNvSpPr txBox="1"/>
          <p:nvPr/>
        </p:nvSpPr>
        <p:spPr>
          <a:xfrm>
            <a:off x="0" y="3796923"/>
            <a:ext cx="800274" cy="3847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defTabSz="905255">
              <a:lnSpc>
                <a:spcPct val="90000"/>
              </a:lnSpc>
              <a:spcBef>
                <a:spcPts val="900"/>
              </a:spcBef>
              <a:buSzPct val="100000"/>
              <a:defRPr sz="1800"/>
            </a:pPr>
            <a:r>
              <a:rPr lang="en-US" sz="2000" dirty="0"/>
              <a:t>O(</a:t>
            </a:r>
            <a:r>
              <a:rPr lang="en-US" sz="2000" dirty="0" err="1"/>
              <a:t>lg</a:t>
            </a:r>
            <a:r>
              <a:rPr lang="en-US" sz="2000" dirty="0"/>
              <a:t> n)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421D2D-C428-9C4F-94A1-276280CFC969}"/>
              </a:ext>
            </a:extLst>
          </p:cNvPr>
          <p:cNvCxnSpPr>
            <a:cxnSpLocks/>
          </p:cNvCxnSpPr>
          <p:nvPr/>
        </p:nvCxnSpPr>
        <p:spPr>
          <a:xfrm flipH="1">
            <a:off x="792237" y="6214422"/>
            <a:ext cx="5826277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1BB8D1-BF56-DF41-B9FC-373914FDCB13}"/>
              </a:ext>
            </a:extLst>
          </p:cNvPr>
          <p:cNvSpPr txBox="1"/>
          <p:nvPr/>
        </p:nvSpPr>
        <p:spPr>
          <a:xfrm>
            <a:off x="3534166" y="6033992"/>
            <a:ext cx="615549" cy="41036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O(</a:t>
            </a: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n)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06584C-11CC-8C42-B7D9-5E5D5350A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56" y="1756229"/>
            <a:ext cx="5698671" cy="40685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86F610-DC9D-6B4F-A714-812DDFAE13E6}"/>
              </a:ext>
            </a:extLst>
          </p:cNvPr>
          <p:cNvSpPr/>
          <p:nvPr/>
        </p:nvSpPr>
        <p:spPr>
          <a:xfrm>
            <a:off x="7418517" y="5465019"/>
            <a:ext cx="3411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Merge can be made to be in-place</a:t>
            </a:r>
          </a:p>
        </p:txBody>
      </p:sp>
    </p:spTree>
    <p:extLst>
      <p:ext uri="{BB962C8B-B14F-4D97-AF65-F5344CB8AC3E}">
        <p14:creationId xmlns:p14="http://schemas.microsoft.com/office/powerpoint/2010/main" val="387157487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98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300" name="Key subroutine: MERGE"/>
          <p:cNvSpPr txBox="1"/>
          <p:nvPr/>
        </p:nvSpPr>
        <p:spPr>
          <a:xfrm>
            <a:off x="5747789" y="582207"/>
            <a:ext cx="423288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3200" dirty="0">
                <a:sym typeface="Times New Roman"/>
                <a:hlinkClick r:id="rId2"/>
              </a:rPr>
              <a:t>Key subroutine: MERGE</a:t>
            </a:r>
            <a:r>
              <a:rPr lang="en-US" sz="3200" dirty="0">
                <a:sym typeface="Times New Roman"/>
                <a:hlinkClick r:id="rId2"/>
              </a:rPr>
              <a:t> </a:t>
            </a:r>
            <a:endParaRPr sz="3200" dirty="0"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F69F16-4F6D-0940-8799-551964565BA9}"/>
              </a:ext>
            </a:extLst>
          </p:cNvPr>
          <p:cNvSpPr/>
          <p:nvPr/>
        </p:nvSpPr>
        <p:spPr>
          <a:xfrm>
            <a:off x="594102" y="1492273"/>
            <a:ext cx="3584028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def mergeSort(alist):</a:t>
            </a:r>
          </a:p>
          <a:p>
            <a:r>
              <a:rPr lang="en-US" dirty="0"/>
              <a:t>  if len(alist)&gt;1:</a:t>
            </a:r>
          </a:p>
          <a:p>
            <a:r>
              <a:rPr lang="en-US" dirty="0"/>
              <a:t>      mid = len(alist)//2</a:t>
            </a:r>
          </a:p>
          <a:p>
            <a:r>
              <a:rPr lang="en-US" dirty="0"/>
              <a:t>      lefthalf = alist[:mid]</a:t>
            </a:r>
          </a:p>
          <a:p>
            <a:r>
              <a:rPr lang="en-US" dirty="0"/>
              <a:t>      righthalf = alist[mid:]</a:t>
            </a:r>
          </a:p>
          <a:p>
            <a:endParaRPr lang="en-US" dirty="0"/>
          </a:p>
          <a:p>
            <a:r>
              <a:rPr lang="en-US" dirty="0"/>
              <a:t>      mergeSort(lefthalf)</a:t>
            </a:r>
          </a:p>
          <a:p>
            <a:r>
              <a:rPr lang="en-US" dirty="0"/>
              <a:t>      mergeSort(righthalf)</a:t>
            </a:r>
          </a:p>
          <a:p>
            <a:r>
              <a:rPr lang="en-US" dirty="0"/>
              <a:t>      merge (alist, lefthalf, righthalf 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D01932-AF12-3143-A7A0-170F8B99CD0B}"/>
              </a:ext>
            </a:extLst>
          </p:cNvPr>
          <p:cNvSpPr/>
          <p:nvPr/>
        </p:nvSpPr>
        <p:spPr>
          <a:xfrm>
            <a:off x="4687613" y="1469797"/>
            <a:ext cx="6810704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def merge ( alist, lefthalf, righthalf):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i=j=k=0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while i&lt;len(lefthalf) and j&lt;len(righthalf):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if lefthalf[i]&lt;righthalf[j]: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alist[k]=lefthalf[i];  i=i+1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else: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alist[k]=righthalf[j];  j=j+1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k=k+1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while i&lt;len(lefthalf):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alist[k]=lefthalf[i];   i=i+1; k=k+1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while j&lt;len(righthalf):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alist[k]=righthalf[j];  j=j+1; k=k+1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43797B-B248-D04B-A449-AF24543DFAAE}"/>
              </a:ext>
            </a:extLst>
          </p:cNvPr>
          <p:cNvSpPr/>
          <p:nvPr/>
        </p:nvSpPr>
        <p:spPr>
          <a:xfrm>
            <a:off x="1193191" y="613815"/>
            <a:ext cx="2732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linkClick r:id="rId2"/>
              </a:rPr>
              <a:t>Merge Sort 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DF74A4-A9A4-544C-B1CA-11A9FFBC3619}"/>
              </a:ext>
            </a:extLst>
          </p:cNvPr>
          <p:cNvSpPr/>
          <p:nvPr/>
        </p:nvSpPr>
        <p:spPr>
          <a:xfrm>
            <a:off x="1214301" y="4266159"/>
            <a:ext cx="22754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O (N log N)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BA7C56-1842-0642-A574-D6493027415B}"/>
              </a:ext>
            </a:extLst>
          </p:cNvPr>
          <p:cNvSpPr/>
          <p:nvPr/>
        </p:nvSpPr>
        <p:spPr>
          <a:xfrm>
            <a:off x="6201103" y="4913614"/>
            <a:ext cx="22754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O (N)</a:t>
            </a:r>
          </a:p>
        </p:txBody>
      </p:sp>
    </p:spTree>
    <p:extLst>
      <p:ext uri="{BB962C8B-B14F-4D97-AF65-F5344CB8AC3E}">
        <p14:creationId xmlns:p14="http://schemas.microsoft.com/office/powerpoint/2010/main" val="297543863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20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322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23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rPr dirty="0"/>
              <a:t>Merging two sorted arrays</a:t>
            </a:r>
            <a:r>
              <a:rPr lang="en-US" dirty="0"/>
              <a:t>: O(m+n)</a:t>
            </a:r>
            <a:endParaRPr dirty="0"/>
          </a:p>
        </p:txBody>
      </p:sp>
      <p:sp>
        <p:nvSpPr>
          <p:cNvPr id="324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0850725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2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329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330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1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2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33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89202522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3067</TotalTime>
  <Words>2179</Words>
  <Application>Microsoft Macintosh PowerPoint</Application>
  <PresentationFormat>Widescreen</PresentationFormat>
  <Paragraphs>1140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70" baseType="lpstr">
      <vt:lpstr>Arial</vt:lpstr>
      <vt:lpstr>Calibri</vt:lpstr>
      <vt:lpstr>Calibri Light</vt:lpstr>
      <vt:lpstr>Courier New</vt:lpstr>
      <vt:lpstr>Helvetica</vt:lpstr>
      <vt:lpstr>Helvetica Light</vt:lpstr>
      <vt:lpstr>Helvetica Neue</vt:lpstr>
      <vt:lpstr>Menlo</vt:lpstr>
      <vt:lpstr>Symbol</vt:lpstr>
      <vt:lpstr>Times New Roman</vt:lpstr>
      <vt:lpstr>Wingdings</vt:lpstr>
      <vt:lpstr>Default</vt:lpstr>
      <vt:lpstr>White</vt:lpstr>
      <vt:lpstr>Introduction to Sorting Algorithms</vt:lpstr>
      <vt:lpstr>Outline</vt:lpstr>
      <vt:lpstr>Selection Sort (Incremental)</vt:lpstr>
      <vt:lpstr>Insertion Sort (Incremental)</vt:lpstr>
      <vt:lpstr>Bubble (Sinking, Ripple) Sort</vt:lpstr>
      <vt:lpstr>Merge Sort (Divide &amp; Conquer)</vt:lpstr>
      <vt:lpstr>PowerPoint Presentation</vt:lpstr>
      <vt:lpstr>Merging two sorted arrays: O(m+n)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Analyzing merge sort</vt:lpstr>
      <vt:lpstr>Quicksort</vt:lpstr>
      <vt:lpstr>PowerPoint Presentation</vt:lpstr>
      <vt:lpstr>Pseudocode for quicksort</vt:lpstr>
      <vt:lpstr>PowerPoint Presentation</vt:lpstr>
      <vt:lpstr>Idea of partition</vt:lpstr>
      <vt:lpstr>Idea of partition</vt:lpstr>
      <vt:lpstr>Idea of partition</vt:lpstr>
      <vt:lpstr>Idea of partition</vt:lpstr>
      <vt:lpstr>Idea of partition</vt:lpstr>
      <vt:lpstr>Idea of partition</vt:lpstr>
      <vt:lpstr>Idea of partition</vt:lpstr>
      <vt:lpstr>Idea of partition</vt:lpstr>
      <vt:lpstr>Idea of partition</vt:lpstr>
      <vt:lpstr>Idea of in-place partition</vt:lpstr>
      <vt:lpstr>Idea of in-place partition</vt:lpstr>
      <vt:lpstr>Idea of in-place partition</vt:lpstr>
      <vt:lpstr>Idea of in-place partition</vt:lpstr>
      <vt:lpstr>Idea of in-place partition</vt:lpstr>
      <vt:lpstr>Idea of in-place partition</vt:lpstr>
      <vt:lpstr>Idea of in-place partition</vt:lpstr>
      <vt:lpstr>Idea of in-place partition</vt:lpstr>
      <vt:lpstr>Idea of in-place partition</vt:lpstr>
      <vt:lpstr>Partition Code</vt:lpstr>
      <vt:lpstr>PowerPoint Presentation</vt:lpstr>
      <vt:lpstr>PowerPoint Presentation</vt:lpstr>
      <vt:lpstr>Worst-case of quicksort</vt:lpstr>
      <vt:lpstr>PowerPoint Presentation</vt:lpstr>
      <vt:lpstr>Best-case analysis</vt:lpstr>
      <vt:lpstr>Quicksort Runtimes</vt:lpstr>
      <vt:lpstr>Time Complexity</vt:lpstr>
      <vt:lpstr>Time Complexity</vt:lpstr>
      <vt:lpstr>Other Issues</vt:lpstr>
      <vt:lpstr>Quiz</vt:lpstr>
      <vt:lpstr>Homework</vt:lpstr>
      <vt:lpstr>Unstable Sorting Algorithms</vt:lpstr>
      <vt:lpstr>In place algorithm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Sorting Algorithms</dc:title>
  <cp:lastModifiedBy>Chung-Wen Tsao</cp:lastModifiedBy>
  <cp:revision>73</cp:revision>
  <dcterms:modified xsi:type="dcterms:W3CDTF">2019-02-15T21:53:34Z</dcterms:modified>
</cp:coreProperties>
</file>