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0" r:id="rId9"/>
    <p:sldId id="281" r:id="rId10"/>
    <p:sldId id="282" r:id="rId11"/>
    <p:sldId id="283" r:id="rId12"/>
    <p:sldId id="284" r:id="rId13"/>
    <p:sldId id="285" r:id="rId14"/>
    <p:sldId id="291" r:id="rId15"/>
    <p:sldId id="288" r:id="rId16"/>
    <p:sldId id="286" r:id="rId1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20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06"/>
  </p:normalViewPr>
  <p:slideViewPr>
    <p:cSldViewPr snapToGrid="0" snapToObjects="1" showGuides="1">
      <p:cViewPr>
        <p:scale>
          <a:sx n="63" d="100"/>
          <a:sy n="63" d="100"/>
        </p:scale>
        <p:origin x="1808" y="480"/>
      </p:cViewPr>
      <p:guideLst>
        <p:guide orient="horz" pos="1204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912235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0"/>
            <a:ext cx="9144000" cy="3509963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524000" y="3602037"/>
            <a:ext cx="9144000" cy="32559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Text"/>
          <p:cNvSpPr txBox="1">
            <a:spLocks noGrp="1"/>
          </p:cNvSpPr>
          <p:nvPr>
            <p:ph type="title"/>
          </p:nvPr>
        </p:nvSpPr>
        <p:spPr>
          <a:xfrm>
            <a:off x="838200" y="24877"/>
            <a:ext cx="10515600" cy="142115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446028"/>
            <a:ext cx="10515600" cy="5411972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itle Text"/>
          <p:cNvSpPr txBox="1">
            <a:spLocks noGrp="1"/>
          </p:cNvSpPr>
          <p:nvPr>
            <p:ph type="title"/>
          </p:nvPr>
        </p:nvSpPr>
        <p:spPr>
          <a:xfrm>
            <a:off x="8724900" y="0"/>
            <a:ext cx="2628900" cy="654208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9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6492875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0"/>
            <a:ext cx="10515600" cy="4562475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1850" y="4589462"/>
            <a:ext cx="10515600" cy="226853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47090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5032375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47090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>
            <a:spLocks noGrp="1"/>
          </p:cNvSpPr>
          <p:nvPr>
            <p:ph type="title"/>
          </p:nvPr>
        </p:nvSpPr>
        <p:spPr>
          <a:xfrm>
            <a:off x="839787" y="0"/>
            <a:ext cx="3932239" cy="2057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2" name="Body Level One…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201" cy="587057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le Text"/>
          <p:cNvSpPr txBox="1">
            <a:spLocks noGrp="1"/>
          </p:cNvSpPr>
          <p:nvPr>
            <p:ph type="title"/>
          </p:nvPr>
        </p:nvSpPr>
        <p:spPr>
          <a:xfrm>
            <a:off x="839787" y="0"/>
            <a:ext cx="3932239" cy="2057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9787" y="2057400"/>
            <a:ext cx="3932239" cy="480060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63675"/>
            <a:ext cx="10515600" cy="158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647930"/>
            <a:ext cx="10515600" cy="5210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404292"/>
            <a:ext cx="27432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ynamicdrive.com/dynamicindex12/towerhanoi.ht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119" name="CS295CA Data Structures and Algorithms…"/>
          <p:cNvSpPr txBox="1">
            <a:spLocks noGrp="1"/>
          </p:cNvSpPr>
          <p:nvPr>
            <p:ph type="ctrTitle"/>
          </p:nvPr>
        </p:nvSpPr>
        <p:spPr>
          <a:xfrm>
            <a:off x="914400" y="1363980"/>
            <a:ext cx="10439400" cy="2509521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896111">
              <a:defRPr sz="5880"/>
            </a:pPr>
            <a:r>
              <a:rPr sz="4704" dirty="0"/>
              <a:t>Asymptotic Analysis</a:t>
            </a:r>
          </a:p>
        </p:txBody>
      </p:sp>
      <p:sp>
        <p:nvSpPr>
          <p:cNvPr id="120" name="1/7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1/7/16</a:t>
            </a:r>
          </a:p>
        </p:txBody>
      </p:sp>
      <p:sp>
        <p:nvSpPr>
          <p:cNvPr id="12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Q#3.  Which of the following is false?…"/>
          <p:cNvSpPr txBox="1">
            <a:spLocks noGrp="1"/>
          </p:cNvSpPr>
          <p:nvPr>
            <p:ph type="body" idx="1"/>
          </p:nvPr>
        </p:nvSpPr>
        <p:spPr>
          <a:xfrm>
            <a:off x="838200" y="1569945"/>
            <a:ext cx="10515600" cy="5139213"/>
          </a:xfrm>
          <a:prstGeom prst="rect">
            <a:avLst/>
          </a:prstGeom>
        </p:spPr>
        <p:txBody>
          <a:bodyPr anchor="ctr"/>
          <a:lstStyle/>
          <a:p>
            <a:pPr marL="0" marR="228600" indent="0" defTabSz="2286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100">
                <a:latin typeface="Cambria"/>
                <a:ea typeface="Cambria"/>
                <a:cs typeface="Cambria"/>
                <a:sym typeface="Cambria"/>
              </a:defRPr>
            </a:pPr>
            <a:r>
              <a:t>Q#3.  Which of the following is false?</a:t>
            </a:r>
          </a:p>
          <a:p>
            <a:pPr marL="623971" marR="228600" lvl="1" indent="-192171" defTabSz="228600">
              <a:lnSpc>
                <a:spcPct val="80000"/>
              </a:lnSpc>
              <a:spcBef>
                <a:spcPts val="0"/>
              </a:spcBef>
              <a:buFontTx/>
              <a:buAutoNum type="alphaLcParenR"/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2</a:t>
            </a:r>
            <a:r>
              <a:rPr baseline="30952"/>
              <a:t>2</a:t>
            </a:r>
            <a:r>
              <a:rPr baseline="30952">
                <a:latin typeface="Times"/>
                <a:ea typeface="Times"/>
                <a:cs typeface="Times"/>
                <a:sym typeface="Times"/>
              </a:rPr>
              <a:t>n 	 </a:t>
            </a:r>
            <a:r>
              <a:t>∈    </a:t>
            </a:r>
            <a:r>
              <a:rPr>
                <a:latin typeface="Times"/>
                <a:ea typeface="Times"/>
                <a:cs typeface="Times"/>
                <a:sym typeface="Times"/>
              </a:rPr>
              <a:t>O</a:t>
            </a:r>
            <a:r>
              <a:t>(2</a:t>
            </a:r>
            <a:r>
              <a:rPr baseline="30952">
                <a:latin typeface="Times"/>
                <a:ea typeface="Times"/>
                <a:cs typeface="Times"/>
                <a:sym typeface="Times"/>
              </a:rPr>
              <a:t>n</a:t>
            </a:r>
            <a:r>
              <a:t>)</a:t>
            </a:r>
          </a:p>
          <a:p>
            <a:pPr marL="623971" marR="228600" lvl="1" indent="-192171" defTabSz="228600">
              <a:lnSpc>
                <a:spcPct val="80000"/>
              </a:lnSpc>
              <a:spcBef>
                <a:spcPts val="0"/>
              </a:spcBef>
              <a:buFontTx/>
              <a:buAutoNum type="alphaLcParenR"/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log(</a:t>
            </a:r>
            <a:r>
              <a:rPr>
                <a:latin typeface="Times"/>
                <a:ea typeface="Times"/>
                <a:cs typeface="Times"/>
                <a:sym typeface="Times"/>
              </a:rPr>
              <a:t>n</a:t>
            </a:r>
            <a:r>
              <a:t>!) </a:t>
            </a:r>
            <a:r>
              <a:rPr>
                <a:latin typeface="Cambria"/>
                <a:ea typeface="Cambria"/>
                <a:cs typeface="Cambria"/>
                <a:sym typeface="Cambria"/>
              </a:rPr>
              <a:t> 	 ∈     </a:t>
            </a:r>
            <a:r>
              <a:rPr>
                <a:latin typeface="Times"/>
                <a:ea typeface="Times"/>
                <a:cs typeface="Times"/>
                <a:sym typeface="Times"/>
              </a:rPr>
              <a:t>O</a:t>
            </a:r>
            <a:r>
              <a:t>(</a:t>
            </a:r>
            <a:r>
              <a:rPr>
                <a:latin typeface="Times"/>
                <a:ea typeface="Times"/>
                <a:cs typeface="Times"/>
                <a:sym typeface="Times"/>
              </a:rPr>
              <a:t>n </a:t>
            </a:r>
            <a:r>
              <a:t>log </a:t>
            </a:r>
            <a:r>
              <a:rPr>
                <a:latin typeface="Times"/>
                <a:ea typeface="Times"/>
                <a:cs typeface="Times"/>
                <a:sym typeface="Times"/>
              </a:rPr>
              <a:t>n</a:t>
            </a:r>
            <a:r>
              <a:t>) </a:t>
            </a:r>
          </a:p>
          <a:p>
            <a:pPr marL="623971" marR="228600" lvl="1" indent="-192171" defTabSz="228600">
              <a:lnSpc>
                <a:spcPct val="80000"/>
              </a:lnSpc>
              <a:spcBef>
                <a:spcPts val="0"/>
              </a:spcBef>
              <a:buFontTx/>
              <a:buAutoNum type="alphaLcParenR"/>
              <a:tabLst>
                <a:tab pos="63500" algn="l"/>
                <a:tab pos="228600" algn="l"/>
              </a:tabLst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2</a:t>
            </a:r>
            <a:r>
              <a:rPr baseline="30952"/>
              <a:t>n+1</a:t>
            </a:r>
            <a:r>
              <a:rPr baseline="30952">
                <a:latin typeface="Times"/>
                <a:ea typeface="Times"/>
                <a:cs typeface="Times"/>
                <a:sym typeface="Times"/>
              </a:rPr>
              <a:t> 	</a:t>
            </a:r>
            <a:r>
              <a:rPr>
                <a:latin typeface="Cambria"/>
                <a:ea typeface="Cambria"/>
                <a:cs typeface="Cambria"/>
                <a:sym typeface="Cambria"/>
              </a:rPr>
              <a:t> ∈     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Θ</a:t>
            </a:r>
            <a:r>
              <a:t>(2</a:t>
            </a:r>
            <a:r>
              <a:rPr baseline="30952">
                <a:latin typeface="Times"/>
                <a:ea typeface="Times"/>
                <a:cs typeface="Times"/>
                <a:sym typeface="Times"/>
              </a:rPr>
              <a:t>n</a:t>
            </a:r>
            <a:r>
              <a:t>)</a:t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marL="623971" marR="228600" lvl="1" indent="-192171" defTabSz="228600">
              <a:lnSpc>
                <a:spcPct val="80000"/>
              </a:lnSpc>
              <a:spcBef>
                <a:spcPts val="0"/>
              </a:spcBef>
              <a:buFontTx/>
              <a:buAutoNum type="alphaLcParenR"/>
              <a:tabLst>
                <a:tab pos="63500" algn="l"/>
                <a:tab pos="228600" algn="l"/>
              </a:tabLst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2</a:t>
            </a:r>
            <a:r>
              <a:rPr baseline="30952"/>
              <a:t>2</a:t>
            </a:r>
            <a:r>
              <a:rPr baseline="30952">
                <a:latin typeface="Times"/>
                <a:ea typeface="Times"/>
                <a:cs typeface="Times"/>
                <a:sym typeface="Times"/>
              </a:rPr>
              <a:t>n 	 </a:t>
            </a:r>
            <a:r>
              <a:rPr>
                <a:latin typeface="Cambria"/>
                <a:ea typeface="Cambria"/>
                <a:cs typeface="Cambria"/>
                <a:sym typeface="Cambria"/>
              </a:rPr>
              <a:t>∈    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w</a:t>
            </a:r>
            <a:r>
              <a:t>(2</a:t>
            </a:r>
            <a:r>
              <a:rPr baseline="30952">
                <a:latin typeface="Times"/>
                <a:ea typeface="Times"/>
                <a:cs typeface="Times"/>
                <a:sym typeface="Times"/>
              </a:rPr>
              <a:t>n</a:t>
            </a:r>
            <a:r>
              <a:t>) </a:t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marL="623971" marR="228600" lvl="1" indent="-192171" defTabSz="228600">
              <a:lnSpc>
                <a:spcPct val="80000"/>
              </a:lnSpc>
              <a:spcBef>
                <a:spcPts val="0"/>
              </a:spcBef>
              <a:buFontTx/>
              <a:buAutoNum type="alphaLcParenR"/>
              <a:tabLst>
                <a:tab pos="63500" algn="l"/>
                <a:tab pos="228600" algn="l"/>
              </a:tabLst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Times"/>
                <a:ea typeface="Times"/>
                <a:cs typeface="Times"/>
                <a:sym typeface="Times"/>
              </a:rPr>
              <a:t>     </a:t>
            </a:r>
            <a:r>
              <a:t>9</a:t>
            </a:r>
            <a:r>
              <a:rPr>
                <a:latin typeface="Times"/>
                <a:ea typeface="Times"/>
                <a:cs typeface="Times"/>
                <a:sym typeface="Times"/>
              </a:rPr>
              <a:t>n</a:t>
            </a:r>
            <a:r>
              <a:rPr baseline="30952"/>
              <a:t>3</a:t>
            </a:r>
            <a:r>
              <a:rPr>
                <a:latin typeface="Times"/>
                <a:ea typeface="Times"/>
                <a:cs typeface="Times"/>
                <a:sym typeface="Times"/>
              </a:rPr>
              <a:t>+ </a:t>
            </a:r>
            <a:r>
              <a:t>12</a:t>
            </a:r>
            <a:r>
              <a:rPr>
                <a:latin typeface="Times"/>
                <a:ea typeface="Times"/>
                <a:cs typeface="Times"/>
                <a:sym typeface="Times"/>
              </a:rPr>
              <a:t>n </a:t>
            </a:r>
            <a:r>
              <a:t>	</a:t>
            </a:r>
            <a:r>
              <a:rPr>
                <a:latin typeface="Cambria"/>
                <a:ea typeface="Cambria"/>
                <a:cs typeface="Cambria"/>
                <a:sym typeface="Cambria"/>
              </a:rPr>
              <a:t> ∈     </a:t>
            </a:r>
            <a:r>
              <a:t>o(2</a:t>
            </a:r>
            <a:r>
              <a:rPr baseline="30952">
                <a:latin typeface="Times"/>
                <a:ea typeface="Times"/>
                <a:cs typeface="Times"/>
                <a:sym typeface="Times"/>
              </a:rPr>
              <a:t>n</a:t>
            </a:r>
            <a:r>
              <a:t>) </a:t>
            </a:r>
          </a:p>
          <a:p>
            <a:pPr marL="0" marR="228600" indent="0" defTabSz="2286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100">
                <a:latin typeface="Cambria"/>
                <a:ea typeface="Cambria"/>
                <a:cs typeface="Cambria"/>
                <a:sym typeface="Cambria"/>
              </a:defRPr>
            </a:pPr>
            <a:r>
              <a:t>Q#4 Which of the following is true?</a:t>
            </a:r>
          </a:p>
          <a:p>
            <a:pPr marL="228600" marR="228600" lvl="1" indent="0" defTabSz="228600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63500" algn="l"/>
                <a:tab pos="228600" algn="l"/>
              </a:tabLst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a)	10n</a:t>
            </a:r>
            <a:r>
              <a:rPr baseline="30952">
                <a:latin typeface="Times"/>
                <a:ea typeface="Times"/>
                <a:cs typeface="Times"/>
                <a:sym typeface="Times"/>
              </a:rPr>
              <a:t>2</a:t>
            </a:r>
            <a:r>
              <a:rPr baseline="30952"/>
              <a:t> </a:t>
            </a:r>
            <a:r>
              <a:t>+ 50 </a:t>
            </a:r>
            <a:r>
              <a:rPr>
                <a:latin typeface="Cambria"/>
                <a:ea typeface="Cambria"/>
                <a:cs typeface="Cambria"/>
                <a:sym typeface="Cambria"/>
              </a:rPr>
              <a:t>         ∈    </a:t>
            </a:r>
            <a:r>
              <a:rPr>
                <a:latin typeface="Times"/>
                <a:ea typeface="Times"/>
                <a:cs typeface="Times"/>
                <a:sym typeface="Times"/>
              </a:rPr>
              <a:t>O</a:t>
            </a:r>
            <a:r>
              <a:t>(</a:t>
            </a:r>
            <a:r>
              <a:rPr>
                <a:latin typeface="Times"/>
                <a:ea typeface="Times"/>
                <a:cs typeface="Times"/>
                <a:sym typeface="Times"/>
              </a:rPr>
              <a:t>n </a:t>
            </a:r>
            <a:r>
              <a:t>log </a:t>
            </a:r>
            <a:r>
              <a:rPr>
                <a:latin typeface="Times"/>
                <a:ea typeface="Times"/>
                <a:cs typeface="Times"/>
                <a:sym typeface="Times"/>
              </a:rPr>
              <a:t>n</a:t>
            </a:r>
            <a:r>
              <a:t>) </a:t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marL="228600" marR="228600" lvl="1" indent="0" defTabSz="228600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63500" algn="l"/>
                <a:tab pos="228600" algn="l"/>
              </a:tabLst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b)	3n</a:t>
            </a:r>
            <a:r>
              <a:rPr baseline="30952">
                <a:latin typeface="Times"/>
                <a:ea typeface="Times"/>
                <a:cs typeface="Times"/>
                <a:sym typeface="Times"/>
              </a:rPr>
              <a:t>2</a:t>
            </a:r>
            <a:r>
              <a:rPr baseline="30952"/>
              <a:t> </a:t>
            </a:r>
            <a:r>
              <a:t>+ 12</a:t>
            </a:r>
            <a:r>
              <a:rPr>
                <a:latin typeface="Times"/>
                <a:ea typeface="Times"/>
                <a:cs typeface="Times"/>
                <a:sym typeface="Times"/>
              </a:rPr>
              <a:t>n </a:t>
            </a:r>
            <a:r>
              <a:t>+ 2 </a:t>
            </a:r>
            <a:r>
              <a:rPr>
                <a:latin typeface="Cambria"/>
                <a:ea typeface="Cambria"/>
                <a:cs typeface="Cambria"/>
                <a:sym typeface="Cambria"/>
              </a:rPr>
              <a:t>  ∈     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Ω(</a:t>
            </a:r>
            <a:r>
              <a:t>n</a:t>
            </a:r>
            <a:r>
              <a:rPr baseline="30952">
                <a:latin typeface="Times"/>
                <a:ea typeface="Times"/>
                <a:cs typeface="Times"/>
                <a:sym typeface="Times"/>
              </a:rPr>
              <a:t>3</a:t>
            </a:r>
            <a:r>
              <a:t>) </a:t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marL="228600" marR="228600" lvl="1" indent="0" defTabSz="2286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c)	If f(n) ∈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w</a:t>
            </a:r>
            <a:r>
              <a:t>(g(n)), then g(n) ∈ o(f(n)).</a:t>
            </a:r>
          </a:p>
          <a:p>
            <a:pPr marL="0" marR="228600" indent="0" defTabSz="2286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100">
                <a:latin typeface="Cambria"/>
                <a:ea typeface="Cambria"/>
                <a:cs typeface="Cambria"/>
                <a:sym typeface="Cambria"/>
              </a:defRPr>
            </a:pPr>
            <a:r>
              <a:t>Q#5.  Which of the following is true?</a:t>
            </a:r>
          </a:p>
          <a:p>
            <a:pPr marL="359568" marR="228600" lvl="1" indent="-54768" defTabSz="228600">
              <a:lnSpc>
                <a:spcPct val="100000"/>
              </a:lnSpc>
              <a:spcBef>
                <a:spcPts val="0"/>
              </a:spcBef>
              <a:buFontTx/>
              <a:buAutoNum type="alphaLcParenR"/>
              <a:tabLst>
                <a:tab pos="63500" algn="l"/>
                <a:tab pos="228600" algn="l"/>
              </a:tabLst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If f(n) = 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O(g(n)</a:t>
            </a:r>
            <a:r>
              <a:t>), then f(n) =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o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(g(n)). </a:t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marL="359568" marR="228600" lvl="1" indent="-54768" defTabSz="228600">
              <a:lnSpc>
                <a:spcPct val="100000"/>
              </a:lnSpc>
              <a:spcBef>
                <a:spcPts val="0"/>
              </a:spcBef>
              <a:buFontTx/>
              <a:buAutoNum type="alphaLcParenR"/>
              <a:tabLst>
                <a:tab pos="63500" algn="l"/>
                <a:tab pos="228600" algn="l"/>
              </a:tabLst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If f(n) = 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Θ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(g(n)</a:t>
            </a:r>
            <a:r>
              <a:t>), then f(n) =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w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(g(n)). </a:t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marL="359568" marR="228600" lvl="1" indent="-54768" defTabSz="228600">
              <a:lnSpc>
                <a:spcPct val="100000"/>
              </a:lnSpc>
              <a:spcBef>
                <a:spcPts val="0"/>
              </a:spcBef>
              <a:buFontTx/>
              <a:buAutoNum type="alphaLcParenR"/>
              <a:tabLst>
                <a:tab pos="63500" algn="l"/>
                <a:tab pos="228600" algn="l"/>
              </a:tabLst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Times"/>
                <a:ea typeface="Times"/>
                <a:cs typeface="Times"/>
                <a:sym typeface="Times"/>
              </a:rPr>
              <a:t> </a:t>
            </a:r>
            <a:r>
              <a:t>	If f(n) =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O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(g(n)</a:t>
            </a:r>
            <a:r>
              <a:t>), then g(n) =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w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(f(n)). </a:t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marL="359568" marR="228600" lvl="1" indent="-54768" defTabSz="228600">
              <a:lnSpc>
                <a:spcPct val="100000"/>
              </a:lnSpc>
              <a:spcBef>
                <a:spcPts val="0"/>
              </a:spcBef>
              <a:buFontTx/>
              <a:buAutoNum type="alphaLcParenR"/>
              <a:tabLst>
                <a:tab pos="63500" algn="l"/>
                <a:tab pos="228600" algn="l"/>
              </a:tabLst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Times"/>
                <a:ea typeface="Times"/>
                <a:cs typeface="Times"/>
                <a:sym typeface="Times"/>
              </a:rPr>
              <a:t>  </a:t>
            </a:r>
            <a:r>
              <a:t>If f(n) = 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Θ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(g(n)</a:t>
            </a:r>
            <a:r>
              <a:t>), then g(n) =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Ω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(f(n)). </a:t>
            </a:r>
          </a:p>
        </p:txBody>
      </p:sp>
      <p:sp>
        <p:nvSpPr>
          <p:cNvPr id="3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Q#1.  Prove n  ∈ O(n2) by choosing some c&gt;0 and n0 such that  n ≤ cn2  for n≥ n0.   Which of the following is NOT the correct choice of c and n0?…"/>
          <p:cNvSpPr txBox="1">
            <a:spLocks noGrp="1"/>
          </p:cNvSpPr>
          <p:nvPr>
            <p:ph type="body" idx="1"/>
          </p:nvPr>
        </p:nvSpPr>
        <p:spPr>
          <a:xfrm>
            <a:off x="838200" y="1601747"/>
            <a:ext cx="10515600" cy="5139213"/>
          </a:xfrm>
          <a:prstGeom prst="rect">
            <a:avLst/>
          </a:prstGeom>
        </p:spPr>
        <p:txBody>
          <a:bodyPr/>
          <a:lstStyle/>
          <a:p>
            <a:pPr marL="0" marR="448055" indent="0" defTabSz="44805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568">
                <a:latin typeface="Cambria"/>
                <a:ea typeface="Cambria"/>
                <a:cs typeface="Cambria"/>
                <a:sym typeface="Cambria"/>
              </a:defRPr>
            </a:pPr>
            <a:r>
              <a:rPr sz="2352"/>
              <a:t>Q#1.  Prove n  ∈ O(n</a:t>
            </a:r>
            <a:r>
              <a:rPr sz="2352" baseline="31999"/>
              <a:t>2</a:t>
            </a:r>
            <a:r>
              <a:rPr sz="2352"/>
              <a:t>) by choosing some c&gt;0 and n</a:t>
            </a:r>
            <a:r>
              <a:rPr sz="2352" baseline="-5999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sz="2352"/>
              <a:t> such that  n ≤ c</a:t>
            </a:r>
            <a:r>
              <a:rPr sz="2352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sz="2352"/>
              <a:t>n</a:t>
            </a:r>
            <a:r>
              <a:rPr sz="2352" baseline="31999"/>
              <a:t>2</a:t>
            </a:r>
            <a:r>
              <a:rPr sz="2352"/>
              <a:t>  for n≥ n</a:t>
            </a:r>
            <a:r>
              <a:rPr sz="2352" baseline="-5999">
                <a:latin typeface="Times New Roman"/>
                <a:ea typeface="Times New Roman"/>
                <a:cs typeface="Times New Roman"/>
                <a:sym typeface="Times New Roman"/>
              </a:rPr>
              <a:t>0.   </a:t>
            </a:r>
            <a:r>
              <a:rPr sz="2058"/>
              <a:t>Which of the following is NOT the correct choice of c and n</a:t>
            </a:r>
            <a:r>
              <a:rPr sz="2058" baseline="-5999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sz="2058"/>
              <a:t>? </a:t>
            </a:r>
          </a:p>
          <a:p>
            <a:pPr marL="0" marR="448055" lvl="2" indent="448055" defTabSz="44805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960">
                <a:latin typeface="Cambria"/>
                <a:ea typeface="Cambria"/>
                <a:cs typeface="Cambria"/>
                <a:sym typeface="Cambria"/>
              </a:defRPr>
            </a:pPr>
            <a:r>
              <a:t>a) c=1, 	         n</a:t>
            </a:r>
            <a:r>
              <a:rPr baseline="-5999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t>=2</a:t>
            </a:r>
          </a:p>
          <a:p>
            <a:pPr marL="0" marR="448055" lvl="2" indent="448055" defTabSz="44805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960">
                <a:latin typeface="Cambria"/>
                <a:ea typeface="Cambria"/>
                <a:cs typeface="Cambria"/>
                <a:sym typeface="Cambria"/>
              </a:defRPr>
            </a:pPr>
            <a:r>
              <a:t>b) c= 1/2, 	n</a:t>
            </a:r>
            <a:r>
              <a:rPr baseline="-5999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t>= 1</a:t>
            </a:r>
          </a:p>
          <a:p>
            <a:pPr marL="0" marR="448055" lvl="2" indent="448055" defTabSz="44805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960">
                <a:latin typeface="Cambria"/>
                <a:ea typeface="Cambria"/>
                <a:cs typeface="Cambria"/>
                <a:sym typeface="Cambria"/>
              </a:defRPr>
            </a:pPr>
            <a:r>
              <a:t>c) c= 10, 	n</a:t>
            </a:r>
            <a:r>
              <a:rPr baseline="-5999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t>= 2</a:t>
            </a:r>
          </a:p>
          <a:p>
            <a:pPr marL="0" marR="448055" lvl="2" indent="448055" defTabSz="44805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960">
                <a:latin typeface="Cambria"/>
                <a:ea typeface="Cambria"/>
                <a:cs typeface="Cambria"/>
                <a:sym typeface="Cambria"/>
              </a:defRPr>
            </a:pPr>
            <a:r>
              <a:t>d) c= 1/20, 	n</a:t>
            </a:r>
            <a:r>
              <a:rPr baseline="-5999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t>= 20</a:t>
            </a:r>
          </a:p>
          <a:p>
            <a:pPr marL="0" marR="448055" lvl="2" indent="448055" defTabSz="44805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960">
                <a:latin typeface="Cambria"/>
                <a:ea typeface="Cambria"/>
                <a:cs typeface="Cambria"/>
                <a:sym typeface="Cambria"/>
              </a:defRPr>
            </a:pPr>
            <a:r>
              <a:t>e) c=1, 	        n</a:t>
            </a:r>
            <a:r>
              <a:rPr baseline="-5999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t>=1</a:t>
            </a:r>
          </a:p>
          <a:p>
            <a:pPr marL="0" marR="448055" indent="0" defTabSz="44805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96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marL="0" marR="448055" indent="0" defTabSz="44805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352">
                <a:latin typeface="Cambria"/>
                <a:ea typeface="Cambria"/>
                <a:cs typeface="Cambria"/>
                <a:sym typeface="Cambria"/>
              </a:defRPr>
            </a:pPr>
            <a:r>
              <a:t>Q#2.  Prove 1000*n  </a:t>
            </a:r>
            <a:r>
              <a:rPr sz="2254"/>
              <a:t>∈</a:t>
            </a:r>
            <a:r>
              <a:t> O(n</a:t>
            </a:r>
            <a:r>
              <a:rPr baseline="31999"/>
              <a:t>2</a:t>
            </a:r>
            <a:r>
              <a:t>) by choosing some c&gt;0 and n</a:t>
            </a:r>
            <a:r>
              <a:rPr baseline="-5999"/>
              <a:t>0</a:t>
            </a:r>
            <a:r>
              <a:t>  such that  1000*n ≤ c * n</a:t>
            </a:r>
            <a:r>
              <a:rPr baseline="31999"/>
              <a:t>2</a:t>
            </a:r>
            <a:r>
              <a:t>  for n ≥ n</a:t>
            </a:r>
            <a:r>
              <a:rPr baseline="-5999"/>
              <a:t>0</a:t>
            </a:r>
            <a:r>
              <a:t>. Which of the following is NOT the correct choice of c and n</a:t>
            </a:r>
            <a:r>
              <a:rPr baseline="-5999"/>
              <a:t>0</a:t>
            </a:r>
            <a:r>
              <a:t>? </a:t>
            </a:r>
          </a:p>
          <a:p>
            <a:pPr marL="949826" marR="448055" lvl="1" indent="-327526" defTabSz="448055">
              <a:lnSpc>
                <a:spcPct val="100000"/>
              </a:lnSpc>
              <a:spcBef>
                <a:spcPts val="0"/>
              </a:spcBef>
              <a:buFontTx/>
              <a:buAutoNum type="alphaLcParenR"/>
              <a:defRPr sz="1960">
                <a:latin typeface="Cambria"/>
                <a:ea typeface="Cambria"/>
                <a:cs typeface="Cambria"/>
                <a:sym typeface="Cambria"/>
              </a:defRPr>
            </a:pPr>
            <a:r>
              <a:t>c=1, 		n</a:t>
            </a:r>
            <a:r>
              <a:rPr baseline="-5999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t>=1000</a:t>
            </a:r>
          </a:p>
          <a:p>
            <a:pPr marL="949826" marR="448055" lvl="1" indent="-327526" defTabSz="448055">
              <a:lnSpc>
                <a:spcPct val="100000"/>
              </a:lnSpc>
              <a:spcBef>
                <a:spcPts val="0"/>
              </a:spcBef>
              <a:buFontTx/>
              <a:buAutoNum type="alphaLcParenR"/>
              <a:defRPr sz="1960">
                <a:latin typeface="Cambria"/>
                <a:ea typeface="Cambria"/>
                <a:cs typeface="Cambria"/>
                <a:sym typeface="Cambria"/>
              </a:defRPr>
            </a:pPr>
            <a:r>
              <a:t>c=1000, 	n</a:t>
            </a:r>
            <a:r>
              <a:rPr baseline="-5999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t>=1</a:t>
            </a:r>
          </a:p>
          <a:p>
            <a:pPr marL="949826" marR="448055" lvl="1" indent="-327526" defTabSz="448055">
              <a:lnSpc>
                <a:spcPct val="100000"/>
              </a:lnSpc>
              <a:spcBef>
                <a:spcPts val="0"/>
              </a:spcBef>
              <a:buFontTx/>
              <a:buAutoNum type="alphaLcParenR"/>
              <a:defRPr sz="1960">
                <a:latin typeface="Cambria"/>
                <a:ea typeface="Cambria"/>
                <a:cs typeface="Cambria"/>
                <a:sym typeface="Cambria"/>
              </a:defRPr>
            </a:pPr>
            <a:r>
              <a:t>c=1000, 	n</a:t>
            </a:r>
            <a:r>
              <a:rPr baseline="-5999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t>=1000</a:t>
            </a:r>
          </a:p>
          <a:p>
            <a:pPr marL="949826" marR="448055" lvl="1" indent="-327526" defTabSz="448055">
              <a:lnSpc>
                <a:spcPct val="100000"/>
              </a:lnSpc>
              <a:spcBef>
                <a:spcPts val="0"/>
              </a:spcBef>
              <a:buFontTx/>
              <a:buAutoNum type="alphaLcParenR"/>
              <a:defRPr sz="1960">
                <a:latin typeface="Cambria"/>
                <a:ea typeface="Cambria"/>
                <a:cs typeface="Cambria"/>
                <a:sym typeface="Cambria"/>
              </a:defRPr>
            </a:pPr>
            <a:r>
              <a:t>c=1, 		n0=1</a:t>
            </a:r>
          </a:p>
          <a:p>
            <a:pPr marL="0" marR="448055" indent="0" defTabSz="44805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176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3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Q#1.  Prove n  ∈ O(n2) by choosing some c&gt;0 and n0 such that  n ≤ cn2  for n≥ n0.   Which of the following is NOT the correct choice of c and n0?…"/>
          <p:cNvSpPr txBox="1">
            <a:spLocks noGrp="1"/>
          </p:cNvSpPr>
          <p:nvPr>
            <p:ph type="body" idx="1"/>
          </p:nvPr>
        </p:nvSpPr>
        <p:spPr>
          <a:xfrm>
            <a:off x="838200" y="1601747"/>
            <a:ext cx="10515600" cy="5139213"/>
          </a:xfrm>
          <a:prstGeom prst="rect">
            <a:avLst/>
          </a:prstGeom>
        </p:spPr>
        <p:txBody>
          <a:bodyPr/>
          <a:lstStyle/>
          <a:p>
            <a:pPr marL="0" marR="448055" indent="0" defTabSz="44805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568">
                <a:latin typeface="Cambria"/>
                <a:ea typeface="Cambria"/>
                <a:cs typeface="Cambria"/>
                <a:sym typeface="Cambria"/>
              </a:defRPr>
            </a:pPr>
            <a:r>
              <a:rPr sz="2352"/>
              <a:t>Q#1.  Prove n  ∈ O(n</a:t>
            </a:r>
            <a:r>
              <a:rPr sz="2352" baseline="31999"/>
              <a:t>2</a:t>
            </a:r>
            <a:r>
              <a:rPr sz="2352"/>
              <a:t>) by choosing some c&gt;0 and n</a:t>
            </a:r>
            <a:r>
              <a:rPr sz="2352" baseline="-5999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sz="2352"/>
              <a:t> such that  n ≤ c</a:t>
            </a:r>
            <a:r>
              <a:rPr sz="2352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sz="2352"/>
              <a:t>n</a:t>
            </a:r>
            <a:r>
              <a:rPr sz="2352" baseline="31999"/>
              <a:t>2</a:t>
            </a:r>
            <a:r>
              <a:rPr sz="2352"/>
              <a:t>  for n≥ n</a:t>
            </a:r>
            <a:r>
              <a:rPr sz="2352" baseline="-5999">
                <a:latin typeface="Times New Roman"/>
                <a:ea typeface="Times New Roman"/>
                <a:cs typeface="Times New Roman"/>
                <a:sym typeface="Times New Roman"/>
              </a:rPr>
              <a:t>0.   </a:t>
            </a:r>
            <a:r>
              <a:rPr sz="2058"/>
              <a:t>Which of the following is NOT the correct choice of c and n</a:t>
            </a:r>
            <a:r>
              <a:rPr sz="2058" baseline="-5999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sz="2058"/>
              <a:t>? </a:t>
            </a:r>
          </a:p>
          <a:p>
            <a:pPr marL="0" marR="448055" lvl="2" indent="448055" defTabSz="44805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960">
                <a:latin typeface="Cambria"/>
                <a:ea typeface="Cambria"/>
                <a:cs typeface="Cambria"/>
                <a:sym typeface="Cambria"/>
              </a:defRPr>
            </a:pPr>
            <a:r>
              <a:t>a) c=1, 	         n</a:t>
            </a:r>
            <a:r>
              <a:rPr baseline="-5999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t>=2</a:t>
            </a:r>
          </a:p>
          <a:p>
            <a:pPr marL="0" marR="448055" lvl="2" indent="448055" defTabSz="44805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96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b) c= 1/2, 	n</a:t>
            </a:r>
            <a:r>
              <a:rPr baseline="-5999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t>= 1</a:t>
            </a:r>
          </a:p>
          <a:p>
            <a:pPr marL="0" marR="448055" lvl="2" indent="448055" defTabSz="44805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960">
                <a:latin typeface="Cambria"/>
                <a:ea typeface="Cambria"/>
                <a:cs typeface="Cambria"/>
                <a:sym typeface="Cambria"/>
              </a:defRPr>
            </a:pPr>
            <a:r>
              <a:t>c) c= 10, 	n</a:t>
            </a:r>
            <a:r>
              <a:rPr baseline="-5999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t>= 2</a:t>
            </a:r>
          </a:p>
          <a:p>
            <a:pPr marL="0" marR="448055" lvl="2" indent="448055" defTabSz="44805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960">
                <a:latin typeface="Cambria"/>
                <a:ea typeface="Cambria"/>
                <a:cs typeface="Cambria"/>
                <a:sym typeface="Cambria"/>
              </a:defRPr>
            </a:pPr>
            <a:r>
              <a:t>d) c= 1/20, 	n</a:t>
            </a:r>
            <a:r>
              <a:rPr baseline="-5999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t>= 20</a:t>
            </a:r>
          </a:p>
          <a:p>
            <a:pPr marL="0" marR="448055" lvl="2" indent="448055" defTabSz="44805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960">
                <a:latin typeface="Cambria"/>
                <a:ea typeface="Cambria"/>
                <a:cs typeface="Cambria"/>
                <a:sym typeface="Cambria"/>
              </a:defRPr>
            </a:pPr>
            <a:r>
              <a:t>e) c=1, 	        n</a:t>
            </a:r>
            <a:r>
              <a:rPr baseline="-5999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t>=1</a:t>
            </a:r>
          </a:p>
          <a:p>
            <a:pPr marL="0" marR="448055" indent="0" defTabSz="44805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96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marL="0" marR="448055" indent="0" defTabSz="44805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352">
                <a:latin typeface="Cambria"/>
                <a:ea typeface="Cambria"/>
                <a:cs typeface="Cambria"/>
                <a:sym typeface="Cambria"/>
              </a:defRPr>
            </a:pPr>
            <a:r>
              <a:t>Q#2.  Prove 1000*n  </a:t>
            </a:r>
            <a:r>
              <a:rPr sz="2254"/>
              <a:t>∈</a:t>
            </a:r>
            <a:r>
              <a:t> O(n</a:t>
            </a:r>
            <a:r>
              <a:rPr baseline="31999"/>
              <a:t>2</a:t>
            </a:r>
            <a:r>
              <a:t>) by choosing some c&gt;0 and n</a:t>
            </a:r>
            <a:r>
              <a:rPr baseline="-5999"/>
              <a:t>0</a:t>
            </a:r>
            <a:r>
              <a:t>  such that  1000*n ≤ c * n</a:t>
            </a:r>
            <a:r>
              <a:rPr baseline="31999"/>
              <a:t>2</a:t>
            </a:r>
            <a:r>
              <a:t>  for n ≥ n</a:t>
            </a:r>
            <a:r>
              <a:rPr baseline="-5999"/>
              <a:t>0</a:t>
            </a:r>
            <a:r>
              <a:t>. Which of the following is NOT the correct choice of c and n</a:t>
            </a:r>
            <a:r>
              <a:rPr baseline="-5999"/>
              <a:t>0</a:t>
            </a:r>
            <a:r>
              <a:t>? </a:t>
            </a:r>
          </a:p>
          <a:p>
            <a:pPr marL="949826" marR="448055" lvl="1" indent="-327526" defTabSz="448055">
              <a:lnSpc>
                <a:spcPct val="100000"/>
              </a:lnSpc>
              <a:spcBef>
                <a:spcPts val="0"/>
              </a:spcBef>
              <a:buFontTx/>
              <a:buAutoNum type="alphaLcParenR"/>
              <a:defRPr sz="1960">
                <a:latin typeface="Cambria"/>
                <a:ea typeface="Cambria"/>
                <a:cs typeface="Cambria"/>
                <a:sym typeface="Cambria"/>
              </a:defRPr>
            </a:pPr>
            <a:r>
              <a:t>c=1, 		n</a:t>
            </a:r>
            <a:r>
              <a:rPr baseline="-5999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t>=1000</a:t>
            </a:r>
          </a:p>
          <a:p>
            <a:pPr marL="949826" marR="448055" lvl="1" indent="-327526" defTabSz="448055">
              <a:lnSpc>
                <a:spcPct val="100000"/>
              </a:lnSpc>
              <a:spcBef>
                <a:spcPts val="0"/>
              </a:spcBef>
              <a:buFontTx/>
              <a:buAutoNum type="alphaLcParenR"/>
              <a:defRPr sz="1960">
                <a:latin typeface="Cambria"/>
                <a:ea typeface="Cambria"/>
                <a:cs typeface="Cambria"/>
                <a:sym typeface="Cambria"/>
              </a:defRPr>
            </a:pPr>
            <a:r>
              <a:t>c=1000, 	n</a:t>
            </a:r>
            <a:r>
              <a:rPr baseline="-5999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t>=1</a:t>
            </a:r>
          </a:p>
          <a:p>
            <a:pPr marL="949826" marR="448055" lvl="1" indent="-327526" defTabSz="448055">
              <a:lnSpc>
                <a:spcPct val="100000"/>
              </a:lnSpc>
              <a:spcBef>
                <a:spcPts val="0"/>
              </a:spcBef>
              <a:buFontTx/>
              <a:buAutoNum type="alphaLcParenR"/>
              <a:defRPr sz="1960">
                <a:latin typeface="Cambria"/>
                <a:ea typeface="Cambria"/>
                <a:cs typeface="Cambria"/>
                <a:sym typeface="Cambria"/>
              </a:defRPr>
            </a:pPr>
            <a:r>
              <a:t>c=1000, 	n</a:t>
            </a:r>
            <a:r>
              <a:rPr baseline="-5999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t>=1000</a:t>
            </a:r>
          </a:p>
          <a:p>
            <a:pPr marL="949826" marR="448055" lvl="1" indent="-327526" defTabSz="448055">
              <a:lnSpc>
                <a:spcPct val="100000"/>
              </a:lnSpc>
              <a:spcBef>
                <a:spcPts val="0"/>
              </a:spcBef>
              <a:buFontTx/>
              <a:buAutoNum type="alphaLcParenR"/>
              <a:defRPr sz="196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c=1, 		n0=1</a:t>
            </a:r>
          </a:p>
          <a:p>
            <a:pPr marL="0" marR="448055" indent="0" defTabSz="44805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176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3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Q#3.  Which of the following is false?…"/>
          <p:cNvSpPr txBox="1">
            <a:spLocks noGrp="1"/>
          </p:cNvSpPr>
          <p:nvPr>
            <p:ph type="body" idx="1"/>
          </p:nvPr>
        </p:nvSpPr>
        <p:spPr>
          <a:xfrm>
            <a:off x="725822" y="859393"/>
            <a:ext cx="10515601" cy="5139213"/>
          </a:xfrm>
          <a:prstGeom prst="rect">
            <a:avLst/>
          </a:prstGeom>
        </p:spPr>
        <p:txBody>
          <a:bodyPr anchor="ctr"/>
          <a:lstStyle/>
          <a:p>
            <a:pPr marL="0" marR="228600" indent="0" defTabSz="2286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100">
                <a:latin typeface="Cambria"/>
                <a:ea typeface="Cambria"/>
                <a:cs typeface="Cambria"/>
                <a:sym typeface="Cambria"/>
              </a:defRPr>
            </a:pPr>
            <a:r>
              <a:rPr dirty="0">
                <a:solidFill>
                  <a:schemeClr val="tx1"/>
                </a:solidFill>
              </a:rPr>
              <a:t>Q#3.  Which of the following is false?</a:t>
            </a:r>
          </a:p>
          <a:p>
            <a:pPr marL="623971" marR="228600" lvl="1" indent="-192171" defTabSz="228600">
              <a:lnSpc>
                <a:spcPct val="80000"/>
              </a:lnSpc>
              <a:spcBef>
                <a:spcPts val="0"/>
              </a:spcBef>
              <a:buFontTx/>
              <a:buAutoNum type="alphaLcParenR"/>
              <a:defRPr sz="21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>
                <a:solidFill>
                  <a:schemeClr val="tx1"/>
                </a:solidFill>
              </a:rPr>
              <a:t>	2</a:t>
            </a:r>
            <a:r>
              <a:rPr baseline="30952" dirty="0">
                <a:solidFill>
                  <a:schemeClr val="tx1"/>
                </a:solidFill>
              </a:rPr>
              <a:t>2</a:t>
            </a:r>
            <a:r>
              <a:rPr baseline="30952" dirty="0">
                <a:solidFill>
                  <a:schemeClr val="tx1"/>
                </a:solidFill>
                <a:latin typeface="Times"/>
                <a:ea typeface="Times"/>
                <a:cs typeface="Times"/>
                <a:sym typeface="Times"/>
              </a:rPr>
              <a:t>n 	 </a:t>
            </a:r>
            <a:r>
              <a:rPr dirty="0">
                <a:solidFill>
                  <a:schemeClr val="tx1"/>
                </a:solidFill>
              </a:rPr>
              <a:t>∈    </a:t>
            </a:r>
            <a:r>
              <a:rPr dirty="0">
                <a:solidFill>
                  <a:schemeClr val="tx1"/>
                </a:solidFill>
                <a:latin typeface="Times"/>
                <a:ea typeface="Times"/>
                <a:cs typeface="Times"/>
                <a:sym typeface="Times"/>
              </a:rPr>
              <a:t>O</a:t>
            </a:r>
            <a:r>
              <a:rPr dirty="0">
                <a:solidFill>
                  <a:schemeClr val="tx1"/>
                </a:solidFill>
              </a:rPr>
              <a:t>(2</a:t>
            </a:r>
            <a:r>
              <a:rPr baseline="30952" dirty="0">
                <a:solidFill>
                  <a:schemeClr val="tx1"/>
                </a:solidFill>
                <a:latin typeface="Times"/>
                <a:ea typeface="Times"/>
                <a:cs typeface="Times"/>
                <a:sym typeface="Times"/>
              </a:rPr>
              <a:t>n</a:t>
            </a:r>
            <a:r>
              <a:rPr dirty="0">
                <a:solidFill>
                  <a:schemeClr val="tx1"/>
                </a:solidFill>
              </a:rPr>
              <a:t>)</a:t>
            </a:r>
          </a:p>
          <a:p>
            <a:pPr marL="623971" marR="228600" lvl="1" indent="-192171" defTabSz="228600">
              <a:lnSpc>
                <a:spcPct val="80000"/>
              </a:lnSpc>
              <a:spcBef>
                <a:spcPts val="0"/>
              </a:spcBef>
              <a:buFontTx/>
              <a:buAutoNum type="alphaLcParenR"/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>
                <a:solidFill>
                  <a:schemeClr val="tx1"/>
                </a:solidFill>
              </a:rPr>
              <a:t>	log(</a:t>
            </a:r>
            <a:r>
              <a:rPr dirty="0">
                <a:solidFill>
                  <a:schemeClr val="tx1"/>
                </a:solidFill>
                <a:latin typeface="Times"/>
                <a:ea typeface="Times"/>
                <a:cs typeface="Times"/>
                <a:sym typeface="Times"/>
              </a:rPr>
              <a:t>n</a:t>
            </a:r>
            <a:r>
              <a:rPr dirty="0">
                <a:solidFill>
                  <a:schemeClr val="tx1"/>
                </a:solidFill>
              </a:rPr>
              <a:t>!) </a:t>
            </a:r>
            <a:r>
              <a:rPr dirty="0">
                <a:solidFill>
                  <a:schemeClr val="tx1"/>
                </a:solidFill>
                <a:latin typeface="Cambria"/>
                <a:ea typeface="Cambria"/>
                <a:cs typeface="Cambria"/>
                <a:sym typeface="Cambria"/>
              </a:rPr>
              <a:t> 	 ∈     </a:t>
            </a:r>
            <a:r>
              <a:rPr dirty="0">
                <a:solidFill>
                  <a:schemeClr val="tx1"/>
                </a:solidFill>
                <a:latin typeface="Times"/>
                <a:ea typeface="Times"/>
                <a:cs typeface="Times"/>
                <a:sym typeface="Times"/>
              </a:rPr>
              <a:t>O</a:t>
            </a:r>
            <a:r>
              <a:rPr dirty="0">
                <a:solidFill>
                  <a:schemeClr val="tx1"/>
                </a:solidFill>
              </a:rPr>
              <a:t>(</a:t>
            </a:r>
            <a:r>
              <a:rPr dirty="0">
                <a:solidFill>
                  <a:schemeClr val="tx1"/>
                </a:solidFill>
                <a:latin typeface="Times"/>
                <a:ea typeface="Times"/>
                <a:cs typeface="Times"/>
                <a:sym typeface="Times"/>
              </a:rPr>
              <a:t>n </a:t>
            </a:r>
            <a:r>
              <a:rPr dirty="0">
                <a:solidFill>
                  <a:schemeClr val="tx1"/>
                </a:solidFill>
              </a:rPr>
              <a:t>log </a:t>
            </a:r>
            <a:r>
              <a:rPr dirty="0">
                <a:solidFill>
                  <a:schemeClr val="tx1"/>
                </a:solidFill>
                <a:latin typeface="Times"/>
                <a:ea typeface="Times"/>
                <a:cs typeface="Times"/>
                <a:sym typeface="Times"/>
              </a:rPr>
              <a:t>n</a:t>
            </a:r>
            <a:r>
              <a:rPr dirty="0">
                <a:solidFill>
                  <a:schemeClr val="tx1"/>
                </a:solidFill>
              </a:rPr>
              <a:t>) </a:t>
            </a:r>
          </a:p>
          <a:p>
            <a:pPr marL="623971" marR="228600" lvl="1" indent="-192171" defTabSz="228600">
              <a:lnSpc>
                <a:spcPct val="80000"/>
              </a:lnSpc>
              <a:spcBef>
                <a:spcPts val="0"/>
              </a:spcBef>
              <a:buFontTx/>
              <a:buAutoNum type="alphaLcParenR"/>
              <a:tabLst>
                <a:tab pos="63500" algn="l"/>
                <a:tab pos="228600" algn="l"/>
              </a:tabLst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>
                <a:solidFill>
                  <a:schemeClr val="tx1"/>
                </a:solidFill>
              </a:rPr>
              <a:t>	2</a:t>
            </a:r>
            <a:r>
              <a:rPr baseline="30952" dirty="0">
                <a:solidFill>
                  <a:schemeClr val="tx1"/>
                </a:solidFill>
              </a:rPr>
              <a:t>n+1</a:t>
            </a:r>
            <a:r>
              <a:rPr baseline="30952" dirty="0">
                <a:solidFill>
                  <a:schemeClr val="tx1"/>
                </a:solidFill>
                <a:latin typeface="Times"/>
                <a:ea typeface="Times"/>
                <a:cs typeface="Times"/>
                <a:sym typeface="Times"/>
              </a:rPr>
              <a:t> 	</a:t>
            </a:r>
            <a:r>
              <a:rPr dirty="0">
                <a:solidFill>
                  <a:schemeClr val="tx1"/>
                </a:solidFill>
                <a:latin typeface="Cambria"/>
                <a:ea typeface="Cambria"/>
                <a:cs typeface="Cambria"/>
                <a:sym typeface="Cambria"/>
              </a:rPr>
              <a:t> ∈     </a:t>
            </a:r>
            <a:r>
              <a:rPr dirty="0">
                <a:solidFill>
                  <a:schemeClr val="tx1"/>
                </a:solidFill>
                <a:latin typeface="+mn-lt"/>
                <a:ea typeface="+mn-ea"/>
                <a:cs typeface="+mn-cs"/>
                <a:sym typeface="Helvetica"/>
              </a:rPr>
              <a:t>Θ</a:t>
            </a:r>
            <a:r>
              <a:rPr dirty="0">
                <a:solidFill>
                  <a:schemeClr val="tx1"/>
                </a:solidFill>
              </a:rPr>
              <a:t>(2</a:t>
            </a:r>
            <a:r>
              <a:rPr baseline="30952" dirty="0">
                <a:solidFill>
                  <a:schemeClr val="tx1"/>
                </a:solidFill>
                <a:latin typeface="Times"/>
                <a:ea typeface="Times"/>
                <a:cs typeface="Times"/>
                <a:sym typeface="Times"/>
              </a:rPr>
              <a:t>n</a:t>
            </a:r>
            <a:r>
              <a:rPr dirty="0">
                <a:solidFill>
                  <a:schemeClr val="tx1"/>
                </a:solidFill>
              </a:rPr>
              <a:t>)</a:t>
            </a:r>
            <a:endParaRPr dirty="0">
              <a:solidFill>
                <a:schemeClr val="tx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623971" marR="228600" lvl="1" indent="-192171" defTabSz="228600">
              <a:lnSpc>
                <a:spcPct val="80000"/>
              </a:lnSpc>
              <a:spcBef>
                <a:spcPts val="0"/>
              </a:spcBef>
              <a:buFontTx/>
              <a:buAutoNum type="alphaLcParenR"/>
              <a:tabLst>
                <a:tab pos="63500" algn="l"/>
                <a:tab pos="228600" algn="l"/>
              </a:tabLst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>
                <a:solidFill>
                  <a:schemeClr val="tx1"/>
                </a:solidFill>
              </a:rPr>
              <a:t>	2</a:t>
            </a:r>
            <a:r>
              <a:rPr baseline="30952" dirty="0">
                <a:solidFill>
                  <a:schemeClr val="tx1"/>
                </a:solidFill>
              </a:rPr>
              <a:t>2</a:t>
            </a:r>
            <a:r>
              <a:rPr baseline="30952" dirty="0">
                <a:solidFill>
                  <a:schemeClr val="tx1"/>
                </a:solidFill>
                <a:latin typeface="Times"/>
                <a:ea typeface="Times"/>
                <a:cs typeface="Times"/>
                <a:sym typeface="Times"/>
              </a:rPr>
              <a:t>n 	 </a:t>
            </a:r>
            <a:r>
              <a:rPr dirty="0">
                <a:solidFill>
                  <a:schemeClr val="tx1"/>
                </a:solidFill>
                <a:latin typeface="Cambria"/>
                <a:ea typeface="Cambria"/>
                <a:cs typeface="Cambria"/>
                <a:sym typeface="Cambria"/>
              </a:rPr>
              <a:t>∈     </a:t>
            </a:r>
            <a:r>
              <a:rPr dirty="0">
                <a:solidFill>
                  <a:schemeClr val="tx1"/>
                </a:solidFill>
                <a:latin typeface="Symbol"/>
                <a:ea typeface="Symbol"/>
                <a:cs typeface="Symbol"/>
                <a:sym typeface="Symbol"/>
              </a:rPr>
              <a:t>w</a:t>
            </a:r>
            <a:r>
              <a:rPr dirty="0">
                <a:solidFill>
                  <a:schemeClr val="tx1"/>
                </a:solidFill>
              </a:rPr>
              <a:t>(2</a:t>
            </a:r>
            <a:r>
              <a:rPr baseline="30952" dirty="0">
                <a:solidFill>
                  <a:schemeClr val="tx1"/>
                </a:solidFill>
                <a:latin typeface="Times"/>
                <a:ea typeface="Times"/>
                <a:cs typeface="Times"/>
                <a:sym typeface="Times"/>
              </a:rPr>
              <a:t>n</a:t>
            </a:r>
            <a:r>
              <a:rPr dirty="0">
                <a:solidFill>
                  <a:schemeClr val="tx1"/>
                </a:solidFill>
              </a:rPr>
              <a:t>) </a:t>
            </a:r>
            <a:endParaRPr dirty="0">
              <a:solidFill>
                <a:schemeClr val="tx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623971" marR="228600" lvl="1" indent="-192171" defTabSz="228600">
              <a:lnSpc>
                <a:spcPct val="80000"/>
              </a:lnSpc>
              <a:spcBef>
                <a:spcPts val="0"/>
              </a:spcBef>
              <a:buFontTx/>
              <a:buAutoNum type="alphaLcParenR"/>
              <a:tabLst>
                <a:tab pos="63500" algn="l"/>
                <a:tab pos="228600" algn="l"/>
              </a:tabLst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>
                <a:solidFill>
                  <a:schemeClr val="tx1"/>
                </a:solidFill>
              </a:rPr>
              <a:t>9</a:t>
            </a:r>
            <a:r>
              <a:rPr dirty="0">
                <a:solidFill>
                  <a:schemeClr val="tx1"/>
                </a:solidFill>
                <a:latin typeface="Times"/>
                <a:ea typeface="Times"/>
                <a:cs typeface="Times"/>
                <a:sym typeface="Times"/>
              </a:rPr>
              <a:t>n</a:t>
            </a:r>
            <a:r>
              <a:rPr baseline="30952" dirty="0">
                <a:solidFill>
                  <a:schemeClr val="tx1"/>
                </a:solidFill>
              </a:rPr>
              <a:t>3</a:t>
            </a:r>
            <a:r>
              <a:rPr dirty="0">
                <a:solidFill>
                  <a:schemeClr val="tx1"/>
                </a:solidFill>
                <a:latin typeface="Times"/>
                <a:ea typeface="Times"/>
                <a:cs typeface="Times"/>
                <a:sym typeface="Times"/>
              </a:rPr>
              <a:t>+ </a:t>
            </a:r>
            <a:r>
              <a:rPr dirty="0">
                <a:solidFill>
                  <a:schemeClr val="tx1"/>
                </a:solidFill>
              </a:rPr>
              <a:t>12</a:t>
            </a:r>
            <a:r>
              <a:rPr dirty="0">
                <a:solidFill>
                  <a:schemeClr val="tx1"/>
                </a:solidFill>
                <a:latin typeface="Times"/>
                <a:ea typeface="Times"/>
                <a:cs typeface="Times"/>
                <a:sym typeface="Times"/>
              </a:rPr>
              <a:t>n </a:t>
            </a:r>
            <a:r>
              <a:rPr dirty="0">
                <a:solidFill>
                  <a:schemeClr val="tx1"/>
                </a:solidFill>
              </a:rPr>
              <a:t>	</a:t>
            </a:r>
            <a:r>
              <a:rPr dirty="0">
                <a:solidFill>
                  <a:schemeClr val="tx1"/>
                </a:solidFill>
                <a:latin typeface="Cambria"/>
                <a:ea typeface="Cambria"/>
                <a:cs typeface="Cambria"/>
                <a:sym typeface="Cambria"/>
              </a:rPr>
              <a:t> ∈     </a:t>
            </a:r>
            <a:r>
              <a:rPr dirty="0">
                <a:solidFill>
                  <a:schemeClr val="tx1"/>
                </a:solidFill>
              </a:rPr>
              <a:t>o(2</a:t>
            </a:r>
            <a:r>
              <a:rPr baseline="30952" dirty="0">
                <a:solidFill>
                  <a:schemeClr val="tx1"/>
                </a:solidFill>
                <a:latin typeface="Times"/>
                <a:ea typeface="Times"/>
                <a:cs typeface="Times"/>
                <a:sym typeface="Times"/>
              </a:rPr>
              <a:t>n</a:t>
            </a:r>
            <a:r>
              <a:rPr dirty="0">
                <a:solidFill>
                  <a:schemeClr val="tx1"/>
                </a:solidFill>
              </a:rPr>
              <a:t>) </a:t>
            </a:r>
          </a:p>
          <a:p>
            <a:pPr marL="0" marR="228600" indent="0" defTabSz="2286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100">
                <a:latin typeface="Cambria"/>
                <a:ea typeface="Cambria"/>
                <a:cs typeface="Cambria"/>
                <a:sym typeface="Cambria"/>
              </a:defRPr>
            </a:pPr>
            <a:r>
              <a:rPr dirty="0">
                <a:solidFill>
                  <a:schemeClr val="tx1"/>
                </a:solidFill>
              </a:rPr>
              <a:t>Q#4 Which of the following is true?</a:t>
            </a:r>
          </a:p>
          <a:p>
            <a:pPr marL="228600" marR="228600" lvl="1" indent="0" defTabSz="228600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63500" algn="l"/>
                <a:tab pos="228600" algn="l"/>
              </a:tabLst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>
                <a:solidFill>
                  <a:schemeClr val="tx1"/>
                </a:solidFill>
              </a:rPr>
              <a:t>a)	10n</a:t>
            </a:r>
            <a:r>
              <a:rPr baseline="30952" dirty="0">
                <a:solidFill>
                  <a:schemeClr val="tx1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r>
              <a:rPr baseline="30952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+ 50 </a:t>
            </a:r>
            <a:r>
              <a:rPr dirty="0">
                <a:solidFill>
                  <a:schemeClr val="tx1"/>
                </a:solidFill>
                <a:latin typeface="Cambria"/>
                <a:ea typeface="Cambria"/>
                <a:cs typeface="Cambria"/>
                <a:sym typeface="Cambria"/>
              </a:rPr>
              <a:t>         ∈    </a:t>
            </a:r>
            <a:r>
              <a:rPr dirty="0">
                <a:solidFill>
                  <a:schemeClr val="tx1"/>
                </a:solidFill>
                <a:latin typeface="Times"/>
                <a:ea typeface="Times"/>
                <a:cs typeface="Times"/>
                <a:sym typeface="Times"/>
              </a:rPr>
              <a:t>O</a:t>
            </a:r>
            <a:r>
              <a:rPr dirty="0">
                <a:solidFill>
                  <a:schemeClr val="tx1"/>
                </a:solidFill>
              </a:rPr>
              <a:t>(</a:t>
            </a:r>
            <a:r>
              <a:rPr dirty="0">
                <a:solidFill>
                  <a:schemeClr val="tx1"/>
                </a:solidFill>
                <a:latin typeface="Times"/>
                <a:ea typeface="Times"/>
                <a:cs typeface="Times"/>
                <a:sym typeface="Times"/>
              </a:rPr>
              <a:t>n </a:t>
            </a:r>
            <a:r>
              <a:rPr dirty="0">
                <a:solidFill>
                  <a:schemeClr val="tx1"/>
                </a:solidFill>
              </a:rPr>
              <a:t>log </a:t>
            </a:r>
            <a:r>
              <a:rPr dirty="0">
                <a:solidFill>
                  <a:schemeClr val="tx1"/>
                </a:solidFill>
                <a:latin typeface="Times"/>
                <a:ea typeface="Times"/>
                <a:cs typeface="Times"/>
                <a:sym typeface="Times"/>
              </a:rPr>
              <a:t>n</a:t>
            </a:r>
            <a:r>
              <a:rPr dirty="0">
                <a:solidFill>
                  <a:schemeClr val="tx1"/>
                </a:solidFill>
              </a:rPr>
              <a:t>) </a:t>
            </a:r>
            <a:endParaRPr dirty="0">
              <a:solidFill>
                <a:schemeClr val="tx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228600" marR="228600" lvl="1" indent="0" defTabSz="228600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63500" algn="l"/>
                <a:tab pos="228600" algn="l"/>
              </a:tabLst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>
                <a:solidFill>
                  <a:schemeClr val="tx1"/>
                </a:solidFill>
              </a:rPr>
              <a:t>b)	3n</a:t>
            </a:r>
            <a:r>
              <a:rPr baseline="30952" dirty="0">
                <a:solidFill>
                  <a:schemeClr val="tx1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r>
              <a:rPr baseline="30952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+ 12</a:t>
            </a:r>
            <a:r>
              <a:rPr dirty="0">
                <a:solidFill>
                  <a:schemeClr val="tx1"/>
                </a:solidFill>
                <a:latin typeface="Times"/>
                <a:ea typeface="Times"/>
                <a:cs typeface="Times"/>
                <a:sym typeface="Times"/>
              </a:rPr>
              <a:t>n </a:t>
            </a:r>
            <a:r>
              <a:rPr dirty="0">
                <a:solidFill>
                  <a:schemeClr val="tx1"/>
                </a:solidFill>
              </a:rPr>
              <a:t>+ 2 </a:t>
            </a:r>
            <a:r>
              <a:rPr dirty="0">
                <a:solidFill>
                  <a:schemeClr val="tx1"/>
                </a:solidFill>
                <a:latin typeface="Cambria"/>
                <a:ea typeface="Cambria"/>
                <a:cs typeface="Cambria"/>
                <a:sym typeface="Cambria"/>
              </a:rPr>
              <a:t>  ∈     </a:t>
            </a:r>
            <a:r>
              <a:rPr dirty="0">
                <a:solidFill>
                  <a:schemeClr val="tx1"/>
                </a:solidFill>
                <a:latin typeface="+mn-lt"/>
                <a:ea typeface="+mn-ea"/>
                <a:cs typeface="+mn-cs"/>
                <a:sym typeface="Helvetica"/>
              </a:rPr>
              <a:t>Ω(</a:t>
            </a:r>
            <a:r>
              <a:rPr dirty="0">
                <a:solidFill>
                  <a:schemeClr val="tx1"/>
                </a:solidFill>
              </a:rPr>
              <a:t>n</a:t>
            </a:r>
            <a:r>
              <a:rPr baseline="30952" dirty="0">
                <a:solidFill>
                  <a:schemeClr val="tx1"/>
                </a:solidFill>
                <a:latin typeface="Times"/>
                <a:ea typeface="Times"/>
                <a:cs typeface="Times"/>
                <a:sym typeface="Times"/>
              </a:rPr>
              <a:t>3</a:t>
            </a:r>
            <a:r>
              <a:rPr dirty="0">
                <a:solidFill>
                  <a:schemeClr val="tx1"/>
                </a:solidFill>
              </a:rPr>
              <a:t>) </a:t>
            </a:r>
            <a:endParaRPr dirty="0">
              <a:solidFill>
                <a:schemeClr val="tx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228600" marR="228600" lvl="1" indent="0" defTabSz="2286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1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>
                <a:solidFill>
                  <a:schemeClr val="tx1"/>
                </a:solidFill>
              </a:rPr>
              <a:t>c)	If f(n) ∈ </a:t>
            </a:r>
            <a:r>
              <a:rPr dirty="0">
                <a:solidFill>
                  <a:schemeClr val="tx1"/>
                </a:solidFill>
                <a:latin typeface="Symbol"/>
                <a:ea typeface="Symbol"/>
                <a:cs typeface="Symbol"/>
                <a:sym typeface="Symbol"/>
              </a:rPr>
              <a:t>w</a:t>
            </a:r>
            <a:r>
              <a:rPr dirty="0">
                <a:solidFill>
                  <a:schemeClr val="tx1"/>
                </a:solidFill>
              </a:rPr>
              <a:t>(g(n)), then g(n) ∈ o(f(n)).</a:t>
            </a:r>
          </a:p>
          <a:p>
            <a:pPr marL="0" marR="228600" indent="0" defTabSz="2286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100">
                <a:latin typeface="Cambria"/>
                <a:ea typeface="Cambria"/>
                <a:cs typeface="Cambria"/>
                <a:sym typeface="Cambria"/>
              </a:defRPr>
            </a:pPr>
            <a:r>
              <a:rPr dirty="0">
                <a:solidFill>
                  <a:schemeClr val="tx1"/>
                </a:solidFill>
              </a:rPr>
              <a:t>Q#5.  Which of the following is true?</a:t>
            </a:r>
          </a:p>
          <a:p>
            <a:pPr marL="359568" marR="228600" lvl="1" indent="-54768" defTabSz="228600">
              <a:lnSpc>
                <a:spcPct val="100000"/>
              </a:lnSpc>
              <a:spcBef>
                <a:spcPts val="0"/>
              </a:spcBef>
              <a:buFontTx/>
              <a:buAutoNum type="alphaLcParenR"/>
              <a:tabLst>
                <a:tab pos="63500" algn="l"/>
                <a:tab pos="228600" algn="l"/>
              </a:tabLst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>
                <a:solidFill>
                  <a:schemeClr val="tx1"/>
                </a:solidFill>
              </a:rPr>
              <a:t>	If f(n) = </a:t>
            </a:r>
            <a:r>
              <a:rPr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O(g(n)</a:t>
            </a:r>
            <a:r>
              <a:rPr dirty="0">
                <a:solidFill>
                  <a:schemeClr val="tx1"/>
                </a:solidFill>
              </a:rPr>
              <a:t>), then f(n) = </a:t>
            </a:r>
            <a:r>
              <a:rPr dirty="0">
                <a:solidFill>
                  <a:schemeClr val="tx1"/>
                </a:solidFill>
                <a:latin typeface="Symbol"/>
                <a:ea typeface="Symbol"/>
                <a:cs typeface="Symbol"/>
                <a:sym typeface="Symbol"/>
              </a:rPr>
              <a:t>o</a:t>
            </a:r>
            <a:r>
              <a:rPr dirty="0">
                <a:solidFill>
                  <a:schemeClr val="tx1"/>
                </a:solidFill>
                <a:sym typeface="Calibri"/>
              </a:rPr>
              <a:t>(g(n)). </a:t>
            </a:r>
            <a:endParaRPr dirty="0">
              <a:solidFill>
                <a:schemeClr val="tx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359568" marR="228600" lvl="1" indent="-54768" defTabSz="228600">
              <a:lnSpc>
                <a:spcPct val="100000"/>
              </a:lnSpc>
              <a:spcBef>
                <a:spcPts val="0"/>
              </a:spcBef>
              <a:buFontTx/>
              <a:buAutoNum type="alphaLcParenR"/>
              <a:tabLst>
                <a:tab pos="63500" algn="l"/>
                <a:tab pos="228600" algn="l"/>
              </a:tabLst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>
                <a:solidFill>
                  <a:schemeClr val="tx1"/>
                </a:solidFill>
              </a:rPr>
              <a:t>	If f(n) = </a:t>
            </a:r>
            <a:r>
              <a:rPr dirty="0">
                <a:solidFill>
                  <a:schemeClr val="tx1"/>
                </a:solidFill>
                <a:latin typeface="+mn-lt"/>
                <a:ea typeface="+mn-ea"/>
                <a:cs typeface="+mn-cs"/>
                <a:sym typeface="Helvetica"/>
              </a:rPr>
              <a:t>Θ</a:t>
            </a:r>
            <a:r>
              <a:rPr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(g(n)</a:t>
            </a:r>
            <a:r>
              <a:rPr dirty="0">
                <a:solidFill>
                  <a:schemeClr val="tx1"/>
                </a:solidFill>
              </a:rPr>
              <a:t>), then f(n) = </a:t>
            </a:r>
            <a:r>
              <a:rPr dirty="0">
                <a:solidFill>
                  <a:schemeClr val="tx1"/>
                </a:solidFill>
                <a:latin typeface="Symbol"/>
                <a:ea typeface="Symbol"/>
                <a:cs typeface="Symbol"/>
                <a:sym typeface="Symbol"/>
              </a:rPr>
              <a:t>w</a:t>
            </a:r>
            <a:r>
              <a:rPr dirty="0">
                <a:solidFill>
                  <a:schemeClr val="tx1"/>
                </a:solidFill>
                <a:sym typeface="Calibri"/>
              </a:rPr>
              <a:t>(g(n)). </a:t>
            </a:r>
            <a:endParaRPr dirty="0">
              <a:solidFill>
                <a:schemeClr val="tx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359568" marR="228600" lvl="1" indent="-54768" defTabSz="228600">
              <a:lnSpc>
                <a:spcPct val="100000"/>
              </a:lnSpc>
              <a:spcBef>
                <a:spcPts val="0"/>
              </a:spcBef>
              <a:buFontTx/>
              <a:buAutoNum type="alphaLcParenR"/>
              <a:tabLst>
                <a:tab pos="63500" algn="l"/>
                <a:tab pos="228600" algn="l"/>
              </a:tabLst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>
                <a:solidFill>
                  <a:schemeClr val="tx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dirty="0">
                <a:solidFill>
                  <a:schemeClr val="tx1"/>
                </a:solidFill>
              </a:rPr>
              <a:t>	If f(n) = </a:t>
            </a:r>
            <a:r>
              <a:rPr dirty="0">
                <a:solidFill>
                  <a:schemeClr val="tx1"/>
                </a:solidFill>
                <a:latin typeface="Symbol"/>
                <a:ea typeface="Symbol"/>
                <a:cs typeface="Symbol"/>
                <a:sym typeface="Symbol"/>
              </a:rPr>
              <a:t>O</a:t>
            </a:r>
            <a:r>
              <a:rPr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(g(n)</a:t>
            </a:r>
            <a:r>
              <a:rPr dirty="0">
                <a:solidFill>
                  <a:schemeClr val="tx1"/>
                </a:solidFill>
              </a:rPr>
              <a:t>), then g(n) = </a:t>
            </a:r>
            <a:r>
              <a:rPr dirty="0">
                <a:solidFill>
                  <a:schemeClr val="tx1"/>
                </a:solidFill>
                <a:latin typeface="Symbol"/>
                <a:ea typeface="Symbol"/>
                <a:cs typeface="Symbol"/>
                <a:sym typeface="Symbol"/>
              </a:rPr>
              <a:t>w</a:t>
            </a:r>
            <a:r>
              <a:rPr dirty="0">
                <a:solidFill>
                  <a:schemeClr val="tx1"/>
                </a:solidFill>
                <a:sym typeface="Calibri"/>
              </a:rPr>
              <a:t>(f(n)). </a:t>
            </a:r>
            <a:endParaRPr dirty="0">
              <a:solidFill>
                <a:schemeClr val="tx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359568" marR="228600" lvl="1" indent="-54768" defTabSz="228600">
              <a:lnSpc>
                <a:spcPct val="100000"/>
              </a:lnSpc>
              <a:spcBef>
                <a:spcPts val="0"/>
              </a:spcBef>
              <a:buFontTx/>
              <a:buAutoNum type="alphaLcParenR"/>
              <a:tabLst>
                <a:tab pos="63500" algn="l"/>
                <a:tab pos="228600" algn="l"/>
              </a:tabLst>
              <a:defRPr sz="21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>
                <a:solidFill>
                  <a:schemeClr val="tx1"/>
                </a:solidFill>
                <a:latin typeface="Times"/>
                <a:ea typeface="Times"/>
                <a:cs typeface="Times"/>
                <a:sym typeface="Times"/>
              </a:rPr>
              <a:t>  </a:t>
            </a:r>
            <a:r>
              <a:rPr dirty="0">
                <a:solidFill>
                  <a:schemeClr val="tx1"/>
                </a:solidFill>
              </a:rPr>
              <a:t>If f(n) = </a:t>
            </a:r>
            <a:r>
              <a:rPr dirty="0">
                <a:solidFill>
                  <a:schemeClr val="tx1"/>
                </a:solidFill>
                <a:latin typeface="+mn-lt"/>
                <a:ea typeface="+mn-ea"/>
                <a:cs typeface="+mn-cs"/>
                <a:sym typeface="Helvetica"/>
              </a:rPr>
              <a:t>Θ</a:t>
            </a:r>
            <a:r>
              <a:rPr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(g(n)</a:t>
            </a:r>
            <a:r>
              <a:rPr dirty="0">
                <a:solidFill>
                  <a:schemeClr val="tx1"/>
                </a:solidFill>
              </a:rPr>
              <a:t>), then g(n) = </a:t>
            </a:r>
            <a:r>
              <a:rPr dirty="0">
                <a:solidFill>
                  <a:schemeClr val="tx1"/>
                </a:solidFill>
                <a:latin typeface="Symbol"/>
                <a:ea typeface="Symbol"/>
                <a:cs typeface="Symbol"/>
                <a:sym typeface="Symbol"/>
              </a:rPr>
              <a:t>Ω</a:t>
            </a:r>
            <a:r>
              <a:rPr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(f(n)). </a:t>
            </a:r>
          </a:p>
        </p:txBody>
      </p:sp>
      <p:sp>
        <p:nvSpPr>
          <p:cNvPr id="32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400413"/>
            <a:ext cx="2743200" cy="2769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>
                <a:solidFill>
                  <a:schemeClr val="tx1"/>
                </a:solidFill>
              </a:rPr>
              <a:t>13</a:t>
            </a:fld>
            <a:endParaRPr>
              <a:solidFill>
                <a:schemeClr val="tx1"/>
              </a:solidFill>
            </a:endParaRPr>
          </a:p>
        </p:txBody>
      </p:sp>
      <p:sp>
        <p:nvSpPr>
          <p:cNvPr id="329" name="Student ID:________________________"/>
          <p:cNvSpPr txBox="1"/>
          <p:nvPr/>
        </p:nvSpPr>
        <p:spPr>
          <a:xfrm>
            <a:off x="454213" y="74665"/>
            <a:ext cx="10346804" cy="805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8767" tIns="48767" rIns="48767" bIns="48767"/>
          <a:lstStyle>
            <a:lvl1pPr defTabSz="457200"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rPr>
                <a:solidFill>
                  <a:schemeClr val="tx1"/>
                </a:solidFill>
              </a:rPr>
              <a:t>Student ID:________________________ 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Q#3.  Which of the following is false?…"/>
          <p:cNvSpPr txBox="1">
            <a:spLocks noGrp="1"/>
          </p:cNvSpPr>
          <p:nvPr>
            <p:ph type="body" idx="1"/>
          </p:nvPr>
        </p:nvSpPr>
        <p:spPr>
          <a:xfrm>
            <a:off x="725822" y="859393"/>
            <a:ext cx="10515601" cy="5139213"/>
          </a:xfrm>
          <a:prstGeom prst="rect">
            <a:avLst/>
          </a:prstGeom>
        </p:spPr>
        <p:txBody>
          <a:bodyPr anchor="ctr"/>
          <a:lstStyle/>
          <a:p>
            <a:pPr marL="0" marR="228600" indent="0" defTabSz="2286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100">
                <a:latin typeface="Cambria"/>
                <a:ea typeface="Cambria"/>
                <a:cs typeface="Cambria"/>
                <a:sym typeface="Cambria"/>
              </a:defRPr>
            </a:pPr>
            <a:r>
              <a:rPr dirty="0"/>
              <a:t>Q#3.  Which of the following is false?</a:t>
            </a:r>
          </a:p>
          <a:p>
            <a:pPr marL="889000" marR="228600" lvl="1" indent="-457200" defTabSz="228600">
              <a:lnSpc>
                <a:spcPct val="80000"/>
              </a:lnSpc>
              <a:spcBef>
                <a:spcPts val="0"/>
              </a:spcBef>
              <a:buFont typeface="+mj-lt"/>
              <a:buAutoNum type="alphaLcParenR"/>
              <a:defRPr sz="21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	2</a:t>
            </a:r>
            <a:r>
              <a:rPr baseline="30952" dirty="0"/>
              <a:t>2</a:t>
            </a:r>
            <a:r>
              <a:rPr baseline="30952" dirty="0">
                <a:latin typeface="Times"/>
                <a:ea typeface="Times"/>
                <a:cs typeface="Times"/>
                <a:sym typeface="Times"/>
              </a:rPr>
              <a:t>n 	 </a:t>
            </a:r>
            <a:r>
              <a:rPr dirty="0"/>
              <a:t>∈    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O</a:t>
            </a:r>
            <a:r>
              <a:rPr dirty="0"/>
              <a:t>(2</a:t>
            </a:r>
            <a:r>
              <a:rPr baseline="30952" dirty="0">
                <a:latin typeface="Times"/>
                <a:ea typeface="Times"/>
                <a:cs typeface="Times"/>
                <a:sym typeface="Times"/>
              </a:rPr>
              <a:t>n</a:t>
            </a:r>
            <a:r>
              <a:rPr dirty="0"/>
              <a:t>)</a:t>
            </a:r>
          </a:p>
          <a:p>
            <a:pPr marL="889000" marR="228600" lvl="1" indent="-457200" defTabSz="228600">
              <a:lnSpc>
                <a:spcPct val="80000"/>
              </a:lnSpc>
              <a:spcBef>
                <a:spcPts val="0"/>
              </a:spcBef>
              <a:buFont typeface="+mj-lt"/>
              <a:buAutoNum type="alphaLcParenR"/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	log(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n</a:t>
            </a:r>
            <a:r>
              <a:rPr dirty="0"/>
              <a:t>!) </a:t>
            </a:r>
            <a:r>
              <a:rPr dirty="0">
                <a:latin typeface="Cambria"/>
                <a:ea typeface="Cambria"/>
                <a:cs typeface="Cambria"/>
                <a:sym typeface="Cambria"/>
              </a:rPr>
              <a:t> 	 ∈     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O</a:t>
            </a:r>
            <a:r>
              <a:rPr dirty="0"/>
              <a:t>(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n </a:t>
            </a:r>
            <a:r>
              <a:rPr dirty="0"/>
              <a:t>log 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n</a:t>
            </a:r>
            <a:r>
              <a:rPr dirty="0"/>
              <a:t>) </a:t>
            </a:r>
          </a:p>
          <a:p>
            <a:pPr marL="889000" marR="228600" lvl="1" indent="-457200" defTabSz="228600">
              <a:lnSpc>
                <a:spcPct val="80000"/>
              </a:lnSpc>
              <a:spcBef>
                <a:spcPts val="0"/>
              </a:spcBef>
              <a:buFont typeface="+mj-lt"/>
              <a:buAutoNum type="alphaLcParenR"/>
              <a:tabLst>
                <a:tab pos="63500" algn="l"/>
                <a:tab pos="228600" algn="l"/>
              </a:tabLst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	2</a:t>
            </a:r>
            <a:r>
              <a:rPr baseline="30952" dirty="0"/>
              <a:t>n+1</a:t>
            </a:r>
            <a:r>
              <a:rPr baseline="30952" dirty="0">
                <a:latin typeface="Times"/>
                <a:ea typeface="Times"/>
                <a:cs typeface="Times"/>
                <a:sym typeface="Times"/>
              </a:rPr>
              <a:t> 	</a:t>
            </a:r>
            <a:r>
              <a:rPr dirty="0">
                <a:latin typeface="Cambria"/>
                <a:ea typeface="Cambria"/>
                <a:cs typeface="Cambria"/>
                <a:sym typeface="Cambria"/>
              </a:rPr>
              <a:t> ∈     </a:t>
            </a:r>
            <a:r>
              <a:rPr dirty="0">
                <a:latin typeface="+mn-lt"/>
                <a:ea typeface="+mn-ea"/>
                <a:cs typeface="+mn-cs"/>
                <a:sym typeface="Helvetica"/>
              </a:rPr>
              <a:t>Θ</a:t>
            </a:r>
            <a:r>
              <a:rPr dirty="0"/>
              <a:t>(2</a:t>
            </a:r>
            <a:r>
              <a:rPr baseline="30952" dirty="0">
                <a:latin typeface="Times"/>
                <a:ea typeface="Times"/>
                <a:cs typeface="Times"/>
                <a:sym typeface="Times"/>
              </a:rPr>
              <a:t>n</a:t>
            </a:r>
            <a:r>
              <a:rPr dirty="0"/>
              <a:t>)</a:t>
            </a:r>
            <a:endParaRPr dirty="0">
              <a:latin typeface="Times"/>
              <a:ea typeface="Times"/>
              <a:cs typeface="Times"/>
              <a:sym typeface="Times"/>
            </a:endParaRPr>
          </a:p>
          <a:p>
            <a:pPr marL="889000" marR="228600" lvl="1" indent="-457200" defTabSz="228600">
              <a:lnSpc>
                <a:spcPct val="80000"/>
              </a:lnSpc>
              <a:spcBef>
                <a:spcPts val="0"/>
              </a:spcBef>
              <a:buFont typeface="+mj-lt"/>
              <a:buAutoNum type="alphaLcParenR"/>
              <a:tabLst>
                <a:tab pos="63500" algn="l"/>
                <a:tab pos="228600" algn="l"/>
              </a:tabLst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	2</a:t>
            </a:r>
            <a:r>
              <a:rPr baseline="30952" dirty="0"/>
              <a:t>2</a:t>
            </a:r>
            <a:r>
              <a:rPr baseline="30952" dirty="0">
                <a:latin typeface="Times"/>
                <a:ea typeface="Times"/>
                <a:cs typeface="Times"/>
                <a:sym typeface="Times"/>
              </a:rPr>
              <a:t>n 	 </a:t>
            </a:r>
            <a:r>
              <a:rPr dirty="0">
                <a:latin typeface="Cambria"/>
                <a:ea typeface="Cambria"/>
                <a:cs typeface="Cambria"/>
                <a:sym typeface="Cambria"/>
              </a:rPr>
              <a:t>∈    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w</a:t>
            </a:r>
            <a:r>
              <a:rPr dirty="0"/>
              <a:t>(2</a:t>
            </a:r>
            <a:r>
              <a:rPr baseline="30952" dirty="0">
                <a:latin typeface="Times"/>
                <a:ea typeface="Times"/>
                <a:cs typeface="Times"/>
                <a:sym typeface="Times"/>
              </a:rPr>
              <a:t>n</a:t>
            </a:r>
            <a:r>
              <a:rPr dirty="0"/>
              <a:t>) </a:t>
            </a:r>
            <a:endParaRPr dirty="0">
              <a:latin typeface="Times"/>
              <a:ea typeface="Times"/>
              <a:cs typeface="Times"/>
              <a:sym typeface="Times"/>
            </a:endParaRPr>
          </a:p>
          <a:p>
            <a:pPr marL="889000" marR="228600" lvl="1" indent="-457200" defTabSz="228600">
              <a:lnSpc>
                <a:spcPct val="80000"/>
              </a:lnSpc>
              <a:spcBef>
                <a:spcPts val="0"/>
              </a:spcBef>
              <a:buFont typeface="+mj-lt"/>
              <a:buAutoNum type="alphaLcParenR"/>
              <a:tabLst>
                <a:tab pos="63500" algn="l"/>
                <a:tab pos="228600" algn="l"/>
              </a:tabLst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9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n</a:t>
            </a:r>
            <a:r>
              <a:rPr baseline="30952" dirty="0"/>
              <a:t>3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+ </a:t>
            </a:r>
            <a:r>
              <a:rPr dirty="0"/>
              <a:t>12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n </a:t>
            </a:r>
            <a:r>
              <a:rPr dirty="0"/>
              <a:t>	</a:t>
            </a:r>
            <a:r>
              <a:rPr dirty="0">
                <a:latin typeface="Cambria"/>
                <a:ea typeface="Cambria"/>
                <a:cs typeface="Cambria"/>
                <a:sym typeface="Cambria"/>
              </a:rPr>
              <a:t> ∈     </a:t>
            </a:r>
            <a:r>
              <a:rPr dirty="0"/>
              <a:t>o(2</a:t>
            </a:r>
            <a:r>
              <a:rPr baseline="30952" dirty="0">
                <a:latin typeface="Times"/>
                <a:ea typeface="Times"/>
                <a:cs typeface="Times"/>
                <a:sym typeface="Times"/>
              </a:rPr>
              <a:t>n</a:t>
            </a:r>
            <a:r>
              <a:rPr dirty="0"/>
              <a:t>) </a:t>
            </a:r>
          </a:p>
          <a:p>
            <a:pPr marL="0" marR="228600" indent="0" defTabSz="2286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100">
                <a:latin typeface="Cambria"/>
                <a:ea typeface="Cambria"/>
                <a:cs typeface="Cambria"/>
                <a:sym typeface="Cambria"/>
              </a:defRPr>
            </a:pPr>
            <a:r>
              <a:rPr dirty="0"/>
              <a:t>Q#4 Which of the following is true?</a:t>
            </a:r>
          </a:p>
          <a:p>
            <a:pPr marL="685800" marR="228600" lvl="1" indent="-457200" defTabSz="228600">
              <a:lnSpc>
                <a:spcPct val="100000"/>
              </a:lnSpc>
              <a:spcBef>
                <a:spcPts val="0"/>
              </a:spcBef>
              <a:buSzTx/>
              <a:buFont typeface="+mj-lt"/>
              <a:buAutoNum type="alphaLcParenR"/>
              <a:tabLst>
                <a:tab pos="63500" algn="l"/>
                <a:tab pos="228600" algn="l"/>
              </a:tabLst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10n</a:t>
            </a:r>
            <a:r>
              <a:rPr baseline="30952" dirty="0">
                <a:latin typeface="Times"/>
                <a:ea typeface="Times"/>
                <a:cs typeface="Times"/>
                <a:sym typeface="Times"/>
              </a:rPr>
              <a:t>2</a:t>
            </a:r>
            <a:r>
              <a:rPr baseline="30952" dirty="0"/>
              <a:t> </a:t>
            </a:r>
            <a:r>
              <a:rPr dirty="0"/>
              <a:t>+ 50 </a:t>
            </a:r>
            <a:r>
              <a:rPr dirty="0">
                <a:latin typeface="Cambria"/>
                <a:ea typeface="Cambria"/>
                <a:cs typeface="Cambria"/>
                <a:sym typeface="Cambria"/>
              </a:rPr>
              <a:t>         ∈    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O</a:t>
            </a:r>
            <a:r>
              <a:rPr dirty="0"/>
              <a:t>(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n </a:t>
            </a:r>
            <a:r>
              <a:rPr dirty="0"/>
              <a:t>log 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n</a:t>
            </a:r>
            <a:r>
              <a:rPr dirty="0"/>
              <a:t>) </a:t>
            </a:r>
            <a:endParaRPr dirty="0">
              <a:latin typeface="Times"/>
              <a:ea typeface="Times"/>
              <a:cs typeface="Times"/>
              <a:sym typeface="Times"/>
            </a:endParaRPr>
          </a:p>
          <a:p>
            <a:pPr marL="685800" marR="228600" lvl="1" indent="-457200" defTabSz="228600">
              <a:lnSpc>
                <a:spcPct val="100000"/>
              </a:lnSpc>
              <a:spcBef>
                <a:spcPts val="0"/>
              </a:spcBef>
              <a:buSzTx/>
              <a:buFont typeface="+mj-lt"/>
              <a:buAutoNum type="alphaLcParenR"/>
              <a:tabLst>
                <a:tab pos="63500" algn="l"/>
                <a:tab pos="228600" algn="l"/>
              </a:tabLst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	3n</a:t>
            </a:r>
            <a:r>
              <a:rPr baseline="30952" dirty="0">
                <a:latin typeface="Times"/>
                <a:ea typeface="Times"/>
                <a:cs typeface="Times"/>
                <a:sym typeface="Times"/>
              </a:rPr>
              <a:t>2</a:t>
            </a:r>
            <a:r>
              <a:rPr baseline="30952" dirty="0"/>
              <a:t> </a:t>
            </a:r>
            <a:r>
              <a:rPr dirty="0"/>
              <a:t>+ 12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n </a:t>
            </a:r>
            <a:r>
              <a:rPr dirty="0"/>
              <a:t>+ 2 </a:t>
            </a:r>
            <a:r>
              <a:rPr dirty="0">
                <a:latin typeface="Cambria"/>
                <a:ea typeface="Cambria"/>
                <a:cs typeface="Cambria"/>
                <a:sym typeface="Cambria"/>
              </a:rPr>
              <a:t>  ∈     </a:t>
            </a:r>
            <a:r>
              <a:rPr dirty="0">
                <a:latin typeface="+mn-lt"/>
                <a:ea typeface="+mn-ea"/>
                <a:cs typeface="+mn-cs"/>
                <a:sym typeface="Helvetica"/>
              </a:rPr>
              <a:t>Ω(</a:t>
            </a:r>
            <a:r>
              <a:rPr dirty="0"/>
              <a:t>n</a:t>
            </a:r>
            <a:r>
              <a:rPr baseline="30952" dirty="0">
                <a:latin typeface="Times"/>
                <a:ea typeface="Times"/>
                <a:cs typeface="Times"/>
                <a:sym typeface="Times"/>
              </a:rPr>
              <a:t>3</a:t>
            </a:r>
            <a:r>
              <a:rPr dirty="0"/>
              <a:t>) </a:t>
            </a:r>
            <a:endParaRPr dirty="0">
              <a:latin typeface="Times"/>
              <a:ea typeface="Times"/>
              <a:cs typeface="Times"/>
              <a:sym typeface="Times"/>
            </a:endParaRPr>
          </a:p>
          <a:p>
            <a:pPr marL="685800" marR="228600" lvl="1" indent="-457200" defTabSz="228600">
              <a:lnSpc>
                <a:spcPct val="80000"/>
              </a:lnSpc>
              <a:spcBef>
                <a:spcPts val="0"/>
              </a:spcBef>
              <a:buSzTx/>
              <a:buFont typeface="+mj-lt"/>
              <a:buAutoNum type="alphaLcParenR"/>
              <a:defRPr sz="21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	If f(n) ∈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w</a:t>
            </a:r>
            <a:r>
              <a:rPr dirty="0"/>
              <a:t>(g(n)), then g(n) ∈ o(f(n)).</a:t>
            </a:r>
          </a:p>
          <a:p>
            <a:pPr marL="0" marR="228600" indent="0" defTabSz="2286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100">
                <a:latin typeface="Cambria"/>
                <a:ea typeface="Cambria"/>
                <a:cs typeface="Cambria"/>
                <a:sym typeface="Cambria"/>
              </a:defRPr>
            </a:pPr>
            <a:r>
              <a:rPr dirty="0"/>
              <a:t>Q#5.  Which of the following is true?</a:t>
            </a:r>
          </a:p>
          <a:p>
            <a:pPr marL="359568" marR="228600" lvl="1" indent="-54768" defTabSz="228600">
              <a:lnSpc>
                <a:spcPct val="100000"/>
              </a:lnSpc>
              <a:spcBef>
                <a:spcPts val="0"/>
              </a:spcBef>
              <a:buFontTx/>
              <a:buAutoNum type="alphaLcParenR"/>
              <a:tabLst>
                <a:tab pos="63500" algn="l"/>
                <a:tab pos="228600" algn="l"/>
              </a:tabLst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	If f(n) = 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O(g(n)</a:t>
            </a:r>
            <a:r>
              <a:rPr dirty="0"/>
              <a:t>), then f(n) =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o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(g(n)). </a:t>
            </a:r>
            <a:endParaRPr dirty="0">
              <a:latin typeface="Times"/>
              <a:ea typeface="Times"/>
              <a:cs typeface="Times"/>
              <a:sym typeface="Times"/>
            </a:endParaRPr>
          </a:p>
          <a:p>
            <a:pPr marL="359568" marR="228600" lvl="1" indent="-54768" defTabSz="228600">
              <a:lnSpc>
                <a:spcPct val="100000"/>
              </a:lnSpc>
              <a:spcBef>
                <a:spcPts val="0"/>
              </a:spcBef>
              <a:buFontTx/>
              <a:buAutoNum type="alphaLcParenR"/>
              <a:tabLst>
                <a:tab pos="63500" algn="l"/>
                <a:tab pos="228600" algn="l"/>
              </a:tabLst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	If f(n) = </a:t>
            </a:r>
            <a:r>
              <a:rPr dirty="0">
                <a:latin typeface="+mn-lt"/>
                <a:ea typeface="+mn-ea"/>
                <a:cs typeface="+mn-cs"/>
                <a:sym typeface="Helvetica"/>
              </a:rPr>
              <a:t>Θ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(g(n)</a:t>
            </a:r>
            <a:r>
              <a:rPr dirty="0"/>
              <a:t>), then f(n) =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w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(g(n)). </a:t>
            </a:r>
            <a:endParaRPr dirty="0">
              <a:latin typeface="Times"/>
              <a:ea typeface="Times"/>
              <a:cs typeface="Times"/>
              <a:sym typeface="Times"/>
            </a:endParaRPr>
          </a:p>
          <a:p>
            <a:pPr marL="359568" marR="228600" lvl="1" indent="-54768" defTabSz="228600">
              <a:lnSpc>
                <a:spcPct val="100000"/>
              </a:lnSpc>
              <a:spcBef>
                <a:spcPts val="0"/>
              </a:spcBef>
              <a:buFontTx/>
              <a:buAutoNum type="alphaLcParenR"/>
              <a:tabLst>
                <a:tab pos="63500" algn="l"/>
                <a:tab pos="228600" algn="l"/>
              </a:tabLst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>
                <a:latin typeface="Times"/>
                <a:ea typeface="Times"/>
                <a:cs typeface="Times"/>
                <a:sym typeface="Times"/>
              </a:rPr>
              <a:t> </a:t>
            </a:r>
            <a:r>
              <a:rPr dirty="0"/>
              <a:t>	If f(n) =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O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(g(n)</a:t>
            </a:r>
            <a:r>
              <a:rPr dirty="0"/>
              <a:t>), then g(n) =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w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(f(n)). </a:t>
            </a:r>
            <a:endParaRPr dirty="0">
              <a:latin typeface="Times"/>
              <a:ea typeface="Times"/>
              <a:cs typeface="Times"/>
              <a:sym typeface="Times"/>
            </a:endParaRPr>
          </a:p>
          <a:p>
            <a:pPr marL="359568" marR="228600" lvl="1" indent="-54768" defTabSz="228600">
              <a:lnSpc>
                <a:spcPct val="100000"/>
              </a:lnSpc>
              <a:spcBef>
                <a:spcPts val="0"/>
              </a:spcBef>
              <a:buFontTx/>
              <a:buAutoNum type="alphaLcParenR"/>
              <a:tabLst>
                <a:tab pos="63500" algn="l"/>
                <a:tab pos="228600" algn="l"/>
              </a:tabLst>
              <a:defRPr sz="21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>
                <a:latin typeface="Times"/>
                <a:ea typeface="Times"/>
                <a:cs typeface="Times"/>
                <a:sym typeface="Times"/>
              </a:rPr>
              <a:t>  </a:t>
            </a:r>
            <a:r>
              <a:rPr dirty="0"/>
              <a:t>If f(n) = </a:t>
            </a:r>
            <a:r>
              <a:rPr dirty="0">
                <a:latin typeface="+mn-lt"/>
                <a:ea typeface="+mn-ea"/>
                <a:cs typeface="+mn-cs"/>
                <a:sym typeface="Helvetica"/>
              </a:rPr>
              <a:t>Θ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(g(n)</a:t>
            </a:r>
            <a:r>
              <a:rPr dirty="0"/>
              <a:t>), then g(n) =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Ω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(f(n)). </a:t>
            </a:r>
          </a:p>
        </p:txBody>
      </p:sp>
      <p:sp>
        <p:nvSpPr>
          <p:cNvPr id="3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329" name="Student ID:________________________"/>
          <p:cNvSpPr txBox="1"/>
          <p:nvPr/>
        </p:nvSpPr>
        <p:spPr>
          <a:xfrm>
            <a:off x="454213" y="74665"/>
            <a:ext cx="10346804" cy="805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8767" tIns="48767" rIns="48767" bIns="48767"/>
          <a:lstStyle>
            <a:lvl1pPr defTabSz="457200"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Student ID:________________________ </a:t>
            </a:r>
          </a:p>
        </p:txBody>
      </p:sp>
    </p:spTree>
    <p:extLst>
      <p:ext uri="{BB962C8B-B14F-4D97-AF65-F5344CB8AC3E}">
        <p14:creationId xmlns:p14="http://schemas.microsoft.com/office/powerpoint/2010/main" val="415553346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Time Complexity: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514350" lvl="0" indent="-514350">
              <a:buFont typeface="+mj-lt"/>
              <a:buAutoNum type="arabicParenR"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&lt;N; </a:t>
            </a:r>
            <a:r>
              <a:rPr lang="en-US" dirty="0" err="1"/>
              <a:t>i</a:t>
            </a:r>
            <a:r>
              <a:rPr lang="en-US" dirty="0"/>
              <a:t>++) </a:t>
            </a: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/>
              <a:t>i</a:t>
            </a:r>
            <a:r>
              <a:rPr lang="en-US" dirty="0"/>
              <a:t>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514350" lvl="0" indent="-514350">
              <a:buFont typeface="+mj-lt"/>
              <a:buAutoNum type="arabicParenR"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*</a:t>
            </a:r>
            <a:r>
              <a:rPr lang="en-US" dirty="0" err="1"/>
              <a:t>i</a:t>
            </a:r>
            <a:r>
              <a:rPr lang="en-US" dirty="0"/>
              <a:t>&lt;N; </a:t>
            </a:r>
            <a:r>
              <a:rPr lang="en-US" dirty="0" err="1"/>
              <a:t>i</a:t>
            </a:r>
            <a:r>
              <a:rPr lang="en-US" dirty="0"/>
              <a:t>++) </a:t>
            </a: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/>
              <a:t>i</a:t>
            </a:r>
            <a:r>
              <a:rPr lang="en-US" dirty="0"/>
              <a:t>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514350" lvl="0" indent="-514350">
              <a:buFont typeface="+mj-lt"/>
              <a:buAutoNum type="arabicParenR"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&lt;W; </a:t>
            </a:r>
            <a:r>
              <a:rPr lang="en-US" dirty="0" err="1"/>
              <a:t>i</a:t>
            </a:r>
            <a:r>
              <a:rPr lang="en-US" dirty="0"/>
              <a:t>++) {</a:t>
            </a:r>
            <a:br>
              <a:rPr lang="en-US" dirty="0"/>
            </a:br>
            <a:r>
              <a:rPr lang="en-US" dirty="0"/>
              <a:t>	for(</a:t>
            </a:r>
            <a:r>
              <a:rPr lang="en-US" dirty="0" err="1"/>
              <a:t>int</a:t>
            </a:r>
            <a:r>
              <a:rPr lang="en-US" dirty="0"/>
              <a:t> j=0; j&lt;H; j++) </a:t>
            </a: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/>
              <a:t>i</a:t>
            </a:r>
            <a:r>
              <a:rPr lang="en-US" dirty="0"/>
              <a:t>*j&lt;&lt;</a:t>
            </a:r>
            <a:r>
              <a:rPr lang="en-US" dirty="0" err="1"/>
              <a:t>endl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</a:p>
          <a:p>
            <a:pPr marL="514350" lvl="0" indent="-514350">
              <a:buFont typeface="+mj-lt"/>
              <a:buAutoNum type="arabicParenR"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sum=0,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&lt;N; </a:t>
            </a:r>
            <a:r>
              <a:rPr lang="en-US" dirty="0" err="1"/>
              <a:t>i</a:t>
            </a:r>
            <a:r>
              <a:rPr lang="en-US" dirty="0"/>
              <a:t>++, sum += </a:t>
            </a:r>
            <a:r>
              <a:rPr lang="en-US" dirty="0" err="1"/>
              <a:t>i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	for(</a:t>
            </a:r>
            <a:r>
              <a:rPr lang="en-US" dirty="0" err="1"/>
              <a:t>int</a:t>
            </a:r>
            <a:r>
              <a:rPr lang="en-US" dirty="0"/>
              <a:t> j=0; j&lt;sum; j++) </a:t>
            </a:r>
            <a:r>
              <a:rPr lang="en-US" dirty="0" err="1"/>
              <a:t>cout</a:t>
            </a:r>
            <a:r>
              <a:rPr lang="en-US" dirty="0"/>
              <a:t>&lt;&lt;j&lt;&lt;</a:t>
            </a:r>
            <a:r>
              <a:rPr lang="en-US" dirty="0" err="1"/>
              <a:t>endl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</a:p>
          <a:p>
            <a:pPr marL="514350" lvl="0" indent="-514350">
              <a:buFont typeface="+mj-lt"/>
              <a:buAutoNum type="arabicParenR"/>
            </a:pPr>
            <a:r>
              <a:rPr lang="en-US" dirty="0"/>
              <a:t>set&lt;</a:t>
            </a:r>
            <a:r>
              <a:rPr lang="en-US" dirty="0" err="1"/>
              <a:t>int</a:t>
            </a:r>
            <a:r>
              <a:rPr lang="en-US" dirty="0"/>
              <a:t>&gt; </a:t>
            </a:r>
            <a:r>
              <a:rPr lang="en-US" dirty="0" err="1"/>
              <a:t>bst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&lt;N; </a:t>
            </a:r>
            <a:r>
              <a:rPr lang="en-US" dirty="0" err="1"/>
              <a:t>i</a:t>
            </a:r>
            <a:r>
              <a:rPr lang="en-US" dirty="0"/>
              <a:t>++) </a:t>
            </a:r>
            <a:r>
              <a:rPr lang="en-US" dirty="0" err="1"/>
              <a:t>bst.insert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 marL="514350" lvl="0" indent="-514350">
              <a:buFont typeface="+mj-lt"/>
              <a:buAutoNum type="arabicParenR"/>
            </a:pPr>
            <a:r>
              <a:rPr lang="en-US" dirty="0"/>
              <a:t>vector&lt;</a:t>
            </a:r>
            <a:r>
              <a:rPr lang="en-US" dirty="0" err="1"/>
              <a:t>int</a:t>
            </a:r>
            <a:r>
              <a:rPr lang="en-US" dirty="0"/>
              <a:t>&gt; v;</a:t>
            </a:r>
            <a:br>
              <a:rPr lang="en-US" dirty="0"/>
            </a:b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&lt;N; </a:t>
            </a:r>
            <a:r>
              <a:rPr lang="en-US" dirty="0" err="1"/>
              <a:t>i</a:t>
            </a:r>
            <a:r>
              <a:rPr lang="en-US" dirty="0"/>
              <a:t>++) </a:t>
            </a:r>
            <a:r>
              <a:rPr lang="en-US" dirty="0" err="1"/>
              <a:t>v.push_back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&lt;N; </a:t>
            </a:r>
            <a:r>
              <a:rPr lang="en-US" dirty="0" err="1"/>
              <a:t>i</a:t>
            </a:r>
            <a:r>
              <a:rPr lang="en-US" dirty="0"/>
              <a:t>++) </a:t>
            </a:r>
            <a:r>
              <a:rPr lang="en-US" dirty="0" err="1"/>
              <a:t>v.erase</a:t>
            </a:r>
            <a:r>
              <a:rPr lang="en-US" dirty="0"/>
              <a:t>(</a:t>
            </a:r>
            <a:r>
              <a:rPr lang="en-US" dirty="0" err="1"/>
              <a:t>v.begin</a:t>
            </a:r>
            <a:r>
              <a:rPr lang="en-US" dirty="0"/>
              <a:t>());</a:t>
            </a:r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3422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Find the element x in an </a:t>
            </a:r>
            <a:r>
              <a:rPr lang="en-US" i="1" dirty="0"/>
              <a:t>unsorted </a:t>
            </a:r>
            <a:r>
              <a:rPr lang="en-US" dirty="0"/>
              <a:t>array of size N (N ≤ 1,000,000). 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In a grid of size N x M (1&lt;=N, M&lt;=1,000), find the shortest path between 2 points marked S and E. 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Given a number A and a number B (1</a:t>
            </a:r>
            <a:r>
              <a:rPr lang="en-US" dirty="0">
                <a:latin typeface="ＭＳ ゴシック"/>
                <a:ea typeface="ＭＳ ゴシック"/>
                <a:cs typeface="ＭＳ ゴシック"/>
              </a:rPr>
              <a:t>≤</a:t>
            </a:r>
            <a:r>
              <a:rPr lang="en-US" dirty="0"/>
              <a:t>A, B</a:t>
            </a:r>
            <a:r>
              <a:rPr lang="en-US" dirty="0">
                <a:latin typeface="ＭＳ ゴシック"/>
                <a:ea typeface="ＭＳ ゴシック"/>
                <a:cs typeface="ＭＳ ゴシック"/>
              </a:rPr>
              <a:t>≤</a:t>
            </a:r>
            <a:r>
              <a:rPr lang="en-US" dirty="0"/>
              <a:t>10,000,000), find A to the power of B. As this number can be quite large, find it modulo 1,000,007. 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 Given a number P (1≤P≤10,000,000), determine if P is prime. 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Given an array of size N (1&lt;=N&lt;=100,000, N odd), find the </a:t>
            </a:r>
            <a:r>
              <a:rPr lang="en-US" i="1" dirty="0"/>
              <a:t>median </a:t>
            </a:r>
            <a:r>
              <a:rPr lang="en-US" dirty="0"/>
              <a:t>of the array. 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Given an array of size N (1</a:t>
            </a:r>
            <a:r>
              <a:rPr lang="en-US" dirty="0">
                <a:latin typeface="ＭＳ ゴシック"/>
                <a:ea typeface="ＭＳ ゴシック"/>
                <a:cs typeface="ＭＳ ゴシック"/>
              </a:rPr>
              <a:t>≤</a:t>
            </a:r>
            <a:r>
              <a:rPr lang="en-US" dirty="0"/>
              <a:t>N</a:t>
            </a:r>
            <a:r>
              <a:rPr lang="en-US" dirty="0">
                <a:latin typeface="ＭＳ ゴシック"/>
                <a:ea typeface="ＭＳ ゴシック"/>
                <a:cs typeface="ＭＳ ゴシック"/>
              </a:rPr>
              <a:t>≤</a:t>
            </a:r>
            <a:r>
              <a:rPr lang="en-US" dirty="0"/>
              <a:t>2,000), count the number of </a:t>
            </a:r>
            <a:r>
              <a:rPr lang="en-US" i="1" dirty="0"/>
              <a:t>inversions </a:t>
            </a:r>
            <a:r>
              <a:rPr lang="en-US" dirty="0"/>
              <a:t>in the array, where an inversion is a pair of indexes (</a:t>
            </a:r>
            <a:r>
              <a:rPr lang="en-US" dirty="0" err="1"/>
              <a:t>i</a:t>
            </a:r>
            <a:r>
              <a:rPr lang="en-US" dirty="0"/>
              <a:t>, j) such that </a:t>
            </a:r>
            <a:r>
              <a:rPr lang="en-US" dirty="0" err="1"/>
              <a:t>i</a:t>
            </a:r>
            <a:r>
              <a:rPr lang="en-US" dirty="0"/>
              <a:t> &lt; j and </a:t>
            </a:r>
            <a:r>
              <a:rPr lang="en-US" dirty="0" err="1"/>
              <a:t>ar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&gt; </a:t>
            </a:r>
            <a:r>
              <a:rPr lang="en-US" dirty="0" err="1"/>
              <a:t>ar</a:t>
            </a:r>
            <a:r>
              <a:rPr lang="en-US" dirty="0"/>
              <a:t>[j]. 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63675"/>
            <a:ext cx="10515600" cy="1584256"/>
          </a:xfrm>
        </p:spPr>
        <p:txBody>
          <a:bodyPr/>
          <a:lstStyle/>
          <a:p>
            <a:r>
              <a:rPr lang="en-US" dirty="0"/>
              <a:t>Run Time Complexity:</a:t>
            </a:r>
          </a:p>
        </p:txBody>
      </p:sp>
    </p:spTree>
    <p:extLst>
      <p:ext uri="{BB962C8B-B14F-4D97-AF65-F5344CB8AC3E}">
        <p14:creationId xmlns:p14="http://schemas.microsoft.com/office/powerpoint/2010/main" val="191167447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pic>
        <p:nvPicPr>
          <p:cNvPr id="124" name="image6.pdf" descr="image6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00585" y="3065271"/>
            <a:ext cx="5029201" cy="3119439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Asymptotic Analysis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Asymptotic Analysis</a:t>
            </a:r>
          </a:p>
        </p:txBody>
      </p:sp>
      <p:sp>
        <p:nvSpPr>
          <p:cNvPr id="126" name="Run time: # simple steps that are executed…"/>
          <p:cNvSpPr txBox="1">
            <a:spLocks noGrp="1"/>
          </p:cNvSpPr>
          <p:nvPr>
            <p:ph type="body" idx="1"/>
          </p:nvPr>
        </p:nvSpPr>
        <p:spPr>
          <a:xfrm>
            <a:off x="838200" y="1627443"/>
            <a:ext cx="10345054" cy="4529033"/>
          </a:xfrm>
          <a:prstGeom prst="rect">
            <a:avLst/>
          </a:prstGeom>
        </p:spPr>
        <p:txBody>
          <a:bodyPr/>
          <a:lstStyle/>
          <a:p>
            <a:r>
              <a:t>Run time: # simple steps that are executed</a:t>
            </a:r>
          </a:p>
          <a:p>
            <a:r>
              <a:t>Depends on the size of the input (n)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Size of input, n,  is generally defined as the number of input elements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Larger array takes more time to sort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T(n): run time for  input with size n</a:t>
            </a:r>
          </a:p>
          <a:p>
            <a:r>
              <a:t>Look at </a:t>
            </a:r>
            <a:r>
              <a:rPr b="1" i="1"/>
              <a:t>growth </a:t>
            </a:r>
            <a:r>
              <a:t>of </a:t>
            </a:r>
            <a:r>
              <a:rPr i="1"/>
              <a:t>T</a:t>
            </a:r>
            <a:r>
              <a:t>(</a:t>
            </a:r>
            <a:r>
              <a:rPr i="1"/>
              <a:t>n</a:t>
            </a:r>
            <a:r>
              <a:t>) as </a:t>
            </a:r>
            <a:r>
              <a:rPr i="1"/>
              <a:t>n</a:t>
            </a:r>
            <a:r>
              <a:t>→∞.   </a:t>
            </a:r>
            <a:endParaRPr sz="4000">
              <a:solidFill>
                <a:srgbClr val="008000"/>
              </a:solidFill>
            </a:endParaRPr>
          </a:p>
          <a:p>
            <a:pPr marL="685800" lvl="1" indent="-228600">
              <a:spcBef>
                <a:spcPts val="500"/>
              </a:spcBef>
              <a:defRPr sz="2400"/>
            </a:pPr>
            <a:r>
              <a:t>High order term dominates</a:t>
            </a:r>
          </a:p>
        </p:txBody>
      </p:sp>
      <p:sp>
        <p:nvSpPr>
          <p:cNvPr id="127" name="1/12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1/12/16</a:t>
            </a:r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1" build="p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131" name="Comparison of Time Complexity Functions"/>
          <p:cNvSpPr txBox="1">
            <a:spLocks noGrp="1"/>
          </p:cNvSpPr>
          <p:nvPr>
            <p:ph type="title"/>
          </p:nvPr>
        </p:nvSpPr>
        <p:spPr>
          <a:xfrm>
            <a:off x="838200" y="289820"/>
            <a:ext cx="10515600" cy="981353"/>
          </a:xfrm>
          <a:prstGeom prst="rect">
            <a:avLst/>
          </a:prstGeom>
        </p:spPr>
        <p:txBody>
          <a:bodyPr/>
          <a:lstStyle/>
          <a:p>
            <a:r>
              <a:t>Comparison of Time Complexity Functions</a:t>
            </a:r>
          </a:p>
        </p:txBody>
      </p:sp>
      <p:graphicFrame>
        <p:nvGraphicFramePr>
          <p:cNvPr id="132" name="Table"/>
          <p:cNvGraphicFramePr/>
          <p:nvPr/>
        </p:nvGraphicFramePr>
        <p:xfrm>
          <a:off x="2209800" y="1483656"/>
          <a:ext cx="7848600" cy="4064001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81025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24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log</a:t>
                      </a:r>
                      <a:r>
                        <a:rPr sz="2400" baseline="-250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nlog</a:t>
                      </a:r>
                      <a:r>
                        <a:rPr sz="2400" baseline="-250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r>
                        <a:rPr sz="2400" baseline="300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r>
                        <a:rPr sz="2400" baseline="3000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sz="2400" baseline="30000"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n!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1800" b="0" i="0"/>
                      </a:pPr>
                      <a:r>
                        <a:t>n=</a:t>
                      </a: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3.3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33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r>
                        <a:rPr sz="2400" baseline="300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r>
                        <a:rPr sz="2400" baseline="3000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r>
                        <a:rPr sz="2400" baseline="3000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r>
                        <a:rPr sz="2400" baseline="3000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1800" b="0" i="0"/>
                      </a:pPr>
                      <a:r>
                        <a:t>n=</a:t>
                      </a: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r>
                        <a:rPr sz="2400" baseline="300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6.6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r>
                        <a:rPr sz="2400" baseline="300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660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r>
                        <a:rPr sz="2400" baseline="3000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r>
                        <a:rPr sz="2400" baseline="3000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solidFill>
                            <a:srgbClr val="008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r>
                        <a:rPr sz="2400" baseline="30000">
                          <a:solidFill>
                            <a:srgbClr val="008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r>
                        <a:rPr sz="2400" baseline="30000">
                          <a:latin typeface="Arial"/>
                          <a:ea typeface="Arial"/>
                          <a:cs typeface="Arial"/>
                          <a:sym typeface="Arial"/>
                        </a:rPr>
                        <a:t>158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1800" b="0" i="0"/>
                      </a:pPr>
                      <a:r>
                        <a:t>n=</a:t>
                      </a: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r>
                        <a:rPr sz="2400" baseline="3000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r>
                        <a:rPr sz="2400" baseline="3000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r>
                        <a:rPr sz="2400" baseline="3000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r>
                        <a:rPr sz="2400" baseline="3000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r>
                        <a:rPr sz="2400" baseline="30000"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24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24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1800" b="0" i="0"/>
                      </a:pPr>
                      <a:r>
                        <a:t>n=</a:t>
                      </a: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r>
                        <a:rPr sz="2400" baseline="3000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r>
                        <a:rPr sz="2400" baseline="3000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r>
                        <a:rPr sz="2400" baseline="3000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r>
                        <a:rPr sz="2400" baseline="30000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r>
                        <a:rPr sz="2400" baseline="30000"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24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24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1800" b="0" i="0"/>
                      </a:pPr>
                      <a:r>
                        <a:t>n=</a:t>
                      </a: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r>
                        <a:rPr sz="2400" baseline="3000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17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r>
                        <a:rPr sz="2400" baseline="3000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r>
                        <a:rPr sz="2400" baseline="3000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r>
                        <a:rPr sz="2400" baseline="3000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r>
                        <a:rPr sz="2400" baseline="30000"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24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24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1800" b="0" i="0"/>
                      </a:pPr>
                      <a:r>
                        <a:t>n=</a:t>
                      </a: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r>
                        <a:rPr sz="2400" baseline="3000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r>
                        <a:rPr sz="2400" baseline="3000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r>
                        <a:rPr sz="2400" baseline="30000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r>
                        <a:rPr sz="2400" baseline="30000"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r>
                        <a:rPr sz="2400" baseline="30000">
                          <a:latin typeface="Arial"/>
                          <a:ea typeface="Arial"/>
                          <a:cs typeface="Arial"/>
                          <a:sym typeface="Arial"/>
                        </a:rPr>
                        <a:t>18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24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24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3" name="For a super computer that does 1 trillion operations per second, it will be longer than 1 billion years"/>
          <p:cNvSpPr txBox="1"/>
          <p:nvPr/>
        </p:nvSpPr>
        <p:spPr>
          <a:xfrm>
            <a:off x="4648200" y="5750855"/>
            <a:ext cx="5562600" cy="617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000"/>
              </a:spcBef>
              <a:defRPr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008000"/>
                </a:solidFill>
              </a:rPr>
              <a:t>For a super computer that does 1 trillion operations per second, it will be longer than 1 billion years</a:t>
            </a:r>
          </a:p>
        </p:txBody>
      </p:sp>
      <p:sp>
        <p:nvSpPr>
          <p:cNvPr id="134" name="Line"/>
          <p:cNvSpPr/>
          <p:nvPr/>
        </p:nvSpPr>
        <p:spPr>
          <a:xfrm flipV="1">
            <a:off x="8305799" y="3083855"/>
            <a:ext cx="152401" cy="274320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5" name="1/12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1/12/16</a:t>
            </a:r>
          </a:p>
        </p:txBody>
      </p:sp>
      <p:sp>
        <p:nvSpPr>
          <p:cNvPr id="13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1" animBg="1" advAuto="0"/>
      <p:bldP spid="134" grpId="2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pic>
        <p:nvPicPr>
          <p:cNvPr id="139" name="image7.png" descr="image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01004" y="3178661"/>
            <a:ext cx="5448301" cy="3403601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Comparison of Time Complexity Functions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Comparison of Time Complexity Functions</a:t>
            </a:r>
          </a:p>
        </p:txBody>
      </p:sp>
      <p:sp>
        <p:nvSpPr>
          <p:cNvPr id="141" name="Tower of Hanoi…"/>
          <p:cNvSpPr txBox="1">
            <a:spLocks noGrp="1"/>
          </p:cNvSpPr>
          <p:nvPr>
            <p:ph type="body" sz="half" idx="1"/>
          </p:nvPr>
        </p:nvSpPr>
        <p:spPr>
          <a:xfrm>
            <a:off x="739870" y="1366988"/>
            <a:ext cx="8850740" cy="3217831"/>
          </a:xfrm>
          <a:prstGeom prst="rect">
            <a:avLst/>
          </a:prstGeom>
        </p:spPr>
        <p:txBody>
          <a:bodyPr/>
          <a:lstStyle/>
          <a:p>
            <a:pPr marL="226313" indent="-226313" defTabSz="905255">
              <a:spcBef>
                <a:spcPts val="900"/>
              </a:spcBef>
              <a:defRPr sz="2772"/>
            </a:pPr>
            <a:r>
              <a:t>Tower of Hanoi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/>
              </a:rPr>
              <a:t>http://www.dynamicdrive.com/dynamicindex12/towerhanoi.htm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Time Complexity T(n)= 2</a:t>
            </a:r>
            <a:r>
              <a:rPr baseline="29643"/>
              <a:t>n</a:t>
            </a:r>
            <a:r>
              <a:t>-1 </a:t>
            </a:r>
          </a:p>
          <a:p>
            <a:pPr marL="226313" indent="-226313" defTabSz="905255">
              <a:spcBef>
                <a:spcPts val="900"/>
              </a:spcBef>
              <a:defRPr sz="2772"/>
            </a:pPr>
            <a:r>
              <a:t>Suppose each move take you 1 second.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How soon can you finish the game  with n=30 discs?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Hours?days?week? Month?years?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How about n=40?</a:t>
            </a:r>
          </a:p>
        </p:txBody>
      </p:sp>
      <p:sp>
        <p:nvSpPr>
          <p:cNvPr id="142" name="1/12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1/12/16</a:t>
            </a:r>
          </a:p>
        </p:txBody>
      </p:sp>
      <p:sp>
        <p:nvSpPr>
          <p:cNvPr id="14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4</a:t>
            </a:fld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4222"/>
            <a:ext cx="2743200" cy="26425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46" name="Exact analysis is hard!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Exact analysis is hard!</a:t>
            </a:r>
          </a:p>
        </p:txBody>
      </p:sp>
      <p:sp>
        <p:nvSpPr>
          <p:cNvPr id="147" name="easier to talk about upper and lower bounds of the function."/>
          <p:cNvSpPr txBox="1">
            <a:spLocks noGrp="1"/>
          </p:cNvSpPr>
          <p:nvPr>
            <p:ph type="body" idx="1"/>
          </p:nvPr>
        </p:nvSpPr>
        <p:spPr>
          <a:xfrm>
            <a:off x="838200" y="1524000"/>
            <a:ext cx="10515600" cy="4652963"/>
          </a:xfrm>
          <a:prstGeom prst="rect">
            <a:avLst/>
          </a:prstGeom>
        </p:spPr>
        <p:txBody>
          <a:bodyPr/>
          <a:lstStyle/>
          <a:p>
            <a:r>
              <a:t>easier to talk about upper and lower bounds of the function.</a:t>
            </a:r>
          </a:p>
        </p:txBody>
      </p:sp>
      <p:sp>
        <p:nvSpPr>
          <p:cNvPr id="148" name="Line"/>
          <p:cNvSpPr/>
          <p:nvPr/>
        </p:nvSpPr>
        <p:spPr>
          <a:xfrm flipV="1">
            <a:off x="3124200" y="2603500"/>
            <a:ext cx="0" cy="2209800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49" name="Line"/>
          <p:cNvSpPr/>
          <p:nvPr/>
        </p:nvSpPr>
        <p:spPr>
          <a:xfrm>
            <a:off x="3124200" y="4813300"/>
            <a:ext cx="3581400" cy="0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50" name="Line"/>
          <p:cNvSpPr/>
          <p:nvPr/>
        </p:nvSpPr>
        <p:spPr>
          <a:xfrm>
            <a:off x="3124200" y="2679700"/>
            <a:ext cx="2514600" cy="2133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982" y="18900"/>
                  <a:pt x="1964" y="16200"/>
                  <a:pt x="4582" y="13114"/>
                </a:cubicBezTo>
                <a:cubicBezTo>
                  <a:pt x="7200" y="10029"/>
                  <a:pt x="12873" y="5271"/>
                  <a:pt x="15709" y="3086"/>
                </a:cubicBezTo>
                <a:cubicBezTo>
                  <a:pt x="18545" y="900"/>
                  <a:pt x="20073" y="450"/>
                  <a:pt x="21600" y="0"/>
                </a:cubicBezTo>
              </a:path>
            </a:pathLst>
          </a:cu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1" name="Line"/>
          <p:cNvSpPr/>
          <p:nvPr/>
        </p:nvSpPr>
        <p:spPr>
          <a:xfrm>
            <a:off x="3124200" y="3289300"/>
            <a:ext cx="3048000" cy="1524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286" y="19800"/>
                  <a:pt x="2571" y="18000"/>
                  <a:pt x="6171" y="14400"/>
                </a:cubicBezTo>
                <a:cubicBezTo>
                  <a:pt x="9771" y="10800"/>
                  <a:pt x="15686" y="5400"/>
                  <a:pt x="21600" y="0"/>
                </a:cubicBezTo>
              </a:path>
            </a:pathLst>
          </a:cu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2" name="Line"/>
          <p:cNvSpPr/>
          <p:nvPr/>
        </p:nvSpPr>
        <p:spPr>
          <a:xfrm>
            <a:off x="3159125" y="2908300"/>
            <a:ext cx="2479676" cy="18764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451" y="20877"/>
                  <a:pt x="810" y="19919"/>
                  <a:pt x="1325" y="19364"/>
                </a:cubicBezTo>
                <a:cubicBezTo>
                  <a:pt x="1472" y="19196"/>
                  <a:pt x="1674" y="19264"/>
                  <a:pt x="1840" y="19179"/>
                </a:cubicBezTo>
                <a:cubicBezTo>
                  <a:pt x="2217" y="19011"/>
                  <a:pt x="2585" y="18793"/>
                  <a:pt x="2953" y="18608"/>
                </a:cubicBezTo>
                <a:cubicBezTo>
                  <a:pt x="3671" y="17767"/>
                  <a:pt x="4489" y="16557"/>
                  <a:pt x="5096" y="15448"/>
                </a:cubicBezTo>
                <a:cubicBezTo>
                  <a:pt x="6219" y="13397"/>
                  <a:pt x="5060" y="15078"/>
                  <a:pt x="6016" y="13767"/>
                </a:cubicBezTo>
                <a:cubicBezTo>
                  <a:pt x="6219" y="13885"/>
                  <a:pt x="6421" y="14271"/>
                  <a:pt x="6624" y="14137"/>
                </a:cubicBezTo>
                <a:cubicBezTo>
                  <a:pt x="8325" y="12977"/>
                  <a:pt x="8666" y="11666"/>
                  <a:pt x="9788" y="9296"/>
                </a:cubicBezTo>
                <a:cubicBezTo>
                  <a:pt x="9990" y="8859"/>
                  <a:pt x="10414" y="7362"/>
                  <a:pt x="10699" y="7077"/>
                </a:cubicBezTo>
                <a:cubicBezTo>
                  <a:pt x="10938" y="6841"/>
                  <a:pt x="11242" y="6942"/>
                  <a:pt x="11518" y="6875"/>
                </a:cubicBezTo>
                <a:cubicBezTo>
                  <a:pt x="13790" y="5497"/>
                  <a:pt x="14130" y="5463"/>
                  <a:pt x="15896" y="2975"/>
                </a:cubicBezTo>
                <a:cubicBezTo>
                  <a:pt x="17295" y="5850"/>
                  <a:pt x="17350" y="5228"/>
                  <a:pt x="19668" y="2790"/>
                </a:cubicBezTo>
                <a:cubicBezTo>
                  <a:pt x="20027" y="2421"/>
                  <a:pt x="20266" y="1765"/>
                  <a:pt x="20588" y="1294"/>
                </a:cubicBezTo>
                <a:cubicBezTo>
                  <a:pt x="20910" y="824"/>
                  <a:pt x="21600" y="0"/>
                  <a:pt x="21600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3" name="problem size(n)"/>
          <p:cNvSpPr txBox="1"/>
          <p:nvPr/>
        </p:nvSpPr>
        <p:spPr>
          <a:xfrm>
            <a:off x="6718723" y="4856479"/>
            <a:ext cx="154092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problem size(n)</a:t>
            </a:r>
          </a:p>
        </p:txBody>
      </p:sp>
      <p:sp>
        <p:nvSpPr>
          <p:cNvPr id="154" name="T(n)"/>
          <p:cNvSpPr txBox="1"/>
          <p:nvPr/>
        </p:nvSpPr>
        <p:spPr>
          <a:xfrm>
            <a:off x="2476922" y="2849879"/>
            <a:ext cx="47427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T(n)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pic>
        <p:nvPicPr>
          <p:cNvPr id="157" name="image5.png" descr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55108" y="1244600"/>
            <a:ext cx="3771901" cy="4368800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1/7/16"/>
          <p:cNvSpPr txBox="1"/>
          <p:nvPr/>
        </p:nvSpPr>
        <p:spPr>
          <a:xfrm>
            <a:off x="838200" y="6406785"/>
            <a:ext cx="2743200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1/7/16</a:t>
            </a:r>
          </a:p>
        </p:txBody>
      </p:sp>
      <p:sp>
        <p:nvSpPr>
          <p:cNvPr id="15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4222"/>
            <a:ext cx="2743200" cy="26425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60" name="O, Ω, and Θ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O, Ω, and Θ</a:t>
            </a:r>
          </a:p>
        </p:txBody>
      </p:sp>
      <p:sp>
        <p:nvSpPr>
          <p:cNvPr id="161" name="The definitions imply a constant n0 beyond which they are…"/>
          <p:cNvSpPr txBox="1"/>
          <p:nvPr/>
        </p:nvSpPr>
        <p:spPr>
          <a:xfrm>
            <a:off x="2057400" y="5555432"/>
            <a:ext cx="8077200" cy="850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sz="2400"/>
              <a:t>The definitions imply a constant n</a:t>
            </a:r>
            <a:r>
              <a:rPr sz="2400" baseline="-25000"/>
              <a:t>0</a:t>
            </a:r>
            <a:r>
              <a:rPr sz="2400"/>
              <a:t> </a:t>
            </a:r>
            <a:r>
              <a:rPr sz="2400" i="1"/>
              <a:t>beyond which </a:t>
            </a:r>
            <a:r>
              <a:rPr sz="2400"/>
              <a:t>they are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sz="2400"/>
              <a:t>satisfied.   (We do not care about small values of n.)</a:t>
            </a:r>
          </a:p>
        </p:txBody>
      </p:sp>
      <p:pic>
        <p:nvPicPr>
          <p:cNvPr id="162" name="image6.png" descr="image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3754" y="1225178"/>
            <a:ext cx="4000501" cy="431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image7.png" descr="image7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049810" y="1205754"/>
            <a:ext cx="3733801" cy="4267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166" name="1/7/16"/>
          <p:cNvSpPr txBox="1"/>
          <p:nvPr/>
        </p:nvSpPr>
        <p:spPr>
          <a:xfrm>
            <a:off x="838200" y="6406785"/>
            <a:ext cx="2743200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1/7/16</a:t>
            </a:r>
          </a:p>
        </p:txBody>
      </p:sp>
      <p:sp>
        <p:nvSpPr>
          <p:cNvPr id="16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4222"/>
            <a:ext cx="2743200" cy="26425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168" name="Asymptotic notations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Asymptotic notations</a:t>
            </a:r>
          </a:p>
        </p:txBody>
      </p:sp>
      <p:sp>
        <p:nvSpPr>
          <p:cNvPr id="169" name="O: Big-Oh…"/>
          <p:cNvSpPr txBox="1">
            <a:spLocks noGrp="1"/>
          </p:cNvSpPr>
          <p:nvPr>
            <p:ph type="body" sz="quarter" idx="1"/>
          </p:nvPr>
        </p:nvSpPr>
        <p:spPr>
          <a:xfrm>
            <a:off x="838200" y="1467923"/>
            <a:ext cx="2995218" cy="3131700"/>
          </a:xfrm>
          <a:prstGeom prst="rect">
            <a:avLst/>
          </a:prstGeom>
        </p:spPr>
        <p:txBody>
          <a:bodyPr/>
          <a:lstStyle/>
          <a:p>
            <a:pPr>
              <a:defRPr sz="2900"/>
            </a:pPr>
            <a:r>
              <a:t>O: Big-Oh</a:t>
            </a:r>
          </a:p>
          <a:p>
            <a:pPr>
              <a:defRPr sz="2900"/>
            </a:pPr>
            <a:r>
              <a:t>Ω: Big-Omega</a:t>
            </a:r>
          </a:p>
          <a:p>
            <a:pPr>
              <a:defRPr sz="2900"/>
            </a:pPr>
            <a:r>
              <a:t>Θ: Theta</a:t>
            </a:r>
          </a:p>
          <a:p>
            <a:pPr marL="261257" indent="-261257">
              <a:buClr>
                <a:srgbClr val="E7E6E6"/>
              </a:buClr>
              <a:defRPr sz="2900">
                <a:solidFill>
                  <a:srgbClr val="ACACAC"/>
                </a:solidFill>
              </a:defRPr>
            </a:pPr>
            <a:r>
              <a:t>o: Small-oh</a:t>
            </a:r>
          </a:p>
          <a:p>
            <a:pPr marL="261257" indent="-261257">
              <a:buClr>
                <a:srgbClr val="E7E6E6"/>
              </a:buClr>
              <a:defRPr sz="2900">
                <a:solidFill>
                  <a:srgbClr val="ACACAC"/>
                </a:solidFill>
              </a:defRPr>
            </a:pPr>
            <a:r>
              <a:t>ω: Small-omeg</a:t>
            </a:r>
          </a:p>
        </p:txBody>
      </p:sp>
      <p:sp>
        <p:nvSpPr>
          <p:cNvPr id="170" name="f(n) = O(g(n))     ➔  f(n) ≤ c*g(n)…"/>
          <p:cNvSpPr txBox="1"/>
          <p:nvPr/>
        </p:nvSpPr>
        <p:spPr>
          <a:xfrm>
            <a:off x="5424477" y="1526054"/>
            <a:ext cx="5204877" cy="2683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r>
              <a:t>f(n) = O(g(n))    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➔ </a:t>
            </a:r>
            <a:r>
              <a:t> f(n)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£</a:t>
            </a:r>
            <a:r>
              <a:t> c*g(n)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r>
              <a:t>f(n) =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W</a:t>
            </a:r>
            <a:r>
              <a:t>(g(n))   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➔ </a:t>
            </a:r>
            <a:r>
              <a:t> f(n)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³</a:t>
            </a:r>
            <a:r>
              <a:t> c*g(n)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r>
              <a:t>f(n) =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Q</a:t>
            </a:r>
            <a:r>
              <a:t>(g(n))   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➔ </a:t>
            </a:r>
            <a:r>
              <a:t> f(n) = c*g(n)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solidFill>
                  <a:srgbClr val="909090"/>
                </a:solidFill>
              </a:defRPr>
            </a:pPr>
            <a:r>
              <a:t>f(n) = o(g(n))    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➔ </a:t>
            </a:r>
            <a:r>
              <a:t> f(n) &lt; c*g(n)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solidFill>
                  <a:srgbClr val="909090"/>
                </a:solidFill>
              </a:defRPr>
            </a:pPr>
            <a:r>
              <a:t>f(n) =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w</a:t>
            </a:r>
            <a:r>
              <a:t>(g(n))   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➔ </a:t>
            </a:r>
            <a:r>
              <a:t> f(n) &gt; c*g(n)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1/7/16"/>
          <p:cNvSpPr txBox="1"/>
          <p:nvPr/>
        </p:nvSpPr>
        <p:spPr>
          <a:xfrm>
            <a:off x="838200" y="6406785"/>
            <a:ext cx="2743200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1/7/16</a:t>
            </a:r>
          </a:p>
        </p:txBody>
      </p:sp>
      <p:sp>
        <p:nvSpPr>
          <p:cNvPr id="30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4222"/>
            <a:ext cx="2743200" cy="26425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310" name="Example: Repeated Elements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Example: Repeated Elements</a:t>
            </a:r>
          </a:p>
        </p:txBody>
      </p:sp>
      <p:sp>
        <p:nvSpPr>
          <p:cNvPr id="311" name="repeated_Element (A, n)…"/>
          <p:cNvSpPr txBox="1">
            <a:spLocks noGrp="1"/>
          </p:cNvSpPr>
          <p:nvPr>
            <p:ph type="body" idx="1"/>
          </p:nvPr>
        </p:nvSpPr>
        <p:spPr>
          <a:xfrm>
            <a:off x="838200" y="1647930"/>
            <a:ext cx="10515600" cy="4529033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226313" indent="-226313" defTabSz="905255">
              <a:lnSpc>
                <a:spcPct val="80000"/>
              </a:lnSpc>
              <a:spcBef>
                <a:spcPts val="900"/>
              </a:spcBef>
              <a:buSzTx/>
              <a:buNone/>
              <a:defRPr sz="2772"/>
            </a:pPr>
            <a:r>
              <a:rPr dirty="0"/>
              <a:t>repeated_Element (A, n)</a:t>
            </a:r>
            <a:endParaRPr lang="en-US" dirty="0"/>
          </a:p>
          <a:p>
            <a:pPr marL="226313" indent="-226313" defTabSz="905255">
              <a:lnSpc>
                <a:spcPct val="80000"/>
              </a:lnSpc>
              <a:spcBef>
                <a:spcPts val="900"/>
              </a:spcBef>
              <a:buSzTx/>
              <a:buNone/>
              <a:defRPr sz="2772"/>
            </a:pPr>
            <a:r>
              <a:rPr lang="en-US" dirty="0"/>
              <a:t>{</a:t>
            </a:r>
            <a:endParaRPr dirty="0"/>
          </a:p>
          <a:p>
            <a:pPr marL="226313" indent="-226313" defTabSz="905255">
              <a:lnSpc>
                <a:spcPct val="80000"/>
              </a:lnSpc>
              <a:spcBef>
                <a:spcPts val="900"/>
              </a:spcBef>
              <a:buSzTx/>
              <a:buNone/>
              <a:defRPr sz="2772"/>
            </a:pPr>
            <a:r>
              <a:rPr dirty="0"/>
              <a:t>	// determines whether all elements in a given </a:t>
            </a:r>
            <a:br>
              <a:rPr dirty="0"/>
            </a:br>
            <a:r>
              <a:rPr dirty="0"/>
              <a:t>// array are distinct</a:t>
            </a:r>
          </a:p>
          <a:p>
            <a:pPr marL="226313" indent="-226313" defTabSz="905255">
              <a:lnSpc>
                <a:spcPct val="80000"/>
              </a:lnSpc>
              <a:spcBef>
                <a:spcPts val="900"/>
              </a:spcBef>
              <a:buSzTx/>
              <a:buNone/>
              <a:defRPr sz="2772"/>
            </a:pPr>
            <a:r>
              <a:rPr dirty="0"/>
              <a:t>	</a:t>
            </a:r>
            <a:r>
              <a:rPr lang="en-US" dirty="0"/>
              <a:t>		</a:t>
            </a:r>
            <a:r>
              <a:rPr dirty="0"/>
              <a:t>for i = 1 to n-1	{</a:t>
            </a:r>
          </a:p>
          <a:p>
            <a:pPr marL="226313" indent="-226313" defTabSz="905255">
              <a:lnSpc>
                <a:spcPct val="80000"/>
              </a:lnSpc>
              <a:spcBef>
                <a:spcPts val="900"/>
              </a:spcBef>
              <a:buSzTx/>
              <a:buNone/>
              <a:defRPr sz="2772"/>
            </a:pPr>
            <a:r>
              <a:rPr dirty="0"/>
              <a:t>	</a:t>
            </a:r>
            <a:r>
              <a:rPr lang="en-US" dirty="0"/>
              <a:t>	</a:t>
            </a:r>
            <a:r>
              <a:rPr dirty="0"/>
              <a:t>	</a:t>
            </a:r>
            <a:r>
              <a:rPr lang="en-US" dirty="0"/>
              <a:t>		</a:t>
            </a:r>
            <a:r>
              <a:rPr dirty="0"/>
              <a:t>for j = i+1 to n {</a:t>
            </a:r>
          </a:p>
          <a:p>
            <a:pPr marL="226313" indent="-226313" defTabSz="905255">
              <a:lnSpc>
                <a:spcPct val="80000"/>
              </a:lnSpc>
              <a:spcBef>
                <a:spcPts val="900"/>
              </a:spcBef>
              <a:buSzTx/>
              <a:buNone/>
              <a:defRPr sz="2772"/>
            </a:pPr>
            <a:r>
              <a:rPr dirty="0"/>
              <a:t>			</a:t>
            </a:r>
            <a:r>
              <a:rPr lang="en-US" dirty="0"/>
              <a:t>				</a:t>
            </a:r>
            <a:r>
              <a:rPr dirty="0">
                <a:solidFill>
                  <a:srgbClr val="0563C1"/>
                </a:solidFill>
              </a:rPr>
              <a:t>if (A[i] == A[j])</a:t>
            </a:r>
            <a:r>
              <a:rPr dirty="0"/>
              <a:t> </a:t>
            </a:r>
            <a:br>
              <a:rPr dirty="0"/>
            </a:br>
            <a:r>
              <a:rPr dirty="0"/>
              <a:t>			</a:t>
            </a:r>
            <a:r>
              <a:rPr lang="en-US" dirty="0"/>
              <a:t>				</a:t>
            </a:r>
            <a:r>
              <a:rPr dirty="0"/>
              <a:t>return true;</a:t>
            </a:r>
          </a:p>
          <a:p>
            <a:pPr marL="226313" indent="-226313" defTabSz="905255">
              <a:lnSpc>
                <a:spcPct val="80000"/>
              </a:lnSpc>
              <a:spcBef>
                <a:spcPts val="900"/>
              </a:spcBef>
              <a:buSzTx/>
              <a:buNone/>
              <a:defRPr sz="2772"/>
            </a:pPr>
            <a:r>
              <a:rPr dirty="0"/>
              <a:t>		</a:t>
            </a:r>
            <a:r>
              <a:rPr lang="en-US" dirty="0"/>
              <a:t>				</a:t>
            </a:r>
            <a:r>
              <a:rPr dirty="0"/>
              <a:t>}</a:t>
            </a:r>
          </a:p>
          <a:p>
            <a:pPr marL="226313" indent="-226313" defTabSz="905255">
              <a:lnSpc>
                <a:spcPct val="80000"/>
              </a:lnSpc>
              <a:spcBef>
                <a:spcPts val="900"/>
              </a:spcBef>
              <a:buSzTx/>
              <a:buNone/>
              <a:defRPr sz="2772"/>
            </a:pPr>
            <a:r>
              <a:rPr dirty="0"/>
              <a:t>	</a:t>
            </a:r>
            <a:r>
              <a:rPr lang="en-US" dirty="0"/>
              <a:t>		</a:t>
            </a:r>
            <a:r>
              <a:rPr dirty="0"/>
              <a:t>}</a:t>
            </a:r>
          </a:p>
          <a:p>
            <a:pPr marL="226313" indent="-226313" defTabSz="905255">
              <a:lnSpc>
                <a:spcPct val="80000"/>
              </a:lnSpc>
              <a:spcBef>
                <a:spcPts val="900"/>
              </a:spcBef>
              <a:buSzTx/>
              <a:buNone/>
              <a:defRPr sz="2772"/>
            </a:pPr>
            <a:r>
              <a:rPr dirty="0"/>
              <a:t>	</a:t>
            </a:r>
            <a:r>
              <a:rPr lang="en-US" dirty="0"/>
              <a:t>		</a:t>
            </a:r>
            <a:r>
              <a:rPr dirty="0"/>
              <a:t>return false;</a:t>
            </a:r>
            <a:endParaRPr lang="en-US" dirty="0"/>
          </a:p>
          <a:p>
            <a:pPr marL="226313" indent="-226313" defTabSz="905255">
              <a:lnSpc>
                <a:spcPct val="80000"/>
              </a:lnSpc>
              <a:spcBef>
                <a:spcPts val="900"/>
              </a:spcBef>
              <a:buSzTx/>
              <a:buNone/>
              <a:defRPr sz="2772"/>
            </a:pPr>
            <a:r>
              <a:rPr lang="en-US" dirty="0"/>
              <a:t>}</a:t>
            </a:r>
            <a:endParaRPr dirty="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1/7/16"/>
          <p:cNvSpPr txBox="1"/>
          <p:nvPr/>
        </p:nvSpPr>
        <p:spPr>
          <a:xfrm>
            <a:off x="838200" y="6406785"/>
            <a:ext cx="2743200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1/7/16</a:t>
            </a:r>
          </a:p>
        </p:txBody>
      </p:sp>
      <p:sp>
        <p:nvSpPr>
          <p:cNvPr id="3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4222"/>
            <a:ext cx="2743200" cy="26425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315" name="Answers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Run Time Complexity</a:t>
            </a:r>
            <a:endParaRPr dirty="0"/>
          </a:p>
        </p:txBody>
      </p:sp>
      <p:sp>
        <p:nvSpPr>
          <p:cNvPr id="316" name="Best case…"/>
          <p:cNvSpPr txBox="1">
            <a:spLocks noGrp="1"/>
          </p:cNvSpPr>
          <p:nvPr>
            <p:ph type="body" idx="1"/>
          </p:nvPr>
        </p:nvSpPr>
        <p:spPr>
          <a:xfrm>
            <a:off x="838200" y="1647930"/>
            <a:ext cx="10515600" cy="452903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</a:pPr>
            <a:r>
              <a:rPr dirty="0"/>
              <a:t>Best case</a:t>
            </a:r>
          </a:p>
          <a:p>
            <a:pPr marL="685800" lvl="1" indent="-228600">
              <a:lnSpc>
                <a:spcPct val="80000"/>
              </a:lnSpc>
              <a:spcBef>
                <a:spcPts val="500"/>
              </a:spcBef>
              <a:defRPr sz="2400"/>
            </a:pPr>
            <a:r>
              <a:rPr dirty="0"/>
              <a:t>A[1] = A[2]</a:t>
            </a:r>
          </a:p>
          <a:p>
            <a:pPr marL="685800" lvl="1" indent="-228600">
              <a:lnSpc>
                <a:spcPct val="80000"/>
              </a:lnSpc>
              <a:spcBef>
                <a:spcPts val="500"/>
              </a:spcBef>
              <a:defRPr sz="2400"/>
            </a:pPr>
            <a:r>
              <a:rPr dirty="0"/>
              <a:t>T(n) = Θ (1)</a:t>
            </a:r>
          </a:p>
          <a:p>
            <a:pPr>
              <a:lnSpc>
                <a:spcPct val="80000"/>
              </a:lnSpc>
            </a:pPr>
            <a:r>
              <a:rPr dirty="0"/>
              <a:t>Worst-case</a:t>
            </a:r>
          </a:p>
          <a:p>
            <a:pPr marL="685800" lvl="1" indent="-228600">
              <a:lnSpc>
                <a:spcPct val="80000"/>
              </a:lnSpc>
              <a:spcBef>
                <a:spcPts val="500"/>
              </a:spcBef>
              <a:defRPr sz="2400"/>
            </a:pPr>
            <a:r>
              <a:rPr dirty="0"/>
              <a:t>No repeated elements</a:t>
            </a:r>
          </a:p>
          <a:p>
            <a:pPr marL="685800" lvl="1" indent="-228600">
              <a:lnSpc>
                <a:spcPct val="80000"/>
              </a:lnSpc>
              <a:spcBef>
                <a:spcPts val="500"/>
              </a:spcBef>
              <a:defRPr sz="2400"/>
            </a:pPr>
            <a:r>
              <a:rPr dirty="0"/>
              <a:t>T(n) = (n-1) + (n-2) + … + 1 = n (n-1) / 2 = Θ (n</a:t>
            </a:r>
            <a:r>
              <a:rPr baseline="30000" dirty="0"/>
              <a:t>2</a:t>
            </a:r>
            <a:r>
              <a:rPr dirty="0"/>
              <a:t>)</a:t>
            </a:r>
          </a:p>
          <a:p>
            <a:pPr>
              <a:lnSpc>
                <a:spcPct val="80000"/>
              </a:lnSpc>
            </a:pPr>
            <a:r>
              <a:rPr dirty="0"/>
              <a:t>Average case?</a:t>
            </a:r>
          </a:p>
          <a:p>
            <a:pPr marL="685800" lvl="1" indent="-228600">
              <a:lnSpc>
                <a:spcPct val="80000"/>
              </a:lnSpc>
              <a:spcBef>
                <a:spcPts val="500"/>
              </a:spcBef>
              <a:defRPr sz="2400"/>
            </a:pPr>
            <a:r>
              <a:rPr dirty="0"/>
              <a:t>What do you mean by “average”?</a:t>
            </a:r>
          </a:p>
          <a:p>
            <a:pPr marL="685800" lvl="1" indent="-228600">
              <a:lnSpc>
                <a:spcPct val="80000"/>
              </a:lnSpc>
              <a:spcBef>
                <a:spcPts val="500"/>
              </a:spcBef>
              <a:defRPr sz="2400"/>
            </a:pPr>
            <a:r>
              <a:rPr dirty="0"/>
              <a:t>Need more assumptions about data distribution.</a:t>
            </a:r>
          </a:p>
          <a:p>
            <a:pPr marL="1143000" lvl="2" indent="-228600">
              <a:lnSpc>
                <a:spcPct val="80000"/>
              </a:lnSpc>
              <a:spcBef>
                <a:spcPts val="500"/>
              </a:spcBef>
              <a:defRPr sz="2000"/>
            </a:pPr>
            <a:r>
              <a:rPr dirty="0"/>
              <a:t>How many possible repeats are in the data?</a:t>
            </a:r>
          </a:p>
          <a:p>
            <a:pPr marL="685800" lvl="1" indent="-228600">
              <a:lnSpc>
                <a:spcPct val="80000"/>
              </a:lnSpc>
              <a:spcBef>
                <a:spcPts val="500"/>
              </a:spcBef>
              <a:defRPr sz="2400"/>
            </a:pPr>
            <a:r>
              <a:rPr dirty="0"/>
              <a:t>Average-case analysis often involves probability.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818</Words>
  <Application>Microsoft Macintosh PowerPoint</Application>
  <PresentationFormat>Widescreen</PresentationFormat>
  <Paragraphs>214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ＭＳ ゴシック</vt:lpstr>
      <vt:lpstr>Arial</vt:lpstr>
      <vt:lpstr>Calibri</vt:lpstr>
      <vt:lpstr>Calibri Light</vt:lpstr>
      <vt:lpstr>Cambria</vt:lpstr>
      <vt:lpstr>Helvetica</vt:lpstr>
      <vt:lpstr>Helvetica Neue</vt:lpstr>
      <vt:lpstr>Menlo</vt:lpstr>
      <vt:lpstr>Symbol</vt:lpstr>
      <vt:lpstr>Times</vt:lpstr>
      <vt:lpstr>Times New Roman</vt:lpstr>
      <vt:lpstr>Wingdings</vt:lpstr>
      <vt:lpstr>Default</vt:lpstr>
      <vt:lpstr>Asymptotic Analysis</vt:lpstr>
      <vt:lpstr>Asymptotic Analysis</vt:lpstr>
      <vt:lpstr>Comparison of Time Complexity Functions</vt:lpstr>
      <vt:lpstr>Comparison of Time Complexity Functions</vt:lpstr>
      <vt:lpstr>Exact analysis is hard!</vt:lpstr>
      <vt:lpstr>O, Ω, and Θ</vt:lpstr>
      <vt:lpstr>Asymptotic notations</vt:lpstr>
      <vt:lpstr>Example: Repeated Elements</vt:lpstr>
      <vt:lpstr>Run Time Complexity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Run Time Complexity:</vt:lpstr>
      <vt:lpstr>Run Time Complexity: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CS295CA Data Structures and Algorithms Lecture 2: Asymptotic Analysis</dc:title>
  <cp:lastModifiedBy>Chung-Wen Tsao</cp:lastModifiedBy>
  <cp:revision>7</cp:revision>
  <dcterms:modified xsi:type="dcterms:W3CDTF">2019-01-31T23:25:28Z</dcterms:modified>
</cp:coreProperties>
</file>