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4" r:id="rId41"/>
    <p:sldId id="299" r:id="rId42"/>
    <p:sldId id="295" r:id="rId43"/>
    <p:sldId id="296" r:id="rId44"/>
    <p:sldId id="297" r:id="rId4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6"/>
  </p:normalViewPr>
  <p:slideViewPr>
    <p:cSldViewPr snapToGrid="0" snapToObjects="1" showGuides="1">
      <p:cViewPr varScale="1">
        <p:scale>
          <a:sx n="77" d="100"/>
          <a:sy n="77" d="100"/>
        </p:scale>
        <p:origin x="2008" y="184"/>
      </p:cViewPr>
      <p:guideLst>
        <p:guide orient="horz" pos="2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5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143000" y="857250"/>
            <a:ext cx="6858000" cy="2632473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>
              <a:lnSpc>
                <a:spcPct val="90000"/>
              </a:lnSpc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3000" y="3558778"/>
            <a:ext cx="6858000" cy="2441972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7950" y="5638244"/>
            <a:ext cx="2057400" cy="246381"/>
          </a:xfrm>
          <a:prstGeom prst="rect">
            <a:avLst/>
          </a:prstGeom>
        </p:spPr>
        <p:txBody>
          <a:bodyPr lIns="34289" tIns="34289" rIns="34289" bIns="34289"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85800" y="1752600"/>
            <a:ext cx="7772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›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esign and Analysis of Algorithms Lecture-10: AVL Trees"/>
          <p:cNvSpPr txBox="1">
            <a:spLocks noGrp="1"/>
          </p:cNvSpPr>
          <p:nvPr>
            <p:ph type="title"/>
          </p:nvPr>
        </p:nvSpPr>
        <p:spPr>
          <a:xfrm>
            <a:off x="657225" y="1553579"/>
            <a:ext cx="7829550" cy="18821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Data Structures and Algorithms</a:t>
            </a:r>
            <a:br>
              <a:rPr lang="en-US" dirty="0"/>
            </a:br>
            <a:r>
              <a:rPr dirty="0"/>
              <a:t>AVL Trees</a:t>
            </a:r>
          </a:p>
        </p:txBody>
      </p:sp>
      <p:sp>
        <p:nvSpPr>
          <p:cNvPr id="66" name="Dr. Chung-Wen Albert Tsao"/>
          <p:cNvSpPr txBox="1">
            <a:spLocks noGrp="1"/>
          </p:cNvSpPr>
          <p:nvPr>
            <p:ph type="body" sz="quarter" idx="1"/>
          </p:nvPr>
        </p:nvSpPr>
        <p:spPr>
          <a:xfrm>
            <a:off x="1143000" y="4118609"/>
            <a:ext cx="6858000" cy="68199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t>Dr. Chung-Wen Albert Tsao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7950" y="5501322"/>
            <a:ext cx="2057400" cy="2463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8" name="Slide sources: Comp 122,    Spring 2004,    University of North Carolina at Chapel Hill"/>
          <p:cNvSpPr txBox="1"/>
          <p:nvPr/>
        </p:nvSpPr>
        <p:spPr>
          <a:xfrm>
            <a:off x="699462" y="5852811"/>
            <a:ext cx="8024323" cy="33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 defTabSz="457200">
              <a:defRPr sz="1700">
                <a:solidFill>
                  <a:srgbClr val="004DD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Slide sources: Comp 122,    Spring 2004,    University of North Carolina at Chapel Hill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Height of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282" name="N(h) &gt; φh   (φ ≈ 1.62)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N(h) </a:t>
            </a:r>
            <a:r>
              <a:rPr u="sng"/>
              <a:t>&gt;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30000"/>
              <a:t>h</a:t>
            </a:r>
            <a:r>
              <a:t>   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 » </a:t>
            </a:r>
            <a:r>
              <a:t>1.62)</a:t>
            </a:r>
          </a:p>
          <a:p>
            <a:pPr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Suppose we have n nodes in an AVL tree of height h.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n </a:t>
            </a:r>
            <a:r>
              <a:rPr u="sng"/>
              <a:t>&gt;</a:t>
            </a:r>
            <a:r>
              <a:t> N(h) </a:t>
            </a:r>
            <a:r>
              <a:rPr sz="1800">
                <a:solidFill>
                  <a:srgbClr val="0066CC"/>
                </a:solidFill>
              </a:rPr>
              <a:t>(because N(h) was the minimum)</a:t>
            </a:r>
            <a:endParaRPr>
              <a:solidFill>
                <a:srgbClr val="0066CC"/>
              </a:solidFill>
            </a:endParaRPr>
          </a:p>
          <a:p>
            <a:pPr marL="742950" lvl="1" indent="-285750">
              <a:spcBef>
                <a:spcPts val="600"/>
              </a:spcBef>
              <a:defRPr sz="2800"/>
            </a:pPr>
            <a:r>
              <a:t>n </a:t>
            </a:r>
            <a:r>
              <a:rPr u="sng"/>
              <a:t>&gt;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30000"/>
              <a:t>h</a:t>
            </a:r>
            <a:r>
              <a:t> hence </a:t>
            </a:r>
            <a:r>
              <a:rPr>
                <a:solidFill>
                  <a:srgbClr val="FF0000"/>
                </a:solidFill>
              </a:rPr>
              <a:t>log</a:t>
            </a:r>
            <a:r>
              <a:rPr baseline="-25000"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>
                <a:solidFill>
                  <a:srgbClr val="FF0000"/>
                </a:solidFill>
              </a:rPr>
              <a:t> n </a:t>
            </a:r>
            <a:r>
              <a:rPr u="sng">
                <a:solidFill>
                  <a:srgbClr val="FF0000"/>
                </a:solidFill>
              </a:rPr>
              <a:t>&gt;</a:t>
            </a:r>
            <a:r>
              <a:rPr>
                <a:solidFill>
                  <a:srgbClr val="FF0000"/>
                </a:solidFill>
              </a:rPr>
              <a:t> h</a:t>
            </a:r>
            <a:r>
              <a:t>  (relatively well balanced tree!!)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 </a:t>
            </a:r>
            <a:r>
              <a:rPr u="sng"/>
              <a:t>&lt;</a:t>
            </a:r>
            <a:r>
              <a:t> 1.44 log</a:t>
            </a:r>
            <a:r>
              <a:rPr baseline="-25000"/>
              <a:t>2</a:t>
            </a:r>
            <a:r>
              <a:t>n (i.e., </a:t>
            </a:r>
            <a:r>
              <a:rPr>
                <a:solidFill>
                  <a:schemeClr val="accent2"/>
                </a:solidFill>
              </a:rPr>
              <a:t>Find takes O(logn</a:t>
            </a:r>
            <a:r>
              <a:t>))</a:t>
            </a:r>
          </a:p>
        </p:txBody>
      </p:sp>
      <p:sp>
        <p:nvSpPr>
          <p:cNvPr id="28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Node Height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288" name="1"/>
          <p:cNvSpPr txBox="1"/>
          <p:nvPr/>
        </p:nvSpPr>
        <p:spPr>
          <a:xfrm>
            <a:off x="7148512" y="2895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0"/>
          <p:cNvSpPr txBox="1"/>
          <p:nvPr/>
        </p:nvSpPr>
        <p:spPr>
          <a:xfrm>
            <a:off x="6538912" y="3597275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0" name="0"/>
          <p:cNvSpPr txBox="1"/>
          <p:nvPr/>
        </p:nvSpPr>
        <p:spPr>
          <a:xfrm>
            <a:off x="4475162" y="3597275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2" name="0"/>
          <p:cNvSpPr txBox="1"/>
          <p:nvPr/>
        </p:nvSpPr>
        <p:spPr>
          <a:xfrm>
            <a:off x="5776912" y="3597275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6157912" y="2606675"/>
            <a:ext cx="457201" cy="457200"/>
            <a:chOff x="0" y="0"/>
            <a:chExt cx="457200" cy="457200"/>
          </a:xfrm>
        </p:grpSpPr>
        <p:sp>
          <p:nvSpPr>
            <p:cNvPr id="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4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5091112" y="3200400"/>
            <a:ext cx="457201" cy="457200"/>
            <a:chOff x="0" y="0"/>
            <a:chExt cx="457200" cy="457200"/>
          </a:xfrm>
        </p:grpSpPr>
        <p:sp>
          <p:nvSpPr>
            <p:cNvPr id="2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7072312" y="3200400"/>
            <a:ext cx="457201" cy="457200"/>
            <a:chOff x="0" y="0"/>
            <a:chExt cx="457200" cy="457200"/>
          </a:xfrm>
        </p:grpSpPr>
        <p:sp>
          <p:nvSpPr>
            <p:cNvPr id="2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0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6462712" y="3902075"/>
            <a:ext cx="457201" cy="457200"/>
            <a:chOff x="0" y="0"/>
            <a:chExt cx="457200" cy="457200"/>
          </a:xfrm>
        </p:grpSpPr>
        <p:sp>
          <p:nvSpPr>
            <p:cNvPr id="3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3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405312" y="3902075"/>
            <a:ext cx="457201" cy="457200"/>
            <a:chOff x="0" y="0"/>
            <a:chExt cx="457200" cy="457200"/>
          </a:xfrm>
        </p:grpSpPr>
        <p:sp>
          <p:nvSpPr>
            <p:cNvPr id="3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5700712" y="3902075"/>
            <a:ext cx="457201" cy="457200"/>
            <a:chOff x="0" y="0"/>
            <a:chExt cx="457200" cy="457200"/>
          </a:xfrm>
        </p:grpSpPr>
        <p:sp>
          <p:nvSpPr>
            <p:cNvPr id="3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45" name="Connection Line"/>
          <p:cNvSpPr/>
          <p:nvPr/>
        </p:nvSpPr>
        <p:spPr>
          <a:xfrm>
            <a:off x="5523676" y="2948790"/>
            <a:ext cx="658873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6582306" y="2962405"/>
            <a:ext cx="522813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4797113" y="3595979"/>
            <a:ext cx="359399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8" name="Connection Line"/>
          <p:cNvSpPr/>
          <p:nvPr/>
        </p:nvSpPr>
        <p:spPr>
          <a:xfrm>
            <a:off x="5472867" y="3605287"/>
            <a:ext cx="303291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844467" y="3605287"/>
            <a:ext cx="303291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6" name="1"/>
          <p:cNvSpPr txBox="1"/>
          <p:nvPr/>
        </p:nvSpPr>
        <p:spPr>
          <a:xfrm>
            <a:off x="5160962" y="2895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7" name="height of node = h…"/>
          <p:cNvSpPr txBox="1"/>
          <p:nvPr/>
        </p:nvSpPr>
        <p:spPr>
          <a:xfrm>
            <a:off x="3048000" y="4949825"/>
            <a:ext cx="3164711" cy="101566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height of node =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000" dirty="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balance factor =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2000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 sz="2000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2000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sz="2000" baseline="-25000" dirty="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empty height = -1</a:t>
            </a:r>
          </a:p>
        </p:txBody>
      </p:sp>
      <p:sp>
        <p:nvSpPr>
          <p:cNvPr id="318" name="0"/>
          <p:cNvSpPr txBox="1"/>
          <p:nvPr/>
        </p:nvSpPr>
        <p:spPr>
          <a:xfrm>
            <a:off x="3200400" y="2895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0"/>
          <p:cNvSpPr txBox="1"/>
          <p:nvPr/>
        </p:nvSpPr>
        <p:spPr>
          <a:xfrm>
            <a:off x="52705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height=2   BF=1-0=1"/>
          <p:cNvSpPr txBox="1"/>
          <p:nvPr/>
        </p:nvSpPr>
        <p:spPr>
          <a:xfrm>
            <a:off x="1318880" y="2286000"/>
            <a:ext cx="226252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0000"/>
                </a:solidFill>
              </a:rPr>
              <a:t>height=2   BF=1-0=1</a:t>
            </a:r>
          </a:p>
        </p:txBody>
      </p:sp>
      <p:sp>
        <p:nvSpPr>
          <p:cNvPr id="321" name="0"/>
          <p:cNvSpPr txBox="1"/>
          <p:nvPr/>
        </p:nvSpPr>
        <p:spPr>
          <a:xfrm>
            <a:off x="182880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2209800" y="2590800"/>
            <a:ext cx="457200" cy="457200"/>
            <a:chOff x="0" y="0"/>
            <a:chExt cx="457200" cy="457200"/>
          </a:xfrm>
        </p:grpSpPr>
        <p:sp>
          <p:nvSpPr>
            <p:cNvPr id="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3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1143000" y="3184525"/>
            <a:ext cx="457200" cy="457200"/>
            <a:chOff x="0" y="0"/>
            <a:chExt cx="457200" cy="457200"/>
          </a:xfrm>
        </p:grpSpPr>
        <p:sp>
          <p:nvSpPr>
            <p:cNvPr id="3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6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124200" y="3184525"/>
            <a:ext cx="457200" cy="457200"/>
            <a:chOff x="0" y="0"/>
            <a:chExt cx="457200" cy="457200"/>
          </a:xfrm>
        </p:grpSpPr>
        <p:sp>
          <p:nvSpPr>
            <p:cNvPr id="32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9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457200" y="3886200"/>
            <a:ext cx="457200" cy="457200"/>
            <a:chOff x="0" y="0"/>
            <a:chExt cx="457200" cy="457200"/>
          </a:xfrm>
        </p:grpSpPr>
        <p:sp>
          <p:nvSpPr>
            <p:cNvPr id="3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2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1752600" y="3886200"/>
            <a:ext cx="457200" cy="457200"/>
            <a:chOff x="0" y="0"/>
            <a:chExt cx="457200" cy="457200"/>
          </a:xfrm>
        </p:grpSpPr>
        <p:sp>
          <p:nvSpPr>
            <p:cNvPr id="3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5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50" name="Connection Line"/>
          <p:cNvSpPr/>
          <p:nvPr/>
        </p:nvSpPr>
        <p:spPr>
          <a:xfrm>
            <a:off x="1575564" y="29329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2634194" y="29465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2" name="Connection Line"/>
          <p:cNvSpPr/>
          <p:nvPr/>
        </p:nvSpPr>
        <p:spPr>
          <a:xfrm>
            <a:off x="849001" y="35801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3" name="Connection Line"/>
          <p:cNvSpPr/>
          <p:nvPr/>
        </p:nvSpPr>
        <p:spPr>
          <a:xfrm>
            <a:off x="1524754" y="35894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" name="1"/>
          <p:cNvSpPr txBox="1"/>
          <p:nvPr/>
        </p:nvSpPr>
        <p:spPr>
          <a:xfrm>
            <a:off x="1212850" y="28797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2" name="Tree A (AVL)"/>
          <p:cNvSpPr txBox="1"/>
          <p:nvPr/>
        </p:nvSpPr>
        <p:spPr>
          <a:xfrm>
            <a:off x="1676400" y="1793584"/>
            <a:ext cx="1676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Tree A (AVL)</a:t>
            </a:r>
          </a:p>
        </p:txBody>
      </p:sp>
      <p:sp>
        <p:nvSpPr>
          <p:cNvPr id="343" name="Tree B (AVL)"/>
          <p:cNvSpPr txBox="1"/>
          <p:nvPr/>
        </p:nvSpPr>
        <p:spPr>
          <a:xfrm>
            <a:off x="5850906" y="1865735"/>
            <a:ext cx="1676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Tree B (AVL)</a:t>
            </a:r>
          </a:p>
        </p:txBody>
      </p:sp>
      <p:sp>
        <p:nvSpPr>
          <p:cNvPr id="344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height=2   BF=1-0=1"/>
          <p:cNvSpPr txBox="1"/>
          <p:nvPr/>
        </p:nvSpPr>
        <p:spPr>
          <a:xfrm>
            <a:off x="5523676" y="2203525"/>
            <a:ext cx="2297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0000"/>
                </a:solidFill>
              </a:rPr>
              <a:t>height=2   BF=1-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sz="2000" dirty="0">
                <a:solidFill>
                  <a:srgbClr val="FF0000"/>
                </a:solidFill>
              </a:rPr>
              <a:t>=</a:t>
            </a:r>
            <a:r>
              <a:rPr lang="en-US" dirty="0"/>
              <a:t>0</a:t>
            </a: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Node Heights after Insert 7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358" name="2"/>
          <p:cNvSpPr txBox="1"/>
          <p:nvPr/>
        </p:nvSpPr>
        <p:spPr>
          <a:xfrm>
            <a:off x="7146925" y="2895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59" name="1"/>
          <p:cNvSpPr txBox="1"/>
          <p:nvPr/>
        </p:nvSpPr>
        <p:spPr>
          <a:xfrm>
            <a:off x="6537325" y="35972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0" name="0"/>
          <p:cNvSpPr txBox="1"/>
          <p:nvPr/>
        </p:nvSpPr>
        <p:spPr>
          <a:xfrm>
            <a:off x="4473575" y="35972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1" name="3"/>
          <p:cNvSpPr txBox="1"/>
          <p:nvPr/>
        </p:nvSpPr>
        <p:spPr>
          <a:xfrm>
            <a:off x="6254750" y="2301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2" name="0"/>
          <p:cNvSpPr txBox="1"/>
          <p:nvPr/>
        </p:nvSpPr>
        <p:spPr>
          <a:xfrm>
            <a:off x="5775325" y="35972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6156325" y="2606675"/>
            <a:ext cx="457200" cy="457200"/>
            <a:chOff x="0" y="0"/>
            <a:chExt cx="457200" cy="457200"/>
          </a:xfrm>
        </p:grpSpPr>
        <p:sp>
          <p:nvSpPr>
            <p:cNvPr id="36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4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5089525" y="3200400"/>
            <a:ext cx="457200" cy="457200"/>
            <a:chOff x="0" y="0"/>
            <a:chExt cx="457200" cy="457200"/>
          </a:xfrm>
        </p:grpSpPr>
        <p:sp>
          <p:nvSpPr>
            <p:cNvPr id="36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7070725" y="3200400"/>
            <a:ext cx="457200" cy="457200"/>
            <a:chOff x="0" y="0"/>
            <a:chExt cx="457200" cy="457200"/>
          </a:xfrm>
        </p:grpSpPr>
        <p:sp>
          <p:nvSpPr>
            <p:cNvPr id="36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0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6461125" y="3902075"/>
            <a:ext cx="457200" cy="457200"/>
            <a:chOff x="0" y="0"/>
            <a:chExt cx="457200" cy="457200"/>
          </a:xfrm>
        </p:grpSpPr>
        <p:sp>
          <p:nvSpPr>
            <p:cNvPr id="3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3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4403725" y="3902075"/>
            <a:ext cx="457200" cy="457200"/>
            <a:chOff x="0" y="0"/>
            <a:chExt cx="457200" cy="457200"/>
          </a:xfrm>
        </p:grpSpPr>
        <p:sp>
          <p:nvSpPr>
            <p:cNvPr id="3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5699125" y="3902075"/>
            <a:ext cx="457200" cy="457200"/>
            <a:chOff x="0" y="0"/>
            <a:chExt cx="457200" cy="457200"/>
          </a:xfrm>
        </p:grpSpPr>
        <p:sp>
          <p:nvSpPr>
            <p:cNvPr id="37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430" name="Connection Line"/>
          <p:cNvSpPr/>
          <p:nvPr/>
        </p:nvSpPr>
        <p:spPr>
          <a:xfrm>
            <a:off x="5522089" y="2948790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1" name="Connection Line"/>
          <p:cNvSpPr/>
          <p:nvPr/>
        </p:nvSpPr>
        <p:spPr>
          <a:xfrm>
            <a:off x="6580719" y="2962405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4795526" y="3595979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3" name="Connection Line"/>
          <p:cNvSpPr/>
          <p:nvPr/>
        </p:nvSpPr>
        <p:spPr>
          <a:xfrm>
            <a:off x="5471279" y="36052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4" name="Connection Line"/>
          <p:cNvSpPr/>
          <p:nvPr/>
        </p:nvSpPr>
        <p:spPr>
          <a:xfrm>
            <a:off x="6842879" y="36052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6" name="1"/>
          <p:cNvSpPr txBox="1"/>
          <p:nvPr/>
        </p:nvSpPr>
        <p:spPr>
          <a:xfrm>
            <a:off x="5159375" y="2895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7" name="height of node = h…"/>
          <p:cNvSpPr txBox="1"/>
          <p:nvPr/>
        </p:nvSpPr>
        <p:spPr>
          <a:xfrm>
            <a:off x="3048000" y="4949825"/>
            <a:ext cx="2953910" cy="1007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height of node = </a:t>
            </a: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00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balance factor = </a:t>
            </a: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20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-h</a:t>
            </a:r>
            <a:r>
              <a:rPr sz="20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sz="2000" baseline="-2500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empty height = -1</a:t>
            </a:r>
          </a:p>
        </p:txBody>
      </p:sp>
      <p:sp>
        <p:nvSpPr>
          <p:cNvPr id="388" name="1"/>
          <p:cNvSpPr txBox="1"/>
          <p:nvPr/>
        </p:nvSpPr>
        <p:spPr>
          <a:xfrm>
            <a:off x="3200400" y="28797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9" name="0"/>
          <p:cNvSpPr txBox="1"/>
          <p:nvPr/>
        </p:nvSpPr>
        <p:spPr>
          <a:xfrm>
            <a:off x="52705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0" name="2"/>
          <p:cNvSpPr txBox="1"/>
          <p:nvPr/>
        </p:nvSpPr>
        <p:spPr>
          <a:xfrm>
            <a:off x="2279650" y="22701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1" name="0"/>
          <p:cNvSpPr txBox="1"/>
          <p:nvPr/>
        </p:nvSpPr>
        <p:spPr>
          <a:xfrm>
            <a:off x="182880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2209800" y="2590800"/>
            <a:ext cx="457200" cy="457200"/>
            <a:chOff x="0" y="0"/>
            <a:chExt cx="457200" cy="457200"/>
          </a:xfrm>
        </p:grpSpPr>
        <p:sp>
          <p:nvSpPr>
            <p:cNvPr id="3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3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143000" y="3184525"/>
            <a:ext cx="457200" cy="457200"/>
            <a:chOff x="0" y="0"/>
            <a:chExt cx="457200" cy="457200"/>
          </a:xfrm>
        </p:grpSpPr>
        <p:sp>
          <p:nvSpPr>
            <p:cNvPr id="3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6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3124200" y="3184525"/>
            <a:ext cx="457200" cy="457200"/>
            <a:chOff x="0" y="0"/>
            <a:chExt cx="457200" cy="457200"/>
          </a:xfrm>
        </p:grpSpPr>
        <p:sp>
          <p:nvSpPr>
            <p:cNvPr id="3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9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457200" y="3886200"/>
            <a:ext cx="457200" cy="457200"/>
            <a:chOff x="0" y="0"/>
            <a:chExt cx="457200" cy="457200"/>
          </a:xfrm>
        </p:grpSpPr>
        <p:sp>
          <p:nvSpPr>
            <p:cNvPr id="4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2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752600" y="3886200"/>
            <a:ext cx="457200" cy="457200"/>
            <a:chOff x="0" y="0"/>
            <a:chExt cx="457200" cy="457200"/>
          </a:xfrm>
        </p:grpSpPr>
        <p:sp>
          <p:nvSpPr>
            <p:cNvPr id="4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5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435" name="Connection Line"/>
          <p:cNvSpPr/>
          <p:nvPr/>
        </p:nvSpPr>
        <p:spPr>
          <a:xfrm>
            <a:off x="1575564" y="29329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" name="Connection Line"/>
          <p:cNvSpPr/>
          <p:nvPr/>
        </p:nvSpPr>
        <p:spPr>
          <a:xfrm>
            <a:off x="2634194" y="29465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7" name="Connection Line"/>
          <p:cNvSpPr/>
          <p:nvPr/>
        </p:nvSpPr>
        <p:spPr>
          <a:xfrm>
            <a:off x="849001" y="35801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8" name="Connection Line"/>
          <p:cNvSpPr/>
          <p:nvPr/>
        </p:nvSpPr>
        <p:spPr>
          <a:xfrm>
            <a:off x="1524754" y="35894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1" name="1"/>
          <p:cNvSpPr txBox="1"/>
          <p:nvPr/>
        </p:nvSpPr>
        <p:spPr>
          <a:xfrm>
            <a:off x="1212850" y="28797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2" name="0"/>
          <p:cNvSpPr txBox="1"/>
          <p:nvPr/>
        </p:nvSpPr>
        <p:spPr>
          <a:xfrm>
            <a:off x="2600325" y="3571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2524125" y="3876675"/>
            <a:ext cx="457200" cy="457200"/>
            <a:chOff x="0" y="0"/>
            <a:chExt cx="457200" cy="457200"/>
          </a:xfrm>
        </p:grpSpPr>
        <p:sp>
          <p:nvSpPr>
            <p:cNvPr id="41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4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439" name="Connection Line"/>
          <p:cNvSpPr/>
          <p:nvPr/>
        </p:nvSpPr>
        <p:spPr>
          <a:xfrm>
            <a:off x="2905698" y="3589570"/>
            <a:ext cx="294129" cy="33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7" name="0"/>
          <p:cNvSpPr txBox="1"/>
          <p:nvPr/>
        </p:nvSpPr>
        <p:spPr>
          <a:xfrm>
            <a:off x="6080125" y="4419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6003925" y="4724400"/>
            <a:ext cx="457200" cy="457200"/>
            <a:chOff x="0" y="0"/>
            <a:chExt cx="457200" cy="457200"/>
          </a:xfrm>
        </p:grpSpPr>
        <p:sp>
          <p:nvSpPr>
            <p:cNvPr id="4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9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440" name="Connection Line"/>
          <p:cNvSpPr/>
          <p:nvPr/>
        </p:nvSpPr>
        <p:spPr>
          <a:xfrm>
            <a:off x="6349693" y="4341415"/>
            <a:ext cx="222864" cy="40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24" name="Group"/>
          <p:cNvGrpSpPr/>
          <p:nvPr/>
        </p:nvGrpSpPr>
        <p:grpSpPr>
          <a:xfrm>
            <a:off x="7245350" y="2209800"/>
            <a:ext cx="1393825" cy="1042977"/>
            <a:chOff x="0" y="0"/>
            <a:chExt cx="1393825" cy="1042976"/>
          </a:xfrm>
        </p:grpSpPr>
        <p:sp>
          <p:nvSpPr>
            <p:cNvPr id="422" name="Shape"/>
            <p:cNvSpPr/>
            <p:nvPr/>
          </p:nvSpPr>
          <p:spPr>
            <a:xfrm>
              <a:off x="0" y="0"/>
              <a:ext cx="1393825" cy="104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230"/>
                  </a:lnTo>
                  <a:lnTo>
                    <a:pt x="3600" y="12230"/>
                  </a:lnTo>
                  <a:lnTo>
                    <a:pt x="2657" y="21600"/>
                  </a:lnTo>
                  <a:lnTo>
                    <a:pt x="9000" y="12230"/>
                  </a:lnTo>
                  <a:lnTo>
                    <a:pt x="21600" y="12230"/>
                  </a:lnTo>
                  <a:lnTo>
                    <a:pt x="21600" y="0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3" name="balance factor…"/>
            <p:cNvSpPr txBox="1"/>
            <p:nvPr/>
          </p:nvSpPr>
          <p:spPr>
            <a:xfrm>
              <a:off x="21550" y="25271"/>
              <a:ext cx="1350725" cy="540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600"/>
                <a:t>balance factor </a:t>
              </a:r>
            </a:p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600"/>
                <a:t>1-(-1) = 2</a:t>
              </a:r>
            </a:p>
          </p:txBody>
        </p:sp>
      </p:grpSp>
      <p:sp>
        <p:nvSpPr>
          <p:cNvPr id="425" name="Line"/>
          <p:cNvSpPr/>
          <p:nvPr/>
        </p:nvSpPr>
        <p:spPr>
          <a:xfrm>
            <a:off x="7467599" y="3581399"/>
            <a:ext cx="152401" cy="152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-1"/>
          <p:cNvSpPr txBox="1"/>
          <p:nvPr/>
        </p:nvSpPr>
        <p:spPr>
          <a:xfrm>
            <a:off x="7613650" y="3505200"/>
            <a:ext cx="31572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427" name="Tree A (AVL)"/>
          <p:cNvSpPr txBox="1"/>
          <p:nvPr/>
        </p:nvSpPr>
        <p:spPr>
          <a:xfrm>
            <a:off x="1905000" y="1905000"/>
            <a:ext cx="1676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Tree A (AVL)</a:t>
            </a:r>
          </a:p>
        </p:txBody>
      </p:sp>
      <p:sp>
        <p:nvSpPr>
          <p:cNvPr id="428" name="Tree B (not AVL)"/>
          <p:cNvSpPr txBox="1"/>
          <p:nvPr/>
        </p:nvSpPr>
        <p:spPr>
          <a:xfrm>
            <a:off x="4876800" y="1905000"/>
            <a:ext cx="228600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Tree B (not AVL)</a:t>
            </a:r>
          </a:p>
        </p:txBody>
      </p:sp>
      <p:sp>
        <p:nvSpPr>
          <p:cNvPr id="42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Insert and Rotation in AVL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445" name="Insert operation may cause balance factor to become 2 or –2 for some node…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t>Insert operation may cause balance factor to become 2 or –2 for some node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t>O</a:t>
            </a:r>
            <a:r>
              <a:rPr>
                <a:solidFill>
                  <a:srgbClr val="FF0000"/>
                </a:solidFill>
              </a:rPr>
              <a:t>nly nodes on the path from insertion point to root node have possibly changed in height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So after the Insert, </a:t>
            </a:r>
            <a:r>
              <a:rPr>
                <a:solidFill>
                  <a:schemeClr val="accent2"/>
                </a:solidFill>
              </a:rPr>
              <a:t>go back up</a:t>
            </a:r>
            <a:r>
              <a:t> to the root node by node, updating heights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If a new balance factor (the difference h</a:t>
            </a:r>
            <a:r>
              <a:rPr baseline="-25000">
                <a:solidFill>
                  <a:schemeClr val="accent2"/>
                </a:solidFill>
              </a:rPr>
              <a:t>left</a:t>
            </a:r>
            <a:r>
              <a:rPr>
                <a:solidFill>
                  <a:schemeClr val="accent2"/>
                </a:solidFill>
              </a:rPr>
              <a:t>-h</a:t>
            </a:r>
            <a:r>
              <a:rPr baseline="-25000">
                <a:solidFill>
                  <a:schemeClr val="accent2"/>
                </a:solidFill>
              </a:rPr>
              <a:t>right</a:t>
            </a:r>
            <a:r>
              <a:rPr>
                <a:solidFill>
                  <a:schemeClr val="accent2"/>
                </a:solidFill>
              </a:rPr>
              <a:t>) is 2 or –2, adjust tree by </a:t>
            </a:r>
            <a:r>
              <a:rPr i="1">
                <a:solidFill>
                  <a:srgbClr val="FF0000"/>
                </a:solidFill>
              </a:rPr>
              <a:t>rotation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around the node</a:t>
            </a:r>
          </a:p>
        </p:txBody>
      </p:sp>
      <p:sp>
        <p:nvSpPr>
          <p:cNvPr id="44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ingle Rotation in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451" name="2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2" name="1"/>
          <p:cNvSpPr txBox="1"/>
          <p:nvPr/>
        </p:nvSpPr>
        <p:spPr>
          <a:xfrm>
            <a:off x="297180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3" name="0"/>
          <p:cNvSpPr txBox="1"/>
          <p:nvPr/>
        </p:nvSpPr>
        <p:spPr>
          <a:xfrm>
            <a:off x="90805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4" name="2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5" name="0"/>
          <p:cNvSpPr txBox="1"/>
          <p:nvPr/>
        </p:nvSpPr>
        <p:spPr>
          <a:xfrm>
            <a:off x="220980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2590800" y="2454275"/>
            <a:ext cx="457200" cy="457200"/>
            <a:chOff x="0" y="0"/>
            <a:chExt cx="457200" cy="457200"/>
          </a:xfrm>
        </p:grpSpPr>
        <p:sp>
          <p:nvSpPr>
            <p:cNvPr id="45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57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45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0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64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46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3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46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6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38200" y="3749675"/>
            <a:ext cx="457200" cy="457200"/>
            <a:chOff x="0" y="0"/>
            <a:chExt cx="457200" cy="457200"/>
          </a:xfrm>
        </p:grpSpPr>
        <p:sp>
          <p:nvSpPr>
            <p:cNvPr id="46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9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2133600" y="3749675"/>
            <a:ext cx="457200" cy="457200"/>
            <a:chOff x="0" y="0"/>
            <a:chExt cx="457200" cy="457200"/>
          </a:xfrm>
        </p:grpSpPr>
        <p:sp>
          <p:nvSpPr>
            <p:cNvPr id="4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2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522" name="Connection Line"/>
          <p:cNvSpPr/>
          <p:nvPr/>
        </p:nvSpPr>
        <p:spPr>
          <a:xfrm>
            <a:off x="1956564" y="2796390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3" name="Connection Line"/>
          <p:cNvSpPr/>
          <p:nvPr/>
        </p:nvSpPr>
        <p:spPr>
          <a:xfrm>
            <a:off x="3015194" y="2810005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4" name="Connection Line"/>
          <p:cNvSpPr/>
          <p:nvPr/>
        </p:nvSpPr>
        <p:spPr>
          <a:xfrm>
            <a:off x="1230001" y="3443579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5" name="Connection Line"/>
          <p:cNvSpPr/>
          <p:nvPr/>
        </p:nvSpPr>
        <p:spPr>
          <a:xfrm>
            <a:off x="1905754" y="34528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" name="Connection Line"/>
          <p:cNvSpPr/>
          <p:nvPr/>
        </p:nvSpPr>
        <p:spPr>
          <a:xfrm>
            <a:off x="3277354" y="34528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9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0" name="0"/>
          <p:cNvSpPr txBox="1"/>
          <p:nvPr/>
        </p:nvSpPr>
        <p:spPr>
          <a:xfrm>
            <a:off x="2514600" y="4267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3" name="Group"/>
          <p:cNvGrpSpPr/>
          <p:nvPr/>
        </p:nvGrpSpPr>
        <p:grpSpPr>
          <a:xfrm>
            <a:off x="2438400" y="4572000"/>
            <a:ext cx="457200" cy="457200"/>
            <a:chOff x="0" y="0"/>
            <a:chExt cx="457200" cy="457200"/>
          </a:xfrm>
        </p:grpSpPr>
        <p:sp>
          <p:nvSpPr>
            <p:cNvPr id="4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82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527" name="Connection Line"/>
          <p:cNvSpPr/>
          <p:nvPr/>
        </p:nvSpPr>
        <p:spPr>
          <a:xfrm>
            <a:off x="2784168" y="4189015"/>
            <a:ext cx="222864" cy="40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5" name="0"/>
          <p:cNvSpPr txBox="1"/>
          <p:nvPr/>
        </p:nvSpPr>
        <p:spPr>
          <a:xfrm>
            <a:off x="8058150" y="33528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" name="1"/>
          <p:cNvSpPr txBox="1"/>
          <p:nvPr/>
        </p:nvSpPr>
        <p:spPr>
          <a:xfrm>
            <a:off x="75438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7" name="0"/>
          <p:cNvSpPr txBox="1"/>
          <p:nvPr/>
        </p:nvSpPr>
        <p:spPr>
          <a:xfrm>
            <a:off x="502285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8" name="2"/>
          <p:cNvSpPr txBox="1"/>
          <p:nvPr/>
        </p:nvSpPr>
        <p:spPr>
          <a:xfrm>
            <a:off x="67754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9" name="0"/>
          <p:cNvSpPr txBox="1"/>
          <p:nvPr/>
        </p:nvSpPr>
        <p:spPr>
          <a:xfrm>
            <a:off x="632460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6705600" y="2454275"/>
            <a:ext cx="457200" cy="457200"/>
            <a:chOff x="0" y="0"/>
            <a:chExt cx="457200" cy="457200"/>
          </a:xfrm>
        </p:grpSpPr>
        <p:sp>
          <p:nvSpPr>
            <p:cNvPr id="49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1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5638800" y="3048000"/>
            <a:ext cx="457200" cy="457200"/>
            <a:chOff x="0" y="0"/>
            <a:chExt cx="457200" cy="457200"/>
          </a:xfrm>
        </p:grpSpPr>
        <p:sp>
          <p:nvSpPr>
            <p:cNvPr id="4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4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7981950" y="3733800"/>
            <a:ext cx="457200" cy="457200"/>
            <a:chOff x="0" y="0"/>
            <a:chExt cx="457200" cy="457200"/>
          </a:xfrm>
        </p:grpSpPr>
        <p:sp>
          <p:nvSpPr>
            <p:cNvPr id="4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7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4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00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504" name="Group"/>
          <p:cNvGrpSpPr/>
          <p:nvPr/>
        </p:nvGrpSpPr>
        <p:grpSpPr>
          <a:xfrm>
            <a:off x="4953000" y="3749675"/>
            <a:ext cx="457200" cy="457200"/>
            <a:chOff x="0" y="0"/>
            <a:chExt cx="457200" cy="457200"/>
          </a:xfrm>
        </p:grpSpPr>
        <p:sp>
          <p:nvSpPr>
            <p:cNvPr id="5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03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6248400" y="3749675"/>
            <a:ext cx="457200" cy="457200"/>
            <a:chOff x="0" y="0"/>
            <a:chExt cx="457200" cy="457200"/>
          </a:xfrm>
        </p:grpSpPr>
        <p:sp>
          <p:nvSpPr>
            <p:cNvPr id="5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06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528" name="Connection Line"/>
          <p:cNvSpPr/>
          <p:nvPr/>
        </p:nvSpPr>
        <p:spPr>
          <a:xfrm>
            <a:off x="6071364" y="2796390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9" name="Connection Line"/>
          <p:cNvSpPr/>
          <p:nvPr/>
        </p:nvSpPr>
        <p:spPr>
          <a:xfrm>
            <a:off x="7118367" y="2826372"/>
            <a:ext cx="393666" cy="30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5344801" y="3443579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1" name="Connection Line"/>
          <p:cNvSpPr/>
          <p:nvPr/>
        </p:nvSpPr>
        <p:spPr>
          <a:xfrm>
            <a:off x="6020554" y="34528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7836347" y="3463463"/>
            <a:ext cx="234056" cy="312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3" name="1"/>
          <p:cNvSpPr txBox="1"/>
          <p:nvPr/>
        </p:nvSpPr>
        <p:spPr>
          <a:xfrm>
            <a:off x="57086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4" name="0"/>
          <p:cNvSpPr txBox="1"/>
          <p:nvPr/>
        </p:nvSpPr>
        <p:spPr>
          <a:xfrm>
            <a:off x="7086600" y="3429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7010400" y="3733800"/>
            <a:ext cx="457200" cy="457200"/>
            <a:chOff x="0" y="0"/>
            <a:chExt cx="457200" cy="457200"/>
          </a:xfrm>
        </p:grpSpPr>
        <p:sp>
          <p:nvSpPr>
            <p:cNvPr id="51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16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533" name="Connection Line"/>
          <p:cNvSpPr/>
          <p:nvPr/>
        </p:nvSpPr>
        <p:spPr>
          <a:xfrm>
            <a:off x="7368569" y="3470954"/>
            <a:ext cx="198062" cy="297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9" name="Oval"/>
          <p:cNvSpPr/>
          <p:nvPr/>
        </p:nvSpPr>
        <p:spPr>
          <a:xfrm rot="18900000">
            <a:off x="2362200" y="3124200"/>
            <a:ext cx="2057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0" name="Oval"/>
          <p:cNvSpPr/>
          <p:nvPr/>
        </p:nvSpPr>
        <p:spPr>
          <a:xfrm rot="2700000">
            <a:off x="6972300" y="3124200"/>
            <a:ext cx="2057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1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Let the node that needs rebalancing be α.…"/>
          <p:cNvSpPr txBox="1"/>
          <p:nvPr/>
        </p:nvSpPr>
        <p:spPr>
          <a:xfrm>
            <a:off x="685800" y="1682750"/>
            <a:ext cx="6903800" cy="34143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Let the node that needs rebalancing be </a:t>
            </a:r>
            <a:r>
              <a:rPr dirty="0"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There are 4 cases: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Outside Cases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(require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rotation) 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1.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2.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Inside Cases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(require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rotation) 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3.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4.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38" name="The rebalancing is performed through four  separate rotation algorithms."/>
          <p:cNvSpPr txBox="1"/>
          <p:nvPr/>
        </p:nvSpPr>
        <p:spPr>
          <a:xfrm>
            <a:off x="296897" y="5336410"/>
            <a:ext cx="872545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The rebalancing is performed through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4 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separate rotation algorithms.</a:t>
            </a:r>
          </a:p>
        </p:txBody>
      </p:sp>
      <p:sp>
        <p:nvSpPr>
          <p:cNvPr id="539" name="Insertions in AVL Trees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Insertions in AVL Trees</a:t>
            </a:r>
          </a:p>
        </p:txBody>
      </p:sp>
      <p:sp>
        <p:nvSpPr>
          <p:cNvPr id="54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54137" y="2111375"/>
            <a:ext cx="4648201" cy="3213100"/>
            <a:chOff x="1354137" y="2111375"/>
            <a:chExt cx="4648201" cy="3213100"/>
          </a:xfrm>
        </p:grpSpPr>
        <p:cxnSp>
          <p:nvCxnSpPr>
            <p:cNvPr id="550" name="Connection Line"/>
            <p:cNvCxnSpPr>
              <a:stCxn id="546" idx="0"/>
              <a:endCxn id="549" idx="0"/>
            </p:cNvCxnSpPr>
            <p:nvPr/>
          </p:nvCxnSpPr>
          <p:spPr>
            <a:xfrm flipH="1">
              <a:off x="1354137" y="3482975"/>
              <a:ext cx="1295401" cy="18161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48" name="Connection Line"/>
            <p:cNvCxnSpPr>
              <a:stCxn id="544" idx="0"/>
              <a:endCxn id="546" idx="0"/>
            </p:cNvCxnSpPr>
            <p:nvPr/>
          </p:nvCxnSpPr>
          <p:spPr>
            <a:xfrm flipH="1">
              <a:off x="2649537" y="2111375"/>
              <a:ext cx="1676401" cy="13716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56" name="Connection Line"/>
            <p:cNvCxnSpPr>
              <a:stCxn id="546" idx="0"/>
              <a:endCxn id="552" idx="0"/>
            </p:cNvCxnSpPr>
            <p:nvPr/>
          </p:nvCxnSpPr>
          <p:spPr>
            <a:xfrm>
              <a:off x="2649537" y="3482975"/>
              <a:ext cx="1333501" cy="18415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57" name="Connection Line"/>
            <p:cNvCxnSpPr>
              <a:stCxn id="544" idx="0"/>
              <a:endCxn id="554" idx="0"/>
            </p:cNvCxnSpPr>
            <p:nvPr/>
          </p:nvCxnSpPr>
          <p:spPr>
            <a:xfrm>
              <a:off x="4325937" y="2111375"/>
              <a:ext cx="1676401" cy="22733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54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Circle"/>
          <p:cNvSpPr/>
          <p:nvPr/>
        </p:nvSpPr>
        <p:spPr>
          <a:xfrm>
            <a:off x="3906837" y="1692275"/>
            <a:ext cx="838201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5" name="j"/>
          <p:cNvSpPr txBox="1"/>
          <p:nvPr/>
        </p:nvSpPr>
        <p:spPr>
          <a:xfrm>
            <a:off x="4135437" y="15398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546" name="Circle"/>
          <p:cNvSpPr/>
          <p:nvPr/>
        </p:nvSpPr>
        <p:spPr>
          <a:xfrm>
            <a:off x="2230437" y="3063875"/>
            <a:ext cx="838201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7" name="k"/>
          <p:cNvSpPr txBox="1"/>
          <p:nvPr/>
        </p:nvSpPr>
        <p:spPr>
          <a:xfrm>
            <a:off x="2459037" y="29876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549" name="Triangle"/>
          <p:cNvSpPr/>
          <p:nvPr/>
        </p:nvSpPr>
        <p:spPr>
          <a:xfrm>
            <a:off x="554037" y="4435475"/>
            <a:ext cx="1600201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1" name="X"/>
          <p:cNvSpPr txBox="1"/>
          <p:nvPr/>
        </p:nvSpPr>
        <p:spPr>
          <a:xfrm>
            <a:off x="1087437" y="48926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52" name="Triangle"/>
          <p:cNvSpPr/>
          <p:nvPr/>
        </p:nvSpPr>
        <p:spPr>
          <a:xfrm>
            <a:off x="3221037" y="4511675"/>
            <a:ext cx="1524001" cy="12192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3" name="Y"/>
          <p:cNvSpPr txBox="1"/>
          <p:nvPr/>
        </p:nvSpPr>
        <p:spPr>
          <a:xfrm>
            <a:off x="3678237" y="48926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554" name="Triangle"/>
          <p:cNvSpPr/>
          <p:nvPr/>
        </p:nvSpPr>
        <p:spPr>
          <a:xfrm>
            <a:off x="5202237" y="3521075"/>
            <a:ext cx="1600201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5" name="Z"/>
          <p:cNvSpPr txBox="1"/>
          <p:nvPr/>
        </p:nvSpPr>
        <p:spPr>
          <a:xfrm>
            <a:off x="5735637" y="38258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558" name="Line"/>
          <p:cNvSpPr/>
          <p:nvPr/>
        </p:nvSpPr>
        <p:spPr>
          <a:xfrm>
            <a:off x="7183437" y="4816475"/>
            <a:ext cx="1600201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9" name="Line"/>
          <p:cNvSpPr/>
          <p:nvPr/>
        </p:nvSpPr>
        <p:spPr>
          <a:xfrm>
            <a:off x="7183437" y="5730875"/>
            <a:ext cx="1600201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0" name="Consider a valid…"/>
          <p:cNvSpPr txBox="1"/>
          <p:nvPr/>
        </p:nvSpPr>
        <p:spPr>
          <a:xfrm>
            <a:off x="641350" y="1754187"/>
            <a:ext cx="237436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Consider a valid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AVL subtree</a:t>
            </a:r>
          </a:p>
        </p:txBody>
      </p:sp>
      <p:sp>
        <p:nvSpPr>
          <p:cNvPr id="561" name="AVL Insertion: Out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Outside Case</a:t>
            </a:r>
            <a:r>
              <a:t> </a:t>
            </a:r>
          </a:p>
        </p:txBody>
      </p:sp>
      <p:sp>
        <p:nvSpPr>
          <p:cNvPr id="562" name="h"/>
          <p:cNvSpPr txBox="1"/>
          <p:nvPr/>
        </p:nvSpPr>
        <p:spPr>
          <a:xfrm>
            <a:off x="5643432" y="316741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63" name="h"/>
          <p:cNvSpPr txBox="1"/>
          <p:nvPr/>
        </p:nvSpPr>
        <p:spPr>
          <a:xfrm>
            <a:off x="1752600" y="41910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64" name="h"/>
          <p:cNvSpPr txBox="1"/>
          <p:nvPr/>
        </p:nvSpPr>
        <p:spPr>
          <a:xfrm>
            <a:off x="3475033" y="4191000"/>
            <a:ext cx="24540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6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h"/>
          <p:cNvSpPr txBox="1"/>
          <p:nvPr/>
        </p:nvSpPr>
        <p:spPr>
          <a:xfrm>
            <a:off x="1589203" y="2993995"/>
            <a:ext cx="64123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 +1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4006" y="2090737"/>
            <a:ext cx="4377532" cy="3362326"/>
            <a:chOff x="1574006" y="2090737"/>
            <a:chExt cx="4377532" cy="3362326"/>
          </a:xfrm>
        </p:grpSpPr>
        <p:cxnSp>
          <p:nvCxnSpPr>
            <p:cNvPr id="573" name="Connection Line"/>
            <p:cNvCxnSpPr>
              <a:stCxn id="569" idx="0"/>
              <a:endCxn id="571" idx="0"/>
            </p:cNvCxnSpPr>
            <p:nvPr/>
          </p:nvCxnSpPr>
          <p:spPr>
            <a:xfrm flipH="1">
              <a:off x="2794000" y="2090737"/>
              <a:ext cx="1578769" cy="121443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75" name="Connection Line"/>
            <p:cNvCxnSpPr>
              <a:stCxn id="571" idx="0"/>
              <a:endCxn id="574" idx="0"/>
            </p:cNvCxnSpPr>
            <p:nvPr/>
          </p:nvCxnSpPr>
          <p:spPr>
            <a:xfrm flipH="1">
              <a:off x="1574006" y="3305175"/>
              <a:ext cx="1219994" cy="21478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81" name="Connection Line"/>
            <p:cNvCxnSpPr>
              <a:stCxn id="571" idx="0"/>
              <a:endCxn id="577" idx="0"/>
            </p:cNvCxnSpPr>
            <p:nvPr/>
          </p:nvCxnSpPr>
          <p:spPr>
            <a:xfrm>
              <a:off x="2794000" y="3305175"/>
              <a:ext cx="1255713" cy="1630892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82" name="Connection Line"/>
            <p:cNvCxnSpPr>
              <a:stCxn id="569" idx="0"/>
              <a:endCxn id="579" idx="0"/>
            </p:cNvCxnSpPr>
            <p:nvPr/>
          </p:nvCxnSpPr>
          <p:spPr>
            <a:xfrm>
              <a:off x="4372768" y="2090737"/>
              <a:ext cx="1578770" cy="201295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56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Oval"/>
          <p:cNvSpPr/>
          <p:nvPr/>
        </p:nvSpPr>
        <p:spPr>
          <a:xfrm>
            <a:off x="3978275" y="1719262"/>
            <a:ext cx="788988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0" name="j"/>
          <p:cNvSpPr txBox="1"/>
          <p:nvPr/>
        </p:nvSpPr>
        <p:spPr>
          <a:xfrm>
            <a:off x="4249737" y="1504950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571" name="Oval"/>
          <p:cNvSpPr/>
          <p:nvPr/>
        </p:nvSpPr>
        <p:spPr>
          <a:xfrm>
            <a:off x="2398712" y="2933700"/>
            <a:ext cx="790576" cy="7429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2" name="k"/>
          <p:cNvSpPr txBox="1"/>
          <p:nvPr/>
        </p:nvSpPr>
        <p:spPr>
          <a:xfrm>
            <a:off x="2525712" y="2833687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574" name="Triangle"/>
          <p:cNvSpPr/>
          <p:nvPr/>
        </p:nvSpPr>
        <p:spPr>
          <a:xfrm>
            <a:off x="820737" y="4148137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6" name="X"/>
          <p:cNvSpPr txBox="1"/>
          <p:nvPr/>
        </p:nvSpPr>
        <p:spPr>
          <a:xfrm>
            <a:off x="1322387" y="516096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77" name="Triangle"/>
          <p:cNvSpPr/>
          <p:nvPr/>
        </p:nvSpPr>
        <p:spPr>
          <a:xfrm>
            <a:off x="3332162" y="4216400"/>
            <a:ext cx="1435101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8" name="Y"/>
          <p:cNvSpPr txBox="1"/>
          <p:nvPr/>
        </p:nvSpPr>
        <p:spPr>
          <a:xfrm>
            <a:off x="3740150" y="447357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579" name="Triangle"/>
          <p:cNvSpPr/>
          <p:nvPr/>
        </p:nvSpPr>
        <p:spPr>
          <a:xfrm>
            <a:off x="5197475" y="3338512"/>
            <a:ext cx="1508125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80" name="Z"/>
          <p:cNvSpPr txBox="1"/>
          <p:nvPr/>
        </p:nvSpPr>
        <p:spPr>
          <a:xfrm>
            <a:off x="5656262" y="355441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583" name="Line"/>
          <p:cNvSpPr/>
          <p:nvPr/>
        </p:nvSpPr>
        <p:spPr>
          <a:xfrm>
            <a:off x="7064375" y="4486275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7064375" y="5295900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5" name="Line"/>
          <p:cNvSpPr/>
          <p:nvPr/>
        </p:nvSpPr>
        <p:spPr>
          <a:xfrm>
            <a:off x="7064375" y="60372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6" name="Inserting into X…"/>
          <p:cNvSpPr txBox="1"/>
          <p:nvPr/>
        </p:nvSpPr>
        <p:spPr>
          <a:xfrm>
            <a:off x="6096000" y="1878012"/>
            <a:ext cx="2543880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Inserting into X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destroys the AVL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property at node j</a:t>
            </a:r>
          </a:p>
        </p:txBody>
      </p:sp>
      <p:sp>
        <p:nvSpPr>
          <p:cNvPr id="587" name="AVL Insertion: Out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Outside Case</a:t>
            </a:r>
            <a:r>
              <a:t> </a:t>
            </a:r>
          </a:p>
        </p:txBody>
      </p:sp>
      <p:sp>
        <p:nvSpPr>
          <p:cNvPr id="588" name="h"/>
          <p:cNvSpPr txBox="1"/>
          <p:nvPr/>
        </p:nvSpPr>
        <p:spPr>
          <a:xfrm>
            <a:off x="5181600" y="3200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89" name="h+1"/>
          <p:cNvSpPr txBox="1"/>
          <p:nvPr/>
        </p:nvSpPr>
        <p:spPr>
          <a:xfrm>
            <a:off x="820737" y="4098344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590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91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4006" y="2090737"/>
            <a:ext cx="4377532" cy="3362326"/>
            <a:chOff x="1574006" y="2090737"/>
            <a:chExt cx="4377532" cy="3362326"/>
          </a:xfrm>
        </p:grpSpPr>
        <p:cxnSp>
          <p:nvCxnSpPr>
            <p:cNvPr id="599" name="Connection Line"/>
            <p:cNvCxnSpPr>
              <a:stCxn id="595" idx="0"/>
              <a:endCxn id="597" idx="0"/>
            </p:cNvCxnSpPr>
            <p:nvPr/>
          </p:nvCxnSpPr>
          <p:spPr>
            <a:xfrm flipH="1">
              <a:off x="2794000" y="2090737"/>
              <a:ext cx="1578769" cy="121443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01" name="Connection Line"/>
            <p:cNvCxnSpPr>
              <a:stCxn id="597" idx="0"/>
              <a:endCxn id="600" idx="0"/>
            </p:cNvCxnSpPr>
            <p:nvPr/>
          </p:nvCxnSpPr>
          <p:spPr>
            <a:xfrm flipH="1">
              <a:off x="1574006" y="3305175"/>
              <a:ext cx="1219994" cy="21478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07" name="Connection Line"/>
            <p:cNvCxnSpPr>
              <a:stCxn id="597" idx="0"/>
              <a:endCxn id="603" idx="0"/>
            </p:cNvCxnSpPr>
            <p:nvPr/>
          </p:nvCxnSpPr>
          <p:spPr>
            <a:xfrm>
              <a:off x="2794000" y="3305175"/>
              <a:ext cx="1255713" cy="1630892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08" name="Connection Line"/>
            <p:cNvCxnSpPr>
              <a:stCxn id="595" idx="0"/>
              <a:endCxn id="605" idx="0"/>
            </p:cNvCxnSpPr>
            <p:nvPr/>
          </p:nvCxnSpPr>
          <p:spPr>
            <a:xfrm>
              <a:off x="4372768" y="2090737"/>
              <a:ext cx="1578770" cy="201295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593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Oval"/>
          <p:cNvSpPr/>
          <p:nvPr/>
        </p:nvSpPr>
        <p:spPr>
          <a:xfrm>
            <a:off x="3978275" y="1719262"/>
            <a:ext cx="788988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6" name="j"/>
          <p:cNvSpPr txBox="1"/>
          <p:nvPr/>
        </p:nvSpPr>
        <p:spPr>
          <a:xfrm>
            <a:off x="4249737" y="1504950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597" name="Oval"/>
          <p:cNvSpPr/>
          <p:nvPr/>
        </p:nvSpPr>
        <p:spPr>
          <a:xfrm>
            <a:off x="2398712" y="2933700"/>
            <a:ext cx="790576" cy="7429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8" name="k"/>
          <p:cNvSpPr txBox="1"/>
          <p:nvPr/>
        </p:nvSpPr>
        <p:spPr>
          <a:xfrm>
            <a:off x="2525712" y="2833687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00" name="Triangle"/>
          <p:cNvSpPr/>
          <p:nvPr/>
        </p:nvSpPr>
        <p:spPr>
          <a:xfrm>
            <a:off x="820737" y="4148137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2" name="X"/>
          <p:cNvSpPr txBox="1"/>
          <p:nvPr/>
        </p:nvSpPr>
        <p:spPr>
          <a:xfrm>
            <a:off x="1322387" y="516096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03" name="Triangle"/>
          <p:cNvSpPr/>
          <p:nvPr/>
        </p:nvSpPr>
        <p:spPr>
          <a:xfrm>
            <a:off x="3332162" y="4216400"/>
            <a:ext cx="1435101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4" name="Y"/>
          <p:cNvSpPr txBox="1"/>
          <p:nvPr/>
        </p:nvSpPr>
        <p:spPr>
          <a:xfrm>
            <a:off x="3740150" y="447357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05" name="Triangle"/>
          <p:cNvSpPr/>
          <p:nvPr/>
        </p:nvSpPr>
        <p:spPr>
          <a:xfrm>
            <a:off x="5197475" y="3338512"/>
            <a:ext cx="1508125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6" name="Z"/>
          <p:cNvSpPr txBox="1"/>
          <p:nvPr/>
        </p:nvSpPr>
        <p:spPr>
          <a:xfrm>
            <a:off x="5656262" y="355441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09" name="Line"/>
          <p:cNvSpPr/>
          <p:nvPr/>
        </p:nvSpPr>
        <p:spPr>
          <a:xfrm>
            <a:off x="7064375" y="4486275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0" name="Line"/>
          <p:cNvSpPr/>
          <p:nvPr/>
        </p:nvSpPr>
        <p:spPr>
          <a:xfrm>
            <a:off x="7064375" y="5295900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1" name="Line"/>
          <p:cNvSpPr/>
          <p:nvPr/>
        </p:nvSpPr>
        <p:spPr>
          <a:xfrm>
            <a:off x="7064375" y="60372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2" name="Do a “right rotation”"/>
          <p:cNvSpPr txBox="1"/>
          <p:nvPr/>
        </p:nvSpPr>
        <p:spPr>
          <a:xfrm>
            <a:off x="5295900" y="1887537"/>
            <a:ext cx="272991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 a </a:t>
            </a: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“right rotation”</a:t>
            </a:r>
          </a:p>
        </p:txBody>
      </p:sp>
      <p:sp>
        <p:nvSpPr>
          <p:cNvPr id="613" name="AVL Insertion: Out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Outside Case</a:t>
            </a:r>
            <a:r>
              <a:t> </a:t>
            </a:r>
          </a:p>
        </p:txBody>
      </p:sp>
      <p:sp>
        <p:nvSpPr>
          <p:cNvPr id="614" name="Line"/>
          <p:cNvSpPr/>
          <p:nvPr/>
        </p:nvSpPr>
        <p:spPr>
          <a:xfrm>
            <a:off x="2590800" y="1876395"/>
            <a:ext cx="1200150" cy="966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87" extrusionOk="0">
                <a:moveTo>
                  <a:pt x="0" y="20587"/>
                </a:moveTo>
                <a:cubicBezTo>
                  <a:pt x="1048" y="13051"/>
                  <a:pt x="2130" y="5553"/>
                  <a:pt x="5713" y="2270"/>
                </a:cubicBezTo>
                <a:cubicBezTo>
                  <a:pt x="9296" y="-1013"/>
                  <a:pt x="15448" y="-43"/>
                  <a:pt x="21600" y="927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15" name="Oval"/>
          <p:cNvSpPr/>
          <p:nvPr/>
        </p:nvSpPr>
        <p:spPr>
          <a:xfrm rot="19500000">
            <a:off x="18288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16" name="h"/>
          <p:cNvSpPr txBox="1"/>
          <p:nvPr/>
        </p:nvSpPr>
        <p:spPr>
          <a:xfrm>
            <a:off x="5181600" y="3200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17" name="h+1"/>
          <p:cNvSpPr txBox="1"/>
          <p:nvPr/>
        </p:nvSpPr>
        <p:spPr>
          <a:xfrm>
            <a:off x="1828800" y="40386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618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1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4006" y="2090737"/>
            <a:ext cx="4377532" cy="3362326"/>
            <a:chOff x="1574006" y="2090737"/>
            <a:chExt cx="4377532" cy="3362326"/>
          </a:xfrm>
        </p:grpSpPr>
        <p:cxnSp>
          <p:nvCxnSpPr>
            <p:cNvPr id="628" name="Connection Line"/>
            <p:cNvCxnSpPr>
              <a:stCxn id="625" idx="0"/>
              <a:endCxn id="627" idx="0"/>
            </p:cNvCxnSpPr>
            <p:nvPr/>
          </p:nvCxnSpPr>
          <p:spPr>
            <a:xfrm flipH="1">
              <a:off x="1574006" y="3305175"/>
              <a:ext cx="1219994" cy="21478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34" name="Connection Line"/>
            <p:cNvCxnSpPr>
              <a:stCxn id="623" idx="0"/>
              <a:endCxn id="632" idx="0"/>
            </p:cNvCxnSpPr>
            <p:nvPr/>
          </p:nvCxnSpPr>
          <p:spPr>
            <a:xfrm>
              <a:off x="4372768" y="2090737"/>
              <a:ext cx="1578770" cy="201295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sp>
          <p:nvSpPr>
            <p:cNvPr id="640" name="Line"/>
            <p:cNvSpPr/>
            <p:nvPr/>
          </p:nvSpPr>
          <p:spPr>
            <a:xfrm flipH="1">
              <a:off x="4048125" y="2352675"/>
              <a:ext cx="46038" cy="19224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cxnSp>
          <p:nvCxnSpPr>
            <p:cNvPr id="641" name="Connection Line"/>
            <p:cNvCxnSpPr>
              <a:stCxn id="625" idx="0"/>
              <a:endCxn id="623" idx="0"/>
            </p:cNvCxnSpPr>
            <p:nvPr/>
          </p:nvCxnSpPr>
          <p:spPr>
            <a:xfrm flipV="1">
              <a:off x="2794000" y="2090737"/>
              <a:ext cx="1578769" cy="1214438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dash"/>
            </a:ln>
          </p:spPr>
        </p:cxnSp>
        <p:cxnSp>
          <p:nvCxnSpPr>
            <p:cNvPr id="644" name="Connection Line"/>
            <p:cNvCxnSpPr>
              <a:stCxn id="625" idx="0"/>
              <a:endCxn id="630" idx="0"/>
            </p:cNvCxnSpPr>
            <p:nvPr/>
          </p:nvCxnSpPr>
          <p:spPr>
            <a:xfrm>
              <a:off x="2794000" y="3305175"/>
              <a:ext cx="1255713" cy="1630892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dash"/>
            </a:ln>
          </p:spPr>
        </p:cxnSp>
      </p:grpSp>
      <p:sp>
        <p:nvSpPr>
          <p:cNvPr id="621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Oval"/>
          <p:cNvSpPr/>
          <p:nvPr/>
        </p:nvSpPr>
        <p:spPr>
          <a:xfrm>
            <a:off x="3978275" y="1719262"/>
            <a:ext cx="788988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4" name="j"/>
          <p:cNvSpPr txBox="1"/>
          <p:nvPr/>
        </p:nvSpPr>
        <p:spPr>
          <a:xfrm>
            <a:off x="4249737" y="1504950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625" name="Oval"/>
          <p:cNvSpPr/>
          <p:nvPr/>
        </p:nvSpPr>
        <p:spPr>
          <a:xfrm>
            <a:off x="2398712" y="2933700"/>
            <a:ext cx="790576" cy="7429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6" name="k"/>
          <p:cNvSpPr txBox="1"/>
          <p:nvPr/>
        </p:nvSpPr>
        <p:spPr>
          <a:xfrm>
            <a:off x="2525712" y="2833687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27" name="Triangle"/>
          <p:cNvSpPr/>
          <p:nvPr/>
        </p:nvSpPr>
        <p:spPr>
          <a:xfrm>
            <a:off x="820737" y="4148137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9" name="X"/>
          <p:cNvSpPr txBox="1"/>
          <p:nvPr/>
        </p:nvSpPr>
        <p:spPr>
          <a:xfrm>
            <a:off x="1322387" y="516096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30" name="Triangle"/>
          <p:cNvSpPr/>
          <p:nvPr/>
        </p:nvSpPr>
        <p:spPr>
          <a:xfrm>
            <a:off x="3332162" y="4216400"/>
            <a:ext cx="1435101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31" name="Y"/>
          <p:cNvSpPr txBox="1"/>
          <p:nvPr/>
        </p:nvSpPr>
        <p:spPr>
          <a:xfrm>
            <a:off x="3740150" y="447357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32" name="Triangle"/>
          <p:cNvSpPr/>
          <p:nvPr/>
        </p:nvSpPr>
        <p:spPr>
          <a:xfrm>
            <a:off x="5197475" y="3338512"/>
            <a:ext cx="1508125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33" name="Z"/>
          <p:cNvSpPr txBox="1"/>
          <p:nvPr/>
        </p:nvSpPr>
        <p:spPr>
          <a:xfrm>
            <a:off x="5656262" y="355441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35" name="Line"/>
          <p:cNvSpPr/>
          <p:nvPr/>
        </p:nvSpPr>
        <p:spPr>
          <a:xfrm>
            <a:off x="7064375" y="4486275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6" name="Line"/>
          <p:cNvSpPr/>
          <p:nvPr/>
        </p:nvSpPr>
        <p:spPr>
          <a:xfrm>
            <a:off x="7064375" y="5295900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7064375" y="60372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8" name="Do a “right rotation”"/>
          <p:cNvSpPr txBox="1"/>
          <p:nvPr/>
        </p:nvSpPr>
        <p:spPr>
          <a:xfrm>
            <a:off x="5295900" y="1887537"/>
            <a:ext cx="272991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 a “</a:t>
            </a:r>
            <a:r>
              <a: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rotation</a:t>
            </a:r>
            <a:r>
              <a:rPr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639" name="Single right rotation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right rotation</a:t>
            </a:r>
          </a:p>
        </p:txBody>
      </p:sp>
      <p:sp>
        <p:nvSpPr>
          <p:cNvPr id="642" name="Line"/>
          <p:cNvSpPr/>
          <p:nvPr/>
        </p:nvSpPr>
        <p:spPr>
          <a:xfrm>
            <a:off x="3428999" y="2590800"/>
            <a:ext cx="381002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 flipH="1">
            <a:off x="3428999" y="2514599"/>
            <a:ext cx="304801" cy="381002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>
            <a:off x="3352799" y="3810000"/>
            <a:ext cx="381002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H="1">
            <a:off x="3352799" y="3733799"/>
            <a:ext cx="304801" cy="381002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h"/>
          <p:cNvSpPr txBox="1"/>
          <p:nvPr/>
        </p:nvSpPr>
        <p:spPr>
          <a:xfrm>
            <a:off x="5181600" y="3200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48" name="h+1"/>
          <p:cNvSpPr txBox="1"/>
          <p:nvPr/>
        </p:nvSpPr>
        <p:spPr>
          <a:xfrm>
            <a:off x="1614378" y="40386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649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5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Binary Search Tree - Best Tim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4312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73" name="All BST operations are O(d), where d is tree depth…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rPr dirty="0"/>
              <a:t>All BST operations are O(d), where d is tree depth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minimum d is                   for a binary tree with N nodes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rPr dirty="0">
                <a:solidFill>
                  <a:srgbClr val="FF0000"/>
                </a:solidFill>
              </a:rPr>
              <a:t>What is the best case tree?</a:t>
            </a:r>
            <a:r>
              <a:rPr dirty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0066CC"/>
              </a:buClr>
              <a:defRPr sz="2800"/>
            </a:pPr>
            <a:r>
              <a:rPr dirty="0">
                <a:solidFill>
                  <a:srgbClr val="0066CC"/>
                </a:solidFill>
              </a:rPr>
              <a:t>What is the worst case tree?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So, best case running time of BST operations is O(log N)</a:t>
            </a:r>
          </a:p>
        </p:txBody>
      </p:sp>
      <p:pic>
        <p:nvPicPr>
          <p:cNvPr id="7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2971800"/>
            <a:ext cx="1968500" cy="61118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roup"/>
          <p:cNvGrpSpPr/>
          <p:nvPr/>
        </p:nvGrpSpPr>
        <p:grpSpPr>
          <a:xfrm>
            <a:off x="4572000" y="2838872"/>
            <a:ext cx="788988" cy="856405"/>
            <a:chOff x="0" y="0"/>
            <a:chExt cx="788987" cy="856404"/>
          </a:xfrm>
        </p:grpSpPr>
        <p:sp>
          <p:nvSpPr>
            <p:cNvPr id="654" name="Oval"/>
            <p:cNvSpPr/>
            <p:nvPr/>
          </p:nvSpPr>
          <p:spPr>
            <a:xfrm>
              <a:off x="0" y="56727"/>
              <a:ext cx="788988" cy="7429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55" name="j"/>
            <p:cNvSpPr txBox="1"/>
            <p:nvPr/>
          </p:nvSpPr>
          <p:spPr>
            <a:xfrm>
              <a:off x="2662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</p:grpSp>
      <p:sp>
        <p:nvSpPr>
          <p:cNvPr id="657" name="Oval"/>
          <p:cNvSpPr/>
          <p:nvPr/>
        </p:nvSpPr>
        <p:spPr>
          <a:xfrm>
            <a:off x="2755900" y="1874837"/>
            <a:ext cx="790575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58" name="k"/>
          <p:cNvSpPr txBox="1"/>
          <p:nvPr/>
        </p:nvSpPr>
        <p:spPr>
          <a:xfrm>
            <a:off x="2882900" y="1774825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59" name="Triangle"/>
          <p:cNvSpPr/>
          <p:nvPr/>
        </p:nvSpPr>
        <p:spPr>
          <a:xfrm>
            <a:off x="576262" y="3490912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60" name="X"/>
          <p:cNvSpPr txBox="1"/>
          <p:nvPr/>
        </p:nvSpPr>
        <p:spPr>
          <a:xfrm>
            <a:off x="1077912" y="4503737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61" name="Triangle"/>
          <p:cNvSpPr/>
          <p:nvPr/>
        </p:nvSpPr>
        <p:spPr>
          <a:xfrm>
            <a:off x="3321050" y="4362450"/>
            <a:ext cx="1435100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62" name="Y"/>
          <p:cNvSpPr txBox="1"/>
          <p:nvPr/>
        </p:nvSpPr>
        <p:spPr>
          <a:xfrm>
            <a:off x="3729037" y="461962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63" name="Triangle"/>
          <p:cNvSpPr/>
          <p:nvPr/>
        </p:nvSpPr>
        <p:spPr>
          <a:xfrm>
            <a:off x="5208587" y="4287837"/>
            <a:ext cx="1508126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64" name="Z"/>
          <p:cNvSpPr txBox="1"/>
          <p:nvPr/>
        </p:nvSpPr>
        <p:spPr>
          <a:xfrm>
            <a:off x="5667375" y="4503737"/>
            <a:ext cx="482600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65" name="Line"/>
          <p:cNvSpPr/>
          <p:nvPr/>
        </p:nvSpPr>
        <p:spPr>
          <a:xfrm>
            <a:off x="7064375" y="43608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7086600" y="5437187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7" name="“Right rotation” done!…"/>
          <p:cNvSpPr txBox="1"/>
          <p:nvPr/>
        </p:nvSpPr>
        <p:spPr>
          <a:xfrm>
            <a:off x="5295900" y="1743075"/>
            <a:ext cx="3288169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“Right rotation” done!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(“Left rotation” is mirror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   symmetric)</a:t>
            </a:r>
          </a:p>
        </p:txBody>
      </p:sp>
      <p:sp>
        <p:nvSpPr>
          <p:cNvPr id="668" name="Outside Case Completed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Outside Case Completed</a:t>
            </a:r>
          </a:p>
        </p:txBody>
      </p:sp>
      <p:sp>
        <p:nvSpPr>
          <p:cNvPr id="669" name="Line"/>
          <p:cNvSpPr/>
          <p:nvPr/>
        </p:nvSpPr>
        <p:spPr>
          <a:xfrm flipV="1">
            <a:off x="1327150" y="2487612"/>
            <a:ext cx="1527175" cy="101441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0" name="Line"/>
          <p:cNvSpPr/>
          <p:nvPr/>
        </p:nvSpPr>
        <p:spPr>
          <a:xfrm flipH="1">
            <a:off x="4037012" y="3546475"/>
            <a:ext cx="657226" cy="82550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>
            <a:off x="5264149" y="3524250"/>
            <a:ext cx="701676" cy="76993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2" name="AVL property has been restored!"/>
          <p:cNvSpPr txBox="1"/>
          <p:nvPr/>
        </p:nvSpPr>
        <p:spPr>
          <a:xfrm>
            <a:off x="3006725" y="5684837"/>
            <a:ext cx="5204083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AVL property has been restored!</a:t>
            </a:r>
          </a:p>
        </p:txBody>
      </p:sp>
      <p:sp>
        <p:nvSpPr>
          <p:cNvPr id="679" name="Connection Line"/>
          <p:cNvSpPr/>
          <p:nvPr/>
        </p:nvSpPr>
        <p:spPr>
          <a:xfrm>
            <a:off x="3494590" y="2439410"/>
            <a:ext cx="1129004" cy="634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74" name="Oval"/>
          <p:cNvSpPr/>
          <p:nvPr/>
        </p:nvSpPr>
        <p:spPr>
          <a:xfrm rot="1680000">
            <a:off x="23622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75" name="h"/>
          <p:cNvSpPr txBox="1"/>
          <p:nvPr/>
        </p:nvSpPr>
        <p:spPr>
          <a:xfrm>
            <a:off x="61722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76" name="h+1"/>
          <p:cNvSpPr txBox="1"/>
          <p:nvPr/>
        </p:nvSpPr>
        <p:spPr>
          <a:xfrm>
            <a:off x="1600200" y="34290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677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78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9700" y="2111375"/>
            <a:ext cx="4648201" cy="3213100"/>
            <a:chOff x="1409700" y="2111375"/>
            <a:chExt cx="4648201" cy="3213100"/>
          </a:xfrm>
        </p:grpSpPr>
        <p:cxnSp>
          <p:nvCxnSpPr>
            <p:cNvPr id="687" name="Connection Line"/>
            <p:cNvCxnSpPr>
              <a:stCxn id="683" idx="0"/>
              <a:endCxn id="685" idx="0"/>
            </p:cNvCxnSpPr>
            <p:nvPr/>
          </p:nvCxnSpPr>
          <p:spPr>
            <a:xfrm flipH="1">
              <a:off x="2705100" y="2111375"/>
              <a:ext cx="1676400" cy="13716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89" name="Connection Line"/>
            <p:cNvCxnSpPr>
              <a:stCxn id="685" idx="0"/>
              <a:endCxn id="688" idx="0"/>
            </p:cNvCxnSpPr>
            <p:nvPr/>
          </p:nvCxnSpPr>
          <p:spPr>
            <a:xfrm flipH="1">
              <a:off x="1409700" y="3482975"/>
              <a:ext cx="1295400" cy="18161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95" name="Connection Line"/>
            <p:cNvCxnSpPr>
              <a:stCxn id="685" idx="0"/>
              <a:endCxn id="691" idx="0"/>
            </p:cNvCxnSpPr>
            <p:nvPr/>
          </p:nvCxnSpPr>
          <p:spPr>
            <a:xfrm>
              <a:off x="2705100" y="3482975"/>
              <a:ext cx="1333501" cy="18415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96" name="Connection Line"/>
            <p:cNvCxnSpPr>
              <a:stCxn id="683" idx="0"/>
              <a:endCxn id="693" idx="0"/>
            </p:cNvCxnSpPr>
            <p:nvPr/>
          </p:nvCxnSpPr>
          <p:spPr>
            <a:xfrm>
              <a:off x="4381500" y="2111375"/>
              <a:ext cx="1676401" cy="22733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681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Circle"/>
          <p:cNvSpPr/>
          <p:nvPr/>
        </p:nvSpPr>
        <p:spPr>
          <a:xfrm>
            <a:off x="3962400" y="1692275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84" name="j"/>
          <p:cNvSpPr txBox="1"/>
          <p:nvPr/>
        </p:nvSpPr>
        <p:spPr>
          <a:xfrm>
            <a:off x="4191000" y="15398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685" name="Circle"/>
          <p:cNvSpPr/>
          <p:nvPr/>
        </p:nvSpPr>
        <p:spPr>
          <a:xfrm>
            <a:off x="2286000" y="3063875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86" name="k"/>
          <p:cNvSpPr txBox="1"/>
          <p:nvPr/>
        </p:nvSpPr>
        <p:spPr>
          <a:xfrm>
            <a:off x="2514600" y="29876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88" name="Triangle"/>
          <p:cNvSpPr/>
          <p:nvPr/>
        </p:nvSpPr>
        <p:spPr>
          <a:xfrm>
            <a:off x="609600" y="4435475"/>
            <a:ext cx="1600201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90" name="X"/>
          <p:cNvSpPr txBox="1"/>
          <p:nvPr/>
        </p:nvSpPr>
        <p:spPr>
          <a:xfrm>
            <a:off x="1143000" y="48926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91" name="Triangle"/>
          <p:cNvSpPr/>
          <p:nvPr/>
        </p:nvSpPr>
        <p:spPr>
          <a:xfrm>
            <a:off x="3276600" y="4511675"/>
            <a:ext cx="1524000" cy="12192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92" name="Y"/>
          <p:cNvSpPr txBox="1"/>
          <p:nvPr/>
        </p:nvSpPr>
        <p:spPr>
          <a:xfrm>
            <a:off x="3733800" y="48926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 dirty="0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93" name="Triangle"/>
          <p:cNvSpPr/>
          <p:nvPr/>
        </p:nvSpPr>
        <p:spPr>
          <a:xfrm>
            <a:off x="5257800" y="3521075"/>
            <a:ext cx="1600200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94" name="Z"/>
          <p:cNvSpPr txBox="1"/>
          <p:nvPr/>
        </p:nvSpPr>
        <p:spPr>
          <a:xfrm>
            <a:off x="5791200" y="38258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97" name="Line"/>
          <p:cNvSpPr/>
          <p:nvPr/>
        </p:nvSpPr>
        <p:spPr>
          <a:xfrm>
            <a:off x="7239000" y="4816475"/>
            <a:ext cx="1600200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8" name="Line"/>
          <p:cNvSpPr/>
          <p:nvPr/>
        </p:nvSpPr>
        <p:spPr>
          <a:xfrm>
            <a:off x="7239000" y="5730875"/>
            <a:ext cx="1600200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9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  <a:r>
              <a:t> </a:t>
            </a:r>
          </a:p>
        </p:txBody>
      </p:sp>
      <p:sp>
        <p:nvSpPr>
          <p:cNvPr id="700" name="Consider a valid…"/>
          <p:cNvSpPr txBox="1"/>
          <p:nvPr/>
        </p:nvSpPr>
        <p:spPr>
          <a:xfrm>
            <a:off x="641350" y="1754187"/>
            <a:ext cx="237436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Consider a valid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AVL subtree</a:t>
            </a:r>
          </a:p>
        </p:txBody>
      </p:sp>
      <p:sp>
        <p:nvSpPr>
          <p:cNvPr id="701" name="h"/>
          <p:cNvSpPr txBox="1"/>
          <p:nvPr/>
        </p:nvSpPr>
        <p:spPr>
          <a:xfrm>
            <a:off x="6248400" y="33528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02" name="h"/>
          <p:cNvSpPr txBox="1"/>
          <p:nvPr/>
        </p:nvSpPr>
        <p:spPr>
          <a:xfrm>
            <a:off x="4191000" y="41910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03" name="h"/>
          <p:cNvSpPr txBox="1"/>
          <p:nvPr/>
        </p:nvSpPr>
        <p:spPr>
          <a:xfrm>
            <a:off x="1676400" y="4267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04" name="Title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 </a:t>
            </a:r>
          </a:p>
        </p:txBody>
      </p:sp>
      <p:sp>
        <p:nvSpPr>
          <p:cNvPr id="70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4581" y="2165350"/>
            <a:ext cx="3849688" cy="3098271"/>
            <a:chOff x="2364581" y="2165350"/>
            <a:chExt cx="3849688" cy="3098271"/>
          </a:xfrm>
        </p:grpSpPr>
        <p:cxnSp>
          <p:nvCxnSpPr>
            <p:cNvPr id="714" name="Connection Line"/>
            <p:cNvCxnSpPr>
              <a:stCxn id="710" idx="0"/>
              <a:endCxn id="712" idx="0"/>
            </p:cNvCxnSpPr>
            <p:nvPr/>
          </p:nvCxnSpPr>
          <p:spPr>
            <a:xfrm flipH="1">
              <a:off x="3437731" y="2165350"/>
              <a:ext cx="1387476" cy="109696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16" name="Connection Line"/>
            <p:cNvCxnSpPr>
              <a:stCxn id="712" idx="0"/>
              <a:endCxn id="715" idx="0"/>
            </p:cNvCxnSpPr>
            <p:nvPr/>
          </p:nvCxnSpPr>
          <p:spPr>
            <a:xfrm flipH="1">
              <a:off x="2364581" y="3262312"/>
              <a:ext cx="1073151" cy="145309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22" name="Connection Line"/>
            <p:cNvCxnSpPr>
              <a:stCxn id="712" idx="0"/>
              <a:endCxn id="718" idx="0"/>
            </p:cNvCxnSpPr>
            <p:nvPr/>
          </p:nvCxnSpPr>
          <p:spPr>
            <a:xfrm>
              <a:off x="3437731" y="3262312"/>
              <a:ext cx="1103313" cy="200130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23" name="Connection Line"/>
            <p:cNvCxnSpPr>
              <a:stCxn id="710" idx="0"/>
              <a:endCxn id="720" idx="0"/>
            </p:cNvCxnSpPr>
            <p:nvPr/>
          </p:nvCxnSpPr>
          <p:spPr>
            <a:xfrm>
              <a:off x="4825206" y="2165350"/>
              <a:ext cx="1389063" cy="1818217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0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Inserting into Y…"/>
          <p:cNvSpPr txBox="1"/>
          <p:nvPr/>
        </p:nvSpPr>
        <p:spPr>
          <a:xfrm>
            <a:off x="647700" y="1744662"/>
            <a:ext cx="2295635" cy="150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Inserting into Y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destroys the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AVL property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at node j </a:t>
            </a:r>
          </a:p>
        </p:txBody>
      </p:sp>
      <p:sp>
        <p:nvSpPr>
          <p:cNvPr id="710" name="Oval"/>
          <p:cNvSpPr/>
          <p:nvPr/>
        </p:nvSpPr>
        <p:spPr>
          <a:xfrm>
            <a:off x="4478337" y="1830387"/>
            <a:ext cx="693738" cy="669926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1" name="j"/>
          <p:cNvSpPr txBox="1"/>
          <p:nvPr/>
        </p:nvSpPr>
        <p:spPr>
          <a:xfrm>
            <a:off x="4678362" y="1608137"/>
            <a:ext cx="4254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12" name="Oval"/>
          <p:cNvSpPr/>
          <p:nvPr/>
        </p:nvSpPr>
        <p:spPr>
          <a:xfrm>
            <a:off x="3090862" y="2927350"/>
            <a:ext cx="693738" cy="669925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3" name="k"/>
          <p:cNvSpPr txBox="1"/>
          <p:nvPr/>
        </p:nvSpPr>
        <p:spPr>
          <a:xfrm>
            <a:off x="3213100" y="2811462"/>
            <a:ext cx="4222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15" name="Triangle"/>
          <p:cNvSpPr/>
          <p:nvPr/>
        </p:nvSpPr>
        <p:spPr>
          <a:xfrm>
            <a:off x="1701800" y="4024312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7" name="X"/>
          <p:cNvSpPr txBox="1"/>
          <p:nvPr/>
        </p:nvSpPr>
        <p:spPr>
          <a:xfrm>
            <a:off x="2054225" y="4244975"/>
            <a:ext cx="649744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18" name="Triangle"/>
          <p:cNvSpPr/>
          <p:nvPr/>
        </p:nvSpPr>
        <p:spPr>
          <a:xfrm>
            <a:off x="3910012" y="4084637"/>
            <a:ext cx="1262063" cy="1768476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9" name="Y"/>
          <p:cNvSpPr txBox="1"/>
          <p:nvPr/>
        </p:nvSpPr>
        <p:spPr>
          <a:xfrm>
            <a:off x="4256087" y="4800600"/>
            <a:ext cx="7032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720" name="Triangle"/>
          <p:cNvSpPr/>
          <p:nvPr/>
        </p:nvSpPr>
        <p:spPr>
          <a:xfrm>
            <a:off x="5551487" y="3292475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21" name="Z"/>
          <p:cNvSpPr txBox="1"/>
          <p:nvPr/>
        </p:nvSpPr>
        <p:spPr>
          <a:xfrm>
            <a:off x="5903912" y="3471862"/>
            <a:ext cx="4238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724" name="Line"/>
          <p:cNvSpPr/>
          <p:nvPr/>
        </p:nvSpPr>
        <p:spPr>
          <a:xfrm>
            <a:off x="7191375" y="4329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5" name="Line"/>
          <p:cNvSpPr/>
          <p:nvPr/>
        </p:nvSpPr>
        <p:spPr>
          <a:xfrm>
            <a:off x="7213600" y="5094287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6" name="Line"/>
          <p:cNvSpPr/>
          <p:nvPr/>
        </p:nvSpPr>
        <p:spPr>
          <a:xfrm>
            <a:off x="7221537" y="5853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7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28" name="Does “right rotation”…"/>
          <p:cNvSpPr txBox="1"/>
          <p:nvPr/>
        </p:nvSpPr>
        <p:spPr>
          <a:xfrm>
            <a:off x="5718175" y="1819275"/>
            <a:ext cx="2882315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Does “right rotation”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restore balance?</a:t>
            </a:r>
          </a:p>
        </p:txBody>
      </p:sp>
      <p:sp>
        <p:nvSpPr>
          <p:cNvPr id="729" name="Oval"/>
          <p:cNvSpPr/>
          <p:nvPr/>
        </p:nvSpPr>
        <p:spPr>
          <a:xfrm rot="19500000">
            <a:off x="23622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30" name="h"/>
          <p:cNvSpPr txBox="1"/>
          <p:nvPr/>
        </p:nvSpPr>
        <p:spPr>
          <a:xfrm>
            <a:off x="6324600" y="3048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31" name="h+1"/>
          <p:cNvSpPr txBox="1"/>
          <p:nvPr/>
        </p:nvSpPr>
        <p:spPr>
          <a:xfrm>
            <a:off x="4800600" y="39624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732" name="h"/>
          <p:cNvSpPr txBox="1"/>
          <p:nvPr/>
        </p:nvSpPr>
        <p:spPr>
          <a:xfrm>
            <a:off x="25146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3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9475" y="2133600"/>
            <a:ext cx="3873500" cy="3130550"/>
            <a:chOff x="2149475" y="2133600"/>
            <a:chExt cx="3873500" cy="3130550"/>
          </a:xfrm>
        </p:grpSpPr>
        <p:cxnSp>
          <p:nvCxnSpPr>
            <p:cNvPr id="741" name="Connection Line"/>
            <p:cNvCxnSpPr>
              <a:stCxn id="737" idx="0"/>
              <a:endCxn id="745" idx="0"/>
            </p:cNvCxnSpPr>
            <p:nvPr/>
          </p:nvCxnSpPr>
          <p:spPr>
            <a:xfrm flipH="1">
              <a:off x="4006056" y="3054350"/>
              <a:ext cx="1026319" cy="22098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43" name="Connection Line"/>
            <p:cNvCxnSpPr>
              <a:stCxn id="739" idx="0"/>
              <a:endCxn id="742" idx="0"/>
            </p:cNvCxnSpPr>
            <p:nvPr/>
          </p:nvCxnSpPr>
          <p:spPr>
            <a:xfrm flipH="1">
              <a:off x="2149475" y="2133600"/>
              <a:ext cx="1219994" cy="1610255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49" name="Connection Line"/>
            <p:cNvCxnSpPr>
              <a:stCxn id="737" idx="0"/>
              <a:endCxn id="747" idx="0"/>
            </p:cNvCxnSpPr>
            <p:nvPr/>
          </p:nvCxnSpPr>
          <p:spPr>
            <a:xfrm>
              <a:off x="5032375" y="3054350"/>
              <a:ext cx="990600" cy="156845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50" name="Connection Line"/>
            <p:cNvCxnSpPr>
              <a:stCxn id="739" idx="0"/>
              <a:endCxn id="737" idx="0"/>
            </p:cNvCxnSpPr>
            <p:nvPr/>
          </p:nvCxnSpPr>
          <p:spPr>
            <a:xfrm>
              <a:off x="3369468" y="2133600"/>
              <a:ext cx="1662907" cy="92075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3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Oval"/>
          <p:cNvSpPr/>
          <p:nvPr/>
        </p:nvSpPr>
        <p:spPr>
          <a:xfrm>
            <a:off x="4643437" y="2676525"/>
            <a:ext cx="777876" cy="7556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38" name="j"/>
          <p:cNvSpPr txBox="1"/>
          <p:nvPr/>
        </p:nvSpPr>
        <p:spPr>
          <a:xfrm>
            <a:off x="4856162" y="2482850"/>
            <a:ext cx="4730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39" name="Oval"/>
          <p:cNvSpPr/>
          <p:nvPr/>
        </p:nvSpPr>
        <p:spPr>
          <a:xfrm>
            <a:off x="2979737" y="1755775"/>
            <a:ext cx="779463" cy="7556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0" name="k"/>
          <p:cNvSpPr txBox="1"/>
          <p:nvPr/>
        </p:nvSpPr>
        <p:spPr>
          <a:xfrm>
            <a:off x="3114675" y="1665287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42" name="Triangle"/>
          <p:cNvSpPr/>
          <p:nvPr/>
        </p:nvSpPr>
        <p:spPr>
          <a:xfrm>
            <a:off x="1423987" y="2992437"/>
            <a:ext cx="1450976" cy="1127126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4" name="X"/>
          <p:cNvSpPr txBox="1"/>
          <p:nvPr/>
        </p:nvSpPr>
        <p:spPr>
          <a:xfrm>
            <a:off x="1851025" y="3214687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45" name="Triangle"/>
          <p:cNvSpPr/>
          <p:nvPr/>
        </p:nvSpPr>
        <p:spPr>
          <a:xfrm>
            <a:off x="3298825" y="3844925"/>
            <a:ext cx="1414463" cy="212883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6" name="Y"/>
          <p:cNvSpPr txBox="1"/>
          <p:nvPr/>
        </p:nvSpPr>
        <p:spPr>
          <a:xfrm>
            <a:off x="3722687" y="4875212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747" name="Triangle"/>
          <p:cNvSpPr/>
          <p:nvPr/>
        </p:nvSpPr>
        <p:spPr>
          <a:xfrm>
            <a:off x="5280025" y="3844925"/>
            <a:ext cx="1485900" cy="11668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8" name="Z"/>
          <p:cNvSpPr txBox="1"/>
          <p:nvPr/>
        </p:nvSpPr>
        <p:spPr>
          <a:xfrm>
            <a:off x="5730875" y="4119562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751" name="Line"/>
          <p:cNvSpPr/>
          <p:nvPr/>
        </p:nvSpPr>
        <p:spPr>
          <a:xfrm>
            <a:off x="6978650" y="5011737"/>
            <a:ext cx="148431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6978650" y="4187825"/>
            <a:ext cx="1484313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3" name="Line"/>
          <p:cNvSpPr/>
          <p:nvPr/>
        </p:nvSpPr>
        <p:spPr>
          <a:xfrm flipV="1">
            <a:off x="7048499" y="5894387"/>
            <a:ext cx="1485901" cy="11113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4" name="“Right rotation”…"/>
          <p:cNvSpPr txBox="1"/>
          <p:nvPr/>
        </p:nvSpPr>
        <p:spPr>
          <a:xfrm>
            <a:off x="6019800" y="1768475"/>
            <a:ext cx="2747030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“Right rotation”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does not restore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balance… now k is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out of balance</a:t>
            </a:r>
          </a:p>
        </p:txBody>
      </p:sp>
      <p:sp>
        <p:nvSpPr>
          <p:cNvPr id="755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56" name="Oval"/>
          <p:cNvSpPr/>
          <p:nvPr/>
        </p:nvSpPr>
        <p:spPr>
          <a:xfrm rot="1680000">
            <a:off x="25908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57" name="h"/>
          <p:cNvSpPr txBox="1"/>
          <p:nvPr/>
        </p:nvSpPr>
        <p:spPr>
          <a:xfrm>
            <a:off x="6248400" y="35814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58" name="h+1"/>
          <p:cNvSpPr txBox="1"/>
          <p:nvPr/>
        </p:nvSpPr>
        <p:spPr>
          <a:xfrm>
            <a:off x="4141518" y="37338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759" name="h"/>
          <p:cNvSpPr txBox="1"/>
          <p:nvPr/>
        </p:nvSpPr>
        <p:spPr>
          <a:xfrm>
            <a:off x="2438400" y="2819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6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4581" y="2165350"/>
            <a:ext cx="3849688" cy="3098271"/>
            <a:chOff x="2364581" y="2165350"/>
            <a:chExt cx="3849688" cy="3098271"/>
          </a:xfrm>
        </p:grpSpPr>
        <p:cxnSp>
          <p:nvCxnSpPr>
            <p:cNvPr id="769" name="Connection Line"/>
            <p:cNvCxnSpPr>
              <a:stCxn id="765" idx="0"/>
              <a:endCxn id="767" idx="0"/>
            </p:cNvCxnSpPr>
            <p:nvPr/>
          </p:nvCxnSpPr>
          <p:spPr>
            <a:xfrm flipH="1">
              <a:off x="3437731" y="2165350"/>
              <a:ext cx="1387476" cy="109696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71" name="Connection Line"/>
            <p:cNvCxnSpPr>
              <a:stCxn id="767" idx="0"/>
              <a:endCxn id="770" idx="0"/>
            </p:cNvCxnSpPr>
            <p:nvPr/>
          </p:nvCxnSpPr>
          <p:spPr>
            <a:xfrm flipH="1">
              <a:off x="2364581" y="3262312"/>
              <a:ext cx="1073151" cy="145309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77" name="Connection Line"/>
            <p:cNvCxnSpPr>
              <a:stCxn id="767" idx="0"/>
              <a:endCxn id="773" idx="0"/>
            </p:cNvCxnSpPr>
            <p:nvPr/>
          </p:nvCxnSpPr>
          <p:spPr>
            <a:xfrm>
              <a:off x="3437731" y="3262312"/>
              <a:ext cx="1103313" cy="200130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78" name="Connection Line"/>
            <p:cNvCxnSpPr>
              <a:stCxn id="765" idx="0"/>
              <a:endCxn id="775" idx="0"/>
            </p:cNvCxnSpPr>
            <p:nvPr/>
          </p:nvCxnSpPr>
          <p:spPr>
            <a:xfrm>
              <a:off x="4825206" y="2165350"/>
              <a:ext cx="1389063" cy="1818217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6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Consider the structure…"/>
          <p:cNvSpPr txBox="1"/>
          <p:nvPr/>
        </p:nvSpPr>
        <p:spPr>
          <a:xfrm>
            <a:off x="647700" y="1744662"/>
            <a:ext cx="3187413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Consider the structure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of subtree Y…</a:t>
            </a:r>
          </a:p>
        </p:txBody>
      </p:sp>
      <p:sp>
        <p:nvSpPr>
          <p:cNvPr id="765" name="Oval"/>
          <p:cNvSpPr/>
          <p:nvPr/>
        </p:nvSpPr>
        <p:spPr>
          <a:xfrm>
            <a:off x="4478337" y="1830387"/>
            <a:ext cx="693738" cy="669926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66" name="j"/>
          <p:cNvSpPr txBox="1"/>
          <p:nvPr/>
        </p:nvSpPr>
        <p:spPr>
          <a:xfrm>
            <a:off x="4678362" y="1608137"/>
            <a:ext cx="4254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67" name="Oval"/>
          <p:cNvSpPr/>
          <p:nvPr/>
        </p:nvSpPr>
        <p:spPr>
          <a:xfrm>
            <a:off x="3090862" y="2927350"/>
            <a:ext cx="693738" cy="669925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68" name="k"/>
          <p:cNvSpPr txBox="1"/>
          <p:nvPr/>
        </p:nvSpPr>
        <p:spPr>
          <a:xfrm>
            <a:off x="3213100" y="2811462"/>
            <a:ext cx="4222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70" name="Triangle"/>
          <p:cNvSpPr/>
          <p:nvPr/>
        </p:nvSpPr>
        <p:spPr>
          <a:xfrm>
            <a:off x="1701800" y="4024312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2" name="X"/>
          <p:cNvSpPr txBox="1"/>
          <p:nvPr/>
        </p:nvSpPr>
        <p:spPr>
          <a:xfrm>
            <a:off x="2054225" y="4244975"/>
            <a:ext cx="6207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73" name="Triangle"/>
          <p:cNvSpPr/>
          <p:nvPr/>
        </p:nvSpPr>
        <p:spPr>
          <a:xfrm>
            <a:off x="3910012" y="4084637"/>
            <a:ext cx="1262063" cy="1768476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4" name="Y"/>
          <p:cNvSpPr txBox="1"/>
          <p:nvPr/>
        </p:nvSpPr>
        <p:spPr>
          <a:xfrm>
            <a:off x="4256087" y="4800600"/>
            <a:ext cx="6318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775" name="Triangle"/>
          <p:cNvSpPr/>
          <p:nvPr/>
        </p:nvSpPr>
        <p:spPr>
          <a:xfrm>
            <a:off x="5551487" y="3292475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6" name="Z"/>
          <p:cNvSpPr txBox="1"/>
          <p:nvPr/>
        </p:nvSpPr>
        <p:spPr>
          <a:xfrm>
            <a:off x="5903912" y="3471862"/>
            <a:ext cx="7032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779" name="Line"/>
          <p:cNvSpPr/>
          <p:nvPr/>
        </p:nvSpPr>
        <p:spPr>
          <a:xfrm>
            <a:off x="7191375" y="4329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0" name="Line"/>
          <p:cNvSpPr/>
          <p:nvPr/>
        </p:nvSpPr>
        <p:spPr>
          <a:xfrm>
            <a:off x="7213600" y="5094287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7221537" y="5853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2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83" name="h"/>
          <p:cNvSpPr txBox="1"/>
          <p:nvPr/>
        </p:nvSpPr>
        <p:spPr>
          <a:xfrm>
            <a:off x="6324600" y="3048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84" name="h+1"/>
          <p:cNvSpPr txBox="1"/>
          <p:nvPr/>
        </p:nvSpPr>
        <p:spPr>
          <a:xfrm>
            <a:off x="4800600" y="39624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785" name="h"/>
          <p:cNvSpPr txBox="1"/>
          <p:nvPr/>
        </p:nvSpPr>
        <p:spPr>
          <a:xfrm>
            <a:off x="25146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8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7993" y="2056606"/>
            <a:ext cx="4229895" cy="3805432"/>
            <a:chOff x="1727993" y="2056606"/>
            <a:chExt cx="4229895" cy="3805432"/>
          </a:xfrm>
        </p:grpSpPr>
        <p:cxnSp>
          <p:nvCxnSpPr>
            <p:cNvPr id="794" name="Connection Line"/>
            <p:cNvCxnSpPr>
              <a:stCxn id="790" idx="0"/>
              <a:endCxn id="792" idx="0"/>
            </p:cNvCxnSpPr>
            <p:nvPr/>
          </p:nvCxnSpPr>
          <p:spPr>
            <a:xfrm flipH="1">
              <a:off x="2906712" y="2056606"/>
              <a:ext cx="1525588" cy="11826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96" name="Connection Line"/>
            <p:cNvCxnSpPr>
              <a:stCxn id="792" idx="0"/>
              <a:endCxn id="795" idx="0"/>
            </p:cNvCxnSpPr>
            <p:nvPr/>
          </p:nvCxnSpPr>
          <p:spPr>
            <a:xfrm flipH="1">
              <a:off x="1727993" y="3239293"/>
              <a:ext cx="1178720" cy="156554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02" name="Connection Line"/>
            <p:cNvCxnSpPr>
              <a:stCxn id="792" idx="0"/>
              <a:endCxn id="809" idx="0"/>
            </p:cNvCxnSpPr>
            <p:nvPr/>
          </p:nvCxnSpPr>
          <p:spPr>
            <a:xfrm>
              <a:off x="2906712" y="3239293"/>
              <a:ext cx="1178720" cy="98583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03" name="Connection Line"/>
            <p:cNvCxnSpPr>
              <a:stCxn id="790" idx="0"/>
              <a:endCxn id="800" idx="0"/>
            </p:cNvCxnSpPr>
            <p:nvPr/>
          </p:nvCxnSpPr>
          <p:spPr>
            <a:xfrm>
              <a:off x="4432300" y="2056606"/>
              <a:ext cx="1525588" cy="196029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11" name="Connection Line"/>
            <p:cNvCxnSpPr/>
            <p:nvPr/>
          </p:nvCxnSpPr>
          <p:spPr>
            <a:xfrm flipH="1">
              <a:off x="3123652" y="4240048"/>
              <a:ext cx="831057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12" name="Connection Line"/>
            <p:cNvCxnSpPr/>
            <p:nvPr/>
          </p:nvCxnSpPr>
          <p:spPr>
            <a:xfrm>
              <a:off x="4121149" y="4383810"/>
              <a:ext cx="901701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8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1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92" name="Oval"/>
          <p:cNvSpPr/>
          <p:nvPr/>
        </p:nvSpPr>
        <p:spPr>
          <a:xfrm>
            <a:off x="2525712" y="2878137"/>
            <a:ext cx="762001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3" name="k"/>
          <p:cNvSpPr txBox="1"/>
          <p:nvPr/>
        </p:nvSpPr>
        <p:spPr>
          <a:xfrm>
            <a:off x="2678112" y="27559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95" name="Triangle"/>
          <p:cNvSpPr/>
          <p:nvPr/>
        </p:nvSpPr>
        <p:spPr>
          <a:xfrm>
            <a:off x="1000125" y="4060825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7" name="X"/>
          <p:cNvSpPr txBox="1"/>
          <p:nvPr/>
        </p:nvSpPr>
        <p:spPr>
          <a:xfrm>
            <a:off x="1462087" y="429895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98" name="Triangle"/>
          <p:cNvSpPr/>
          <p:nvPr/>
        </p:nvSpPr>
        <p:spPr>
          <a:xfrm>
            <a:off x="2595562" y="4914900"/>
            <a:ext cx="1317626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9" name="V"/>
          <p:cNvSpPr txBox="1"/>
          <p:nvPr/>
        </p:nvSpPr>
        <p:spPr>
          <a:xfrm>
            <a:off x="2978150" y="52752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800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01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804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6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7" name="Triangle"/>
          <p:cNvSpPr/>
          <p:nvPr/>
        </p:nvSpPr>
        <p:spPr>
          <a:xfrm>
            <a:off x="4329112" y="49149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08" name="W"/>
          <p:cNvSpPr txBox="1"/>
          <p:nvPr/>
        </p:nvSpPr>
        <p:spPr>
          <a:xfrm>
            <a:off x="4572000" y="5262562"/>
            <a:ext cx="463550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sp>
        <p:nvSpPr>
          <p:cNvPr id="809" name="Oval"/>
          <p:cNvSpPr/>
          <p:nvPr/>
        </p:nvSpPr>
        <p:spPr>
          <a:xfrm>
            <a:off x="3703637" y="3863975"/>
            <a:ext cx="763588" cy="722313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10" name="i"/>
          <p:cNvSpPr txBox="1"/>
          <p:nvPr/>
        </p:nvSpPr>
        <p:spPr>
          <a:xfrm>
            <a:off x="3890962" y="37639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13" name="Y = node i and…"/>
          <p:cNvSpPr txBox="1"/>
          <p:nvPr/>
        </p:nvSpPr>
        <p:spPr>
          <a:xfrm>
            <a:off x="647700" y="1744662"/>
            <a:ext cx="252676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Y = node i and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subtrees V and W</a:t>
            </a:r>
          </a:p>
        </p:txBody>
      </p:sp>
      <p:sp>
        <p:nvSpPr>
          <p:cNvPr id="814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815" name="h"/>
          <p:cNvSpPr txBox="1"/>
          <p:nvPr/>
        </p:nvSpPr>
        <p:spPr>
          <a:xfrm>
            <a:off x="6019800" y="3048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816" name="h+1"/>
          <p:cNvSpPr txBox="1"/>
          <p:nvPr/>
        </p:nvSpPr>
        <p:spPr>
          <a:xfrm>
            <a:off x="4495800" y="39624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817" name="h"/>
          <p:cNvSpPr txBox="1"/>
          <p:nvPr/>
        </p:nvSpPr>
        <p:spPr>
          <a:xfrm>
            <a:off x="19812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818" name="h or h-1"/>
          <p:cNvSpPr txBox="1"/>
          <p:nvPr/>
        </p:nvSpPr>
        <p:spPr>
          <a:xfrm>
            <a:off x="3657600" y="4800600"/>
            <a:ext cx="9794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 or h-1</a:t>
            </a:r>
          </a:p>
        </p:txBody>
      </p:sp>
      <p:sp>
        <p:nvSpPr>
          <p:cNvPr id="81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7993" y="2056606"/>
            <a:ext cx="4229895" cy="3646753"/>
            <a:chOff x="1727993" y="2056606"/>
            <a:chExt cx="4229895" cy="3646753"/>
          </a:xfrm>
        </p:grpSpPr>
        <p:cxnSp>
          <p:nvCxnSpPr>
            <p:cNvPr id="827" name="Connection Line"/>
            <p:cNvCxnSpPr>
              <a:stCxn id="823" idx="0"/>
              <a:endCxn id="825" idx="0"/>
            </p:cNvCxnSpPr>
            <p:nvPr/>
          </p:nvCxnSpPr>
          <p:spPr>
            <a:xfrm flipH="1">
              <a:off x="2906712" y="2056606"/>
              <a:ext cx="1525588" cy="11826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29" name="Connection Line"/>
            <p:cNvCxnSpPr>
              <a:stCxn id="825" idx="0"/>
              <a:endCxn id="828" idx="0"/>
            </p:cNvCxnSpPr>
            <p:nvPr/>
          </p:nvCxnSpPr>
          <p:spPr>
            <a:xfrm flipH="1">
              <a:off x="1727993" y="3239293"/>
              <a:ext cx="1178720" cy="156554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35" name="Connection Line"/>
            <p:cNvCxnSpPr>
              <a:stCxn id="825" idx="0"/>
              <a:endCxn id="842" idx="0"/>
            </p:cNvCxnSpPr>
            <p:nvPr/>
          </p:nvCxnSpPr>
          <p:spPr>
            <a:xfrm>
              <a:off x="2906712" y="3239293"/>
              <a:ext cx="1178720" cy="98583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36" name="Connection Line"/>
            <p:cNvCxnSpPr>
              <a:stCxn id="823" idx="0"/>
              <a:endCxn id="833" idx="0"/>
            </p:cNvCxnSpPr>
            <p:nvPr/>
          </p:nvCxnSpPr>
          <p:spPr>
            <a:xfrm>
              <a:off x="4432300" y="2056606"/>
              <a:ext cx="1525588" cy="196029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44" name="Connection Line"/>
            <p:cNvCxnSpPr>
              <a:stCxn id="842" idx="0"/>
              <a:endCxn id="831" idx="0"/>
            </p:cNvCxnSpPr>
            <p:nvPr/>
          </p:nvCxnSpPr>
          <p:spPr>
            <a:xfrm flipH="1">
              <a:off x="3254375" y="4225131"/>
              <a:ext cx="831057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45" name="Connection Line"/>
            <p:cNvCxnSpPr>
              <a:stCxn id="842" idx="0"/>
              <a:endCxn id="840" idx="0"/>
            </p:cNvCxnSpPr>
            <p:nvPr/>
          </p:nvCxnSpPr>
          <p:spPr>
            <a:xfrm>
              <a:off x="4085431" y="4225131"/>
              <a:ext cx="901701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821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4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825" name="Oval"/>
          <p:cNvSpPr/>
          <p:nvPr/>
        </p:nvSpPr>
        <p:spPr>
          <a:xfrm>
            <a:off x="2525712" y="2878137"/>
            <a:ext cx="762001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6" name="k"/>
          <p:cNvSpPr txBox="1"/>
          <p:nvPr/>
        </p:nvSpPr>
        <p:spPr>
          <a:xfrm>
            <a:off x="2678112" y="27559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828" name="Triangle"/>
          <p:cNvSpPr/>
          <p:nvPr/>
        </p:nvSpPr>
        <p:spPr>
          <a:xfrm>
            <a:off x="1000125" y="4060825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0" name="X"/>
          <p:cNvSpPr txBox="1"/>
          <p:nvPr/>
        </p:nvSpPr>
        <p:spPr>
          <a:xfrm>
            <a:off x="1462087" y="429895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31" name="Triangle"/>
          <p:cNvSpPr/>
          <p:nvPr/>
        </p:nvSpPr>
        <p:spPr>
          <a:xfrm>
            <a:off x="2595562" y="4914900"/>
            <a:ext cx="1317626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2" name="V"/>
          <p:cNvSpPr txBox="1"/>
          <p:nvPr/>
        </p:nvSpPr>
        <p:spPr>
          <a:xfrm>
            <a:off x="2978150" y="52752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833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4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837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8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9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0" name="Triangle"/>
          <p:cNvSpPr/>
          <p:nvPr/>
        </p:nvSpPr>
        <p:spPr>
          <a:xfrm>
            <a:off x="4329112" y="49149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1" name="W"/>
          <p:cNvSpPr txBox="1"/>
          <p:nvPr/>
        </p:nvSpPr>
        <p:spPr>
          <a:xfrm>
            <a:off x="4572000" y="5262562"/>
            <a:ext cx="463550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sp>
        <p:nvSpPr>
          <p:cNvPr id="842" name="Oval"/>
          <p:cNvSpPr/>
          <p:nvPr/>
        </p:nvSpPr>
        <p:spPr>
          <a:xfrm>
            <a:off x="3703637" y="3863975"/>
            <a:ext cx="763588" cy="722313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3" name="i"/>
          <p:cNvSpPr txBox="1"/>
          <p:nvPr/>
        </p:nvSpPr>
        <p:spPr>
          <a:xfrm>
            <a:off x="3890962" y="37639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46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847" name="We will do a left-right…"/>
          <p:cNvSpPr txBox="1"/>
          <p:nvPr/>
        </p:nvSpPr>
        <p:spPr>
          <a:xfrm>
            <a:off x="5357812" y="1768475"/>
            <a:ext cx="308829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We will do a </a:t>
            </a: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left-right </a:t>
            </a:r>
            <a:endParaRPr>
              <a:solidFill>
                <a:schemeClr val="accent2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“double rotation” .</a:t>
            </a:r>
            <a:r>
              <a:rPr>
                <a:latin typeface="Arial"/>
                <a:ea typeface="Arial"/>
                <a:cs typeface="Arial"/>
                <a:sym typeface="Arial"/>
              </a:rPr>
              <a:t> . .</a:t>
            </a:r>
          </a:p>
        </p:txBody>
      </p:sp>
      <p:sp>
        <p:nvSpPr>
          <p:cNvPr id="848" name="Line"/>
          <p:cNvSpPr/>
          <p:nvPr/>
        </p:nvSpPr>
        <p:spPr>
          <a:xfrm>
            <a:off x="3490912" y="2996674"/>
            <a:ext cx="735013" cy="827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7" extrusionOk="0">
                <a:moveTo>
                  <a:pt x="21600" y="21287"/>
                </a:moveTo>
                <a:cubicBezTo>
                  <a:pt x="21087" y="14019"/>
                  <a:pt x="20620" y="6792"/>
                  <a:pt x="17028" y="3239"/>
                </a:cubicBezTo>
                <a:cubicBezTo>
                  <a:pt x="13436" y="-313"/>
                  <a:pt x="6718" y="-109"/>
                  <a:pt x="0" y="95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3122728" y="2152650"/>
            <a:ext cx="757123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3" h="21600" extrusionOk="0">
                <a:moveTo>
                  <a:pt x="7043" y="21600"/>
                </a:moveTo>
                <a:cubicBezTo>
                  <a:pt x="2723" y="14497"/>
                  <a:pt x="-1597" y="7394"/>
                  <a:pt x="584" y="3780"/>
                </a:cubicBezTo>
                <a:cubicBezTo>
                  <a:pt x="2765" y="166"/>
                  <a:pt x="11363" y="83"/>
                  <a:pt x="20003" y="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0" name="Oval"/>
          <p:cNvSpPr/>
          <p:nvPr/>
        </p:nvSpPr>
        <p:spPr>
          <a:xfrm rot="1680000">
            <a:off x="1752600" y="3008312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1" name="Oval"/>
          <p:cNvSpPr/>
          <p:nvPr/>
        </p:nvSpPr>
        <p:spPr>
          <a:xfrm rot="19500000">
            <a:off x="1981200" y="18288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7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grpSp>
        <p:nvGrpSpPr>
          <p:cNvPr id="860" name="Group"/>
          <p:cNvGrpSpPr/>
          <p:nvPr/>
        </p:nvGrpSpPr>
        <p:grpSpPr>
          <a:xfrm>
            <a:off x="1828800" y="3712791"/>
            <a:ext cx="762000" cy="856405"/>
            <a:chOff x="0" y="0"/>
            <a:chExt cx="762000" cy="856404"/>
          </a:xfrm>
        </p:grpSpPr>
        <p:sp>
          <p:nvSpPr>
            <p:cNvPr id="858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59" name="k"/>
            <p:cNvSpPr txBox="1"/>
            <p:nvPr/>
          </p:nvSpPr>
          <p:spPr>
            <a:xfrm>
              <a:off x="157480" y="-1"/>
              <a:ext cx="447040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sp>
        <p:nvSpPr>
          <p:cNvPr id="886" name="Connection Line"/>
          <p:cNvSpPr/>
          <p:nvPr/>
        </p:nvSpPr>
        <p:spPr>
          <a:xfrm>
            <a:off x="3194390" y="2289247"/>
            <a:ext cx="940185" cy="73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62" name="Triangle"/>
          <p:cNvSpPr/>
          <p:nvPr/>
        </p:nvSpPr>
        <p:spPr>
          <a:xfrm>
            <a:off x="609600" y="4953000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87" name="Connection Line"/>
          <p:cNvSpPr/>
          <p:nvPr/>
        </p:nvSpPr>
        <p:spPr>
          <a:xfrm>
            <a:off x="1564493" y="4539554"/>
            <a:ext cx="421867" cy="7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64" name="X"/>
          <p:cNvSpPr txBox="1"/>
          <p:nvPr/>
        </p:nvSpPr>
        <p:spPr>
          <a:xfrm>
            <a:off x="1071562" y="52578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867" name="Group"/>
          <p:cNvGrpSpPr/>
          <p:nvPr/>
        </p:nvGrpSpPr>
        <p:grpSpPr>
          <a:xfrm>
            <a:off x="2357437" y="4876800"/>
            <a:ext cx="1317626" cy="1315218"/>
            <a:chOff x="101918" y="0"/>
            <a:chExt cx="1317624" cy="1315217"/>
          </a:xfrm>
        </p:grpSpPr>
        <p:sp>
          <p:nvSpPr>
            <p:cNvPr id="865" name="Triangle"/>
            <p:cNvSpPr/>
            <p:nvPr/>
          </p:nvSpPr>
          <p:spPr>
            <a:xfrm>
              <a:off x="101918" y="0"/>
              <a:ext cx="1317626" cy="1182688"/>
            </a:xfrm>
            <a:prstGeom prst="triangl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66" name="V"/>
            <p:cNvSpPr txBox="1"/>
            <p:nvPr/>
          </p:nvSpPr>
          <p:spPr>
            <a:xfrm>
              <a:off x="479949" y="458813"/>
              <a:ext cx="561564" cy="85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sp>
        <p:nvSpPr>
          <p:cNvPr id="868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69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888" name="Connection Line"/>
          <p:cNvSpPr/>
          <p:nvPr/>
        </p:nvSpPr>
        <p:spPr>
          <a:xfrm>
            <a:off x="2433240" y="4563316"/>
            <a:ext cx="366374" cy="69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cxnSp>
        <p:nvCxnSpPr>
          <p:cNvPr id="871" name="Connection Line"/>
          <p:cNvCxnSpPr>
            <a:stCxn id="856" idx="0"/>
            <a:endCxn id="868" idx="0"/>
          </p:cNvCxnSpPr>
          <p:nvPr/>
        </p:nvCxnSpPr>
        <p:spPr>
          <a:xfrm>
            <a:off x="4432300" y="2056606"/>
            <a:ext cx="1525588" cy="1960299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872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4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5" name="Triangle"/>
          <p:cNvSpPr/>
          <p:nvPr/>
        </p:nvSpPr>
        <p:spPr>
          <a:xfrm>
            <a:off x="3810000" y="40386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76" name="W"/>
          <p:cNvSpPr txBox="1"/>
          <p:nvPr/>
        </p:nvSpPr>
        <p:spPr>
          <a:xfrm>
            <a:off x="4052887" y="4386262"/>
            <a:ext cx="4635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879" name="Group"/>
          <p:cNvGrpSpPr/>
          <p:nvPr/>
        </p:nvGrpSpPr>
        <p:grpSpPr>
          <a:xfrm>
            <a:off x="2514600" y="2828554"/>
            <a:ext cx="763588" cy="856405"/>
            <a:chOff x="0" y="0"/>
            <a:chExt cx="763587" cy="856404"/>
          </a:xfrm>
        </p:grpSpPr>
        <p:sp>
          <p:nvSpPr>
            <p:cNvPr id="877" name="Oval"/>
            <p:cNvSpPr/>
            <p:nvPr/>
          </p:nvSpPr>
          <p:spPr>
            <a:xfrm>
              <a:off x="0" y="67045"/>
              <a:ext cx="763588" cy="722314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78" name="i"/>
            <p:cNvSpPr txBox="1"/>
            <p:nvPr/>
          </p:nvSpPr>
          <p:spPr>
            <a:xfrm>
              <a:off x="2535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sp>
        <p:nvSpPr>
          <p:cNvPr id="889" name="Connection Line"/>
          <p:cNvSpPr/>
          <p:nvPr/>
        </p:nvSpPr>
        <p:spPr>
          <a:xfrm>
            <a:off x="3162141" y="3522279"/>
            <a:ext cx="1020406" cy="1019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81" name="Double rotation : first rotation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: first rotation</a:t>
            </a:r>
          </a:p>
        </p:txBody>
      </p:sp>
      <p:sp>
        <p:nvSpPr>
          <p:cNvPr id="882" name="left rotation complete"/>
          <p:cNvSpPr txBox="1"/>
          <p:nvPr/>
        </p:nvSpPr>
        <p:spPr>
          <a:xfrm>
            <a:off x="5357812" y="1768475"/>
            <a:ext cx="293351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 rotation complete</a:t>
            </a:r>
          </a:p>
        </p:txBody>
      </p:sp>
      <p:sp>
        <p:nvSpPr>
          <p:cNvPr id="890" name="Connection Line"/>
          <p:cNvSpPr/>
          <p:nvPr/>
        </p:nvSpPr>
        <p:spPr>
          <a:xfrm>
            <a:off x="2437840" y="3551579"/>
            <a:ext cx="229629" cy="2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84" name="Oval"/>
          <p:cNvSpPr/>
          <p:nvPr/>
        </p:nvSpPr>
        <p:spPr>
          <a:xfrm rot="19500000">
            <a:off x="685800" y="29718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8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95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grpSp>
        <p:nvGrpSpPr>
          <p:cNvPr id="898" name="Group"/>
          <p:cNvGrpSpPr/>
          <p:nvPr/>
        </p:nvGrpSpPr>
        <p:grpSpPr>
          <a:xfrm>
            <a:off x="1828800" y="3712791"/>
            <a:ext cx="762000" cy="856405"/>
            <a:chOff x="0" y="0"/>
            <a:chExt cx="762000" cy="856404"/>
          </a:xfrm>
        </p:grpSpPr>
        <p:sp>
          <p:nvSpPr>
            <p:cNvPr id="896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97" name="k"/>
            <p:cNvSpPr txBox="1"/>
            <p:nvPr/>
          </p:nvSpPr>
          <p:spPr>
            <a:xfrm>
              <a:off x="157480" y="-1"/>
              <a:ext cx="447040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sp>
        <p:nvSpPr>
          <p:cNvPr id="924" name="Connection Line"/>
          <p:cNvSpPr/>
          <p:nvPr/>
        </p:nvSpPr>
        <p:spPr>
          <a:xfrm>
            <a:off x="3194390" y="2289247"/>
            <a:ext cx="940185" cy="73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0" name="Triangle"/>
          <p:cNvSpPr/>
          <p:nvPr/>
        </p:nvSpPr>
        <p:spPr>
          <a:xfrm>
            <a:off x="609600" y="4953000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25" name="Connection Line"/>
          <p:cNvSpPr/>
          <p:nvPr/>
        </p:nvSpPr>
        <p:spPr>
          <a:xfrm>
            <a:off x="1564493" y="4539554"/>
            <a:ext cx="421867" cy="7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2" name="X"/>
          <p:cNvSpPr txBox="1"/>
          <p:nvPr/>
        </p:nvSpPr>
        <p:spPr>
          <a:xfrm>
            <a:off x="1071562" y="52578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905" name="Group"/>
          <p:cNvGrpSpPr/>
          <p:nvPr/>
        </p:nvGrpSpPr>
        <p:grpSpPr>
          <a:xfrm>
            <a:off x="2357437" y="4876800"/>
            <a:ext cx="1317626" cy="1315218"/>
            <a:chOff x="101918" y="0"/>
            <a:chExt cx="1317624" cy="1315217"/>
          </a:xfrm>
        </p:grpSpPr>
        <p:sp>
          <p:nvSpPr>
            <p:cNvPr id="903" name="Triangle"/>
            <p:cNvSpPr/>
            <p:nvPr/>
          </p:nvSpPr>
          <p:spPr>
            <a:xfrm>
              <a:off x="101918" y="0"/>
              <a:ext cx="1317626" cy="1182688"/>
            </a:xfrm>
            <a:prstGeom prst="triangl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04" name="V"/>
            <p:cNvSpPr txBox="1"/>
            <p:nvPr/>
          </p:nvSpPr>
          <p:spPr>
            <a:xfrm>
              <a:off x="479949" y="458813"/>
              <a:ext cx="561564" cy="85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sp>
        <p:nvSpPr>
          <p:cNvPr id="906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07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926" name="Connection Line"/>
          <p:cNvSpPr/>
          <p:nvPr/>
        </p:nvSpPr>
        <p:spPr>
          <a:xfrm>
            <a:off x="2433240" y="4563316"/>
            <a:ext cx="366374" cy="69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cxnSp>
        <p:nvCxnSpPr>
          <p:cNvPr id="909" name="Connection Line"/>
          <p:cNvCxnSpPr>
            <a:stCxn id="894" idx="0"/>
            <a:endCxn id="906" idx="0"/>
          </p:cNvCxnSpPr>
          <p:nvPr/>
        </p:nvCxnSpPr>
        <p:spPr>
          <a:xfrm>
            <a:off x="4432300" y="2056606"/>
            <a:ext cx="1525588" cy="1960299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910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1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2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3" name="Triangle"/>
          <p:cNvSpPr/>
          <p:nvPr/>
        </p:nvSpPr>
        <p:spPr>
          <a:xfrm>
            <a:off x="3810000" y="40386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14" name="W"/>
          <p:cNvSpPr txBox="1"/>
          <p:nvPr/>
        </p:nvSpPr>
        <p:spPr>
          <a:xfrm>
            <a:off x="4052887" y="4386262"/>
            <a:ext cx="4635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917" name="Group"/>
          <p:cNvGrpSpPr/>
          <p:nvPr/>
        </p:nvGrpSpPr>
        <p:grpSpPr>
          <a:xfrm>
            <a:off x="2514600" y="2828554"/>
            <a:ext cx="763588" cy="856405"/>
            <a:chOff x="0" y="0"/>
            <a:chExt cx="763587" cy="856404"/>
          </a:xfrm>
        </p:grpSpPr>
        <p:sp>
          <p:nvSpPr>
            <p:cNvPr id="915" name="Oval"/>
            <p:cNvSpPr/>
            <p:nvPr/>
          </p:nvSpPr>
          <p:spPr>
            <a:xfrm>
              <a:off x="0" y="67045"/>
              <a:ext cx="763588" cy="722314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16" name="i"/>
            <p:cNvSpPr txBox="1"/>
            <p:nvPr/>
          </p:nvSpPr>
          <p:spPr>
            <a:xfrm>
              <a:off x="2535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sp>
        <p:nvSpPr>
          <p:cNvPr id="927" name="Connection Line"/>
          <p:cNvSpPr/>
          <p:nvPr/>
        </p:nvSpPr>
        <p:spPr>
          <a:xfrm>
            <a:off x="3162141" y="3522279"/>
            <a:ext cx="1020406" cy="1019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19" name="Double rotation : second rotation"/>
          <p:cNvSpPr txBox="1"/>
          <p:nvPr/>
        </p:nvSpPr>
        <p:spPr>
          <a:xfrm>
            <a:off x="665162" y="376646"/>
            <a:ext cx="7813676" cy="134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: second rotation</a:t>
            </a:r>
          </a:p>
        </p:txBody>
      </p:sp>
      <p:sp>
        <p:nvSpPr>
          <p:cNvPr id="928" name="Connection Line"/>
          <p:cNvSpPr/>
          <p:nvPr/>
        </p:nvSpPr>
        <p:spPr>
          <a:xfrm>
            <a:off x="2437840" y="3551579"/>
            <a:ext cx="229629" cy="2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21" name="Oval"/>
          <p:cNvSpPr/>
          <p:nvPr/>
        </p:nvSpPr>
        <p:spPr>
          <a:xfrm rot="19500000">
            <a:off x="1905000" y="1941512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22" name="Now do a right rotation"/>
          <p:cNvSpPr txBox="1"/>
          <p:nvPr/>
        </p:nvSpPr>
        <p:spPr>
          <a:xfrm>
            <a:off x="5318125" y="1954212"/>
            <a:ext cx="317074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Now do a right rotation</a:t>
            </a:r>
          </a:p>
        </p:txBody>
      </p:sp>
      <p:sp>
        <p:nvSpPr>
          <p:cNvPr id="92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roup"/>
          <p:cNvGrpSpPr/>
          <p:nvPr/>
        </p:nvGrpSpPr>
        <p:grpSpPr>
          <a:xfrm>
            <a:off x="4810125" y="3706441"/>
            <a:ext cx="762000" cy="856405"/>
            <a:chOff x="0" y="0"/>
            <a:chExt cx="762000" cy="856404"/>
          </a:xfrm>
        </p:grpSpPr>
        <p:sp>
          <p:nvSpPr>
            <p:cNvPr id="932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33" name="j"/>
            <p:cNvSpPr txBox="1"/>
            <p:nvPr/>
          </p:nvSpPr>
          <p:spPr>
            <a:xfrm>
              <a:off x="252748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</p:grpSp>
      <p:grpSp>
        <p:nvGrpSpPr>
          <p:cNvPr id="937" name="Group"/>
          <p:cNvGrpSpPr/>
          <p:nvPr/>
        </p:nvGrpSpPr>
        <p:grpSpPr>
          <a:xfrm>
            <a:off x="1828800" y="3712791"/>
            <a:ext cx="762000" cy="856405"/>
            <a:chOff x="0" y="0"/>
            <a:chExt cx="762000" cy="856404"/>
          </a:xfrm>
        </p:grpSpPr>
        <p:sp>
          <p:nvSpPr>
            <p:cNvPr id="935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36" name="k"/>
            <p:cNvSpPr txBox="1"/>
            <p:nvPr/>
          </p:nvSpPr>
          <p:spPr>
            <a:xfrm>
              <a:off x="157480" y="-1"/>
              <a:ext cx="447040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sp>
        <p:nvSpPr>
          <p:cNvPr id="938" name="Triangle"/>
          <p:cNvSpPr/>
          <p:nvPr/>
        </p:nvSpPr>
        <p:spPr>
          <a:xfrm>
            <a:off x="609600" y="4953000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67" name="Connection Line"/>
          <p:cNvSpPr/>
          <p:nvPr/>
        </p:nvSpPr>
        <p:spPr>
          <a:xfrm>
            <a:off x="1564493" y="4539554"/>
            <a:ext cx="421867" cy="7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40" name="X"/>
          <p:cNvSpPr txBox="1"/>
          <p:nvPr/>
        </p:nvSpPr>
        <p:spPr>
          <a:xfrm>
            <a:off x="1071562" y="5257800"/>
            <a:ext cx="465138" cy="849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 i="0"/>
            </a:pPr>
            <a:r>
              <a:rPr sz="5400" i="1"/>
              <a:t>X</a:t>
            </a:r>
          </a:p>
        </p:txBody>
      </p:sp>
      <p:grpSp>
        <p:nvGrpSpPr>
          <p:cNvPr id="943" name="Group"/>
          <p:cNvGrpSpPr/>
          <p:nvPr/>
        </p:nvGrpSpPr>
        <p:grpSpPr>
          <a:xfrm>
            <a:off x="2357437" y="4876800"/>
            <a:ext cx="1317626" cy="1315218"/>
            <a:chOff x="101918" y="0"/>
            <a:chExt cx="1317624" cy="1315217"/>
          </a:xfrm>
        </p:grpSpPr>
        <p:sp>
          <p:nvSpPr>
            <p:cNvPr id="941" name="Triangle"/>
            <p:cNvSpPr/>
            <p:nvPr/>
          </p:nvSpPr>
          <p:spPr>
            <a:xfrm>
              <a:off x="101918" y="0"/>
              <a:ext cx="1317626" cy="1182688"/>
            </a:xfrm>
            <a:prstGeom prst="triangl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42" name="V"/>
            <p:cNvSpPr txBox="1"/>
            <p:nvPr/>
          </p:nvSpPr>
          <p:spPr>
            <a:xfrm>
              <a:off x="479949" y="458813"/>
              <a:ext cx="561564" cy="85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sp>
        <p:nvSpPr>
          <p:cNvPr id="944" name="Triangle"/>
          <p:cNvSpPr/>
          <p:nvPr/>
        </p:nvSpPr>
        <p:spPr>
          <a:xfrm>
            <a:off x="5229225" y="4906962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45" name="Z"/>
          <p:cNvSpPr txBox="1"/>
          <p:nvPr/>
        </p:nvSpPr>
        <p:spPr>
          <a:xfrm>
            <a:off x="5646737" y="51816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968" name="Connection Line"/>
          <p:cNvSpPr/>
          <p:nvPr/>
        </p:nvSpPr>
        <p:spPr>
          <a:xfrm>
            <a:off x="2433240" y="4563316"/>
            <a:ext cx="366374" cy="69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69" name="Connection Line"/>
          <p:cNvSpPr/>
          <p:nvPr/>
        </p:nvSpPr>
        <p:spPr>
          <a:xfrm>
            <a:off x="5358015" y="4464912"/>
            <a:ext cx="385239" cy="76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48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49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0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1" name="Triangle"/>
          <p:cNvSpPr/>
          <p:nvPr/>
        </p:nvSpPr>
        <p:spPr>
          <a:xfrm>
            <a:off x="3810000" y="48768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52" name="W"/>
          <p:cNvSpPr txBox="1"/>
          <p:nvPr/>
        </p:nvSpPr>
        <p:spPr>
          <a:xfrm>
            <a:off x="4052887" y="5224462"/>
            <a:ext cx="4635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955" name="Group"/>
          <p:cNvGrpSpPr/>
          <p:nvPr/>
        </p:nvGrpSpPr>
        <p:grpSpPr>
          <a:xfrm>
            <a:off x="3200400" y="2828554"/>
            <a:ext cx="763588" cy="856405"/>
            <a:chOff x="0" y="0"/>
            <a:chExt cx="763587" cy="856404"/>
          </a:xfrm>
        </p:grpSpPr>
        <p:sp>
          <p:nvSpPr>
            <p:cNvPr id="953" name="Oval"/>
            <p:cNvSpPr/>
            <p:nvPr/>
          </p:nvSpPr>
          <p:spPr>
            <a:xfrm>
              <a:off x="0" y="67045"/>
              <a:ext cx="763588" cy="722314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54" name="i"/>
            <p:cNvSpPr txBox="1"/>
            <p:nvPr/>
          </p:nvSpPr>
          <p:spPr>
            <a:xfrm>
              <a:off x="2535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sp>
        <p:nvSpPr>
          <p:cNvPr id="970" name="Connection Line"/>
          <p:cNvSpPr/>
          <p:nvPr/>
        </p:nvSpPr>
        <p:spPr>
          <a:xfrm>
            <a:off x="4671984" y="4468877"/>
            <a:ext cx="361240" cy="764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57" name="Double rotation : second rotation"/>
          <p:cNvSpPr txBox="1"/>
          <p:nvPr/>
        </p:nvSpPr>
        <p:spPr>
          <a:xfrm>
            <a:off x="665162" y="376646"/>
            <a:ext cx="7813676" cy="134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: second rotation</a:t>
            </a:r>
          </a:p>
        </p:txBody>
      </p:sp>
      <p:sp>
        <p:nvSpPr>
          <p:cNvPr id="971" name="Connection Line"/>
          <p:cNvSpPr/>
          <p:nvPr/>
        </p:nvSpPr>
        <p:spPr>
          <a:xfrm>
            <a:off x="2528942" y="3462657"/>
            <a:ext cx="733680" cy="47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72" name="Connection Line"/>
          <p:cNvSpPr/>
          <p:nvPr/>
        </p:nvSpPr>
        <p:spPr>
          <a:xfrm>
            <a:off x="3917209" y="3439552"/>
            <a:ext cx="939437" cy="51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60" name="Oval"/>
          <p:cNvSpPr/>
          <p:nvPr/>
        </p:nvSpPr>
        <p:spPr>
          <a:xfrm rot="1680000">
            <a:off x="2743200" y="3008312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61" name="right rotation complete"/>
          <p:cNvSpPr txBox="1"/>
          <p:nvPr/>
        </p:nvSpPr>
        <p:spPr>
          <a:xfrm>
            <a:off x="5181600" y="1954212"/>
            <a:ext cx="311984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 rotation complete</a:t>
            </a:r>
          </a:p>
        </p:txBody>
      </p:sp>
      <p:sp>
        <p:nvSpPr>
          <p:cNvPr id="962" name="Balance has been…"/>
          <p:cNvSpPr txBox="1"/>
          <p:nvPr/>
        </p:nvSpPr>
        <p:spPr>
          <a:xfrm>
            <a:off x="5562600" y="2681828"/>
            <a:ext cx="271384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Balance has been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restored</a:t>
            </a:r>
          </a:p>
        </p:txBody>
      </p:sp>
      <p:sp>
        <p:nvSpPr>
          <p:cNvPr id="963" name="h"/>
          <p:cNvSpPr txBox="1"/>
          <p:nvPr/>
        </p:nvSpPr>
        <p:spPr>
          <a:xfrm>
            <a:off x="6172200" y="4572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964" name="h"/>
          <p:cNvSpPr txBox="1"/>
          <p:nvPr/>
        </p:nvSpPr>
        <p:spPr>
          <a:xfrm>
            <a:off x="914400" y="4648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965" name="h or h-1"/>
          <p:cNvSpPr txBox="1"/>
          <p:nvPr/>
        </p:nvSpPr>
        <p:spPr>
          <a:xfrm>
            <a:off x="3276600" y="4724400"/>
            <a:ext cx="9794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 or h-1</a:t>
            </a:r>
          </a:p>
        </p:txBody>
      </p:sp>
      <p:sp>
        <p:nvSpPr>
          <p:cNvPr id="96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Binary Search Tree - Worst Tim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80" name="Worst case running time is O(N)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rPr dirty="0"/>
              <a:t>Worst case running time is O(N)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What happens when you Insert elements in ascending order?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defRPr sz="2400"/>
            </a:pPr>
            <a:r>
              <a:rPr dirty="0">
                <a:solidFill>
                  <a:srgbClr val="FF0000"/>
                </a:solidFill>
              </a:rPr>
              <a:t>Insert: 2, 4, 6, 8, 10, 12 into an empty BST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Problem: Lack of</a:t>
            </a:r>
            <a:r>
              <a:rPr dirty="0">
                <a:solidFill>
                  <a:srgbClr val="0000FF"/>
                </a:solidFill>
              </a:rPr>
              <a:t> “balance”: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compare depths of left and right subtree</a:t>
            </a:r>
            <a:endParaRPr dirty="0">
              <a:solidFill>
                <a:srgbClr val="0000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Unbalanced degenerate tree</a:t>
            </a:r>
          </a:p>
        </p:txBody>
      </p:sp>
      <p:sp>
        <p:nvSpPr>
          <p:cNvPr id="81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Implementa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977" name="Square"/>
          <p:cNvSpPr/>
          <p:nvPr/>
        </p:nvSpPr>
        <p:spPr>
          <a:xfrm>
            <a:off x="3810000" y="3200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78" name="Square"/>
          <p:cNvSpPr/>
          <p:nvPr/>
        </p:nvSpPr>
        <p:spPr>
          <a:xfrm>
            <a:off x="4191000" y="3200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79" name="Rectangle"/>
          <p:cNvSpPr/>
          <p:nvPr/>
        </p:nvSpPr>
        <p:spPr>
          <a:xfrm>
            <a:off x="3810000" y="2819400"/>
            <a:ext cx="762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80" name="Line"/>
          <p:cNvSpPr/>
          <p:nvPr/>
        </p:nvSpPr>
        <p:spPr>
          <a:xfrm flipH="1">
            <a:off x="3581400" y="3429000"/>
            <a:ext cx="457201" cy="3048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4419600" y="3429000"/>
            <a:ext cx="457201" cy="3048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2" name="Rectangle"/>
          <p:cNvSpPr/>
          <p:nvPr/>
        </p:nvSpPr>
        <p:spPr>
          <a:xfrm>
            <a:off x="3810000" y="2438400"/>
            <a:ext cx="762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83" name="balance (1,0,-1)"/>
          <p:cNvSpPr txBox="1"/>
          <p:nvPr/>
        </p:nvSpPr>
        <p:spPr>
          <a:xfrm>
            <a:off x="4632325" y="2373312"/>
            <a:ext cx="188313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balance (1,0,-1)</a:t>
            </a:r>
          </a:p>
        </p:txBody>
      </p:sp>
      <p:sp>
        <p:nvSpPr>
          <p:cNvPr id="984" name="key"/>
          <p:cNvSpPr txBox="1"/>
          <p:nvPr/>
        </p:nvSpPr>
        <p:spPr>
          <a:xfrm>
            <a:off x="4632325" y="2754312"/>
            <a:ext cx="499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key</a:t>
            </a:r>
          </a:p>
        </p:txBody>
      </p:sp>
      <p:sp>
        <p:nvSpPr>
          <p:cNvPr id="985" name="right"/>
          <p:cNvSpPr txBox="1"/>
          <p:nvPr/>
        </p:nvSpPr>
        <p:spPr>
          <a:xfrm>
            <a:off x="4708525" y="3211512"/>
            <a:ext cx="59825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right</a:t>
            </a:r>
          </a:p>
        </p:txBody>
      </p:sp>
      <p:sp>
        <p:nvSpPr>
          <p:cNvPr id="986" name="left"/>
          <p:cNvSpPr txBox="1"/>
          <p:nvPr/>
        </p:nvSpPr>
        <p:spPr>
          <a:xfrm>
            <a:off x="3124200" y="3200400"/>
            <a:ext cx="44297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left</a:t>
            </a:r>
          </a:p>
        </p:txBody>
      </p:sp>
      <p:sp>
        <p:nvSpPr>
          <p:cNvPr id="987" name="No need to keep the height; just the difference in height,            i.e. the balance factor; this has to be modified on the path of insertion even if you don’t perform rotations…"/>
          <p:cNvSpPr txBox="1"/>
          <p:nvPr/>
        </p:nvSpPr>
        <p:spPr>
          <a:xfrm>
            <a:off x="1066800" y="4191000"/>
            <a:ext cx="7543800" cy="169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No need to keep the height; just the difference in height,            i.e. the </a:t>
            </a:r>
            <a:r>
              <a: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r>
              <a:rPr sz="2000">
                <a:latin typeface="Arial"/>
                <a:ea typeface="Arial"/>
                <a:cs typeface="Arial"/>
                <a:sym typeface="Arial"/>
              </a:rPr>
              <a:t> factor; this has to be modified on the path of insertion even if you don’t perform rotations</a:t>
            </a:r>
            <a:endParaRPr sz="2000"/>
          </a:p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Once you have performed a rotation (single or double) you won’t need to go back up the tree</a:t>
            </a:r>
          </a:p>
        </p:txBody>
      </p:sp>
      <p:sp>
        <p:nvSpPr>
          <p:cNvPr id="988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Single Rota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993" name="RotateFromRight(n : reference node pointer) {…"/>
          <p:cNvSpPr txBox="1"/>
          <p:nvPr/>
        </p:nvSpPr>
        <p:spPr>
          <a:xfrm>
            <a:off x="990600" y="2057400"/>
            <a:ext cx="7115682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RotateFromRight(n : reference node pointer)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 : node pointer;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 := n.right;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n.right := p.left;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p.left := n;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n := p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94" name="Circle"/>
          <p:cNvSpPr/>
          <p:nvPr/>
        </p:nvSpPr>
        <p:spPr>
          <a:xfrm>
            <a:off x="5867400" y="35814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95" name="Circle"/>
          <p:cNvSpPr/>
          <p:nvPr/>
        </p:nvSpPr>
        <p:spPr>
          <a:xfrm>
            <a:off x="6553200" y="4267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998" name="Group"/>
          <p:cNvGrpSpPr/>
          <p:nvPr/>
        </p:nvGrpSpPr>
        <p:grpSpPr>
          <a:xfrm>
            <a:off x="5334000" y="4267200"/>
            <a:ext cx="457200" cy="701966"/>
            <a:chOff x="35364" y="0"/>
            <a:chExt cx="457199" cy="701965"/>
          </a:xfrm>
        </p:grpSpPr>
        <p:sp>
          <p:nvSpPr>
            <p:cNvPr id="996" name="Triangle"/>
            <p:cNvSpPr/>
            <p:nvPr/>
          </p:nvSpPr>
          <p:spPr>
            <a:xfrm>
              <a:off x="35364" y="0"/>
              <a:ext cx="457201" cy="6858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997" name="X"/>
            <p:cNvSpPr txBox="1"/>
            <p:nvPr/>
          </p:nvSpPr>
          <p:spPr>
            <a:xfrm>
              <a:off x="127186" y="3267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1001" name="Group"/>
          <p:cNvGrpSpPr/>
          <p:nvPr/>
        </p:nvGrpSpPr>
        <p:grpSpPr>
          <a:xfrm>
            <a:off x="6096000" y="4953000"/>
            <a:ext cx="457200" cy="701966"/>
            <a:chOff x="35364" y="0"/>
            <a:chExt cx="457199" cy="701965"/>
          </a:xfrm>
        </p:grpSpPr>
        <p:sp>
          <p:nvSpPr>
            <p:cNvPr id="999" name="Triangle"/>
            <p:cNvSpPr/>
            <p:nvPr/>
          </p:nvSpPr>
          <p:spPr>
            <a:xfrm>
              <a:off x="35364" y="0"/>
              <a:ext cx="457201" cy="6858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00" name="Y"/>
            <p:cNvSpPr txBox="1"/>
            <p:nvPr/>
          </p:nvSpPr>
          <p:spPr>
            <a:xfrm>
              <a:off x="127186" y="3267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</p:grpSp>
      <p:grpSp>
        <p:nvGrpSpPr>
          <p:cNvPr id="1004" name="Group"/>
          <p:cNvGrpSpPr/>
          <p:nvPr/>
        </p:nvGrpSpPr>
        <p:grpSpPr>
          <a:xfrm>
            <a:off x="6934200" y="4953000"/>
            <a:ext cx="457200" cy="701966"/>
            <a:chOff x="35364" y="0"/>
            <a:chExt cx="457199" cy="701965"/>
          </a:xfrm>
        </p:grpSpPr>
        <p:sp>
          <p:nvSpPr>
            <p:cNvPr id="1002" name="Triangle"/>
            <p:cNvSpPr/>
            <p:nvPr/>
          </p:nvSpPr>
          <p:spPr>
            <a:xfrm>
              <a:off x="35364" y="0"/>
              <a:ext cx="457201" cy="6858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03" name="Z"/>
            <p:cNvSpPr txBox="1"/>
            <p:nvPr/>
          </p:nvSpPr>
          <p:spPr>
            <a:xfrm>
              <a:off x="134317" y="326734"/>
              <a:ext cx="25929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</p:grpSp>
      <p:sp>
        <p:nvSpPr>
          <p:cNvPr id="1005" name="Line"/>
          <p:cNvSpPr/>
          <p:nvPr/>
        </p:nvSpPr>
        <p:spPr>
          <a:xfrm flipH="1">
            <a:off x="5562600" y="38099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6" name="Line"/>
          <p:cNvSpPr/>
          <p:nvPr/>
        </p:nvSpPr>
        <p:spPr>
          <a:xfrm>
            <a:off x="6172199" y="3733799"/>
            <a:ext cx="533402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7" name="Line"/>
          <p:cNvSpPr/>
          <p:nvPr/>
        </p:nvSpPr>
        <p:spPr>
          <a:xfrm flipH="1">
            <a:off x="6324600" y="44957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8" name="Line"/>
          <p:cNvSpPr/>
          <p:nvPr/>
        </p:nvSpPr>
        <p:spPr>
          <a:xfrm>
            <a:off x="6858000" y="44957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9" name="Line"/>
          <p:cNvSpPr/>
          <p:nvPr/>
        </p:nvSpPr>
        <p:spPr>
          <a:xfrm flipH="1">
            <a:off x="6019800" y="31241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0" name="n"/>
          <p:cNvSpPr txBox="1"/>
          <p:nvPr/>
        </p:nvSpPr>
        <p:spPr>
          <a:xfrm>
            <a:off x="6172200" y="2743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011" name="You also need to modify the heights or balance factors of  n and p"/>
          <p:cNvSpPr txBox="1"/>
          <p:nvPr/>
        </p:nvSpPr>
        <p:spPr>
          <a:xfrm>
            <a:off x="1143000" y="4419600"/>
            <a:ext cx="2438400" cy="12515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You also need to modify the heights or balance factors of  n and p</a:t>
            </a:r>
          </a:p>
        </p:txBody>
      </p:sp>
      <p:sp>
        <p:nvSpPr>
          <p:cNvPr id="1012" name="Line"/>
          <p:cNvSpPr/>
          <p:nvPr/>
        </p:nvSpPr>
        <p:spPr>
          <a:xfrm>
            <a:off x="7696200" y="5257800"/>
            <a:ext cx="609600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3" name="Insert"/>
          <p:cNvSpPr txBox="1"/>
          <p:nvPr/>
        </p:nvSpPr>
        <p:spPr>
          <a:xfrm>
            <a:off x="7696200" y="4945062"/>
            <a:ext cx="914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</a:t>
            </a:r>
          </a:p>
        </p:txBody>
      </p:sp>
      <p:sp>
        <p:nvSpPr>
          <p:cNvPr id="1014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n"/>
          <p:cNvSpPr txBox="1"/>
          <p:nvPr/>
        </p:nvSpPr>
        <p:spPr>
          <a:xfrm>
            <a:off x="6934200" y="3900859"/>
            <a:ext cx="2462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p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Double Rota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1019" name="Implement Double Rotation in two lines."/>
          <p:cNvSpPr txBox="1">
            <a:spLocks noGrp="1"/>
          </p:cNvSpPr>
          <p:nvPr>
            <p:ph type="body" sz="quarter" idx="1"/>
          </p:nvPr>
        </p:nvSpPr>
        <p:spPr>
          <a:xfrm>
            <a:off x="685800" y="19812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t>Implement Double Rotation in two lines.</a:t>
            </a:r>
          </a:p>
        </p:txBody>
      </p:sp>
      <p:sp>
        <p:nvSpPr>
          <p:cNvPr id="1020" name="DoubleRotateFromRight(n : reference node pointer) {…"/>
          <p:cNvSpPr txBox="1"/>
          <p:nvPr/>
        </p:nvSpPr>
        <p:spPr>
          <a:xfrm>
            <a:off x="838200" y="2971800"/>
            <a:ext cx="8030230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DoubleRotateFromRight(n : reference node pointer)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????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21" name="Circle"/>
          <p:cNvSpPr/>
          <p:nvPr/>
        </p:nvSpPr>
        <p:spPr>
          <a:xfrm>
            <a:off x="6096000" y="39624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22" name="Circle"/>
          <p:cNvSpPr/>
          <p:nvPr/>
        </p:nvSpPr>
        <p:spPr>
          <a:xfrm>
            <a:off x="6781800" y="4648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025" name="Group"/>
          <p:cNvGrpSpPr/>
          <p:nvPr/>
        </p:nvGrpSpPr>
        <p:grpSpPr>
          <a:xfrm>
            <a:off x="5562600" y="4648200"/>
            <a:ext cx="457200" cy="587666"/>
            <a:chOff x="35364" y="0"/>
            <a:chExt cx="457199" cy="587665"/>
          </a:xfrm>
        </p:grpSpPr>
        <p:sp>
          <p:nvSpPr>
            <p:cNvPr id="1023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24" name="X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1026" name="Line"/>
          <p:cNvSpPr/>
          <p:nvPr/>
        </p:nvSpPr>
        <p:spPr>
          <a:xfrm flipH="1">
            <a:off x="5791200" y="41909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7" name="Line"/>
          <p:cNvSpPr/>
          <p:nvPr/>
        </p:nvSpPr>
        <p:spPr>
          <a:xfrm>
            <a:off x="6400799" y="4114799"/>
            <a:ext cx="533402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8" name="Line"/>
          <p:cNvSpPr/>
          <p:nvPr/>
        </p:nvSpPr>
        <p:spPr>
          <a:xfrm flipH="1">
            <a:off x="6553200" y="48767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9" name="Line"/>
          <p:cNvSpPr/>
          <p:nvPr/>
        </p:nvSpPr>
        <p:spPr>
          <a:xfrm>
            <a:off x="7086600" y="48767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0" name="Line"/>
          <p:cNvSpPr/>
          <p:nvPr/>
        </p:nvSpPr>
        <p:spPr>
          <a:xfrm flipH="1">
            <a:off x="6248400" y="3733799"/>
            <a:ext cx="152401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1" name="n"/>
          <p:cNvSpPr txBox="1"/>
          <p:nvPr/>
        </p:nvSpPr>
        <p:spPr>
          <a:xfrm>
            <a:off x="6400800" y="3276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032" name="Circle"/>
          <p:cNvSpPr/>
          <p:nvPr/>
        </p:nvSpPr>
        <p:spPr>
          <a:xfrm>
            <a:off x="6400800" y="533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33" name="Line"/>
          <p:cNvSpPr/>
          <p:nvPr/>
        </p:nvSpPr>
        <p:spPr>
          <a:xfrm>
            <a:off x="6705600" y="55625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036" name="Group"/>
          <p:cNvGrpSpPr/>
          <p:nvPr/>
        </p:nvGrpSpPr>
        <p:grpSpPr>
          <a:xfrm>
            <a:off x="5943600" y="5943600"/>
            <a:ext cx="457200" cy="587666"/>
            <a:chOff x="35364" y="0"/>
            <a:chExt cx="457199" cy="587665"/>
          </a:xfrm>
        </p:grpSpPr>
        <p:sp>
          <p:nvSpPr>
            <p:cNvPr id="1034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35" name="V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grpSp>
        <p:nvGrpSpPr>
          <p:cNvPr id="1039" name="Group"/>
          <p:cNvGrpSpPr/>
          <p:nvPr/>
        </p:nvGrpSpPr>
        <p:grpSpPr>
          <a:xfrm>
            <a:off x="6781800" y="5943600"/>
            <a:ext cx="457200" cy="587666"/>
            <a:chOff x="35364" y="0"/>
            <a:chExt cx="457199" cy="587665"/>
          </a:xfrm>
        </p:grpSpPr>
        <p:sp>
          <p:nvSpPr>
            <p:cNvPr id="1037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38" name="W"/>
            <p:cNvSpPr txBox="1"/>
            <p:nvPr/>
          </p:nvSpPr>
          <p:spPr>
            <a:xfrm>
              <a:off x="92025" y="212434"/>
              <a:ext cx="343879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</p:grpSp>
      <p:grpSp>
        <p:nvGrpSpPr>
          <p:cNvPr id="1042" name="Group"/>
          <p:cNvGrpSpPr/>
          <p:nvPr/>
        </p:nvGrpSpPr>
        <p:grpSpPr>
          <a:xfrm>
            <a:off x="7162800" y="5257800"/>
            <a:ext cx="457200" cy="587666"/>
            <a:chOff x="35364" y="0"/>
            <a:chExt cx="457199" cy="587665"/>
          </a:xfrm>
        </p:grpSpPr>
        <p:sp>
          <p:nvSpPr>
            <p:cNvPr id="1040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41" name="Z"/>
            <p:cNvSpPr txBox="1"/>
            <p:nvPr/>
          </p:nvSpPr>
          <p:spPr>
            <a:xfrm>
              <a:off x="134317" y="212434"/>
              <a:ext cx="25929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</p:grpSp>
      <p:sp>
        <p:nvSpPr>
          <p:cNvPr id="1043" name="Line"/>
          <p:cNvSpPr/>
          <p:nvPr/>
        </p:nvSpPr>
        <p:spPr>
          <a:xfrm flipH="1">
            <a:off x="6172200" y="55625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4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Insertion in AVL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1049" name="Insert at the leaf (as for all BST)…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Insert at the leaf (as for all BST)</a:t>
            </a: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defRPr sz="2800"/>
            </a:pPr>
            <a:r>
              <a:rPr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So after the Insert, </a:t>
            </a:r>
            <a:r>
              <a:rPr>
                <a:solidFill>
                  <a:schemeClr val="accent2"/>
                </a:solidFill>
              </a:rPr>
              <a:t>go back up</a:t>
            </a:r>
            <a:r>
              <a:t> to the root node by node, updating heights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If a new balance factor (the difference h</a:t>
            </a:r>
            <a:r>
              <a:rPr baseline="-25000"/>
              <a:t>left</a:t>
            </a:r>
            <a:r>
              <a:t>-h</a:t>
            </a:r>
            <a:r>
              <a:rPr baseline="-25000"/>
              <a:t>right</a:t>
            </a:r>
            <a:r>
              <a:t>) is 2 or –2, adjust tree by </a:t>
            </a:r>
            <a:r>
              <a:rPr i="1">
                <a:solidFill>
                  <a:schemeClr val="accent2"/>
                </a:solidFill>
              </a:rPr>
              <a:t>rotation</a:t>
            </a:r>
            <a:r>
              <a:t> around the node</a:t>
            </a:r>
          </a:p>
        </p:txBody>
      </p:sp>
      <p:sp>
        <p:nvSpPr>
          <p:cNvPr id="105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Insert in BST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 in BST</a:t>
            </a:r>
          </a:p>
        </p:txBody>
      </p:sp>
      <p:sp>
        <p:nvSpPr>
          <p:cNvPr id="1055" name="Insert(T : reference tree pointer, x : element) : integer {…"/>
          <p:cNvSpPr txBox="1"/>
          <p:nvPr/>
        </p:nvSpPr>
        <p:spPr>
          <a:xfrm>
            <a:off x="685800" y="2057400"/>
            <a:ext cx="7696200" cy="237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Insert(T : </a:t>
            </a:r>
            <a:r>
              <a:rPr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tree pointer, x : element) : </a:t>
            </a:r>
            <a:r>
              <a:rPr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if T = null then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 := new tree; T.data := x; return 1;//the links to                             					  //children are null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= x : return 0; //Duplicate do nothing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&gt; x : return Insert(T.left,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&lt; x : return Insert(T.right,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endcase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Insert in AVL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 in AVL trees</a:t>
            </a:r>
          </a:p>
        </p:txBody>
      </p:sp>
      <p:sp>
        <p:nvSpPr>
          <p:cNvPr id="1061" name="Insert(T : reference tree pointer, x : element) : {…"/>
          <p:cNvSpPr txBox="1"/>
          <p:nvPr/>
        </p:nvSpPr>
        <p:spPr>
          <a:xfrm>
            <a:off x="685800" y="2057400"/>
            <a:ext cx="7696200" cy="397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Insert(T : </a:t>
            </a:r>
            <a:r>
              <a:rPr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tree pointer, x : element) :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if T = null then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T := new tree; T.data := x; height := 0; </a:t>
            </a: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return;}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= x : return ; //Duplicate do nothing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T.data &gt; x : Insert(T.left,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if ((height(T.left)- height(T.right)) = 2){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if (T.left.data &gt; x ) then //outside 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T = RotatefromLeft (T);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else                       //inside 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T = DoubleRotatefromLeft (T);}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&lt; x :  Insert(T.right,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            code similar to the left 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Endcase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T.height := max(height(T.left),height(T.right)) +1;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return;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6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Example of Insertions in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696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67" name="1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68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69" name="2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1072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07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71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07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74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07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77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0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80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093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4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5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85" name="0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088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0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87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089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0" name="0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91" name="Insert 5, 40"/>
          <p:cNvSpPr txBox="1"/>
          <p:nvPr/>
        </p:nvSpPr>
        <p:spPr>
          <a:xfrm>
            <a:off x="4800600" y="2590800"/>
            <a:ext cx="1582675" cy="4001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Insert 5, 40</a:t>
            </a:r>
          </a:p>
        </p:txBody>
      </p:sp>
      <p:sp>
        <p:nvSpPr>
          <p:cNvPr id="109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Example of Insertions in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696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100" name="1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01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02" name="2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105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10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4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108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10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7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111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1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0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114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1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3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167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68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69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18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121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11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20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122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3" name="0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126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12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25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127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8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131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1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0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1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3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137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13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6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13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9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170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42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1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44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14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46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148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51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14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0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152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55" name="Group"/>
          <p:cNvGrpSpPr/>
          <p:nvPr/>
        </p:nvGrpSpPr>
        <p:grpSpPr>
          <a:xfrm>
            <a:off x="8229600" y="4495800"/>
            <a:ext cx="457200" cy="457200"/>
            <a:chOff x="0" y="0"/>
            <a:chExt cx="457200" cy="457200"/>
          </a:xfrm>
        </p:grpSpPr>
        <p:sp>
          <p:nvSpPr>
            <p:cNvPr id="11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4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156" name="Line"/>
          <p:cNvSpPr/>
          <p:nvPr/>
        </p:nvSpPr>
        <p:spPr>
          <a:xfrm>
            <a:off x="8305799" y="4114800"/>
            <a:ext cx="152401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58" name="0"/>
          <p:cNvSpPr txBox="1"/>
          <p:nvPr/>
        </p:nvSpPr>
        <p:spPr>
          <a:xfrm>
            <a:off x="8458200" y="4191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59" name="0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60" name="1"/>
          <p:cNvSpPr txBox="1"/>
          <p:nvPr/>
        </p:nvSpPr>
        <p:spPr>
          <a:xfrm>
            <a:off x="8382000" y="3429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1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62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63" name="Now Insert 45"/>
          <p:cNvSpPr txBox="1"/>
          <p:nvPr/>
        </p:nvSpPr>
        <p:spPr>
          <a:xfrm>
            <a:off x="4953000" y="4724400"/>
            <a:ext cx="1752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Now Insert 45</a:t>
            </a:r>
          </a:p>
        </p:txBody>
      </p:sp>
      <p:sp>
        <p:nvSpPr>
          <p:cNvPr id="1164" name="Line"/>
          <p:cNvSpPr/>
          <p:nvPr/>
        </p:nvSpPr>
        <p:spPr>
          <a:xfrm flipH="1">
            <a:off x="4571999" y="2133600"/>
            <a:ext cx="1" cy="3581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5" name="Line"/>
          <p:cNvSpPr/>
          <p:nvPr/>
        </p:nvSpPr>
        <p:spPr>
          <a:xfrm>
            <a:off x="6781800" y="5257800"/>
            <a:ext cx="1752600" cy="0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Single rotation (out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1176" name="2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77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78" name="3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181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1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0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184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18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3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187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18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6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190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1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9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260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61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62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94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197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1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96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198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99" name="2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202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20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1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03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4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207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6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210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2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9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13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2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2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2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5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2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18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20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223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2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2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224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27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2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6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28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31" name="Group"/>
          <p:cNvGrpSpPr/>
          <p:nvPr/>
        </p:nvGrpSpPr>
        <p:grpSpPr>
          <a:xfrm>
            <a:off x="4267200" y="4572000"/>
            <a:ext cx="457200" cy="457200"/>
            <a:chOff x="0" y="0"/>
            <a:chExt cx="457200" cy="457200"/>
          </a:xfrm>
        </p:grpSpPr>
        <p:sp>
          <p:nvSpPr>
            <p:cNvPr id="12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0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232" name="Line"/>
          <p:cNvSpPr/>
          <p:nvPr/>
        </p:nvSpPr>
        <p:spPr>
          <a:xfrm>
            <a:off x="4267200" y="4191000"/>
            <a:ext cx="152401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3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34" name="0"/>
          <p:cNvSpPr txBox="1"/>
          <p:nvPr/>
        </p:nvSpPr>
        <p:spPr>
          <a:xfrm>
            <a:off x="4191000" y="5257800"/>
            <a:ext cx="3048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5" name="0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36" name="1"/>
          <p:cNvSpPr txBox="1"/>
          <p:nvPr/>
        </p:nvSpPr>
        <p:spPr>
          <a:xfrm>
            <a:off x="3886200" y="4648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7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38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4495800" y="5334000"/>
            <a:ext cx="457200" cy="457200"/>
            <a:chOff x="0" y="0"/>
            <a:chExt cx="457200" cy="457200"/>
          </a:xfrm>
        </p:grpSpPr>
        <p:sp>
          <p:nvSpPr>
            <p:cNvPr id="12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0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242" name="Line"/>
          <p:cNvSpPr/>
          <p:nvPr/>
        </p:nvSpPr>
        <p:spPr>
          <a:xfrm>
            <a:off x="4571999" y="5029200"/>
            <a:ext cx="7620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43" name="Imbalance"/>
          <p:cNvSpPr txBox="1"/>
          <p:nvPr/>
        </p:nvSpPr>
        <p:spPr>
          <a:xfrm>
            <a:off x="2133600" y="4724400"/>
            <a:ext cx="1371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Imbalance</a:t>
            </a:r>
          </a:p>
        </p:txBody>
      </p:sp>
      <p:sp>
        <p:nvSpPr>
          <p:cNvPr id="1244" name="Line"/>
          <p:cNvSpPr/>
          <p:nvPr/>
        </p:nvSpPr>
        <p:spPr>
          <a:xfrm flipV="1">
            <a:off x="3276599" y="4190999"/>
            <a:ext cx="685801" cy="45720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47" name="Group"/>
          <p:cNvGrpSpPr/>
          <p:nvPr/>
        </p:nvGrpSpPr>
        <p:grpSpPr>
          <a:xfrm>
            <a:off x="7543800" y="4419600"/>
            <a:ext cx="457200" cy="457200"/>
            <a:chOff x="0" y="0"/>
            <a:chExt cx="457200" cy="457200"/>
          </a:xfrm>
        </p:grpSpPr>
        <p:sp>
          <p:nvSpPr>
            <p:cNvPr id="124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6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grpSp>
        <p:nvGrpSpPr>
          <p:cNvPr id="1250" name="Group"/>
          <p:cNvGrpSpPr/>
          <p:nvPr/>
        </p:nvGrpSpPr>
        <p:grpSpPr>
          <a:xfrm>
            <a:off x="8458200" y="4495800"/>
            <a:ext cx="457200" cy="457200"/>
            <a:chOff x="0" y="0"/>
            <a:chExt cx="457200" cy="457200"/>
          </a:xfrm>
        </p:grpSpPr>
        <p:sp>
          <p:nvSpPr>
            <p:cNvPr id="124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9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251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2" name="Line"/>
          <p:cNvSpPr/>
          <p:nvPr/>
        </p:nvSpPr>
        <p:spPr>
          <a:xfrm flipH="1">
            <a:off x="7848599" y="4191000"/>
            <a:ext cx="228602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3" name="0"/>
          <p:cNvSpPr txBox="1"/>
          <p:nvPr/>
        </p:nvSpPr>
        <p:spPr>
          <a:xfrm>
            <a:off x="7391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4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5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56" name="Now Insert 34"/>
          <p:cNvSpPr txBox="1"/>
          <p:nvPr/>
        </p:nvSpPr>
        <p:spPr>
          <a:xfrm>
            <a:off x="5410200" y="5402262"/>
            <a:ext cx="1905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Now Insert 34</a:t>
            </a:r>
          </a:p>
        </p:txBody>
      </p:sp>
      <p:sp>
        <p:nvSpPr>
          <p:cNvPr id="1257" name="Line"/>
          <p:cNvSpPr/>
          <p:nvPr/>
        </p:nvSpPr>
        <p:spPr>
          <a:xfrm>
            <a:off x="4190999" y="1981200"/>
            <a:ext cx="1143002" cy="403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8" name="Line"/>
          <p:cNvSpPr/>
          <p:nvPr/>
        </p:nvSpPr>
        <p:spPr>
          <a:xfrm flipV="1">
            <a:off x="7239000" y="5029199"/>
            <a:ext cx="304801" cy="4572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Double rotation (in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269" name="3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0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71" name="3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274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2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3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2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6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0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27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9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2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2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25</a:t>
              </a:r>
            </a:p>
          </p:txBody>
        </p:sp>
      </p:grpSp>
      <p:sp>
        <p:nvSpPr>
          <p:cNvPr id="1360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1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2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7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290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2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9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40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2" name="2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4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96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7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9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3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2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7467600" y="2978236"/>
            <a:ext cx="457200" cy="830995"/>
            <a:chOff x="0" y="-102754"/>
            <a:chExt cx="457200" cy="830995"/>
          </a:xfrm>
        </p:grpSpPr>
        <p:sp>
          <p:nvSpPr>
            <p:cNvPr id="13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5" name="35"/>
            <p:cNvSpPr txBox="1"/>
            <p:nvPr/>
          </p:nvSpPr>
          <p:spPr>
            <a:xfrm>
              <a:off x="28546" y="-102754"/>
              <a:ext cx="400108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30</a:t>
              </a:r>
            </a:p>
            <a:p>
              <a:endParaRPr dirty="0"/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6858000" y="3747444"/>
            <a:ext cx="457200" cy="461663"/>
            <a:chOff x="0" y="-2231"/>
            <a:chExt cx="457200" cy="461663"/>
          </a:xfrm>
        </p:grpSpPr>
        <p:sp>
          <p:nvSpPr>
            <p:cNvPr id="13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8" name="30"/>
            <p:cNvSpPr txBox="1"/>
            <p:nvPr/>
          </p:nvSpPr>
          <p:spPr>
            <a:xfrm>
              <a:off x="28546" y="-2231"/>
              <a:ext cx="40010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25</a:t>
              </a:r>
              <a:endParaRPr dirty="0"/>
            </a:p>
          </p:txBody>
        </p:sp>
      </p:grpSp>
      <p:sp>
        <p:nvSpPr>
          <p:cNvPr id="13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1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3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7924800" y="3731569"/>
            <a:ext cx="457200" cy="461663"/>
            <a:chOff x="0" y="-2231"/>
            <a:chExt cx="457200" cy="461663"/>
          </a:xfrm>
        </p:grpSpPr>
        <p:sp>
          <p:nvSpPr>
            <p:cNvPr id="1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5" name="40"/>
            <p:cNvSpPr txBox="1"/>
            <p:nvPr/>
          </p:nvSpPr>
          <p:spPr>
            <a:xfrm>
              <a:off x="28546" y="-2231"/>
              <a:ext cx="40010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35</a:t>
              </a:r>
              <a:endParaRPr dirty="0"/>
            </a:p>
          </p:txBody>
        </p:sp>
      </p:grpSp>
      <p:sp>
        <p:nvSpPr>
          <p:cNvPr id="1317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0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21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4" name="Group"/>
          <p:cNvGrpSpPr/>
          <p:nvPr/>
        </p:nvGrpSpPr>
        <p:grpSpPr>
          <a:xfrm>
            <a:off x="4267200" y="4572000"/>
            <a:ext cx="457200" cy="457200"/>
            <a:chOff x="0" y="0"/>
            <a:chExt cx="457200" cy="457200"/>
          </a:xfrm>
        </p:grpSpPr>
        <p:sp>
          <p:nvSpPr>
            <p:cNvPr id="1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2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25" name="Line"/>
          <p:cNvSpPr/>
          <p:nvPr/>
        </p:nvSpPr>
        <p:spPr>
          <a:xfrm>
            <a:off x="4267200" y="4191000"/>
            <a:ext cx="1524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27" name="1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28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9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30" name="Imbalance"/>
          <p:cNvSpPr txBox="1"/>
          <p:nvPr/>
        </p:nvSpPr>
        <p:spPr>
          <a:xfrm>
            <a:off x="3740150" y="2154842"/>
            <a:ext cx="1371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Imbalance</a:t>
            </a:r>
          </a:p>
        </p:txBody>
      </p:sp>
      <p:sp>
        <p:nvSpPr>
          <p:cNvPr id="1331" name="Line"/>
          <p:cNvSpPr/>
          <p:nvPr/>
        </p:nvSpPr>
        <p:spPr>
          <a:xfrm flipH="1">
            <a:off x="3910329" y="2624775"/>
            <a:ext cx="152400" cy="54164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34" name="Group"/>
          <p:cNvGrpSpPr/>
          <p:nvPr/>
        </p:nvGrpSpPr>
        <p:grpSpPr>
          <a:xfrm>
            <a:off x="8458200" y="4493569"/>
            <a:ext cx="457200" cy="461663"/>
            <a:chOff x="0" y="-2231"/>
            <a:chExt cx="457200" cy="461663"/>
          </a:xfrm>
        </p:grpSpPr>
        <p:sp>
          <p:nvSpPr>
            <p:cNvPr id="13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3" name="45"/>
            <p:cNvSpPr txBox="1"/>
            <p:nvPr/>
          </p:nvSpPr>
          <p:spPr>
            <a:xfrm>
              <a:off x="28546" y="-2231"/>
              <a:ext cx="40010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40</a:t>
              </a:r>
              <a:endParaRPr dirty="0"/>
            </a:p>
          </p:txBody>
        </p:sp>
      </p:grpSp>
      <p:sp>
        <p:nvSpPr>
          <p:cNvPr id="1335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6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7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8" name="Insertion of  34"/>
          <p:cNvSpPr txBox="1"/>
          <p:nvPr/>
        </p:nvSpPr>
        <p:spPr>
          <a:xfrm>
            <a:off x="914400" y="5105400"/>
            <a:ext cx="1905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Insertion of  34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3505200" y="4572000"/>
            <a:ext cx="457200" cy="457200"/>
            <a:chOff x="0" y="0"/>
            <a:chExt cx="457200" cy="457200"/>
          </a:xfrm>
        </p:grpSpPr>
        <p:sp>
          <p:nvSpPr>
            <p:cNvPr id="13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0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342" name="Line"/>
          <p:cNvSpPr/>
          <p:nvPr/>
        </p:nvSpPr>
        <p:spPr>
          <a:xfrm flipH="1">
            <a:off x="3886200" y="4190999"/>
            <a:ext cx="228601" cy="4572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45" name="Group"/>
          <p:cNvGrpSpPr/>
          <p:nvPr/>
        </p:nvGrpSpPr>
        <p:grpSpPr>
          <a:xfrm>
            <a:off x="3124200" y="5257800"/>
            <a:ext cx="457200" cy="457200"/>
            <a:chOff x="0" y="0"/>
            <a:chExt cx="457200" cy="457200"/>
          </a:xfrm>
        </p:grpSpPr>
        <p:sp>
          <p:nvSpPr>
            <p:cNvPr id="13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3428999" y="5029199"/>
            <a:ext cx="228601" cy="2286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7" name="0"/>
          <p:cNvSpPr txBox="1"/>
          <p:nvPr/>
        </p:nvSpPr>
        <p:spPr>
          <a:xfrm>
            <a:off x="4800600" y="4572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48" name="0"/>
          <p:cNvSpPr txBox="1"/>
          <p:nvPr/>
        </p:nvSpPr>
        <p:spPr>
          <a:xfrm>
            <a:off x="2819400" y="5105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9" name="1"/>
          <p:cNvSpPr txBox="1"/>
          <p:nvPr/>
        </p:nvSpPr>
        <p:spPr>
          <a:xfrm>
            <a:off x="3200400" y="44958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55" name="Group"/>
          <p:cNvGrpSpPr/>
          <p:nvPr/>
        </p:nvGrpSpPr>
        <p:grpSpPr>
          <a:xfrm>
            <a:off x="7391400" y="4419600"/>
            <a:ext cx="457200" cy="457200"/>
            <a:chOff x="0" y="0"/>
            <a:chExt cx="457200" cy="457200"/>
          </a:xfrm>
        </p:grpSpPr>
        <p:sp>
          <p:nvSpPr>
            <p:cNvPr id="13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57" name="Line"/>
          <p:cNvSpPr/>
          <p:nvPr/>
        </p:nvSpPr>
        <p:spPr>
          <a:xfrm flipH="1">
            <a:off x="7824470" y="4206874"/>
            <a:ext cx="128876" cy="2889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oup"/>
          <p:cNvGrpSpPr/>
          <p:nvPr/>
        </p:nvGrpSpPr>
        <p:grpSpPr>
          <a:xfrm>
            <a:off x="8537760" y="5486400"/>
            <a:ext cx="457200" cy="457200"/>
            <a:chOff x="0" y="0"/>
            <a:chExt cx="457200" cy="457200"/>
          </a:xfrm>
        </p:grpSpPr>
        <p:sp>
          <p:nvSpPr>
            <p:cNvPr id="9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8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99" name="Line"/>
          <p:cNvSpPr/>
          <p:nvPr/>
        </p:nvSpPr>
        <p:spPr>
          <a:xfrm>
            <a:off x="8706955" y="5052391"/>
            <a:ext cx="1524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7709693" y="3080990"/>
            <a:ext cx="643761" cy="66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7" extrusionOk="0">
                <a:moveTo>
                  <a:pt x="21600" y="21287"/>
                </a:moveTo>
                <a:cubicBezTo>
                  <a:pt x="21087" y="14019"/>
                  <a:pt x="20620" y="6792"/>
                  <a:pt x="17028" y="3239"/>
                </a:cubicBezTo>
                <a:cubicBezTo>
                  <a:pt x="13436" y="-313"/>
                  <a:pt x="6718" y="-109"/>
                  <a:pt x="0" y="95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3347010" y="4078955"/>
            <a:ext cx="695271" cy="543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3" h="21600" extrusionOk="0">
                <a:moveTo>
                  <a:pt x="7043" y="21600"/>
                </a:moveTo>
                <a:cubicBezTo>
                  <a:pt x="2723" y="14497"/>
                  <a:pt x="-1597" y="7394"/>
                  <a:pt x="584" y="3780"/>
                </a:cubicBezTo>
                <a:cubicBezTo>
                  <a:pt x="2765" y="166"/>
                  <a:pt x="11363" y="83"/>
                  <a:pt x="20003" y="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0579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Balanced and unbalanced BST"/>
          <p:cNvSpPr txBox="1">
            <a:spLocks noGrp="1"/>
          </p:cNvSpPr>
          <p:nvPr>
            <p:ph type="title"/>
          </p:nvPr>
        </p:nvSpPr>
        <p:spPr>
          <a:xfrm>
            <a:off x="533400" y="609599"/>
            <a:ext cx="80772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 dirty="0">
                <a:solidFill>
                  <a:srgbClr val="FF0000"/>
                </a:solidFill>
              </a:rPr>
              <a:t>Balanced and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dirty="0">
                <a:solidFill>
                  <a:srgbClr val="FF0000"/>
                </a:solidFill>
              </a:rPr>
              <a:t>nbalanced BST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6858000" y="2057400"/>
            <a:ext cx="457200" cy="457200"/>
            <a:chOff x="0" y="0"/>
            <a:chExt cx="457200" cy="457200"/>
          </a:xfrm>
        </p:grpSpPr>
        <p:sp>
          <p:nvSpPr>
            <p:cNvPr id="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1" name="Group"/>
          <p:cNvGrpSpPr/>
          <p:nvPr/>
        </p:nvGrpSpPr>
        <p:grpSpPr>
          <a:xfrm>
            <a:off x="5791200" y="2743200"/>
            <a:ext cx="457200" cy="457200"/>
            <a:chOff x="0" y="0"/>
            <a:chExt cx="457200" cy="457200"/>
          </a:xfrm>
        </p:grpSpPr>
        <p:sp>
          <p:nvSpPr>
            <p:cNvPr id="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0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7772400" y="2743200"/>
            <a:ext cx="457200" cy="457200"/>
            <a:chOff x="0" y="0"/>
            <a:chExt cx="457200" cy="457200"/>
          </a:xfrm>
        </p:grpSpPr>
        <p:sp>
          <p:nvSpPr>
            <p:cNvPr id="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3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105400" y="3505200"/>
            <a:ext cx="457200" cy="457200"/>
            <a:chOff x="0" y="0"/>
            <a:chExt cx="457200" cy="457200"/>
          </a:xfrm>
        </p:grpSpPr>
        <p:sp>
          <p:nvSpPr>
            <p:cNvPr id="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0" name="Group"/>
          <p:cNvGrpSpPr/>
          <p:nvPr/>
        </p:nvGrpSpPr>
        <p:grpSpPr>
          <a:xfrm>
            <a:off x="6400800" y="3505200"/>
            <a:ext cx="457200" cy="457200"/>
            <a:chOff x="0" y="0"/>
            <a:chExt cx="457200" cy="457200"/>
          </a:xfrm>
        </p:grpSpPr>
        <p:sp>
          <p:nvSpPr>
            <p:cNvPr id="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9" name="3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61" name="Connection Line"/>
          <p:cNvSpPr/>
          <p:nvPr/>
        </p:nvSpPr>
        <p:spPr>
          <a:xfrm>
            <a:off x="6216169" y="2412237"/>
            <a:ext cx="674062" cy="43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" name="Connection Line"/>
          <p:cNvSpPr/>
          <p:nvPr/>
        </p:nvSpPr>
        <p:spPr>
          <a:xfrm>
            <a:off x="7273373" y="2426080"/>
            <a:ext cx="540854" cy="405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3" name="Connection Line"/>
          <p:cNvSpPr/>
          <p:nvPr/>
        </p:nvSpPr>
        <p:spPr>
          <a:xfrm>
            <a:off x="5490209" y="3145366"/>
            <a:ext cx="373382" cy="41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4" name="Connection Line"/>
          <p:cNvSpPr/>
          <p:nvPr/>
        </p:nvSpPr>
        <p:spPr>
          <a:xfrm>
            <a:off x="6165703" y="31541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07" name="Group"/>
          <p:cNvGrpSpPr/>
          <p:nvPr/>
        </p:nvGrpSpPr>
        <p:grpSpPr>
          <a:xfrm>
            <a:off x="2590800" y="2057400"/>
            <a:ext cx="457200" cy="457200"/>
            <a:chOff x="0" y="0"/>
            <a:chExt cx="457200" cy="457200"/>
          </a:xfrm>
        </p:grpSpPr>
        <p:sp>
          <p:nvSpPr>
            <p:cNvPr id="1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4572000" y="4343400"/>
            <a:ext cx="457200" cy="457200"/>
            <a:chOff x="0" y="0"/>
            <a:chExt cx="457200" cy="457200"/>
          </a:xfrm>
        </p:grpSpPr>
        <p:sp>
          <p:nvSpPr>
            <p:cNvPr id="1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3048000" y="2590800"/>
            <a:ext cx="457200" cy="457200"/>
            <a:chOff x="0" y="0"/>
            <a:chExt cx="457200" cy="457200"/>
          </a:xfrm>
        </p:grpSpPr>
        <p:sp>
          <p:nvSpPr>
            <p:cNvPr id="1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2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038600" y="3733800"/>
            <a:ext cx="457200" cy="457200"/>
            <a:chOff x="0" y="0"/>
            <a:chExt cx="457200" cy="457200"/>
          </a:xfrm>
        </p:grpSpPr>
        <p:sp>
          <p:nvSpPr>
            <p:cNvPr id="1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3505200" y="3124200"/>
            <a:ext cx="457200" cy="457200"/>
            <a:chOff x="0" y="0"/>
            <a:chExt cx="457200" cy="457200"/>
          </a:xfrm>
        </p:grpSpPr>
        <p:sp>
          <p:nvSpPr>
            <p:cNvPr id="1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3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5638800" y="5562600"/>
            <a:ext cx="457200" cy="457200"/>
            <a:chOff x="0" y="0"/>
            <a:chExt cx="457200" cy="457200"/>
          </a:xfrm>
        </p:grpSpPr>
        <p:sp>
          <p:nvSpPr>
            <p:cNvPr id="12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5105400" y="4953000"/>
            <a:ext cx="457200" cy="457200"/>
            <a:chOff x="0" y="0"/>
            <a:chExt cx="457200" cy="457200"/>
          </a:xfrm>
        </p:grpSpPr>
        <p:sp>
          <p:nvSpPr>
            <p:cNvPr id="12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65" name="Connection Line"/>
          <p:cNvSpPr/>
          <p:nvPr/>
        </p:nvSpPr>
        <p:spPr>
          <a:xfrm>
            <a:off x="4420974" y="41381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6" name="Connection Line"/>
          <p:cNvSpPr/>
          <p:nvPr/>
        </p:nvSpPr>
        <p:spPr>
          <a:xfrm>
            <a:off x="2971379" y="2463309"/>
            <a:ext cx="153242" cy="17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7" name="Connection Line"/>
          <p:cNvSpPr/>
          <p:nvPr/>
        </p:nvSpPr>
        <p:spPr>
          <a:xfrm>
            <a:off x="5487774" y="53573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8" name="Connection Line"/>
          <p:cNvSpPr/>
          <p:nvPr/>
        </p:nvSpPr>
        <p:spPr>
          <a:xfrm>
            <a:off x="4954374" y="47477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9" name="Connection Line"/>
          <p:cNvSpPr/>
          <p:nvPr/>
        </p:nvSpPr>
        <p:spPr>
          <a:xfrm>
            <a:off x="3887574" y="35285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" name="Connection Line"/>
          <p:cNvSpPr/>
          <p:nvPr/>
        </p:nvSpPr>
        <p:spPr>
          <a:xfrm>
            <a:off x="3428579" y="2996709"/>
            <a:ext cx="153242" cy="17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34" name="Group"/>
          <p:cNvGrpSpPr/>
          <p:nvPr/>
        </p:nvGrpSpPr>
        <p:grpSpPr>
          <a:xfrm>
            <a:off x="2286000" y="4114800"/>
            <a:ext cx="457200" cy="457200"/>
            <a:chOff x="0" y="0"/>
            <a:chExt cx="457200" cy="457200"/>
          </a:xfrm>
        </p:grpSpPr>
        <p:sp>
          <p:nvSpPr>
            <p:cNvPr id="1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1219200" y="4800600"/>
            <a:ext cx="457200" cy="457200"/>
            <a:chOff x="0" y="0"/>
            <a:chExt cx="457200" cy="457200"/>
          </a:xfrm>
        </p:grpSpPr>
        <p:sp>
          <p:nvSpPr>
            <p:cNvPr id="13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6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3200400" y="4800600"/>
            <a:ext cx="457200" cy="457200"/>
            <a:chOff x="0" y="0"/>
            <a:chExt cx="457200" cy="457200"/>
          </a:xfrm>
        </p:grpSpPr>
        <p:sp>
          <p:nvSpPr>
            <p:cNvPr id="13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9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2590800" y="5562600"/>
            <a:ext cx="457200" cy="457200"/>
            <a:chOff x="0" y="0"/>
            <a:chExt cx="457200" cy="457200"/>
          </a:xfrm>
        </p:grpSpPr>
        <p:sp>
          <p:nvSpPr>
            <p:cNvPr id="14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2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3810000" y="5562600"/>
            <a:ext cx="457200" cy="457200"/>
            <a:chOff x="0" y="0"/>
            <a:chExt cx="457200" cy="457200"/>
          </a:xfrm>
        </p:grpSpPr>
        <p:sp>
          <p:nvSpPr>
            <p:cNvPr id="14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5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533400" y="5562600"/>
            <a:ext cx="457200" cy="457200"/>
            <a:chOff x="0" y="0"/>
            <a:chExt cx="457200" cy="457200"/>
          </a:xfrm>
        </p:grpSpPr>
        <p:sp>
          <p:nvSpPr>
            <p:cNvPr id="14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828800" y="5562600"/>
            <a:ext cx="457200" cy="457200"/>
            <a:chOff x="0" y="0"/>
            <a:chExt cx="457200" cy="457200"/>
          </a:xfrm>
        </p:grpSpPr>
        <p:sp>
          <p:nvSpPr>
            <p:cNvPr id="15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1" name="3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71" name="Connection Line"/>
          <p:cNvSpPr/>
          <p:nvPr/>
        </p:nvSpPr>
        <p:spPr>
          <a:xfrm>
            <a:off x="1644169" y="4469637"/>
            <a:ext cx="674062" cy="43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2701373" y="4483480"/>
            <a:ext cx="540854" cy="405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918209" y="5202766"/>
            <a:ext cx="373382" cy="41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1593703" y="52115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2965303" y="52115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3574903" y="52115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9" name="Is this “balanced”?"/>
          <p:cNvSpPr txBox="1"/>
          <p:nvPr/>
        </p:nvSpPr>
        <p:spPr>
          <a:xfrm>
            <a:off x="6080125" y="4202112"/>
            <a:ext cx="2179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pPr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this “balanced”?</a:t>
            </a:r>
          </a:p>
        </p:txBody>
      </p:sp>
      <p:sp>
        <p:nvSpPr>
          <p:cNvPr id="16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Double rotation (in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(inside case)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9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3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2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3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5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3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8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sp>
        <p:nvSpPr>
          <p:cNvPr id="13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1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3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5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317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0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21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27" name="1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28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9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334" name="Group"/>
          <p:cNvGrpSpPr/>
          <p:nvPr/>
        </p:nvGrpSpPr>
        <p:grpSpPr>
          <a:xfrm>
            <a:off x="8458200" y="4495800"/>
            <a:ext cx="457200" cy="457200"/>
            <a:chOff x="0" y="0"/>
            <a:chExt cx="457200" cy="457200"/>
          </a:xfrm>
        </p:grpSpPr>
        <p:sp>
          <p:nvSpPr>
            <p:cNvPr id="13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35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6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7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52" name="Group"/>
          <p:cNvGrpSpPr/>
          <p:nvPr/>
        </p:nvGrpSpPr>
        <p:grpSpPr>
          <a:xfrm>
            <a:off x="6400800" y="4419600"/>
            <a:ext cx="457200" cy="457200"/>
            <a:chOff x="0" y="0"/>
            <a:chExt cx="457200" cy="457200"/>
          </a:xfrm>
        </p:grpSpPr>
        <p:sp>
          <p:nvSpPr>
            <p:cNvPr id="135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1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91400" y="4419600"/>
            <a:ext cx="457200" cy="457200"/>
            <a:chOff x="0" y="0"/>
            <a:chExt cx="457200" cy="457200"/>
          </a:xfrm>
        </p:grpSpPr>
        <p:sp>
          <p:nvSpPr>
            <p:cNvPr id="13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56" name="Line"/>
          <p:cNvSpPr/>
          <p:nvPr/>
        </p:nvSpPr>
        <p:spPr>
          <a:xfrm flipH="1">
            <a:off x="6781800" y="4190999"/>
            <a:ext cx="152401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7" name="Line"/>
          <p:cNvSpPr/>
          <p:nvPr/>
        </p:nvSpPr>
        <p:spPr>
          <a:xfrm>
            <a:off x="7239000" y="41909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8" name="0"/>
          <p:cNvSpPr txBox="1"/>
          <p:nvPr/>
        </p:nvSpPr>
        <p:spPr>
          <a:xfrm>
            <a:off x="6019800" y="4495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7153" y="2562470"/>
            <a:ext cx="4194360" cy="4251224"/>
            <a:chOff x="4800600" y="2286000"/>
            <a:chExt cx="4194360" cy="4251224"/>
          </a:xfrm>
        </p:grpSpPr>
        <p:sp>
          <p:nvSpPr>
            <p:cNvPr id="96" name="Slide Number"/>
            <p:cNvSpPr txBox="1">
              <a:spLocks/>
            </p:cNvSpPr>
            <p:nvPr/>
          </p:nvSpPr>
          <p:spPr>
            <a:xfrm>
              <a:off x="6553200" y="6248400"/>
              <a:ext cx="1905000" cy="2888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normAutofit fontScale="62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fld id="{86CB4B4D-7CA3-9044-876B-883B54F8677D}" type="slidenum">
                <a:rPr lang="uk-UA" smtClean="0"/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t>40</a:t>
              </a:fld>
              <a:endParaRPr lang="uk-UA"/>
            </a:p>
          </p:txBody>
        </p:sp>
        <p:grpSp>
          <p:nvGrpSpPr>
            <p:cNvPr id="97" name="Group"/>
            <p:cNvGrpSpPr/>
            <p:nvPr/>
          </p:nvGrpSpPr>
          <p:grpSpPr>
            <a:xfrm>
              <a:off x="6400800" y="2514600"/>
              <a:ext cx="457200" cy="457200"/>
              <a:chOff x="0" y="0"/>
              <a:chExt cx="457200" cy="457200"/>
            </a:xfrm>
          </p:grpSpPr>
          <p:sp>
            <p:nvSpPr>
              <p:cNvPr id="9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99" name="20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20</a:t>
                </a:r>
              </a:p>
            </p:txBody>
          </p:sp>
        </p:grpSp>
        <p:grpSp>
          <p:nvGrpSpPr>
            <p:cNvPr id="100" name="Group"/>
            <p:cNvGrpSpPr/>
            <p:nvPr/>
          </p:nvGrpSpPr>
          <p:grpSpPr>
            <a:xfrm>
              <a:off x="5486400" y="3048000"/>
              <a:ext cx="457200" cy="457200"/>
              <a:chOff x="0" y="0"/>
              <a:chExt cx="457200" cy="457200"/>
            </a:xfrm>
          </p:grpSpPr>
          <p:sp>
            <p:nvSpPr>
              <p:cNvPr id="10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02" name="10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10</a:t>
                </a:r>
              </a:p>
            </p:txBody>
          </p:sp>
        </p:grpSp>
        <p:grpSp>
          <p:nvGrpSpPr>
            <p:cNvPr id="103" name="Group"/>
            <p:cNvGrpSpPr/>
            <p:nvPr/>
          </p:nvGrpSpPr>
          <p:grpSpPr>
            <a:xfrm>
              <a:off x="7467600" y="2978236"/>
              <a:ext cx="457200" cy="830995"/>
              <a:chOff x="0" y="-102754"/>
              <a:chExt cx="457200" cy="830995"/>
            </a:xfrm>
          </p:grpSpPr>
          <p:sp>
            <p:nvSpPr>
              <p:cNvPr id="10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05" name="35"/>
              <p:cNvSpPr txBox="1"/>
              <p:nvPr/>
            </p:nvSpPr>
            <p:spPr>
              <a:xfrm>
                <a:off x="28546" y="-102754"/>
                <a:ext cx="400108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30</a:t>
                </a:r>
              </a:p>
              <a:p>
                <a:endParaRPr dirty="0"/>
              </a:p>
            </p:txBody>
          </p:sp>
        </p:grpSp>
        <p:grpSp>
          <p:nvGrpSpPr>
            <p:cNvPr id="106" name="Group"/>
            <p:cNvGrpSpPr/>
            <p:nvPr/>
          </p:nvGrpSpPr>
          <p:grpSpPr>
            <a:xfrm>
              <a:off x="6858000" y="3747444"/>
              <a:ext cx="457200" cy="461663"/>
              <a:chOff x="0" y="-2231"/>
              <a:chExt cx="457200" cy="461663"/>
            </a:xfrm>
          </p:grpSpPr>
          <p:sp>
            <p:nvSpPr>
              <p:cNvPr id="10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" name="30"/>
              <p:cNvSpPr txBox="1"/>
              <p:nvPr/>
            </p:nvSpPr>
            <p:spPr>
              <a:xfrm>
                <a:off x="28546" y="-2231"/>
                <a:ext cx="40010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25</a:t>
                </a:r>
                <a:endParaRPr dirty="0"/>
              </a:p>
            </p:txBody>
          </p:sp>
        </p:grpSp>
        <p:sp>
          <p:nvSpPr>
            <p:cNvPr id="109" name="Connection Line"/>
            <p:cNvSpPr/>
            <p:nvPr/>
          </p:nvSpPr>
          <p:spPr>
            <a:xfrm>
              <a:off x="5919390" y="2862427"/>
              <a:ext cx="505620" cy="29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Line"/>
            <p:cNvSpPr/>
            <p:nvPr/>
          </p:nvSpPr>
          <p:spPr>
            <a:xfrm>
              <a:off x="6791325" y="2905125"/>
              <a:ext cx="742951" cy="209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" name="Connection Line"/>
            <p:cNvSpPr/>
            <p:nvPr/>
          </p:nvSpPr>
          <p:spPr>
            <a:xfrm>
              <a:off x="7269686" y="3487340"/>
              <a:ext cx="243428" cy="280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1"/>
            <p:cNvSpPr txBox="1"/>
            <p:nvPr/>
          </p:nvSpPr>
          <p:spPr>
            <a:xfrm>
              <a:off x="5486400" y="27432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113" name="Group"/>
            <p:cNvGrpSpPr/>
            <p:nvPr/>
          </p:nvGrpSpPr>
          <p:grpSpPr>
            <a:xfrm>
              <a:off x="7924800" y="3731569"/>
              <a:ext cx="457200" cy="461663"/>
              <a:chOff x="0" y="-2231"/>
              <a:chExt cx="457200" cy="461663"/>
            </a:xfrm>
          </p:grpSpPr>
          <p:sp>
            <p:nvSpPr>
              <p:cNvPr id="11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15" name="40"/>
              <p:cNvSpPr txBox="1"/>
              <p:nvPr/>
            </p:nvSpPr>
            <p:spPr>
              <a:xfrm>
                <a:off x="28546" y="-2231"/>
                <a:ext cx="40010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35</a:t>
                </a:r>
                <a:endParaRPr dirty="0"/>
              </a:p>
            </p:txBody>
          </p:sp>
        </p:grpSp>
        <p:sp>
          <p:nvSpPr>
            <p:cNvPr id="116" name="Line"/>
            <p:cNvSpPr/>
            <p:nvPr/>
          </p:nvSpPr>
          <p:spPr>
            <a:xfrm>
              <a:off x="7848600" y="3428999"/>
              <a:ext cx="228600" cy="3810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17" name="Group"/>
            <p:cNvGrpSpPr/>
            <p:nvPr/>
          </p:nvGrpSpPr>
          <p:grpSpPr>
            <a:xfrm>
              <a:off x="4953000" y="3733800"/>
              <a:ext cx="457200" cy="457200"/>
              <a:chOff x="0" y="0"/>
              <a:chExt cx="457200" cy="457200"/>
            </a:xfrm>
          </p:grpSpPr>
          <p:sp>
            <p:nvSpPr>
              <p:cNvPr id="11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19" name="5"/>
              <p:cNvSpPr txBox="1"/>
              <p:nvPr/>
            </p:nvSpPr>
            <p:spPr>
              <a:xfrm>
                <a:off x="100329" y="17904"/>
                <a:ext cx="2565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20" name="Line"/>
            <p:cNvSpPr/>
            <p:nvPr/>
          </p:nvSpPr>
          <p:spPr>
            <a:xfrm flipH="1">
              <a:off x="5257800" y="3505199"/>
              <a:ext cx="304800" cy="2286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1" name="0"/>
            <p:cNvSpPr txBox="1"/>
            <p:nvPr/>
          </p:nvSpPr>
          <p:spPr>
            <a:xfrm>
              <a:off x="4876800" y="35052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22" name="1"/>
            <p:cNvSpPr txBox="1"/>
            <p:nvPr/>
          </p:nvSpPr>
          <p:spPr>
            <a:xfrm>
              <a:off x="6705600" y="35814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" name="2"/>
            <p:cNvSpPr txBox="1"/>
            <p:nvPr/>
          </p:nvSpPr>
          <p:spPr>
            <a:xfrm>
              <a:off x="7848600" y="27432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4" name="3"/>
            <p:cNvSpPr txBox="1"/>
            <p:nvPr/>
          </p:nvSpPr>
          <p:spPr>
            <a:xfrm>
              <a:off x="6781800" y="22860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3</a:t>
              </a:r>
            </a:p>
          </p:txBody>
        </p:sp>
        <p:grpSp>
          <p:nvGrpSpPr>
            <p:cNvPr id="125" name="Group"/>
            <p:cNvGrpSpPr/>
            <p:nvPr/>
          </p:nvGrpSpPr>
          <p:grpSpPr>
            <a:xfrm>
              <a:off x="8458200" y="4493569"/>
              <a:ext cx="457200" cy="461663"/>
              <a:chOff x="0" y="-2231"/>
              <a:chExt cx="457200" cy="461663"/>
            </a:xfrm>
          </p:grpSpPr>
          <p:sp>
            <p:nvSpPr>
              <p:cNvPr id="12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27" name="45"/>
              <p:cNvSpPr txBox="1"/>
              <p:nvPr/>
            </p:nvSpPr>
            <p:spPr>
              <a:xfrm>
                <a:off x="28546" y="-2231"/>
                <a:ext cx="40010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40</a:t>
                </a:r>
                <a:endParaRPr dirty="0"/>
              </a:p>
            </p:txBody>
          </p:sp>
        </p:grpSp>
        <p:sp>
          <p:nvSpPr>
            <p:cNvPr id="128" name="Line"/>
            <p:cNvSpPr/>
            <p:nvPr/>
          </p:nvSpPr>
          <p:spPr>
            <a:xfrm>
              <a:off x="8305800" y="4114800"/>
              <a:ext cx="304801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0"/>
            <p:cNvSpPr txBox="1"/>
            <p:nvPr/>
          </p:nvSpPr>
          <p:spPr>
            <a:xfrm>
              <a:off x="8534400" y="41148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0" name="1"/>
            <p:cNvSpPr txBox="1"/>
            <p:nvPr/>
          </p:nvSpPr>
          <p:spPr>
            <a:xfrm>
              <a:off x="8382000" y="36576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1" name="0"/>
            <p:cNvSpPr txBox="1"/>
            <p:nvPr/>
          </p:nvSpPr>
          <p:spPr>
            <a:xfrm>
              <a:off x="4800600" y="45720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0</a:t>
              </a:r>
            </a:p>
          </p:txBody>
        </p:sp>
        <p:grpSp>
          <p:nvGrpSpPr>
            <p:cNvPr id="132" name="Group"/>
            <p:cNvGrpSpPr/>
            <p:nvPr/>
          </p:nvGrpSpPr>
          <p:grpSpPr>
            <a:xfrm>
              <a:off x="7391400" y="4419600"/>
              <a:ext cx="457200" cy="457200"/>
              <a:chOff x="0" y="0"/>
              <a:chExt cx="457200" cy="457200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34" name="34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34</a:t>
                </a:r>
              </a:p>
            </p:txBody>
          </p:sp>
        </p:grpSp>
        <p:sp>
          <p:nvSpPr>
            <p:cNvPr id="135" name="Line"/>
            <p:cNvSpPr/>
            <p:nvPr/>
          </p:nvSpPr>
          <p:spPr>
            <a:xfrm flipH="1">
              <a:off x="7824470" y="4206874"/>
              <a:ext cx="128876" cy="2889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6" name="Group"/>
            <p:cNvGrpSpPr/>
            <p:nvPr/>
          </p:nvGrpSpPr>
          <p:grpSpPr>
            <a:xfrm>
              <a:off x="8537760" y="5486400"/>
              <a:ext cx="457200" cy="457200"/>
              <a:chOff x="0" y="0"/>
              <a:chExt cx="457200" cy="457200"/>
            </a:xfrm>
          </p:grpSpPr>
          <p:sp>
            <p:nvSpPr>
              <p:cNvPr id="13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38" name="45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45</a:t>
                </a:r>
              </a:p>
            </p:txBody>
          </p:sp>
        </p:grpSp>
        <p:sp>
          <p:nvSpPr>
            <p:cNvPr id="139" name="Line"/>
            <p:cNvSpPr/>
            <p:nvPr/>
          </p:nvSpPr>
          <p:spPr>
            <a:xfrm>
              <a:off x="8706955" y="5052391"/>
              <a:ext cx="152401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Line"/>
            <p:cNvSpPr/>
            <p:nvPr/>
          </p:nvSpPr>
          <p:spPr>
            <a:xfrm>
              <a:off x="7709693" y="3080990"/>
              <a:ext cx="643761" cy="666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extrusionOk="0">
                  <a:moveTo>
                    <a:pt x="21600" y="21287"/>
                  </a:moveTo>
                  <a:cubicBezTo>
                    <a:pt x="21087" y="14019"/>
                    <a:pt x="20620" y="6792"/>
                    <a:pt x="17028" y="3239"/>
                  </a:cubicBezTo>
                  <a:cubicBezTo>
                    <a:pt x="13436" y="-313"/>
                    <a:pt x="6718" y="-109"/>
                    <a:pt x="0" y="95"/>
                  </a:cubicBezTo>
                </a:path>
              </a:pathLst>
            </a:custGeom>
            <a:ln w="1905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Double rotation (in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269" name="3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0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71" name="3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274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2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3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2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6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0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27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9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2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2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25</a:t>
              </a:r>
            </a:p>
          </p:txBody>
        </p:sp>
      </p:grpSp>
      <p:sp>
        <p:nvSpPr>
          <p:cNvPr id="1360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1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2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7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290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2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9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40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2" name="2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4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96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7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9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3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2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3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5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3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8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sp>
        <p:nvSpPr>
          <p:cNvPr id="13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1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3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5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317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0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21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4" name="Group"/>
          <p:cNvGrpSpPr/>
          <p:nvPr/>
        </p:nvGrpSpPr>
        <p:grpSpPr>
          <a:xfrm>
            <a:off x="4267200" y="4572000"/>
            <a:ext cx="457200" cy="457200"/>
            <a:chOff x="0" y="0"/>
            <a:chExt cx="457200" cy="457200"/>
          </a:xfrm>
        </p:grpSpPr>
        <p:sp>
          <p:nvSpPr>
            <p:cNvPr id="1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2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25" name="Line"/>
          <p:cNvSpPr/>
          <p:nvPr/>
        </p:nvSpPr>
        <p:spPr>
          <a:xfrm>
            <a:off x="4267200" y="4191000"/>
            <a:ext cx="1524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27" name="1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28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9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30" name="Imbalance"/>
          <p:cNvSpPr txBox="1"/>
          <p:nvPr/>
        </p:nvSpPr>
        <p:spPr>
          <a:xfrm>
            <a:off x="3740150" y="2154842"/>
            <a:ext cx="1371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Imbalance</a:t>
            </a:r>
          </a:p>
        </p:txBody>
      </p:sp>
      <p:sp>
        <p:nvSpPr>
          <p:cNvPr id="1331" name="Line"/>
          <p:cNvSpPr/>
          <p:nvPr/>
        </p:nvSpPr>
        <p:spPr>
          <a:xfrm flipH="1">
            <a:off x="3910329" y="2624775"/>
            <a:ext cx="152400" cy="54164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34" name="Group"/>
          <p:cNvGrpSpPr/>
          <p:nvPr/>
        </p:nvGrpSpPr>
        <p:grpSpPr>
          <a:xfrm>
            <a:off x="8458200" y="4495800"/>
            <a:ext cx="457200" cy="457200"/>
            <a:chOff x="0" y="0"/>
            <a:chExt cx="457200" cy="457200"/>
          </a:xfrm>
        </p:grpSpPr>
        <p:sp>
          <p:nvSpPr>
            <p:cNvPr id="13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35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6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7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8" name="Insertion of  34"/>
          <p:cNvSpPr txBox="1"/>
          <p:nvPr/>
        </p:nvSpPr>
        <p:spPr>
          <a:xfrm>
            <a:off x="914400" y="5105400"/>
            <a:ext cx="1905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Insertion of  34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3505200" y="4572000"/>
            <a:ext cx="457200" cy="457200"/>
            <a:chOff x="0" y="0"/>
            <a:chExt cx="457200" cy="457200"/>
          </a:xfrm>
        </p:grpSpPr>
        <p:sp>
          <p:nvSpPr>
            <p:cNvPr id="13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0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342" name="Line"/>
          <p:cNvSpPr/>
          <p:nvPr/>
        </p:nvSpPr>
        <p:spPr>
          <a:xfrm flipH="1">
            <a:off x="3886200" y="4190999"/>
            <a:ext cx="228601" cy="4572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45" name="Group"/>
          <p:cNvGrpSpPr/>
          <p:nvPr/>
        </p:nvGrpSpPr>
        <p:grpSpPr>
          <a:xfrm>
            <a:off x="3124200" y="5257800"/>
            <a:ext cx="457200" cy="457200"/>
            <a:chOff x="0" y="0"/>
            <a:chExt cx="457200" cy="457200"/>
          </a:xfrm>
        </p:grpSpPr>
        <p:sp>
          <p:nvSpPr>
            <p:cNvPr id="13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3428999" y="5029199"/>
            <a:ext cx="228601" cy="2286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7" name="0"/>
          <p:cNvSpPr txBox="1"/>
          <p:nvPr/>
        </p:nvSpPr>
        <p:spPr>
          <a:xfrm>
            <a:off x="4800600" y="4572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48" name="0"/>
          <p:cNvSpPr txBox="1"/>
          <p:nvPr/>
        </p:nvSpPr>
        <p:spPr>
          <a:xfrm>
            <a:off x="2819400" y="5105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9" name="1"/>
          <p:cNvSpPr txBox="1"/>
          <p:nvPr/>
        </p:nvSpPr>
        <p:spPr>
          <a:xfrm>
            <a:off x="3200400" y="44958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52" name="Group"/>
          <p:cNvGrpSpPr/>
          <p:nvPr/>
        </p:nvGrpSpPr>
        <p:grpSpPr>
          <a:xfrm>
            <a:off x="6400800" y="4419600"/>
            <a:ext cx="457200" cy="457200"/>
            <a:chOff x="0" y="0"/>
            <a:chExt cx="457200" cy="457200"/>
          </a:xfrm>
        </p:grpSpPr>
        <p:sp>
          <p:nvSpPr>
            <p:cNvPr id="135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1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91400" y="4419600"/>
            <a:ext cx="457200" cy="457200"/>
            <a:chOff x="0" y="0"/>
            <a:chExt cx="457200" cy="457200"/>
          </a:xfrm>
        </p:grpSpPr>
        <p:sp>
          <p:nvSpPr>
            <p:cNvPr id="13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56" name="Line"/>
          <p:cNvSpPr/>
          <p:nvPr/>
        </p:nvSpPr>
        <p:spPr>
          <a:xfrm flipH="1">
            <a:off x="6781800" y="4190999"/>
            <a:ext cx="152401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7" name="Line"/>
          <p:cNvSpPr/>
          <p:nvPr/>
        </p:nvSpPr>
        <p:spPr>
          <a:xfrm>
            <a:off x="7239000" y="41909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8" name="0"/>
          <p:cNvSpPr txBox="1"/>
          <p:nvPr/>
        </p:nvSpPr>
        <p:spPr>
          <a:xfrm>
            <a:off x="6019800" y="4495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79070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AVL Tree Dele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1369" name="Similar but more complex than insertion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Similar but more complex than insertion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Rotations and double rotations needed to rebalance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Imbalance may propagate upward so that many rotations may be needed.</a:t>
            </a:r>
          </a:p>
        </p:txBody>
      </p:sp>
      <p:sp>
        <p:nvSpPr>
          <p:cNvPr id="137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Arguments for AVL trees:…"/>
          <p:cNvSpPr txBox="1"/>
          <p:nvPr/>
        </p:nvSpPr>
        <p:spPr>
          <a:xfrm>
            <a:off x="539750" y="1698625"/>
            <a:ext cx="8318500" cy="419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Arguments for AVL trees</a:t>
            </a: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Search is O(log N) since AVL trees are </a:t>
            </a:r>
            <a:r>
              <a:rPr sz="20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always balanced</a:t>
            </a:r>
            <a:r>
              <a:rPr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Insertion and deletions are also O(logn)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The height balancing adds no more than a constant factor to the speed of insertion.</a:t>
            </a:r>
            <a:endParaRPr sz="2000"/>
          </a:p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/>
          </a:p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Arguments against using AVL trees</a:t>
            </a:r>
            <a:r>
              <a:rPr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Difficult to program &amp; debug; more space for balance factor.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Asymptotically faster but rebalancing costs time.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Most large searches are done in database systems on disk and use other structures (e.g. B-trees).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1375" name="Pros and Cons of AVL Trees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Pros and Cons of AVL Trees</a:t>
            </a:r>
          </a:p>
        </p:txBody>
      </p:sp>
      <p:sp>
        <p:nvSpPr>
          <p:cNvPr id="137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Double Rotation Solu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Solution</a:t>
            </a:r>
          </a:p>
        </p:txBody>
      </p:sp>
      <p:sp>
        <p:nvSpPr>
          <p:cNvPr id="1381" name="DoubleRotateFromRight(n : reference node pointer) {…"/>
          <p:cNvSpPr txBox="1"/>
          <p:nvPr/>
        </p:nvSpPr>
        <p:spPr>
          <a:xfrm>
            <a:off x="838200" y="2362200"/>
            <a:ext cx="8030230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DoubleRotateFromRight(n : reference node pointer)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RotateFromLeft(n.right);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RotateFromRight(n);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82" name="Circle"/>
          <p:cNvSpPr/>
          <p:nvPr/>
        </p:nvSpPr>
        <p:spPr>
          <a:xfrm>
            <a:off x="6019800" y="3505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83" name="Circle"/>
          <p:cNvSpPr/>
          <p:nvPr/>
        </p:nvSpPr>
        <p:spPr>
          <a:xfrm>
            <a:off x="6705600" y="4191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386" name="Group"/>
          <p:cNvGrpSpPr/>
          <p:nvPr/>
        </p:nvGrpSpPr>
        <p:grpSpPr>
          <a:xfrm>
            <a:off x="5486400" y="4191000"/>
            <a:ext cx="457200" cy="587666"/>
            <a:chOff x="35364" y="0"/>
            <a:chExt cx="457199" cy="587665"/>
          </a:xfrm>
        </p:grpSpPr>
        <p:sp>
          <p:nvSpPr>
            <p:cNvPr id="1384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85" name="X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1387" name="Line"/>
          <p:cNvSpPr/>
          <p:nvPr/>
        </p:nvSpPr>
        <p:spPr>
          <a:xfrm flipH="1">
            <a:off x="5715000" y="37337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8" name="Line"/>
          <p:cNvSpPr/>
          <p:nvPr/>
        </p:nvSpPr>
        <p:spPr>
          <a:xfrm>
            <a:off x="6324599" y="3657599"/>
            <a:ext cx="533402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9" name="Line"/>
          <p:cNvSpPr/>
          <p:nvPr/>
        </p:nvSpPr>
        <p:spPr>
          <a:xfrm flipH="1">
            <a:off x="6477000" y="44195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0" name="Line"/>
          <p:cNvSpPr/>
          <p:nvPr/>
        </p:nvSpPr>
        <p:spPr>
          <a:xfrm>
            <a:off x="7010400" y="44195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1" name="Line"/>
          <p:cNvSpPr/>
          <p:nvPr/>
        </p:nvSpPr>
        <p:spPr>
          <a:xfrm flipH="1">
            <a:off x="6172200" y="3276599"/>
            <a:ext cx="152401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2" name="n"/>
          <p:cNvSpPr txBox="1"/>
          <p:nvPr/>
        </p:nvSpPr>
        <p:spPr>
          <a:xfrm>
            <a:off x="6324600" y="2819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393" name="Circle"/>
          <p:cNvSpPr/>
          <p:nvPr/>
        </p:nvSpPr>
        <p:spPr>
          <a:xfrm>
            <a:off x="6324600" y="48768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94" name="Line"/>
          <p:cNvSpPr/>
          <p:nvPr/>
        </p:nvSpPr>
        <p:spPr>
          <a:xfrm>
            <a:off x="6629400" y="51053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97" name="Group"/>
          <p:cNvGrpSpPr/>
          <p:nvPr/>
        </p:nvGrpSpPr>
        <p:grpSpPr>
          <a:xfrm>
            <a:off x="5867400" y="5486400"/>
            <a:ext cx="457200" cy="587666"/>
            <a:chOff x="35364" y="0"/>
            <a:chExt cx="457199" cy="587665"/>
          </a:xfrm>
        </p:grpSpPr>
        <p:sp>
          <p:nvSpPr>
            <p:cNvPr id="1395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96" name="V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grpSp>
        <p:nvGrpSpPr>
          <p:cNvPr id="1400" name="Group"/>
          <p:cNvGrpSpPr/>
          <p:nvPr/>
        </p:nvGrpSpPr>
        <p:grpSpPr>
          <a:xfrm>
            <a:off x="6705600" y="5486400"/>
            <a:ext cx="457200" cy="587666"/>
            <a:chOff x="35364" y="0"/>
            <a:chExt cx="457199" cy="587665"/>
          </a:xfrm>
        </p:grpSpPr>
        <p:sp>
          <p:nvSpPr>
            <p:cNvPr id="1398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99" name="W"/>
            <p:cNvSpPr txBox="1"/>
            <p:nvPr/>
          </p:nvSpPr>
          <p:spPr>
            <a:xfrm>
              <a:off x="92025" y="212434"/>
              <a:ext cx="343879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</p:grpSp>
      <p:grpSp>
        <p:nvGrpSpPr>
          <p:cNvPr id="1403" name="Group"/>
          <p:cNvGrpSpPr/>
          <p:nvPr/>
        </p:nvGrpSpPr>
        <p:grpSpPr>
          <a:xfrm>
            <a:off x="7086600" y="4800600"/>
            <a:ext cx="457200" cy="587666"/>
            <a:chOff x="35364" y="0"/>
            <a:chExt cx="457199" cy="587665"/>
          </a:xfrm>
        </p:grpSpPr>
        <p:sp>
          <p:nvSpPr>
            <p:cNvPr id="1401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402" name="Z"/>
            <p:cNvSpPr txBox="1"/>
            <p:nvPr/>
          </p:nvSpPr>
          <p:spPr>
            <a:xfrm>
              <a:off x="134317" y="212434"/>
              <a:ext cx="25929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</p:grpSp>
      <p:sp>
        <p:nvSpPr>
          <p:cNvPr id="1404" name="Line"/>
          <p:cNvSpPr/>
          <p:nvPr/>
        </p:nvSpPr>
        <p:spPr>
          <a:xfrm flipH="1">
            <a:off x="6096000" y="51053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Approaches to balancing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181" name="Don't balance…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037" indent="-300037">
              <a:spcBef>
                <a:spcPts val="600"/>
              </a:spcBef>
              <a:buClr>
                <a:schemeClr val="accent2"/>
              </a:buClr>
              <a:buChar char="•"/>
            </a:pPr>
            <a:r>
              <a:rPr sz="2800">
                <a:solidFill>
                  <a:schemeClr val="accent2"/>
                </a:solidFill>
              </a:rPr>
              <a:t>Don't balance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May end up with some nodes very deep</a:t>
            </a:r>
          </a:p>
          <a:p>
            <a:pPr marL="300037" indent="-300037">
              <a:spcBef>
                <a:spcPts val="600"/>
              </a:spcBef>
              <a:buClr>
                <a:srgbClr val="008000"/>
              </a:buClr>
              <a:buChar char="•"/>
            </a:pPr>
            <a:r>
              <a:rPr sz="2800">
                <a:solidFill>
                  <a:srgbClr val="008000"/>
                </a:solidFill>
              </a:rPr>
              <a:t>Strict balance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The tree must always be balanced perfectly</a:t>
            </a:r>
          </a:p>
          <a:p>
            <a:pPr marL="300037" indent="-300037">
              <a:spcBef>
                <a:spcPts val="600"/>
              </a:spcBef>
              <a:buClr>
                <a:srgbClr val="FF0000"/>
              </a:buClr>
              <a:buChar char="•"/>
            </a:pPr>
            <a:r>
              <a:rPr sz="2800">
                <a:solidFill>
                  <a:srgbClr val="FF0000"/>
                </a:solidFill>
              </a:rPr>
              <a:t>Pretty good balance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Only allow a little out of balance</a:t>
            </a:r>
          </a:p>
          <a:p>
            <a:pPr marL="300037" indent="-300037">
              <a:spcBef>
                <a:spcPts val="600"/>
              </a:spcBef>
              <a:buClr>
                <a:srgbClr val="6600CC"/>
              </a:buClr>
              <a:buChar char="•"/>
            </a:pPr>
            <a:r>
              <a:rPr sz="2800">
                <a:solidFill>
                  <a:srgbClr val="6600CC"/>
                </a:solidFill>
              </a:rPr>
              <a:t>Adjust on access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Self-adjusting</a:t>
            </a:r>
          </a:p>
        </p:txBody>
      </p:sp>
      <p:sp>
        <p:nvSpPr>
          <p:cNvPr id="18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Balancing Binary Search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187" name="Many algorithms exist for keeping binary search trees balanced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Many algorithms exist for keeping binary search trees balanced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Adelson-Velskii and Landis (</a:t>
            </a:r>
            <a:r>
              <a:rPr>
                <a:solidFill>
                  <a:schemeClr val="accent2"/>
                </a:solidFill>
              </a:rPr>
              <a:t>AVL) trees</a:t>
            </a:r>
            <a:r>
              <a:t> (height-balanced trees) 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Splay trees</a:t>
            </a:r>
            <a:r>
              <a:t> and other self-adjusting trees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Red Black Trees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B-trees</a:t>
            </a:r>
            <a:r>
              <a:t> and other multiway search trees</a:t>
            </a:r>
          </a:p>
        </p:txBody>
      </p:sp>
      <p:sp>
        <p:nvSpPr>
          <p:cNvPr id="188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Perfect Balanc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193" name="Want a complete tree after every operation…"/>
          <p:cNvSpPr txBox="1">
            <a:spLocks noGrp="1"/>
          </p:cNvSpPr>
          <p:nvPr>
            <p:ph type="body" sz="half" idx="1"/>
          </p:nvPr>
        </p:nvSpPr>
        <p:spPr>
          <a:xfrm>
            <a:off x="457200" y="1752600"/>
            <a:ext cx="8458200" cy="2743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dirty="0"/>
              <a:t>Want a </a:t>
            </a:r>
            <a:r>
              <a:rPr dirty="0">
                <a:solidFill>
                  <a:srgbClr val="0000FF"/>
                </a:solidFill>
              </a:rPr>
              <a:t>complete tree</a:t>
            </a:r>
            <a:r>
              <a:rPr dirty="0"/>
              <a:t> after every operation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tree is full except possibly in the lower right</a:t>
            </a:r>
            <a:endParaRPr lang="en-US"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This is expensive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For example, insert 2 in the tree on the left and then rebuild as a complete tree</a:t>
            </a:r>
          </a:p>
        </p:txBody>
      </p:sp>
      <p:sp>
        <p:nvSpPr>
          <p:cNvPr id="194" name="Insert 2 &amp;…"/>
          <p:cNvSpPr txBox="1"/>
          <p:nvPr/>
        </p:nvSpPr>
        <p:spPr>
          <a:xfrm>
            <a:off x="3962400" y="4857750"/>
            <a:ext cx="164302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2 &amp;</a:t>
            </a:r>
            <a:endParaRPr sz="2000">
              <a:solidFill>
                <a:srgbClr val="0000FF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complete tree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2362200" y="4419600"/>
            <a:ext cx="457200" cy="457200"/>
            <a:chOff x="0" y="0"/>
            <a:chExt cx="457200" cy="457200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6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1295400" y="5013325"/>
            <a:ext cx="457200" cy="457200"/>
            <a:chOff x="0" y="0"/>
            <a:chExt cx="457200" cy="457200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9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3276600" y="5013325"/>
            <a:ext cx="457200" cy="457200"/>
            <a:chOff x="0" y="0"/>
            <a:chExt cx="457200" cy="457200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2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2667000" y="5715000"/>
            <a:ext cx="457200" cy="457200"/>
            <a:chOff x="0" y="0"/>
            <a:chExt cx="457200" cy="457200"/>
          </a:xfrm>
        </p:grpSpPr>
        <p:sp>
          <p:nvSpPr>
            <p:cNvPr id="2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609600" y="5715000"/>
            <a:ext cx="457200" cy="457200"/>
            <a:chOff x="0" y="0"/>
            <a:chExt cx="457200" cy="457200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8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905000" y="5715000"/>
            <a:ext cx="457200" cy="457200"/>
            <a:chOff x="0" y="0"/>
            <a:chExt cx="457200" cy="457200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1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247" name="Connection Line"/>
          <p:cNvSpPr/>
          <p:nvPr/>
        </p:nvSpPr>
        <p:spPr>
          <a:xfrm>
            <a:off x="1727964" y="47617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48" name="Connection Line"/>
          <p:cNvSpPr/>
          <p:nvPr/>
        </p:nvSpPr>
        <p:spPr>
          <a:xfrm>
            <a:off x="2786594" y="47753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49" name="Connection Line"/>
          <p:cNvSpPr/>
          <p:nvPr/>
        </p:nvSpPr>
        <p:spPr>
          <a:xfrm>
            <a:off x="1001401" y="54089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0" name="Connection Line"/>
          <p:cNvSpPr/>
          <p:nvPr/>
        </p:nvSpPr>
        <p:spPr>
          <a:xfrm>
            <a:off x="16771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1" name="Connection Line"/>
          <p:cNvSpPr/>
          <p:nvPr/>
        </p:nvSpPr>
        <p:spPr>
          <a:xfrm>
            <a:off x="30487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20" name="Group"/>
          <p:cNvGrpSpPr/>
          <p:nvPr/>
        </p:nvGrpSpPr>
        <p:grpSpPr>
          <a:xfrm>
            <a:off x="6781800" y="4419600"/>
            <a:ext cx="457200" cy="457200"/>
            <a:chOff x="0" y="0"/>
            <a:chExt cx="457200" cy="457200"/>
          </a:xfrm>
        </p:grpSpPr>
        <p:sp>
          <p:nvSpPr>
            <p:cNvPr id="2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5715000" y="5013325"/>
            <a:ext cx="457200" cy="457200"/>
            <a:chOff x="0" y="0"/>
            <a:chExt cx="457200" cy="457200"/>
          </a:xfrm>
        </p:grpSpPr>
        <p:sp>
          <p:nvSpPr>
            <p:cNvPr id="2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2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chemeClr val="accent3">
                      <a:lumOff val="44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7696200" y="5013325"/>
            <a:ext cx="457200" cy="457200"/>
            <a:chOff x="0" y="0"/>
            <a:chExt cx="457200" cy="457200"/>
          </a:xfrm>
        </p:grpSpPr>
        <p:sp>
          <p:nvSpPr>
            <p:cNvPr id="22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5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7086600" y="5715000"/>
            <a:ext cx="457200" cy="457200"/>
            <a:chOff x="0" y="0"/>
            <a:chExt cx="457200" cy="457200"/>
          </a:xfrm>
        </p:grpSpPr>
        <p:sp>
          <p:nvSpPr>
            <p:cNvPr id="22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8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8305800" y="5715000"/>
            <a:ext cx="457200" cy="457200"/>
            <a:chOff x="0" y="0"/>
            <a:chExt cx="457200" cy="457200"/>
          </a:xfrm>
        </p:grpSpPr>
        <p:sp>
          <p:nvSpPr>
            <p:cNvPr id="23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5029200" y="5715000"/>
            <a:ext cx="457200" cy="457200"/>
            <a:chOff x="0" y="0"/>
            <a:chExt cx="457200" cy="457200"/>
          </a:xfrm>
        </p:grpSpPr>
        <p:sp>
          <p:nvSpPr>
            <p:cNvPr id="23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4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6324600" y="5715000"/>
            <a:ext cx="457200" cy="457200"/>
            <a:chOff x="0" y="0"/>
            <a:chExt cx="457200" cy="457200"/>
          </a:xfrm>
        </p:grpSpPr>
        <p:sp>
          <p:nvSpPr>
            <p:cNvPr id="23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52" name="Connection Line"/>
          <p:cNvSpPr/>
          <p:nvPr/>
        </p:nvSpPr>
        <p:spPr>
          <a:xfrm>
            <a:off x="6147564" y="47617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3" name="Connection Line"/>
          <p:cNvSpPr/>
          <p:nvPr/>
        </p:nvSpPr>
        <p:spPr>
          <a:xfrm>
            <a:off x="7206194" y="47753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4" name="Connection Line"/>
          <p:cNvSpPr/>
          <p:nvPr/>
        </p:nvSpPr>
        <p:spPr>
          <a:xfrm>
            <a:off x="5421001" y="54089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5" name="Connection Line"/>
          <p:cNvSpPr/>
          <p:nvPr/>
        </p:nvSpPr>
        <p:spPr>
          <a:xfrm>
            <a:off x="60967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6" name="Connection Line"/>
          <p:cNvSpPr/>
          <p:nvPr/>
        </p:nvSpPr>
        <p:spPr>
          <a:xfrm>
            <a:off x="74683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" name="Connection Line"/>
          <p:cNvSpPr/>
          <p:nvPr/>
        </p:nvSpPr>
        <p:spPr>
          <a:xfrm>
            <a:off x="80779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45" name="Line"/>
          <p:cNvSpPr/>
          <p:nvPr/>
        </p:nvSpPr>
        <p:spPr>
          <a:xfrm>
            <a:off x="4114800" y="5715000"/>
            <a:ext cx="6096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VL Trees - Lecture 7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AVL - Good but not Perfect Balanc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828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262" name="AVL trees are height-balanced binary search trees…"/>
          <p:cNvSpPr txBox="1">
            <a:spLocks noGrp="1"/>
          </p:cNvSpPr>
          <p:nvPr>
            <p:ph type="body" idx="1"/>
          </p:nvPr>
        </p:nvSpPr>
        <p:spPr>
          <a:xfrm>
            <a:off x="636587" y="1863725"/>
            <a:ext cx="8050213" cy="4384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rPr dirty="0"/>
              <a:t>AVL trees are height-balanced binary search trees</a:t>
            </a:r>
          </a:p>
          <a:p>
            <a:pPr>
              <a:lnSpc>
                <a:spcPct val="90000"/>
              </a:lnSpc>
              <a:buClr>
                <a:srgbClr val="0000FF"/>
              </a:buClr>
              <a:buChar char="•"/>
            </a:pPr>
            <a:r>
              <a:rPr dirty="0">
                <a:solidFill>
                  <a:srgbClr val="0000FF"/>
                </a:solidFill>
              </a:rPr>
              <a:t>Balance factor</a:t>
            </a:r>
            <a:r>
              <a:rPr dirty="0"/>
              <a:t> of a node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rPr dirty="0">
                <a:solidFill>
                  <a:srgbClr val="FF0000"/>
                </a:solidFill>
              </a:rPr>
              <a:t>height(left subtree) - height(right subtree)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An AVL tree has balance factor calculated at every node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rPr dirty="0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Store current heights in each node</a:t>
            </a:r>
          </a:p>
        </p:txBody>
      </p:sp>
      <p:sp>
        <p:nvSpPr>
          <p:cNvPr id="26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Height of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268" name="N(h) = minimum number of nodes in an AVL tree of height h.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t>N(h) = </a:t>
            </a:r>
            <a:r>
              <a:rPr>
                <a:solidFill>
                  <a:srgbClr val="FF0000"/>
                </a:solidFill>
              </a:rPr>
              <a:t>minimum </a:t>
            </a:r>
            <a:r>
              <a:t>number of nodes in an AVL tree of height h.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Basis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N(0) = 1, N(1) = 2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Induction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N(h) = N(h-1) + N(h-2) + 1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Solution</a:t>
            </a:r>
            <a:r>
              <a:t> </a:t>
            </a:r>
            <a:r>
              <a:rPr sz="2000"/>
              <a:t>(recall Fibonacci analysis)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N(h) </a:t>
            </a:r>
            <a:r>
              <a:rPr u="sng"/>
              <a:t>&gt;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30000"/>
              <a:t>h</a:t>
            </a:r>
            <a:r>
              <a:t>   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 » </a:t>
            </a:r>
            <a:r>
              <a:t>1.62)</a:t>
            </a:r>
          </a:p>
        </p:txBody>
      </p:sp>
      <p:sp>
        <p:nvSpPr>
          <p:cNvPr id="269" name="Triangle"/>
          <p:cNvSpPr/>
          <p:nvPr/>
        </p:nvSpPr>
        <p:spPr>
          <a:xfrm>
            <a:off x="6476999" y="4800600"/>
            <a:ext cx="838201" cy="72548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0" name="Triangle"/>
          <p:cNvSpPr/>
          <p:nvPr/>
        </p:nvSpPr>
        <p:spPr>
          <a:xfrm>
            <a:off x="7620000" y="4800600"/>
            <a:ext cx="838200" cy="6096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934199" y="4343399"/>
            <a:ext cx="4572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" name="Circle"/>
          <p:cNvSpPr/>
          <p:nvPr/>
        </p:nvSpPr>
        <p:spPr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 flipH="1" flipV="1">
            <a:off x="7696200" y="4419600"/>
            <a:ext cx="3810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" name="h-1"/>
          <p:cNvSpPr txBox="1"/>
          <p:nvPr/>
        </p:nvSpPr>
        <p:spPr>
          <a:xfrm>
            <a:off x="6613525" y="5573712"/>
            <a:ext cx="47125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h-1</a:t>
            </a:r>
          </a:p>
        </p:txBody>
      </p:sp>
      <p:sp>
        <p:nvSpPr>
          <p:cNvPr id="275" name="h-2"/>
          <p:cNvSpPr txBox="1"/>
          <p:nvPr/>
        </p:nvSpPr>
        <p:spPr>
          <a:xfrm>
            <a:off x="7772400" y="5410200"/>
            <a:ext cx="47125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h-2</a:t>
            </a:r>
          </a:p>
        </p:txBody>
      </p:sp>
      <p:sp>
        <p:nvSpPr>
          <p:cNvPr id="276" name="h"/>
          <p:cNvSpPr txBox="1"/>
          <p:nvPr/>
        </p:nvSpPr>
        <p:spPr>
          <a:xfrm>
            <a:off x="7772400" y="3886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277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2119</Words>
  <Application>Microsoft Macintosh PowerPoint</Application>
  <PresentationFormat>On-screen Show (4:3)</PresentationFormat>
  <Paragraphs>732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Helvetica</vt:lpstr>
      <vt:lpstr>Helvetica Neue</vt:lpstr>
      <vt:lpstr>Symbol</vt:lpstr>
      <vt:lpstr>Times New Roman</vt:lpstr>
      <vt:lpstr>Default</vt:lpstr>
      <vt:lpstr>Data Structures and Algorithms AVL Trees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Single Rotation</vt:lpstr>
      <vt:lpstr>Double Rotation</vt:lpstr>
      <vt:lpstr>Insertion in AVL Trees</vt:lpstr>
      <vt:lpstr>Insert in BST</vt:lpstr>
      <vt:lpstr>Insert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Double rotation (inside case)</vt:lpstr>
      <vt:lpstr>Double rotation (inside case)</vt:lpstr>
      <vt:lpstr>AVL Tree Deletion</vt:lpstr>
      <vt:lpstr>PowerPoint Presentation</vt:lpstr>
      <vt:lpstr>Double Rotation Solution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cp:lastModifiedBy>Chung-Wen Tsao</cp:lastModifiedBy>
  <cp:revision>8</cp:revision>
  <dcterms:modified xsi:type="dcterms:W3CDTF">2019-02-01T00:16:01Z</dcterms:modified>
</cp:coreProperties>
</file>