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0" r:id="rId4"/>
    <p:sldId id="261" r:id="rId5"/>
    <p:sldId id="262" r:id="rId6"/>
    <p:sldId id="411" r:id="rId7"/>
    <p:sldId id="264" r:id="rId8"/>
    <p:sldId id="266" r:id="rId9"/>
    <p:sldId id="41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05" r:id="rId22"/>
    <p:sldId id="306" r:id="rId23"/>
    <p:sldId id="309" r:id="rId24"/>
    <p:sldId id="310" r:id="rId25"/>
    <p:sldId id="311" r:id="rId26"/>
    <p:sldId id="329" r:id="rId27"/>
    <p:sldId id="330" r:id="rId28"/>
    <p:sldId id="432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429" r:id="rId45"/>
    <p:sldId id="431" r:id="rId46"/>
    <p:sldId id="430" r:id="rId47"/>
    <p:sldId id="327" r:id="rId48"/>
    <p:sldId id="328" r:id="rId4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788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8"/>
    <p:restoredTop sz="94706" autoAdjust="0"/>
  </p:normalViewPr>
  <p:slideViewPr>
    <p:cSldViewPr snapToGrid="0" snapToObjects="1" showGuides="1">
      <p:cViewPr varScale="1">
        <p:scale>
          <a:sx n="77" d="100"/>
          <a:sy n="77" d="100"/>
        </p:scale>
        <p:origin x="792" y="184"/>
      </p:cViewPr>
      <p:guideLst>
        <p:guide orient="horz" pos="3788"/>
        <p:guide pos="7679"/>
      </p:guideLst>
    </p:cSldViewPr>
  </p:slideViewPr>
  <p:outlineViewPr>
    <p:cViewPr>
      <p:scale>
        <a:sx n="33" d="100"/>
        <a:sy n="33" d="100"/>
      </p:scale>
      <p:origin x="0" y="-18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400800"/>
            <a:ext cx="1905000" cy="421392"/>
          </a:xfrm>
          <a:prstGeom prst="rect">
            <a:avLst/>
          </a:prstGeom>
        </p:spPr>
        <p:txBody>
          <a:bodyPr anchor="t"/>
          <a:lstStyle>
            <a:lvl1pPr algn="l"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dynamic-programming-set-7-coin-chang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96" name="Design and Analysis of Algorithms Lecture-4: Dynamic Programming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>
              <a:defRPr sz="6000"/>
            </a:pPr>
            <a:r>
              <a:rPr lang="en-US" sz="4800" dirty="0"/>
              <a:t>Data Structures and </a:t>
            </a:r>
            <a:r>
              <a:rPr sz="4800" dirty="0"/>
              <a:t>Algorithms </a:t>
            </a:r>
            <a:br>
              <a:rPr lang="en-US" sz="4800" dirty="0"/>
            </a:br>
            <a:r>
              <a:rPr sz="4800" dirty="0"/>
              <a:t>Dynamic Programming</a:t>
            </a:r>
          </a:p>
        </p:txBody>
      </p:sp>
      <p:sp>
        <p:nvSpPr>
          <p:cNvPr id="197" name="Dr. Chung-Wen Albert Tsao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348479"/>
            <a:ext cx="9144000" cy="90932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>
              <a:defRPr sz="2400"/>
            </a:pPr>
            <a:r>
              <a:rPr sz="3600"/>
              <a:t>Dr. Chung-Wen Albert Tsao</a:t>
            </a:r>
          </a:p>
        </p:txBody>
      </p:sp>
      <p:sp>
        <p:nvSpPr>
          <p:cNvPr id="19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Example: House Robb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House Robbery</a:t>
            </a:r>
          </a:p>
        </p:txBody>
      </p:sp>
      <p:sp>
        <p:nvSpPr>
          <p:cNvPr id="356" name="You are a professional robber planning to rob houses along a street.…"/>
          <p:cNvSpPr txBox="1">
            <a:spLocks noGrp="1"/>
          </p:cNvSpPr>
          <p:nvPr>
            <p:ph type="body" idx="1"/>
          </p:nvPr>
        </p:nvSpPr>
        <p:spPr>
          <a:xfrm>
            <a:off x="838200" y="1506036"/>
            <a:ext cx="10515600" cy="52100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You are a professional robber planning to rob houses along a street.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Each house has a certain amount of money stashed</a:t>
            </a:r>
          </a:p>
          <a:p>
            <a:pPr marL="226313" indent="-226313" defTabSz="905255">
              <a:spcBef>
                <a:spcPts val="900"/>
              </a:spcBef>
              <a:defRPr sz="2772" b="1"/>
            </a:pPr>
            <a:r>
              <a:rPr dirty="0"/>
              <a:t>You will trigger alarm if you break into any two adjacent houses.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Example: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Money in 7 houses: M=[$5, $5, $6, $4, $0, $1, $5]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Houses robbed :             [  1,    0,   1,   0,   0,   0,   1]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Money robbed :              $16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Solution: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Brute Force: generate all possible (2</a:t>
            </a:r>
            <a:r>
              <a:rPr baseline="31999" dirty="0"/>
              <a:t>n</a:t>
            </a:r>
            <a:r>
              <a:rPr dirty="0"/>
              <a:t>) scenarios, and pick the best.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Can we do better?</a:t>
            </a:r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2522" y="3267287"/>
            <a:ext cx="1739357" cy="2042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Brute Force: generate all possible (2^n) scenarios, and pick the best.…"/>
          <p:cNvSpPr txBox="1"/>
          <p:nvPr/>
        </p:nvSpPr>
        <p:spPr>
          <a:xfrm>
            <a:off x="133655" y="1262893"/>
            <a:ext cx="6393114" cy="22177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163285" indent="-163285" defTabSz="36576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Brute Force: generate all possible (2^n) scenarios, and pick the best.</a:t>
            </a:r>
          </a:p>
          <a:p>
            <a:pPr marL="346165" lvl="1" indent="-163285" defTabSz="36576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Can we do better? (with less enumerations)</a:t>
            </a:r>
          </a:p>
          <a:p>
            <a:pPr marL="346165" lvl="1" indent="-163285" defTabSz="36576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Yes. </a:t>
            </a:r>
            <a:r>
              <a:rPr b="1" dirty="0"/>
              <a:t>Dynamic Programming</a:t>
            </a:r>
          </a:p>
          <a:p>
            <a:pPr marL="163285" indent="-163285" defTabSz="36576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Break problem to overlapping subproblems, but avoid the repeated computation for the same subproblems by “memorization”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2000"/>
            </a:pPr>
            <a:endParaRPr dirty="0"/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4574" y="-202860"/>
            <a:ext cx="1210893" cy="1421967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Dynamic Programming for House Robber"/>
          <p:cNvSpPr txBox="1"/>
          <p:nvPr/>
        </p:nvSpPr>
        <p:spPr>
          <a:xfrm>
            <a:off x="538094" y="345681"/>
            <a:ext cx="9258038" cy="65391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Dynamic Programming for House Robber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5609004" y="1283111"/>
            <a:ext cx="6275453" cy="5182209"/>
            <a:chOff x="-338338" y="0"/>
            <a:chExt cx="6275451" cy="5182208"/>
          </a:xfrm>
        </p:grpSpPr>
        <p:sp>
          <p:nvSpPr>
            <p:cNvPr id="363" name="Group"/>
            <p:cNvSpPr txBox="1"/>
            <p:nvPr/>
          </p:nvSpPr>
          <p:spPr>
            <a:xfrm>
              <a:off x="2262482" y="3401438"/>
              <a:ext cx="3377740" cy="883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1" indent="228600"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Money in 7 houses: </a:t>
              </a:r>
            </a:p>
            <a:p>
              <a:pPr lvl="1" indent="228600"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M=[$5,  $5, $6, $4,  $0, $1, $5]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-338339" y="-1"/>
              <a:ext cx="6275453" cy="5182210"/>
              <a:chOff x="117746" y="1231"/>
              <a:chExt cx="6275451" cy="5182208"/>
            </a:xfrm>
          </p:grpSpPr>
          <p:grpSp>
            <p:nvGrpSpPr>
              <p:cNvPr id="397" name="Group"/>
              <p:cNvGrpSpPr/>
              <p:nvPr/>
            </p:nvGrpSpPr>
            <p:grpSpPr>
              <a:xfrm>
                <a:off x="117746" y="1231"/>
                <a:ext cx="6275453" cy="5182209"/>
                <a:chOff x="117746" y="1231"/>
                <a:chExt cx="6275451" cy="5182208"/>
              </a:xfrm>
            </p:grpSpPr>
            <p:sp>
              <p:nvSpPr>
                <p:cNvPr id="364" name="F(6)"/>
                <p:cNvSpPr txBox="1"/>
                <p:nvPr/>
              </p:nvSpPr>
              <p:spPr>
                <a:xfrm>
                  <a:off x="2621244" y="960844"/>
                  <a:ext cx="54226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F(6)</a:t>
                  </a:r>
                </a:p>
              </p:txBody>
            </p:sp>
            <p:sp>
              <p:nvSpPr>
                <p:cNvPr id="365" name="Line"/>
                <p:cNvSpPr/>
                <p:nvPr/>
              </p:nvSpPr>
              <p:spPr>
                <a:xfrm flipH="1">
                  <a:off x="3146619" y="349358"/>
                  <a:ext cx="861498" cy="579108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6" name="Line"/>
                <p:cNvSpPr/>
                <p:nvPr/>
              </p:nvSpPr>
              <p:spPr>
                <a:xfrm flipH="1">
                  <a:off x="2391426" y="1381513"/>
                  <a:ext cx="386404" cy="386405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7" name="Line"/>
                <p:cNvSpPr/>
                <p:nvPr/>
              </p:nvSpPr>
              <p:spPr>
                <a:xfrm>
                  <a:off x="2987864" y="1376731"/>
                  <a:ext cx="337026" cy="33702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8" name="Line"/>
                <p:cNvSpPr/>
                <p:nvPr/>
              </p:nvSpPr>
              <p:spPr>
                <a:xfrm>
                  <a:off x="4436299" y="386936"/>
                  <a:ext cx="937146" cy="541530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9" name="B"/>
                <p:cNvSpPr txBox="1"/>
                <p:nvPr/>
              </p:nvSpPr>
              <p:spPr>
                <a:xfrm>
                  <a:off x="3291840" y="301397"/>
                  <a:ext cx="36121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B </a:t>
                  </a:r>
                </a:p>
              </p:txBody>
            </p:sp>
            <p:sp>
              <p:nvSpPr>
                <p:cNvPr id="370" name="F(5)"/>
                <p:cNvSpPr txBox="1"/>
                <p:nvPr/>
              </p:nvSpPr>
              <p:spPr>
                <a:xfrm>
                  <a:off x="5348642" y="921704"/>
                  <a:ext cx="104455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F(5)</a:t>
                  </a:r>
                </a:p>
              </p:txBody>
            </p:sp>
            <p:sp>
              <p:nvSpPr>
                <p:cNvPr id="371" name="F(4)"/>
                <p:cNvSpPr txBox="1"/>
                <p:nvPr/>
              </p:nvSpPr>
              <p:spPr>
                <a:xfrm>
                  <a:off x="3238420" y="1677792"/>
                  <a:ext cx="68614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F(4)</a:t>
                  </a:r>
                </a:p>
              </p:txBody>
            </p:sp>
            <p:sp>
              <p:nvSpPr>
                <p:cNvPr id="372" name="F(5)"/>
                <p:cNvSpPr txBox="1"/>
                <p:nvPr/>
              </p:nvSpPr>
              <p:spPr>
                <a:xfrm>
                  <a:off x="1949422" y="1746135"/>
                  <a:ext cx="104455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F(5)</a:t>
                  </a:r>
                </a:p>
              </p:txBody>
            </p:sp>
            <p:sp>
              <p:nvSpPr>
                <p:cNvPr id="373" name="Line"/>
                <p:cNvSpPr/>
                <p:nvPr/>
              </p:nvSpPr>
              <p:spPr>
                <a:xfrm flipH="1">
                  <a:off x="1831786" y="2157421"/>
                  <a:ext cx="358512" cy="358512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4" name="Line"/>
                <p:cNvSpPr/>
                <p:nvPr/>
              </p:nvSpPr>
              <p:spPr>
                <a:xfrm>
                  <a:off x="2454374" y="2154990"/>
                  <a:ext cx="241428" cy="44288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5" name="F(4)"/>
                <p:cNvSpPr txBox="1"/>
                <p:nvPr/>
              </p:nvSpPr>
              <p:spPr>
                <a:xfrm>
                  <a:off x="1360185" y="2387462"/>
                  <a:ext cx="686143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F(4)</a:t>
                  </a:r>
                </a:p>
              </p:txBody>
            </p:sp>
            <p:sp>
              <p:nvSpPr>
                <p:cNvPr id="376" name="F(3)"/>
                <p:cNvSpPr txBox="1"/>
                <p:nvPr/>
              </p:nvSpPr>
              <p:spPr>
                <a:xfrm>
                  <a:off x="978613" y="3199337"/>
                  <a:ext cx="686143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F(3)</a:t>
                  </a:r>
                </a:p>
              </p:txBody>
            </p:sp>
            <p:sp>
              <p:nvSpPr>
                <p:cNvPr id="377" name="F(2)"/>
                <p:cNvSpPr txBox="1"/>
                <p:nvPr/>
              </p:nvSpPr>
              <p:spPr>
                <a:xfrm>
                  <a:off x="1707784" y="3190873"/>
                  <a:ext cx="686143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F(2)</a:t>
                  </a:r>
                </a:p>
              </p:txBody>
            </p:sp>
            <p:sp>
              <p:nvSpPr>
                <p:cNvPr id="378" name="Line"/>
                <p:cNvSpPr/>
                <p:nvPr/>
              </p:nvSpPr>
              <p:spPr>
                <a:xfrm flipH="1">
                  <a:off x="1252663" y="2806533"/>
                  <a:ext cx="256870" cy="38450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9" name="Line"/>
                <p:cNvSpPr/>
                <p:nvPr/>
              </p:nvSpPr>
              <p:spPr>
                <a:xfrm>
                  <a:off x="1659320" y="2840526"/>
                  <a:ext cx="280848" cy="315339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0" name="A"/>
                <p:cNvSpPr txBox="1"/>
                <p:nvPr/>
              </p:nvSpPr>
              <p:spPr>
                <a:xfrm>
                  <a:off x="4874076" y="301397"/>
                  <a:ext cx="288025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81" name="F(3)"/>
                <p:cNvSpPr txBox="1"/>
                <p:nvPr/>
              </p:nvSpPr>
              <p:spPr>
                <a:xfrm>
                  <a:off x="2527087" y="2525479"/>
                  <a:ext cx="777656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F(3)</a:t>
                  </a:r>
                </a:p>
              </p:txBody>
            </p:sp>
            <p:sp>
              <p:nvSpPr>
                <p:cNvPr id="382" name="F(2)"/>
                <p:cNvSpPr txBox="1"/>
                <p:nvPr/>
              </p:nvSpPr>
              <p:spPr>
                <a:xfrm>
                  <a:off x="856195" y="4013853"/>
                  <a:ext cx="68614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F(2)</a:t>
                  </a:r>
                </a:p>
              </p:txBody>
            </p:sp>
            <p:sp>
              <p:nvSpPr>
                <p:cNvPr id="383" name="F(1)"/>
                <p:cNvSpPr txBox="1"/>
                <p:nvPr/>
              </p:nvSpPr>
              <p:spPr>
                <a:xfrm>
                  <a:off x="1538321" y="4013853"/>
                  <a:ext cx="57485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F(1)</a:t>
                  </a:r>
                </a:p>
              </p:txBody>
            </p:sp>
            <p:sp>
              <p:nvSpPr>
                <p:cNvPr id="384" name="F(1)=$5"/>
                <p:cNvSpPr txBox="1"/>
                <p:nvPr/>
              </p:nvSpPr>
              <p:spPr>
                <a:xfrm>
                  <a:off x="117746" y="4810383"/>
                  <a:ext cx="95678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F(1)=$5</a:t>
                  </a:r>
                </a:p>
              </p:txBody>
            </p:sp>
            <p:sp>
              <p:nvSpPr>
                <p:cNvPr id="385" name="F(0)=0"/>
                <p:cNvSpPr txBox="1"/>
                <p:nvPr/>
              </p:nvSpPr>
              <p:spPr>
                <a:xfrm>
                  <a:off x="1137077" y="4791344"/>
                  <a:ext cx="84393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F(0)=0</a:t>
                  </a:r>
                </a:p>
              </p:txBody>
            </p:sp>
            <p:grpSp>
              <p:nvGrpSpPr>
                <p:cNvPr id="388" name="Group"/>
                <p:cNvGrpSpPr/>
                <p:nvPr/>
              </p:nvGrpSpPr>
              <p:grpSpPr>
                <a:xfrm>
                  <a:off x="1081042" y="3647445"/>
                  <a:ext cx="455271" cy="374465"/>
                  <a:chOff x="0" y="0"/>
                  <a:chExt cx="455269" cy="374463"/>
                </a:xfrm>
              </p:grpSpPr>
              <p:sp>
                <p:nvSpPr>
                  <p:cNvPr id="386" name="Line"/>
                  <p:cNvSpPr/>
                  <p:nvPr/>
                </p:nvSpPr>
                <p:spPr>
                  <a:xfrm flipH="1">
                    <a:off x="-1" y="0"/>
                    <a:ext cx="24637" cy="374464"/>
                  </a:xfrm>
                  <a:prstGeom prst="line">
                    <a:avLst/>
                  </a:pr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387" name="Line"/>
                  <p:cNvSpPr/>
                  <p:nvPr/>
                </p:nvSpPr>
                <p:spPr>
                  <a:xfrm>
                    <a:off x="174422" y="33993"/>
                    <a:ext cx="280848" cy="315338"/>
                  </a:xfrm>
                  <a:prstGeom prst="line">
                    <a:avLst/>
                  </a:pr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</p:grpSp>
            <p:sp>
              <p:nvSpPr>
                <p:cNvPr id="389" name="Line"/>
                <p:cNvSpPr/>
                <p:nvPr/>
              </p:nvSpPr>
              <p:spPr>
                <a:xfrm flipH="1">
                  <a:off x="534739" y="4435281"/>
                  <a:ext cx="337026" cy="337025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0" name="Line"/>
                <p:cNvSpPr/>
                <p:nvPr/>
              </p:nvSpPr>
              <p:spPr>
                <a:xfrm>
                  <a:off x="1035510" y="4413331"/>
                  <a:ext cx="249519" cy="378683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1" name="F(7)"/>
                <p:cNvSpPr txBox="1"/>
                <p:nvPr/>
              </p:nvSpPr>
              <p:spPr>
                <a:xfrm>
                  <a:off x="3940637" y="1231"/>
                  <a:ext cx="54226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F(7)</a:t>
                  </a:r>
                </a:p>
              </p:txBody>
            </p:sp>
            <p:sp>
              <p:nvSpPr>
                <p:cNvPr id="392" name="A"/>
                <p:cNvSpPr txBox="1"/>
                <p:nvPr/>
              </p:nvSpPr>
              <p:spPr>
                <a:xfrm>
                  <a:off x="3265139" y="1147372"/>
                  <a:ext cx="632704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rPr dirty="0"/>
                    <a:t>A</a:t>
                  </a:r>
                </a:p>
              </p:txBody>
            </p:sp>
            <p:sp>
              <p:nvSpPr>
                <p:cNvPr id="393" name="A"/>
                <p:cNvSpPr txBox="1"/>
                <p:nvPr/>
              </p:nvSpPr>
              <p:spPr>
                <a:xfrm>
                  <a:off x="2527087" y="1975144"/>
                  <a:ext cx="574859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94" name="A"/>
                <p:cNvSpPr txBox="1"/>
                <p:nvPr/>
              </p:nvSpPr>
              <p:spPr>
                <a:xfrm>
                  <a:off x="1758898" y="2634312"/>
                  <a:ext cx="57485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95" name="A"/>
                <p:cNvSpPr txBox="1"/>
                <p:nvPr/>
              </p:nvSpPr>
              <p:spPr>
                <a:xfrm>
                  <a:off x="1415034" y="3555058"/>
                  <a:ext cx="288025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96" name="A"/>
                <p:cNvSpPr txBox="1"/>
                <p:nvPr/>
              </p:nvSpPr>
              <p:spPr>
                <a:xfrm>
                  <a:off x="1150740" y="4292133"/>
                  <a:ext cx="47300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98" name="B"/>
              <p:cNvSpPr txBox="1"/>
              <p:nvPr/>
            </p:nvSpPr>
            <p:spPr>
              <a:xfrm>
                <a:off x="2328059" y="1231967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399" name="B"/>
              <p:cNvSpPr txBox="1"/>
              <p:nvPr/>
            </p:nvSpPr>
            <p:spPr>
              <a:xfrm>
                <a:off x="1675070" y="2051416"/>
                <a:ext cx="361219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00" name="B"/>
              <p:cNvSpPr txBox="1"/>
              <p:nvPr/>
            </p:nvSpPr>
            <p:spPr>
              <a:xfrm>
                <a:off x="1066480" y="2670603"/>
                <a:ext cx="361219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01" name="B"/>
              <p:cNvSpPr txBox="1"/>
              <p:nvPr/>
            </p:nvSpPr>
            <p:spPr>
              <a:xfrm>
                <a:off x="820363" y="3575078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02" name="B"/>
              <p:cNvSpPr txBox="1"/>
              <p:nvPr/>
            </p:nvSpPr>
            <p:spPr>
              <a:xfrm>
                <a:off x="456085" y="4339347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</p:grpSp>
        <p:sp>
          <p:nvSpPr>
            <p:cNvPr id="404" name="F(7) = max ( F(6),   F(5)+$5 }…"/>
            <p:cNvSpPr/>
            <p:nvPr/>
          </p:nvSpPr>
          <p:spPr>
            <a:xfrm>
              <a:off x="2751739" y="2529806"/>
              <a:ext cx="2855924" cy="656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F(7) = max ( </a:t>
              </a:r>
              <a:r>
                <a:rPr u="sng"/>
                <a:t>F(6)</a:t>
              </a:r>
              <a:r>
                <a:t>,   </a:t>
              </a:r>
              <a:r>
                <a:rPr u="sng"/>
                <a:t>F(5)+$5 </a:t>
              </a:r>
              <a:r>
                <a:t>}   </a:t>
              </a:r>
            </a:p>
            <a:p>
              <a:r>
                <a:t>                         B             A</a:t>
              </a:r>
            </a:p>
          </p:txBody>
        </p:sp>
        <p:sp>
          <p:nvSpPr>
            <p:cNvPr id="405" name="Line"/>
            <p:cNvSpPr/>
            <p:nvPr/>
          </p:nvSpPr>
          <p:spPr>
            <a:xfrm flipV="1">
              <a:off x="3200695" y="429762"/>
              <a:ext cx="502829" cy="228524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 flipH="1" flipV="1">
              <a:off x="5161734" y="2911536"/>
              <a:ext cx="156022" cy="106548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13" name="Connection Line"/>
            <p:cNvSpPr/>
            <p:nvPr/>
          </p:nvSpPr>
          <p:spPr>
            <a:xfrm>
              <a:off x="2008186" y="1282436"/>
              <a:ext cx="3206447" cy="881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04" extrusionOk="0">
                  <a:moveTo>
                    <a:pt x="0" y="14271"/>
                  </a:moveTo>
                  <a:cubicBezTo>
                    <a:pt x="12235" y="21600"/>
                    <a:pt x="19435" y="1684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409" name="$5"/>
          <p:cNvSpPr txBox="1"/>
          <p:nvPr/>
        </p:nvSpPr>
        <p:spPr>
          <a:xfrm>
            <a:off x="10611931" y="1582982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$5</a:t>
            </a:r>
          </a:p>
        </p:txBody>
      </p:sp>
      <p:sp>
        <p:nvSpPr>
          <p:cNvPr id="410" name="$1"/>
          <p:cNvSpPr txBox="1"/>
          <p:nvPr/>
        </p:nvSpPr>
        <p:spPr>
          <a:xfrm>
            <a:off x="8983474" y="2397210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$1</a:t>
            </a:r>
          </a:p>
        </p:txBody>
      </p:sp>
      <p:sp>
        <p:nvSpPr>
          <p:cNvPr id="411" name="$0"/>
          <p:cNvSpPr txBox="1"/>
          <p:nvPr/>
        </p:nvSpPr>
        <p:spPr>
          <a:xfrm>
            <a:off x="8297808" y="3372142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$0</a:t>
            </a:r>
          </a:p>
        </p:txBody>
      </p:sp>
      <p:sp>
        <p:nvSpPr>
          <p:cNvPr id="412" name="$4"/>
          <p:cNvSpPr txBox="1"/>
          <p:nvPr/>
        </p:nvSpPr>
        <p:spPr>
          <a:xfrm>
            <a:off x="7472866" y="4038367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$4</a:t>
            </a:r>
          </a:p>
        </p:txBody>
      </p:sp>
      <p:sp>
        <p:nvSpPr>
          <p:cNvPr id="55" name="Brute Force: generate all possible (2^n) scenarios, and pick the best.…"/>
          <p:cNvSpPr txBox="1"/>
          <p:nvPr/>
        </p:nvSpPr>
        <p:spPr>
          <a:xfrm>
            <a:off x="229775" y="3879757"/>
            <a:ext cx="5530295" cy="204164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365760">
              <a:lnSpc>
                <a:spcPct val="90000"/>
              </a:lnSpc>
              <a:spcBef>
                <a:spcPts val="400"/>
              </a:spcBef>
              <a:buSzPct val="100000"/>
              <a:defRPr sz="2000"/>
            </a:pPr>
            <a:r>
              <a:rPr dirty="0"/>
              <a:t>Define F[k] = The most money robbed from the first k houses.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2000"/>
            </a:pPr>
            <a:endParaRPr dirty="0"/>
          </a:p>
          <a:p>
            <a:pPr lvl="1" indent="91440" defTabSz="365760">
              <a:lnSpc>
                <a:spcPct val="90000"/>
              </a:lnSpc>
              <a:spcBef>
                <a:spcPts val="400"/>
              </a:spcBef>
            </a:pPr>
            <a:r>
              <a:rPr dirty="0"/>
              <a:t>F[k] = max {  M[k]+F[k-2],  Case  A: rob house k</a:t>
            </a:r>
          </a:p>
          <a:p>
            <a:pPr lvl="1" indent="91440" defTabSz="365760">
              <a:lnSpc>
                <a:spcPct val="90000"/>
              </a:lnSpc>
              <a:spcBef>
                <a:spcPts val="400"/>
              </a:spcBef>
            </a:pPr>
            <a:r>
              <a:rPr dirty="0"/>
              <a:t>                       F[k-1],             Case B: skip house k</a:t>
            </a:r>
          </a:p>
          <a:p>
            <a:pPr lvl="1" indent="91440" defTabSz="365760">
              <a:lnSpc>
                <a:spcPct val="90000"/>
              </a:lnSpc>
              <a:spcBef>
                <a:spcPts val="400"/>
              </a:spcBef>
            </a:pPr>
            <a:r>
              <a:rPr dirty="0"/>
              <a:t>                    },    k&gt;=2</a:t>
            </a:r>
          </a:p>
          <a:p>
            <a:pPr lvl="1" indent="91440" defTabSz="365760">
              <a:lnSpc>
                <a:spcPct val="90000"/>
              </a:lnSpc>
              <a:spcBef>
                <a:spcPts val="400"/>
              </a:spcBef>
            </a:pPr>
            <a:r>
              <a:rPr dirty="0"/>
              <a:t>T(N)=?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"/>
          <p:cNvGrpSpPr/>
          <p:nvPr/>
        </p:nvGrpSpPr>
        <p:grpSpPr>
          <a:xfrm>
            <a:off x="5883257" y="1576634"/>
            <a:ext cx="6275453" cy="5182209"/>
            <a:chOff x="-338338" y="0"/>
            <a:chExt cx="6275451" cy="5182208"/>
          </a:xfrm>
        </p:grpSpPr>
        <p:sp>
          <p:nvSpPr>
            <p:cNvPr id="415" name="Group"/>
            <p:cNvSpPr txBox="1"/>
            <p:nvPr/>
          </p:nvSpPr>
          <p:spPr>
            <a:xfrm>
              <a:off x="2262482" y="3401438"/>
              <a:ext cx="3377740" cy="883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1" indent="228600"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Money in 7 houses: </a:t>
              </a:r>
            </a:p>
            <a:p>
              <a:pPr lvl="1" indent="228600"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M=[$5,  $5, $6, $4,  $0, $1, $5]</a:t>
              </a:r>
            </a:p>
          </p:txBody>
        </p:sp>
        <p:grpSp>
          <p:nvGrpSpPr>
            <p:cNvPr id="455" name="Group"/>
            <p:cNvGrpSpPr/>
            <p:nvPr/>
          </p:nvGrpSpPr>
          <p:grpSpPr>
            <a:xfrm>
              <a:off x="-338339" y="-1"/>
              <a:ext cx="6275453" cy="5182210"/>
              <a:chOff x="117746" y="1231"/>
              <a:chExt cx="6275451" cy="5182208"/>
            </a:xfrm>
          </p:grpSpPr>
          <p:grpSp>
            <p:nvGrpSpPr>
              <p:cNvPr id="449" name="Group"/>
              <p:cNvGrpSpPr/>
              <p:nvPr/>
            </p:nvGrpSpPr>
            <p:grpSpPr>
              <a:xfrm>
                <a:off x="117746" y="1231"/>
                <a:ext cx="6275453" cy="5182209"/>
                <a:chOff x="117746" y="1231"/>
                <a:chExt cx="6275451" cy="5182208"/>
              </a:xfrm>
            </p:grpSpPr>
            <p:sp>
              <p:nvSpPr>
                <p:cNvPr id="416" name="F(6)"/>
                <p:cNvSpPr txBox="1"/>
                <p:nvPr/>
              </p:nvSpPr>
              <p:spPr>
                <a:xfrm>
                  <a:off x="2621244" y="960844"/>
                  <a:ext cx="54226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F(6)</a:t>
                  </a:r>
                </a:p>
              </p:txBody>
            </p:sp>
            <p:sp>
              <p:nvSpPr>
                <p:cNvPr id="417" name="Line"/>
                <p:cNvSpPr/>
                <p:nvPr/>
              </p:nvSpPr>
              <p:spPr>
                <a:xfrm flipH="1">
                  <a:off x="3146619" y="349358"/>
                  <a:ext cx="861498" cy="579108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18" name="Line"/>
                <p:cNvSpPr/>
                <p:nvPr/>
              </p:nvSpPr>
              <p:spPr>
                <a:xfrm flipH="1">
                  <a:off x="2391426" y="1381513"/>
                  <a:ext cx="386404" cy="386405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19" name="Line"/>
                <p:cNvSpPr/>
                <p:nvPr/>
              </p:nvSpPr>
              <p:spPr>
                <a:xfrm>
                  <a:off x="2987864" y="1376731"/>
                  <a:ext cx="337026" cy="33702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0" name="Line"/>
                <p:cNvSpPr/>
                <p:nvPr/>
              </p:nvSpPr>
              <p:spPr>
                <a:xfrm>
                  <a:off x="4436299" y="386936"/>
                  <a:ext cx="937146" cy="541530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1" name="B"/>
                <p:cNvSpPr txBox="1"/>
                <p:nvPr/>
              </p:nvSpPr>
              <p:spPr>
                <a:xfrm>
                  <a:off x="3291840" y="301397"/>
                  <a:ext cx="36121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B </a:t>
                  </a:r>
                </a:p>
              </p:txBody>
            </p:sp>
            <p:sp>
              <p:nvSpPr>
                <p:cNvPr id="422" name="F(5)"/>
                <p:cNvSpPr txBox="1"/>
                <p:nvPr/>
              </p:nvSpPr>
              <p:spPr>
                <a:xfrm>
                  <a:off x="5348642" y="921704"/>
                  <a:ext cx="104455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F(5)</a:t>
                  </a:r>
                </a:p>
              </p:txBody>
            </p:sp>
            <p:sp>
              <p:nvSpPr>
                <p:cNvPr id="423" name="F(4)"/>
                <p:cNvSpPr txBox="1"/>
                <p:nvPr/>
              </p:nvSpPr>
              <p:spPr>
                <a:xfrm>
                  <a:off x="3238420" y="1677792"/>
                  <a:ext cx="68614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F(4)</a:t>
                  </a:r>
                </a:p>
              </p:txBody>
            </p:sp>
            <p:sp>
              <p:nvSpPr>
                <p:cNvPr id="424" name="F(5)"/>
                <p:cNvSpPr txBox="1"/>
                <p:nvPr/>
              </p:nvSpPr>
              <p:spPr>
                <a:xfrm>
                  <a:off x="1949422" y="1746135"/>
                  <a:ext cx="104455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F(5)</a:t>
                  </a:r>
                </a:p>
              </p:txBody>
            </p:sp>
            <p:sp>
              <p:nvSpPr>
                <p:cNvPr id="425" name="Line"/>
                <p:cNvSpPr/>
                <p:nvPr/>
              </p:nvSpPr>
              <p:spPr>
                <a:xfrm flipH="1">
                  <a:off x="1831786" y="2157421"/>
                  <a:ext cx="358512" cy="358512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6" name="Line"/>
                <p:cNvSpPr/>
                <p:nvPr/>
              </p:nvSpPr>
              <p:spPr>
                <a:xfrm>
                  <a:off x="2454374" y="2154990"/>
                  <a:ext cx="241428" cy="44288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7" name="F(4)"/>
                <p:cNvSpPr txBox="1"/>
                <p:nvPr/>
              </p:nvSpPr>
              <p:spPr>
                <a:xfrm>
                  <a:off x="1360185" y="2387462"/>
                  <a:ext cx="686143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F(4)</a:t>
                  </a:r>
                </a:p>
              </p:txBody>
            </p:sp>
            <p:sp>
              <p:nvSpPr>
                <p:cNvPr id="428" name="F(3)"/>
                <p:cNvSpPr txBox="1"/>
                <p:nvPr/>
              </p:nvSpPr>
              <p:spPr>
                <a:xfrm>
                  <a:off x="978613" y="3199337"/>
                  <a:ext cx="686143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F(3)</a:t>
                  </a:r>
                </a:p>
              </p:txBody>
            </p:sp>
            <p:sp>
              <p:nvSpPr>
                <p:cNvPr id="429" name="F(2)"/>
                <p:cNvSpPr txBox="1"/>
                <p:nvPr/>
              </p:nvSpPr>
              <p:spPr>
                <a:xfrm>
                  <a:off x="1707784" y="3190873"/>
                  <a:ext cx="686143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F(2)</a:t>
                  </a:r>
                </a:p>
              </p:txBody>
            </p:sp>
            <p:sp>
              <p:nvSpPr>
                <p:cNvPr id="430" name="Line"/>
                <p:cNvSpPr/>
                <p:nvPr/>
              </p:nvSpPr>
              <p:spPr>
                <a:xfrm flipH="1">
                  <a:off x="1252663" y="2806533"/>
                  <a:ext cx="256870" cy="38450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31" name="Line"/>
                <p:cNvSpPr/>
                <p:nvPr/>
              </p:nvSpPr>
              <p:spPr>
                <a:xfrm>
                  <a:off x="1659320" y="2840526"/>
                  <a:ext cx="280848" cy="315339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32" name="A"/>
                <p:cNvSpPr txBox="1"/>
                <p:nvPr/>
              </p:nvSpPr>
              <p:spPr>
                <a:xfrm>
                  <a:off x="4874076" y="301397"/>
                  <a:ext cx="288025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33" name="F(3)"/>
                <p:cNvSpPr txBox="1"/>
                <p:nvPr/>
              </p:nvSpPr>
              <p:spPr>
                <a:xfrm>
                  <a:off x="2527087" y="2525479"/>
                  <a:ext cx="777656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F(3)</a:t>
                  </a:r>
                </a:p>
              </p:txBody>
            </p:sp>
            <p:sp>
              <p:nvSpPr>
                <p:cNvPr id="434" name="F(2)"/>
                <p:cNvSpPr txBox="1"/>
                <p:nvPr/>
              </p:nvSpPr>
              <p:spPr>
                <a:xfrm>
                  <a:off x="856195" y="4013853"/>
                  <a:ext cx="68614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F(2)</a:t>
                  </a:r>
                </a:p>
              </p:txBody>
            </p:sp>
            <p:sp>
              <p:nvSpPr>
                <p:cNvPr id="435" name="F(1)"/>
                <p:cNvSpPr txBox="1"/>
                <p:nvPr/>
              </p:nvSpPr>
              <p:spPr>
                <a:xfrm>
                  <a:off x="1538321" y="4013853"/>
                  <a:ext cx="57485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F(1)</a:t>
                  </a:r>
                </a:p>
              </p:txBody>
            </p:sp>
            <p:sp>
              <p:nvSpPr>
                <p:cNvPr id="436" name="F(1)=$5"/>
                <p:cNvSpPr txBox="1"/>
                <p:nvPr/>
              </p:nvSpPr>
              <p:spPr>
                <a:xfrm>
                  <a:off x="117746" y="4810383"/>
                  <a:ext cx="95678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F(1)=$5</a:t>
                  </a:r>
                </a:p>
              </p:txBody>
            </p:sp>
            <p:sp>
              <p:nvSpPr>
                <p:cNvPr id="437" name="F(0)=0"/>
                <p:cNvSpPr txBox="1"/>
                <p:nvPr/>
              </p:nvSpPr>
              <p:spPr>
                <a:xfrm>
                  <a:off x="1137077" y="4791344"/>
                  <a:ext cx="84393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F(0)=0</a:t>
                  </a:r>
                </a:p>
              </p:txBody>
            </p:sp>
            <p:grpSp>
              <p:nvGrpSpPr>
                <p:cNvPr id="440" name="Group"/>
                <p:cNvGrpSpPr/>
                <p:nvPr/>
              </p:nvGrpSpPr>
              <p:grpSpPr>
                <a:xfrm>
                  <a:off x="1081042" y="3647445"/>
                  <a:ext cx="455271" cy="374465"/>
                  <a:chOff x="0" y="0"/>
                  <a:chExt cx="455269" cy="374463"/>
                </a:xfrm>
              </p:grpSpPr>
              <p:sp>
                <p:nvSpPr>
                  <p:cNvPr id="438" name="Line"/>
                  <p:cNvSpPr/>
                  <p:nvPr/>
                </p:nvSpPr>
                <p:spPr>
                  <a:xfrm flipH="1">
                    <a:off x="-1" y="0"/>
                    <a:ext cx="24637" cy="374464"/>
                  </a:xfrm>
                  <a:prstGeom prst="line">
                    <a:avLst/>
                  </a:pr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439" name="Line"/>
                  <p:cNvSpPr/>
                  <p:nvPr/>
                </p:nvSpPr>
                <p:spPr>
                  <a:xfrm>
                    <a:off x="174422" y="33993"/>
                    <a:ext cx="280848" cy="315338"/>
                  </a:xfrm>
                  <a:prstGeom prst="line">
                    <a:avLst/>
                  </a:pr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</p:grpSp>
            <p:sp>
              <p:nvSpPr>
                <p:cNvPr id="441" name="Line"/>
                <p:cNvSpPr/>
                <p:nvPr/>
              </p:nvSpPr>
              <p:spPr>
                <a:xfrm flipH="1">
                  <a:off x="534739" y="4435281"/>
                  <a:ext cx="337026" cy="337025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2" name="Line"/>
                <p:cNvSpPr/>
                <p:nvPr/>
              </p:nvSpPr>
              <p:spPr>
                <a:xfrm>
                  <a:off x="1035510" y="4413331"/>
                  <a:ext cx="249519" cy="378683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3" name="F(7)"/>
                <p:cNvSpPr txBox="1"/>
                <p:nvPr/>
              </p:nvSpPr>
              <p:spPr>
                <a:xfrm>
                  <a:off x="3940637" y="1231"/>
                  <a:ext cx="54226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F(7)</a:t>
                  </a:r>
                </a:p>
              </p:txBody>
            </p:sp>
            <p:sp>
              <p:nvSpPr>
                <p:cNvPr id="444" name="A"/>
                <p:cNvSpPr txBox="1"/>
                <p:nvPr/>
              </p:nvSpPr>
              <p:spPr>
                <a:xfrm>
                  <a:off x="3265139" y="1147372"/>
                  <a:ext cx="632704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45" name="A"/>
                <p:cNvSpPr txBox="1"/>
                <p:nvPr/>
              </p:nvSpPr>
              <p:spPr>
                <a:xfrm>
                  <a:off x="2527087" y="1975144"/>
                  <a:ext cx="574859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46" name="A"/>
                <p:cNvSpPr txBox="1"/>
                <p:nvPr/>
              </p:nvSpPr>
              <p:spPr>
                <a:xfrm>
                  <a:off x="1758898" y="2634312"/>
                  <a:ext cx="57485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47" name="A"/>
                <p:cNvSpPr txBox="1"/>
                <p:nvPr/>
              </p:nvSpPr>
              <p:spPr>
                <a:xfrm>
                  <a:off x="1415034" y="3555058"/>
                  <a:ext cx="288025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48" name="A"/>
                <p:cNvSpPr txBox="1"/>
                <p:nvPr/>
              </p:nvSpPr>
              <p:spPr>
                <a:xfrm>
                  <a:off x="1150740" y="4292133"/>
                  <a:ext cx="47300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50" name="B"/>
              <p:cNvSpPr txBox="1"/>
              <p:nvPr/>
            </p:nvSpPr>
            <p:spPr>
              <a:xfrm>
                <a:off x="2328059" y="1231967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51" name="B"/>
              <p:cNvSpPr txBox="1"/>
              <p:nvPr/>
            </p:nvSpPr>
            <p:spPr>
              <a:xfrm>
                <a:off x="1675070" y="2051416"/>
                <a:ext cx="361219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52" name="B"/>
              <p:cNvSpPr txBox="1"/>
              <p:nvPr/>
            </p:nvSpPr>
            <p:spPr>
              <a:xfrm>
                <a:off x="1066480" y="2670603"/>
                <a:ext cx="361219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53" name="B"/>
              <p:cNvSpPr txBox="1"/>
              <p:nvPr/>
            </p:nvSpPr>
            <p:spPr>
              <a:xfrm>
                <a:off x="820363" y="3575078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54" name="B"/>
              <p:cNvSpPr txBox="1"/>
              <p:nvPr/>
            </p:nvSpPr>
            <p:spPr>
              <a:xfrm>
                <a:off x="456085" y="4339347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</p:grpSp>
        <p:sp>
          <p:nvSpPr>
            <p:cNvPr id="456" name="F(7) = max ( F(6),   F(5)+$5 }…"/>
            <p:cNvSpPr/>
            <p:nvPr/>
          </p:nvSpPr>
          <p:spPr>
            <a:xfrm>
              <a:off x="2751739" y="2529806"/>
              <a:ext cx="2855924" cy="656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F(7) = max ( </a:t>
              </a:r>
              <a:r>
                <a:rPr u="sng"/>
                <a:t>F(6)</a:t>
              </a:r>
              <a:r>
                <a:t>,   </a:t>
              </a:r>
              <a:r>
                <a:rPr u="sng"/>
                <a:t>F(5)+$5 </a:t>
              </a:r>
              <a:r>
                <a:t>}   </a:t>
              </a:r>
            </a:p>
            <a:p>
              <a:r>
                <a:t>                         B             A</a:t>
              </a:r>
            </a:p>
          </p:txBody>
        </p:sp>
        <p:sp>
          <p:nvSpPr>
            <p:cNvPr id="457" name="Line"/>
            <p:cNvSpPr/>
            <p:nvPr/>
          </p:nvSpPr>
          <p:spPr>
            <a:xfrm flipV="1">
              <a:off x="3200695" y="429762"/>
              <a:ext cx="502829" cy="228524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 flipH="1" flipV="1">
              <a:off x="5161734" y="2911536"/>
              <a:ext cx="156022" cy="106548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7" name="Connection Line"/>
            <p:cNvSpPr/>
            <p:nvPr/>
          </p:nvSpPr>
          <p:spPr>
            <a:xfrm>
              <a:off x="2008186" y="1282436"/>
              <a:ext cx="3206447" cy="881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04" extrusionOk="0">
                  <a:moveTo>
                    <a:pt x="0" y="14271"/>
                  </a:moveTo>
                  <a:cubicBezTo>
                    <a:pt x="12235" y="21600"/>
                    <a:pt x="19435" y="1684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8828" y="56158"/>
            <a:ext cx="1210893" cy="14219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"/>
          <p:cNvGrpSpPr/>
          <p:nvPr/>
        </p:nvGrpSpPr>
        <p:grpSpPr>
          <a:xfrm>
            <a:off x="125117" y="91941"/>
            <a:ext cx="7811354" cy="3291841"/>
            <a:chOff x="0" y="0"/>
            <a:chExt cx="7811353" cy="3291840"/>
          </a:xfrm>
        </p:grpSpPr>
        <p:grpSp>
          <p:nvGrpSpPr>
            <p:cNvPr id="464" name="Group"/>
            <p:cNvGrpSpPr/>
            <p:nvPr/>
          </p:nvGrpSpPr>
          <p:grpSpPr>
            <a:xfrm>
              <a:off x="-1" y="-1"/>
              <a:ext cx="7811355" cy="3291842"/>
              <a:chOff x="0" y="0"/>
              <a:chExt cx="7811353" cy="3291840"/>
            </a:xfrm>
          </p:grpSpPr>
          <p:sp>
            <p:nvSpPr>
              <p:cNvPr id="462" name="|----|-1--|-2--|-3--|-4--|-5--|-6--|-7--|…"/>
              <p:cNvSpPr txBox="1"/>
              <p:nvPr/>
            </p:nvSpPr>
            <p:spPr>
              <a:xfrm>
                <a:off x="0" y="0"/>
                <a:ext cx="7811354" cy="329184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|----|-1--|-2--|-3--|-4--|-5--|-6--|-7--|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 M  | $5 | $5 | $6 | $4 | $0 | $1 | $5 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|----|----|----|----|----|----|----|----|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 F  | $5 | $5 | $11|    |    |    |    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|----|----|----|----|----|----|----|----|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|case|  A | A  | A  |    |    |    |    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|----|----|----|----|----|----|----|----|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</a:t>
                </a:r>
                <a:r>
                  <a:rPr sz="1600" dirty="0"/>
                  <a:t>robbed</a:t>
                </a:r>
                <a:r>
                  <a:rPr dirty="0"/>
                  <a:t>|    |    |    |    |    |    |    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|----|----|----|----|----|----|----|----|</a:t>
                </a:r>
              </a:p>
            </p:txBody>
          </p:sp>
          <p:sp>
            <p:nvSpPr>
              <p:cNvPr id="468" name="Connection Line"/>
              <p:cNvSpPr/>
              <p:nvPr/>
            </p:nvSpPr>
            <p:spPr>
              <a:xfrm>
                <a:off x="1720811" y="1456207"/>
                <a:ext cx="1325594" cy="373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6" extrusionOk="0">
                    <a:moveTo>
                      <a:pt x="21600" y="0"/>
                    </a:moveTo>
                    <a:cubicBezTo>
                      <a:pt x="14733" y="20624"/>
                      <a:pt x="7533" y="21600"/>
                      <a:pt x="0" y="2927"/>
                    </a:cubicBezTo>
                  </a:path>
                </a:pathLst>
              </a:custGeom>
              <a:noFill/>
              <a:ln w="381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69" name="Connection Line"/>
            <p:cNvSpPr/>
            <p:nvPr/>
          </p:nvSpPr>
          <p:spPr>
            <a:xfrm>
              <a:off x="2783569" y="395873"/>
              <a:ext cx="263247" cy="833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0" h="21600" extrusionOk="0">
                  <a:moveTo>
                    <a:pt x="10521" y="21600"/>
                  </a:moveTo>
                  <a:cubicBezTo>
                    <a:pt x="-5240" y="11085"/>
                    <a:pt x="-3294" y="3885"/>
                    <a:pt x="16360" y="0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LeetCode 198. House Robber</a:t>
            </a:r>
          </a:p>
        </p:txBody>
      </p:sp>
      <p:sp>
        <p:nvSpPr>
          <p:cNvPr id="4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73" name="|----|-1--|-2--|--3-|--4-|-5--|-6--|-7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|----|-1--|-2--|--3-|--4-|-5--|-6--|-7--|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|F(N)| $5 | $5 | $11| $11|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|case|  A | A/B| A  | B  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</a:t>
            </a:r>
            <a:r>
              <a:rPr sz="1600" dirty="0"/>
              <a:t>robbed</a:t>
            </a:r>
            <a:r>
              <a:rPr dirty="0"/>
              <a:t>|    |    |    |    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</p:txBody>
      </p:sp>
      <p:grpSp>
        <p:nvGrpSpPr>
          <p:cNvPr id="477" name="Group"/>
          <p:cNvGrpSpPr/>
          <p:nvPr/>
        </p:nvGrpSpPr>
        <p:grpSpPr>
          <a:xfrm>
            <a:off x="6498427" y="3593725"/>
            <a:ext cx="2311921" cy="1254914"/>
            <a:chOff x="0" y="0"/>
            <a:chExt cx="2311920" cy="1254912"/>
          </a:xfrm>
        </p:grpSpPr>
        <p:sp>
          <p:nvSpPr>
            <p:cNvPr id="474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5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6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78" name="F(6)"/>
          <p:cNvSpPr txBox="1"/>
          <p:nvPr/>
        </p:nvSpPr>
        <p:spPr>
          <a:xfrm>
            <a:off x="2989792" y="2323063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F(6)</a:t>
            </a:r>
          </a:p>
        </p:txBody>
      </p:sp>
      <p:sp>
        <p:nvSpPr>
          <p:cNvPr id="479" name="Line"/>
          <p:cNvSpPr/>
          <p:nvPr/>
        </p:nvSpPr>
        <p:spPr>
          <a:xfrm flipH="1">
            <a:off x="3497611" y="1732011"/>
            <a:ext cx="832710" cy="55975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0" name="Line"/>
          <p:cNvSpPr/>
          <p:nvPr/>
        </p:nvSpPr>
        <p:spPr>
          <a:xfrm flipH="1">
            <a:off x="2767654" y="272967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" name="Line"/>
          <p:cNvSpPr/>
          <p:nvPr/>
        </p:nvSpPr>
        <p:spPr>
          <a:xfrm>
            <a:off x="3344161" y="2725053"/>
            <a:ext cx="325764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2" name="Line"/>
          <p:cNvSpPr/>
          <p:nvPr/>
        </p:nvSpPr>
        <p:spPr>
          <a:xfrm>
            <a:off x="456141" y="49276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3" name="Line"/>
          <p:cNvSpPr/>
          <p:nvPr/>
        </p:nvSpPr>
        <p:spPr>
          <a:xfrm>
            <a:off x="4744195" y="1768333"/>
            <a:ext cx="905829" cy="5234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4" name="B (($7)"/>
          <p:cNvSpPr txBox="1"/>
          <p:nvPr/>
        </p:nvSpPr>
        <p:spPr>
          <a:xfrm>
            <a:off x="3085314" y="1689489"/>
            <a:ext cx="83792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 (($7)</a:t>
            </a:r>
          </a:p>
        </p:txBody>
      </p:sp>
      <p:sp>
        <p:nvSpPr>
          <p:cNvPr id="485" name="F(5)"/>
          <p:cNvSpPr txBox="1"/>
          <p:nvPr/>
        </p:nvSpPr>
        <p:spPr>
          <a:xfrm>
            <a:off x="5626050" y="2285231"/>
            <a:ext cx="100965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486" name="F(4)"/>
          <p:cNvSpPr txBox="1"/>
          <p:nvPr/>
        </p:nvSpPr>
        <p:spPr>
          <a:xfrm>
            <a:off x="3586344" y="3016053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487" name="F(5)"/>
          <p:cNvSpPr txBox="1"/>
          <p:nvPr/>
        </p:nvSpPr>
        <p:spPr>
          <a:xfrm>
            <a:off x="2340421" y="3082112"/>
            <a:ext cx="100965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488" name="Line"/>
          <p:cNvSpPr/>
          <p:nvPr/>
        </p:nvSpPr>
        <p:spPr>
          <a:xfrm flipH="1">
            <a:off x="2226716" y="3479655"/>
            <a:ext cx="346532" cy="34653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9" name="Line"/>
          <p:cNvSpPr/>
          <p:nvPr/>
        </p:nvSpPr>
        <p:spPr>
          <a:xfrm>
            <a:off x="2828499" y="3477305"/>
            <a:ext cx="233360" cy="42808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0" name="F(4)"/>
          <p:cNvSpPr txBox="1"/>
          <p:nvPr/>
        </p:nvSpPr>
        <p:spPr>
          <a:xfrm>
            <a:off x="1770874" y="3702009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491" name="F(3)"/>
          <p:cNvSpPr txBox="1"/>
          <p:nvPr/>
        </p:nvSpPr>
        <p:spPr>
          <a:xfrm>
            <a:off x="1402053" y="4486753"/>
            <a:ext cx="663214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492" name="F(2)"/>
          <p:cNvSpPr txBox="1"/>
          <p:nvPr/>
        </p:nvSpPr>
        <p:spPr>
          <a:xfrm>
            <a:off x="2106858" y="4478572"/>
            <a:ext cx="66321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493" name="Line"/>
          <p:cNvSpPr/>
          <p:nvPr/>
        </p:nvSpPr>
        <p:spPr>
          <a:xfrm flipH="1">
            <a:off x="1666945" y="4107075"/>
            <a:ext cx="248286" cy="3716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>
            <a:off x="2060013" y="4139932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5" name="A"/>
          <p:cNvSpPr txBox="1"/>
          <p:nvPr/>
        </p:nvSpPr>
        <p:spPr>
          <a:xfrm>
            <a:off x="5054336" y="1684042"/>
            <a:ext cx="278400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496" name="F(3)"/>
          <p:cNvSpPr txBox="1"/>
          <p:nvPr/>
        </p:nvSpPr>
        <p:spPr>
          <a:xfrm>
            <a:off x="2898782" y="3835413"/>
            <a:ext cx="75166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497" name="F(2)"/>
          <p:cNvSpPr txBox="1"/>
          <p:nvPr/>
        </p:nvSpPr>
        <p:spPr>
          <a:xfrm>
            <a:off x="1283725" y="5274051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498" name="F(1)"/>
          <p:cNvSpPr txBox="1"/>
          <p:nvPr/>
        </p:nvSpPr>
        <p:spPr>
          <a:xfrm>
            <a:off x="1943057" y="5274051"/>
            <a:ext cx="555648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499" name="5"/>
          <p:cNvSpPr txBox="1"/>
          <p:nvPr/>
        </p:nvSpPr>
        <p:spPr>
          <a:xfrm>
            <a:off x="968615" y="5978338"/>
            <a:ext cx="663213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500" name="0"/>
          <p:cNvSpPr txBox="1"/>
          <p:nvPr/>
        </p:nvSpPr>
        <p:spPr>
          <a:xfrm>
            <a:off x="1519204" y="5987934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1501059" y="4919888"/>
            <a:ext cx="440057" cy="361951"/>
            <a:chOff x="0" y="0"/>
            <a:chExt cx="440056" cy="361950"/>
          </a:xfrm>
        </p:grpSpPr>
        <p:sp>
          <p:nvSpPr>
            <p:cNvPr id="501" name="Line"/>
            <p:cNvSpPr/>
            <p:nvPr/>
          </p:nvSpPr>
          <p:spPr>
            <a:xfrm flipH="1">
              <a:off x="0" y="0"/>
              <a:ext cx="23812" cy="3619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2" name="Line"/>
            <p:cNvSpPr/>
            <p:nvPr/>
          </p:nvSpPr>
          <p:spPr>
            <a:xfrm>
              <a:off x="168594" y="32857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504" name="Line"/>
          <p:cNvSpPr/>
          <p:nvPr/>
        </p:nvSpPr>
        <p:spPr>
          <a:xfrm flipH="1">
            <a:off x="1112403" y="5662171"/>
            <a:ext cx="325763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1457048" y="5660180"/>
            <a:ext cx="241182" cy="36602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F(7) = max (F(6),    F(5)+$5 }…"/>
          <p:cNvSpPr txBox="1"/>
          <p:nvPr/>
        </p:nvSpPr>
        <p:spPr>
          <a:xfrm>
            <a:off x="6048779" y="1394327"/>
            <a:ext cx="4501742" cy="66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F(7) = max (</a:t>
            </a:r>
            <a:r>
              <a:rPr u="sng"/>
              <a:t>F(6),</a:t>
            </a:r>
            <a:r>
              <a:t>    </a:t>
            </a:r>
            <a:r>
              <a:rPr u="sng"/>
              <a:t>F(5)+$5</a:t>
            </a:r>
            <a:r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             B</a:t>
            </a:r>
          </a:p>
        </p:txBody>
      </p:sp>
      <p:sp>
        <p:nvSpPr>
          <p:cNvPr id="507" name="F(7)"/>
          <p:cNvSpPr txBox="1"/>
          <p:nvPr/>
        </p:nvSpPr>
        <p:spPr>
          <a:xfrm>
            <a:off x="4265096" y="1395517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F(7)</a:t>
            </a:r>
          </a:p>
        </p:txBody>
      </p:sp>
      <p:sp>
        <p:nvSpPr>
          <p:cNvPr id="508" name="$1"/>
          <p:cNvSpPr txBox="1"/>
          <p:nvPr/>
        </p:nvSpPr>
        <p:spPr>
          <a:xfrm>
            <a:off x="3612171" y="2503358"/>
            <a:ext cx="61156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$1</a:t>
            </a:r>
          </a:p>
        </p:txBody>
      </p:sp>
      <p:sp>
        <p:nvSpPr>
          <p:cNvPr id="509" name="$0"/>
          <p:cNvSpPr txBox="1"/>
          <p:nvPr/>
        </p:nvSpPr>
        <p:spPr>
          <a:xfrm>
            <a:off x="2898782" y="3303468"/>
            <a:ext cx="55564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$0</a:t>
            </a:r>
          </a:p>
        </p:txBody>
      </p:sp>
      <p:sp>
        <p:nvSpPr>
          <p:cNvPr id="510" name="$4"/>
          <p:cNvSpPr txBox="1"/>
          <p:nvPr/>
        </p:nvSpPr>
        <p:spPr>
          <a:xfrm>
            <a:off x="2156263" y="3940610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$4</a:t>
            </a:r>
          </a:p>
        </p:txBody>
      </p:sp>
      <p:sp>
        <p:nvSpPr>
          <p:cNvPr id="511" name="$6"/>
          <p:cNvSpPr txBox="1"/>
          <p:nvPr/>
        </p:nvSpPr>
        <p:spPr>
          <a:xfrm>
            <a:off x="1961229" y="4750058"/>
            <a:ext cx="278400" cy="63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$6</a:t>
            </a:r>
          </a:p>
        </p:txBody>
      </p:sp>
      <p:sp>
        <p:nvSpPr>
          <p:cNvPr id="512" name="$5"/>
          <p:cNvSpPr txBox="1"/>
          <p:nvPr/>
        </p:nvSpPr>
        <p:spPr>
          <a:xfrm>
            <a:off x="1568428" y="5543032"/>
            <a:ext cx="45720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$5</a:t>
            </a:r>
          </a:p>
        </p:txBody>
      </p:sp>
      <p:sp>
        <p:nvSpPr>
          <p:cNvPr id="513" name="F(4) = max (F(3)=$11,    F(2)+$4=$9 }…"/>
          <p:cNvSpPr txBox="1"/>
          <p:nvPr/>
        </p:nvSpPr>
        <p:spPr>
          <a:xfrm>
            <a:off x="6743596" y="2356280"/>
            <a:ext cx="4501743" cy="66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F(4) = max (</a:t>
            </a:r>
            <a:r>
              <a:rPr u="sng"/>
              <a:t>F(3)=$11,</a:t>
            </a:r>
            <a:r>
              <a:t>    </a:t>
            </a:r>
            <a:r>
              <a:rPr u="sng"/>
              <a:t>F(2)+$4=$9</a:t>
            </a:r>
            <a:r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B                 A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LeetCode 198. House Robber</a:t>
            </a:r>
          </a:p>
        </p:txBody>
      </p:sp>
      <p:sp>
        <p:nvSpPr>
          <p:cNvPr id="5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17" name="|----|----|----|----|-4--|-5--|-6--|--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|----|----|----|----|-4--|-5--|-6--|----|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 F  | $5 | $5 | $11| $11|$11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|case|  A | A/B| A  | B  |A/B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</a:t>
            </a:r>
            <a:r>
              <a:rPr sz="1600" dirty="0"/>
              <a:t>robbed</a:t>
            </a:r>
            <a:r>
              <a:rPr dirty="0"/>
              <a:t>|    |    |    |    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</p:txBody>
      </p:sp>
      <p:grpSp>
        <p:nvGrpSpPr>
          <p:cNvPr id="521" name="Group"/>
          <p:cNvGrpSpPr/>
          <p:nvPr/>
        </p:nvGrpSpPr>
        <p:grpSpPr>
          <a:xfrm>
            <a:off x="8238925" y="3593725"/>
            <a:ext cx="2311921" cy="1254914"/>
            <a:chOff x="0" y="0"/>
            <a:chExt cx="2311920" cy="1254912"/>
          </a:xfrm>
        </p:grpSpPr>
        <p:sp>
          <p:nvSpPr>
            <p:cNvPr id="518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9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0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456141" y="1394327"/>
            <a:ext cx="10094380" cy="4954197"/>
            <a:chOff x="0" y="0"/>
            <a:chExt cx="10094379" cy="4954196"/>
          </a:xfrm>
        </p:grpSpPr>
        <p:sp>
          <p:nvSpPr>
            <p:cNvPr id="522" name="F(6)"/>
            <p:cNvSpPr txBox="1"/>
            <p:nvPr/>
          </p:nvSpPr>
          <p:spPr>
            <a:xfrm>
              <a:off x="2533651" y="928736"/>
              <a:ext cx="52414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F(6)</a:t>
              </a:r>
            </a:p>
          </p:txBody>
        </p:sp>
        <p:sp>
          <p:nvSpPr>
            <p:cNvPr id="523" name="Line"/>
            <p:cNvSpPr/>
            <p:nvPr/>
          </p:nvSpPr>
          <p:spPr>
            <a:xfrm flipH="1">
              <a:off x="3041469" y="337684"/>
              <a:ext cx="832710" cy="55975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4" name="Line"/>
            <p:cNvSpPr/>
            <p:nvPr/>
          </p:nvSpPr>
          <p:spPr>
            <a:xfrm flipH="1">
              <a:off x="2311513" y="1335348"/>
              <a:ext cx="373492" cy="3734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5" name="Line"/>
            <p:cNvSpPr/>
            <p:nvPr/>
          </p:nvSpPr>
          <p:spPr>
            <a:xfrm>
              <a:off x="2888020" y="1330725"/>
              <a:ext cx="325763" cy="32576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>
              <a:off x="0" y="3533272"/>
              <a:ext cx="4572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>
              <a:off x="4288053" y="374006"/>
              <a:ext cx="905830" cy="52343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8" name="B (($7)"/>
            <p:cNvSpPr txBox="1"/>
            <p:nvPr/>
          </p:nvSpPr>
          <p:spPr>
            <a:xfrm>
              <a:off x="4707621" y="325493"/>
              <a:ext cx="837922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 (($7)</a:t>
              </a:r>
            </a:p>
          </p:txBody>
        </p:sp>
        <p:sp>
          <p:nvSpPr>
            <p:cNvPr id="529" name="F(5)"/>
            <p:cNvSpPr txBox="1"/>
            <p:nvPr/>
          </p:nvSpPr>
          <p:spPr>
            <a:xfrm>
              <a:off x="5169909" y="890904"/>
              <a:ext cx="100965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530" name="F(4)"/>
            <p:cNvSpPr txBox="1"/>
            <p:nvPr/>
          </p:nvSpPr>
          <p:spPr>
            <a:xfrm>
              <a:off x="3130203" y="1621726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531" name="F(5)"/>
            <p:cNvSpPr txBox="1"/>
            <p:nvPr/>
          </p:nvSpPr>
          <p:spPr>
            <a:xfrm>
              <a:off x="1884279" y="1687785"/>
              <a:ext cx="100965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532" name="Line"/>
            <p:cNvSpPr/>
            <p:nvPr/>
          </p:nvSpPr>
          <p:spPr>
            <a:xfrm flipH="1">
              <a:off x="1770574" y="2085327"/>
              <a:ext cx="346532" cy="34653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3" name="Line"/>
            <p:cNvSpPr/>
            <p:nvPr/>
          </p:nvSpPr>
          <p:spPr>
            <a:xfrm>
              <a:off x="2372357" y="2082977"/>
              <a:ext cx="233360" cy="42808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4" name="F(4)"/>
            <p:cNvSpPr txBox="1"/>
            <p:nvPr/>
          </p:nvSpPr>
          <p:spPr>
            <a:xfrm>
              <a:off x="1314732" y="2307682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535" name="F(3)"/>
            <p:cNvSpPr txBox="1"/>
            <p:nvPr/>
          </p:nvSpPr>
          <p:spPr>
            <a:xfrm>
              <a:off x="945911" y="3092426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536" name="F(2)"/>
            <p:cNvSpPr txBox="1"/>
            <p:nvPr/>
          </p:nvSpPr>
          <p:spPr>
            <a:xfrm>
              <a:off x="1650716" y="3084245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537" name="Line"/>
            <p:cNvSpPr/>
            <p:nvPr/>
          </p:nvSpPr>
          <p:spPr>
            <a:xfrm flipH="1">
              <a:off x="1210803" y="2712748"/>
              <a:ext cx="248287" cy="37165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>
              <a:off x="1603871" y="2745605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9" name="A"/>
            <p:cNvSpPr txBox="1"/>
            <p:nvPr/>
          </p:nvSpPr>
          <p:spPr>
            <a:xfrm>
              <a:off x="3156030" y="175435"/>
              <a:ext cx="278400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40" name="F(3)"/>
            <p:cNvSpPr txBox="1"/>
            <p:nvPr/>
          </p:nvSpPr>
          <p:spPr>
            <a:xfrm>
              <a:off x="2442641" y="2441086"/>
              <a:ext cx="75166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541" name="F(2)"/>
            <p:cNvSpPr txBox="1"/>
            <p:nvPr/>
          </p:nvSpPr>
          <p:spPr>
            <a:xfrm>
              <a:off x="827584" y="3879724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542" name="F(1)"/>
            <p:cNvSpPr txBox="1"/>
            <p:nvPr/>
          </p:nvSpPr>
          <p:spPr>
            <a:xfrm>
              <a:off x="1486915" y="3879724"/>
              <a:ext cx="55564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F(1)</a:t>
              </a:r>
            </a:p>
          </p:txBody>
        </p:sp>
        <p:sp>
          <p:nvSpPr>
            <p:cNvPr id="543" name="5"/>
            <p:cNvSpPr txBox="1"/>
            <p:nvPr/>
          </p:nvSpPr>
          <p:spPr>
            <a:xfrm>
              <a:off x="512473" y="4584011"/>
              <a:ext cx="663214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44" name="0"/>
            <p:cNvSpPr txBox="1"/>
            <p:nvPr/>
          </p:nvSpPr>
          <p:spPr>
            <a:xfrm>
              <a:off x="1063063" y="4593606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0</a:t>
              </a:r>
            </a:p>
          </p:txBody>
        </p:sp>
        <p:grpSp>
          <p:nvGrpSpPr>
            <p:cNvPr id="547" name="Group"/>
            <p:cNvGrpSpPr/>
            <p:nvPr/>
          </p:nvGrpSpPr>
          <p:grpSpPr>
            <a:xfrm>
              <a:off x="1044917" y="3525560"/>
              <a:ext cx="440058" cy="361951"/>
              <a:chOff x="0" y="0"/>
              <a:chExt cx="440056" cy="361950"/>
            </a:xfrm>
          </p:grpSpPr>
          <p:sp>
            <p:nvSpPr>
              <p:cNvPr id="545" name="Line"/>
              <p:cNvSpPr/>
              <p:nvPr/>
            </p:nvSpPr>
            <p:spPr>
              <a:xfrm flipH="1">
                <a:off x="0" y="0"/>
                <a:ext cx="23812" cy="36195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46" name="Line"/>
              <p:cNvSpPr/>
              <p:nvPr/>
            </p:nvSpPr>
            <p:spPr>
              <a:xfrm>
                <a:off x="168594" y="32857"/>
                <a:ext cx="271463" cy="30480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48" name="Line"/>
            <p:cNvSpPr/>
            <p:nvPr/>
          </p:nvSpPr>
          <p:spPr>
            <a:xfrm flipH="1">
              <a:off x="656261" y="4267844"/>
              <a:ext cx="325764" cy="32576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49" name="Line"/>
            <p:cNvSpPr/>
            <p:nvPr/>
          </p:nvSpPr>
          <p:spPr>
            <a:xfrm>
              <a:off x="1000907" y="4265853"/>
              <a:ext cx="241181" cy="36602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50" name="F(7) = max (F(6),    F(5)+$5 }…"/>
            <p:cNvSpPr txBox="1"/>
            <p:nvPr/>
          </p:nvSpPr>
          <p:spPr>
            <a:xfrm>
              <a:off x="5592638" y="-1"/>
              <a:ext cx="4501742" cy="668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F(7) = max (</a:t>
              </a:r>
              <a:r>
                <a:rPr u="sng"/>
                <a:t>F(6),</a:t>
              </a:r>
              <a:r>
                <a:t>    </a:t>
              </a:r>
              <a:r>
                <a:rPr u="sng"/>
                <a:t>F(5)+$5</a:t>
              </a:r>
              <a:r>
                <a:t> }</a:t>
              </a:r>
            </a:p>
            <a:p>
              <a:pPr lvl="3"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A              B</a:t>
              </a:r>
            </a:p>
          </p:txBody>
        </p:sp>
        <p:sp>
          <p:nvSpPr>
            <p:cNvPr id="551" name="F(7)"/>
            <p:cNvSpPr txBox="1"/>
            <p:nvPr/>
          </p:nvSpPr>
          <p:spPr>
            <a:xfrm>
              <a:off x="3808954" y="1190"/>
              <a:ext cx="524142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552" name="$1"/>
            <p:cNvSpPr txBox="1"/>
            <p:nvPr/>
          </p:nvSpPr>
          <p:spPr>
            <a:xfrm>
              <a:off x="3156030" y="1109031"/>
              <a:ext cx="611560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$1</a:t>
              </a:r>
            </a:p>
          </p:txBody>
        </p:sp>
        <p:sp>
          <p:nvSpPr>
            <p:cNvPr id="553" name="$0"/>
            <p:cNvSpPr txBox="1"/>
            <p:nvPr/>
          </p:nvSpPr>
          <p:spPr>
            <a:xfrm>
              <a:off x="2442641" y="1909141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$0</a:t>
              </a:r>
            </a:p>
          </p:txBody>
        </p:sp>
        <p:sp>
          <p:nvSpPr>
            <p:cNvPr id="554" name="$4"/>
            <p:cNvSpPr txBox="1"/>
            <p:nvPr/>
          </p:nvSpPr>
          <p:spPr>
            <a:xfrm>
              <a:off x="1700122" y="2546282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$4</a:t>
              </a:r>
            </a:p>
          </p:txBody>
        </p:sp>
        <p:sp>
          <p:nvSpPr>
            <p:cNvPr id="555" name="$6"/>
            <p:cNvSpPr txBox="1"/>
            <p:nvPr/>
          </p:nvSpPr>
          <p:spPr>
            <a:xfrm>
              <a:off x="1505088" y="3355731"/>
              <a:ext cx="278400" cy="639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$6</a:t>
              </a:r>
            </a:p>
          </p:txBody>
        </p:sp>
        <p:sp>
          <p:nvSpPr>
            <p:cNvPr id="556" name="$5"/>
            <p:cNvSpPr txBox="1"/>
            <p:nvPr/>
          </p:nvSpPr>
          <p:spPr>
            <a:xfrm>
              <a:off x="1112286" y="4148705"/>
              <a:ext cx="45720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$5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5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61" name="|----|-1--|-2--|--3-|--4-|-5--|-6--|-7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|----|-1--|-2--|--3-|--4-|-5--|-6--|-7--|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D  | $5 | $5 |$11 | $11| $11| $12|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   |    |    |    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8265098" y="3632984"/>
            <a:ext cx="2311921" cy="1254914"/>
            <a:chOff x="0" y="0"/>
            <a:chExt cx="2311920" cy="1254912"/>
          </a:xfrm>
        </p:grpSpPr>
        <p:sp>
          <p:nvSpPr>
            <p:cNvPr id="562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3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4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01" name="Group"/>
          <p:cNvGrpSpPr/>
          <p:nvPr/>
        </p:nvGrpSpPr>
        <p:grpSpPr>
          <a:xfrm>
            <a:off x="456141" y="1394327"/>
            <a:ext cx="10094380" cy="4954197"/>
            <a:chOff x="0" y="0"/>
            <a:chExt cx="10094379" cy="4954196"/>
          </a:xfrm>
        </p:grpSpPr>
        <p:sp>
          <p:nvSpPr>
            <p:cNvPr id="566" name="F(6)"/>
            <p:cNvSpPr txBox="1"/>
            <p:nvPr/>
          </p:nvSpPr>
          <p:spPr>
            <a:xfrm>
              <a:off x="2533651" y="928736"/>
              <a:ext cx="52414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F(6)</a:t>
              </a:r>
            </a:p>
          </p:txBody>
        </p:sp>
        <p:sp>
          <p:nvSpPr>
            <p:cNvPr id="567" name="Line"/>
            <p:cNvSpPr/>
            <p:nvPr/>
          </p:nvSpPr>
          <p:spPr>
            <a:xfrm flipH="1">
              <a:off x="3041469" y="337684"/>
              <a:ext cx="832710" cy="55975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8" name="Line"/>
            <p:cNvSpPr/>
            <p:nvPr/>
          </p:nvSpPr>
          <p:spPr>
            <a:xfrm flipH="1">
              <a:off x="2311513" y="1335348"/>
              <a:ext cx="373492" cy="3734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9" name="Line"/>
            <p:cNvSpPr/>
            <p:nvPr/>
          </p:nvSpPr>
          <p:spPr>
            <a:xfrm>
              <a:off x="2888020" y="1330725"/>
              <a:ext cx="325763" cy="32576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0" name="Line"/>
            <p:cNvSpPr/>
            <p:nvPr/>
          </p:nvSpPr>
          <p:spPr>
            <a:xfrm>
              <a:off x="0" y="3533272"/>
              <a:ext cx="4572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1" name="Line"/>
            <p:cNvSpPr/>
            <p:nvPr/>
          </p:nvSpPr>
          <p:spPr>
            <a:xfrm>
              <a:off x="4288053" y="374006"/>
              <a:ext cx="905830" cy="52343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2" name="B (($7)"/>
            <p:cNvSpPr txBox="1"/>
            <p:nvPr/>
          </p:nvSpPr>
          <p:spPr>
            <a:xfrm>
              <a:off x="4707621" y="325493"/>
              <a:ext cx="837922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 (($7)</a:t>
              </a:r>
            </a:p>
          </p:txBody>
        </p:sp>
        <p:sp>
          <p:nvSpPr>
            <p:cNvPr id="573" name="F(5)"/>
            <p:cNvSpPr txBox="1"/>
            <p:nvPr/>
          </p:nvSpPr>
          <p:spPr>
            <a:xfrm>
              <a:off x="5169909" y="890904"/>
              <a:ext cx="100965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574" name="F(4)"/>
            <p:cNvSpPr txBox="1"/>
            <p:nvPr/>
          </p:nvSpPr>
          <p:spPr>
            <a:xfrm>
              <a:off x="3130203" y="1621726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575" name="F(5)"/>
            <p:cNvSpPr txBox="1"/>
            <p:nvPr/>
          </p:nvSpPr>
          <p:spPr>
            <a:xfrm>
              <a:off x="1884279" y="1687785"/>
              <a:ext cx="100965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576" name="Line"/>
            <p:cNvSpPr/>
            <p:nvPr/>
          </p:nvSpPr>
          <p:spPr>
            <a:xfrm flipH="1">
              <a:off x="1770574" y="2085327"/>
              <a:ext cx="346532" cy="34653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7" name="Line"/>
            <p:cNvSpPr/>
            <p:nvPr/>
          </p:nvSpPr>
          <p:spPr>
            <a:xfrm>
              <a:off x="2372357" y="2082977"/>
              <a:ext cx="233360" cy="42808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8" name="F(4)"/>
            <p:cNvSpPr txBox="1"/>
            <p:nvPr/>
          </p:nvSpPr>
          <p:spPr>
            <a:xfrm>
              <a:off x="1314732" y="2307682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579" name="F(3)"/>
            <p:cNvSpPr txBox="1"/>
            <p:nvPr/>
          </p:nvSpPr>
          <p:spPr>
            <a:xfrm>
              <a:off x="945911" y="3092426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580" name="F(2)"/>
            <p:cNvSpPr txBox="1"/>
            <p:nvPr/>
          </p:nvSpPr>
          <p:spPr>
            <a:xfrm>
              <a:off x="1650716" y="3084245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581" name="Line"/>
            <p:cNvSpPr/>
            <p:nvPr/>
          </p:nvSpPr>
          <p:spPr>
            <a:xfrm flipH="1">
              <a:off x="1210803" y="2712748"/>
              <a:ext cx="248287" cy="37165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82" name="Line"/>
            <p:cNvSpPr/>
            <p:nvPr/>
          </p:nvSpPr>
          <p:spPr>
            <a:xfrm>
              <a:off x="1603871" y="2745605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83" name="A"/>
            <p:cNvSpPr txBox="1"/>
            <p:nvPr/>
          </p:nvSpPr>
          <p:spPr>
            <a:xfrm>
              <a:off x="3156030" y="175435"/>
              <a:ext cx="278400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84" name="F(3)"/>
            <p:cNvSpPr txBox="1"/>
            <p:nvPr/>
          </p:nvSpPr>
          <p:spPr>
            <a:xfrm>
              <a:off x="2442641" y="2441086"/>
              <a:ext cx="75166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585" name="F(2)"/>
            <p:cNvSpPr txBox="1"/>
            <p:nvPr/>
          </p:nvSpPr>
          <p:spPr>
            <a:xfrm>
              <a:off x="827584" y="3879724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586" name="F(1)"/>
            <p:cNvSpPr txBox="1"/>
            <p:nvPr/>
          </p:nvSpPr>
          <p:spPr>
            <a:xfrm>
              <a:off x="1486915" y="3879724"/>
              <a:ext cx="55564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F(1)</a:t>
              </a:r>
            </a:p>
          </p:txBody>
        </p:sp>
        <p:sp>
          <p:nvSpPr>
            <p:cNvPr id="587" name="5"/>
            <p:cNvSpPr txBox="1"/>
            <p:nvPr/>
          </p:nvSpPr>
          <p:spPr>
            <a:xfrm>
              <a:off x="512473" y="4584011"/>
              <a:ext cx="663214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88" name="0"/>
            <p:cNvSpPr txBox="1"/>
            <p:nvPr/>
          </p:nvSpPr>
          <p:spPr>
            <a:xfrm>
              <a:off x="1063063" y="4593606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0</a:t>
              </a:r>
            </a:p>
          </p:txBody>
        </p:sp>
        <p:grpSp>
          <p:nvGrpSpPr>
            <p:cNvPr id="591" name="Group"/>
            <p:cNvGrpSpPr/>
            <p:nvPr/>
          </p:nvGrpSpPr>
          <p:grpSpPr>
            <a:xfrm>
              <a:off x="1044917" y="3525560"/>
              <a:ext cx="440058" cy="361951"/>
              <a:chOff x="0" y="0"/>
              <a:chExt cx="440056" cy="361950"/>
            </a:xfrm>
          </p:grpSpPr>
          <p:sp>
            <p:nvSpPr>
              <p:cNvPr id="589" name="Line"/>
              <p:cNvSpPr/>
              <p:nvPr/>
            </p:nvSpPr>
            <p:spPr>
              <a:xfrm flipH="1">
                <a:off x="0" y="0"/>
                <a:ext cx="23812" cy="36195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168594" y="32857"/>
                <a:ext cx="271463" cy="30480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92" name="Line"/>
            <p:cNvSpPr/>
            <p:nvPr/>
          </p:nvSpPr>
          <p:spPr>
            <a:xfrm flipH="1">
              <a:off x="656261" y="4267844"/>
              <a:ext cx="325764" cy="32576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93" name="Line"/>
            <p:cNvSpPr/>
            <p:nvPr/>
          </p:nvSpPr>
          <p:spPr>
            <a:xfrm>
              <a:off x="1000907" y="4265853"/>
              <a:ext cx="241181" cy="36602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94" name="F(7) = max (F(6),    F(5)+$5 }…"/>
            <p:cNvSpPr txBox="1"/>
            <p:nvPr/>
          </p:nvSpPr>
          <p:spPr>
            <a:xfrm>
              <a:off x="5592638" y="-1"/>
              <a:ext cx="4501742" cy="668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F(7) = max (</a:t>
              </a:r>
              <a:r>
                <a:rPr u="sng"/>
                <a:t>F(6),</a:t>
              </a:r>
              <a:r>
                <a:t>    </a:t>
              </a:r>
              <a:r>
                <a:rPr u="sng"/>
                <a:t>F(5)+$5</a:t>
              </a:r>
              <a:r>
                <a:t> }</a:t>
              </a:r>
            </a:p>
            <a:p>
              <a:pPr lvl="3"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A              B</a:t>
              </a:r>
            </a:p>
          </p:txBody>
        </p:sp>
        <p:sp>
          <p:nvSpPr>
            <p:cNvPr id="595" name="F(7)"/>
            <p:cNvSpPr txBox="1"/>
            <p:nvPr/>
          </p:nvSpPr>
          <p:spPr>
            <a:xfrm>
              <a:off x="3808954" y="1190"/>
              <a:ext cx="524142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596" name="$1"/>
            <p:cNvSpPr txBox="1"/>
            <p:nvPr/>
          </p:nvSpPr>
          <p:spPr>
            <a:xfrm>
              <a:off x="3156030" y="1109031"/>
              <a:ext cx="611560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$1</a:t>
              </a:r>
            </a:p>
          </p:txBody>
        </p:sp>
        <p:sp>
          <p:nvSpPr>
            <p:cNvPr id="597" name="$0"/>
            <p:cNvSpPr txBox="1"/>
            <p:nvPr/>
          </p:nvSpPr>
          <p:spPr>
            <a:xfrm>
              <a:off x="2442641" y="1909141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$0</a:t>
              </a:r>
            </a:p>
          </p:txBody>
        </p:sp>
        <p:sp>
          <p:nvSpPr>
            <p:cNvPr id="598" name="$4"/>
            <p:cNvSpPr txBox="1"/>
            <p:nvPr/>
          </p:nvSpPr>
          <p:spPr>
            <a:xfrm>
              <a:off x="1700122" y="2546282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$4</a:t>
              </a:r>
            </a:p>
          </p:txBody>
        </p:sp>
        <p:sp>
          <p:nvSpPr>
            <p:cNvPr id="599" name="$6"/>
            <p:cNvSpPr txBox="1"/>
            <p:nvPr/>
          </p:nvSpPr>
          <p:spPr>
            <a:xfrm>
              <a:off x="1505088" y="3355731"/>
              <a:ext cx="278400" cy="639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$6</a:t>
              </a:r>
            </a:p>
          </p:txBody>
        </p:sp>
        <p:sp>
          <p:nvSpPr>
            <p:cNvPr id="600" name="$5"/>
            <p:cNvSpPr txBox="1"/>
            <p:nvPr/>
          </p:nvSpPr>
          <p:spPr>
            <a:xfrm>
              <a:off x="1112286" y="4148705"/>
              <a:ext cx="45720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$5</a:t>
              </a:r>
            </a:p>
          </p:txBody>
        </p:sp>
      </p:grpSp>
      <p:sp>
        <p:nvSpPr>
          <p:cNvPr id="602" name="LeetCode 198. House Robber"/>
          <p:cNvSpPr txBox="1"/>
          <p:nvPr/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LeetCode 198. House Robber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LeetCode 198. House Robber</a:t>
            </a:r>
          </a:p>
        </p:txBody>
      </p:sp>
      <p:sp>
        <p:nvSpPr>
          <p:cNvPr id="6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606" name="|----|-1--|-2--|--3-|--4-|-5--|-6--|-7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|----|-1--|-2--|--3-|--4-|-5--|-6--|-7--|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F  | $5 | $5 |$11 | $11| $11| $12|$</a:t>
            </a:r>
            <a:r>
              <a:rPr b="1"/>
              <a:t>16</a:t>
            </a:r>
            <a:r>
              <a:t>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A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   |    |    |    |    |    | 1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grpSp>
        <p:nvGrpSpPr>
          <p:cNvPr id="610" name="Group"/>
          <p:cNvGrpSpPr/>
          <p:nvPr/>
        </p:nvGrpSpPr>
        <p:grpSpPr>
          <a:xfrm>
            <a:off x="9312014" y="3580639"/>
            <a:ext cx="2311921" cy="1254913"/>
            <a:chOff x="0" y="0"/>
            <a:chExt cx="2311920" cy="1254912"/>
          </a:xfrm>
        </p:grpSpPr>
        <p:sp>
          <p:nvSpPr>
            <p:cNvPr id="607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08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09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11" name="✘"/>
          <p:cNvSpPr txBox="1"/>
          <p:nvPr/>
        </p:nvSpPr>
        <p:spPr>
          <a:xfrm>
            <a:off x="10082552" y="5799216"/>
            <a:ext cx="3362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/>
            </a:lvl1pPr>
          </a:lstStyle>
          <a:p>
            <a:r>
              <a:t>✘</a:t>
            </a:r>
          </a:p>
        </p:txBody>
      </p:sp>
      <p:sp>
        <p:nvSpPr>
          <p:cNvPr id="612" name="F(6)"/>
          <p:cNvSpPr txBox="1"/>
          <p:nvPr/>
        </p:nvSpPr>
        <p:spPr>
          <a:xfrm>
            <a:off x="2989792" y="2323063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F(6)</a:t>
            </a:r>
          </a:p>
        </p:txBody>
      </p:sp>
      <p:sp>
        <p:nvSpPr>
          <p:cNvPr id="613" name="Line"/>
          <p:cNvSpPr/>
          <p:nvPr/>
        </p:nvSpPr>
        <p:spPr>
          <a:xfrm flipH="1">
            <a:off x="3497611" y="1732011"/>
            <a:ext cx="832710" cy="55975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4" name="Line"/>
          <p:cNvSpPr/>
          <p:nvPr/>
        </p:nvSpPr>
        <p:spPr>
          <a:xfrm flipH="1">
            <a:off x="2767654" y="272967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5" name="Line"/>
          <p:cNvSpPr/>
          <p:nvPr/>
        </p:nvSpPr>
        <p:spPr>
          <a:xfrm>
            <a:off x="3344161" y="2725053"/>
            <a:ext cx="325764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6" name="Line"/>
          <p:cNvSpPr/>
          <p:nvPr/>
        </p:nvSpPr>
        <p:spPr>
          <a:xfrm>
            <a:off x="456141" y="49276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7" name="Line"/>
          <p:cNvSpPr/>
          <p:nvPr/>
        </p:nvSpPr>
        <p:spPr>
          <a:xfrm>
            <a:off x="4744195" y="1768333"/>
            <a:ext cx="905829" cy="5234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8" name="B (($7)"/>
          <p:cNvSpPr txBox="1"/>
          <p:nvPr/>
        </p:nvSpPr>
        <p:spPr>
          <a:xfrm>
            <a:off x="5163762" y="1719821"/>
            <a:ext cx="83792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 (($7)</a:t>
            </a:r>
          </a:p>
        </p:txBody>
      </p:sp>
      <p:sp>
        <p:nvSpPr>
          <p:cNvPr id="619" name="F(5)"/>
          <p:cNvSpPr txBox="1"/>
          <p:nvPr/>
        </p:nvSpPr>
        <p:spPr>
          <a:xfrm>
            <a:off x="5626050" y="2285231"/>
            <a:ext cx="100965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620" name="F(4)"/>
          <p:cNvSpPr txBox="1"/>
          <p:nvPr/>
        </p:nvSpPr>
        <p:spPr>
          <a:xfrm>
            <a:off x="3586344" y="3016053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621" name="F(5)"/>
          <p:cNvSpPr txBox="1"/>
          <p:nvPr/>
        </p:nvSpPr>
        <p:spPr>
          <a:xfrm>
            <a:off x="2340421" y="3082112"/>
            <a:ext cx="100965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622" name="Line"/>
          <p:cNvSpPr/>
          <p:nvPr/>
        </p:nvSpPr>
        <p:spPr>
          <a:xfrm flipH="1">
            <a:off x="2226716" y="3479655"/>
            <a:ext cx="346532" cy="34653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2828499" y="3477305"/>
            <a:ext cx="233360" cy="42808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4" name="F(4)"/>
          <p:cNvSpPr txBox="1"/>
          <p:nvPr/>
        </p:nvSpPr>
        <p:spPr>
          <a:xfrm>
            <a:off x="1770874" y="3702009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625" name="F(3)"/>
          <p:cNvSpPr txBox="1"/>
          <p:nvPr/>
        </p:nvSpPr>
        <p:spPr>
          <a:xfrm>
            <a:off x="1402053" y="4486753"/>
            <a:ext cx="663214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626" name="F(2)"/>
          <p:cNvSpPr txBox="1"/>
          <p:nvPr/>
        </p:nvSpPr>
        <p:spPr>
          <a:xfrm>
            <a:off x="2106858" y="4478572"/>
            <a:ext cx="66321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627" name="Line"/>
          <p:cNvSpPr/>
          <p:nvPr/>
        </p:nvSpPr>
        <p:spPr>
          <a:xfrm flipH="1">
            <a:off x="1666945" y="4107075"/>
            <a:ext cx="248286" cy="3716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8" name="Line"/>
          <p:cNvSpPr/>
          <p:nvPr/>
        </p:nvSpPr>
        <p:spPr>
          <a:xfrm>
            <a:off x="2060013" y="4139932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9" name="A"/>
          <p:cNvSpPr txBox="1"/>
          <p:nvPr/>
        </p:nvSpPr>
        <p:spPr>
          <a:xfrm>
            <a:off x="3612171" y="1569762"/>
            <a:ext cx="278400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630" name="F(3)"/>
          <p:cNvSpPr txBox="1"/>
          <p:nvPr/>
        </p:nvSpPr>
        <p:spPr>
          <a:xfrm>
            <a:off x="2898782" y="3835413"/>
            <a:ext cx="75166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631" name="F(2)"/>
          <p:cNvSpPr txBox="1"/>
          <p:nvPr/>
        </p:nvSpPr>
        <p:spPr>
          <a:xfrm>
            <a:off x="1283725" y="5274051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632" name="F(1)"/>
          <p:cNvSpPr txBox="1"/>
          <p:nvPr/>
        </p:nvSpPr>
        <p:spPr>
          <a:xfrm>
            <a:off x="1943057" y="5274051"/>
            <a:ext cx="555648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633" name="5"/>
          <p:cNvSpPr txBox="1"/>
          <p:nvPr/>
        </p:nvSpPr>
        <p:spPr>
          <a:xfrm>
            <a:off x="968615" y="5978338"/>
            <a:ext cx="663213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634" name="0"/>
          <p:cNvSpPr txBox="1"/>
          <p:nvPr/>
        </p:nvSpPr>
        <p:spPr>
          <a:xfrm>
            <a:off x="1519204" y="5987934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</a:t>
            </a:r>
          </a:p>
        </p:txBody>
      </p:sp>
      <p:grpSp>
        <p:nvGrpSpPr>
          <p:cNvPr id="637" name="Group"/>
          <p:cNvGrpSpPr/>
          <p:nvPr/>
        </p:nvGrpSpPr>
        <p:grpSpPr>
          <a:xfrm>
            <a:off x="1501059" y="4919888"/>
            <a:ext cx="440057" cy="361951"/>
            <a:chOff x="0" y="0"/>
            <a:chExt cx="440056" cy="361950"/>
          </a:xfrm>
        </p:grpSpPr>
        <p:sp>
          <p:nvSpPr>
            <p:cNvPr id="635" name="Line"/>
            <p:cNvSpPr/>
            <p:nvPr/>
          </p:nvSpPr>
          <p:spPr>
            <a:xfrm flipH="1">
              <a:off x="0" y="0"/>
              <a:ext cx="23812" cy="3619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6" name="Line"/>
            <p:cNvSpPr/>
            <p:nvPr/>
          </p:nvSpPr>
          <p:spPr>
            <a:xfrm>
              <a:off x="168594" y="32857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638" name="Line"/>
          <p:cNvSpPr/>
          <p:nvPr/>
        </p:nvSpPr>
        <p:spPr>
          <a:xfrm flipH="1">
            <a:off x="1112403" y="5662171"/>
            <a:ext cx="325763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9" name="Line"/>
          <p:cNvSpPr/>
          <p:nvPr/>
        </p:nvSpPr>
        <p:spPr>
          <a:xfrm>
            <a:off x="1457048" y="5660180"/>
            <a:ext cx="241182" cy="36602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0" name="F(7) = max (F(6),    F(5)+$5 }…"/>
          <p:cNvSpPr txBox="1"/>
          <p:nvPr/>
        </p:nvSpPr>
        <p:spPr>
          <a:xfrm>
            <a:off x="6539525" y="2065600"/>
            <a:ext cx="3335379" cy="491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F(7) = max (</a:t>
            </a:r>
            <a:r>
              <a:rPr u="sng" dirty="0"/>
              <a:t>F(6),</a:t>
            </a:r>
            <a:r>
              <a:rPr dirty="0"/>
              <a:t>    </a:t>
            </a:r>
            <a:r>
              <a:rPr u="sng" dirty="0"/>
              <a:t>F(5)+$5</a:t>
            </a:r>
            <a:r>
              <a:rPr dirty="0"/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              B</a:t>
            </a:r>
          </a:p>
        </p:txBody>
      </p:sp>
      <p:sp>
        <p:nvSpPr>
          <p:cNvPr id="641" name="F(7)"/>
          <p:cNvSpPr txBox="1"/>
          <p:nvPr/>
        </p:nvSpPr>
        <p:spPr>
          <a:xfrm>
            <a:off x="4265096" y="1395517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F(7)</a:t>
            </a:r>
          </a:p>
        </p:txBody>
      </p:sp>
      <p:sp>
        <p:nvSpPr>
          <p:cNvPr id="642" name="$1"/>
          <p:cNvSpPr txBox="1"/>
          <p:nvPr/>
        </p:nvSpPr>
        <p:spPr>
          <a:xfrm>
            <a:off x="3612171" y="2503358"/>
            <a:ext cx="61156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$1</a:t>
            </a:r>
          </a:p>
        </p:txBody>
      </p:sp>
      <p:sp>
        <p:nvSpPr>
          <p:cNvPr id="643" name="$0"/>
          <p:cNvSpPr txBox="1"/>
          <p:nvPr/>
        </p:nvSpPr>
        <p:spPr>
          <a:xfrm>
            <a:off x="2898782" y="3303468"/>
            <a:ext cx="55564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$0</a:t>
            </a:r>
          </a:p>
        </p:txBody>
      </p:sp>
      <p:sp>
        <p:nvSpPr>
          <p:cNvPr id="644" name="$4"/>
          <p:cNvSpPr txBox="1"/>
          <p:nvPr/>
        </p:nvSpPr>
        <p:spPr>
          <a:xfrm>
            <a:off x="2156263" y="3940610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$4</a:t>
            </a:r>
          </a:p>
        </p:txBody>
      </p:sp>
      <p:sp>
        <p:nvSpPr>
          <p:cNvPr id="645" name="$6"/>
          <p:cNvSpPr txBox="1"/>
          <p:nvPr/>
        </p:nvSpPr>
        <p:spPr>
          <a:xfrm>
            <a:off x="1961229" y="4750058"/>
            <a:ext cx="278400" cy="63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$6</a:t>
            </a:r>
          </a:p>
        </p:txBody>
      </p:sp>
      <p:sp>
        <p:nvSpPr>
          <p:cNvPr id="646" name="$5"/>
          <p:cNvSpPr txBox="1"/>
          <p:nvPr/>
        </p:nvSpPr>
        <p:spPr>
          <a:xfrm>
            <a:off x="1568428" y="5543032"/>
            <a:ext cx="45720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$5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LeetCode 198. House Robber</a:t>
            </a:r>
          </a:p>
        </p:txBody>
      </p:sp>
      <p:sp>
        <p:nvSpPr>
          <p:cNvPr id="6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50" name="|----|----|----|----|----|----|----|--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D  | $5 | $5 |$11 | $11| $11| $12|$</a:t>
            </a:r>
            <a:r>
              <a:rPr b="1"/>
              <a:t>16</a:t>
            </a:r>
            <a:r>
              <a:t>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A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   |    |    | 0  | 0  | 0  | 1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grpSp>
        <p:nvGrpSpPr>
          <p:cNvPr id="654" name="Group"/>
          <p:cNvGrpSpPr/>
          <p:nvPr/>
        </p:nvGrpSpPr>
        <p:grpSpPr>
          <a:xfrm>
            <a:off x="6498427" y="3593725"/>
            <a:ext cx="2311921" cy="1254914"/>
            <a:chOff x="0" y="0"/>
            <a:chExt cx="2311920" cy="1254912"/>
          </a:xfrm>
        </p:grpSpPr>
        <p:sp>
          <p:nvSpPr>
            <p:cNvPr id="651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3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55" name="F(6)"/>
          <p:cNvSpPr txBox="1"/>
          <p:nvPr/>
        </p:nvSpPr>
        <p:spPr>
          <a:xfrm>
            <a:off x="2989792" y="2323063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F(6)</a:t>
            </a:r>
          </a:p>
        </p:txBody>
      </p:sp>
      <p:sp>
        <p:nvSpPr>
          <p:cNvPr id="656" name="Line"/>
          <p:cNvSpPr/>
          <p:nvPr/>
        </p:nvSpPr>
        <p:spPr>
          <a:xfrm flipH="1">
            <a:off x="3497611" y="1732011"/>
            <a:ext cx="832710" cy="55975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2767654" y="272967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>
            <a:off x="3344161" y="2725053"/>
            <a:ext cx="325764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>
            <a:off x="456141" y="49276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4744195" y="1768333"/>
            <a:ext cx="905829" cy="5234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1" name="B (($7)"/>
          <p:cNvSpPr txBox="1"/>
          <p:nvPr/>
        </p:nvSpPr>
        <p:spPr>
          <a:xfrm>
            <a:off x="5163762" y="1719821"/>
            <a:ext cx="83792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 (($7)</a:t>
            </a:r>
          </a:p>
        </p:txBody>
      </p:sp>
      <p:sp>
        <p:nvSpPr>
          <p:cNvPr id="662" name="F(5)"/>
          <p:cNvSpPr txBox="1"/>
          <p:nvPr/>
        </p:nvSpPr>
        <p:spPr>
          <a:xfrm>
            <a:off x="5626050" y="2285231"/>
            <a:ext cx="100965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663" name="F(4)"/>
          <p:cNvSpPr txBox="1"/>
          <p:nvPr/>
        </p:nvSpPr>
        <p:spPr>
          <a:xfrm>
            <a:off x="3586344" y="3016053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F(4)</a:t>
            </a:r>
          </a:p>
        </p:txBody>
      </p:sp>
      <p:sp>
        <p:nvSpPr>
          <p:cNvPr id="664" name="F(5)"/>
          <p:cNvSpPr txBox="1"/>
          <p:nvPr/>
        </p:nvSpPr>
        <p:spPr>
          <a:xfrm>
            <a:off x="2340421" y="3082112"/>
            <a:ext cx="100965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665" name="Line"/>
          <p:cNvSpPr/>
          <p:nvPr/>
        </p:nvSpPr>
        <p:spPr>
          <a:xfrm flipH="1">
            <a:off x="2226716" y="3479655"/>
            <a:ext cx="346532" cy="34653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2828499" y="3477305"/>
            <a:ext cx="233360" cy="42808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7" name="F(4)"/>
          <p:cNvSpPr txBox="1"/>
          <p:nvPr/>
        </p:nvSpPr>
        <p:spPr>
          <a:xfrm>
            <a:off x="1770874" y="3702009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668" name="F(3)"/>
          <p:cNvSpPr txBox="1"/>
          <p:nvPr/>
        </p:nvSpPr>
        <p:spPr>
          <a:xfrm>
            <a:off x="1402053" y="4486753"/>
            <a:ext cx="663214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669" name="F(2)"/>
          <p:cNvSpPr txBox="1"/>
          <p:nvPr/>
        </p:nvSpPr>
        <p:spPr>
          <a:xfrm>
            <a:off x="2106858" y="4478572"/>
            <a:ext cx="66321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670" name="Line"/>
          <p:cNvSpPr/>
          <p:nvPr/>
        </p:nvSpPr>
        <p:spPr>
          <a:xfrm flipH="1">
            <a:off x="1666945" y="4107075"/>
            <a:ext cx="248286" cy="3716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1" name="Line"/>
          <p:cNvSpPr/>
          <p:nvPr/>
        </p:nvSpPr>
        <p:spPr>
          <a:xfrm>
            <a:off x="2060013" y="4139932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2" name="A"/>
          <p:cNvSpPr txBox="1"/>
          <p:nvPr/>
        </p:nvSpPr>
        <p:spPr>
          <a:xfrm>
            <a:off x="3612171" y="1569762"/>
            <a:ext cx="278400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673" name="F(3)"/>
          <p:cNvSpPr txBox="1"/>
          <p:nvPr/>
        </p:nvSpPr>
        <p:spPr>
          <a:xfrm>
            <a:off x="2898782" y="3835413"/>
            <a:ext cx="75166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674" name="F(2)"/>
          <p:cNvSpPr txBox="1"/>
          <p:nvPr/>
        </p:nvSpPr>
        <p:spPr>
          <a:xfrm>
            <a:off x="1283725" y="5274051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675" name="F(1)"/>
          <p:cNvSpPr txBox="1"/>
          <p:nvPr/>
        </p:nvSpPr>
        <p:spPr>
          <a:xfrm>
            <a:off x="1943057" y="5274051"/>
            <a:ext cx="555648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676" name="5"/>
          <p:cNvSpPr txBox="1"/>
          <p:nvPr/>
        </p:nvSpPr>
        <p:spPr>
          <a:xfrm>
            <a:off x="968615" y="5978338"/>
            <a:ext cx="663213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677" name="0"/>
          <p:cNvSpPr txBox="1"/>
          <p:nvPr/>
        </p:nvSpPr>
        <p:spPr>
          <a:xfrm>
            <a:off x="1519204" y="5987934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</a:t>
            </a:r>
          </a:p>
        </p:txBody>
      </p:sp>
      <p:grpSp>
        <p:nvGrpSpPr>
          <p:cNvPr id="680" name="Group"/>
          <p:cNvGrpSpPr/>
          <p:nvPr/>
        </p:nvGrpSpPr>
        <p:grpSpPr>
          <a:xfrm>
            <a:off x="1501059" y="4919888"/>
            <a:ext cx="440057" cy="361951"/>
            <a:chOff x="0" y="0"/>
            <a:chExt cx="440056" cy="361950"/>
          </a:xfrm>
        </p:grpSpPr>
        <p:sp>
          <p:nvSpPr>
            <p:cNvPr id="678" name="Line"/>
            <p:cNvSpPr/>
            <p:nvPr/>
          </p:nvSpPr>
          <p:spPr>
            <a:xfrm flipH="1">
              <a:off x="0" y="0"/>
              <a:ext cx="23812" cy="3619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9" name="Line"/>
            <p:cNvSpPr/>
            <p:nvPr/>
          </p:nvSpPr>
          <p:spPr>
            <a:xfrm>
              <a:off x="168594" y="32857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681" name="Line"/>
          <p:cNvSpPr/>
          <p:nvPr/>
        </p:nvSpPr>
        <p:spPr>
          <a:xfrm flipH="1">
            <a:off x="1112403" y="5662171"/>
            <a:ext cx="325763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>
            <a:off x="1457048" y="5660180"/>
            <a:ext cx="241182" cy="36602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3" name="F(7) = max (F(6),    F(5)+$5 }…"/>
          <p:cNvSpPr txBox="1"/>
          <p:nvPr/>
        </p:nvSpPr>
        <p:spPr>
          <a:xfrm>
            <a:off x="6048779" y="1394327"/>
            <a:ext cx="4501742" cy="66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F(7) = max (</a:t>
            </a:r>
            <a:r>
              <a:rPr u="sng"/>
              <a:t>F(6),</a:t>
            </a:r>
            <a:r>
              <a:t>    </a:t>
            </a:r>
            <a:r>
              <a:rPr u="sng"/>
              <a:t>F(5)+$5</a:t>
            </a:r>
            <a:r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             B</a:t>
            </a:r>
          </a:p>
        </p:txBody>
      </p:sp>
      <p:sp>
        <p:nvSpPr>
          <p:cNvPr id="684" name="F(7)"/>
          <p:cNvSpPr txBox="1"/>
          <p:nvPr/>
        </p:nvSpPr>
        <p:spPr>
          <a:xfrm>
            <a:off x="4265096" y="1395517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F(7)</a:t>
            </a:r>
          </a:p>
        </p:txBody>
      </p:sp>
      <p:sp>
        <p:nvSpPr>
          <p:cNvPr id="685" name="$1"/>
          <p:cNvSpPr txBox="1"/>
          <p:nvPr/>
        </p:nvSpPr>
        <p:spPr>
          <a:xfrm>
            <a:off x="3612171" y="2503358"/>
            <a:ext cx="61156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$1</a:t>
            </a:r>
          </a:p>
        </p:txBody>
      </p:sp>
      <p:sp>
        <p:nvSpPr>
          <p:cNvPr id="686" name="$0"/>
          <p:cNvSpPr txBox="1"/>
          <p:nvPr/>
        </p:nvSpPr>
        <p:spPr>
          <a:xfrm>
            <a:off x="2898782" y="3303468"/>
            <a:ext cx="55564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$0</a:t>
            </a:r>
          </a:p>
        </p:txBody>
      </p:sp>
      <p:sp>
        <p:nvSpPr>
          <p:cNvPr id="687" name="$4"/>
          <p:cNvSpPr txBox="1"/>
          <p:nvPr/>
        </p:nvSpPr>
        <p:spPr>
          <a:xfrm>
            <a:off x="2156263" y="3940610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$4</a:t>
            </a:r>
          </a:p>
        </p:txBody>
      </p:sp>
      <p:sp>
        <p:nvSpPr>
          <p:cNvPr id="688" name="$6"/>
          <p:cNvSpPr txBox="1"/>
          <p:nvPr/>
        </p:nvSpPr>
        <p:spPr>
          <a:xfrm>
            <a:off x="1961229" y="4750058"/>
            <a:ext cx="278400" cy="63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$6</a:t>
            </a:r>
          </a:p>
        </p:txBody>
      </p:sp>
      <p:sp>
        <p:nvSpPr>
          <p:cNvPr id="689" name="$5"/>
          <p:cNvSpPr txBox="1"/>
          <p:nvPr/>
        </p:nvSpPr>
        <p:spPr>
          <a:xfrm>
            <a:off x="1568428" y="5543032"/>
            <a:ext cx="45720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$5</a:t>
            </a:r>
          </a:p>
        </p:txBody>
      </p:sp>
      <p:grpSp>
        <p:nvGrpSpPr>
          <p:cNvPr id="692" name="Group"/>
          <p:cNvGrpSpPr/>
          <p:nvPr/>
        </p:nvGrpSpPr>
        <p:grpSpPr>
          <a:xfrm>
            <a:off x="5620713" y="2934353"/>
            <a:ext cx="5791267" cy="3789980"/>
            <a:chOff x="0" y="0"/>
            <a:chExt cx="5791265" cy="3789979"/>
          </a:xfrm>
        </p:grpSpPr>
        <p:sp>
          <p:nvSpPr>
            <p:cNvPr id="690" name="1              2              3                  4               5               6                 7"/>
            <p:cNvSpPr txBox="1"/>
            <p:nvPr/>
          </p:nvSpPr>
          <p:spPr>
            <a:xfrm>
              <a:off x="0" y="0"/>
              <a:ext cx="579126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  <p:sp>
          <p:nvSpPr>
            <p:cNvPr id="691" name="1              2              3                  4               5               6                 7"/>
            <p:cNvSpPr txBox="1"/>
            <p:nvPr/>
          </p:nvSpPr>
          <p:spPr>
            <a:xfrm>
              <a:off x="0" y="3419139"/>
              <a:ext cx="57912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LeetCode 198. House Robber</a:t>
            </a:r>
          </a:p>
        </p:txBody>
      </p:sp>
      <p:sp>
        <p:nvSpPr>
          <p:cNvPr id="6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696" name="|----|----|----|----|----|----|----|--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D  | $5 | $5 |$11 | $11| $11| $12|$</a:t>
            </a:r>
            <a:r>
              <a:rPr b="1"/>
              <a:t>16</a:t>
            </a:r>
            <a:r>
              <a:t>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A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   |    | 1  | 0  | 0  | 0  | 1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grpSp>
        <p:nvGrpSpPr>
          <p:cNvPr id="700" name="Group"/>
          <p:cNvGrpSpPr/>
          <p:nvPr/>
        </p:nvGrpSpPr>
        <p:grpSpPr>
          <a:xfrm>
            <a:off x="6498427" y="3593725"/>
            <a:ext cx="2311921" cy="1254914"/>
            <a:chOff x="0" y="0"/>
            <a:chExt cx="2311920" cy="1254912"/>
          </a:xfrm>
        </p:grpSpPr>
        <p:sp>
          <p:nvSpPr>
            <p:cNvPr id="697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9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01" name="✘"/>
          <p:cNvSpPr txBox="1"/>
          <p:nvPr/>
        </p:nvSpPr>
        <p:spPr>
          <a:xfrm>
            <a:off x="6456381" y="5783450"/>
            <a:ext cx="3362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/>
            </a:lvl1pPr>
          </a:lstStyle>
          <a:p>
            <a:r>
              <a:t>✘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456141" y="1394327"/>
            <a:ext cx="10094380" cy="4954197"/>
            <a:chOff x="0" y="0"/>
            <a:chExt cx="10094379" cy="4954196"/>
          </a:xfrm>
        </p:grpSpPr>
        <p:sp>
          <p:nvSpPr>
            <p:cNvPr id="702" name="F(6)"/>
            <p:cNvSpPr txBox="1"/>
            <p:nvPr/>
          </p:nvSpPr>
          <p:spPr>
            <a:xfrm>
              <a:off x="2533651" y="928736"/>
              <a:ext cx="52414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F(6)</a:t>
              </a:r>
            </a:p>
          </p:txBody>
        </p:sp>
        <p:sp>
          <p:nvSpPr>
            <p:cNvPr id="703" name="Line"/>
            <p:cNvSpPr/>
            <p:nvPr/>
          </p:nvSpPr>
          <p:spPr>
            <a:xfrm flipH="1">
              <a:off x="3041469" y="337684"/>
              <a:ext cx="832710" cy="55975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4" name="Line"/>
            <p:cNvSpPr/>
            <p:nvPr/>
          </p:nvSpPr>
          <p:spPr>
            <a:xfrm flipH="1">
              <a:off x="2311513" y="1335348"/>
              <a:ext cx="373492" cy="3734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2888020" y="1330725"/>
              <a:ext cx="325763" cy="32576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0" y="3533272"/>
              <a:ext cx="4572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4288053" y="374006"/>
              <a:ext cx="905830" cy="52343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8" name="B (($7)"/>
            <p:cNvSpPr txBox="1"/>
            <p:nvPr/>
          </p:nvSpPr>
          <p:spPr>
            <a:xfrm>
              <a:off x="4707621" y="325493"/>
              <a:ext cx="837922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 (($7)</a:t>
              </a:r>
            </a:p>
          </p:txBody>
        </p:sp>
        <p:sp>
          <p:nvSpPr>
            <p:cNvPr id="709" name="F(5)"/>
            <p:cNvSpPr txBox="1"/>
            <p:nvPr/>
          </p:nvSpPr>
          <p:spPr>
            <a:xfrm>
              <a:off x="5169909" y="890904"/>
              <a:ext cx="100965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710" name="F(4)"/>
            <p:cNvSpPr txBox="1"/>
            <p:nvPr/>
          </p:nvSpPr>
          <p:spPr>
            <a:xfrm>
              <a:off x="3130203" y="1621726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711" name="F(5)"/>
            <p:cNvSpPr txBox="1"/>
            <p:nvPr/>
          </p:nvSpPr>
          <p:spPr>
            <a:xfrm>
              <a:off x="1884279" y="1687785"/>
              <a:ext cx="100965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712" name="Line"/>
            <p:cNvSpPr/>
            <p:nvPr/>
          </p:nvSpPr>
          <p:spPr>
            <a:xfrm flipH="1">
              <a:off x="1770574" y="2085327"/>
              <a:ext cx="346532" cy="34653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2372357" y="2082977"/>
              <a:ext cx="233360" cy="42808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4" name="F(4)"/>
            <p:cNvSpPr txBox="1"/>
            <p:nvPr/>
          </p:nvSpPr>
          <p:spPr>
            <a:xfrm>
              <a:off x="1314732" y="2307682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715" name="F(3)"/>
            <p:cNvSpPr txBox="1"/>
            <p:nvPr/>
          </p:nvSpPr>
          <p:spPr>
            <a:xfrm>
              <a:off x="945911" y="3092426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716" name="F(2)"/>
            <p:cNvSpPr txBox="1"/>
            <p:nvPr/>
          </p:nvSpPr>
          <p:spPr>
            <a:xfrm>
              <a:off x="1650716" y="3084245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717" name="Line"/>
            <p:cNvSpPr/>
            <p:nvPr/>
          </p:nvSpPr>
          <p:spPr>
            <a:xfrm flipH="1">
              <a:off x="1210803" y="2712748"/>
              <a:ext cx="248287" cy="37165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8" name="Line"/>
            <p:cNvSpPr/>
            <p:nvPr/>
          </p:nvSpPr>
          <p:spPr>
            <a:xfrm>
              <a:off x="1603871" y="2745605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9" name="A"/>
            <p:cNvSpPr txBox="1"/>
            <p:nvPr/>
          </p:nvSpPr>
          <p:spPr>
            <a:xfrm>
              <a:off x="3156030" y="175435"/>
              <a:ext cx="278400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20" name="F(3)"/>
            <p:cNvSpPr txBox="1"/>
            <p:nvPr/>
          </p:nvSpPr>
          <p:spPr>
            <a:xfrm>
              <a:off x="2442641" y="2441086"/>
              <a:ext cx="75166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721" name="F(2)"/>
            <p:cNvSpPr txBox="1"/>
            <p:nvPr/>
          </p:nvSpPr>
          <p:spPr>
            <a:xfrm>
              <a:off x="827584" y="3879724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722" name="F(1)"/>
            <p:cNvSpPr txBox="1"/>
            <p:nvPr/>
          </p:nvSpPr>
          <p:spPr>
            <a:xfrm>
              <a:off x="1486915" y="3879724"/>
              <a:ext cx="55564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F(1)</a:t>
              </a:r>
            </a:p>
          </p:txBody>
        </p:sp>
        <p:sp>
          <p:nvSpPr>
            <p:cNvPr id="723" name="5"/>
            <p:cNvSpPr txBox="1"/>
            <p:nvPr/>
          </p:nvSpPr>
          <p:spPr>
            <a:xfrm>
              <a:off x="512473" y="4584011"/>
              <a:ext cx="663214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24" name="0"/>
            <p:cNvSpPr txBox="1"/>
            <p:nvPr/>
          </p:nvSpPr>
          <p:spPr>
            <a:xfrm>
              <a:off x="1063063" y="4593606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0</a:t>
              </a:r>
            </a:p>
          </p:txBody>
        </p:sp>
        <p:grpSp>
          <p:nvGrpSpPr>
            <p:cNvPr id="727" name="Group"/>
            <p:cNvGrpSpPr/>
            <p:nvPr/>
          </p:nvGrpSpPr>
          <p:grpSpPr>
            <a:xfrm>
              <a:off x="1044917" y="3525560"/>
              <a:ext cx="440058" cy="361951"/>
              <a:chOff x="0" y="0"/>
              <a:chExt cx="440056" cy="361950"/>
            </a:xfrm>
          </p:grpSpPr>
          <p:sp>
            <p:nvSpPr>
              <p:cNvPr id="725" name="Line"/>
              <p:cNvSpPr/>
              <p:nvPr/>
            </p:nvSpPr>
            <p:spPr>
              <a:xfrm flipH="1">
                <a:off x="0" y="0"/>
                <a:ext cx="23812" cy="36195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26" name="Line"/>
              <p:cNvSpPr/>
              <p:nvPr/>
            </p:nvSpPr>
            <p:spPr>
              <a:xfrm>
                <a:off x="168594" y="32857"/>
                <a:ext cx="271463" cy="30480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728" name="Line"/>
            <p:cNvSpPr/>
            <p:nvPr/>
          </p:nvSpPr>
          <p:spPr>
            <a:xfrm flipH="1">
              <a:off x="656261" y="4267844"/>
              <a:ext cx="325764" cy="32576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>
              <a:off x="1000907" y="4265853"/>
              <a:ext cx="241181" cy="36602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30" name="F(7) = max (F(6),    F(5)+$5 }…"/>
            <p:cNvSpPr txBox="1"/>
            <p:nvPr/>
          </p:nvSpPr>
          <p:spPr>
            <a:xfrm>
              <a:off x="5592638" y="-1"/>
              <a:ext cx="4501742" cy="668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F(7) = max (</a:t>
              </a:r>
              <a:r>
                <a:rPr u="sng"/>
                <a:t>F(6),</a:t>
              </a:r>
              <a:r>
                <a:t>    </a:t>
              </a:r>
              <a:r>
                <a:rPr u="sng"/>
                <a:t>F(5)+$5</a:t>
              </a:r>
              <a:r>
                <a:t> }</a:t>
              </a:r>
            </a:p>
            <a:p>
              <a:pPr lvl="3"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A              B</a:t>
              </a:r>
            </a:p>
          </p:txBody>
        </p:sp>
        <p:sp>
          <p:nvSpPr>
            <p:cNvPr id="731" name="F(7)"/>
            <p:cNvSpPr txBox="1"/>
            <p:nvPr/>
          </p:nvSpPr>
          <p:spPr>
            <a:xfrm>
              <a:off x="3808954" y="1190"/>
              <a:ext cx="524142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732" name="$1"/>
            <p:cNvSpPr txBox="1"/>
            <p:nvPr/>
          </p:nvSpPr>
          <p:spPr>
            <a:xfrm>
              <a:off x="3156030" y="1109031"/>
              <a:ext cx="611560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$1</a:t>
              </a:r>
            </a:p>
          </p:txBody>
        </p:sp>
        <p:sp>
          <p:nvSpPr>
            <p:cNvPr id="733" name="$0"/>
            <p:cNvSpPr txBox="1"/>
            <p:nvPr/>
          </p:nvSpPr>
          <p:spPr>
            <a:xfrm>
              <a:off x="2442641" y="1909141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$0</a:t>
              </a:r>
            </a:p>
          </p:txBody>
        </p:sp>
        <p:sp>
          <p:nvSpPr>
            <p:cNvPr id="734" name="$4"/>
            <p:cNvSpPr txBox="1"/>
            <p:nvPr/>
          </p:nvSpPr>
          <p:spPr>
            <a:xfrm>
              <a:off x="1700122" y="2546282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$4</a:t>
              </a:r>
            </a:p>
          </p:txBody>
        </p:sp>
        <p:sp>
          <p:nvSpPr>
            <p:cNvPr id="735" name="$6"/>
            <p:cNvSpPr txBox="1"/>
            <p:nvPr/>
          </p:nvSpPr>
          <p:spPr>
            <a:xfrm>
              <a:off x="1505088" y="3355731"/>
              <a:ext cx="278400" cy="639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$6</a:t>
              </a:r>
            </a:p>
          </p:txBody>
        </p:sp>
        <p:sp>
          <p:nvSpPr>
            <p:cNvPr id="736" name="$5"/>
            <p:cNvSpPr txBox="1"/>
            <p:nvPr/>
          </p:nvSpPr>
          <p:spPr>
            <a:xfrm>
              <a:off x="1112286" y="4148705"/>
              <a:ext cx="45720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$5</a:t>
              </a: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5620713" y="2934353"/>
            <a:ext cx="5791267" cy="3789980"/>
            <a:chOff x="0" y="0"/>
            <a:chExt cx="5791265" cy="3789979"/>
          </a:xfrm>
        </p:grpSpPr>
        <p:sp>
          <p:nvSpPr>
            <p:cNvPr id="738" name="1              2              3                  4               5               6                 7"/>
            <p:cNvSpPr txBox="1"/>
            <p:nvPr/>
          </p:nvSpPr>
          <p:spPr>
            <a:xfrm>
              <a:off x="0" y="0"/>
              <a:ext cx="579126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  <p:sp>
          <p:nvSpPr>
            <p:cNvPr id="739" name="1              2              3                  4               5               6                 7"/>
            <p:cNvSpPr txBox="1"/>
            <p:nvPr/>
          </p:nvSpPr>
          <p:spPr>
            <a:xfrm>
              <a:off x="0" y="3419139"/>
              <a:ext cx="57912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LeetCode 198. House Robber</a:t>
            </a:r>
          </a:p>
        </p:txBody>
      </p:sp>
      <p:sp>
        <p:nvSpPr>
          <p:cNvPr id="7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44" name="|----|----|----|----|----|----|----|--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F  | $5 | $5 |$11 | $11| $11| $12|$16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A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1  |  0 | 1  | 0  |  0 | 0  | 1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sp>
        <p:nvSpPr>
          <p:cNvPr id="745" name="Shape"/>
          <p:cNvSpPr/>
          <p:nvPr/>
        </p:nvSpPr>
        <p:spPr>
          <a:xfrm>
            <a:off x="6498427" y="3593725"/>
            <a:ext cx="2050287" cy="1223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402" extrusionOk="0">
                <a:moveTo>
                  <a:pt x="1509" y="20801"/>
                </a:moveTo>
                <a:cubicBezTo>
                  <a:pt x="40" y="19397"/>
                  <a:pt x="-443" y="16202"/>
                  <a:pt x="447" y="13774"/>
                </a:cubicBezTo>
                <a:cubicBezTo>
                  <a:pt x="2629" y="12393"/>
                  <a:pt x="4811" y="11011"/>
                  <a:pt x="6993" y="9629"/>
                </a:cubicBezTo>
                <a:cubicBezTo>
                  <a:pt x="9175" y="8248"/>
                  <a:pt x="11356" y="6866"/>
                  <a:pt x="13538" y="5484"/>
                </a:cubicBezTo>
                <a:lnTo>
                  <a:pt x="20806" y="0"/>
                </a:lnTo>
                <a:lnTo>
                  <a:pt x="21157" y="7198"/>
                </a:lnTo>
                <a:lnTo>
                  <a:pt x="4786" y="14400"/>
                </a:lnTo>
                <a:lnTo>
                  <a:pt x="3988" y="20994"/>
                </a:lnTo>
                <a:cubicBezTo>
                  <a:pt x="3190" y="21600"/>
                  <a:pt x="2270" y="21528"/>
                  <a:pt x="1509" y="20801"/>
                </a:cubicBezTo>
                <a:close/>
              </a:path>
            </a:pathLst>
          </a:cu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6" name="Shape"/>
          <p:cNvSpPr/>
          <p:nvPr/>
        </p:nvSpPr>
        <p:spPr>
          <a:xfrm>
            <a:off x="7261034" y="4404839"/>
            <a:ext cx="518525" cy="43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2" h="20687" extrusionOk="0">
                <a:moveTo>
                  <a:pt x="34" y="10328"/>
                </a:moveTo>
                <a:cubicBezTo>
                  <a:pt x="-448" y="4132"/>
                  <a:pt x="4228" y="-913"/>
                  <a:pt x="9476" y="140"/>
                </a:cubicBezTo>
                <a:lnTo>
                  <a:pt x="21152" y="3514"/>
                </a:lnTo>
                <a:lnTo>
                  <a:pt x="18429" y="20687"/>
                </a:lnTo>
                <a:lnTo>
                  <a:pt x="8143" y="18553"/>
                </a:lnTo>
                <a:cubicBezTo>
                  <a:pt x="3989" y="18796"/>
                  <a:pt x="411" y="15167"/>
                  <a:pt x="34" y="10328"/>
                </a:cubicBezTo>
                <a:close/>
              </a:path>
            </a:pathLst>
          </a:cu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7" name="Oval"/>
          <p:cNvSpPr/>
          <p:nvPr/>
        </p:nvSpPr>
        <p:spPr>
          <a:xfrm>
            <a:off x="8227680" y="4256708"/>
            <a:ext cx="582668" cy="591931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8" name="F(6)"/>
          <p:cNvSpPr txBox="1"/>
          <p:nvPr/>
        </p:nvSpPr>
        <p:spPr>
          <a:xfrm>
            <a:off x="2989792" y="2323063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F(6)</a:t>
            </a:r>
          </a:p>
        </p:txBody>
      </p:sp>
      <p:sp>
        <p:nvSpPr>
          <p:cNvPr id="749" name="Line"/>
          <p:cNvSpPr/>
          <p:nvPr/>
        </p:nvSpPr>
        <p:spPr>
          <a:xfrm flipH="1">
            <a:off x="3497611" y="1732011"/>
            <a:ext cx="832710" cy="55975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0" name="Line"/>
          <p:cNvSpPr/>
          <p:nvPr/>
        </p:nvSpPr>
        <p:spPr>
          <a:xfrm flipH="1">
            <a:off x="2767654" y="272967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1" name="Line"/>
          <p:cNvSpPr/>
          <p:nvPr/>
        </p:nvSpPr>
        <p:spPr>
          <a:xfrm>
            <a:off x="3344161" y="2725053"/>
            <a:ext cx="325764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2" name="Line"/>
          <p:cNvSpPr/>
          <p:nvPr/>
        </p:nvSpPr>
        <p:spPr>
          <a:xfrm>
            <a:off x="4744195" y="1768333"/>
            <a:ext cx="905829" cy="5234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3" name="B (($7)"/>
          <p:cNvSpPr txBox="1"/>
          <p:nvPr/>
        </p:nvSpPr>
        <p:spPr>
          <a:xfrm>
            <a:off x="5163762" y="1719821"/>
            <a:ext cx="83792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 (($7)</a:t>
            </a:r>
          </a:p>
        </p:txBody>
      </p:sp>
      <p:sp>
        <p:nvSpPr>
          <p:cNvPr id="754" name="F(5)"/>
          <p:cNvSpPr txBox="1"/>
          <p:nvPr/>
        </p:nvSpPr>
        <p:spPr>
          <a:xfrm>
            <a:off x="5626050" y="2285231"/>
            <a:ext cx="100965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755" name="F(4)"/>
          <p:cNvSpPr txBox="1"/>
          <p:nvPr/>
        </p:nvSpPr>
        <p:spPr>
          <a:xfrm>
            <a:off x="3586344" y="3016053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756" name="F(5)"/>
          <p:cNvSpPr txBox="1"/>
          <p:nvPr/>
        </p:nvSpPr>
        <p:spPr>
          <a:xfrm>
            <a:off x="2340421" y="3082112"/>
            <a:ext cx="100965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757" name="Line"/>
          <p:cNvSpPr/>
          <p:nvPr/>
        </p:nvSpPr>
        <p:spPr>
          <a:xfrm flipH="1">
            <a:off x="2226716" y="3479655"/>
            <a:ext cx="346532" cy="34653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2828499" y="3477305"/>
            <a:ext cx="233360" cy="42808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9" name="F(4)"/>
          <p:cNvSpPr txBox="1"/>
          <p:nvPr/>
        </p:nvSpPr>
        <p:spPr>
          <a:xfrm>
            <a:off x="1770874" y="3702009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760" name="F(3)"/>
          <p:cNvSpPr txBox="1"/>
          <p:nvPr/>
        </p:nvSpPr>
        <p:spPr>
          <a:xfrm>
            <a:off x="1402053" y="4486753"/>
            <a:ext cx="663214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761" name="F(2)"/>
          <p:cNvSpPr txBox="1"/>
          <p:nvPr/>
        </p:nvSpPr>
        <p:spPr>
          <a:xfrm>
            <a:off x="2106858" y="4478572"/>
            <a:ext cx="66321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762" name="Line"/>
          <p:cNvSpPr/>
          <p:nvPr/>
        </p:nvSpPr>
        <p:spPr>
          <a:xfrm flipH="1">
            <a:off x="1666945" y="4107075"/>
            <a:ext cx="248286" cy="3716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3" name="Line"/>
          <p:cNvSpPr/>
          <p:nvPr/>
        </p:nvSpPr>
        <p:spPr>
          <a:xfrm>
            <a:off x="2060013" y="4139932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4" name="A"/>
          <p:cNvSpPr txBox="1"/>
          <p:nvPr/>
        </p:nvSpPr>
        <p:spPr>
          <a:xfrm>
            <a:off x="3612171" y="1569762"/>
            <a:ext cx="278400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765" name="F(3)"/>
          <p:cNvSpPr txBox="1"/>
          <p:nvPr/>
        </p:nvSpPr>
        <p:spPr>
          <a:xfrm>
            <a:off x="2898782" y="3835413"/>
            <a:ext cx="75166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766" name="F(2)"/>
          <p:cNvSpPr txBox="1"/>
          <p:nvPr/>
        </p:nvSpPr>
        <p:spPr>
          <a:xfrm>
            <a:off x="1283725" y="5274051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767" name="F(1)"/>
          <p:cNvSpPr txBox="1"/>
          <p:nvPr/>
        </p:nvSpPr>
        <p:spPr>
          <a:xfrm>
            <a:off x="1943057" y="5274051"/>
            <a:ext cx="555648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768" name="F(1)"/>
          <p:cNvSpPr txBox="1"/>
          <p:nvPr/>
        </p:nvSpPr>
        <p:spPr>
          <a:xfrm>
            <a:off x="968615" y="5978338"/>
            <a:ext cx="663213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769" name="0"/>
          <p:cNvSpPr txBox="1"/>
          <p:nvPr/>
        </p:nvSpPr>
        <p:spPr>
          <a:xfrm>
            <a:off x="1519204" y="5987934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</a:t>
            </a:r>
          </a:p>
        </p:txBody>
      </p:sp>
      <p:grpSp>
        <p:nvGrpSpPr>
          <p:cNvPr id="772" name="Group"/>
          <p:cNvGrpSpPr/>
          <p:nvPr/>
        </p:nvGrpSpPr>
        <p:grpSpPr>
          <a:xfrm>
            <a:off x="1501059" y="4919888"/>
            <a:ext cx="440057" cy="361951"/>
            <a:chOff x="0" y="0"/>
            <a:chExt cx="440056" cy="361950"/>
          </a:xfrm>
        </p:grpSpPr>
        <p:sp>
          <p:nvSpPr>
            <p:cNvPr id="770" name="Line"/>
            <p:cNvSpPr/>
            <p:nvPr/>
          </p:nvSpPr>
          <p:spPr>
            <a:xfrm flipH="1">
              <a:off x="0" y="0"/>
              <a:ext cx="23812" cy="3619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>
              <a:off x="168594" y="32857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773" name="Line"/>
          <p:cNvSpPr/>
          <p:nvPr/>
        </p:nvSpPr>
        <p:spPr>
          <a:xfrm flipH="1">
            <a:off x="1112403" y="5662171"/>
            <a:ext cx="325763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4" name="Line"/>
          <p:cNvSpPr/>
          <p:nvPr/>
        </p:nvSpPr>
        <p:spPr>
          <a:xfrm>
            <a:off x="1457048" y="5660180"/>
            <a:ext cx="241182" cy="36602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5" name="F(7) = max (F(6),    F(5)+$5 }…"/>
          <p:cNvSpPr txBox="1"/>
          <p:nvPr/>
        </p:nvSpPr>
        <p:spPr>
          <a:xfrm>
            <a:off x="6048779" y="1394327"/>
            <a:ext cx="4501742" cy="66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F(7) = max (</a:t>
            </a:r>
            <a:r>
              <a:rPr u="sng"/>
              <a:t>F(6),</a:t>
            </a:r>
            <a:r>
              <a:t>    </a:t>
            </a:r>
            <a:r>
              <a:rPr u="sng"/>
              <a:t>F(5)+$5</a:t>
            </a:r>
            <a:r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             B</a:t>
            </a:r>
          </a:p>
        </p:txBody>
      </p:sp>
      <p:sp>
        <p:nvSpPr>
          <p:cNvPr id="776" name="F(7)"/>
          <p:cNvSpPr txBox="1"/>
          <p:nvPr/>
        </p:nvSpPr>
        <p:spPr>
          <a:xfrm>
            <a:off x="4265096" y="1395517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F(7)</a:t>
            </a:r>
          </a:p>
        </p:txBody>
      </p:sp>
      <p:sp>
        <p:nvSpPr>
          <p:cNvPr id="777" name="$1"/>
          <p:cNvSpPr txBox="1"/>
          <p:nvPr/>
        </p:nvSpPr>
        <p:spPr>
          <a:xfrm>
            <a:off x="3612171" y="2503358"/>
            <a:ext cx="61156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$1</a:t>
            </a:r>
          </a:p>
        </p:txBody>
      </p:sp>
      <p:sp>
        <p:nvSpPr>
          <p:cNvPr id="778" name="$0"/>
          <p:cNvSpPr txBox="1"/>
          <p:nvPr/>
        </p:nvSpPr>
        <p:spPr>
          <a:xfrm>
            <a:off x="2898782" y="3303468"/>
            <a:ext cx="55564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$0</a:t>
            </a:r>
          </a:p>
        </p:txBody>
      </p:sp>
      <p:sp>
        <p:nvSpPr>
          <p:cNvPr id="779" name="$4"/>
          <p:cNvSpPr txBox="1"/>
          <p:nvPr/>
        </p:nvSpPr>
        <p:spPr>
          <a:xfrm>
            <a:off x="2156263" y="3940610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$4</a:t>
            </a:r>
          </a:p>
        </p:txBody>
      </p:sp>
      <p:sp>
        <p:nvSpPr>
          <p:cNvPr id="780" name="$6"/>
          <p:cNvSpPr txBox="1"/>
          <p:nvPr/>
        </p:nvSpPr>
        <p:spPr>
          <a:xfrm>
            <a:off x="1961229" y="4750058"/>
            <a:ext cx="278400" cy="63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$6</a:t>
            </a:r>
          </a:p>
        </p:txBody>
      </p:sp>
      <p:sp>
        <p:nvSpPr>
          <p:cNvPr id="781" name="$5"/>
          <p:cNvSpPr txBox="1"/>
          <p:nvPr/>
        </p:nvSpPr>
        <p:spPr>
          <a:xfrm>
            <a:off x="1568428" y="5543032"/>
            <a:ext cx="45720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$5</a:t>
            </a:r>
          </a:p>
        </p:txBody>
      </p:sp>
      <p:grpSp>
        <p:nvGrpSpPr>
          <p:cNvPr id="784" name="Group"/>
          <p:cNvGrpSpPr/>
          <p:nvPr/>
        </p:nvGrpSpPr>
        <p:grpSpPr>
          <a:xfrm>
            <a:off x="5620713" y="2934353"/>
            <a:ext cx="5791267" cy="3789980"/>
            <a:chOff x="0" y="0"/>
            <a:chExt cx="5791265" cy="3789979"/>
          </a:xfrm>
        </p:grpSpPr>
        <p:sp>
          <p:nvSpPr>
            <p:cNvPr id="782" name="1              2              3                  4               5               6                 7"/>
            <p:cNvSpPr txBox="1"/>
            <p:nvPr/>
          </p:nvSpPr>
          <p:spPr>
            <a:xfrm>
              <a:off x="0" y="0"/>
              <a:ext cx="579126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  <p:sp>
          <p:nvSpPr>
            <p:cNvPr id="783" name="1              2              3                  4               5               6                 7"/>
            <p:cNvSpPr txBox="1"/>
            <p:nvPr/>
          </p:nvSpPr>
          <p:spPr>
            <a:xfrm>
              <a:off x="0" y="3419139"/>
              <a:ext cx="57912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2" name="Overview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203" name="Introductory Exampl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6884" indent="-336884">
              <a:lnSpc>
                <a:spcPct val="72000"/>
              </a:lnSpc>
              <a:defRPr sz="1900"/>
            </a:pPr>
            <a:r>
              <a:rPr sz="2800"/>
              <a:t>Introductory Example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/>
              <a:t>Shortest Path Problem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/>
              <a:t>Dynamic Programming Concept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/>
              <a:t>Longest Common Subsequence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/>
              <a:t>General Alignment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/>
              <a:t>Knapsack 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/>
              <a:t>Scheduling</a:t>
            </a:r>
          </a:p>
          <a:p>
            <a:pPr>
              <a:lnSpc>
                <a:spcPct val="72000"/>
              </a:lnSpc>
              <a:defRPr sz="1900"/>
            </a:pPr>
            <a:endParaRPr sz="2800"/>
          </a:p>
          <a:p>
            <a:pPr>
              <a:lnSpc>
                <a:spcPct val="72000"/>
              </a:lnSpc>
              <a:defRPr sz="1900"/>
            </a:pPr>
            <a:endParaRPr sz="2800"/>
          </a:p>
          <a:p>
            <a:pPr>
              <a:lnSpc>
                <a:spcPct val="72000"/>
              </a:lnSpc>
              <a:buSzTx/>
              <a:buNone/>
              <a:defRPr sz="1900"/>
            </a:pPr>
            <a:endParaRPr sz="2800"/>
          </a:p>
          <a:p>
            <a:pPr>
              <a:lnSpc>
                <a:spcPct val="72000"/>
              </a:lnSpc>
              <a:defRPr sz="1900"/>
            </a:pPr>
            <a:r>
              <a:t>Part of the slides are based on material from Prof. Jianhua Ruan, The University of Texas at San Antonio</a:t>
            </a:r>
          </a:p>
        </p:txBody>
      </p:sp>
      <p:sp>
        <p:nvSpPr>
          <p:cNvPr id="20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LeetCode 198. House Robber</a:t>
            </a:r>
          </a:p>
        </p:txBody>
      </p:sp>
      <p:sp>
        <p:nvSpPr>
          <p:cNvPr id="787" name="How about…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158425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How about </a:t>
            </a:r>
          </a:p>
          <a:p>
            <a:pPr marL="685800" lvl="1" indent="-228600"/>
            <a:r>
              <a:rPr dirty="0"/>
              <a:t>You will trigger alarm if you break into any two houses that have less than </a:t>
            </a:r>
            <a:r>
              <a:rPr b="1" i="1" dirty="0"/>
              <a:t>n</a:t>
            </a:r>
            <a:r>
              <a:rPr dirty="0"/>
              <a:t> houses between them, where </a:t>
            </a:r>
            <a:r>
              <a:rPr b="1" i="1" dirty="0"/>
              <a:t>n</a:t>
            </a:r>
            <a:r>
              <a:rPr dirty="0"/>
              <a:t>=1,2,3, …</a:t>
            </a:r>
          </a:p>
        </p:txBody>
      </p:sp>
      <p:sp>
        <p:nvSpPr>
          <p:cNvPr id="7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89" name="Define F[k] = The most money you can rob from the first k houses.…"/>
          <p:cNvSpPr txBox="1"/>
          <p:nvPr/>
        </p:nvSpPr>
        <p:spPr>
          <a:xfrm>
            <a:off x="934675" y="3856017"/>
            <a:ext cx="10322650" cy="28161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180594" indent="-180594" defTabSz="722376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212"/>
            </a:pPr>
            <a:r>
              <a:rPr dirty="0"/>
              <a:t>Define F[k] = The most money you can rob from the first k houses.</a:t>
            </a:r>
          </a:p>
          <a:p>
            <a:pPr lvl="1" indent="180594" defTabSz="722376">
              <a:lnSpc>
                <a:spcPct val="90000"/>
              </a:lnSpc>
              <a:spcBef>
                <a:spcPts val="700"/>
              </a:spcBef>
              <a:defRPr sz="2212"/>
            </a:pPr>
            <a:r>
              <a:rPr dirty="0"/>
              <a:t>F[k] = max {   </a:t>
            </a:r>
          </a:p>
          <a:p>
            <a:pPr lvl="1" indent="180594" defTabSz="722376">
              <a:lnSpc>
                <a:spcPct val="90000"/>
              </a:lnSpc>
              <a:spcBef>
                <a:spcPts val="700"/>
              </a:spcBef>
              <a:defRPr sz="2212"/>
            </a:pPr>
            <a:r>
              <a:rPr dirty="0"/>
              <a:t>                         F[k-n-1]+M[k],    Case  A: rob house k</a:t>
            </a:r>
          </a:p>
          <a:p>
            <a:pPr lvl="1" indent="180594" defTabSz="722376">
              <a:lnSpc>
                <a:spcPct val="90000"/>
              </a:lnSpc>
              <a:spcBef>
                <a:spcPts val="700"/>
              </a:spcBef>
              <a:defRPr sz="2212"/>
            </a:pPr>
            <a:r>
              <a:rPr dirty="0"/>
              <a:t>                         F[k-1],                   Case B:  not rob house k (Same as the previous solution)</a:t>
            </a:r>
          </a:p>
          <a:p>
            <a:pPr lvl="1" indent="180594" defTabSz="722376">
              <a:lnSpc>
                <a:spcPct val="90000"/>
              </a:lnSpc>
              <a:spcBef>
                <a:spcPts val="700"/>
              </a:spcBef>
              <a:defRPr sz="2212"/>
            </a:pPr>
            <a:r>
              <a:rPr dirty="0"/>
              <a:t>                    },    k&gt;=n+1</a:t>
            </a:r>
          </a:p>
          <a:p>
            <a:pPr marL="541781" lvl="1" indent="-180594" defTabSz="722376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212"/>
            </a:pPr>
            <a:r>
              <a:rPr dirty="0"/>
              <a:t>F[ k ]= max {M[1], …, M[n]}, k &lt;=n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02" name="Elements of dynamic programming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Elements of dynamic programming</a:t>
            </a:r>
          </a:p>
        </p:txBody>
      </p:sp>
      <p:sp>
        <p:nvSpPr>
          <p:cNvPr id="2003" name="Optimal sub-structures…"/>
          <p:cNvSpPr txBox="1">
            <a:spLocks noGrp="1"/>
          </p:cNvSpPr>
          <p:nvPr>
            <p:ph type="body" idx="1"/>
          </p:nvPr>
        </p:nvSpPr>
        <p:spPr>
          <a:xfrm>
            <a:off x="1161139" y="1452664"/>
            <a:ext cx="10515601" cy="4529034"/>
          </a:xfrm>
          <a:prstGeom prst="rect">
            <a:avLst/>
          </a:prstGeom>
        </p:spPr>
        <p:txBody>
          <a:bodyPr/>
          <a:lstStyle/>
          <a:p>
            <a:r>
              <a:t>Optimal sub-structures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Optimal solutions to the original problem contains optimal solutions to sub-problems</a:t>
            </a:r>
          </a:p>
          <a:p>
            <a:r>
              <a:t>Overlapping sub-problems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Some sub-problems appear repeatedly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Memorization and reuse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Carefully choose the order that sub-problems are solved, such that each sub-problem will be solved for at most once and the solution can be reused</a:t>
            </a:r>
          </a:p>
        </p:txBody>
      </p:sp>
      <p:sp>
        <p:nvSpPr>
          <p:cNvPr id="200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3" grpId="1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08" name="Two steps to dynamic programming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Two steps to dynamic programming</a:t>
            </a:r>
          </a:p>
        </p:txBody>
      </p:sp>
      <p:sp>
        <p:nvSpPr>
          <p:cNvPr id="2009" name="Formulate the solution as a recurrence relation of solutions to subproblems.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Formulate the solution as a recurrence relation of solutions to subproblems.</a:t>
            </a:r>
          </a:p>
          <a:p>
            <a:r>
              <a:t>Specify an order to solve the subproblems so you always have what you need.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Bottom-up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Tabulate the solutions to all subproblems before they are used</a:t>
            </a:r>
            <a:endParaRPr sz="2400"/>
          </a:p>
          <a:p>
            <a:pPr marL="685800" lvl="1" indent="-228600">
              <a:spcBef>
                <a:spcPts val="500"/>
              </a:spcBef>
              <a:defRPr sz="2400"/>
            </a:pPr>
            <a:r>
              <a:t>Top-down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Compute when needed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Remember the ones you’ve computed</a:t>
            </a:r>
          </a:p>
        </p:txBody>
      </p:sp>
      <p:sp>
        <p:nvSpPr>
          <p:cNvPr id="201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9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27" name="Knapsack proble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Knapsack problem</a:t>
            </a:r>
          </a:p>
        </p:txBody>
      </p:sp>
      <p:sp>
        <p:nvSpPr>
          <p:cNvPr id="202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030" name="486px-Knapsack" descr="486px-Knaps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2743200"/>
            <a:ext cx="4038600" cy="3497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31" name="Three versions:…"/>
          <p:cNvSpPr txBox="1"/>
          <p:nvPr/>
        </p:nvSpPr>
        <p:spPr>
          <a:xfrm>
            <a:off x="6858000" y="2895600"/>
            <a:ext cx="3505200" cy="32918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</a:pPr>
            <a:r>
              <a:rPr dirty="0">
                <a:solidFill>
                  <a:srgbClr val="990000"/>
                </a:solidFill>
              </a:rPr>
              <a:t>Three versions</a:t>
            </a:r>
            <a:r>
              <a:rPr dirty="0"/>
              <a:t>:</a:t>
            </a:r>
          </a:p>
          <a:p>
            <a:pPr>
              <a:spcBef>
                <a:spcPts val="1000"/>
              </a:spcBef>
            </a:pPr>
            <a:r>
              <a:rPr dirty="0">
                <a:solidFill>
                  <a:srgbClr val="0000CC"/>
                </a:solidFill>
              </a:rPr>
              <a:t>0-1 knapsack problem</a:t>
            </a:r>
            <a:r>
              <a:rPr dirty="0"/>
              <a:t>: take each item or leave it</a:t>
            </a:r>
          </a:p>
          <a:p>
            <a:pPr>
              <a:spcBef>
                <a:spcPts val="1000"/>
              </a:spcBef>
            </a:pPr>
            <a:r>
              <a:rPr dirty="0">
                <a:solidFill>
                  <a:srgbClr val="0000CC"/>
                </a:solidFill>
              </a:rPr>
              <a:t>Unbounded knapsack problem</a:t>
            </a:r>
            <a:r>
              <a:rPr dirty="0"/>
              <a:t>: unlimited supplies of each item</a:t>
            </a:r>
          </a:p>
          <a:p>
            <a:pPr>
              <a:spcBef>
                <a:spcPts val="1000"/>
              </a:spcBef>
            </a:pPr>
            <a:r>
              <a:rPr dirty="0">
                <a:solidFill>
                  <a:srgbClr val="0000CC"/>
                </a:solidFill>
              </a:rPr>
              <a:t>Fractional knapsack problem</a:t>
            </a:r>
            <a:r>
              <a:rPr dirty="0"/>
              <a:t>: items are divisible</a:t>
            </a:r>
          </a:p>
          <a:p>
            <a:pPr>
              <a:spcBef>
                <a:spcPts val="1000"/>
              </a:spcBef>
            </a:pPr>
            <a:r>
              <a:rPr dirty="0"/>
              <a:t>Which one is easiest to solve?</a:t>
            </a:r>
          </a:p>
          <a:p>
            <a:pPr>
              <a:spcBef>
                <a:spcPts val="1000"/>
              </a:spcBef>
            </a:pPr>
            <a:r>
              <a:rPr dirty="0"/>
              <a:t>Which one is most difficult to solve?</a:t>
            </a:r>
          </a:p>
        </p:txBody>
      </p:sp>
      <p:sp>
        <p:nvSpPr>
          <p:cNvPr id="2032" name="Each item has a value and a weight…"/>
          <p:cNvSpPr txBox="1"/>
          <p:nvPr/>
        </p:nvSpPr>
        <p:spPr>
          <a:xfrm>
            <a:off x="2362200" y="1600200"/>
            <a:ext cx="6139653" cy="959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5736" indent="-315736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Each item has a </a:t>
            </a:r>
            <a:r>
              <a:rPr sz="2000" b="1" dirty="0"/>
              <a:t>value</a:t>
            </a:r>
            <a:r>
              <a:rPr sz="2000" dirty="0"/>
              <a:t> and a </a:t>
            </a:r>
            <a:r>
              <a:rPr sz="2000" b="1" dirty="0"/>
              <a:t>weight</a:t>
            </a:r>
          </a:p>
          <a:p>
            <a:pPr marL="315736" indent="-315736">
              <a:buClr>
                <a:srgbClr val="0000CC"/>
              </a:buCl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rgbClr val="0000CC"/>
                </a:solidFill>
              </a:rPr>
              <a:t>Objective</a:t>
            </a:r>
            <a:r>
              <a:rPr sz="2000" dirty="0"/>
              <a:t>: maximize value</a:t>
            </a:r>
          </a:p>
          <a:p>
            <a:pPr marL="315736" indent="-315736">
              <a:buClr>
                <a:srgbClr val="0000CC"/>
              </a:buCl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rgbClr val="0000CC"/>
                </a:solidFill>
              </a:rPr>
              <a:t>Constraint</a:t>
            </a:r>
            <a:r>
              <a:rPr sz="2000" dirty="0"/>
              <a:t>: knapsack has a </a:t>
            </a:r>
            <a:r>
              <a:rPr sz="2000" b="1" dirty="0"/>
              <a:t>weight</a:t>
            </a:r>
            <a:r>
              <a:rPr sz="2000" dirty="0"/>
              <a:t> </a:t>
            </a:r>
            <a:r>
              <a:rPr sz="2000" b="1" dirty="0"/>
              <a:t>limitation</a:t>
            </a:r>
          </a:p>
        </p:txBody>
      </p:sp>
      <p:pic>
        <p:nvPicPr>
          <p:cNvPr id="20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2023" y="475157"/>
            <a:ext cx="1739357" cy="2042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item #1: $5/10oz=$0.5/oz"/>
          <p:cNvSpPr txBox="1"/>
          <p:nvPr/>
        </p:nvSpPr>
        <p:spPr>
          <a:xfrm>
            <a:off x="2133723" y="4051539"/>
            <a:ext cx="3555235" cy="43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item #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t>: $5/10oz=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$0.5/oz</a:t>
            </a:r>
          </a:p>
        </p:txBody>
      </p:sp>
      <p:sp>
        <p:nvSpPr>
          <p:cNvPr id="2036" name="item #2: $6/15oz=$0.4/oz"/>
          <p:cNvSpPr txBox="1"/>
          <p:nvPr/>
        </p:nvSpPr>
        <p:spPr>
          <a:xfrm>
            <a:off x="2142078" y="4415683"/>
            <a:ext cx="3538525" cy="43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item #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t>: $6/15oz=$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0.4</a:t>
            </a:r>
            <a:r>
              <a:t>/oz</a:t>
            </a:r>
          </a:p>
        </p:txBody>
      </p:sp>
      <p:sp>
        <p:nvSpPr>
          <p:cNvPr id="2037" name="item #3: $5/20oz=$.25/oz"/>
          <p:cNvSpPr txBox="1"/>
          <p:nvPr/>
        </p:nvSpPr>
        <p:spPr>
          <a:xfrm>
            <a:off x="2142122" y="5389347"/>
            <a:ext cx="3538437" cy="43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item #3: $5/20oz=$.25/oz</a:t>
            </a:r>
          </a:p>
        </p:txBody>
      </p:sp>
      <p:sp>
        <p:nvSpPr>
          <p:cNvPr id="2038" name="item #4: $6/18oz=$.333/oz"/>
          <p:cNvSpPr txBox="1"/>
          <p:nvPr/>
        </p:nvSpPr>
        <p:spPr>
          <a:xfrm>
            <a:off x="2137153" y="4837991"/>
            <a:ext cx="3708133" cy="4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item #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4</a:t>
            </a:r>
            <a:r>
              <a:rPr dirty="0"/>
              <a:t>: $6/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18</a:t>
            </a:r>
            <a:r>
              <a:rPr dirty="0"/>
              <a:t>oz=$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.333</a:t>
            </a:r>
            <a:r>
              <a:rPr dirty="0"/>
              <a:t>/oz</a:t>
            </a:r>
          </a:p>
        </p:txBody>
      </p:sp>
      <p:sp>
        <p:nvSpPr>
          <p:cNvPr id="2039" name="#1(10oz) ==&gt; $5…"/>
          <p:cNvSpPr txBox="1"/>
          <p:nvPr/>
        </p:nvSpPr>
        <p:spPr>
          <a:xfrm>
            <a:off x="6951826" y="4051539"/>
            <a:ext cx="2718253" cy="11890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algn="just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#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dirty="0"/>
              <a:t>(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10oz</a:t>
            </a:r>
            <a:r>
              <a:rPr dirty="0"/>
              <a:t>) ==&gt; 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5</a:t>
            </a:r>
          </a:p>
          <a:p>
            <a:pPr algn="just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#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rPr dirty="0"/>
              <a:t>(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15oz</a:t>
            </a:r>
            <a:r>
              <a:rPr dirty="0"/>
              <a:t>) ==&gt; 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6</a:t>
            </a:r>
          </a:p>
          <a:p>
            <a:pPr algn="just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#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4</a:t>
            </a:r>
            <a:r>
              <a:rPr dirty="0"/>
              <a:t> (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10oz</a:t>
            </a:r>
            <a:r>
              <a:rPr dirty="0"/>
              <a:t> only) ==&gt; 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3.33</a:t>
            </a:r>
          </a:p>
          <a:p>
            <a:pPr algn="just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total 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14.333</a:t>
            </a:r>
          </a:p>
        </p:txBody>
      </p:sp>
      <p:sp>
        <p:nvSpPr>
          <p:cNvPr id="2040" name="Consider following items (weight, value):…"/>
          <p:cNvSpPr txBox="1"/>
          <p:nvPr/>
        </p:nvSpPr>
        <p:spPr>
          <a:xfrm>
            <a:off x="948510" y="1503110"/>
            <a:ext cx="5379102" cy="17993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marL="130628" indent="-130628" defTabSz="457200">
              <a:buSzPct val="100000"/>
              <a:buFont typeface="Arial"/>
              <a:buChar char="•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Consider following items (weight, value):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0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#1(10oz, $5)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0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#2(15oz, $6)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0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#3(20,oz $5)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0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#4(18oz, $6)</a:t>
            </a:r>
          </a:p>
          <a:p>
            <a:pPr marL="130628" indent="-130628" defTabSz="457200">
              <a:buSzPct val="100000"/>
              <a:buFont typeface="Arial"/>
              <a:buChar char="•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Weight limit </a:t>
            </a:r>
            <a:r>
              <a:rPr b="1" dirty="0"/>
              <a:t>35oz</a:t>
            </a:r>
          </a:p>
        </p:txBody>
      </p:sp>
      <p:sp>
        <p:nvSpPr>
          <p:cNvPr id="2041" name="Greedy"/>
          <p:cNvSpPr txBox="1"/>
          <p:nvPr/>
        </p:nvSpPr>
        <p:spPr>
          <a:xfrm>
            <a:off x="5417364" y="533166"/>
            <a:ext cx="1861982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ctr">
              <a:lnSpc>
                <a:spcPct val="90000"/>
              </a:lnSpc>
              <a:defRPr sz="4600" b="1"/>
            </a:lvl1pPr>
          </a:lstStyle>
          <a:p>
            <a:pPr>
              <a:defRPr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>
                <a:latin typeface="Calibri"/>
                <a:ea typeface="Calibri"/>
                <a:cs typeface="Calibri"/>
                <a:sym typeface="Calibri"/>
              </a:rPr>
              <a:t>Greedy</a:t>
            </a:r>
          </a:p>
        </p:txBody>
      </p:sp>
      <p:sp>
        <p:nvSpPr>
          <p:cNvPr id="2042" name="What will be the most money?…"/>
          <p:cNvSpPr txBox="1"/>
          <p:nvPr/>
        </p:nvSpPr>
        <p:spPr>
          <a:xfrm>
            <a:off x="6817162" y="2620710"/>
            <a:ext cx="3538437" cy="5801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What will be the most money?</a:t>
            </a:r>
            <a:endParaRPr dirty="0"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What items to be picked up?</a:t>
            </a:r>
          </a:p>
        </p:txBody>
      </p:sp>
      <p:sp>
        <p:nvSpPr>
          <p:cNvPr id="2043" name="Sort items by their ratio $/oz"/>
          <p:cNvSpPr txBox="1"/>
          <p:nvPr/>
        </p:nvSpPr>
        <p:spPr>
          <a:xfrm>
            <a:off x="1751099" y="3561900"/>
            <a:ext cx="3883776" cy="43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Sort items by their ratio $/oz</a:t>
            </a:r>
          </a:p>
        </p:txBody>
      </p:sp>
      <p:sp>
        <p:nvSpPr>
          <p:cNvPr id="2044" name="Fractional Knapsack"/>
          <p:cNvSpPr txBox="1"/>
          <p:nvPr/>
        </p:nvSpPr>
        <p:spPr>
          <a:xfrm>
            <a:off x="306476" y="-2858"/>
            <a:ext cx="315883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Fractional Knapsack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46136" y="7090288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047" name="F(35)"/>
          <p:cNvSpPr txBox="1"/>
          <p:nvPr/>
        </p:nvSpPr>
        <p:spPr>
          <a:xfrm>
            <a:off x="4948376" y="2786740"/>
            <a:ext cx="524142" cy="29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</a:t>
            </a:r>
            <a:r>
              <a:rPr b="1"/>
              <a:t>35</a:t>
            </a:r>
            <a:r>
              <a:t>)</a:t>
            </a:r>
          </a:p>
        </p:txBody>
      </p:sp>
      <p:sp>
        <p:nvSpPr>
          <p:cNvPr id="2048" name="F(20)"/>
          <p:cNvSpPr txBox="1"/>
          <p:nvPr/>
        </p:nvSpPr>
        <p:spPr>
          <a:xfrm>
            <a:off x="4543699" y="3837824"/>
            <a:ext cx="52414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</a:t>
            </a:r>
            <a:r>
              <a:rPr b="1"/>
              <a:t>20</a:t>
            </a:r>
            <a:r>
              <a:t>)</a:t>
            </a:r>
          </a:p>
        </p:txBody>
      </p:sp>
      <p:sp>
        <p:nvSpPr>
          <p:cNvPr id="2049" name="Line"/>
          <p:cNvSpPr/>
          <p:nvPr/>
        </p:nvSpPr>
        <p:spPr>
          <a:xfrm flipH="1">
            <a:off x="5637589" y="2990566"/>
            <a:ext cx="886702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50" name="A"/>
          <p:cNvSpPr txBox="1"/>
          <p:nvPr/>
        </p:nvSpPr>
        <p:spPr>
          <a:xfrm>
            <a:off x="8114680" y="3036532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051" name="B"/>
          <p:cNvSpPr txBox="1"/>
          <p:nvPr/>
        </p:nvSpPr>
        <p:spPr>
          <a:xfrm>
            <a:off x="8808684" y="2986157"/>
            <a:ext cx="265086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2052" name="F(35) = max {F[25]+ $5, F[20]+$6, F[17]+$6,  F[15]+$ }…"/>
          <p:cNvSpPr txBox="1"/>
          <p:nvPr/>
        </p:nvSpPr>
        <p:spPr>
          <a:xfrm>
            <a:off x="4570036" y="1379444"/>
            <a:ext cx="6815345" cy="154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F(35) = max {F[25]+ $5, F[20]+$6, F[17]+$6,  F[15]+$ }</a:t>
            </a:r>
            <a:endParaRPr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F[25] = max { F[15]+$5, F[10]+$6, </a:t>
            </a:r>
            <a:r>
              <a:rPr strike="sngStrike">
                <a:solidFill>
                  <a:srgbClr val="FF0000"/>
                </a:solidFill>
              </a:rPr>
              <a:t>F[7]</a:t>
            </a:r>
            <a:r>
              <a:rPr>
                <a:solidFill>
                  <a:srgbClr val="FF0000"/>
                </a:solidFill>
              </a:rPr>
              <a:t> + $6, </a:t>
            </a:r>
            <a:r>
              <a:rPr strike="sngStrike">
                <a:solidFill>
                  <a:srgbClr val="FF0000"/>
                </a:solidFill>
              </a:rPr>
              <a:t>F[5]</a:t>
            </a:r>
            <a:r>
              <a:rPr>
                <a:solidFill>
                  <a:srgbClr val="FF0000"/>
                </a:solidFill>
              </a:rPr>
              <a:t>+$5 }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F[20] = max { F[10]+$5, </a:t>
            </a:r>
            <a:r>
              <a:rPr strike="sngStrike">
                <a:solidFill>
                  <a:srgbClr val="FF0000"/>
                </a:solidFill>
              </a:rPr>
              <a:t>F[5 ]</a:t>
            </a:r>
            <a:r>
              <a:rPr>
                <a:solidFill>
                  <a:srgbClr val="FF0000"/>
                </a:solidFill>
              </a:rPr>
              <a:t>+$6, </a:t>
            </a:r>
            <a:r>
              <a:rPr strike="sngStrike">
                <a:solidFill>
                  <a:srgbClr val="FF0000"/>
                </a:solidFill>
              </a:rPr>
              <a:t>F[2]</a:t>
            </a:r>
            <a:r>
              <a:rPr>
                <a:solidFill>
                  <a:srgbClr val="FF0000"/>
                </a:solidFill>
              </a:rPr>
              <a:t> + $6, </a:t>
            </a:r>
            <a:r>
              <a:rPr strike="sngStrike">
                <a:solidFill>
                  <a:srgbClr val="FF0000"/>
                </a:solidFill>
              </a:rPr>
              <a:t>F[0]</a:t>
            </a:r>
            <a:r>
              <a:rPr>
                <a:solidFill>
                  <a:srgbClr val="FF0000"/>
                </a:solidFill>
              </a:rPr>
              <a:t>+$5 }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F[17] = max { </a:t>
            </a:r>
            <a:r>
              <a:rPr strike="sngStrike">
                <a:solidFill>
                  <a:srgbClr val="FF0000"/>
                </a:solidFill>
              </a:rPr>
              <a:t>F[ 7]</a:t>
            </a:r>
            <a:r>
              <a:rPr>
                <a:solidFill>
                  <a:srgbClr val="FF0000"/>
                </a:solidFill>
              </a:rPr>
              <a:t>+$5, </a:t>
            </a:r>
            <a:r>
              <a:rPr strike="sngStrike">
                <a:solidFill>
                  <a:srgbClr val="FF0000"/>
                </a:solidFill>
              </a:rPr>
              <a:t>F[2 ]</a:t>
            </a:r>
            <a:r>
              <a:rPr>
                <a:solidFill>
                  <a:srgbClr val="FF0000"/>
                </a:solidFill>
              </a:rPr>
              <a:t>+$6, }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F[15] = max { </a:t>
            </a:r>
            <a:r>
              <a:rPr strike="sngStrike">
                <a:solidFill>
                  <a:srgbClr val="FF0000"/>
                </a:solidFill>
              </a:rPr>
              <a:t>F[ 5]</a:t>
            </a:r>
            <a:r>
              <a:rPr>
                <a:solidFill>
                  <a:srgbClr val="FF0000"/>
                </a:solidFill>
              </a:rPr>
              <a:t>+$5, </a:t>
            </a:r>
            <a:r>
              <a:rPr strike="sngStrike">
                <a:solidFill>
                  <a:srgbClr val="FF0000"/>
                </a:solidFill>
              </a:rPr>
              <a:t>F[0 ]</a:t>
            </a:r>
            <a:r>
              <a:rPr>
                <a:solidFill>
                  <a:srgbClr val="FF0000"/>
                </a:solidFill>
              </a:rPr>
              <a:t>+$6, }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F[10] = max { </a:t>
            </a:r>
            <a:r>
              <a:rPr strike="sngStrike">
                <a:solidFill>
                  <a:srgbClr val="FF0000"/>
                </a:solidFill>
              </a:rPr>
              <a:t>F[ 0]</a:t>
            </a:r>
            <a:r>
              <a:rPr>
                <a:solidFill>
                  <a:srgbClr val="FF0000"/>
                </a:solidFill>
              </a:rPr>
              <a:t>+$5, }</a:t>
            </a:r>
          </a:p>
        </p:txBody>
      </p:sp>
      <p:sp>
        <p:nvSpPr>
          <p:cNvPr id="2053" name="F(35) = max {F[25]+ $5, F[20]+$6, F[17]+$6,  F[15]+$ }"/>
          <p:cNvSpPr txBox="1"/>
          <p:nvPr/>
        </p:nvSpPr>
        <p:spPr>
          <a:xfrm>
            <a:off x="6689362" y="2779473"/>
            <a:ext cx="4507035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F(35) = max {F[25]+ $5, F[20]+$6, F[17]+$6,  F[15]+$ }</a:t>
            </a:r>
          </a:p>
        </p:txBody>
      </p:sp>
      <p:sp>
        <p:nvSpPr>
          <p:cNvPr id="2054" name="F(17)"/>
          <p:cNvSpPr txBox="1"/>
          <p:nvPr/>
        </p:nvSpPr>
        <p:spPr>
          <a:xfrm>
            <a:off x="6569048" y="3880884"/>
            <a:ext cx="52414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</a:t>
            </a:r>
            <a:r>
              <a:rPr b="1"/>
              <a:t>17</a:t>
            </a:r>
            <a:r>
              <a:t>)</a:t>
            </a:r>
          </a:p>
        </p:txBody>
      </p:sp>
      <p:sp>
        <p:nvSpPr>
          <p:cNvPr id="2055" name="F(15)"/>
          <p:cNvSpPr txBox="1"/>
          <p:nvPr/>
        </p:nvSpPr>
        <p:spPr>
          <a:xfrm>
            <a:off x="8820076" y="3842889"/>
            <a:ext cx="524142" cy="29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</a:t>
            </a:r>
            <a:r>
              <a:rPr b="1"/>
              <a:t>15</a:t>
            </a:r>
            <a:r>
              <a:t>)</a:t>
            </a:r>
          </a:p>
        </p:txBody>
      </p:sp>
      <p:sp>
        <p:nvSpPr>
          <p:cNvPr id="2056" name="C"/>
          <p:cNvSpPr txBox="1"/>
          <p:nvPr/>
        </p:nvSpPr>
        <p:spPr>
          <a:xfrm>
            <a:off x="9696939" y="2991703"/>
            <a:ext cx="265086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</a:t>
            </a:r>
          </a:p>
        </p:txBody>
      </p:sp>
      <p:sp>
        <p:nvSpPr>
          <p:cNvPr id="2057" name="D"/>
          <p:cNvSpPr txBox="1"/>
          <p:nvPr/>
        </p:nvSpPr>
        <p:spPr>
          <a:xfrm>
            <a:off x="10585194" y="2991703"/>
            <a:ext cx="278400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</a:t>
            </a:r>
          </a:p>
        </p:txBody>
      </p:sp>
      <p:sp>
        <p:nvSpPr>
          <p:cNvPr id="2058" name="Line"/>
          <p:cNvSpPr/>
          <p:nvPr/>
        </p:nvSpPr>
        <p:spPr>
          <a:xfrm flipH="1">
            <a:off x="2887456" y="3068198"/>
            <a:ext cx="1959475" cy="812843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59" name="Line"/>
          <p:cNvSpPr/>
          <p:nvPr/>
        </p:nvSpPr>
        <p:spPr>
          <a:xfrm>
            <a:off x="5167360" y="3184538"/>
            <a:ext cx="1414370" cy="83854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0" name="B($6)"/>
          <p:cNvSpPr txBox="1"/>
          <p:nvPr/>
        </p:nvSpPr>
        <p:spPr>
          <a:xfrm>
            <a:off x="4348002" y="3390411"/>
            <a:ext cx="548579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B($</a:t>
            </a:r>
            <a:r>
              <a:rPr b="1"/>
              <a:t>6</a:t>
            </a:r>
            <a:r>
              <a:t>)</a:t>
            </a:r>
          </a:p>
        </p:txBody>
      </p:sp>
      <p:sp>
        <p:nvSpPr>
          <p:cNvPr id="2061" name="A ($5)"/>
          <p:cNvSpPr txBox="1"/>
          <p:nvPr/>
        </p:nvSpPr>
        <p:spPr>
          <a:xfrm>
            <a:off x="3275765" y="3240787"/>
            <a:ext cx="596204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($</a:t>
            </a:r>
            <a:r>
              <a:rPr b="1"/>
              <a:t>5</a:t>
            </a:r>
            <a:r>
              <a:t>)</a:t>
            </a:r>
          </a:p>
        </p:txBody>
      </p:sp>
      <p:sp>
        <p:nvSpPr>
          <p:cNvPr id="2062" name="Line"/>
          <p:cNvSpPr/>
          <p:nvPr/>
        </p:nvSpPr>
        <p:spPr>
          <a:xfrm>
            <a:off x="5571435" y="3191972"/>
            <a:ext cx="3211142" cy="67664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3" name="Line"/>
          <p:cNvSpPr/>
          <p:nvPr/>
        </p:nvSpPr>
        <p:spPr>
          <a:xfrm flipH="1">
            <a:off x="4805770" y="3201349"/>
            <a:ext cx="253723" cy="67953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4" name="C($6)"/>
          <p:cNvSpPr txBox="1"/>
          <p:nvPr/>
        </p:nvSpPr>
        <p:spPr>
          <a:xfrm>
            <a:off x="5160254" y="3448996"/>
            <a:ext cx="548579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C($</a:t>
            </a:r>
            <a:r>
              <a:rPr b="1"/>
              <a:t>6</a:t>
            </a:r>
            <a:r>
              <a:t>)</a:t>
            </a:r>
          </a:p>
        </p:txBody>
      </p:sp>
      <p:sp>
        <p:nvSpPr>
          <p:cNvPr id="2065" name="D($5)"/>
          <p:cNvSpPr txBox="1"/>
          <p:nvPr/>
        </p:nvSpPr>
        <p:spPr>
          <a:xfrm>
            <a:off x="6551000" y="3448996"/>
            <a:ext cx="559090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D($</a:t>
            </a:r>
            <a:r>
              <a:rPr b="1"/>
              <a:t>5</a:t>
            </a:r>
            <a:r>
              <a:t>)</a:t>
            </a:r>
          </a:p>
        </p:txBody>
      </p:sp>
      <p:grpSp>
        <p:nvGrpSpPr>
          <p:cNvPr id="2079" name="Group"/>
          <p:cNvGrpSpPr/>
          <p:nvPr/>
        </p:nvGrpSpPr>
        <p:grpSpPr>
          <a:xfrm>
            <a:off x="1365967" y="3839620"/>
            <a:ext cx="2140182" cy="1305496"/>
            <a:chOff x="-7827" y="0"/>
            <a:chExt cx="2140181" cy="1305495"/>
          </a:xfrm>
        </p:grpSpPr>
        <p:sp>
          <p:nvSpPr>
            <p:cNvPr id="2066" name="F(25)"/>
            <p:cNvSpPr txBox="1"/>
            <p:nvPr/>
          </p:nvSpPr>
          <p:spPr>
            <a:xfrm>
              <a:off x="1282959" y="0"/>
              <a:ext cx="71727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</a:t>
              </a:r>
              <a:r>
                <a:rPr b="1"/>
                <a:t>25</a:t>
              </a:r>
              <a:r>
                <a:t>)</a:t>
              </a:r>
            </a:p>
          </p:txBody>
        </p:sp>
        <p:sp>
          <p:nvSpPr>
            <p:cNvPr id="2067" name="Line"/>
            <p:cNvSpPr/>
            <p:nvPr/>
          </p:nvSpPr>
          <p:spPr>
            <a:xfrm flipH="1">
              <a:off x="309984" y="316529"/>
              <a:ext cx="950859" cy="67678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8" name="Line"/>
            <p:cNvSpPr/>
            <p:nvPr/>
          </p:nvSpPr>
          <p:spPr>
            <a:xfrm flipH="1">
              <a:off x="1459573" y="322896"/>
              <a:ext cx="1" cy="65241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9" name="B"/>
            <p:cNvSpPr txBox="1"/>
            <p:nvPr/>
          </p:nvSpPr>
          <p:spPr>
            <a:xfrm>
              <a:off x="1045402" y="593973"/>
              <a:ext cx="231203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070" name="A"/>
            <p:cNvSpPr txBox="1"/>
            <p:nvPr/>
          </p:nvSpPr>
          <p:spPr>
            <a:xfrm>
              <a:off x="472593" y="497825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071" name="Line"/>
            <p:cNvSpPr/>
            <p:nvPr/>
          </p:nvSpPr>
          <p:spPr>
            <a:xfrm>
              <a:off x="1589203" y="303945"/>
              <a:ext cx="246177" cy="69499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2" name="Line"/>
            <p:cNvSpPr/>
            <p:nvPr/>
          </p:nvSpPr>
          <p:spPr>
            <a:xfrm flipH="1">
              <a:off x="852108" y="308455"/>
              <a:ext cx="399323" cy="68846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3" name="C"/>
            <p:cNvSpPr txBox="1"/>
            <p:nvPr/>
          </p:nvSpPr>
          <p:spPr>
            <a:xfrm>
              <a:off x="1250251" y="499477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074" name="D"/>
            <p:cNvSpPr txBox="1"/>
            <p:nvPr/>
          </p:nvSpPr>
          <p:spPr>
            <a:xfrm>
              <a:off x="1749426" y="499477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2075" name="F(15)"/>
            <p:cNvSpPr txBox="1"/>
            <p:nvPr/>
          </p:nvSpPr>
          <p:spPr>
            <a:xfrm>
              <a:off x="-7828" y="910997"/>
              <a:ext cx="717274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</a:t>
              </a:r>
              <a:r>
                <a:rPr b="1"/>
                <a:t>15</a:t>
              </a:r>
              <a:r>
                <a:t>)</a:t>
              </a:r>
            </a:p>
          </p:txBody>
        </p:sp>
        <p:sp>
          <p:nvSpPr>
            <p:cNvPr id="2076" name="F(10)"/>
            <p:cNvSpPr txBox="1"/>
            <p:nvPr/>
          </p:nvSpPr>
          <p:spPr>
            <a:xfrm>
              <a:off x="534962" y="1006247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F(10)</a:t>
              </a:r>
            </a:p>
          </p:txBody>
        </p:sp>
        <p:sp>
          <p:nvSpPr>
            <p:cNvPr id="2077" name="F(7)"/>
            <p:cNvSpPr txBox="1"/>
            <p:nvPr/>
          </p:nvSpPr>
          <p:spPr>
            <a:xfrm>
              <a:off x="1152201" y="998954"/>
              <a:ext cx="422419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2078" name="F(5)"/>
            <p:cNvSpPr txBox="1"/>
            <p:nvPr/>
          </p:nvSpPr>
          <p:spPr>
            <a:xfrm>
              <a:off x="1608212" y="993547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</p:grpSp>
      <p:sp>
        <p:nvSpPr>
          <p:cNvPr id="2080" name="Consider following items…"/>
          <p:cNvSpPr txBox="1"/>
          <p:nvPr/>
        </p:nvSpPr>
        <p:spPr>
          <a:xfrm>
            <a:off x="772126" y="1430126"/>
            <a:ext cx="3933413" cy="154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Consider following items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(weight, value):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A(</a:t>
            </a:r>
            <a:r>
              <a:rPr b="1"/>
              <a:t>10oz</a:t>
            </a:r>
            <a:r>
              <a:t>, $</a:t>
            </a:r>
            <a:r>
              <a:rPr b="1"/>
              <a:t>5</a:t>
            </a:r>
            <a:r>
              <a:t>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B(</a:t>
            </a:r>
            <a:r>
              <a:rPr b="1"/>
              <a:t>15oz</a:t>
            </a:r>
            <a:r>
              <a:t>, $</a:t>
            </a:r>
            <a:r>
              <a:rPr b="1"/>
              <a:t>6</a:t>
            </a:r>
            <a:r>
              <a:t>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C(18oz, $6),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D(20oz $5),   Weight limit </a:t>
            </a:r>
            <a:r>
              <a:rPr b="1"/>
              <a:t>35</a:t>
            </a:r>
          </a:p>
        </p:txBody>
      </p:sp>
      <p:grpSp>
        <p:nvGrpSpPr>
          <p:cNvPr id="2093" name="Group"/>
          <p:cNvGrpSpPr/>
          <p:nvPr/>
        </p:nvGrpSpPr>
        <p:grpSpPr>
          <a:xfrm>
            <a:off x="3739593" y="4104444"/>
            <a:ext cx="2132355" cy="990505"/>
            <a:chOff x="0" y="0"/>
            <a:chExt cx="2132353" cy="990503"/>
          </a:xfrm>
        </p:grpSpPr>
        <p:sp>
          <p:nvSpPr>
            <p:cNvPr id="2081" name="Line"/>
            <p:cNvSpPr/>
            <p:nvPr/>
          </p:nvSpPr>
          <p:spPr>
            <a:xfrm flipH="1">
              <a:off x="309984" y="0"/>
              <a:ext cx="678322" cy="67832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2" name="Line"/>
            <p:cNvSpPr/>
            <p:nvPr/>
          </p:nvSpPr>
          <p:spPr>
            <a:xfrm>
              <a:off x="1226183" y="165842"/>
              <a:ext cx="203836" cy="51633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3" name="B"/>
            <p:cNvSpPr txBox="1"/>
            <p:nvPr/>
          </p:nvSpPr>
          <p:spPr>
            <a:xfrm>
              <a:off x="767638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084" name="A"/>
            <p:cNvSpPr txBox="1"/>
            <p:nvPr/>
          </p:nvSpPr>
          <p:spPr>
            <a:xfrm>
              <a:off x="472593" y="182833"/>
              <a:ext cx="241714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085" name="Line"/>
            <p:cNvSpPr/>
            <p:nvPr/>
          </p:nvSpPr>
          <p:spPr>
            <a:xfrm>
              <a:off x="1320357" y="168925"/>
              <a:ext cx="515023" cy="51502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6" name="Line"/>
            <p:cNvSpPr/>
            <p:nvPr/>
          </p:nvSpPr>
          <p:spPr>
            <a:xfrm flipH="1">
              <a:off x="852108" y="35079"/>
              <a:ext cx="245142" cy="64684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7" name="C"/>
            <p:cNvSpPr txBox="1"/>
            <p:nvPr/>
          </p:nvSpPr>
          <p:spPr>
            <a:xfrm>
              <a:off x="1283374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088" name="D"/>
            <p:cNvSpPr txBox="1"/>
            <p:nvPr/>
          </p:nvSpPr>
          <p:spPr>
            <a:xfrm>
              <a:off x="1749426" y="184485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2089" name="F(15)"/>
            <p:cNvSpPr txBox="1"/>
            <p:nvPr/>
          </p:nvSpPr>
          <p:spPr>
            <a:xfrm>
              <a:off x="0" y="691255"/>
              <a:ext cx="717273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</a:t>
              </a:r>
              <a:r>
                <a:rPr b="1"/>
                <a:t>15</a:t>
              </a:r>
              <a:r>
                <a:t>)</a:t>
              </a:r>
            </a:p>
          </p:txBody>
        </p:sp>
        <p:sp>
          <p:nvSpPr>
            <p:cNvPr id="2090" name="F(10)"/>
            <p:cNvSpPr txBox="1"/>
            <p:nvPr/>
          </p:nvSpPr>
          <p:spPr>
            <a:xfrm>
              <a:off x="534962" y="6912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F(10)</a:t>
              </a:r>
            </a:p>
          </p:txBody>
        </p:sp>
        <p:sp>
          <p:nvSpPr>
            <p:cNvPr id="2091" name="F(7)"/>
            <p:cNvSpPr txBox="1"/>
            <p:nvPr/>
          </p:nvSpPr>
          <p:spPr>
            <a:xfrm>
              <a:off x="1152201" y="683962"/>
              <a:ext cx="422419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2092" name="F(5)"/>
            <p:cNvSpPr txBox="1"/>
            <p:nvPr/>
          </p:nvSpPr>
          <p:spPr>
            <a:xfrm>
              <a:off x="1608212" y="6785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</p:grpSp>
      <p:grpSp>
        <p:nvGrpSpPr>
          <p:cNvPr id="2106" name="Group"/>
          <p:cNvGrpSpPr/>
          <p:nvPr/>
        </p:nvGrpSpPr>
        <p:grpSpPr>
          <a:xfrm>
            <a:off x="5764941" y="4104444"/>
            <a:ext cx="2132355" cy="990505"/>
            <a:chOff x="0" y="0"/>
            <a:chExt cx="2132353" cy="990503"/>
          </a:xfrm>
        </p:grpSpPr>
        <p:sp>
          <p:nvSpPr>
            <p:cNvPr id="2094" name="Line"/>
            <p:cNvSpPr/>
            <p:nvPr/>
          </p:nvSpPr>
          <p:spPr>
            <a:xfrm flipH="1">
              <a:off x="309984" y="0"/>
              <a:ext cx="678322" cy="67832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5" name="Line"/>
            <p:cNvSpPr/>
            <p:nvPr/>
          </p:nvSpPr>
          <p:spPr>
            <a:xfrm>
              <a:off x="1226183" y="165842"/>
              <a:ext cx="203836" cy="51633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6" name="B"/>
            <p:cNvSpPr txBox="1"/>
            <p:nvPr/>
          </p:nvSpPr>
          <p:spPr>
            <a:xfrm>
              <a:off x="767638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097" name="A"/>
            <p:cNvSpPr txBox="1"/>
            <p:nvPr/>
          </p:nvSpPr>
          <p:spPr>
            <a:xfrm>
              <a:off x="472593" y="182833"/>
              <a:ext cx="241714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098" name="Line"/>
            <p:cNvSpPr/>
            <p:nvPr/>
          </p:nvSpPr>
          <p:spPr>
            <a:xfrm>
              <a:off x="1320357" y="168925"/>
              <a:ext cx="515023" cy="51502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9" name="Line"/>
            <p:cNvSpPr/>
            <p:nvPr/>
          </p:nvSpPr>
          <p:spPr>
            <a:xfrm flipH="1">
              <a:off x="852108" y="35079"/>
              <a:ext cx="245142" cy="64684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0" name="C"/>
            <p:cNvSpPr txBox="1"/>
            <p:nvPr/>
          </p:nvSpPr>
          <p:spPr>
            <a:xfrm>
              <a:off x="1283374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101" name="D"/>
            <p:cNvSpPr txBox="1"/>
            <p:nvPr/>
          </p:nvSpPr>
          <p:spPr>
            <a:xfrm>
              <a:off x="1749426" y="184485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2102" name="F(15)"/>
            <p:cNvSpPr txBox="1"/>
            <p:nvPr/>
          </p:nvSpPr>
          <p:spPr>
            <a:xfrm>
              <a:off x="0" y="691255"/>
              <a:ext cx="717273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F(15)</a:t>
              </a:r>
            </a:p>
          </p:txBody>
        </p:sp>
        <p:sp>
          <p:nvSpPr>
            <p:cNvPr id="2103" name="F(10)"/>
            <p:cNvSpPr txBox="1"/>
            <p:nvPr/>
          </p:nvSpPr>
          <p:spPr>
            <a:xfrm>
              <a:off x="534962" y="6912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F(10)</a:t>
              </a:r>
            </a:p>
          </p:txBody>
        </p:sp>
        <p:sp>
          <p:nvSpPr>
            <p:cNvPr id="2104" name="F(7)"/>
            <p:cNvSpPr txBox="1"/>
            <p:nvPr/>
          </p:nvSpPr>
          <p:spPr>
            <a:xfrm>
              <a:off x="1152201" y="683962"/>
              <a:ext cx="422419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2105" name="F(5)"/>
            <p:cNvSpPr txBox="1"/>
            <p:nvPr/>
          </p:nvSpPr>
          <p:spPr>
            <a:xfrm>
              <a:off x="1608212" y="6785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</p:grpSp>
      <p:sp>
        <p:nvSpPr>
          <p:cNvPr id="2107" name="Line"/>
          <p:cNvSpPr/>
          <p:nvPr/>
        </p:nvSpPr>
        <p:spPr>
          <a:xfrm flipH="1">
            <a:off x="7653198" y="5176311"/>
            <a:ext cx="678322" cy="67832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8" name="A($5)"/>
          <p:cNvSpPr txBox="1"/>
          <p:nvPr/>
        </p:nvSpPr>
        <p:spPr>
          <a:xfrm>
            <a:off x="7342927" y="5331634"/>
            <a:ext cx="548579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A($5)</a:t>
            </a:r>
          </a:p>
        </p:txBody>
      </p:sp>
      <p:sp>
        <p:nvSpPr>
          <p:cNvPr id="2109" name="Line"/>
          <p:cNvSpPr/>
          <p:nvPr/>
        </p:nvSpPr>
        <p:spPr>
          <a:xfrm flipH="1">
            <a:off x="8195322" y="5211390"/>
            <a:ext cx="245142" cy="64684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10" name="F(5)=$0"/>
          <p:cNvSpPr txBox="1"/>
          <p:nvPr/>
        </p:nvSpPr>
        <p:spPr>
          <a:xfrm>
            <a:off x="6922531" y="5791367"/>
            <a:ext cx="886703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F(5)=$0</a:t>
            </a:r>
          </a:p>
        </p:txBody>
      </p:sp>
      <p:sp>
        <p:nvSpPr>
          <p:cNvPr id="2111" name="F(0) = $0"/>
          <p:cNvSpPr txBox="1"/>
          <p:nvPr/>
        </p:nvSpPr>
        <p:spPr>
          <a:xfrm>
            <a:off x="7878175" y="5791367"/>
            <a:ext cx="127063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F(0) = $0</a:t>
            </a:r>
          </a:p>
        </p:txBody>
      </p:sp>
      <p:grpSp>
        <p:nvGrpSpPr>
          <p:cNvPr id="2124" name="Group"/>
          <p:cNvGrpSpPr/>
          <p:nvPr/>
        </p:nvGrpSpPr>
        <p:grpSpPr>
          <a:xfrm>
            <a:off x="8134592" y="4231444"/>
            <a:ext cx="2132355" cy="990505"/>
            <a:chOff x="0" y="0"/>
            <a:chExt cx="2132353" cy="990503"/>
          </a:xfrm>
        </p:grpSpPr>
        <p:sp>
          <p:nvSpPr>
            <p:cNvPr id="2112" name="Line"/>
            <p:cNvSpPr/>
            <p:nvPr/>
          </p:nvSpPr>
          <p:spPr>
            <a:xfrm flipH="1">
              <a:off x="309984" y="0"/>
              <a:ext cx="678322" cy="67832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3" name="Line"/>
            <p:cNvSpPr/>
            <p:nvPr/>
          </p:nvSpPr>
          <p:spPr>
            <a:xfrm>
              <a:off x="1226183" y="165842"/>
              <a:ext cx="203836" cy="51633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4" name="B"/>
            <p:cNvSpPr txBox="1"/>
            <p:nvPr/>
          </p:nvSpPr>
          <p:spPr>
            <a:xfrm>
              <a:off x="767638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115" name="A"/>
            <p:cNvSpPr txBox="1"/>
            <p:nvPr/>
          </p:nvSpPr>
          <p:spPr>
            <a:xfrm>
              <a:off x="472593" y="182833"/>
              <a:ext cx="241714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116" name="Line"/>
            <p:cNvSpPr/>
            <p:nvPr/>
          </p:nvSpPr>
          <p:spPr>
            <a:xfrm>
              <a:off x="1320357" y="168925"/>
              <a:ext cx="515023" cy="51502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7" name="Line"/>
            <p:cNvSpPr/>
            <p:nvPr/>
          </p:nvSpPr>
          <p:spPr>
            <a:xfrm flipH="1">
              <a:off x="852108" y="35079"/>
              <a:ext cx="245142" cy="64684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8" name="C"/>
            <p:cNvSpPr txBox="1"/>
            <p:nvPr/>
          </p:nvSpPr>
          <p:spPr>
            <a:xfrm>
              <a:off x="1283374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119" name="D"/>
            <p:cNvSpPr txBox="1"/>
            <p:nvPr/>
          </p:nvSpPr>
          <p:spPr>
            <a:xfrm>
              <a:off x="1749426" y="184485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2120" name="F(15)"/>
            <p:cNvSpPr txBox="1"/>
            <p:nvPr/>
          </p:nvSpPr>
          <p:spPr>
            <a:xfrm>
              <a:off x="0" y="691255"/>
              <a:ext cx="717273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F(15)</a:t>
              </a:r>
            </a:p>
          </p:txBody>
        </p:sp>
        <p:sp>
          <p:nvSpPr>
            <p:cNvPr id="2121" name="F(10)"/>
            <p:cNvSpPr txBox="1"/>
            <p:nvPr/>
          </p:nvSpPr>
          <p:spPr>
            <a:xfrm>
              <a:off x="534962" y="6912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F(10)</a:t>
              </a:r>
            </a:p>
          </p:txBody>
        </p:sp>
        <p:sp>
          <p:nvSpPr>
            <p:cNvPr id="2122" name="F(7)"/>
            <p:cNvSpPr txBox="1"/>
            <p:nvPr/>
          </p:nvSpPr>
          <p:spPr>
            <a:xfrm>
              <a:off x="1152201" y="683962"/>
              <a:ext cx="422419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2123" name="F(5)"/>
            <p:cNvSpPr txBox="1"/>
            <p:nvPr/>
          </p:nvSpPr>
          <p:spPr>
            <a:xfrm>
              <a:off x="1608212" y="6785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</p:grpSp>
      <p:sp>
        <p:nvSpPr>
          <p:cNvPr id="2125" name="B($6)"/>
          <p:cNvSpPr txBox="1"/>
          <p:nvPr/>
        </p:nvSpPr>
        <p:spPr>
          <a:xfrm>
            <a:off x="8474943" y="5382657"/>
            <a:ext cx="548579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B($6)</a:t>
            </a:r>
          </a:p>
        </p:txBody>
      </p:sp>
      <p:sp>
        <p:nvSpPr>
          <p:cNvPr id="2126" name="Top-down Recursion"/>
          <p:cNvSpPr txBox="1"/>
          <p:nvPr/>
        </p:nvSpPr>
        <p:spPr>
          <a:xfrm>
            <a:off x="3913506" y="533166"/>
            <a:ext cx="4869698" cy="69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ctr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Top-down Recursion</a:t>
            </a:r>
          </a:p>
        </p:txBody>
      </p:sp>
      <p:sp>
        <p:nvSpPr>
          <p:cNvPr id="2127" name="What will be the most money? $16…"/>
          <p:cNvSpPr txBox="1"/>
          <p:nvPr/>
        </p:nvSpPr>
        <p:spPr>
          <a:xfrm>
            <a:off x="870798" y="6016977"/>
            <a:ext cx="5197855" cy="58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What will be the most money?</a:t>
            </a:r>
            <a:r>
              <a:rPr>
                <a:solidFill>
                  <a:srgbClr val="FF0000"/>
                </a:solidFill>
              </a:rPr>
              <a:t> $16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What items to pick? </a:t>
            </a:r>
            <a:r>
              <a:rPr>
                <a:solidFill>
                  <a:srgbClr val="FF0000"/>
                </a:solidFill>
              </a:rPr>
              <a:t>___items A,A,B,____</a:t>
            </a:r>
          </a:p>
        </p:txBody>
      </p:sp>
      <p:sp>
        <p:nvSpPr>
          <p:cNvPr id="2128" name="Unbounded Knapsack"/>
          <p:cNvSpPr txBox="1"/>
          <p:nvPr/>
        </p:nvSpPr>
        <p:spPr>
          <a:xfrm>
            <a:off x="306476" y="-2858"/>
            <a:ext cx="350114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rPr b="1"/>
              <a:t>Unbounded</a:t>
            </a:r>
            <a:r>
              <a:t> Knapsack</a:t>
            </a:r>
          </a:p>
        </p:txBody>
      </p:sp>
      <p:sp>
        <p:nvSpPr>
          <p:cNvPr id="2129" name="Line"/>
          <p:cNvSpPr/>
          <p:nvPr/>
        </p:nvSpPr>
        <p:spPr>
          <a:xfrm flipH="1">
            <a:off x="988873" y="5027123"/>
            <a:ext cx="678322" cy="67832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0" name="Line"/>
          <p:cNvSpPr/>
          <p:nvPr/>
        </p:nvSpPr>
        <p:spPr>
          <a:xfrm flipH="1">
            <a:off x="1530997" y="5062202"/>
            <a:ext cx="245142" cy="64684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1" name="F(5)=$0"/>
          <p:cNvSpPr txBox="1"/>
          <p:nvPr/>
        </p:nvSpPr>
        <p:spPr>
          <a:xfrm>
            <a:off x="607373" y="5641743"/>
            <a:ext cx="88670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F(5)=$0</a:t>
            </a:r>
          </a:p>
        </p:txBody>
      </p:sp>
      <p:sp>
        <p:nvSpPr>
          <p:cNvPr id="2132" name="F(0) = $0"/>
          <p:cNvSpPr txBox="1"/>
          <p:nvPr/>
        </p:nvSpPr>
        <p:spPr>
          <a:xfrm>
            <a:off x="1449591" y="5641743"/>
            <a:ext cx="127063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F(0) = $0</a:t>
            </a:r>
          </a:p>
        </p:txBody>
      </p:sp>
      <p:sp>
        <p:nvSpPr>
          <p:cNvPr id="2133" name="B($6)"/>
          <p:cNvSpPr txBox="1"/>
          <p:nvPr/>
        </p:nvSpPr>
        <p:spPr>
          <a:xfrm>
            <a:off x="1810618" y="5233468"/>
            <a:ext cx="548579" cy="29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B($6)</a:t>
            </a:r>
          </a:p>
        </p:txBody>
      </p:sp>
      <p:sp>
        <p:nvSpPr>
          <p:cNvPr id="2134" name="Rectangle"/>
          <p:cNvSpPr/>
          <p:nvPr/>
        </p:nvSpPr>
        <p:spPr>
          <a:xfrm>
            <a:off x="6882049" y="5212677"/>
            <a:ext cx="2229642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112" name="Number of Coin Chang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t>Number of Coin Change</a:t>
            </a:r>
          </a:p>
        </p:txBody>
      </p:sp>
      <p:sp>
        <p:nvSpPr>
          <p:cNvPr id="3113" name="http://www.geeksforgeeks.org/dynamic-programming-set-7-coin-change/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http://www.geeksforgeeks.org/dynamic-programming-set-7-coin-change/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Given some denomination of coins (e.g., $1,$2,$5), Find the total number of coins to make change for a value (e.g, $11)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Unbounded knapsack: Unlimited number of coins for each denomination</a:t>
            </a:r>
          </a:p>
          <a:p>
            <a:pPr marL="646611" lvl="1" indent="-193983" defTabSz="905255">
              <a:spcBef>
                <a:spcPts val="400"/>
              </a:spcBef>
              <a:defRPr sz="2376"/>
            </a:pPr>
            <a:r>
              <a:t>Coins = [$1, $2, $5], amount = $11   ⇒ return 3 ($11 = $5 + $5 + $1)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0-1 Knapsack problem: Use each denomination at most once</a:t>
            </a:r>
          </a:p>
          <a:p>
            <a:pPr marL="646611" lvl="1" indent="-193983" defTabSz="905255">
              <a:spcBef>
                <a:spcPts val="400"/>
              </a:spcBef>
              <a:defRPr sz="2376"/>
            </a:pPr>
            <a:r>
              <a:t>Coins = [$1, $2, $5], amount = $11   ⇒ no solution</a:t>
            </a:r>
          </a:p>
        </p:txBody>
      </p:sp>
      <p:sp>
        <p:nvSpPr>
          <p:cNvPr id="311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3111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Define D[i] = fewest coins to make up $j.…"/>
          <p:cNvSpPr txBox="1">
            <a:spLocks noGrp="1"/>
          </p:cNvSpPr>
          <p:nvPr>
            <p:ph type="body" sz="half" idx="1"/>
          </p:nvPr>
        </p:nvSpPr>
        <p:spPr>
          <a:xfrm>
            <a:off x="620025" y="1649810"/>
            <a:ext cx="10065061" cy="19067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73736" indent="-173736" defTabSz="694944">
              <a:spcBef>
                <a:spcPts val="700"/>
              </a:spcBef>
              <a:defRPr sz="2128"/>
            </a:pPr>
            <a:r>
              <a:rPr dirty="0"/>
              <a:t>Define D[i] = fewest coins to make up $j.</a:t>
            </a:r>
          </a:p>
          <a:p>
            <a:pPr marL="173736" indent="-173736" defTabSz="694944">
              <a:spcBef>
                <a:spcPts val="700"/>
              </a:spcBef>
              <a:defRPr sz="2128"/>
            </a:pPr>
            <a:r>
              <a:rPr dirty="0"/>
              <a:t>D[i][j] = min{ D[ j - $i ] + 1 },  } for all  possible coin with value $i</a:t>
            </a:r>
          </a:p>
          <a:p>
            <a:pPr marL="173736" indent="-173736" defTabSz="694944">
              <a:spcBef>
                <a:spcPts val="700"/>
              </a:spcBef>
              <a:defRPr sz="2128"/>
            </a:pPr>
            <a:r>
              <a:rPr dirty="0"/>
              <a:t>Example: </a:t>
            </a:r>
          </a:p>
          <a:p>
            <a:pPr marL="521208" lvl="1" indent="-173736" defTabSz="694944">
              <a:spcBef>
                <a:spcPts val="700"/>
              </a:spcBef>
              <a:defRPr sz="2128"/>
            </a:pPr>
            <a:r>
              <a:rPr dirty="0"/>
              <a:t>Coins = [$2, $5,$7,$10], amount = $13, fewest coins=? </a:t>
            </a:r>
            <a:r>
              <a:rPr dirty="0">
                <a:solidFill>
                  <a:srgbClr val="FF0000"/>
                </a:solidFill>
              </a:rPr>
              <a:t>Answer = 4(1 pt)     (using one $7 and three $2)</a:t>
            </a:r>
          </a:p>
        </p:txBody>
      </p:sp>
      <p:sp>
        <p:nvSpPr>
          <p:cNvPr id="3118" name="F[13] = 1 + min {F[11],F[8],F[6].F[3] }  = 1 + 3 = 4…"/>
          <p:cNvSpPr txBox="1"/>
          <p:nvPr/>
        </p:nvSpPr>
        <p:spPr>
          <a:xfrm>
            <a:off x="1829700" y="3956908"/>
            <a:ext cx="6926933" cy="182203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</a:t>
            </a:r>
            <a:r>
              <a:rPr b="1" dirty="0"/>
              <a:t>13</a:t>
            </a:r>
            <a:r>
              <a:rPr dirty="0"/>
              <a:t>] = 1 + min {</a:t>
            </a:r>
            <a:r>
              <a:rPr dirty="0">
                <a:solidFill>
                  <a:srgbClr val="FF0000"/>
                </a:solidFill>
              </a:rPr>
              <a:t>F[</a:t>
            </a:r>
            <a:r>
              <a:rPr b="1" dirty="0">
                <a:solidFill>
                  <a:srgbClr val="FF0000"/>
                </a:solidFill>
              </a:rPr>
              <a:t>11</a:t>
            </a:r>
            <a:r>
              <a:rPr dirty="0">
                <a:solidFill>
                  <a:srgbClr val="FF0000"/>
                </a:solidFill>
              </a:rPr>
              <a:t>]</a:t>
            </a:r>
            <a:r>
              <a:rPr dirty="0"/>
              <a:t>,F[8],F[6].</a:t>
            </a:r>
            <a:r>
              <a:rPr strike="sngStrike" dirty="0"/>
              <a:t>F[3]</a:t>
            </a:r>
            <a:r>
              <a:rPr dirty="0"/>
              <a:t> }  = 1 + 3 = </a:t>
            </a:r>
            <a:r>
              <a:rPr b="1" dirty="0"/>
              <a:t>4</a:t>
            </a:r>
            <a:endParaRPr dirty="0"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F[11] = 1 + min {</a:t>
            </a:r>
            <a:r>
              <a:rPr dirty="0">
                <a:solidFill>
                  <a:srgbClr val="FF0000"/>
                </a:solidFill>
              </a:rPr>
              <a:t>F[ 9]</a:t>
            </a:r>
            <a:r>
              <a:rPr dirty="0"/>
              <a:t>,F[6],F[4].</a:t>
            </a:r>
            <a:r>
              <a:rPr strike="sngStrike" dirty="0"/>
              <a:t>F[1]</a:t>
            </a:r>
            <a:r>
              <a:rPr dirty="0"/>
              <a:t> } = 1 + 2 = </a:t>
            </a:r>
            <a:r>
              <a:rPr b="1" dirty="0"/>
              <a:t>3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F[ 9] = 1 + min {</a:t>
            </a:r>
            <a:r>
              <a:rPr dirty="0">
                <a:solidFill>
                  <a:srgbClr val="FF0000"/>
                </a:solidFill>
              </a:rPr>
              <a:t>F[ 7]</a:t>
            </a:r>
            <a:r>
              <a:rPr dirty="0"/>
              <a:t>,F[4],</a:t>
            </a:r>
            <a:r>
              <a:rPr strike="sngStrike" dirty="0"/>
              <a:t>F[2]</a:t>
            </a:r>
            <a:r>
              <a:rPr dirty="0"/>
              <a:t> } = </a:t>
            </a:r>
            <a:r>
              <a:rPr b="1" dirty="0"/>
              <a:t>2</a:t>
            </a:r>
            <a:endParaRPr dirty="0"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F[ 8] = 1 + min {F[ 6],</a:t>
            </a:r>
            <a:r>
              <a:rPr strike="sngStrike" dirty="0"/>
              <a:t>F[3]</a:t>
            </a:r>
            <a:r>
              <a:rPr dirty="0"/>
              <a:t>,</a:t>
            </a:r>
            <a:r>
              <a:rPr strike="sngStrike" dirty="0"/>
              <a:t>F[1]</a:t>
            </a:r>
            <a:r>
              <a:rPr dirty="0"/>
              <a:t> = </a:t>
            </a:r>
            <a:r>
              <a:rPr b="1" dirty="0"/>
              <a:t>4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F[ 7] = 1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F[ 6] = 1 + min {F[ 4], </a:t>
            </a:r>
            <a:r>
              <a:rPr strike="sngStrike" dirty="0"/>
              <a:t>F[1] </a:t>
            </a:r>
            <a:r>
              <a:rPr dirty="0"/>
              <a:t>}  = </a:t>
            </a:r>
            <a:r>
              <a:rPr b="1" dirty="0"/>
              <a:t>3</a:t>
            </a:r>
            <a:endParaRPr dirty="0"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F[ 4] = 1 + min {F[ 2] } = 2</a:t>
            </a:r>
          </a:p>
        </p:txBody>
      </p:sp>
      <p:sp>
        <p:nvSpPr>
          <p:cNvPr id="3119" name="LeetCode#322. Fewest Coin Change"/>
          <p:cNvSpPr txBox="1">
            <a:spLocks noGrp="1"/>
          </p:cNvSpPr>
          <p:nvPr>
            <p:ph type="title"/>
          </p:nvPr>
        </p:nvSpPr>
        <p:spPr>
          <a:xfrm>
            <a:off x="1928030" y="934055"/>
            <a:ext cx="8121458" cy="48654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0000"/>
          </a:bodyPr>
          <a:lstStyle>
            <a:lvl1pPr defTabSz="649223">
              <a:defRPr sz="3124"/>
            </a:lvl1pPr>
          </a:lstStyle>
          <a:p>
            <a:r>
              <a:rPr dirty="0"/>
              <a:t>LeetCode#322. Fewest Coin Change </a:t>
            </a:r>
          </a:p>
        </p:txBody>
      </p:sp>
      <p:sp>
        <p:nvSpPr>
          <p:cNvPr id="3120" name="Unbounded Knapsack"/>
          <p:cNvSpPr txBox="1"/>
          <p:nvPr/>
        </p:nvSpPr>
        <p:spPr>
          <a:xfrm>
            <a:off x="306476" y="-2858"/>
            <a:ext cx="346505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Unbounded Knapsack</a:t>
            </a:r>
          </a:p>
        </p:txBody>
      </p:sp>
    </p:spTree>
    <p:extLst>
      <p:ext uri="{BB962C8B-B14F-4D97-AF65-F5344CB8AC3E}">
        <p14:creationId xmlns:p14="http://schemas.microsoft.com/office/powerpoint/2010/main" val="28650642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E31E-4524-D644-A13D-6F558CFE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1EEAE-906D-1F49-83D5-F7717FABC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031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37" name="Formal definition (0-1 problem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Formal definition (0-1 problem)</a:t>
            </a:r>
          </a:p>
        </p:txBody>
      </p:sp>
      <p:sp>
        <p:nvSpPr>
          <p:cNvPr id="2138" name="Knapsack has weight limit W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Knapsack has weight limit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r>
              <a:t>Items labeled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2, …, n</a:t>
            </a:r>
            <a:r>
              <a:t> (arbitrarily)</a:t>
            </a:r>
          </a:p>
          <a:p>
            <a:r>
              <a:t>Items have weights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Assume all weights are integers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For practical reason, only consider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r>
              <a:t>Items have values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r>
              <a:t>Objective: find a subset of items,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t>, such that </a:t>
            </a:r>
            <a:r>
              <a:rPr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å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</a:t>
            </a:r>
            <a:r>
              <a:t> and </a:t>
            </a:r>
            <a:r>
              <a:rPr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å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t> is maximal among all such (</a:t>
            </a:r>
            <a:r>
              <a:rPr i="1">
                <a:solidFill>
                  <a:srgbClr val="990000"/>
                </a:solidFill>
              </a:rPr>
              <a:t>feasible</a:t>
            </a:r>
            <a:r>
              <a:rPr i="1"/>
              <a:t>)</a:t>
            </a:r>
            <a:r>
              <a:t> subsets</a:t>
            </a:r>
          </a:p>
        </p:txBody>
      </p:sp>
      <p:sp>
        <p:nvSpPr>
          <p:cNvPr id="213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141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8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0" name="A motivating example: Fibonacci number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A motivating example: Fibonacci numbers</a:t>
            </a:r>
          </a:p>
        </p:txBody>
      </p:sp>
      <p:sp>
        <p:nvSpPr>
          <p:cNvPr id="221" name="1, 1, 2, 3, 5, 8, 13, 21, 34, 55, 89, …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1, 1, 2, 3, 5, 8, 13, 21, 34, 55, 89, …</a:t>
            </a:r>
          </a:p>
          <a:p>
            <a:endParaRPr/>
          </a:p>
          <a:p>
            <a:pPr>
              <a:buSzTx/>
              <a:buNone/>
            </a:pPr>
            <a:r>
              <a:t>	F(0) = 1;</a:t>
            </a:r>
          </a:p>
          <a:p>
            <a:pPr>
              <a:buSzTx/>
              <a:buNone/>
            </a:pPr>
            <a:r>
              <a:t>	F(1) = 1;</a:t>
            </a:r>
          </a:p>
          <a:p>
            <a:pPr>
              <a:buSzTx/>
              <a:buNone/>
            </a:pPr>
            <a:r>
              <a:t>	F(n) = F(n-1) + F(n-2)</a:t>
            </a:r>
          </a:p>
          <a:p>
            <a:endParaRPr/>
          </a:p>
          <a:p>
            <a:r>
              <a:t>How to compute F(n)?</a:t>
            </a:r>
          </a:p>
        </p:txBody>
      </p:sp>
      <p:sp>
        <p:nvSpPr>
          <p:cNvPr id="22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24" name="Line"/>
          <p:cNvSpPr/>
          <p:nvPr/>
        </p:nvSpPr>
        <p:spPr>
          <a:xfrm>
            <a:off x="891872" y="2733261"/>
            <a:ext cx="228601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794"/>
                  <a:pt x="10800" y="19800"/>
                </a:cubicBezTo>
                <a:lnTo>
                  <a:pt x="10800" y="12600"/>
                </a:lnTo>
                <a:cubicBezTo>
                  <a:pt x="10800" y="11606"/>
                  <a:pt x="5965" y="10800"/>
                  <a:pt x="0" y="10800"/>
                </a:cubicBezTo>
                <a:cubicBezTo>
                  <a:pt x="5965" y="10800"/>
                  <a:pt x="10800" y="9994"/>
                  <a:pt x="10800" y="9000"/>
                </a:cubicBezTo>
                <a:lnTo>
                  <a:pt x="10800" y="1800"/>
                </a:lnTo>
                <a:cubicBezTo>
                  <a:pt x="10800" y="806"/>
                  <a:pt x="15635" y="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build="p" bldLvl="5" animBg="1" advAuto="0"/>
      <p:bldP spid="224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44" name="Naïve algorithm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Naïve algorithms</a:t>
            </a:r>
          </a:p>
        </p:txBody>
      </p:sp>
      <p:sp>
        <p:nvSpPr>
          <p:cNvPr id="2145" name="Enumerate all subsets.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Enumerate all subsets.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Optimal. But exponential time</a:t>
            </a:r>
          </a:p>
          <a:p>
            <a:r>
              <a:t>Greedy 1: take the item with the largest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Not optimal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Give an example</a:t>
            </a:r>
          </a:p>
          <a:p>
            <a:r>
              <a:t>Greedy 2: take the item with the largest value/weight ratio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Not optimal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Give an example</a:t>
            </a:r>
          </a:p>
        </p:txBody>
      </p:sp>
      <p:sp>
        <p:nvSpPr>
          <p:cNvPr id="2146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148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1" build="p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reedy vs Dynamic 6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6</a:t>
            </a:r>
          </a:p>
        </p:txBody>
      </p:sp>
      <p:sp>
        <p:nvSpPr>
          <p:cNvPr id="2151" name="Brute force!"/>
          <p:cNvSpPr txBox="1">
            <a:spLocks noGrp="1"/>
          </p:cNvSpPr>
          <p:nvPr>
            <p:ph type="title" idx="4294967295"/>
          </p:nvPr>
        </p:nvSpPr>
        <p:spPr>
          <a:xfrm>
            <a:off x="4953001" y="304800"/>
            <a:ext cx="2822222" cy="685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Brute</a:t>
            </a:r>
            <a:r>
              <a:rPr sz="3200" dirty="0"/>
              <a:t> </a:t>
            </a:r>
            <a:r>
              <a:rPr sz="2800" dirty="0"/>
              <a:t>force!</a:t>
            </a:r>
          </a:p>
        </p:txBody>
      </p:sp>
      <p:sp>
        <p:nvSpPr>
          <p:cNvPr id="2152" name="Generate all 2n subsets…"/>
          <p:cNvSpPr txBox="1">
            <a:spLocks noGrp="1"/>
          </p:cNvSpPr>
          <p:nvPr>
            <p:ph type="body" idx="4294967295"/>
          </p:nvPr>
        </p:nvSpPr>
        <p:spPr>
          <a:xfrm>
            <a:off x="2133600" y="1295400"/>
            <a:ext cx="8001000" cy="426437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Generate all 2</a:t>
            </a:r>
            <a:r>
              <a:rPr sz="2400" baseline="30000" dirty="0"/>
              <a:t>n</a:t>
            </a:r>
            <a:r>
              <a:rPr sz="2400" dirty="0"/>
              <a:t> subsets</a:t>
            </a:r>
            <a:br>
              <a:rPr sz="2400" dirty="0"/>
            </a:br>
            <a:endParaRPr sz="2400" dirty="0"/>
          </a:p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Discard all subsets whose sum of the weights exceed </a:t>
            </a:r>
            <a:r>
              <a:rPr sz="2400" i="1" dirty="0"/>
              <a:t>W (not feasible)</a:t>
            </a:r>
          </a:p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Select the maximum total benefit of the remaining (feasible) subsets</a:t>
            </a:r>
          </a:p>
          <a:p>
            <a:pPr marL="411480" indent="-411480">
              <a:lnSpc>
                <a:spcPct val="100000"/>
              </a:lnSpc>
              <a:spcBef>
                <a:spcPts val="4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What is the run time?</a:t>
            </a:r>
            <a:r>
              <a:rPr lang="en-US" sz="2400" dirty="0"/>
              <a:t>   </a:t>
            </a:r>
            <a:r>
              <a:rPr sz="2400" dirty="0"/>
              <a:t>O(</a:t>
            </a:r>
            <a:r>
              <a:rPr sz="2400" i="1" dirty="0"/>
              <a:t>n</a:t>
            </a:r>
            <a:r>
              <a:rPr sz="2400" dirty="0"/>
              <a:t> 2</a:t>
            </a:r>
            <a:r>
              <a:rPr sz="2400" i="1" baseline="30000" dirty="0"/>
              <a:t>n</a:t>
            </a:r>
            <a:r>
              <a:rPr sz="2400" dirty="0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Lets try the obvious greedy strategy .</a:t>
            </a:r>
          </a:p>
        </p:txBody>
      </p:sp>
      <p:sp>
        <p:nvSpPr>
          <p:cNvPr id="2153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0-1 Knapsack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reedy vs Dynamic 7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7</a:t>
            </a:r>
          </a:p>
        </p:txBody>
      </p:sp>
      <p:sp>
        <p:nvSpPr>
          <p:cNvPr id="2156" name="Example with “brute force”"/>
          <p:cNvSpPr txBox="1">
            <a:spLocks noGrp="1"/>
          </p:cNvSpPr>
          <p:nvPr>
            <p:ph type="title" idx="4294967295"/>
          </p:nvPr>
        </p:nvSpPr>
        <p:spPr>
          <a:xfrm>
            <a:off x="3818467" y="445911"/>
            <a:ext cx="3956756" cy="54186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Example with “</a:t>
            </a:r>
            <a:r>
              <a:rPr b="1" dirty="0"/>
              <a:t>brute force</a:t>
            </a:r>
            <a:r>
              <a:rPr dirty="0"/>
              <a:t>”</a:t>
            </a:r>
          </a:p>
        </p:txBody>
      </p:sp>
      <p:sp>
        <p:nvSpPr>
          <p:cNvPr id="2157" name="S = { ( A , 5, $70 ), (B ,10, $90 ), ( C, 25, $140 ) } , W=25…"/>
          <p:cNvSpPr txBox="1">
            <a:spLocks noGrp="1"/>
          </p:cNvSpPr>
          <p:nvPr>
            <p:ph type="body" idx="4294967295"/>
          </p:nvPr>
        </p:nvSpPr>
        <p:spPr>
          <a:xfrm>
            <a:off x="2438400" y="1233311"/>
            <a:ext cx="6685844" cy="42897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i="1" dirty="0"/>
              <a:t>S</a:t>
            </a:r>
            <a:r>
              <a:rPr dirty="0"/>
              <a:t> = { ( </a:t>
            </a:r>
            <a:r>
              <a:rPr i="1" dirty="0"/>
              <a:t>A ,</a:t>
            </a:r>
            <a:r>
              <a:rPr dirty="0"/>
              <a:t> 5, $70 ), (</a:t>
            </a:r>
            <a:r>
              <a:rPr i="1" dirty="0"/>
              <a:t>B</a:t>
            </a:r>
            <a:r>
              <a:rPr dirty="0"/>
              <a:t> ,10, $90 ), ( </a:t>
            </a:r>
            <a:r>
              <a:rPr i="1" dirty="0"/>
              <a:t>C</a:t>
            </a:r>
            <a:r>
              <a:rPr dirty="0"/>
              <a:t>, 25, $140 ) } , W=25</a:t>
            </a:r>
          </a:p>
        </p:txBody>
      </p:sp>
      <p:sp>
        <p:nvSpPr>
          <p:cNvPr id="2158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0-1 Knapsack</a:t>
            </a:r>
          </a:p>
        </p:txBody>
      </p:sp>
      <p:sp>
        <p:nvSpPr>
          <p:cNvPr id="6" name="S = { ( A , 5, $70 ), (B ,10, $90 ), ( C, 25, $140 ) } , W=25…"/>
          <p:cNvSpPr txBox="1">
            <a:spLocks/>
          </p:cNvSpPr>
          <p:nvPr/>
        </p:nvSpPr>
        <p:spPr>
          <a:xfrm>
            <a:off x="2133600" y="2153356"/>
            <a:ext cx="7560733" cy="32370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Subsets: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1. {}                                                                     Profit=$0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2.  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A ,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5, $70 )                                                   Profit=$70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3.  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,10, $90 )                                                  Profit=$90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4.  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, 25, $140 )                                                Profit=$140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mr-IN" sz="2000" b="1">
                <a:latin typeface="Arial"/>
                <a:ea typeface="Arial"/>
                <a:cs typeface="Arial"/>
                <a:sym typeface="Arial"/>
              </a:rPr>
              <a:t>5.   (</a:t>
            </a:r>
            <a:r>
              <a:rPr lang="mr-IN" sz="2000" b="1" i="1">
                <a:latin typeface="Arial"/>
                <a:ea typeface="Arial"/>
                <a:cs typeface="Arial"/>
                <a:sym typeface="Arial"/>
              </a:rPr>
              <a:t>A ,</a:t>
            </a:r>
            <a:r>
              <a:rPr lang="mr-IN" sz="2000" b="1">
                <a:latin typeface="Arial"/>
                <a:ea typeface="Arial"/>
                <a:cs typeface="Arial"/>
                <a:sym typeface="Arial"/>
              </a:rPr>
              <a:t> 5, $70 ), (</a:t>
            </a:r>
            <a:r>
              <a:rPr lang="mr-IN" sz="2000" b="1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mr-IN" sz="2000" b="1">
                <a:latin typeface="Arial"/>
                <a:ea typeface="Arial"/>
                <a:cs typeface="Arial"/>
                <a:sym typeface="Arial"/>
              </a:rPr>
              <a:t> ,10, $90 )                              Profit=$160 ****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6.  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,10, $90 ),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, 25, $140 )                          exceeds W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7.  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A ,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5, $70 ),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, 25, $140 )                          exceeds W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8.  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A ,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5, $70 ),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,10, $90 ),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, 25, $140 )     exceeds W</a:t>
            </a:r>
            <a:endParaRPr lang="mr-IN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reedy vs Dynamic 8"/>
          <p:cNvSpPr txBox="1"/>
          <p:nvPr/>
        </p:nvSpPr>
        <p:spPr>
          <a:xfrm>
            <a:off x="85471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8</a:t>
            </a:r>
          </a:p>
        </p:txBody>
      </p:sp>
      <p:sp>
        <p:nvSpPr>
          <p:cNvPr id="2161" name="Greedy 1: Maximum beneficial item.  Counter Example:"/>
          <p:cNvSpPr txBox="1">
            <a:spLocks noGrp="1"/>
          </p:cNvSpPr>
          <p:nvPr>
            <p:ph type="title" idx="4294967295"/>
          </p:nvPr>
        </p:nvSpPr>
        <p:spPr>
          <a:xfrm>
            <a:off x="3736696" y="228600"/>
            <a:ext cx="6140616" cy="762000"/>
          </a:xfrm>
          <a:prstGeom prst="rect">
            <a:avLst/>
          </a:prstGeom>
          <a:ln w="3175">
            <a:solidFill>
              <a:srgbClr val="000000"/>
            </a:solidFill>
            <a:miter lim="800000"/>
          </a:ln>
        </p:spPr>
        <p:txBody>
          <a:bodyPr>
            <a:normAutofit fontScale="90000"/>
          </a:bodyPr>
          <a:lstStyle/>
          <a:p>
            <a:pPr defTabSz="841247">
              <a:lnSpc>
                <a:spcPct val="100000"/>
              </a:lnSpc>
              <a:defRPr sz="2208">
                <a:latin typeface="Arial"/>
                <a:ea typeface="Arial"/>
                <a:cs typeface="Arial"/>
                <a:sym typeface="Arial"/>
              </a:defRPr>
            </a:pPr>
            <a:r>
              <a:t>Greedy 1: </a:t>
            </a:r>
            <a:r>
              <a:rPr b="1" i="1"/>
              <a:t>Maximum beneficial</a:t>
            </a:r>
            <a:r>
              <a:t> item</a:t>
            </a:r>
            <a:r>
              <a:rPr sz="2576"/>
              <a:t>.</a:t>
            </a:r>
            <a:r>
              <a:rPr sz="1840"/>
              <a:t> </a:t>
            </a:r>
            <a:br>
              <a:rPr sz="1840"/>
            </a:br>
            <a:r>
              <a:rPr sz="1840"/>
              <a:t>Counter Example: </a:t>
            </a:r>
          </a:p>
        </p:txBody>
      </p:sp>
      <p:sp>
        <p:nvSpPr>
          <p:cNvPr id="2162" name="Counter Example:( A , 5, $70 ), ( B ,10, $90 ), (C, 25, $140 )"/>
          <p:cNvSpPr txBox="1">
            <a:spLocks noGrp="1"/>
          </p:cNvSpPr>
          <p:nvPr>
            <p:ph type="body" sz="quarter" idx="4294967295"/>
          </p:nvPr>
        </p:nvSpPr>
        <p:spPr>
          <a:xfrm>
            <a:off x="948516" y="1173557"/>
            <a:ext cx="7178220" cy="56134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Counter Example:( </a:t>
            </a:r>
            <a:r>
              <a:rPr i="1"/>
              <a:t>A ,</a:t>
            </a:r>
            <a:r>
              <a:t> 5, $70 ), ( </a:t>
            </a:r>
            <a:r>
              <a:rPr i="1"/>
              <a:t>B</a:t>
            </a:r>
            <a:r>
              <a:t> ,10, $90 ), (</a:t>
            </a:r>
            <a:r>
              <a:rPr i="1"/>
              <a:t>C</a:t>
            </a:r>
            <a:r>
              <a:t>, </a:t>
            </a:r>
            <a:r>
              <a:rPr b="1"/>
              <a:t>25</a:t>
            </a:r>
            <a:r>
              <a:t>, $140 )</a:t>
            </a:r>
          </a:p>
        </p:txBody>
      </p:sp>
      <p:sp>
        <p:nvSpPr>
          <p:cNvPr id="2163" name="10%"/>
          <p:cNvSpPr/>
          <p:nvPr/>
        </p:nvSpPr>
        <p:spPr>
          <a:xfrm>
            <a:off x="2162121" y="4694325"/>
            <a:ext cx="762001" cy="990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64" name="5 lb"/>
          <p:cNvSpPr txBox="1"/>
          <p:nvPr/>
        </p:nvSpPr>
        <p:spPr>
          <a:xfrm>
            <a:off x="2222446" y="5075325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165" name="$70"/>
          <p:cNvSpPr txBox="1"/>
          <p:nvPr/>
        </p:nvSpPr>
        <p:spPr>
          <a:xfrm>
            <a:off x="2238321" y="423712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$70</a:t>
            </a:r>
          </a:p>
        </p:txBody>
      </p:sp>
      <p:sp>
        <p:nvSpPr>
          <p:cNvPr id="2166" name="10%"/>
          <p:cNvSpPr/>
          <p:nvPr/>
        </p:nvSpPr>
        <p:spPr>
          <a:xfrm>
            <a:off x="3076521" y="3779925"/>
            <a:ext cx="838201" cy="1905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7" name="10 lb"/>
          <p:cNvSpPr txBox="1"/>
          <p:nvPr/>
        </p:nvSpPr>
        <p:spPr>
          <a:xfrm>
            <a:off x="3136846" y="47356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168" name="$90"/>
          <p:cNvSpPr txBox="1"/>
          <p:nvPr/>
        </p:nvSpPr>
        <p:spPr>
          <a:xfrm>
            <a:off x="3152721" y="332272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$90</a:t>
            </a:r>
          </a:p>
        </p:txBody>
      </p:sp>
      <p:sp>
        <p:nvSpPr>
          <p:cNvPr id="2169" name="5%"/>
          <p:cNvSpPr/>
          <p:nvPr/>
        </p:nvSpPr>
        <p:spPr>
          <a:xfrm>
            <a:off x="4159196" y="2179725"/>
            <a:ext cx="838201" cy="350520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0" name="$140"/>
          <p:cNvSpPr txBox="1"/>
          <p:nvPr/>
        </p:nvSpPr>
        <p:spPr>
          <a:xfrm>
            <a:off x="4143321" y="1798725"/>
            <a:ext cx="61268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171" name="Rectangle"/>
          <p:cNvSpPr/>
          <p:nvPr/>
        </p:nvSpPr>
        <p:spPr>
          <a:xfrm>
            <a:off x="5302196" y="2179725"/>
            <a:ext cx="838201" cy="350520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2" name="W=25lb"/>
          <p:cNvSpPr txBox="1"/>
          <p:nvPr/>
        </p:nvSpPr>
        <p:spPr>
          <a:xfrm>
            <a:off x="5286321" y="2713125"/>
            <a:ext cx="976254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W=</a:t>
            </a:r>
            <a:r>
              <a:rPr b="1"/>
              <a:t>25lb</a:t>
            </a:r>
          </a:p>
        </p:txBody>
      </p:sp>
      <p:sp>
        <p:nvSpPr>
          <p:cNvPr id="2173" name="25 lb"/>
          <p:cNvSpPr txBox="1"/>
          <p:nvPr/>
        </p:nvSpPr>
        <p:spPr>
          <a:xfrm>
            <a:off x="4159196" y="4313325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25 lb</a:t>
            </a:r>
          </a:p>
        </p:txBody>
      </p:sp>
      <p:sp>
        <p:nvSpPr>
          <p:cNvPr id="2174" name="A"/>
          <p:cNvSpPr txBox="1"/>
          <p:nvPr/>
        </p:nvSpPr>
        <p:spPr>
          <a:xfrm>
            <a:off x="2238321" y="5608725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175" name="B"/>
          <p:cNvSpPr txBox="1"/>
          <p:nvPr/>
        </p:nvSpPr>
        <p:spPr>
          <a:xfrm>
            <a:off x="3152721" y="5623012"/>
            <a:ext cx="2566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176" name="C"/>
          <p:cNvSpPr txBox="1"/>
          <p:nvPr/>
        </p:nvSpPr>
        <p:spPr>
          <a:xfrm>
            <a:off x="4219521" y="5608725"/>
            <a:ext cx="2692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177" name="Knapsack"/>
          <p:cNvSpPr txBox="1"/>
          <p:nvPr/>
        </p:nvSpPr>
        <p:spPr>
          <a:xfrm>
            <a:off x="5133921" y="5608725"/>
            <a:ext cx="11080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Knapsack</a:t>
            </a:r>
          </a:p>
        </p:txBody>
      </p:sp>
      <p:sp>
        <p:nvSpPr>
          <p:cNvPr id="2178" name="20%"/>
          <p:cNvSpPr/>
          <p:nvPr/>
        </p:nvSpPr>
        <p:spPr>
          <a:xfrm>
            <a:off x="7312025" y="2133600"/>
            <a:ext cx="838200" cy="3505200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9" name="Line"/>
          <p:cNvSpPr/>
          <p:nvPr/>
        </p:nvSpPr>
        <p:spPr>
          <a:xfrm>
            <a:off x="7312025" y="21336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0" name="25 lb"/>
          <p:cNvSpPr txBox="1"/>
          <p:nvPr/>
        </p:nvSpPr>
        <p:spPr>
          <a:xfrm>
            <a:off x="7458700" y="3760677"/>
            <a:ext cx="59985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25</a:t>
            </a:r>
            <a:r>
              <a:t> lb</a:t>
            </a:r>
          </a:p>
        </p:txBody>
      </p:sp>
      <p:sp>
        <p:nvSpPr>
          <p:cNvPr id="2181" name="$140"/>
          <p:cNvSpPr txBox="1"/>
          <p:nvPr/>
        </p:nvSpPr>
        <p:spPr>
          <a:xfrm>
            <a:off x="8172877" y="3782021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b="1"/>
              <a:t>140</a:t>
            </a:r>
          </a:p>
        </p:txBody>
      </p:sp>
      <p:sp>
        <p:nvSpPr>
          <p:cNvPr id="2182" name="Optimal"/>
          <p:cNvSpPr txBox="1"/>
          <p:nvPr/>
        </p:nvSpPr>
        <p:spPr>
          <a:xfrm>
            <a:off x="9022030" y="2144800"/>
            <a:ext cx="9551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Optimal</a:t>
            </a:r>
          </a:p>
        </p:txBody>
      </p:sp>
      <p:sp>
        <p:nvSpPr>
          <p:cNvPr id="2183" name="Line"/>
          <p:cNvSpPr/>
          <p:nvPr/>
        </p:nvSpPr>
        <p:spPr>
          <a:xfrm>
            <a:off x="9080500" y="20574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4" name="Line"/>
          <p:cNvSpPr/>
          <p:nvPr/>
        </p:nvSpPr>
        <p:spPr>
          <a:xfrm flipV="1">
            <a:off x="9080500" y="2057400"/>
            <a:ext cx="0" cy="15240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5" name="Line"/>
          <p:cNvSpPr/>
          <p:nvPr/>
        </p:nvSpPr>
        <p:spPr>
          <a:xfrm flipV="1">
            <a:off x="9918700" y="2057400"/>
            <a:ext cx="0" cy="15240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6" name="5 lb"/>
          <p:cNvSpPr txBox="1"/>
          <p:nvPr/>
        </p:nvSpPr>
        <p:spPr>
          <a:xfrm>
            <a:off x="9220268" y="3253669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187" name="$70"/>
          <p:cNvSpPr txBox="1"/>
          <p:nvPr/>
        </p:nvSpPr>
        <p:spPr>
          <a:xfrm>
            <a:off x="10087861" y="3164769"/>
            <a:ext cx="4855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$70</a:t>
            </a:r>
          </a:p>
        </p:txBody>
      </p:sp>
      <p:sp>
        <p:nvSpPr>
          <p:cNvPr id="2188" name="10 lb"/>
          <p:cNvSpPr txBox="1"/>
          <p:nvPr/>
        </p:nvSpPr>
        <p:spPr>
          <a:xfrm>
            <a:off x="9199675" y="43053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189" name="$90"/>
          <p:cNvSpPr txBox="1"/>
          <p:nvPr/>
        </p:nvSpPr>
        <p:spPr>
          <a:xfrm>
            <a:off x="10087861" y="4305300"/>
            <a:ext cx="4855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$90</a:t>
            </a:r>
          </a:p>
        </p:txBody>
      </p:sp>
      <p:sp>
        <p:nvSpPr>
          <p:cNvPr id="2190" name="Line"/>
          <p:cNvSpPr/>
          <p:nvPr/>
        </p:nvSpPr>
        <p:spPr>
          <a:xfrm>
            <a:off x="9080500" y="40386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1" name="=$140"/>
          <p:cNvSpPr txBox="1"/>
          <p:nvPr/>
        </p:nvSpPr>
        <p:spPr>
          <a:xfrm>
            <a:off x="7326365" y="5699125"/>
            <a:ext cx="81752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=$140</a:t>
            </a:r>
          </a:p>
        </p:txBody>
      </p:sp>
      <p:sp>
        <p:nvSpPr>
          <p:cNvPr id="2192" name="=$160"/>
          <p:cNvSpPr txBox="1"/>
          <p:nvPr/>
        </p:nvSpPr>
        <p:spPr>
          <a:xfrm>
            <a:off x="9090838" y="5614411"/>
            <a:ext cx="81752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=$160</a:t>
            </a:r>
          </a:p>
        </p:txBody>
      </p:sp>
      <p:sp>
        <p:nvSpPr>
          <p:cNvPr id="2193" name="Greedy"/>
          <p:cNvSpPr txBox="1"/>
          <p:nvPr/>
        </p:nvSpPr>
        <p:spPr>
          <a:xfrm>
            <a:off x="7308232" y="2441167"/>
            <a:ext cx="8919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</a:t>
            </a:r>
          </a:p>
        </p:txBody>
      </p:sp>
      <p:sp>
        <p:nvSpPr>
          <p:cNvPr id="2194" name="C"/>
          <p:cNvSpPr txBox="1"/>
          <p:nvPr/>
        </p:nvSpPr>
        <p:spPr>
          <a:xfrm>
            <a:off x="7596511" y="5173008"/>
            <a:ext cx="2692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195" name="B"/>
          <p:cNvSpPr txBox="1"/>
          <p:nvPr/>
        </p:nvSpPr>
        <p:spPr>
          <a:xfrm>
            <a:off x="9371293" y="5176186"/>
            <a:ext cx="2566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196" name="A"/>
          <p:cNvSpPr txBox="1"/>
          <p:nvPr/>
        </p:nvSpPr>
        <p:spPr>
          <a:xfrm>
            <a:off x="9375267" y="3714016"/>
            <a:ext cx="2566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197" name="W=25lb"/>
          <p:cNvSpPr txBox="1"/>
          <p:nvPr/>
        </p:nvSpPr>
        <p:spPr>
          <a:xfrm>
            <a:off x="7231763" y="1734898"/>
            <a:ext cx="841376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W=</a:t>
            </a:r>
            <a:r>
              <a:t>25lb</a:t>
            </a:r>
          </a:p>
        </p:txBody>
      </p:sp>
      <p:sp>
        <p:nvSpPr>
          <p:cNvPr id="2198" name="W=25lb"/>
          <p:cNvSpPr txBox="1"/>
          <p:nvPr/>
        </p:nvSpPr>
        <p:spPr>
          <a:xfrm>
            <a:off x="9035936" y="1615659"/>
            <a:ext cx="841376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W=</a:t>
            </a:r>
            <a:r>
              <a:t>25lb</a:t>
            </a:r>
          </a:p>
        </p:txBody>
      </p:sp>
      <p:sp>
        <p:nvSpPr>
          <p:cNvPr id="2199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2200" name="10%"/>
          <p:cNvSpPr/>
          <p:nvPr/>
        </p:nvSpPr>
        <p:spPr>
          <a:xfrm>
            <a:off x="9080500" y="3654425"/>
            <a:ext cx="838200" cy="1905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1" name="10 lb"/>
          <p:cNvSpPr txBox="1"/>
          <p:nvPr/>
        </p:nvSpPr>
        <p:spPr>
          <a:xfrm>
            <a:off x="9199675" y="4472869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02" name="10%"/>
          <p:cNvSpPr/>
          <p:nvPr/>
        </p:nvSpPr>
        <p:spPr>
          <a:xfrm>
            <a:off x="9083589" y="2634368"/>
            <a:ext cx="762001" cy="990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03" name="5 lb"/>
          <p:cNvSpPr txBox="1"/>
          <p:nvPr/>
        </p:nvSpPr>
        <p:spPr>
          <a:xfrm>
            <a:off x="9220268" y="3038122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10%"/>
          <p:cNvSpPr/>
          <p:nvPr/>
        </p:nvSpPr>
        <p:spPr>
          <a:xfrm>
            <a:off x="6781800" y="3805237"/>
            <a:ext cx="838200" cy="1143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6" name="10%"/>
          <p:cNvSpPr/>
          <p:nvPr/>
        </p:nvSpPr>
        <p:spPr>
          <a:xfrm>
            <a:off x="6819900" y="4912871"/>
            <a:ext cx="762000" cy="609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sp>
        <p:nvSpPr>
          <p:cNvPr id="2207" name="Greedy vs Dynamic 9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9</a:t>
            </a:r>
          </a:p>
        </p:txBody>
      </p:sp>
      <p:sp>
        <p:nvSpPr>
          <p:cNvPr id="2208" name="Greedy 2: Minimum weight item"/>
          <p:cNvSpPr txBox="1">
            <a:spLocks noGrp="1"/>
          </p:cNvSpPr>
          <p:nvPr>
            <p:ph type="title" idx="4294967295"/>
          </p:nvPr>
        </p:nvSpPr>
        <p:spPr>
          <a:xfrm>
            <a:off x="2962587" y="137249"/>
            <a:ext cx="5198113" cy="880888"/>
          </a:xfrm>
          <a:prstGeom prst="rect">
            <a:avLst/>
          </a:prstGeom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pPr algn="l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Greedy 2: </a:t>
            </a:r>
            <a:r>
              <a:rPr b="1" i="1"/>
              <a:t>Minimum weight</a:t>
            </a:r>
            <a:r>
              <a:t> item</a:t>
            </a:r>
          </a:p>
        </p:txBody>
      </p:sp>
      <p:sp>
        <p:nvSpPr>
          <p:cNvPr id="2209" name="Counter Example: S = { ( A , 5lb, $150 ), (B ,10, $60 ), ( C, 20, $140 ) }"/>
          <p:cNvSpPr txBox="1">
            <a:spLocks noGrp="1"/>
          </p:cNvSpPr>
          <p:nvPr>
            <p:ph type="body" sz="quarter" idx="4294967295"/>
          </p:nvPr>
        </p:nvSpPr>
        <p:spPr>
          <a:xfrm>
            <a:off x="1714427" y="1233311"/>
            <a:ext cx="7848600" cy="42897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22325" indent="-322325" defTabSz="859536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79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Counter Example: </a:t>
            </a:r>
            <a:r>
              <a:rPr i="1" dirty="0"/>
              <a:t>S</a:t>
            </a:r>
            <a:r>
              <a:rPr dirty="0"/>
              <a:t> = { ( </a:t>
            </a:r>
            <a:r>
              <a:rPr b="0" i="1" dirty="0"/>
              <a:t>A</a:t>
            </a:r>
            <a:r>
              <a:rPr i="1" dirty="0"/>
              <a:t> ,</a:t>
            </a:r>
            <a:r>
              <a:rPr dirty="0"/>
              <a:t> 5lb, $</a:t>
            </a:r>
            <a:r>
              <a:rPr b="0" dirty="0"/>
              <a:t>150</a:t>
            </a:r>
            <a:r>
              <a:rPr dirty="0"/>
              <a:t> ), (</a:t>
            </a:r>
            <a:r>
              <a:rPr i="1" dirty="0"/>
              <a:t>B</a:t>
            </a:r>
            <a:r>
              <a:rPr dirty="0"/>
              <a:t> ,10, $60 ), ( </a:t>
            </a:r>
            <a:r>
              <a:rPr i="1" dirty="0"/>
              <a:t>C</a:t>
            </a:r>
            <a:r>
              <a:rPr dirty="0"/>
              <a:t>, 20, $140 ) } </a:t>
            </a:r>
          </a:p>
        </p:txBody>
      </p:sp>
      <p:sp>
        <p:nvSpPr>
          <p:cNvPr id="2210" name="10%"/>
          <p:cNvSpPr/>
          <p:nvPr/>
        </p:nvSpPr>
        <p:spPr>
          <a:xfrm>
            <a:off x="641107" y="5280025"/>
            <a:ext cx="762001" cy="6096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11" name="5 lb"/>
          <p:cNvSpPr txBox="1"/>
          <p:nvPr/>
        </p:nvSpPr>
        <p:spPr>
          <a:xfrm>
            <a:off x="701432" y="5280025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212" name="$150"/>
          <p:cNvSpPr txBox="1"/>
          <p:nvPr/>
        </p:nvSpPr>
        <p:spPr>
          <a:xfrm>
            <a:off x="701432" y="4899025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$150</a:t>
            </a:r>
          </a:p>
        </p:txBody>
      </p:sp>
      <p:sp>
        <p:nvSpPr>
          <p:cNvPr id="2213" name="10%"/>
          <p:cNvSpPr/>
          <p:nvPr/>
        </p:nvSpPr>
        <p:spPr>
          <a:xfrm>
            <a:off x="1555507" y="4746625"/>
            <a:ext cx="838201" cy="1143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4" name="10 lb"/>
          <p:cNvSpPr txBox="1"/>
          <p:nvPr/>
        </p:nvSpPr>
        <p:spPr>
          <a:xfrm>
            <a:off x="1615832" y="49403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15" name="$60"/>
          <p:cNvSpPr txBox="1"/>
          <p:nvPr/>
        </p:nvSpPr>
        <p:spPr>
          <a:xfrm>
            <a:off x="1631707" y="436562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216" name="5%"/>
          <p:cNvSpPr/>
          <p:nvPr/>
        </p:nvSpPr>
        <p:spPr>
          <a:xfrm>
            <a:off x="2638182" y="3603625"/>
            <a:ext cx="838201" cy="228600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7" name="$140"/>
          <p:cNvSpPr txBox="1"/>
          <p:nvPr/>
        </p:nvSpPr>
        <p:spPr>
          <a:xfrm>
            <a:off x="2622307" y="3222625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218" name="Rectangle"/>
          <p:cNvSpPr/>
          <p:nvPr/>
        </p:nvSpPr>
        <p:spPr>
          <a:xfrm>
            <a:off x="3781182" y="2460625"/>
            <a:ext cx="838201" cy="3429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9" name="W =…"/>
          <p:cNvSpPr txBox="1"/>
          <p:nvPr/>
        </p:nvSpPr>
        <p:spPr>
          <a:xfrm>
            <a:off x="3841507" y="3340100"/>
            <a:ext cx="58042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</a:t>
            </a:r>
            <a:r>
              <a:t> =</a:t>
            </a:r>
          </a:p>
          <a:p>
            <a:pPr defTabSz="457200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30lb</a:t>
            </a:r>
            <a:br/>
            <a:endParaRPr/>
          </a:p>
        </p:txBody>
      </p:sp>
      <p:sp>
        <p:nvSpPr>
          <p:cNvPr id="2220" name="20 lb"/>
          <p:cNvSpPr txBox="1"/>
          <p:nvPr/>
        </p:nvSpPr>
        <p:spPr>
          <a:xfrm>
            <a:off x="2638182" y="4518025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lb</a:t>
            </a:r>
          </a:p>
        </p:txBody>
      </p:sp>
      <p:sp>
        <p:nvSpPr>
          <p:cNvPr id="2221" name="A"/>
          <p:cNvSpPr txBox="1"/>
          <p:nvPr/>
        </p:nvSpPr>
        <p:spPr>
          <a:xfrm>
            <a:off x="717307" y="5813425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222" name="B"/>
          <p:cNvSpPr txBox="1"/>
          <p:nvPr/>
        </p:nvSpPr>
        <p:spPr>
          <a:xfrm>
            <a:off x="1631707" y="5827712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223" name="C"/>
          <p:cNvSpPr txBox="1"/>
          <p:nvPr/>
        </p:nvSpPr>
        <p:spPr>
          <a:xfrm>
            <a:off x="2698507" y="5813425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224" name="Knapsack"/>
          <p:cNvSpPr txBox="1"/>
          <p:nvPr/>
        </p:nvSpPr>
        <p:spPr>
          <a:xfrm>
            <a:off x="3612907" y="5813425"/>
            <a:ext cx="11080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Knapsack</a:t>
            </a:r>
          </a:p>
        </p:txBody>
      </p:sp>
      <p:sp>
        <p:nvSpPr>
          <p:cNvPr id="2225" name="Greedy Solution"/>
          <p:cNvSpPr txBox="1"/>
          <p:nvPr/>
        </p:nvSpPr>
        <p:spPr>
          <a:xfrm>
            <a:off x="6816725" y="5566947"/>
            <a:ext cx="93024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Greedy</a:t>
            </a:r>
            <a:br/>
            <a:r>
              <a:t>Solution</a:t>
            </a:r>
          </a:p>
        </p:txBody>
      </p:sp>
      <p:grpSp>
        <p:nvGrpSpPr>
          <p:cNvPr id="2236" name="Group"/>
          <p:cNvGrpSpPr/>
          <p:nvPr/>
        </p:nvGrpSpPr>
        <p:grpSpPr>
          <a:xfrm>
            <a:off x="9585342" y="2210593"/>
            <a:ext cx="1435011" cy="3505201"/>
            <a:chOff x="0" y="0"/>
            <a:chExt cx="1435010" cy="3505200"/>
          </a:xfrm>
        </p:grpSpPr>
        <p:sp>
          <p:nvSpPr>
            <p:cNvPr id="2226" name="20%"/>
            <p:cNvSpPr/>
            <p:nvPr/>
          </p:nvSpPr>
          <p:spPr>
            <a:xfrm>
              <a:off x="0" y="762000"/>
              <a:ext cx="838200" cy="27432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27" name="Line"/>
            <p:cNvSpPr/>
            <p:nvPr/>
          </p:nvSpPr>
          <p:spPr>
            <a:xfrm>
              <a:off x="0" y="2819400"/>
              <a:ext cx="838200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28" name="Line"/>
            <p:cNvSpPr/>
            <p:nvPr/>
          </p:nvSpPr>
          <p:spPr>
            <a:xfrm>
              <a:off x="0" y="0"/>
              <a:ext cx="8382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29" name="5 lb"/>
            <p:cNvSpPr txBox="1"/>
            <p:nvPr/>
          </p:nvSpPr>
          <p:spPr>
            <a:xfrm>
              <a:off x="112712" y="2895600"/>
              <a:ext cx="472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 lb</a:t>
              </a:r>
            </a:p>
          </p:txBody>
        </p:sp>
        <p:sp>
          <p:nvSpPr>
            <p:cNvPr id="2230" name="5 lb"/>
            <p:cNvSpPr txBox="1"/>
            <p:nvPr/>
          </p:nvSpPr>
          <p:spPr>
            <a:xfrm>
              <a:off x="76200" y="152400"/>
              <a:ext cx="4727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 lb</a:t>
              </a:r>
            </a:p>
          </p:txBody>
        </p:sp>
        <p:sp>
          <p:nvSpPr>
            <p:cNvPr id="2231" name="Line"/>
            <p:cNvSpPr/>
            <p:nvPr/>
          </p:nvSpPr>
          <p:spPr>
            <a:xfrm flipV="1">
              <a:off x="-1" y="0"/>
              <a:ext cx="2" cy="7620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32" name="Line"/>
            <p:cNvSpPr/>
            <p:nvPr/>
          </p:nvSpPr>
          <p:spPr>
            <a:xfrm flipV="1">
              <a:off x="838200" y="0"/>
              <a:ext cx="0" cy="7620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33" name="20 lb"/>
            <p:cNvSpPr txBox="1"/>
            <p:nvPr/>
          </p:nvSpPr>
          <p:spPr>
            <a:xfrm>
              <a:off x="0" y="1600200"/>
              <a:ext cx="59985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 lb</a:t>
              </a:r>
            </a:p>
          </p:txBody>
        </p:sp>
        <p:sp>
          <p:nvSpPr>
            <p:cNvPr id="2234" name="$150"/>
            <p:cNvSpPr txBox="1"/>
            <p:nvPr/>
          </p:nvSpPr>
          <p:spPr>
            <a:xfrm>
              <a:off x="822325" y="2708275"/>
              <a:ext cx="6126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$150</a:t>
              </a:r>
            </a:p>
          </p:txBody>
        </p:sp>
        <p:sp>
          <p:nvSpPr>
            <p:cNvPr id="2235" name="$140"/>
            <p:cNvSpPr txBox="1"/>
            <p:nvPr/>
          </p:nvSpPr>
          <p:spPr>
            <a:xfrm>
              <a:off x="822325" y="1260475"/>
              <a:ext cx="6126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$140</a:t>
              </a:r>
            </a:p>
          </p:txBody>
        </p:sp>
      </p:grpSp>
      <p:sp>
        <p:nvSpPr>
          <p:cNvPr id="2237" name="Line"/>
          <p:cNvSpPr/>
          <p:nvPr/>
        </p:nvSpPr>
        <p:spPr>
          <a:xfrm>
            <a:off x="6781800" y="36576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8" name="5 lb"/>
          <p:cNvSpPr txBox="1"/>
          <p:nvPr/>
        </p:nvSpPr>
        <p:spPr>
          <a:xfrm>
            <a:off x="6816725" y="5039959"/>
            <a:ext cx="47271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239" name="10 lb"/>
          <p:cNvSpPr txBox="1"/>
          <p:nvPr/>
        </p:nvSpPr>
        <p:spPr>
          <a:xfrm>
            <a:off x="6781800" y="42672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40" name="$60"/>
          <p:cNvSpPr txBox="1"/>
          <p:nvPr/>
        </p:nvSpPr>
        <p:spPr>
          <a:xfrm>
            <a:off x="7620000" y="4114800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241" name="$150"/>
          <p:cNvSpPr txBox="1"/>
          <p:nvPr/>
        </p:nvSpPr>
        <p:spPr>
          <a:xfrm>
            <a:off x="7620000" y="5105400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$150</a:t>
            </a:r>
          </a:p>
        </p:txBody>
      </p:sp>
      <p:sp>
        <p:nvSpPr>
          <p:cNvPr id="2242" name="Optimal Solution"/>
          <p:cNvSpPr txBox="1"/>
          <p:nvPr/>
        </p:nvSpPr>
        <p:spPr>
          <a:xfrm>
            <a:off x="9540892" y="5639593"/>
            <a:ext cx="930248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Optimal</a:t>
            </a:r>
            <a:br/>
            <a:r>
              <a:t>Solution</a:t>
            </a:r>
          </a:p>
        </p:txBody>
      </p:sp>
      <p:sp>
        <p:nvSpPr>
          <p:cNvPr id="2243" name="Line"/>
          <p:cNvSpPr/>
          <p:nvPr/>
        </p:nvSpPr>
        <p:spPr>
          <a:xfrm>
            <a:off x="6781800" y="49530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44" name="Rectangle"/>
          <p:cNvSpPr/>
          <p:nvPr/>
        </p:nvSpPr>
        <p:spPr>
          <a:xfrm>
            <a:off x="6781800" y="2338661"/>
            <a:ext cx="838200" cy="144780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45" name="=$210"/>
          <p:cNvSpPr txBox="1"/>
          <p:nvPr/>
        </p:nvSpPr>
        <p:spPr>
          <a:xfrm>
            <a:off x="7543800" y="5688012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=$210</a:t>
            </a:r>
          </a:p>
        </p:txBody>
      </p:sp>
      <p:sp>
        <p:nvSpPr>
          <p:cNvPr id="2246" name="=$290"/>
          <p:cNvSpPr txBox="1"/>
          <p:nvPr/>
        </p:nvSpPr>
        <p:spPr>
          <a:xfrm>
            <a:off x="10426717" y="5715793"/>
            <a:ext cx="817523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=$290</a:t>
            </a:r>
          </a:p>
        </p:txBody>
      </p:sp>
      <p:sp>
        <p:nvSpPr>
          <p:cNvPr id="2247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2248" name="A"/>
          <p:cNvSpPr txBox="1"/>
          <p:nvPr/>
        </p:nvSpPr>
        <p:spPr>
          <a:xfrm>
            <a:off x="7326411" y="5145969"/>
            <a:ext cx="2566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249" name="B"/>
          <p:cNvSpPr txBox="1"/>
          <p:nvPr/>
        </p:nvSpPr>
        <p:spPr>
          <a:xfrm>
            <a:off x="6875330" y="3798887"/>
            <a:ext cx="2566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reedy vs Dynamic 10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10</a:t>
            </a:r>
          </a:p>
        </p:txBody>
      </p:sp>
      <p:sp>
        <p:nvSpPr>
          <p:cNvPr id="2252" name="Greedy 3: Maximum weight item"/>
          <p:cNvSpPr txBox="1">
            <a:spLocks noGrp="1"/>
          </p:cNvSpPr>
          <p:nvPr>
            <p:ph type="title" idx="4294967295"/>
          </p:nvPr>
        </p:nvSpPr>
        <p:spPr>
          <a:xfrm>
            <a:off x="3850312" y="196673"/>
            <a:ext cx="4919888" cy="914401"/>
          </a:xfrm>
          <a:prstGeom prst="rect">
            <a:avLst/>
          </a:prstGeom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pPr algn="l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Greedy 3: </a:t>
            </a:r>
            <a:r>
              <a:rPr b="1" i="1"/>
              <a:t>Maximum</a:t>
            </a:r>
            <a:r>
              <a:rPr b="1"/>
              <a:t> </a:t>
            </a:r>
            <a:r>
              <a:rPr b="1" i="1"/>
              <a:t>weight</a:t>
            </a:r>
            <a:r>
              <a:t> item </a:t>
            </a:r>
          </a:p>
        </p:txBody>
      </p:sp>
      <p:sp>
        <p:nvSpPr>
          <p:cNvPr id="2253" name="Counter Example:  S = { ( A , 5, $150 ), (B ,10, $60 ), ( C, 20, $140 ) }"/>
          <p:cNvSpPr txBox="1">
            <a:spLocks noGrp="1"/>
          </p:cNvSpPr>
          <p:nvPr>
            <p:ph type="body" sz="quarter" idx="4294967295"/>
          </p:nvPr>
        </p:nvSpPr>
        <p:spPr>
          <a:xfrm>
            <a:off x="2133600" y="1371600"/>
            <a:ext cx="7185157" cy="50306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12039" indent="-312039" defTabSz="832104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2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Counter Example:  </a:t>
            </a:r>
            <a:r>
              <a:rPr i="1" dirty="0"/>
              <a:t>S</a:t>
            </a:r>
            <a:r>
              <a:rPr dirty="0"/>
              <a:t> = { ( </a:t>
            </a:r>
            <a:r>
              <a:rPr i="1" dirty="0"/>
              <a:t>A ,</a:t>
            </a:r>
            <a:r>
              <a:rPr dirty="0"/>
              <a:t> 5, $150 ), (</a:t>
            </a:r>
            <a:r>
              <a:rPr i="1" dirty="0"/>
              <a:t>B</a:t>
            </a:r>
            <a:r>
              <a:rPr dirty="0"/>
              <a:t> ,10, $60 ), ( </a:t>
            </a:r>
            <a:r>
              <a:rPr i="1" dirty="0"/>
              <a:t>C</a:t>
            </a:r>
            <a:r>
              <a:rPr dirty="0"/>
              <a:t>, 20, $140 ) } </a:t>
            </a:r>
          </a:p>
        </p:txBody>
      </p:sp>
      <p:sp>
        <p:nvSpPr>
          <p:cNvPr id="2254" name="10%"/>
          <p:cNvSpPr/>
          <p:nvPr/>
        </p:nvSpPr>
        <p:spPr>
          <a:xfrm>
            <a:off x="1194529" y="5105400"/>
            <a:ext cx="762001" cy="609600"/>
          </a:xfrm>
          <a:prstGeom prst="rect">
            <a:avLst/>
          </a:prstGeom>
          <a:blipFill>
            <a:blip r:embed="rId2"/>
          </a:blip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5" name="5 lb"/>
          <p:cNvSpPr txBox="1"/>
          <p:nvPr/>
        </p:nvSpPr>
        <p:spPr>
          <a:xfrm>
            <a:off x="1254854" y="5105400"/>
            <a:ext cx="4727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256" name="$150"/>
          <p:cNvSpPr txBox="1"/>
          <p:nvPr/>
        </p:nvSpPr>
        <p:spPr>
          <a:xfrm>
            <a:off x="1254854" y="4724400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$150</a:t>
            </a:r>
          </a:p>
        </p:txBody>
      </p:sp>
      <p:sp>
        <p:nvSpPr>
          <p:cNvPr id="2257" name="10%"/>
          <p:cNvSpPr/>
          <p:nvPr/>
        </p:nvSpPr>
        <p:spPr>
          <a:xfrm>
            <a:off x="2108929" y="4572000"/>
            <a:ext cx="838201" cy="1143001"/>
          </a:xfrm>
          <a:prstGeom prst="rect">
            <a:avLst/>
          </a:prstGeom>
          <a:blipFill>
            <a:blip r:embed="rId2"/>
          </a:blip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8" name="10 lb"/>
          <p:cNvSpPr txBox="1"/>
          <p:nvPr/>
        </p:nvSpPr>
        <p:spPr>
          <a:xfrm>
            <a:off x="2169254" y="4765675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59" name="$60"/>
          <p:cNvSpPr txBox="1"/>
          <p:nvPr/>
        </p:nvSpPr>
        <p:spPr>
          <a:xfrm>
            <a:off x="2185129" y="4191000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260" name="5%"/>
          <p:cNvSpPr/>
          <p:nvPr/>
        </p:nvSpPr>
        <p:spPr>
          <a:xfrm>
            <a:off x="3191604" y="3429000"/>
            <a:ext cx="838201" cy="2286001"/>
          </a:xfrm>
          <a:prstGeom prst="rect">
            <a:avLst/>
          </a:prstGeom>
          <a:blipFill>
            <a:blip r:embed="rId3"/>
          </a:blip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1" name="$140"/>
          <p:cNvSpPr txBox="1"/>
          <p:nvPr/>
        </p:nvSpPr>
        <p:spPr>
          <a:xfrm>
            <a:off x="3175729" y="3048000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262" name="Rectangle"/>
          <p:cNvSpPr/>
          <p:nvPr/>
        </p:nvSpPr>
        <p:spPr>
          <a:xfrm>
            <a:off x="4334604" y="2286000"/>
            <a:ext cx="838201" cy="3429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3" name="W =…"/>
          <p:cNvSpPr txBox="1"/>
          <p:nvPr/>
        </p:nvSpPr>
        <p:spPr>
          <a:xfrm>
            <a:off x="4394929" y="3165475"/>
            <a:ext cx="58042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</a:t>
            </a:r>
            <a:r>
              <a:t> =</a:t>
            </a:r>
          </a:p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30lb</a:t>
            </a:r>
            <a:br/>
            <a:endParaRPr/>
          </a:p>
        </p:txBody>
      </p:sp>
      <p:sp>
        <p:nvSpPr>
          <p:cNvPr id="2264" name="20 lb"/>
          <p:cNvSpPr txBox="1"/>
          <p:nvPr/>
        </p:nvSpPr>
        <p:spPr>
          <a:xfrm>
            <a:off x="3191604" y="43434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lb</a:t>
            </a:r>
          </a:p>
        </p:txBody>
      </p:sp>
      <p:sp>
        <p:nvSpPr>
          <p:cNvPr id="2265" name="A"/>
          <p:cNvSpPr txBox="1"/>
          <p:nvPr/>
        </p:nvSpPr>
        <p:spPr>
          <a:xfrm>
            <a:off x="1270729" y="5638800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266" name="B"/>
          <p:cNvSpPr txBox="1"/>
          <p:nvPr/>
        </p:nvSpPr>
        <p:spPr>
          <a:xfrm>
            <a:off x="2185129" y="5653087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267" name="C"/>
          <p:cNvSpPr txBox="1"/>
          <p:nvPr/>
        </p:nvSpPr>
        <p:spPr>
          <a:xfrm>
            <a:off x="3251929" y="5638800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268" name="Knapsack"/>
          <p:cNvSpPr txBox="1"/>
          <p:nvPr/>
        </p:nvSpPr>
        <p:spPr>
          <a:xfrm>
            <a:off x="4166329" y="5638800"/>
            <a:ext cx="11080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Knapsack</a:t>
            </a:r>
          </a:p>
        </p:txBody>
      </p:sp>
      <p:sp>
        <p:nvSpPr>
          <p:cNvPr id="2269" name="Greedy Solution"/>
          <p:cNvSpPr txBox="1"/>
          <p:nvPr/>
        </p:nvSpPr>
        <p:spPr>
          <a:xfrm>
            <a:off x="6673850" y="5530850"/>
            <a:ext cx="93024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Greedy</a:t>
            </a:r>
            <a:br/>
            <a:r>
              <a:t>Solution</a:t>
            </a:r>
          </a:p>
        </p:txBody>
      </p:sp>
      <p:grpSp>
        <p:nvGrpSpPr>
          <p:cNvPr id="2280" name="Group"/>
          <p:cNvGrpSpPr/>
          <p:nvPr/>
        </p:nvGrpSpPr>
        <p:grpSpPr>
          <a:xfrm>
            <a:off x="8534399" y="2133600"/>
            <a:ext cx="1435012" cy="3505200"/>
            <a:chOff x="0" y="0"/>
            <a:chExt cx="1435010" cy="3505200"/>
          </a:xfrm>
        </p:grpSpPr>
        <p:sp>
          <p:nvSpPr>
            <p:cNvPr id="2270" name="20%"/>
            <p:cNvSpPr/>
            <p:nvPr/>
          </p:nvSpPr>
          <p:spPr>
            <a:xfrm>
              <a:off x="0" y="762000"/>
              <a:ext cx="838200" cy="274320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71" name="Line"/>
            <p:cNvSpPr/>
            <p:nvPr/>
          </p:nvSpPr>
          <p:spPr>
            <a:xfrm>
              <a:off x="0" y="2819400"/>
              <a:ext cx="838200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2" name="Line"/>
            <p:cNvSpPr/>
            <p:nvPr/>
          </p:nvSpPr>
          <p:spPr>
            <a:xfrm>
              <a:off x="0" y="0"/>
              <a:ext cx="8382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3" name="5 lb"/>
            <p:cNvSpPr txBox="1"/>
            <p:nvPr/>
          </p:nvSpPr>
          <p:spPr>
            <a:xfrm>
              <a:off x="112712" y="2895600"/>
              <a:ext cx="472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 lb</a:t>
              </a:r>
            </a:p>
          </p:txBody>
        </p:sp>
        <p:sp>
          <p:nvSpPr>
            <p:cNvPr id="2274" name="5 lb"/>
            <p:cNvSpPr txBox="1"/>
            <p:nvPr/>
          </p:nvSpPr>
          <p:spPr>
            <a:xfrm>
              <a:off x="76200" y="152400"/>
              <a:ext cx="4727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 lb</a:t>
              </a:r>
            </a:p>
          </p:txBody>
        </p:sp>
        <p:sp>
          <p:nvSpPr>
            <p:cNvPr id="2275" name="Line"/>
            <p:cNvSpPr/>
            <p:nvPr/>
          </p:nvSpPr>
          <p:spPr>
            <a:xfrm flipV="1">
              <a:off x="-1" y="0"/>
              <a:ext cx="2" cy="7620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6" name="Line"/>
            <p:cNvSpPr/>
            <p:nvPr/>
          </p:nvSpPr>
          <p:spPr>
            <a:xfrm flipV="1">
              <a:off x="838200" y="0"/>
              <a:ext cx="0" cy="7620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7" name="20 lb"/>
            <p:cNvSpPr txBox="1"/>
            <p:nvPr/>
          </p:nvSpPr>
          <p:spPr>
            <a:xfrm>
              <a:off x="0" y="1600200"/>
              <a:ext cx="59985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 lb</a:t>
              </a:r>
            </a:p>
          </p:txBody>
        </p:sp>
        <p:sp>
          <p:nvSpPr>
            <p:cNvPr id="2278" name="$150"/>
            <p:cNvSpPr txBox="1"/>
            <p:nvPr/>
          </p:nvSpPr>
          <p:spPr>
            <a:xfrm>
              <a:off x="822325" y="2708275"/>
              <a:ext cx="6126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$150</a:t>
              </a:r>
            </a:p>
          </p:txBody>
        </p:sp>
        <p:sp>
          <p:nvSpPr>
            <p:cNvPr id="2279" name="$140"/>
            <p:cNvSpPr txBox="1"/>
            <p:nvPr/>
          </p:nvSpPr>
          <p:spPr>
            <a:xfrm>
              <a:off x="822325" y="1260475"/>
              <a:ext cx="6126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$140</a:t>
              </a:r>
            </a:p>
          </p:txBody>
        </p:sp>
      </p:grpSp>
      <p:sp>
        <p:nvSpPr>
          <p:cNvPr id="2281" name="25%"/>
          <p:cNvSpPr/>
          <p:nvPr/>
        </p:nvSpPr>
        <p:spPr>
          <a:xfrm>
            <a:off x="6673850" y="2133600"/>
            <a:ext cx="838200" cy="3429000"/>
          </a:xfrm>
          <a:prstGeom prst="rect">
            <a:avLst/>
          </a:prstGeom>
          <a:blipFill>
            <a:blip r:embed="rId5"/>
          </a:blip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2" name="20 lb"/>
          <p:cNvSpPr txBox="1"/>
          <p:nvPr/>
        </p:nvSpPr>
        <p:spPr>
          <a:xfrm>
            <a:off x="6673850" y="46482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lb</a:t>
            </a:r>
          </a:p>
        </p:txBody>
      </p:sp>
      <p:sp>
        <p:nvSpPr>
          <p:cNvPr id="2283" name="10 lb"/>
          <p:cNvSpPr txBox="1"/>
          <p:nvPr/>
        </p:nvSpPr>
        <p:spPr>
          <a:xfrm>
            <a:off x="6673850" y="24384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84" name="$60"/>
          <p:cNvSpPr txBox="1"/>
          <p:nvPr/>
        </p:nvSpPr>
        <p:spPr>
          <a:xfrm>
            <a:off x="7467600" y="2590800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285" name="$140"/>
          <p:cNvSpPr txBox="1"/>
          <p:nvPr/>
        </p:nvSpPr>
        <p:spPr>
          <a:xfrm>
            <a:off x="7478625" y="3829049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$140</a:t>
            </a:r>
          </a:p>
        </p:txBody>
      </p:sp>
      <p:sp>
        <p:nvSpPr>
          <p:cNvPr id="2286" name="Optimal Solution"/>
          <p:cNvSpPr txBox="1"/>
          <p:nvPr/>
        </p:nvSpPr>
        <p:spPr>
          <a:xfrm>
            <a:off x="8489950" y="5562600"/>
            <a:ext cx="93024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Optimal</a:t>
            </a:r>
            <a:br/>
            <a:r>
              <a:t>Solution</a:t>
            </a:r>
          </a:p>
        </p:txBody>
      </p:sp>
      <p:sp>
        <p:nvSpPr>
          <p:cNvPr id="2287" name="Line"/>
          <p:cNvSpPr/>
          <p:nvPr/>
        </p:nvSpPr>
        <p:spPr>
          <a:xfrm>
            <a:off x="6673850" y="3349625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88" name="=$200"/>
          <p:cNvSpPr txBox="1"/>
          <p:nvPr/>
        </p:nvSpPr>
        <p:spPr>
          <a:xfrm>
            <a:off x="7543800" y="5688012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=$200</a:t>
            </a:r>
          </a:p>
        </p:txBody>
      </p:sp>
      <p:sp>
        <p:nvSpPr>
          <p:cNvPr id="2289" name="=$290"/>
          <p:cNvSpPr txBox="1"/>
          <p:nvPr/>
        </p:nvSpPr>
        <p:spPr>
          <a:xfrm>
            <a:off x="9375775" y="5699125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=$290</a:t>
            </a:r>
          </a:p>
        </p:txBody>
      </p:sp>
      <p:sp>
        <p:nvSpPr>
          <p:cNvPr id="2290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0-1 Knapsack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5%"/>
          <p:cNvSpPr/>
          <p:nvPr/>
        </p:nvSpPr>
        <p:spPr>
          <a:xfrm>
            <a:off x="8496300" y="2209711"/>
            <a:ext cx="838200" cy="228600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3" name="10%"/>
          <p:cNvSpPr/>
          <p:nvPr/>
        </p:nvSpPr>
        <p:spPr>
          <a:xfrm>
            <a:off x="8493125" y="4505237"/>
            <a:ext cx="838200" cy="114300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4" name="5%"/>
          <p:cNvSpPr/>
          <p:nvPr/>
        </p:nvSpPr>
        <p:spPr>
          <a:xfrm>
            <a:off x="6797269" y="2672027"/>
            <a:ext cx="838201" cy="2286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5" name="5%"/>
          <p:cNvSpPr/>
          <p:nvPr/>
        </p:nvSpPr>
        <p:spPr>
          <a:xfrm>
            <a:off x="2232413" y="3353593"/>
            <a:ext cx="838201" cy="2286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6" name="$140"/>
          <p:cNvSpPr txBox="1"/>
          <p:nvPr/>
        </p:nvSpPr>
        <p:spPr>
          <a:xfrm>
            <a:off x="2216538" y="2972593"/>
            <a:ext cx="61268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297" name="20 oz"/>
          <p:cNvSpPr txBox="1"/>
          <p:nvPr/>
        </p:nvSpPr>
        <p:spPr>
          <a:xfrm>
            <a:off x="2232413" y="4267993"/>
            <a:ext cx="66336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oz</a:t>
            </a:r>
          </a:p>
        </p:txBody>
      </p:sp>
      <p:sp>
        <p:nvSpPr>
          <p:cNvPr id="2298" name="B"/>
          <p:cNvSpPr txBox="1"/>
          <p:nvPr/>
        </p:nvSpPr>
        <p:spPr>
          <a:xfrm>
            <a:off x="2292738" y="5563393"/>
            <a:ext cx="25661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299" name="10%"/>
          <p:cNvSpPr/>
          <p:nvPr/>
        </p:nvSpPr>
        <p:spPr>
          <a:xfrm>
            <a:off x="6837273" y="4994716"/>
            <a:ext cx="762001" cy="609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00" name="Greedy vs Dynamic 11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11</a:t>
            </a:r>
          </a:p>
        </p:txBody>
      </p:sp>
      <p:sp>
        <p:nvSpPr>
          <p:cNvPr id="2301" name="Greedy 4: Maximum benefit per unit item"/>
          <p:cNvSpPr txBox="1">
            <a:spLocks noGrp="1"/>
          </p:cNvSpPr>
          <p:nvPr>
            <p:ph type="title" idx="4294967295"/>
          </p:nvPr>
        </p:nvSpPr>
        <p:spPr>
          <a:xfrm>
            <a:off x="2976687" y="74612"/>
            <a:ext cx="6134382" cy="758826"/>
          </a:xfrm>
          <a:prstGeom prst="rect">
            <a:avLst/>
          </a:prstGeom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pPr algn="l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Greedy 4: </a:t>
            </a:r>
            <a:r>
              <a:rPr b="1" i="1"/>
              <a:t>Maximum</a:t>
            </a:r>
            <a:r>
              <a:rPr b="1"/>
              <a:t> </a:t>
            </a:r>
            <a:r>
              <a:rPr b="1" i="1"/>
              <a:t>benefit per unit</a:t>
            </a:r>
            <a:r>
              <a:t> item                   </a:t>
            </a:r>
            <a:r>
              <a:rPr b="1"/>
              <a:t> </a:t>
            </a:r>
          </a:p>
        </p:txBody>
      </p:sp>
      <p:sp>
        <p:nvSpPr>
          <p:cNvPr id="2302" name="Counter Example S = { (A , 5oz, $50 ), ( B, 20oz, $140 ) (C ,10oz, $60 ), }…"/>
          <p:cNvSpPr txBox="1">
            <a:spLocks noGrp="1"/>
          </p:cNvSpPr>
          <p:nvPr>
            <p:ph type="body" sz="quarter" idx="4294967295"/>
          </p:nvPr>
        </p:nvSpPr>
        <p:spPr>
          <a:xfrm>
            <a:off x="1752600" y="1371600"/>
            <a:ext cx="8573376" cy="9144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Counter Example </a:t>
            </a:r>
            <a:r>
              <a:rPr i="1"/>
              <a:t>S</a:t>
            </a:r>
            <a:r>
              <a:t> = { (</a:t>
            </a:r>
            <a:r>
              <a:rPr b="1" i="1"/>
              <a:t>A</a:t>
            </a:r>
            <a:r>
              <a:rPr i="1"/>
              <a:t> ,</a:t>
            </a:r>
            <a:r>
              <a:t> 5oz, $50 ), ( </a:t>
            </a:r>
            <a:r>
              <a:rPr b="1" i="1"/>
              <a:t>B</a:t>
            </a:r>
            <a:r>
              <a:t>, 20oz, $140 ) (</a:t>
            </a:r>
            <a:r>
              <a:rPr b="1" i="1"/>
              <a:t>C</a:t>
            </a:r>
            <a:r>
              <a:t> ,10oz, $60 ), }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$</a:t>
            </a:r>
            <a:r>
              <a:rPr b="1"/>
              <a:t>10</a:t>
            </a:r>
            <a:r>
              <a:t>/oz,                $</a:t>
            </a:r>
            <a:r>
              <a:rPr b="1"/>
              <a:t>7</a:t>
            </a:r>
            <a:r>
              <a:t>/oz,              $</a:t>
            </a:r>
            <a:r>
              <a:rPr b="1"/>
              <a:t>6</a:t>
            </a:r>
            <a:r>
              <a:t>/oz</a:t>
            </a:r>
          </a:p>
        </p:txBody>
      </p:sp>
      <p:sp>
        <p:nvSpPr>
          <p:cNvPr id="2303" name="Line"/>
          <p:cNvSpPr/>
          <p:nvPr/>
        </p:nvSpPr>
        <p:spPr>
          <a:xfrm>
            <a:off x="6858000" y="49530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4" name="Line"/>
          <p:cNvSpPr/>
          <p:nvPr/>
        </p:nvSpPr>
        <p:spPr>
          <a:xfrm>
            <a:off x="6858000" y="21336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5" name="5 oz"/>
          <p:cNvSpPr txBox="1"/>
          <p:nvPr/>
        </p:nvSpPr>
        <p:spPr>
          <a:xfrm>
            <a:off x="6936918" y="4954587"/>
            <a:ext cx="5362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oz</a:t>
            </a:r>
          </a:p>
        </p:txBody>
      </p:sp>
      <p:sp>
        <p:nvSpPr>
          <p:cNvPr id="2306" name="5 lb"/>
          <p:cNvSpPr txBox="1"/>
          <p:nvPr/>
        </p:nvSpPr>
        <p:spPr>
          <a:xfrm>
            <a:off x="6934200" y="2286000"/>
            <a:ext cx="4727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307" name="Line"/>
          <p:cNvSpPr/>
          <p:nvPr/>
        </p:nvSpPr>
        <p:spPr>
          <a:xfrm flipV="1">
            <a:off x="6858000" y="2133600"/>
            <a:ext cx="0" cy="7620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8" name="Line"/>
          <p:cNvSpPr/>
          <p:nvPr/>
        </p:nvSpPr>
        <p:spPr>
          <a:xfrm flipV="1">
            <a:off x="7696200" y="2133600"/>
            <a:ext cx="0" cy="7620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9" name="20 oz"/>
          <p:cNvSpPr txBox="1"/>
          <p:nvPr/>
        </p:nvSpPr>
        <p:spPr>
          <a:xfrm>
            <a:off x="6918348" y="3749366"/>
            <a:ext cx="6633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oz</a:t>
            </a:r>
          </a:p>
        </p:txBody>
      </p:sp>
      <p:sp>
        <p:nvSpPr>
          <p:cNvPr id="2310" name="Greedy Solution"/>
          <p:cNvSpPr txBox="1"/>
          <p:nvPr/>
        </p:nvSpPr>
        <p:spPr>
          <a:xfrm>
            <a:off x="6781800" y="5562600"/>
            <a:ext cx="93024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Greedy</a:t>
            </a:r>
            <a:br/>
            <a:r>
              <a:t>Solution</a:t>
            </a:r>
          </a:p>
        </p:txBody>
      </p:sp>
      <p:sp>
        <p:nvSpPr>
          <p:cNvPr id="2311" name="Line"/>
          <p:cNvSpPr/>
          <p:nvPr/>
        </p:nvSpPr>
        <p:spPr>
          <a:xfrm>
            <a:off x="8534400" y="4495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12" name="10 oz"/>
          <p:cNvSpPr txBox="1"/>
          <p:nvPr/>
        </p:nvSpPr>
        <p:spPr>
          <a:xfrm>
            <a:off x="8570912" y="4724400"/>
            <a:ext cx="6633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oz</a:t>
            </a:r>
          </a:p>
        </p:txBody>
      </p:sp>
      <p:sp>
        <p:nvSpPr>
          <p:cNvPr id="2313" name="20 oz"/>
          <p:cNvSpPr txBox="1"/>
          <p:nvPr/>
        </p:nvSpPr>
        <p:spPr>
          <a:xfrm>
            <a:off x="8570912" y="3276600"/>
            <a:ext cx="6633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oz</a:t>
            </a:r>
          </a:p>
        </p:txBody>
      </p:sp>
      <p:sp>
        <p:nvSpPr>
          <p:cNvPr id="2314" name="$50"/>
          <p:cNvSpPr txBox="1"/>
          <p:nvPr/>
        </p:nvSpPr>
        <p:spPr>
          <a:xfrm>
            <a:off x="7680325" y="484187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b="1"/>
              <a:t>50</a:t>
            </a:r>
          </a:p>
        </p:txBody>
      </p:sp>
      <p:sp>
        <p:nvSpPr>
          <p:cNvPr id="2315" name="$140"/>
          <p:cNvSpPr txBox="1"/>
          <p:nvPr/>
        </p:nvSpPr>
        <p:spPr>
          <a:xfrm>
            <a:off x="7588250" y="3394075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b="1"/>
              <a:t>140</a:t>
            </a:r>
          </a:p>
        </p:txBody>
      </p:sp>
      <p:sp>
        <p:nvSpPr>
          <p:cNvPr id="2316" name="$140"/>
          <p:cNvSpPr txBox="1"/>
          <p:nvPr/>
        </p:nvSpPr>
        <p:spPr>
          <a:xfrm>
            <a:off x="9296400" y="3276600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317" name="$60"/>
          <p:cNvSpPr txBox="1"/>
          <p:nvPr/>
        </p:nvSpPr>
        <p:spPr>
          <a:xfrm>
            <a:off x="9432925" y="461327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318" name="Optimal Solution"/>
          <p:cNvSpPr txBox="1"/>
          <p:nvPr/>
        </p:nvSpPr>
        <p:spPr>
          <a:xfrm>
            <a:off x="8489950" y="5562600"/>
            <a:ext cx="95514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Optimal</a:t>
            </a:r>
            <a:br/>
            <a:r>
              <a:t>Solution</a:t>
            </a:r>
          </a:p>
        </p:txBody>
      </p:sp>
      <p:sp>
        <p:nvSpPr>
          <p:cNvPr id="2319" name="10%"/>
          <p:cNvSpPr/>
          <p:nvPr/>
        </p:nvSpPr>
        <p:spPr>
          <a:xfrm>
            <a:off x="1302138" y="5029993"/>
            <a:ext cx="762001" cy="609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20" name="5 oz"/>
          <p:cNvSpPr txBox="1"/>
          <p:nvPr/>
        </p:nvSpPr>
        <p:spPr>
          <a:xfrm>
            <a:off x="1362463" y="5029993"/>
            <a:ext cx="53622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oz</a:t>
            </a:r>
          </a:p>
        </p:txBody>
      </p:sp>
      <p:sp>
        <p:nvSpPr>
          <p:cNvPr id="2321" name="$50"/>
          <p:cNvSpPr txBox="1"/>
          <p:nvPr/>
        </p:nvSpPr>
        <p:spPr>
          <a:xfrm>
            <a:off x="1362463" y="4648993"/>
            <a:ext cx="4855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$50</a:t>
            </a:r>
          </a:p>
        </p:txBody>
      </p:sp>
      <p:sp>
        <p:nvSpPr>
          <p:cNvPr id="2322" name="Rectangle"/>
          <p:cNvSpPr/>
          <p:nvPr/>
        </p:nvSpPr>
        <p:spPr>
          <a:xfrm>
            <a:off x="4442214" y="2210593"/>
            <a:ext cx="838201" cy="342900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3" name="W =30oz"/>
          <p:cNvSpPr txBox="1"/>
          <p:nvPr/>
        </p:nvSpPr>
        <p:spPr>
          <a:xfrm>
            <a:off x="4502539" y="3090068"/>
            <a:ext cx="94738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 </a:t>
            </a:r>
            <a:r>
              <a:t>=</a:t>
            </a:r>
            <a:r>
              <a:rPr b="1"/>
              <a:t>30oz</a:t>
            </a:r>
          </a:p>
        </p:txBody>
      </p:sp>
      <p:sp>
        <p:nvSpPr>
          <p:cNvPr id="2324" name="A"/>
          <p:cNvSpPr txBox="1"/>
          <p:nvPr/>
        </p:nvSpPr>
        <p:spPr>
          <a:xfrm>
            <a:off x="1378338" y="5563393"/>
            <a:ext cx="25661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325" name="Knapsack"/>
          <p:cNvSpPr txBox="1"/>
          <p:nvPr/>
        </p:nvSpPr>
        <p:spPr>
          <a:xfrm>
            <a:off x="4273939" y="5563393"/>
            <a:ext cx="110806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Knapsack</a:t>
            </a:r>
          </a:p>
        </p:txBody>
      </p:sp>
      <p:sp>
        <p:nvSpPr>
          <p:cNvPr id="2326" name="B/W 1: $10"/>
          <p:cNvSpPr txBox="1"/>
          <p:nvPr/>
        </p:nvSpPr>
        <p:spPr>
          <a:xfrm>
            <a:off x="905263" y="4129881"/>
            <a:ext cx="12349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B/W </a:t>
            </a:r>
            <a:r>
              <a:t>1: $10</a:t>
            </a:r>
          </a:p>
        </p:txBody>
      </p:sp>
      <p:sp>
        <p:nvSpPr>
          <p:cNvPr id="2327" name="B/W 2: $6"/>
          <p:cNvSpPr txBox="1"/>
          <p:nvPr/>
        </p:nvSpPr>
        <p:spPr>
          <a:xfrm>
            <a:off x="3099188" y="3596481"/>
            <a:ext cx="11078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B/W</a:t>
            </a:r>
            <a:r>
              <a:t> 2: $6</a:t>
            </a:r>
          </a:p>
        </p:txBody>
      </p:sp>
      <p:sp>
        <p:nvSpPr>
          <p:cNvPr id="2328" name="B/W:  $7"/>
          <p:cNvSpPr txBox="1"/>
          <p:nvPr/>
        </p:nvSpPr>
        <p:spPr>
          <a:xfrm>
            <a:off x="2064138" y="2453481"/>
            <a:ext cx="98070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B/W</a:t>
            </a:r>
            <a:r>
              <a:t>:  $7</a:t>
            </a:r>
          </a:p>
        </p:txBody>
      </p:sp>
      <p:sp>
        <p:nvSpPr>
          <p:cNvPr id="2329" name="10%"/>
          <p:cNvSpPr/>
          <p:nvPr/>
        </p:nvSpPr>
        <p:spPr>
          <a:xfrm>
            <a:off x="3283339" y="4558506"/>
            <a:ext cx="838201" cy="114300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0" name="10 oz"/>
          <p:cNvSpPr txBox="1"/>
          <p:nvPr/>
        </p:nvSpPr>
        <p:spPr>
          <a:xfrm>
            <a:off x="3343664" y="4752181"/>
            <a:ext cx="6633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oz</a:t>
            </a:r>
          </a:p>
        </p:txBody>
      </p:sp>
      <p:sp>
        <p:nvSpPr>
          <p:cNvPr id="2331" name="$60"/>
          <p:cNvSpPr txBox="1"/>
          <p:nvPr/>
        </p:nvSpPr>
        <p:spPr>
          <a:xfrm>
            <a:off x="3359539" y="4177506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332" name="B"/>
          <p:cNvSpPr txBox="1"/>
          <p:nvPr/>
        </p:nvSpPr>
        <p:spPr>
          <a:xfrm>
            <a:off x="6578350" y="3748969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333" name="=$190"/>
          <p:cNvSpPr txBox="1"/>
          <p:nvPr/>
        </p:nvSpPr>
        <p:spPr>
          <a:xfrm>
            <a:off x="7543800" y="5688012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=$</a:t>
            </a:r>
            <a:r>
              <a:rPr b="1"/>
              <a:t>190</a:t>
            </a:r>
          </a:p>
        </p:txBody>
      </p:sp>
      <p:sp>
        <p:nvSpPr>
          <p:cNvPr id="2334" name="=$200"/>
          <p:cNvSpPr txBox="1"/>
          <p:nvPr/>
        </p:nvSpPr>
        <p:spPr>
          <a:xfrm>
            <a:off x="9372600" y="5638800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=$200</a:t>
            </a:r>
          </a:p>
        </p:txBody>
      </p:sp>
      <p:sp>
        <p:nvSpPr>
          <p:cNvPr id="2335" name="runtime?"/>
          <p:cNvSpPr txBox="1"/>
          <p:nvPr/>
        </p:nvSpPr>
        <p:spPr>
          <a:xfrm>
            <a:off x="2057400" y="6019800"/>
            <a:ext cx="1487647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runtime?</a:t>
            </a:r>
          </a:p>
        </p:txBody>
      </p:sp>
      <p:sp>
        <p:nvSpPr>
          <p:cNvPr id="2336" name="A"/>
          <p:cNvSpPr txBox="1"/>
          <p:nvPr/>
        </p:nvSpPr>
        <p:spPr>
          <a:xfrm>
            <a:off x="6578350" y="5126210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337" name="C"/>
          <p:cNvSpPr txBox="1"/>
          <p:nvPr/>
        </p:nvSpPr>
        <p:spPr>
          <a:xfrm>
            <a:off x="3704801" y="5658555"/>
            <a:ext cx="2692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338" name="C"/>
          <p:cNvSpPr txBox="1"/>
          <p:nvPr/>
        </p:nvSpPr>
        <p:spPr>
          <a:xfrm>
            <a:off x="8569325" y="5145969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339" name="B"/>
          <p:cNvSpPr txBox="1"/>
          <p:nvPr/>
        </p:nvSpPr>
        <p:spPr>
          <a:xfrm>
            <a:off x="8631446" y="2453569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340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rPr b="1"/>
              <a:t>0-1</a:t>
            </a:r>
            <a:r>
              <a:t> Knapsack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" name="Group"/>
          <p:cNvGrpSpPr/>
          <p:nvPr/>
        </p:nvGrpSpPr>
        <p:grpSpPr>
          <a:xfrm>
            <a:off x="7389526" y="1982046"/>
            <a:ext cx="1905001" cy="1828801"/>
            <a:chOff x="0" y="0"/>
            <a:chExt cx="1905000" cy="1828800"/>
          </a:xfrm>
        </p:grpSpPr>
        <p:sp>
          <p:nvSpPr>
            <p:cNvPr id="2342" name="Rectangle"/>
            <p:cNvSpPr/>
            <p:nvPr/>
          </p:nvSpPr>
          <p:spPr>
            <a:xfrm>
              <a:off x="0" y="0"/>
              <a:ext cx="1905000" cy="18288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43" name="Total weight limit:…"/>
            <p:cNvSpPr txBox="1"/>
            <p:nvPr/>
          </p:nvSpPr>
          <p:spPr>
            <a:xfrm>
              <a:off x="45468" y="600485"/>
              <a:ext cx="1814064" cy="62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t>Total weight limit:</a:t>
              </a:r>
            </a:p>
            <a:p>
              <a:pPr algn="ctr"/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</a:p>
          </p:txBody>
        </p:sp>
      </p:grpSp>
      <p:grpSp>
        <p:nvGrpSpPr>
          <p:cNvPr id="2347" name="Group"/>
          <p:cNvGrpSpPr/>
          <p:nvPr/>
        </p:nvGrpSpPr>
        <p:grpSpPr>
          <a:xfrm>
            <a:off x="1444963" y="1989564"/>
            <a:ext cx="1905001" cy="1905001"/>
            <a:chOff x="0" y="0"/>
            <a:chExt cx="1905000" cy="1905000"/>
          </a:xfrm>
        </p:grpSpPr>
        <p:sp>
          <p:nvSpPr>
            <p:cNvPr id="2345" name="Square"/>
            <p:cNvSpPr/>
            <p:nvPr/>
          </p:nvSpPr>
          <p:spPr>
            <a:xfrm>
              <a:off x="0" y="0"/>
              <a:ext cx="1905000" cy="1905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46" name="Total weight limit:…"/>
            <p:cNvSpPr txBox="1"/>
            <p:nvPr/>
          </p:nvSpPr>
          <p:spPr>
            <a:xfrm>
              <a:off x="45468" y="638585"/>
              <a:ext cx="1814064" cy="62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t>Total weight limit:</a:t>
              </a:r>
            </a:p>
            <a:p>
              <a:pPr algn="ctr"/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</a:p>
          </p:txBody>
        </p:sp>
      </p:grpSp>
      <p:sp>
        <p:nvSpPr>
          <p:cNvPr id="2348" name="Text"/>
          <p:cNvSpPr txBox="1"/>
          <p:nvPr/>
        </p:nvSpPr>
        <p:spPr>
          <a:xfrm>
            <a:off x="4038600" y="63407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349" name="A DP algorithm"/>
          <p:cNvSpPr txBox="1">
            <a:spLocks noGrp="1"/>
          </p:cNvSpPr>
          <p:nvPr>
            <p:ph type="title"/>
          </p:nvPr>
        </p:nvSpPr>
        <p:spPr>
          <a:xfrm>
            <a:off x="4038601" y="252927"/>
            <a:ext cx="4572000" cy="82532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A DP algorithm</a:t>
            </a:r>
          </a:p>
        </p:txBody>
      </p:sp>
      <p:sp>
        <p:nvSpPr>
          <p:cNvPr id="2350" name="Suppose you’ve find the optimal solution S…"/>
          <p:cNvSpPr txBox="1">
            <a:spLocks noGrp="1"/>
          </p:cNvSpPr>
          <p:nvPr>
            <p:ph type="body" sz="quarter" idx="1"/>
          </p:nvPr>
        </p:nvSpPr>
        <p:spPr>
          <a:xfrm>
            <a:off x="838200" y="1037460"/>
            <a:ext cx="10515600" cy="1000192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rPr dirty="0"/>
              <a:t>Suppose you’ve find the optimal solution S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rPr dirty="0"/>
              <a:t>          Case 1: item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/>
              <a:t> is included          Case 2: item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/>
              <a:t> is not included</a:t>
            </a:r>
          </a:p>
        </p:txBody>
      </p:sp>
      <p:sp>
        <p:nvSpPr>
          <p:cNvPr id="2351" name="1/7/16"/>
          <p:cNvSpPr txBox="1"/>
          <p:nvPr/>
        </p:nvSpPr>
        <p:spPr>
          <a:xfrm>
            <a:off x="838200" y="63407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3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1582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grpSp>
        <p:nvGrpSpPr>
          <p:cNvPr id="2355" name="Group"/>
          <p:cNvGrpSpPr/>
          <p:nvPr/>
        </p:nvGrpSpPr>
        <p:grpSpPr>
          <a:xfrm>
            <a:off x="1597363" y="2065764"/>
            <a:ext cx="533401" cy="457201"/>
            <a:chOff x="0" y="0"/>
            <a:chExt cx="533400" cy="457200"/>
          </a:xfrm>
        </p:grpSpPr>
        <p:sp>
          <p:nvSpPr>
            <p:cNvPr id="2353" name="Rectangle"/>
            <p:cNvSpPr/>
            <p:nvPr/>
          </p:nvSpPr>
          <p:spPr>
            <a:xfrm>
              <a:off x="0" y="0"/>
              <a:ext cx="533400" cy="457200"/>
            </a:xfrm>
            <a:prstGeom prst="rect">
              <a:avLst/>
            </a:prstGeom>
            <a:solidFill>
              <a:srgbClr val="0000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54" name="wn"/>
            <p:cNvSpPr txBox="1"/>
            <p:nvPr/>
          </p:nvSpPr>
          <p:spPr>
            <a:xfrm>
              <a:off x="100292" y="32668"/>
              <a:ext cx="332816" cy="39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i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i="1" baseline="-25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</a:p>
          </p:txBody>
        </p:sp>
      </p:grpSp>
      <p:sp>
        <p:nvSpPr>
          <p:cNvPr id="2356" name="Find an optimal solution using items 1, 2, …, n-1 with weight limit W - wn"/>
          <p:cNvSpPr txBox="1"/>
          <p:nvPr/>
        </p:nvSpPr>
        <p:spPr>
          <a:xfrm>
            <a:off x="702153" y="4030245"/>
            <a:ext cx="4343401" cy="806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Find an optimal solution using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n-1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 - w</a:t>
            </a:r>
            <a:r>
              <a:rPr i="1" baseline="-21545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</p:txBody>
      </p:sp>
      <p:grpSp>
        <p:nvGrpSpPr>
          <p:cNvPr id="2359" name="Group"/>
          <p:cNvGrpSpPr/>
          <p:nvPr/>
        </p:nvGrpSpPr>
        <p:grpSpPr>
          <a:xfrm>
            <a:off x="6703726" y="2058246"/>
            <a:ext cx="533401" cy="457201"/>
            <a:chOff x="0" y="0"/>
            <a:chExt cx="533400" cy="457200"/>
          </a:xfrm>
        </p:grpSpPr>
        <p:sp>
          <p:nvSpPr>
            <p:cNvPr id="2357" name="Rectangle"/>
            <p:cNvSpPr/>
            <p:nvPr/>
          </p:nvSpPr>
          <p:spPr>
            <a:xfrm>
              <a:off x="0" y="0"/>
              <a:ext cx="533400" cy="457200"/>
            </a:xfrm>
            <a:prstGeom prst="rect">
              <a:avLst/>
            </a:prstGeom>
            <a:solidFill>
              <a:srgbClr val="0000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58" name="wn"/>
            <p:cNvSpPr txBox="1"/>
            <p:nvPr/>
          </p:nvSpPr>
          <p:spPr>
            <a:xfrm>
              <a:off x="100292" y="32668"/>
              <a:ext cx="332816" cy="39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i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i="1" baseline="-25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</a:p>
          </p:txBody>
        </p:sp>
      </p:grpSp>
      <p:sp>
        <p:nvSpPr>
          <p:cNvPr id="2360" name="Find an optimal solution using items 1, 2, …, n-1 with weight limit W"/>
          <p:cNvSpPr txBox="1"/>
          <p:nvPr/>
        </p:nvSpPr>
        <p:spPr>
          <a:xfrm>
            <a:off x="6629400" y="3929248"/>
            <a:ext cx="4616699" cy="789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Find an optimal solution using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n-1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361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grpSp>
        <p:nvGrpSpPr>
          <p:cNvPr id="2366" name="Group"/>
          <p:cNvGrpSpPr/>
          <p:nvPr/>
        </p:nvGrpSpPr>
        <p:grpSpPr>
          <a:xfrm>
            <a:off x="2302892" y="5018268"/>
            <a:ext cx="8296998" cy="1140579"/>
            <a:chOff x="0" y="0"/>
            <a:chExt cx="8296996" cy="1140578"/>
          </a:xfrm>
        </p:grpSpPr>
        <p:sp>
          <p:nvSpPr>
            <p:cNvPr id="2362" name="max"/>
            <p:cNvSpPr txBox="1"/>
            <p:nvPr/>
          </p:nvSpPr>
          <p:spPr>
            <a:xfrm>
              <a:off x="1238321" y="341179"/>
              <a:ext cx="58718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363" name="F[i-1, w-wi] + vi    Case I: item i is taken, and w &gt;= wi…"/>
            <p:cNvSpPr txBox="1"/>
            <p:nvPr/>
          </p:nvSpPr>
          <p:spPr>
            <a:xfrm>
              <a:off x="2123970" y="0"/>
              <a:ext cx="6173027" cy="114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F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sz="2000" b="1" i="1">
                  <a:latin typeface="Times New Roman"/>
                  <a:ea typeface="Times New Roman"/>
                  <a:cs typeface="Times New Roman"/>
                  <a:sym typeface="Times New Roman"/>
                </a:rPr>
                <a:t>i-1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Case I: 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F[i-1, w]	 Case II: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364" name="Line"/>
            <p:cNvSpPr/>
            <p:nvPr/>
          </p:nvSpPr>
          <p:spPr>
            <a:xfrm>
              <a:off x="1869412" y="196221"/>
              <a:ext cx="169706" cy="76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5" name="F[i, w] ="/>
            <p:cNvSpPr txBox="1"/>
            <p:nvPr/>
          </p:nvSpPr>
          <p:spPr>
            <a:xfrm>
              <a:off x="0" y="375825"/>
              <a:ext cx="115593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F[i, w] =</a:t>
              </a:r>
            </a:p>
          </p:txBody>
        </p:sp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8151" y="6683211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369" name="Consider following items…"/>
          <p:cNvSpPr txBox="1"/>
          <p:nvPr/>
        </p:nvSpPr>
        <p:spPr>
          <a:xfrm>
            <a:off x="780767" y="1201984"/>
            <a:ext cx="3326960" cy="2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Consider following items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(weight, value):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#1(2oz, $2),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#2(4oz, $3),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#3(3oz, $3),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#4(5oz, $6),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#5(2oz, $4),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</a:t>
            </a:r>
            <a:r>
              <a:rPr b="1" dirty="0"/>
              <a:t>6(6oz, $9)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Weight limit 10oz</a:t>
            </a:r>
          </a:p>
        </p:txBody>
      </p:sp>
      <p:sp>
        <p:nvSpPr>
          <p:cNvPr id="2370" name="F(#6,10)"/>
          <p:cNvSpPr txBox="1"/>
          <p:nvPr/>
        </p:nvSpPr>
        <p:spPr>
          <a:xfrm>
            <a:off x="7415090" y="1737144"/>
            <a:ext cx="102338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F(#6,10)</a:t>
            </a:r>
          </a:p>
        </p:txBody>
      </p:sp>
      <p:sp>
        <p:nvSpPr>
          <p:cNvPr id="2371" name="F(#5,10)"/>
          <p:cNvSpPr txBox="1"/>
          <p:nvPr/>
        </p:nvSpPr>
        <p:spPr>
          <a:xfrm>
            <a:off x="5155543" y="2412003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</a:t>
            </a:r>
            <a:r>
              <a:rPr b="1"/>
              <a:t>5</a:t>
            </a:r>
            <a:r>
              <a:t>,10)</a:t>
            </a:r>
          </a:p>
        </p:txBody>
      </p:sp>
      <p:sp>
        <p:nvSpPr>
          <p:cNvPr id="2372" name="Line"/>
          <p:cNvSpPr/>
          <p:nvPr/>
        </p:nvSpPr>
        <p:spPr>
          <a:xfrm flipH="1">
            <a:off x="5794752" y="2047772"/>
            <a:ext cx="1627740" cy="32057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3" name="A"/>
          <p:cNvSpPr txBox="1"/>
          <p:nvPr/>
        </p:nvSpPr>
        <p:spPr>
          <a:xfrm>
            <a:off x="5961234" y="1810324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374" name="Line"/>
          <p:cNvSpPr/>
          <p:nvPr/>
        </p:nvSpPr>
        <p:spPr>
          <a:xfrm flipH="1">
            <a:off x="8207032" y="1577047"/>
            <a:ext cx="264751" cy="26475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378" name="Group"/>
          <p:cNvGrpSpPr/>
          <p:nvPr/>
        </p:nvGrpSpPr>
        <p:grpSpPr>
          <a:xfrm>
            <a:off x="8454987" y="1260856"/>
            <a:ext cx="2678036" cy="580942"/>
            <a:chOff x="0" y="0"/>
            <a:chExt cx="2678034" cy="580940"/>
          </a:xfrm>
        </p:grpSpPr>
        <p:sp>
          <p:nvSpPr>
            <p:cNvPr id="2375" name="max{ F(#5,10),   F(#5,4)+$9 }"/>
            <p:cNvSpPr txBox="1"/>
            <p:nvPr/>
          </p:nvSpPr>
          <p:spPr>
            <a:xfrm>
              <a:off x="0" y="0"/>
              <a:ext cx="267803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9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max{ </a:t>
              </a:r>
              <a:r>
                <a:rPr u="sng"/>
                <a:t>F(#5,10),</a:t>
              </a:r>
              <a:r>
                <a:t>   </a:t>
              </a:r>
              <a:r>
                <a:rPr u="sng"/>
                <a:t>F(#5,4)+$9 }</a:t>
              </a:r>
            </a:p>
          </p:txBody>
        </p:sp>
        <p:sp>
          <p:nvSpPr>
            <p:cNvPr id="2376" name="A"/>
            <p:cNvSpPr txBox="1"/>
            <p:nvPr/>
          </p:nvSpPr>
          <p:spPr>
            <a:xfrm>
              <a:off x="755985" y="229182"/>
              <a:ext cx="22647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377" name="B"/>
            <p:cNvSpPr txBox="1"/>
            <p:nvPr/>
          </p:nvSpPr>
          <p:spPr>
            <a:xfrm>
              <a:off x="1995356" y="220351"/>
              <a:ext cx="265086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2379" name="Line"/>
          <p:cNvSpPr/>
          <p:nvPr/>
        </p:nvSpPr>
        <p:spPr>
          <a:xfrm>
            <a:off x="5641302" y="2764949"/>
            <a:ext cx="337438" cy="48141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0" name="B"/>
          <p:cNvSpPr txBox="1"/>
          <p:nvPr/>
        </p:nvSpPr>
        <p:spPr>
          <a:xfrm>
            <a:off x="5828529" y="2714332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381" name="Line"/>
          <p:cNvSpPr/>
          <p:nvPr/>
        </p:nvSpPr>
        <p:spPr>
          <a:xfrm flipH="1">
            <a:off x="4652522" y="2612318"/>
            <a:ext cx="538080" cy="53808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2" name="A"/>
          <p:cNvSpPr txBox="1"/>
          <p:nvPr/>
        </p:nvSpPr>
        <p:spPr>
          <a:xfrm>
            <a:off x="4726748" y="265748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383" name="F(#4,10)"/>
          <p:cNvSpPr txBox="1"/>
          <p:nvPr/>
        </p:nvSpPr>
        <p:spPr>
          <a:xfrm>
            <a:off x="3978276" y="3138092"/>
            <a:ext cx="102338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F(#4,10)</a:t>
            </a:r>
          </a:p>
        </p:txBody>
      </p:sp>
      <p:sp>
        <p:nvSpPr>
          <p:cNvPr id="2384" name="Line"/>
          <p:cNvSpPr/>
          <p:nvPr/>
        </p:nvSpPr>
        <p:spPr>
          <a:xfrm flipH="1">
            <a:off x="2634527" y="3456794"/>
            <a:ext cx="1358223" cy="86351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5" name="A"/>
          <p:cNvSpPr txBox="1"/>
          <p:nvPr/>
        </p:nvSpPr>
        <p:spPr>
          <a:xfrm>
            <a:off x="3377100" y="3711773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386" name="Line"/>
          <p:cNvSpPr/>
          <p:nvPr/>
        </p:nvSpPr>
        <p:spPr>
          <a:xfrm>
            <a:off x="4241180" y="3449207"/>
            <a:ext cx="493444" cy="71300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7" name="B"/>
          <p:cNvSpPr txBox="1"/>
          <p:nvPr/>
        </p:nvSpPr>
        <p:spPr>
          <a:xfrm>
            <a:off x="4536128" y="3676825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388" name="F(#3,5)"/>
          <p:cNvSpPr txBox="1"/>
          <p:nvPr/>
        </p:nvSpPr>
        <p:spPr>
          <a:xfrm>
            <a:off x="4635163" y="4204122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F(#3,</a:t>
            </a:r>
            <a:r>
              <a:rPr b="1"/>
              <a:t>5</a:t>
            </a:r>
            <a:r>
              <a:t>)</a:t>
            </a:r>
          </a:p>
        </p:txBody>
      </p:sp>
      <p:sp>
        <p:nvSpPr>
          <p:cNvPr id="2389" name="F(#4,8)"/>
          <p:cNvSpPr txBox="1"/>
          <p:nvPr/>
        </p:nvSpPr>
        <p:spPr>
          <a:xfrm>
            <a:off x="5958617" y="3169792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F(#4,8)</a:t>
            </a:r>
          </a:p>
        </p:txBody>
      </p:sp>
      <p:sp>
        <p:nvSpPr>
          <p:cNvPr id="2390" name="Line"/>
          <p:cNvSpPr/>
          <p:nvPr/>
        </p:nvSpPr>
        <p:spPr>
          <a:xfrm>
            <a:off x="6367224" y="3472323"/>
            <a:ext cx="233025" cy="74632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1" name="Line"/>
          <p:cNvSpPr/>
          <p:nvPr/>
        </p:nvSpPr>
        <p:spPr>
          <a:xfrm>
            <a:off x="6614394" y="3463608"/>
            <a:ext cx="1119989" cy="76979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2" name="B"/>
          <p:cNvSpPr txBox="1"/>
          <p:nvPr/>
        </p:nvSpPr>
        <p:spPr>
          <a:xfrm>
            <a:off x="7053066" y="3500078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393" name="F(#3,3)"/>
          <p:cNvSpPr txBox="1"/>
          <p:nvPr/>
        </p:nvSpPr>
        <p:spPr>
          <a:xfrm>
            <a:off x="7577404" y="4231686"/>
            <a:ext cx="70205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F(#3,3)</a:t>
            </a:r>
          </a:p>
        </p:txBody>
      </p:sp>
      <p:sp>
        <p:nvSpPr>
          <p:cNvPr id="2394" name="F(#3,10)"/>
          <p:cNvSpPr txBox="1"/>
          <p:nvPr/>
        </p:nvSpPr>
        <p:spPr>
          <a:xfrm>
            <a:off x="2026921" y="4240472"/>
            <a:ext cx="83602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F(#3,10)</a:t>
            </a:r>
          </a:p>
        </p:txBody>
      </p:sp>
      <p:grpSp>
        <p:nvGrpSpPr>
          <p:cNvPr id="2398" name="Group"/>
          <p:cNvGrpSpPr/>
          <p:nvPr/>
        </p:nvGrpSpPr>
        <p:grpSpPr>
          <a:xfrm>
            <a:off x="535175" y="5192070"/>
            <a:ext cx="1033973" cy="730335"/>
            <a:chOff x="0" y="0"/>
            <a:chExt cx="1033972" cy="730334"/>
          </a:xfrm>
        </p:grpSpPr>
        <p:sp>
          <p:nvSpPr>
            <p:cNvPr id="2395" name="Line"/>
            <p:cNvSpPr/>
            <p:nvPr/>
          </p:nvSpPr>
          <p:spPr>
            <a:xfrm flipH="1">
              <a:off x="601475" y="88184"/>
              <a:ext cx="373492" cy="37349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396" name="A"/>
            <p:cNvSpPr txBox="1"/>
            <p:nvPr/>
          </p:nvSpPr>
          <p:spPr>
            <a:xfrm>
              <a:off x="486690" y="0"/>
              <a:ext cx="226478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397" name="F(10,#1)=$2"/>
            <p:cNvSpPr txBox="1"/>
            <p:nvPr/>
          </p:nvSpPr>
          <p:spPr>
            <a:xfrm>
              <a:off x="0" y="443247"/>
              <a:ext cx="103397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F(10,#1)=$2</a:t>
              </a:r>
            </a:p>
          </p:txBody>
        </p:sp>
      </p:grpSp>
      <p:sp>
        <p:nvSpPr>
          <p:cNvPr id="2399" name="Line"/>
          <p:cNvSpPr/>
          <p:nvPr/>
        </p:nvSpPr>
        <p:spPr>
          <a:xfrm flipH="1">
            <a:off x="4558978" y="4603491"/>
            <a:ext cx="373492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0" name="A"/>
          <p:cNvSpPr txBox="1"/>
          <p:nvPr/>
        </p:nvSpPr>
        <p:spPr>
          <a:xfrm>
            <a:off x="4443652" y="4506095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01" name="F(#2,5)"/>
          <p:cNvSpPr txBox="1"/>
          <p:nvPr/>
        </p:nvSpPr>
        <p:spPr>
          <a:xfrm>
            <a:off x="4132380" y="5001508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F(#2,5)</a:t>
            </a:r>
          </a:p>
        </p:txBody>
      </p:sp>
      <p:sp>
        <p:nvSpPr>
          <p:cNvPr id="2402" name="Line"/>
          <p:cNvSpPr/>
          <p:nvPr/>
        </p:nvSpPr>
        <p:spPr>
          <a:xfrm flipH="1">
            <a:off x="3828768" y="528025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3" name="A"/>
          <p:cNvSpPr txBox="1"/>
          <p:nvPr/>
        </p:nvSpPr>
        <p:spPr>
          <a:xfrm>
            <a:off x="3713984" y="5192070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04" name="F(5,#1)=$2"/>
          <p:cNvSpPr txBox="1"/>
          <p:nvPr/>
        </p:nvSpPr>
        <p:spPr>
          <a:xfrm>
            <a:off x="3315428" y="5639539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F(5,#1)=$2</a:t>
            </a:r>
          </a:p>
        </p:txBody>
      </p:sp>
      <p:sp>
        <p:nvSpPr>
          <p:cNvPr id="2405" name="Line"/>
          <p:cNvSpPr/>
          <p:nvPr/>
        </p:nvSpPr>
        <p:spPr>
          <a:xfrm>
            <a:off x="5270729" y="4496921"/>
            <a:ext cx="204745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6" name="B"/>
          <p:cNvSpPr txBox="1"/>
          <p:nvPr/>
        </p:nvSpPr>
        <p:spPr>
          <a:xfrm>
            <a:off x="5386492" y="4529795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07" name="F(#2,7)"/>
          <p:cNvSpPr txBox="1"/>
          <p:nvPr/>
        </p:nvSpPr>
        <p:spPr>
          <a:xfrm>
            <a:off x="5168565" y="5035374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F(#2,7)</a:t>
            </a:r>
          </a:p>
        </p:txBody>
      </p:sp>
      <p:sp>
        <p:nvSpPr>
          <p:cNvPr id="2408" name="Line"/>
          <p:cNvSpPr/>
          <p:nvPr/>
        </p:nvSpPr>
        <p:spPr>
          <a:xfrm>
            <a:off x="4342723" y="5277175"/>
            <a:ext cx="204744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9" name="B"/>
          <p:cNvSpPr txBox="1"/>
          <p:nvPr/>
        </p:nvSpPr>
        <p:spPr>
          <a:xfrm>
            <a:off x="4458486" y="5310050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10" name="F(#1,1)=0"/>
          <p:cNvSpPr txBox="1"/>
          <p:nvPr/>
        </p:nvSpPr>
        <p:spPr>
          <a:xfrm>
            <a:off x="4185404" y="5878662"/>
            <a:ext cx="92824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F(#1,</a:t>
            </a:r>
            <a:r>
              <a:rPr b="1"/>
              <a:t>1</a:t>
            </a:r>
            <a:r>
              <a:t>)=0</a:t>
            </a:r>
          </a:p>
        </p:txBody>
      </p:sp>
      <p:sp>
        <p:nvSpPr>
          <p:cNvPr id="2411" name="A"/>
          <p:cNvSpPr txBox="1"/>
          <p:nvPr/>
        </p:nvSpPr>
        <p:spPr>
          <a:xfrm>
            <a:off x="6181684" y="3539803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12" name="F(#3,8)"/>
          <p:cNvSpPr txBox="1"/>
          <p:nvPr/>
        </p:nvSpPr>
        <p:spPr>
          <a:xfrm>
            <a:off x="6354609" y="4226221"/>
            <a:ext cx="83602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F(#3,8)</a:t>
            </a:r>
          </a:p>
        </p:txBody>
      </p:sp>
      <p:sp>
        <p:nvSpPr>
          <p:cNvPr id="2413" name="Line"/>
          <p:cNvSpPr/>
          <p:nvPr/>
        </p:nvSpPr>
        <p:spPr>
          <a:xfrm flipH="1">
            <a:off x="6270069" y="4598987"/>
            <a:ext cx="451726" cy="45172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14" name="A"/>
          <p:cNvSpPr txBox="1"/>
          <p:nvPr/>
        </p:nvSpPr>
        <p:spPr>
          <a:xfrm>
            <a:off x="6354609" y="4481786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15" name="F(#2,8)"/>
          <p:cNvSpPr txBox="1"/>
          <p:nvPr/>
        </p:nvSpPr>
        <p:spPr>
          <a:xfrm>
            <a:off x="5777937" y="5067722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F(#2,8)</a:t>
            </a:r>
          </a:p>
        </p:txBody>
      </p:sp>
      <p:sp>
        <p:nvSpPr>
          <p:cNvPr id="2416" name="Line"/>
          <p:cNvSpPr/>
          <p:nvPr/>
        </p:nvSpPr>
        <p:spPr>
          <a:xfrm flipH="1">
            <a:off x="5545840" y="5348004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17" name="A"/>
          <p:cNvSpPr txBox="1"/>
          <p:nvPr/>
        </p:nvSpPr>
        <p:spPr>
          <a:xfrm>
            <a:off x="5431056" y="525981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18" name="F(#1,8)=$2"/>
          <p:cNvSpPr txBox="1"/>
          <p:nvPr/>
        </p:nvSpPr>
        <p:spPr>
          <a:xfrm>
            <a:off x="5027309" y="5687039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F(#1,8)=$2</a:t>
            </a:r>
          </a:p>
        </p:txBody>
      </p:sp>
      <p:sp>
        <p:nvSpPr>
          <p:cNvPr id="2419" name="Line"/>
          <p:cNvSpPr/>
          <p:nvPr/>
        </p:nvSpPr>
        <p:spPr>
          <a:xfrm>
            <a:off x="6779517" y="4511253"/>
            <a:ext cx="204745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20" name="B"/>
          <p:cNvSpPr txBox="1"/>
          <p:nvPr/>
        </p:nvSpPr>
        <p:spPr>
          <a:xfrm>
            <a:off x="6927140" y="4600516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21" name="F(#2,5)"/>
          <p:cNvSpPr txBox="1"/>
          <p:nvPr/>
        </p:nvSpPr>
        <p:spPr>
          <a:xfrm>
            <a:off x="6674282" y="5055740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F(#2,5)</a:t>
            </a:r>
          </a:p>
        </p:txBody>
      </p:sp>
      <p:sp>
        <p:nvSpPr>
          <p:cNvPr id="2422" name="Line"/>
          <p:cNvSpPr/>
          <p:nvPr/>
        </p:nvSpPr>
        <p:spPr>
          <a:xfrm>
            <a:off x="6059795" y="5344925"/>
            <a:ext cx="204745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23" name="B"/>
          <p:cNvSpPr txBox="1"/>
          <p:nvPr/>
        </p:nvSpPr>
        <p:spPr>
          <a:xfrm>
            <a:off x="6175558" y="5377800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24" name="F(#1,4)=$2"/>
          <p:cNvSpPr txBox="1"/>
          <p:nvPr/>
        </p:nvSpPr>
        <p:spPr>
          <a:xfrm>
            <a:off x="5967431" y="5887149"/>
            <a:ext cx="100083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F(#1,4)=$2</a:t>
            </a:r>
          </a:p>
        </p:txBody>
      </p:sp>
      <p:sp>
        <p:nvSpPr>
          <p:cNvPr id="2425" name="Line"/>
          <p:cNvSpPr/>
          <p:nvPr/>
        </p:nvSpPr>
        <p:spPr>
          <a:xfrm>
            <a:off x="8377141" y="2047784"/>
            <a:ext cx="1640009" cy="287149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26" name="B"/>
          <p:cNvSpPr txBox="1"/>
          <p:nvPr/>
        </p:nvSpPr>
        <p:spPr>
          <a:xfrm>
            <a:off x="8456635" y="1724311"/>
            <a:ext cx="265086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2427" name="A"/>
          <p:cNvSpPr txBox="1"/>
          <p:nvPr/>
        </p:nvSpPr>
        <p:spPr>
          <a:xfrm>
            <a:off x="9100119" y="4470494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28" name="A"/>
          <p:cNvSpPr txBox="1"/>
          <p:nvPr/>
        </p:nvSpPr>
        <p:spPr>
          <a:xfrm>
            <a:off x="8601306" y="5272587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29" name="F(#4,2)"/>
          <p:cNvSpPr txBox="1"/>
          <p:nvPr/>
        </p:nvSpPr>
        <p:spPr>
          <a:xfrm>
            <a:off x="10681028" y="3098207"/>
            <a:ext cx="65836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F(#4,2)</a:t>
            </a:r>
          </a:p>
        </p:txBody>
      </p:sp>
      <p:sp>
        <p:nvSpPr>
          <p:cNvPr id="2430" name="F(#5,4)"/>
          <p:cNvSpPr txBox="1"/>
          <p:nvPr/>
        </p:nvSpPr>
        <p:spPr>
          <a:xfrm>
            <a:off x="10067283" y="2295276"/>
            <a:ext cx="73731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F(#5,4)</a:t>
            </a:r>
          </a:p>
        </p:txBody>
      </p:sp>
      <p:sp>
        <p:nvSpPr>
          <p:cNvPr id="2431" name="Line"/>
          <p:cNvSpPr/>
          <p:nvPr/>
        </p:nvSpPr>
        <p:spPr>
          <a:xfrm>
            <a:off x="10468094" y="2608050"/>
            <a:ext cx="337439" cy="481415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32" name="B"/>
          <p:cNvSpPr txBox="1"/>
          <p:nvPr/>
        </p:nvSpPr>
        <p:spPr>
          <a:xfrm>
            <a:off x="10655321" y="2557434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33" name="Line"/>
          <p:cNvSpPr/>
          <p:nvPr/>
        </p:nvSpPr>
        <p:spPr>
          <a:xfrm flipH="1">
            <a:off x="10107488" y="2591508"/>
            <a:ext cx="252931" cy="4979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34" name="A"/>
          <p:cNvSpPr txBox="1"/>
          <p:nvPr/>
        </p:nvSpPr>
        <p:spPr>
          <a:xfrm>
            <a:off x="9992703" y="2627788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35" name="F(#4,4)"/>
          <p:cNvSpPr txBox="1"/>
          <p:nvPr/>
        </p:nvSpPr>
        <p:spPr>
          <a:xfrm>
            <a:off x="9602484" y="3106951"/>
            <a:ext cx="74233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F(#4,4)</a:t>
            </a:r>
          </a:p>
        </p:txBody>
      </p:sp>
      <p:sp>
        <p:nvSpPr>
          <p:cNvPr id="2436" name="Line"/>
          <p:cNvSpPr/>
          <p:nvPr/>
        </p:nvSpPr>
        <p:spPr>
          <a:xfrm flipH="1">
            <a:off x="9702294" y="3423226"/>
            <a:ext cx="264475" cy="78816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37" name="A"/>
          <p:cNvSpPr txBox="1"/>
          <p:nvPr/>
        </p:nvSpPr>
        <p:spPr>
          <a:xfrm>
            <a:off x="9588241" y="3537039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38" name="F(#3,4)"/>
          <p:cNvSpPr txBox="1"/>
          <p:nvPr/>
        </p:nvSpPr>
        <p:spPr>
          <a:xfrm>
            <a:off x="9392311" y="4182169"/>
            <a:ext cx="70205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F(#3,4)</a:t>
            </a:r>
          </a:p>
        </p:txBody>
      </p:sp>
      <p:sp>
        <p:nvSpPr>
          <p:cNvPr id="2439" name="Line"/>
          <p:cNvSpPr/>
          <p:nvPr/>
        </p:nvSpPr>
        <p:spPr>
          <a:xfrm>
            <a:off x="9755539" y="4499451"/>
            <a:ext cx="338823" cy="52613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0" name="B"/>
          <p:cNvSpPr txBox="1"/>
          <p:nvPr/>
        </p:nvSpPr>
        <p:spPr>
          <a:xfrm>
            <a:off x="9944150" y="4493552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41" name="Line"/>
          <p:cNvSpPr/>
          <p:nvPr/>
        </p:nvSpPr>
        <p:spPr>
          <a:xfrm flipH="1">
            <a:off x="9232866" y="4533576"/>
            <a:ext cx="343853" cy="5155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2" name="F(#2,4)"/>
          <p:cNvSpPr txBox="1"/>
          <p:nvPr/>
        </p:nvSpPr>
        <p:spPr>
          <a:xfrm>
            <a:off x="8837438" y="5024582"/>
            <a:ext cx="70205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F(#2,4)</a:t>
            </a:r>
          </a:p>
        </p:txBody>
      </p:sp>
      <p:sp>
        <p:nvSpPr>
          <p:cNvPr id="2443" name="Line"/>
          <p:cNvSpPr/>
          <p:nvPr/>
        </p:nvSpPr>
        <p:spPr>
          <a:xfrm>
            <a:off x="9197624" y="5289247"/>
            <a:ext cx="221606" cy="53723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4" name="B"/>
          <p:cNvSpPr txBox="1"/>
          <p:nvPr/>
        </p:nvSpPr>
        <p:spPr>
          <a:xfrm>
            <a:off x="9318873" y="5344133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45" name="Line"/>
          <p:cNvSpPr/>
          <p:nvPr/>
        </p:nvSpPr>
        <p:spPr>
          <a:xfrm flipH="1">
            <a:off x="8746813" y="5289626"/>
            <a:ext cx="343634" cy="52657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6" name="F(#1,4)=$2"/>
          <p:cNvSpPr txBox="1"/>
          <p:nvPr/>
        </p:nvSpPr>
        <p:spPr>
          <a:xfrm>
            <a:off x="8169293" y="5787071"/>
            <a:ext cx="93082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F(#1,4)=$2</a:t>
            </a:r>
          </a:p>
        </p:txBody>
      </p:sp>
      <p:sp>
        <p:nvSpPr>
          <p:cNvPr id="2447" name="F(#1,0)=0"/>
          <p:cNvSpPr txBox="1"/>
          <p:nvPr/>
        </p:nvSpPr>
        <p:spPr>
          <a:xfrm>
            <a:off x="9320568" y="5787071"/>
            <a:ext cx="97664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F(#1,0)=0</a:t>
            </a:r>
          </a:p>
        </p:txBody>
      </p:sp>
      <p:sp>
        <p:nvSpPr>
          <p:cNvPr id="2448" name="F(#2,1)=$0"/>
          <p:cNvSpPr txBox="1"/>
          <p:nvPr/>
        </p:nvSpPr>
        <p:spPr>
          <a:xfrm>
            <a:off x="9782193" y="5028187"/>
            <a:ext cx="131011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F(#2,1)=$0</a:t>
            </a:r>
          </a:p>
        </p:txBody>
      </p:sp>
      <p:sp>
        <p:nvSpPr>
          <p:cNvPr id="2449" name="…"/>
          <p:cNvSpPr txBox="1"/>
          <p:nvPr/>
        </p:nvSpPr>
        <p:spPr>
          <a:xfrm>
            <a:off x="10479246" y="4315429"/>
            <a:ext cx="35604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…</a:t>
            </a:r>
          </a:p>
        </p:txBody>
      </p:sp>
      <p:sp>
        <p:nvSpPr>
          <p:cNvPr id="2450" name="…"/>
          <p:cNvSpPr txBox="1"/>
          <p:nvPr/>
        </p:nvSpPr>
        <p:spPr>
          <a:xfrm>
            <a:off x="10133707" y="5278599"/>
            <a:ext cx="35604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…</a:t>
            </a:r>
          </a:p>
        </p:txBody>
      </p:sp>
      <p:sp>
        <p:nvSpPr>
          <p:cNvPr id="2451" name="Line"/>
          <p:cNvSpPr/>
          <p:nvPr/>
        </p:nvSpPr>
        <p:spPr>
          <a:xfrm flipH="1">
            <a:off x="1866860" y="4603491"/>
            <a:ext cx="373492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2" name="A"/>
          <p:cNvSpPr txBox="1"/>
          <p:nvPr/>
        </p:nvSpPr>
        <p:spPr>
          <a:xfrm>
            <a:off x="1945418" y="4414037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53" name="F(#2,10)"/>
          <p:cNvSpPr txBox="1"/>
          <p:nvPr/>
        </p:nvSpPr>
        <p:spPr>
          <a:xfrm>
            <a:off x="1541670" y="4929881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F(#2,</a:t>
            </a:r>
            <a:r>
              <a:rPr b="1"/>
              <a:t>10</a:t>
            </a:r>
            <a:r>
              <a:t>)</a:t>
            </a:r>
          </a:p>
        </p:txBody>
      </p:sp>
      <p:sp>
        <p:nvSpPr>
          <p:cNvPr id="2454" name="Line"/>
          <p:cNvSpPr/>
          <p:nvPr/>
        </p:nvSpPr>
        <p:spPr>
          <a:xfrm>
            <a:off x="2578611" y="4496921"/>
            <a:ext cx="204745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5" name="B"/>
          <p:cNvSpPr txBox="1"/>
          <p:nvPr/>
        </p:nvSpPr>
        <p:spPr>
          <a:xfrm>
            <a:off x="2694374" y="4529795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56" name="F(#2, 7)"/>
          <p:cNvSpPr txBox="1"/>
          <p:nvPr/>
        </p:nvSpPr>
        <p:spPr>
          <a:xfrm>
            <a:off x="2555006" y="4999972"/>
            <a:ext cx="76571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F(#2, </a:t>
            </a:r>
            <a:r>
              <a:rPr b="1"/>
              <a:t>7</a:t>
            </a:r>
            <a:r>
              <a:t>)</a:t>
            </a:r>
          </a:p>
        </p:txBody>
      </p:sp>
      <p:sp>
        <p:nvSpPr>
          <p:cNvPr id="2457" name="Line"/>
          <p:cNvSpPr/>
          <p:nvPr/>
        </p:nvSpPr>
        <p:spPr>
          <a:xfrm flipH="1">
            <a:off x="2261495" y="5297233"/>
            <a:ext cx="373492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8" name="F(7,#1)=$2"/>
          <p:cNvSpPr txBox="1"/>
          <p:nvPr/>
        </p:nvSpPr>
        <p:spPr>
          <a:xfrm>
            <a:off x="1927946" y="5639539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F(7,#1)=$2</a:t>
            </a:r>
          </a:p>
        </p:txBody>
      </p:sp>
      <p:sp>
        <p:nvSpPr>
          <p:cNvPr id="2459" name="Line"/>
          <p:cNvSpPr/>
          <p:nvPr/>
        </p:nvSpPr>
        <p:spPr>
          <a:xfrm>
            <a:off x="2910477" y="5283764"/>
            <a:ext cx="204744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0" name="B"/>
          <p:cNvSpPr txBox="1"/>
          <p:nvPr/>
        </p:nvSpPr>
        <p:spPr>
          <a:xfrm>
            <a:off x="3026239" y="531663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61" name="F(#1,3)=$2"/>
          <p:cNvSpPr txBox="1"/>
          <p:nvPr/>
        </p:nvSpPr>
        <p:spPr>
          <a:xfrm>
            <a:off x="2560268" y="5886477"/>
            <a:ext cx="123853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F(#1,</a:t>
            </a:r>
            <a:r>
              <a:rPr b="1"/>
              <a:t>3</a:t>
            </a:r>
            <a:r>
              <a:t>)=$2</a:t>
            </a:r>
          </a:p>
        </p:txBody>
      </p:sp>
      <p:sp>
        <p:nvSpPr>
          <p:cNvPr id="2462" name="Line"/>
          <p:cNvSpPr/>
          <p:nvPr/>
        </p:nvSpPr>
        <p:spPr>
          <a:xfrm>
            <a:off x="1650605" y="5277176"/>
            <a:ext cx="204744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3" name="B"/>
          <p:cNvSpPr txBox="1"/>
          <p:nvPr/>
        </p:nvSpPr>
        <p:spPr>
          <a:xfrm>
            <a:off x="1766368" y="5310050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64" name="F(#1,6)=$2"/>
          <p:cNvSpPr txBox="1"/>
          <p:nvPr/>
        </p:nvSpPr>
        <p:spPr>
          <a:xfrm>
            <a:off x="933358" y="5906365"/>
            <a:ext cx="123853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F(#1,6)=$2</a:t>
            </a:r>
          </a:p>
        </p:txBody>
      </p:sp>
      <p:sp>
        <p:nvSpPr>
          <p:cNvPr id="2465" name="+$3"/>
          <p:cNvSpPr txBox="1"/>
          <p:nvPr/>
        </p:nvSpPr>
        <p:spPr>
          <a:xfrm>
            <a:off x="2881520" y="4555657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66" name="+$6"/>
          <p:cNvSpPr txBox="1"/>
          <p:nvPr/>
        </p:nvSpPr>
        <p:spPr>
          <a:xfrm>
            <a:off x="4747637" y="3703685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+$6</a:t>
            </a:r>
          </a:p>
        </p:txBody>
      </p:sp>
      <p:sp>
        <p:nvSpPr>
          <p:cNvPr id="2467" name="+$6"/>
          <p:cNvSpPr txBox="1"/>
          <p:nvPr/>
        </p:nvSpPr>
        <p:spPr>
          <a:xfrm>
            <a:off x="7264443" y="3572524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+$6</a:t>
            </a:r>
          </a:p>
        </p:txBody>
      </p:sp>
      <p:sp>
        <p:nvSpPr>
          <p:cNvPr id="2468" name="Line"/>
          <p:cNvSpPr/>
          <p:nvPr/>
        </p:nvSpPr>
        <p:spPr>
          <a:xfrm flipH="1">
            <a:off x="7553273" y="4543594"/>
            <a:ext cx="252574" cy="43395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9" name="A"/>
          <p:cNvSpPr txBox="1"/>
          <p:nvPr/>
        </p:nvSpPr>
        <p:spPr>
          <a:xfrm>
            <a:off x="7457358" y="4515171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70" name="F(#2,3)"/>
          <p:cNvSpPr txBox="1"/>
          <p:nvPr/>
        </p:nvSpPr>
        <p:spPr>
          <a:xfrm>
            <a:off x="7393684" y="4992557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F(#2,3)</a:t>
            </a:r>
          </a:p>
        </p:txBody>
      </p:sp>
      <p:grpSp>
        <p:nvGrpSpPr>
          <p:cNvPr id="2474" name="Group"/>
          <p:cNvGrpSpPr/>
          <p:nvPr/>
        </p:nvGrpSpPr>
        <p:grpSpPr>
          <a:xfrm>
            <a:off x="8035368" y="4457010"/>
            <a:ext cx="461889" cy="817778"/>
            <a:chOff x="0" y="0"/>
            <a:chExt cx="461887" cy="817777"/>
          </a:xfrm>
        </p:grpSpPr>
        <p:sp>
          <p:nvSpPr>
            <p:cNvPr id="2471" name="Line"/>
            <p:cNvSpPr/>
            <p:nvPr/>
          </p:nvSpPr>
          <p:spPr>
            <a:xfrm>
              <a:off x="13652" y="0"/>
              <a:ext cx="204744" cy="57378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72" name="B"/>
            <p:cNvSpPr txBox="1"/>
            <p:nvPr/>
          </p:nvSpPr>
          <p:spPr>
            <a:xfrm>
              <a:off x="117705" y="37770"/>
              <a:ext cx="22647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473" name="+$3"/>
            <p:cNvSpPr txBox="1"/>
            <p:nvPr/>
          </p:nvSpPr>
          <p:spPr>
            <a:xfrm>
              <a:off x="0" y="530690"/>
              <a:ext cx="461888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9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+$3</a:t>
              </a:r>
            </a:p>
          </p:txBody>
        </p:sp>
      </p:grpSp>
      <p:sp>
        <p:nvSpPr>
          <p:cNvPr id="2475" name="Line"/>
          <p:cNvSpPr/>
          <p:nvPr/>
        </p:nvSpPr>
        <p:spPr>
          <a:xfrm flipH="1">
            <a:off x="7448972" y="5351846"/>
            <a:ext cx="105566" cy="42679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76" name="A"/>
          <p:cNvSpPr txBox="1"/>
          <p:nvPr/>
        </p:nvSpPr>
        <p:spPr>
          <a:xfrm>
            <a:off x="7257970" y="5297697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77" name="F(#1,3)=$2"/>
          <p:cNvSpPr txBox="1"/>
          <p:nvPr/>
        </p:nvSpPr>
        <p:spPr>
          <a:xfrm>
            <a:off x="7025296" y="5760210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F(#1,3)=$2</a:t>
            </a:r>
          </a:p>
        </p:txBody>
      </p:sp>
      <p:sp>
        <p:nvSpPr>
          <p:cNvPr id="2478" name="+$4"/>
          <p:cNvSpPr txBox="1"/>
          <p:nvPr/>
        </p:nvSpPr>
        <p:spPr>
          <a:xfrm>
            <a:off x="6065018" y="2639697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+$4</a:t>
            </a:r>
          </a:p>
        </p:txBody>
      </p:sp>
      <p:sp>
        <p:nvSpPr>
          <p:cNvPr id="2479" name="+$9"/>
          <p:cNvSpPr txBox="1"/>
          <p:nvPr/>
        </p:nvSpPr>
        <p:spPr>
          <a:xfrm>
            <a:off x="9152107" y="1924993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+$9</a:t>
            </a:r>
          </a:p>
        </p:txBody>
      </p:sp>
      <p:sp>
        <p:nvSpPr>
          <p:cNvPr id="2480" name="+$3"/>
          <p:cNvSpPr txBox="1"/>
          <p:nvPr/>
        </p:nvSpPr>
        <p:spPr>
          <a:xfrm>
            <a:off x="1935768" y="5344274"/>
            <a:ext cx="46188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81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grpSp>
        <p:nvGrpSpPr>
          <p:cNvPr id="2486" name="Group"/>
          <p:cNvGrpSpPr/>
          <p:nvPr/>
        </p:nvGrpSpPr>
        <p:grpSpPr>
          <a:xfrm>
            <a:off x="2667538" y="183886"/>
            <a:ext cx="8296998" cy="1140579"/>
            <a:chOff x="0" y="0"/>
            <a:chExt cx="8296996" cy="1140578"/>
          </a:xfrm>
        </p:grpSpPr>
        <p:sp>
          <p:nvSpPr>
            <p:cNvPr id="2482" name="max"/>
            <p:cNvSpPr txBox="1"/>
            <p:nvPr/>
          </p:nvSpPr>
          <p:spPr>
            <a:xfrm>
              <a:off x="1238321" y="341179"/>
              <a:ext cx="58718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483" name="F[i-1, w-wi] + vi    Case I: item i is taken, and w &gt;= wi…"/>
            <p:cNvSpPr txBox="1"/>
            <p:nvPr/>
          </p:nvSpPr>
          <p:spPr>
            <a:xfrm>
              <a:off x="2123970" y="0"/>
              <a:ext cx="6173027" cy="114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F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sz="2000" b="1" i="1">
                  <a:latin typeface="Times New Roman"/>
                  <a:ea typeface="Times New Roman"/>
                  <a:cs typeface="Times New Roman"/>
                  <a:sym typeface="Times New Roman"/>
                </a:rPr>
                <a:t>i-1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Case I: 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F[i-1, w]	 Case II: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484" name="Line"/>
            <p:cNvSpPr/>
            <p:nvPr/>
          </p:nvSpPr>
          <p:spPr>
            <a:xfrm>
              <a:off x="1869412" y="196221"/>
              <a:ext cx="169706" cy="76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5" name="F[i, w] ="/>
            <p:cNvSpPr txBox="1"/>
            <p:nvPr/>
          </p:nvSpPr>
          <p:spPr>
            <a:xfrm>
              <a:off x="0" y="375825"/>
              <a:ext cx="115593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F[i, w] =</a:t>
              </a:r>
            </a:p>
          </p:txBody>
        </p:sp>
      </p:grpSp>
      <p:sp>
        <p:nvSpPr>
          <p:cNvPr id="2487" name="+$3"/>
          <p:cNvSpPr txBox="1"/>
          <p:nvPr/>
        </p:nvSpPr>
        <p:spPr>
          <a:xfrm>
            <a:off x="10198621" y="4535166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88" name="+$4"/>
          <p:cNvSpPr txBox="1"/>
          <p:nvPr/>
        </p:nvSpPr>
        <p:spPr>
          <a:xfrm>
            <a:off x="10832508" y="2522018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+$4</a:t>
            </a:r>
          </a:p>
        </p:txBody>
      </p:sp>
      <p:sp>
        <p:nvSpPr>
          <p:cNvPr id="2489" name="+$3"/>
          <p:cNvSpPr txBox="1"/>
          <p:nvPr/>
        </p:nvSpPr>
        <p:spPr>
          <a:xfrm>
            <a:off x="6362758" y="5416325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90" name="+$3"/>
          <p:cNvSpPr txBox="1"/>
          <p:nvPr/>
        </p:nvSpPr>
        <p:spPr>
          <a:xfrm>
            <a:off x="9616632" y="5344274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91" name="Line"/>
          <p:cNvSpPr/>
          <p:nvPr/>
        </p:nvSpPr>
        <p:spPr>
          <a:xfrm>
            <a:off x="11114500" y="3339972"/>
            <a:ext cx="1" cy="728628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92" name="A"/>
          <p:cNvSpPr txBox="1"/>
          <p:nvPr/>
        </p:nvSpPr>
        <p:spPr>
          <a:xfrm>
            <a:off x="10737350" y="3461494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93" name="F(#3,2)"/>
          <p:cNvSpPr txBox="1"/>
          <p:nvPr/>
        </p:nvSpPr>
        <p:spPr>
          <a:xfrm>
            <a:off x="10682296" y="4118960"/>
            <a:ext cx="100083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F(#3,2)</a:t>
            </a:r>
          </a:p>
        </p:txBody>
      </p:sp>
      <p:sp>
        <p:nvSpPr>
          <p:cNvPr id="2494" name="Line"/>
          <p:cNvSpPr/>
          <p:nvPr/>
        </p:nvSpPr>
        <p:spPr>
          <a:xfrm>
            <a:off x="11086665" y="4442753"/>
            <a:ext cx="1" cy="561341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95" name="F(#2,2)"/>
          <p:cNvSpPr txBox="1"/>
          <p:nvPr/>
        </p:nvSpPr>
        <p:spPr>
          <a:xfrm>
            <a:off x="10754617" y="4993216"/>
            <a:ext cx="100083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F(#2,2)</a:t>
            </a:r>
          </a:p>
        </p:txBody>
      </p:sp>
      <p:sp>
        <p:nvSpPr>
          <p:cNvPr id="2496" name="Line"/>
          <p:cNvSpPr/>
          <p:nvPr/>
        </p:nvSpPr>
        <p:spPr>
          <a:xfrm flipH="1">
            <a:off x="10896598" y="5288408"/>
            <a:ext cx="231294" cy="674356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97" name="F(#1,2)=$2"/>
          <p:cNvSpPr txBox="1"/>
          <p:nvPr/>
        </p:nvSpPr>
        <p:spPr>
          <a:xfrm>
            <a:off x="10575128" y="5931264"/>
            <a:ext cx="1310116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F(#1,2)=$2</a:t>
            </a:r>
          </a:p>
        </p:txBody>
      </p:sp>
      <p:sp>
        <p:nvSpPr>
          <p:cNvPr id="2498" name="A"/>
          <p:cNvSpPr txBox="1"/>
          <p:nvPr/>
        </p:nvSpPr>
        <p:spPr>
          <a:xfrm>
            <a:off x="10805615" y="537825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99" name="A"/>
          <p:cNvSpPr txBox="1"/>
          <p:nvPr/>
        </p:nvSpPr>
        <p:spPr>
          <a:xfrm>
            <a:off x="10835360" y="4453958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500" name="Rectangle"/>
          <p:cNvSpPr/>
          <p:nvPr/>
        </p:nvSpPr>
        <p:spPr>
          <a:xfrm>
            <a:off x="1232932" y="4859622"/>
            <a:ext cx="10472885" cy="458738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3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4" name="Rectangle"/>
          <p:cNvSpPr/>
          <p:nvPr/>
        </p:nvSpPr>
        <p:spPr>
          <a:xfrm>
            <a:off x="7689850" y="2963864"/>
            <a:ext cx="554038" cy="611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600"/>
              </a:spcBef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505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6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7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8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9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0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1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2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3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4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5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6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7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8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9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20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1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2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3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4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5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6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7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8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9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0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1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2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3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4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5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6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7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8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9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540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41" name="$4"/>
          <p:cNvSpPr txBox="1"/>
          <p:nvPr/>
        </p:nvSpPr>
        <p:spPr>
          <a:xfrm>
            <a:off x="3124200" y="3641510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542" name="2lb"/>
          <p:cNvSpPr txBox="1"/>
          <p:nvPr/>
        </p:nvSpPr>
        <p:spPr>
          <a:xfrm>
            <a:off x="25527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543" name="#5"/>
          <p:cNvSpPr txBox="1"/>
          <p:nvPr/>
        </p:nvSpPr>
        <p:spPr>
          <a:xfrm>
            <a:off x="1981200" y="3641510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544" name="#6"/>
          <p:cNvSpPr txBox="1"/>
          <p:nvPr/>
        </p:nvSpPr>
        <p:spPr>
          <a:xfrm>
            <a:off x="1981200" y="4254285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545" name="#4"/>
          <p:cNvSpPr txBox="1"/>
          <p:nvPr/>
        </p:nvSpPr>
        <p:spPr>
          <a:xfrm>
            <a:off x="1981200" y="302952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546" name="#3"/>
          <p:cNvSpPr txBox="1"/>
          <p:nvPr/>
        </p:nvSpPr>
        <p:spPr>
          <a:xfrm>
            <a:off x="1981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47" name="#2"/>
          <p:cNvSpPr txBox="1"/>
          <p:nvPr/>
        </p:nvSpPr>
        <p:spPr>
          <a:xfrm>
            <a:off x="1981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48" name="#1"/>
          <p:cNvSpPr txBox="1"/>
          <p:nvPr/>
        </p:nvSpPr>
        <p:spPr>
          <a:xfrm>
            <a:off x="1981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549" name="i"/>
          <p:cNvSpPr txBox="1"/>
          <p:nvPr/>
        </p:nvSpPr>
        <p:spPr>
          <a:xfrm>
            <a:off x="1981200" y="611630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550" name="$9"/>
          <p:cNvSpPr txBox="1"/>
          <p:nvPr/>
        </p:nvSpPr>
        <p:spPr>
          <a:xfrm>
            <a:off x="3124200" y="4254285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551" name="6lb"/>
          <p:cNvSpPr txBox="1"/>
          <p:nvPr/>
        </p:nvSpPr>
        <p:spPr>
          <a:xfrm>
            <a:off x="25527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6lb</a:t>
            </a:r>
          </a:p>
        </p:txBody>
      </p:sp>
      <p:sp>
        <p:nvSpPr>
          <p:cNvPr id="2552" name="$6"/>
          <p:cNvSpPr txBox="1"/>
          <p:nvPr/>
        </p:nvSpPr>
        <p:spPr>
          <a:xfrm>
            <a:off x="3124200" y="302952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553" name="5lb"/>
          <p:cNvSpPr txBox="1"/>
          <p:nvPr/>
        </p:nvSpPr>
        <p:spPr>
          <a:xfrm>
            <a:off x="25527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5lb</a:t>
            </a:r>
          </a:p>
        </p:txBody>
      </p:sp>
      <p:sp>
        <p:nvSpPr>
          <p:cNvPr id="2554" name="$3"/>
          <p:cNvSpPr txBox="1"/>
          <p:nvPr/>
        </p:nvSpPr>
        <p:spPr>
          <a:xfrm>
            <a:off x="3124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55" name="3lb"/>
          <p:cNvSpPr txBox="1"/>
          <p:nvPr/>
        </p:nvSpPr>
        <p:spPr>
          <a:xfrm>
            <a:off x="2552700" y="2449955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3lb</a:t>
            </a:r>
          </a:p>
        </p:txBody>
      </p:sp>
      <p:sp>
        <p:nvSpPr>
          <p:cNvPr id="2556" name="$3"/>
          <p:cNvSpPr txBox="1"/>
          <p:nvPr/>
        </p:nvSpPr>
        <p:spPr>
          <a:xfrm>
            <a:off x="3124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57" name="4lb"/>
          <p:cNvSpPr txBox="1"/>
          <p:nvPr/>
        </p:nvSpPr>
        <p:spPr>
          <a:xfrm>
            <a:off x="2552700" y="183638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4lb</a:t>
            </a:r>
          </a:p>
        </p:txBody>
      </p:sp>
      <p:sp>
        <p:nvSpPr>
          <p:cNvPr id="2558" name="$2"/>
          <p:cNvSpPr txBox="1"/>
          <p:nvPr/>
        </p:nvSpPr>
        <p:spPr>
          <a:xfrm>
            <a:off x="3124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59" name="2lb"/>
          <p:cNvSpPr txBox="1"/>
          <p:nvPr/>
        </p:nvSpPr>
        <p:spPr>
          <a:xfrm>
            <a:off x="2552700" y="1223611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560" name="vi"/>
          <p:cNvSpPr txBox="1"/>
          <p:nvPr/>
        </p:nvSpPr>
        <p:spPr>
          <a:xfrm>
            <a:off x="31242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561" name="wi"/>
          <p:cNvSpPr txBox="1"/>
          <p:nvPr/>
        </p:nvSpPr>
        <p:spPr>
          <a:xfrm>
            <a:off x="25527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grpSp>
        <p:nvGrpSpPr>
          <p:cNvPr id="2566" name="Group"/>
          <p:cNvGrpSpPr/>
          <p:nvPr/>
        </p:nvGrpSpPr>
        <p:grpSpPr>
          <a:xfrm>
            <a:off x="3817577" y="5345034"/>
            <a:ext cx="8296998" cy="1140580"/>
            <a:chOff x="0" y="0"/>
            <a:chExt cx="8296996" cy="1140578"/>
          </a:xfrm>
        </p:grpSpPr>
        <p:sp>
          <p:nvSpPr>
            <p:cNvPr id="2562" name="max"/>
            <p:cNvSpPr txBox="1"/>
            <p:nvPr/>
          </p:nvSpPr>
          <p:spPr>
            <a:xfrm>
              <a:off x="1238321" y="341179"/>
              <a:ext cx="58718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563" name="F[i-1, w-wi] + vi    Case I: item i is taken, and w &gt;= wi…"/>
            <p:cNvSpPr txBox="1"/>
            <p:nvPr/>
          </p:nvSpPr>
          <p:spPr>
            <a:xfrm>
              <a:off x="2123970" y="0"/>
              <a:ext cx="6173027" cy="114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</a:t>
              </a:r>
              <a:r>
                <a:rPr sz="2000" b="1" i="1">
                  <a:latin typeface="Times New Roman"/>
                  <a:ea typeface="Times New Roman"/>
                  <a:cs typeface="Times New Roman"/>
                  <a:sym typeface="Times New Roman"/>
                </a:rPr>
                <a:t>i-1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Case I: 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F[i-1, w]	 Case II: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564" name="Line"/>
            <p:cNvSpPr/>
            <p:nvPr/>
          </p:nvSpPr>
          <p:spPr>
            <a:xfrm>
              <a:off x="1869412" y="196221"/>
              <a:ext cx="169706" cy="76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5" name="F[i, w] ="/>
            <p:cNvSpPr txBox="1"/>
            <p:nvPr/>
          </p:nvSpPr>
          <p:spPr>
            <a:xfrm>
              <a:off x="0" y="375825"/>
              <a:ext cx="1179108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F[i, w] =</a:t>
              </a:r>
            </a:p>
          </p:txBody>
        </p:sp>
      </p:grpSp>
      <p:sp>
        <p:nvSpPr>
          <p:cNvPr id="2567" name="F[i, w]"/>
          <p:cNvSpPr txBox="1"/>
          <p:nvPr/>
        </p:nvSpPr>
        <p:spPr>
          <a:xfrm>
            <a:off x="7626350" y="3062288"/>
            <a:ext cx="751989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>
                <a:latin typeface="Calibri"/>
                <a:ea typeface="Calibri"/>
                <a:cs typeface="Calibri"/>
                <a:sym typeface="Calibri"/>
              </a:defRPr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F[i, w]</a:t>
            </a:r>
          </a:p>
        </p:txBody>
      </p:sp>
      <p:grpSp>
        <p:nvGrpSpPr>
          <p:cNvPr id="2570" name="Group"/>
          <p:cNvGrpSpPr/>
          <p:nvPr/>
        </p:nvGrpSpPr>
        <p:grpSpPr>
          <a:xfrm>
            <a:off x="7626350" y="2352675"/>
            <a:ext cx="907812" cy="611188"/>
            <a:chOff x="0" y="0"/>
            <a:chExt cx="907811" cy="611187"/>
          </a:xfrm>
        </p:grpSpPr>
        <p:sp>
          <p:nvSpPr>
            <p:cNvPr id="2568" name="Rectangle"/>
            <p:cNvSpPr/>
            <p:nvPr/>
          </p:nvSpPr>
          <p:spPr>
            <a:xfrm>
              <a:off x="63499" y="0"/>
              <a:ext cx="554039" cy="611188"/>
            </a:xfrm>
            <a:prstGeom prst="rect">
              <a:avLst/>
            </a:prstGeom>
            <a:solidFill>
              <a:srgbClr val="F8CB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600"/>
                </a:spcBef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69" name="F[i-1, w]"/>
            <p:cNvSpPr txBox="1"/>
            <p:nvPr/>
          </p:nvSpPr>
          <p:spPr>
            <a:xfrm>
              <a:off x="0" y="161925"/>
              <a:ext cx="9078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[i-1, w]</a:t>
              </a:r>
            </a:p>
          </p:txBody>
        </p:sp>
      </p:grpSp>
      <p:grpSp>
        <p:nvGrpSpPr>
          <p:cNvPr id="2573" name="Group"/>
          <p:cNvGrpSpPr/>
          <p:nvPr/>
        </p:nvGrpSpPr>
        <p:grpSpPr>
          <a:xfrm>
            <a:off x="4845051" y="2352675"/>
            <a:ext cx="1213357" cy="611188"/>
            <a:chOff x="0" y="0"/>
            <a:chExt cx="1213355" cy="611187"/>
          </a:xfrm>
        </p:grpSpPr>
        <p:sp>
          <p:nvSpPr>
            <p:cNvPr id="2571" name="Rectangle"/>
            <p:cNvSpPr/>
            <p:nvPr/>
          </p:nvSpPr>
          <p:spPr>
            <a:xfrm>
              <a:off x="73025" y="0"/>
              <a:ext cx="554038" cy="611188"/>
            </a:xfrm>
            <a:prstGeom prst="rect">
              <a:avLst/>
            </a:prstGeom>
            <a:solidFill>
              <a:srgbClr val="F4B1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600"/>
                </a:spcBef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72" name="F[i-1, w-wi]"/>
            <p:cNvSpPr txBox="1"/>
            <p:nvPr/>
          </p:nvSpPr>
          <p:spPr>
            <a:xfrm>
              <a:off x="0" y="161925"/>
              <a:ext cx="1213357" cy="39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F[i-1, w-w</a:t>
              </a:r>
              <a:r>
                <a:rPr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</p:grpSp>
      <p:grpSp>
        <p:nvGrpSpPr>
          <p:cNvPr id="2579" name="Group"/>
          <p:cNvGrpSpPr/>
          <p:nvPr/>
        </p:nvGrpSpPr>
        <p:grpSpPr>
          <a:xfrm>
            <a:off x="5181600" y="1920875"/>
            <a:ext cx="2743200" cy="391864"/>
            <a:chOff x="0" y="0"/>
            <a:chExt cx="2743200" cy="391862"/>
          </a:xfrm>
        </p:grpSpPr>
        <p:sp>
          <p:nvSpPr>
            <p:cNvPr id="2574" name="Line"/>
            <p:cNvSpPr/>
            <p:nvPr/>
          </p:nvSpPr>
          <p:spPr>
            <a:xfrm flipH="1">
              <a:off x="0" y="60325"/>
              <a:ext cx="1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5" name="Line"/>
            <p:cNvSpPr/>
            <p:nvPr/>
          </p:nvSpPr>
          <p:spPr>
            <a:xfrm>
              <a:off x="2743200" y="60325"/>
              <a:ext cx="0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6" name="Line"/>
            <p:cNvSpPr/>
            <p:nvPr/>
          </p:nvSpPr>
          <p:spPr>
            <a:xfrm flipH="1" flipV="1">
              <a:off x="0" y="212725"/>
              <a:ext cx="9906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7" name="Line"/>
            <p:cNvSpPr/>
            <p:nvPr/>
          </p:nvSpPr>
          <p:spPr>
            <a:xfrm>
              <a:off x="1371600" y="212725"/>
              <a:ext cx="13716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8" name="wi"/>
            <p:cNvSpPr txBox="1"/>
            <p:nvPr/>
          </p:nvSpPr>
          <p:spPr>
            <a:xfrm>
              <a:off x="989012" y="0"/>
              <a:ext cx="298957" cy="391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</a:p>
          </p:txBody>
        </p:sp>
      </p:grpSp>
      <p:sp>
        <p:nvSpPr>
          <p:cNvPr id="258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581" name="V[i, w] = optimal total value when only considering items 1, 2, …, i with weight limit w"/>
          <p:cNvSpPr txBox="1"/>
          <p:nvPr/>
        </p:nvSpPr>
        <p:spPr>
          <a:xfrm>
            <a:off x="2322015" y="4817525"/>
            <a:ext cx="963235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1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V[i, w]</a:t>
            </a:r>
            <a:r>
              <a:t> = optimal total value when only considering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i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582" name="Circle"/>
          <p:cNvSpPr/>
          <p:nvPr/>
        </p:nvSpPr>
        <p:spPr>
          <a:xfrm>
            <a:off x="3149600" y="3071813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3" name="Circle"/>
          <p:cNvSpPr/>
          <p:nvPr/>
        </p:nvSpPr>
        <p:spPr>
          <a:xfrm>
            <a:off x="2659063" y="3075540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4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2585" name="0"/>
          <p:cNvSpPr txBox="1"/>
          <p:nvPr/>
        </p:nvSpPr>
        <p:spPr>
          <a:xfrm>
            <a:off x="4306887" y="1313109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86" name="$2"/>
          <p:cNvSpPr txBox="1"/>
          <p:nvPr/>
        </p:nvSpPr>
        <p:spPr>
          <a:xfrm>
            <a:off x="5032375" y="1159590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87" name="$2"/>
          <p:cNvSpPr txBox="1"/>
          <p:nvPr/>
        </p:nvSpPr>
        <p:spPr>
          <a:xfrm>
            <a:off x="5468938" y="1197434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88" name="$2"/>
          <p:cNvSpPr txBox="1"/>
          <p:nvPr/>
        </p:nvSpPr>
        <p:spPr>
          <a:xfrm>
            <a:off x="5989637" y="1202099"/>
            <a:ext cx="57150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89" name="$2"/>
          <p:cNvSpPr txBox="1"/>
          <p:nvPr/>
        </p:nvSpPr>
        <p:spPr>
          <a:xfrm>
            <a:off x="6615114" y="1193586"/>
            <a:ext cx="57150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0" name="$2"/>
          <p:cNvSpPr txBox="1"/>
          <p:nvPr/>
        </p:nvSpPr>
        <p:spPr>
          <a:xfrm>
            <a:off x="7147972" y="1234752"/>
            <a:ext cx="57150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1" name="$2"/>
          <p:cNvSpPr txBox="1"/>
          <p:nvPr/>
        </p:nvSpPr>
        <p:spPr>
          <a:xfrm>
            <a:off x="7676356" y="1210985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2" name="$2"/>
          <p:cNvSpPr txBox="1"/>
          <p:nvPr/>
        </p:nvSpPr>
        <p:spPr>
          <a:xfrm>
            <a:off x="8299450" y="1242689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3" name="$2"/>
          <p:cNvSpPr txBox="1"/>
          <p:nvPr/>
        </p:nvSpPr>
        <p:spPr>
          <a:xfrm>
            <a:off x="8794750" y="1242689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4" name="$2"/>
          <p:cNvSpPr txBox="1"/>
          <p:nvPr/>
        </p:nvSpPr>
        <p:spPr>
          <a:xfrm>
            <a:off x="9410700" y="1166248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5" name="0"/>
          <p:cNvSpPr txBox="1"/>
          <p:nvPr/>
        </p:nvSpPr>
        <p:spPr>
          <a:xfrm>
            <a:off x="4306887" y="1903201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96" name="0"/>
          <p:cNvSpPr txBox="1"/>
          <p:nvPr/>
        </p:nvSpPr>
        <p:spPr>
          <a:xfrm>
            <a:off x="4392612" y="2514786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97" name="0"/>
          <p:cNvSpPr txBox="1"/>
          <p:nvPr/>
        </p:nvSpPr>
        <p:spPr>
          <a:xfrm>
            <a:off x="4392612" y="3062288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98" name="0"/>
          <p:cNvSpPr txBox="1"/>
          <p:nvPr/>
        </p:nvSpPr>
        <p:spPr>
          <a:xfrm>
            <a:off x="4392612" y="3666155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99" name="0"/>
          <p:cNvSpPr txBox="1"/>
          <p:nvPr/>
        </p:nvSpPr>
        <p:spPr>
          <a:xfrm>
            <a:off x="4392612" y="4284664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0" name="$6"/>
          <p:cNvSpPr txBox="1"/>
          <p:nvPr/>
        </p:nvSpPr>
        <p:spPr>
          <a:xfrm>
            <a:off x="6507956" y="2923065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601" name="Line"/>
          <p:cNvSpPr/>
          <p:nvPr/>
        </p:nvSpPr>
        <p:spPr>
          <a:xfrm flipH="1" flipV="1">
            <a:off x="5664144" y="3097647"/>
            <a:ext cx="2029997" cy="30118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" grpId="1" animBg="1" advAuto="0"/>
      <p:bldP spid="2573" grpId="2" animBg="1" advAuto="0"/>
      <p:bldP spid="2579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7" name="A Top-Down Recursive Algorith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A Top-Down Recursive Algorithm</a:t>
            </a:r>
          </a:p>
        </p:txBody>
      </p:sp>
      <p:sp>
        <p:nvSpPr>
          <p:cNvPr id="228" name="function fib(n)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function fib(n)</a:t>
            </a:r>
          </a:p>
          <a:p>
            <a:pPr>
              <a:buSzTx/>
              <a:buNone/>
            </a:pPr>
            <a:r>
              <a:t>		if (n == 0 or n == 1)  return 1;</a:t>
            </a:r>
          </a:p>
          <a:p>
            <a:pPr>
              <a:buSzTx/>
              <a:buNone/>
            </a:pPr>
            <a:r>
              <a:t>		else  return fib(n-1) + fib(n-2);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What’s the time complexity?</a:t>
            </a:r>
          </a:p>
        </p:txBody>
      </p:sp>
      <p:sp>
        <p:nvSpPr>
          <p:cNvPr id="22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604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5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6" name="Rectangle"/>
          <p:cNvSpPr/>
          <p:nvPr/>
        </p:nvSpPr>
        <p:spPr>
          <a:xfrm>
            <a:off x="7689850" y="2963864"/>
            <a:ext cx="554038" cy="611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600"/>
              </a:spcBef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07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8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9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0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1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2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3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4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5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6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7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8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9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20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21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22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3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4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5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6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7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8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9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0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1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2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3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4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5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6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7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8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9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40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41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642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43" name="$4"/>
          <p:cNvSpPr txBox="1"/>
          <p:nvPr/>
        </p:nvSpPr>
        <p:spPr>
          <a:xfrm>
            <a:off x="3124200" y="3641510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644" name="2lb"/>
          <p:cNvSpPr txBox="1"/>
          <p:nvPr/>
        </p:nvSpPr>
        <p:spPr>
          <a:xfrm>
            <a:off x="25527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645" name="5"/>
          <p:cNvSpPr txBox="1"/>
          <p:nvPr/>
        </p:nvSpPr>
        <p:spPr>
          <a:xfrm>
            <a:off x="19812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646" name="6"/>
          <p:cNvSpPr txBox="1"/>
          <p:nvPr/>
        </p:nvSpPr>
        <p:spPr>
          <a:xfrm>
            <a:off x="19812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647" name="4"/>
          <p:cNvSpPr txBox="1"/>
          <p:nvPr/>
        </p:nvSpPr>
        <p:spPr>
          <a:xfrm>
            <a:off x="19812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648" name="3"/>
          <p:cNvSpPr txBox="1"/>
          <p:nvPr/>
        </p:nvSpPr>
        <p:spPr>
          <a:xfrm>
            <a:off x="1981200" y="2449955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49" name="2"/>
          <p:cNvSpPr txBox="1"/>
          <p:nvPr/>
        </p:nvSpPr>
        <p:spPr>
          <a:xfrm>
            <a:off x="1981200" y="183638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50" name="1"/>
          <p:cNvSpPr txBox="1"/>
          <p:nvPr/>
        </p:nvSpPr>
        <p:spPr>
          <a:xfrm>
            <a:off x="1981200" y="1223611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651" name="i"/>
          <p:cNvSpPr txBox="1"/>
          <p:nvPr/>
        </p:nvSpPr>
        <p:spPr>
          <a:xfrm>
            <a:off x="1981200" y="611630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652" name="$9"/>
          <p:cNvSpPr txBox="1"/>
          <p:nvPr/>
        </p:nvSpPr>
        <p:spPr>
          <a:xfrm>
            <a:off x="3124200" y="4254285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653" name="6lb"/>
          <p:cNvSpPr txBox="1"/>
          <p:nvPr/>
        </p:nvSpPr>
        <p:spPr>
          <a:xfrm>
            <a:off x="25527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6lb</a:t>
            </a:r>
          </a:p>
        </p:txBody>
      </p:sp>
      <p:sp>
        <p:nvSpPr>
          <p:cNvPr id="2654" name="$6"/>
          <p:cNvSpPr txBox="1"/>
          <p:nvPr/>
        </p:nvSpPr>
        <p:spPr>
          <a:xfrm>
            <a:off x="3124200" y="302952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655" name="5lb"/>
          <p:cNvSpPr txBox="1"/>
          <p:nvPr/>
        </p:nvSpPr>
        <p:spPr>
          <a:xfrm>
            <a:off x="25527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5lb</a:t>
            </a:r>
          </a:p>
        </p:txBody>
      </p:sp>
      <p:sp>
        <p:nvSpPr>
          <p:cNvPr id="2656" name="$3"/>
          <p:cNvSpPr txBox="1"/>
          <p:nvPr/>
        </p:nvSpPr>
        <p:spPr>
          <a:xfrm>
            <a:off x="3124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57" name="3lb"/>
          <p:cNvSpPr txBox="1"/>
          <p:nvPr/>
        </p:nvSpPr>
        <p:spPr>
          <a:xfrm>
            <a:off x="2552700" y="2449955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3lb</a:t>
            </a:r>
          </a:p>
        </p:txBody>
      </p:sp>
      <p:sp>
        <p:nvSpPr>
          <p:cNvPr id="2658" name="$3"/>
          <p:cNvSpPr txBox="1"/>
          <p:nvPr/>
        </p:nvSpPr>
        <p:spPr>
          <a:xfrm>
            <a:off x="3124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59" name="4lb"/>
          <p:cNvSpPr txBox="1"/>
          <p:nvPr/>
        </p:nvSpPr>
        <p:spPr>
          <a:xfrm>
            <a:off x="2552700" y="183638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4lb</a:t>
            </a:r>
          </a:p>
        </p:txBody>
      </p:sp>
      <p:sp>
        <p:nvSpPr>
          <p:cNvPr id="2660" name="$2"/>
          <p:cNvSpPr txBox="1"/>
          <p:nvPr/>
        </p:nvSpPr>
        <p:spPr>
          <a:xfrm>
            <a:off x="3124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61" name="2lb"/>
          <p:cNvSpPr txBox="1"/>
          <p:nvPr/>
        </p:nvSpPr>
        <p:spPr>
          <a:xfrm>
            <a:off x="2552700" y="1223611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662" name="vi"/>
          <p:cNvSpPr txBox="1"/>
          <p:nvPr/>
        </p:nvSpPr>
        <p:spPr>
          <a:xfrm>
            <a:off x="31242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663" name="wi"/>
          <p:cNvSpPr txBox="1"/>
          <p:nvPr/>
        </p:nvSpPr>
        <p:spPr>
          <a:xfrm>
            <a:off x="25527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grpSp>
        <p:nvGrpSpPr>
          <p:cNvPr id="2668" name="Group"/>
          <p:cNvGrpSpPr/>
          <p:nvPr/>
        </p:nvGrpSpPr>
        <p:grpSpPr>
          <a:xfrm>
            <a:off x="3966762" y="5345034"/>
            <a:ext cx="7998627" cy="1083984"/>
            <a:chOff x="0" y="0"/>
            <a:chExt cx="7998625" cy="1083982"/>
          </a:xfrm>
        </p:grpSpPr>
        <p:sp>
          <p:nvSpPr>
            <p:cNvPr id="2664" name="max"/>
            <p:cNvSpPr txBox="1"/>
            <p:nvPr/>
          </p:nvSpPr>
          <p:spPr>
            <a:xfrm>
              <a:off x="1193789" y="328910"/>
              <a:ext cx="566070" cy="400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665" name="V[i, w-wi] + vi    Case I: item i is taken, and w &gt;= wi…"/>
            <p:cNvSpPr txBox="1"/>
            <p:nvPr/>
          </p:nvSpPr>
          <p:spPr>
            <a:xfrm>
              <a:off x="2047589" y="0"/>
              <a:ext cx="5951037" cy="1083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</a:t>
              </a:r>
              <a:r>
                <a:rPr sz="2000" b="1" i="1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Case I: 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w]	 Case II: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 any more</a:t>
              </a:r>
            </a:p>
          </p:txBody>
        </p:sp>
        <p:sp>
          <p:nvSpPr>
            <p:cNvPr id="2666" name="Line"/>
            <p:cNvSpPr/>
            <p:nvPr/>
          </p:nvSpPr>
          <p:spPr>
            <a:xfrm>
              <a:off x="1802185" y="189165"/>
              <a:ext cx="163604" cy="73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7" name="V[i, w] ="/>
            <p:cNvSpPr txBox="1"/>
            <p:nvPr/>
          </p:nvSpPr>
          <p:spPr>
            <a:xfrm>
              <a:off x="0" y="362310"/>
              <a:ext cx="1136706" cy="400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V[i, w] =</a:t>
              </a:r>
            </a:p>
          </p:txBody>
        </p:sp>
      </p:grpSp>
      <p:sp>
        <p:nvSpPr>
          <p:cNvPr id="2669" name="V[i, w]"/>
          <p:cNvSpPr txBox="1"/>
          <p:nvPr/>
        </p:nvSpPr>
        <p:spPr>
          <a:xfrm>
            <a:off x="7626350" y="3062288"/>
            <a:ext cx="751989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>
                <a:latin typeface="Calibri"/>
                <a:ea typeface="Calibri"/>
                <a:cs typeface="Calibri"/>
                <a:sym typeface="Calibri"/>
              </a:defRPr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V[i, w]</a:t>
            </a:r>
          </a:p>
        </p:txBody>
      </p:sp>
      <p:grpSp>
        <p:nvGrpSpPr>
          <p:cNvPr id="2672" name="Group"/>
          <p:cNvGrpSpPr/>
          <p:nvPr/>
        </p:nvGrpSpPr>
        <p:grpSpPr>
          <a:xfrm>
            <a:off x="7626350" y="2352675"/>
            <a:ext cx="942415" cy="611188"/>
            <a:chOff x="0" y="0"/>
            <a:chExt cx="942414" cy="611187"/>
          </a:xfrm>
        </p:grpSpPr>
        <p:sp>
          <p:nvSpPr>
            <p:cNvPr id="2670" name="Rectangle"/>
            <p:cNvSpPr/>
            <p:nvPr/>
          </p:nvSpPr>
          <p:spPr>
            <a:xfrm>
              <a:off x="63499" y="0"/>
              <a:ext cx="554039" cy="611188"/>
            </a:xfrm>
            <a:prstGeom prst="rect">
              <a:avLst/>
            </a:prstGeom>
            <a:solidFill>
              <a:srgbClr val="F8CB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600"/>
                </a:spcBef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71" name="V[i-1, w]"/>
            <p:cNvSpPr txBox="1"/>
            <p:nvPr/>
          </p:nvSpPr>
          <p:spPr>
            <a:xfrm>
              <a:off x="0" y="161925"/>
              <a:ext cx="9424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V[i-1, w]</a:t>
              </a:r>
            </a:p>
          </p:txBody>
        </p:sp>
      </p:grpSp>
      <p:grpSp>
        <p:nvGrpSpPr>
          <p:cNvPr id="2675" name="Group"/>
          <p:cNvGrpSpPr/>
          <p:nvPr/>
        </p:nvGrpSpPr>
        <p:grpSpPr>
          <a:xfrm>
            <a:off x="4823329" y="2941513"/>
            <a:ext cx="1022932" cy="611189"/>
            <a:chOff x="0" y="0"/>
            <a:chExt cx="1022930" cy="611187"/>
          </a:xfrm>
        </p:grpSpPr>
        <p:sp>
          <p:nvSpPr>
            <p:cNvPr id="2673" name="Rectangle"/>
            <p:cNvSpPr/>
            <p:nvPr/>
          </p:nvSpPr>
          <p:spPr>
            <a:xfrm>
              <a:off x="73025" y="0"/>
              <a:ext cx="554038" cy="611188"/>
            </a:xfrm>
            <a:prstGeom prst="rect">
              <a:avLst/>
            </a:prstGeom>
            <a:solidFill>
              <a:srgbClr val="F4B1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600"/>
                </a:spcBef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74" name="V[i, w-wi]"/>
            <p:cNvSpPr txBox="1"/>
            <p:nvPr/>
          </p:nvSpPr>
          <p:spPr>
            <a:xfrm>
              <a:off x="0" y="161925"/>
              <a:ext cx="1022931" cy="39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V[i, w-w</a:t>
              </a:r>
              <a:r>
                <a:rPr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</p:grpSp>
      <p:grpSp>
        <p:nvGrpSpPr>
          <p:cNvPr id="2681" name="Group"/>
          <p:cNvGrpSpPr/>
          <p:nvPr/>
        </p:nvGrpSpPr>
        <p:grpSpPr>
          <a:xfrm>
            <a:off x="5181600" y="1920875"/>
            <a:ext cx="2743200" cy="391864"/>
            <a:chOff x="0" y="0"/>
            <a:chExt cx="2743200" cy="391862"/>
          </a:xfrm>
        </p:grpSpPr>
        <p:sp>
          <p:nvSpPr>
            <p:cNvPr id="2676" name="Line"/>
            <p:cNvSpPr/>
            <p:nvPr/>
          </p:nvSpPr>
          <p:spPr>
            <a:xfrm flipH="1">
              <a:off x="0" y="60325"/>
              <a:ext cx="1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7" name="Line"/>
            <p:cNvSpPr/>
            <p:nvPr/>
          </p:nvSpPr>
          <p:spPr>
            <a:xfrm>
              <a:off x="2743200" y="60325"/>
              <a:ext cx="0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8" name="Line"/>
            <p:cNvSpPr/>
            <p:nvPr/>
          </p:nvSpPr>
          <p:spPr>
            <a:xfrm flipH="1" flipV="1">
              <a:off x="0" y="212725"/>
              <a:ext cx="9906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9" name="Line"/>
            <p:cNvSpPr/>
            <p:nvPr/>
          </p:nvSpPr>
          <p:spPr>
            <a:xfrm>
              <a:off x="1371600" y="212725"/>
              <a:ext cx="13716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80" name="wi"/>
            <p:cNvSpPr txBox="1"/>
            <p:nvPr/>
          </p:nvSpPr>
          <p:spPr>
            <a:xfrm>
              <a:off x="989012" y="0"/>
              <a:ext cx="298957" cy="391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</a:p>
          </p:txBody>
        </p:sp>
      </p:grpSp>
      <p:sp>
        <p:nvSpPr>
          <p:cNvPr id="268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6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684" name="V[i, w] = optimal total value when only considering items 1, 2, …, i with weight limit w"/>
          <p:cNvSpPr txBox="1"/>
          <p:nvPr/>
        </p:nvSpPr>
        <p:spPr>
          <a:xfrm>
            <a:off x="2322015" y="4817525"/>
            <a:ext cx="963235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1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V[i, w]</a:t>
            </a:r>
            <a:r>
              <a:t> = optimal total value when only considering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i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685" name="Circle"/>
          <p:cNvSpPr/>
          <p:nvPr/>
        </p:nvSpPr>
        <p:spPr>
          <a:xfrm>
            <a:off x="3149600" y="3071813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6" name="Circle"/>
          <p:cNvSpPr/>
          <p:nvPr/>
        </p:nvSpPr>
        <p:spPr>
          <a:xfrm>
            <a:off x="2659063" y="3075540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7" name="Unbounded…"/>
          <p:cNvSpPr txBox="1"/>
          <p:nvPr/>
        </p:nvSpPr>
        <p:spPr>
          <a:xfrm>
            <a:off x="306476" y="-2858"/>
            <a:ext cx="2026257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t>Unbounded</a:t>
            </a:r>
          </a:p>
          <a:p>
            <a:pPr>
              <a:defRPr sz="3000"/>
            </a:pPr>
            <a:r>
              <a:t>Knapsack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" grpId="1" animBg="1" advAuto="0"/>
      <p:bldP spid="2675" grpId="2" animBg="1" advAuto="0"/>
      <p:bldP spid="2681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690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1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2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3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4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5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6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7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8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9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0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1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2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3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4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5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6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7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08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09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0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1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2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3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4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5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6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7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8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9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0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1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2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3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4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5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6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727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8" name="$4"/>
          <p:cNvSpPr txBox="1"/>
          <p:nvPr/>
        </p:nvSpPr>
        <p:spPr>
          <a:xfrm>
            <a:off x="3124200" y="3641510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29" name="2lb"/>
          <p:cNvSpPr txBox="1"/>
          <p:nvPr/>
        </p:nvSpPr>
        <p:spPr>
          <a:xfrm>
            <a:off x="25527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730" name="5"/>
          <p:cNvSpPr txBox="1"/>
          <p:nvPr/>
        </p:nvSpPr>
        <p:spPr>
          <a:xfrm>
            <a:off x="19812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731" name="6"/>
          <p:cNvSpPr txBox="1"/>
          <p:nvPr/>
        </p:nvSpPr>
        <p:spPr>
          <a:xfrm>
            <a:off x="19812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32" name="4"/>
          <p:cNvSpPr txBox="1"/>
          <p:nvPr/>
        </p:nvSpPr>
        <p:spPr>
          <a:xfrm>
            <a:off x="19812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33" name="#3"/>
          <p:cNvSpPr txBox="1"/>
          <p:nvPr/>
        </p:nvSpPr>
        <p:spPr>
          <a:xfrm>
            <a:off x="1981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34" name="#2"/>
          <p:cNvSpPr txBox="1"/>
          <p:nvPr/>
        </p:nvSpPr>
        <p:spPr>
          <a:xfrm>
            <a:off x="1981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35" name="#1"/>
          <p:cNvSpPr txBox="1"/>
          <p:nvPr/>
        </p:nvSpPr>
        <p:spPr>
          <a:xfrm>
            <a:off x="1981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736" name="$9"/>
          <p:cNvSpPr txBox="1"/>
          <p:nvPr/>
        </p:nvSpPr>
        <p:spPr>
          <a:xfrm>
            <a:off x="3124200" y="4254285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737" name="6lb"/>
          <p:cNvSpPr txBox="1"/>
          <p:nvPr/>
        </p:nvSpPr>
        <p:spPr>
          <a:xfrm>
            <a:off x="25527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6lb</a:t>
            </a:r>
          </a:p>
        </p:txBody>
      </p:sp>
      <p:sp>
        <p:nvSpPr>
          <p:cNvPr id="2738" name="$6"/>
          <p:cNvSpPr txBox="1"/>
          <p:nvPr/>
        </p:nvSpPr>
        <p:spPr>
          <a:xfrm>
            <a:off x="3124200" y="302952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39" name="5lb"/>
          <p:cNvSpPr txBox="1"/>
          <p:nvPr/>
        </p:nvSpPr>
        <p:spPr>
          <a:xfrm>
            <a:off x="25527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5lb</a:t>
            </a:r>
          </a:p>
        </p:txBody>
      </p:sp>
      <p:sp>
        <p:nvSpPr>
          <p:cNvPr id="2740" name="$3"/>
          <p:cNvSpPr txBox="1"/>
          <p:nvPr/>
        </p:nvSpPr>
        <p:spPr>
          <a:xfrm>
            <a:off x="3124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41" name="3lb"/>
          <p:cNvSpPr txBox="1"/>
          <p:nvPr/>
        </p:nvSpPr>
        <p:spPr>
          <a:xfrm>
            <a:off x="2552700" y="2449955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3lb</a:t>
            </a:r>
          </a:p>
        </p:txBody>
      </p:sp>
      <p:sp>
        <p:nvSpPr>
          <p:cNvPr id="2742" name="$3"/>
          <p:cNvSpPr txBox="1"/>
          <p:nvPr/>
        </p:nvSpPr>
        <p:spPr>
          <a:xfrm>
            <a:off x="3124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43" name="4lb"/>
          <p:cNvSpPr txBox="1"/>
          <p:nvPr/>
        </p:nvSpPr>
        <p:spPr>
          <a:xfrm>
            <a:off x="2552700" y="183638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4lb</a:t>
            </a:r>
          </a:p>
        </p:txBody>
      </p:sp>
      <p:sp>
        <p:nvSpPr>
          <p:cNvPr id="2744" name="$2"/>
          <p:cNvSpPr txBox="1"/>
          <p:nvPr/>
        </p:nvSpPr>
        <p:spPr>
          <a:xfrm>
            <a:off x="3124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45" name="2lb"/>
          <p:cNvSpPr txBox="1"/>
          <p:nvPr/>
        </p:nvSpPr>
        <p:spPr>
          <a:xfrm>
            <a:off x="2552700" y="1223611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746" name="vi"/>
          <p:cNvSpPr txBox="1"/>
          <p:nvPr/>
        </p:nvSpPr>
        <p:spPr>
          <a:xfrm>
            <a:off x="31242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747" name="wi"/>
          <p:cNvSpPr txBox="1"/>
          <p:nvPr/>
        </p:nvSpPr>
        <p:spPr>
          <a:xfrm>
            <a:off x="25527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grpSp>
        <p:nvGrpSpPr>
          <p:cNvPr id="2752" name="Group"/>
          <p:cNvGrpSpPr/>
          <p:nvPr/>
        </p:nvGrpSpPr>
        <p:grpSpPr>
          <a:xfrm>
            <a:off x="3966762" y="5397501"/>
            <a:ext cx="7450940" cy="1087180"/>
            <a:chOff x="0" y="0"/>
            <a:chExt cx="7450938" cy="1087179"/>
          </a:xfrm>
        </p:grpSpPr>
        <p:sp>
          <p:nvSpPr>
            <p:cNvPr id="2748" name="max"/>
            <p:cNvSpPr txBox="1"/>
            <p:nvPr/>
          </p:nvSpPr>
          <p:spPr>
            <a:xfrm>
              <a:off x="1112047" y="306389"/>
              <a:ext cx="527309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749" name="V[i-1, w-wi] + vi    item i is taken, and w &gt;= wi…"/>
            <p:cNvSpPr txBox="1"/>
            <p:nvPr/>
          </p:nvSpPr>
          <p:spPr>
            <a:xfrm>
              <a:off x="1907385" y="0"/>
              <a:ext cx="5543554" cy="1087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w]	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750" name="Line"/>
            <p:cNvSpPr/>
            <p:nvPr/>
          </p:nvSpPr>
          <p:spPr>
            <a:xfrm>
              <a:off x="1678785" y="176212"/>
              <a:ext cx="1524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1" name="V[i, w] ="/>
            <p:cNvSpPr txBox="1"/>
            <p:nvPr/>
          </p:nvSpPr>
          <p:spPr>
            <a:xfrm>
              <a:off x="0" y="337502"/>
              <a:ext cx="1058873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V[i, w] =</a:t>
              </a:r>
            </a:p>
          </p:txBody>
        </p:sp>
      </p:grpSp>
      <p:sp>
        <p:nvSpPr>
          <p:cNvPr id="275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755" name="V[i, w] = optimal total value when only considering items 1, 2, …, i with weight limit w"/>
          <p:cNvSpPr txBox="1"/>
          <p:nvPr/>
        </p:nvSpPr>
        <p:spPr>
          <a:xfrm>
            <a:off x="2322015" y="4817525"/>
            <a:ext cx="963235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1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V[i, w]</a:t>
            </a:r>
            <a:r>
              <a:t> = optimal total value when only considering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i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756" name="Circle"/>
          <p:cNvSpPr/>
          <p:nvPr/>
        </p:nvSpPr>
        <p:spPr>
          <a:xfrm>
            <a:off x="3149600" y="3071813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57" name="Circle"/>
          <p:cNvSpPr/>
          <p:nvPr/>
        </p:nvSpPr>
        <p:spPr>
          <a:xfrm>
            <a:off x="2659063" y="3075540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58" name="Rectangle"/>
          <p:cNvSpPr/>
          <p:nvPr/>
        </p:nvSpPr>
        <p:spPr>
          <a:xfrm>
            <a:off x="1972244" y="1057064"/>
            <a:ext cx="8465907" cy="1938012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59" name="0        $2         2        2         2       $2         2        2         2        2"/>
          <p:cNvSpPr txBox="1"/>
          <p:nvPr/>
        </p:nvSpPr>
        <p:spPr>
          <a:xfrm>
            <a:off x="4433146" y="1231103"/>
            <a:ext cx="538945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 0        $2         2        2         2       $2         2        2         2        2</a:t>
            </a:r>
          </a:p>
        </p:txBody>
      </p:sp>
      <p:sp>
        <p:nvSpPr>
          <p:cNvPr id="2760" name="0        2          2        3        3         5        5        5         5         5"/>
          <p:cNvSpPr txBox="1"/>
          <p:nvPr/>
        </p:nvSpPr>
        <p:spPr>
          <a:xfrm>
            <a:off x="4487801" y="1864043"/>
            <a:ext cx="53894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 0        </a:t>
            </a:r>
            <a:r>
              <a:rPr sz="2400" b="1"/>
              <a:t>2</a:t>
            </a:r>
            <a:r>
              <a:t>          2        3        3         </a:t>
            </a:r>
            <a:r>
              <a:rPr sz="2300" b="1"/>
              <a:t>5</a:t>
            </a:r>
            <a:r>
              <a:t>        5        5         5         5</a:t>
            </a:r>
          </a:p>
        </p:txBody>
      </p:sp>
      <p:sp>
        <p:nvSpPr>
          <p:cNvPr id="2761" name="0        2         3                                         6"/>
          <p:cNvSpPr txBox="1"/>
          <p:nvPr/>
        </p:nvSpPr>
        <p:spPr>
          <a:xfrm>
            <a:off x="4487801" y="2507880"/>
            <a:ext cx="538945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 0        2         3                                         </a:t>
            </a:r>
            <a:r>
              <a:rPr sz="2600" b="1"/>
              <a:t>6</a:t>
            </a:r>
            <a:r>
              <a:t> </a:t>
            </a:r>
          </a:p>
        </p:txBody>
      </p:sp>
      <p:sp>
        <p:nvSpPr>
          <p:cNvPr id="2762" name="Line"/>
          <p:cNvSpPr/>
          <p:nvPr/>
        </p:nvSpPr>
        <p:spPr>
          <a:xfrm flipH="1" flipV="1">
            <a:off x="4200491" y="2200793"/>
            <a:ext cx="1448022" cy="468477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3" name="Line"/>
          <p:cNvSpPr/>
          <p:nvPr/>
        </p:nvSpPr>
        <p:spPr>
          <a:xfrm flipH="1" flipV="1">
            <a:off x="6496302" y="2201689"/>
            <a:ext cx="1370728" cy="55246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4" name="Line"/>
          <p:cNvSpPr/>
          <p:nvPr/>
        </p:nvSpPr>
        <p:spPr>
          <a:xfrm flipV="1">
            <a:off x="7966076" y="2198006"/>
            <a:ext cx="1" cy="44655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5" name="Line"/>
          <p:cNvSpPr/>
          <p:nvPr/>
        </p:nvSpPr>
        <p:spPr>
          <a:xfrm flipV="1">
            <a:off x="5834889" y="2164431"/>
            <a:ext cx="1" cy="446552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6" name="Line"/>
          <p:cNvSpPr/>
          <p:nvPr/>
        </p:nvSpPr>
        <p:spPr>
          <a:xfrm flipV="1">
            <a:off x="5191919" y="1594078"/>
            <a:ext cx="1" cy="44655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7" name="Line"/>
          <p:cNvSpPr/>
          <p:nvPr/>
        </p:nvSpPr>
        <p:spPr>
          <a:xfrm flipV="1">
            <a:off x="7409656" y="1592654"/>
            <a:ext cx="1" cy="44655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8" name="Line"/>
          <p:cNvSpPr/>
          <p:nvPr/>
        </p:nvSpPr>
        <p:spPr>
          <a:xfrm flipH="1" flipV="1">
            <a:off x="5334817" y="1566678"/>
            <a:ext cx="1951383" cy="506278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9" name="+$3"/>
          <p:cNvSpPr txBox="1"/>
          <p:nvPr/>
        </p:nvSpPr>
        <p:spPr>
          <a:xfrm>
            <a:off x="6821593" y="2387725"/>
            <a:ext cx="4497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+$3</a:t>
            </a:r>
          </a:p>
        </p:txBody>
      </p:sp>
      <p:sp>
        <p:nvSpPr>
          <p:cNvPr id="2770" name="+$0"/>
          <p:cNvSpPr txBox="1"/>
          <p:nvPr/>
        </p:nvSpPr>
        <p:spPr>
          <a:xfrm>
            <a:off x="7966075" y="2292722"/>
            <a:ext cx="4497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+$0</a:t>
            </a:r>
          </a:p>
        </p:txBody>
      </p:sp>
      <p:sp>
        <p:nvSpPr>
          <p:cNvPr id="2771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2772" name="+$3"/>
          <p:cNvSpPr txBox="1"/>
          <p:nvPr/>
        </p:nvSpPr>
        <p:spPr>
          <a:xfrm>
            <a:off x="6210151" y="1554877"/>
            <a:ext cx="4497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+$3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10"/>
          <p:cNvSpPr txBox="1"/>
          <p:nvPr/>
        </p:nvSpPr>
        <p:spPr>
          <a:xfrm>
            <a:off x="8243889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775" name="7"/>
          <p:cNvSpPr txBox="1"/>
          <p:nvPr/>
        </p:nvSpPr>
        <p:spPr>
          <a:xfrm>
            <a:off x="7135814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776" name="4"/>
          <p:cNvSpPr txBox="1"/>
          <p:nvPr/>
        </p:nvSpPr>
        <p:spPr>
          <a:xfrm>
            <a:off x="5472114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77" name="0"/>
          <p:cNvSpPr txBox="1"/>
          <p:nvPr/>
        </p:nvSpPr>
        <p:spPr>
          <a:xfrm>
            <a:off x="4364039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78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79" name="13"/>
          <p:cNvSpPr txBox="1"/>
          <p:nvPr/>
        </p:nvSpPr>
        <p:spPr>
          <a:xfrm>
            <a:off x="8797925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780" name="10"/>
          <p:cNvSpPr txBox="1"/>
          <p:nvPr/>
        </p:nvSpPr>
        <p:spPr>
          <a:xfrm>
            <a:off x="768985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781" name="7"/>
          <p:cNvSpPr txBox="1"/>
          <p:nvPr/>
        </p:nvSpPr>
        <p:spPr>
          <a:xfrm>
            <a:off x="6580189" y="432923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782" name="6"/>
          <p:cNvSpPr txBox="1"/>
          <p:nvPr/>
        </p:nvSpPr>
        <p:spPr>
          <a:xfrm>
            <a:off x="602615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83" name="4"/>
          <p:cNvSpPr txBox="1"/>
          <p:nvPr/>
        </p:nvSpPr>
        <p:spPr>
          <a:xfrm>
            <a:off x="5472114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84" name="4"/>
          <p:cNvSpPr txBox="1"/>
          <p:nvPr/>
        </p:nvSpPr>
        <p:spPr>
          <a:xfrm>
            <a:off x="4918075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85" name="0"/>
          <p:cNvSpPr txBox="1"/>
          <p:nvPr/>
        </p:nvSpPr>
        <p:spPr>
          <a:xfrm>
            <a:off x="4364039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86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87" name="9"/>
          <p:cNvSpPr txBox="1"/>
          <p:nvPr/>
        </p:nvSpPr>
        <p:spPr>
          <a:xfrm>
            <a:off x="8797925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788" name="6"/>
          <p:cNvSpPr txBox="1"/>
          <p:nvPr/>
        </p:nvSpPr>
        <p:spPr>
          <a:xfrm>
            <a:off x="7135814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89" name="3"/>
          <p:cNvSpPr txBox="1"/>
          <p:nvPr/>
        </p:nvSpPr>
        <p:spPr>
          <a:xfrm>
            <a:off x="602615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90" name="3"/>
          <p:cNvSpPr txBox="1"/>
          <p:nvPr/>
        </p:nvSpPr>
        <p:spPr>
          <a:xfrm>
            <a:off x="5472114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91" name="2"/>
          <p:cNvSpPr txBox="1"/>
          <p:nvPr/>
        </p:nvSpPr>
        <p:spPr>
          <a:xfrm>
            <a:off x="4918075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92" name="0"/>
          <p:cNvSpPr txBox="1"/>
          <p:nvPr/>
        </p:nvSpPr>
        <p:spPr>
          <a:xfrm>
            <a:off x="4364039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93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94" name="8"/>
          <p:cNvSpPr txBox="1"/>
          <p:nvPr/>
        </p:nvSpPr>
        <p:spPr>
          <a:xfrm>
            <a:off x="9351964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795" name="6"/>
          <p:cNvSpPr txBox="1"/>
          <p:nvPr/>
        </p:nvSpPr>
        <p:spPr>
          <a:xfrm>
            <a:off x="8243889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96" name="5"/>
          <p:cNvSpPr txBox="1"/>
          <p:nvPr/>
        </p:nvSpPr>
        <p:spPr>
          <a:xfrm>
            <a:off x="7135814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797" name="3"/>
          <p:cNvSpPr txBox="1"/>
          <p:nvPr/>
        </p:nvSpPr>
        <p:spPr>
          <a:xfrm>
            <a:off x="602615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98" name="2"/>
          <p:cNvSpPr txBox="1"/>
          <p:nvPr/>
        </p:nvSpPr>
        <p:spPr>
          <a:xfrm>
            <a:off x="4918075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99" name="0"/>
          <p:cNvSpPr txBox="1"/>
          <p:nvPr/>
        </p:nvSpPr>
        <p:spPr>
          <a:xfrm>
            <a:off x="4364039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00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01" name="5"/>
          <p:cNvSpPr txBox="1"/>
          <p:nvPr/>
        </p:nvSpPr>
        <p:spPr>
          <a:xfrm>
            <a:off x="9351964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02" name="5"/>
          <p:cNvSpPr txBox="1"/>
          <p:nvPr/>
        </p:nvSpPr>
        <p:spPr>
          <a:xfrm>
            <a:off x="8797925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03" name="5"/>
          <p:cNvSpPr txBox="1"/>
          <p:nvPr/>
        </p:nvSpPr>
        <p:spPr>
          <a:xfrm>
            <a:off x="8243889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04" name="5"/>
          <p:cNvSpPr txBox="1"/>
          <p:nvPr/>
        </p:nvSpPr>
        <p:spPr>
          <a:xfrm>
            <a:off x="768985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05" name="3"/>
          <p:cNvSpPr txBox="1"/>
          <p:nvPr/>
        </p:nvSpPr>
        <p:spPr>
          <a:xfrm>
            <a:off x="6580189" y="1881312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806" name="2"/>
          <p:cNvSpPr txBox="1"/>
          <p:nvPr/>
        </p:nvSpPr>
        <p:spPr>
          <a:xfrm>
            <a:off x="5472114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07" name="2"/>
          <p:cNvSpPr txBox="1"/>
          <p:nvPr/>
        </p:nvSpPr>
        <p:spPr>
          <a:xfrm>
            <a:off x="4918075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08" name="0"/>
          <p:cNvSpPr txBox="1"/>
          <p:nvPr/>
        </p:nvSpPr>
        <p:spPr>
          <a:xfrm>
            <a:off x="4364039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09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10" name="2"/>
          <p:cNvSpPr txBox="1"/>
          <p:nvPr/>
        </p:nvSpPr>
        <p:spPr>
          <a:xfrm>
            <a:off x="935196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1" name="2"/>
          <p:cNvSpPr txBox="1"/>
          <p:nvPr/>
        </p:nvSpPr>
        <p:spPr>
          <a:xfrm>
            <a:off x="8797925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2" name="2"/>
          <p:cNvSpPr txBox="1"/>
          <p:nvPr/>
        </p:nvSpPr>
        <p:spPr>
          <a:xfrm>
            <a:off x="8243889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3" name="2"/>
          <p:cNvSpPr txBox="1"/>
          <p:nvPr/>
        </p:nvSpPr>
        <p:spPr>
          <a:xfrm>
            <a:off x="768985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4" name="2"/>
          <p:cNvSpPr txBox="1"/>
          <p:nvPr/>
        </p:nvSpPr>
        <p:spPr>
          <a:xfrm>
            <a:off x="713581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5" name="2"/>
          <p:cNvSpPr txBox="1"/>
          <p:nvPr/>
        </p:nvSpPr>
        <p:spPr>
          <a:xfrm>
            <a:off x="6580189" y="1269331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6" name="2"/>
          <p:cNvSpPr txBox="1"/>
          <p:nvPr/>
        </p:nvSpPr>
        <p:spPr>
          <a:xfrm>
            <a:off x="602615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7" name="2"/>
          <p:cNvSpPr txBox="1"/>
          <p:nvPr/>
        </p:nvSpPr>
        <p:spPr>
          <a:xfrm>
            <a:off x="547211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8" name="0"/>
          <p:cNvSpPr txBox="1"/>
          <p:nvPr/>
        </p:nvSpPr>
        <p:spPr>
          <a:xfrm>
            <a:off x="4364039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19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0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1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2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3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4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5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6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7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8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9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30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31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2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3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4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5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6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7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8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9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0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1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2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3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4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5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6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7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8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9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50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851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52" name="Table"/>
          <p:cNvGraphicFramePr/>
          <p:nvPr/>
        </p:nvGraphicFramePr>
        <p:xfrm>
          <a:off x="1981200" y="515939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53" name="2"/>
          <p:cNvSpPr txBox="1"/>
          <p:nvPr/>
        </p:nvSpPr>
        <p:spPr>
          <a:xfrm>
            <a:off x="4918076" y="126933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54" name="Line"/>
          <p:cNvSpPr/>
          <p:nvPr/>
        </p:nvSpPr>
        <p:spPr>
          <a:xfrm flipH="1" flipV="1">
            <a:off x="4267201" y="914400"/>
            <a:ext cx="838201" cy="381000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55" name="4"/>
          <p:cNvSpPr txBox="1"/>
          <p:nvPr/>
        </p:nvSpPr>
        <p:spPr>
          <a:xfrm>
            <a:off x="4918076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856" name="Line"/>
          <p:cNvSpPr/>
          <p:nvPr/>
        </p:nvSpPr>
        <p:spPr>
          <a:xfrm flipH="1" flipV="1">
            <a:off x="4267201" y="3352801"/>
            <a:ext cx="838201" cy="4572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57" name="3"/>
          <p:cNvSpPr txBox="1"/>
          <p:nvPr/>
        </p:nvSpPr>
        <p:spPr>
          <a:xfrm>
            <a:off x="5472112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858" name="Line"/>
          <p:cNvSpPr/>
          <p:nvPr/>
        </p:nvSpPr>
        <p:spPr>
          <a:xfrm flipH="1" flipV="1">
            <a:off x="4191000" y="2133601"/>
            <a:ext cx="14478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59" name="6"/>
          <p:cNvSpPr txBox="1"/>
          <p:nvPr/>
        </p:nvSpPr>
        <p:spPr>
          <a:xfrm>
            <a:off x="602615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860" name="Line"/>
          <p:cNvSpPr/>
          <p:nvPr/>
        </p:nvSpPr>
        <p:spPr>
          <a:xfrm flipH="1" flipV="1">
            <a:off x="5334000" y="3352801"/>
            <a:ext cx="838201" cy="457201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1" name="5"/>
          <p:cNvSpPr txBox="1"/>
          <p:nvPr/>
        </p:nvSpPr>
        <p:spPr>
          <a:xfrm>
            <a:off x="6580189" y="2413711"/>
            <a:ext cx="555626" cy="48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3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>
                <a:latin typeface="Arial"/>
                <a:ea typeface="Arial"/>
                <a:cs typeface="Arial"/>
                <a:sym typeface="Arial"/>
              </a:defRPr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62" name="Line"/>
          <p:cNvSpPr/>
          <p:nvPr/>
        </p:nvSpPr>
        <p:spPr>
          <a:xfrm flipH="1" flipV="1">
            <a:off x="5334001" y="2133601"/>
            <a:ext cx="1447801" cy="533401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3" name="6"/>
          <p:cNvSpPr txBox="1"/>
          <p:nvPr/>
        </p:nvSpPr>
        <p:spPr>
          <a:xfrm>
            <a:off x="6580189" y="310447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864" name="Line"/>
          <p:cNvSpPr/>
          <p:nvPr/>
        </p:nvSpPr>
        <p:spPr>
          <a:xfrm flipH="1" flipV="1">
            <a:off x="4191001" y="2743199"/>
            <a:ext cx="2590801" cy="457202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5" name="7"/>
          <p:cNvSpPr txBox="1"/>
          <p:nvPr/>
        </p:nvSpPr>
        <p:spPr>
          <a:xfrm>
            <a:off x="6580189" y="3716462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866" name="Line"/>
          <p:cNvSpPr/>
          <p:nvPr/>
        </p:nvSpPr>
        <p:spPr>
          <a:xfrm flipH="1" flipV="1">
            <a:off x="5867401" y="3352801"/>
            <a:ext cx="9144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7" name="5"/>
          <p:cNvSpPr txBox="1"/>
          <p:nvPr/>
        </p:nvSpPr>
        <p:spPr>
          <a:xfrm>
            <a:off x="7135812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68" name="Line"/>
          <p:cNvSpPr/>
          <p:nvPr/>
        </p:nvSpPr>
        <p:spPr>
          <a:xfrm flipH="1" flipV="1">
            <a:off x="5333999" y="1524001"/>
            <a:ext cx="1981202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9" name="9"/>
          <p:cNvSpPr txBox="1"/>
          <p:nvPr/>
        </p:nvSpPr>
        <p:spPr>
          <a:xfrm>
            <a:off x="7135812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870" name="Line"/>
          <p:cNvSpPr/>
          <p:nvPr/>
        </p:nvSpPr>
        <p:spPr>
          <a:xfrm flipH="1" flipV="1">
            <a:off x="4191000" y="3962400"/>
            <a:ext cx="3200401" cy="3810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1" name="6"/>
          <p:cNvSpPr txBox="1"/>
          <p:nvPr/>
        </p:nvSpPr>
        <p:spPr>
          <a:xfrm>
            <a:off x="7689850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872" name="Line"/>
          <p:cNvSpPr/>
          <p:nvPr/>
        </p:nvSpPr>
        <p:spPr>
          <a:xfrm flipH="1" flipV="1">
            <a:off x="6400800" y="20574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3" name="8"/>
          <p:cNvSpPr txBox="1"/>
          <p:nvPr/>
        </p:nvSpPr>
        <p:spPr>
          <a:xfrm>
            <a:off x="7689850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874" name="Line"/>
          <p:cNvSpPr/>
          <p:nvPr/>
        </p:nvSpPr>
        <p:spPr>
          <a:xfrm flipH="1" flipV="1">
            <a:off x="5334000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5" name="10"/>
          <p:cNvSpPr txBox="1"/>
          <p:nvPr/>
        </p:nvSpPr>
        <p:spPr>
          <a:xfrm>
            <a:off x="768985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876" name="Line"/>
          <p:cNvSpPr/>
          <p:nvPr/>
        </p:nvSpPr>
        <p:spPr>
          <a:xfrm flipH="1" flipV="1">
            <a:off x="7010399" y="3352801"/>
            <a:ext cx="914402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7" name="9"/>
          <p:cNvSpPr txBox="1"/>
          <p:nvPr/>
        </p:nvSpPr>
        <p:spPr>
          <a:xfrm>
            <a:off x="8243889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878" name="Line"/>
          <p:cNvSpPr/>
          <p:nvPr/>
        </p:nvSpPr>
        <p:spPr>
          <a:xfrm flipH="1" flipV="1">
            <a:off x="5867401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9" name="11"/>
          <p:cNvSpPr txBox="1"/>
          <p:nvPr/>
        </p:nvSpPr>
        <p:spPr>
          <a:xfrm>
            <a:off x="9351962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2880" name="Line"/>
          <p:cNvSpPr/>
          <p:nvPr/>
        </p:nvSpPr>
        <p:spPr>
          <a:xfrm flipH="1" flipV="1">
            <a:off x="6934200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1" name="8"/>
          <p:cNvSpPr txBox="1"/>
          <p:nvPr/>
        </p:nvSpPr>
        <p:spPr>
          <a:xfrm>
            <a:off x="8797926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882" name="Line"/>
          <p:cNvSpPr/>
          <p:nvPr/>
        </p:nvSpPr>
        <p:spPr>
          <a:xfrm flipH="1" flipV="1">
            <a:off x="7543801" y="20574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3" name="3"/>
          <p:cNvSpPr txBox="1"/>
          <p:nvPr/>
        </p:nvSpPr>
        <p:spPr>
          <a:xfrm>
            <a:off x="602615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884" name="Line"/>
          <p:cNvSpPr/>
          <p:nvPr/>
        </p:nvSpPr>
        <p:spPr>
          <a:xfrm flipH="1" flipV="1">
            <a:off x="4191000" y="1524001"/>
            <a:ext cx="19812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5" name="12"/>
          <p:cNvSpPr txBox="1"/>
          <p:nvPr/>
        </p:nvSpPr>
        <p:spPr>
          <a:xfrm>
            <a:off x="8797925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2886" name="Line"/>
          <p:cNvSpPr/>
          <p:nvPr/>
        </p:nvSpPr>
        <p:spPr>
          <a:xfrm flipH="1" flipV="1">
            <a:off x="8077200" y="3352801"/>
            <a:ext cx="9144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7" name="13"/>
          <p:cNvSpPr txBox="1"/>
          <p:nvPr/>
        </p:nvSpPr>
        <p:spPr>
          <a:xfrm>
            <a:off x="9351962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888" name="Line"/>
          <p:cNvSpPr/>
          <p:nvPr/>
        </p:nvSpPr>
        <p:spPr>
          <a:xfrm flipH="1" flipV="1">
            <a:off x="8610599" y="3352801"/>
            <a:ext cx="914402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9" name="13"/>
          <p:cNvSpPr txBox="1"/>
          <p:nvPr/>
        </p:nvSpPr>
        <p:spPr>
          <a:xfrm>
            <a:off x="8243889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890" name="Line"/>
          <p:cNvSpPr/>
          <p:nvPr/>
        </p:nvSpPr>
        <p:spPr>
          <a:xfrm flipH="1" flipV="1">
            <a:off x="5334001" y="3886200"/>
            <a:ext cx="32004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91" name="15"/>
          <p:cNvSpPr txBox="1"/>
          <p:nvPr/>
        </p:nvSpPr>
        <p:spPr>
          <a:xfrm>
            <a:off x="9351962" y="4310726"/>
            <a:ext cx="554038" cy="36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6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>
                <a:latin typeface="Arial"/>
                <a:ea typeface="Arial"/>
                <a:cs typeface="Arial"/>
                <a:sym typeface="Arial"/>
              </a:defRPr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2892" name="Line"/>
          <p:cNvSpPr/>
          <p:nvPr/>
        </p:nvSpPr>
        <p:spPr>
          <a:xfrm flipH="1" flipV="1">
            <a:off x="6476999" y="3886200"/>
            <a:ext cx="3200401" cy="457200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93" name="Circle"/>
          <p:cNvSpPr/>
          <p:nvPr/>
        </p:nvSpPr>
        <p:spPr>
          <a:xfrm>
            <a:off x="5004594" y="127885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4" name="Circle"/>
          <p:cNvSpPr/>
          <p:nvPr/>
        </p:nvSpPr>
        <p:spPr>
          <a:xfrm>
            <a:off x="6143625" y="3726134"/>
            <a:ext cx="381000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5" name="Circle"/>
          <p:cNvSpPr/>
          <p:nvPr/>
        </p:nvSpPr>
        <p:spPr>
          <a:xfrm>
            <a:off x="9467852" y="432819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00" name="Group"/>
          <p:cNvGrpSpPr/>
          <p:nvPr/>
        </p:nvGrpSpPr>
        <p:grpSpPr>
          <a:xfrm>
            <a:off x="3412725" y="5066000"/>
            <a:ext cx="7450939" cy="1087180"/>
            <a:chOff x="0" y="0"/>
            <a:chExt cx="7450938" cy="1087179"/>
          </a:xfrm>
        </p:grpSpPr>
        <p:sp>
          <p:nvSpPr>
            <p:cNvPr id="2896" name="max"/>
            <p:cNvSpPr txBox="1"/>
            <p:nvPr/>
          </p:nvSpPr>
          <p:spPr>
            <a:xfrm>
              <a:off x="1112047" y="306389"/>
              <a:ext cx="527309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897" name="V[i-1, w-wi] + vi    item i is taken, and w &gt;= wi…"/>
            <p:cNvSpPr txBox="1"/>
            <p:nvPr/>
          </p:nvSpPr>
          <p:spPr>
            <a:xfrm>
              <a:off x="1907385" y="0"/>
              <a:ext cx="5543554" cy="1087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w]	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898" name="Line"/>
            <p:cNvSpPr/>
            <p:nvPr/>
          </p:nvSpPr>
          <p:spPr>
            <a:xfrm>
              <a:off x="1678785" y="176212"/>
              <a:ext cx="1524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9" name="V[i, w] ="/>
            <p:cNvSpPr txBox="1"/>
            <p:nvPr/>
          </p:nvSpPr>
          <p:spPr>
            <a:xfrm>
              <a:off x="0" y="337502"/>
              <a:ext cx="1058873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V[i, w] =</a:t>
              </a:r>
            </a:p>
          </p:txBody>
        </p:sp>
      </p:grpSp>
      <p:sp>
        <p:nvSpPr>
          <p:cNvPr id="2901" name="Line"/>
          <p:cNvSpPr/>
          <p:nvPr/>
        </p:nvSpPr>
        <p:spPr>
          <a:xfrm flipV="1">
            <a:off x="6764593" y="2121146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02" name="Line"/>
          <p:cNvSpPr/>
          <p:nvPr/>
        </p:nvSpPr>
        <p:spPr>
          <a:xfrm flipV="1">
            <a:off x="9421272" y="3930458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03" name="Circle"/>
          <p:cNvSpPr/>
          <p:nvPr/>
        </p:nvSpPr>
        <p:spPr>
          <a:xfrm>
            <a:off x="3067295" y="429974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4" name="Circle"/>
          <p:cNvSpPr/>
          <p:nvPr/>
        </p:nvSpPr>
        <p:spPr>
          <a:xfrm>
            <a:off x="3074988" y="3717238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5" name="Circle"/>
          <p:cNvSpPr/>
          <p:nvPr/>
        </p:nvSpPr>
        <p:spPr>
          <a:xfrm>
            <a:off x="4965700" y="3079750"/>
            <a:ext cx="381000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6" name="Circle"/>
          <p:cNvSpPr/>
          <p:nvPr/>
        </p:nvSpPr>
        <p:spPr>
          <a:xfrm>
            <a:off x="3040755" y="124363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7" name="Circle"/>
          <p:cNvSpPr/>
          <p:nvPr/>
        </p:nvSpPr>
        <p:spPr>
          <a:xfrm>
            <a:off x="2212703" y="430141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8" name="Circle"/>
          <p:cNvSpPr/>
          <p:nvPr/>
        </p:nvSpPr>
        <p:spPr>
          <a:xfrm>
            <a:off x="2220396" y="3718914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9" name="Circle"/>
          <p:cNvSpPr/>
          <p:nvPr/>
        </p:nvSpPr>
        <p:spPr>
          <a:xfrm>
            <a:off x="2249663" y="1245307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0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10"/>
          <p:cNvSpPr txBox="1"/>
          <p:nvPr/>
        </p:nvSpPr>
        <p:spPr>
          <a:xfrm>
            <a:off x="8243889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3" name="7"/>
          <p:cNvSpPr txBox="1"/>
          <p:nvPr/>
        </p:nvSpPr>
        <p:spPr>
          <a:xfrm>
            <a:off x="7135814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14" name="4"/>
          <p:cNvSpPr txBox="1"/>
          <p:nvPr/>
        </p:nvSpPr>
        <p:spPr>
          <a:xfrm>
            <a:off x="5472114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15" name="0"/>
          <p:cNvSpPr txBox="1"/>
          <p:nvPr/>
        </p:nvSpPr>
        <p:spPr>
          <a:xfrm>
            <a:off x="4364039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6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7" name="13"/>
          <p:cNvSpPr txBox="1"/>
          <p:nvPr/>
        </p:nvSpPr>
        <p:spPr>
          <a:xfrm>
            <a:off x="8797925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918" name="10"/>
          <p:cNvSpPr txBox="1"/>
          <p:nvPr/>
        </p:nvSpPr>
        <p:spPr>
          <a:xfrm>
            <a:off x="768985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9" name="7"/>
          <p:cNvSpPr txBox="1"/>
          <p:nvPr/>
        </p:nvSpPr>
        <p:spPr>
          <a:xfrm>
            <a:off x="6580189" y="432923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20" name="6"/>
          <p:cNvSpPr txBox="1"/>
          <p:nvPr/>
        </p:nvSpPr>
        <p:spPr>
          <a:xfrm>
            <a:off x="602615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1" name="4"/>
          <p:cNvSpPr txBox="1"/>
          <p:nvPr/>
        </p:nvSpPr>
        <p:spPr>
          <a:xfrm>
            <a:off x="5472114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2" name="4"/>
          <p:cNvSpPr txBox="1"/>
          <p:nvPr/>
        </p:nvSpPr>
        <p:spPr>
          <a:xfrm>
            <a:off x="4918075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3" name="0"/>
          <p:cNvSpPr txBox="1"/>
          <p:nvPr/>
        </p:nvSpPr>
        <p:spPr>
          <a:xfrm>
            <a:off x="4364039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4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5" name="9"/>
          <p:cNvSpPr txBox="1"/>
          <p:nvPr/>
        </p:nvSpPr>
        <p:spPr>
          <a:xfrm>
            <a:off x="8797925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926" name="6"/>
          <p:cNvSpPr txBox="1"/>
          <p:nvPr/>
        </p:nvSpPr>
        <p:spPr>
          <a:xfrm>
            <a:off x="7135814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7" name="3"/>
          <p:cNvSpPr txBox="1"/>
          <p:nvPr/>
        </p:nvSpPr>
        <p:spPr>
          <a:xfrm>
            <a:off x="602615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5472114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2"/>
          <p:cNvSpPr txBox="1"/>
          <p:nvPr/>
        </p:nvSpPr>
        <p:spPr>
          <a:xfrm>
            <a:off x="4918075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0" name="0"/>
          <p:cNvSpPr txBox="1"/>
          <p:nvPr/>
        </p:nvSpPr>
        <p:spPr>
          <a:xfrm>
            <a:off x="4364039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1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2" name="8"/>
          <p:cNvSpPr txBox="1"/>
          <p:nvPr/>
        </p:nvSpPr>
        <p:spPr>
          <a:xfrm>
            <a:off x="9351964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933" name="6"/>
          <p:cNvSpPr txBox="1"/>
          <p:nvPr/>
        </p:nvSpPr>
        <p:spPr>
          <a:xfrm>
            <a:off x="8243889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34" name="5"/>
          <p:cNvSpPr txBox="1"/>
          <p:nvPr/>
        </p:nvSpPr>
        <p:spPr>
          <a:xfrm>
            <a:off x="7135814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5" name="3"/>
          <p:cNvSpPr txBox="1"/>
          <p:nvPr/>
        </p:nvSpPr>
        <p:spPr>
          <a:xfrm>
            <a:off x="602615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36" name="2"/>
          <p:cNvSpPr txBox="1"/>
          <p:nvPr/>
        </p:nvSpPr>
        <p:spPr>
          <a:xfrm>
            <a:off x="4918075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7" name="0"/>
          <p:cNvSpPr txBox="1"/>
          <p:nvPr/>
        </p:nvSpPr>
        <p:spPr>
          <a:xfrm>
            <a:off x="4364039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8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9" name="5"/>
          <p:cNvSpPr txBox="1"/>
          <p:nvPr/>
        </p:nvSpPr>
        <p:spPr>
          <a:xfrm>
            <a:off x="9351964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0" name="5"/>
          <p:cNvSpPr txBox="1"/>
          <p:nvPr/>
        </p:nvSpPr>
        <p:spPr>
          <a:xfrm>
            <a:off x="8797925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1" name="5"/>
          <p:cNvSpPr txBox="1"/>
          <p:nvPr/>
        </p:nvSpPr>
        <p:spPr>
          <a:xfrm>
            <a:off x="8243889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2" name="5"/>
          <p:cNvSpPr txBox="1"/>
          <p:nvPr/>
        </p:nvSpPr>
        <p:spPr>
          <a:xfrm>
            <a:off x="768985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3" name="3"/>
          <p:cNvSpPr txBox="1"/>
          <p:nvPr/>
        </p:nvSpPr>
        <p:spPr>
          <a:xfrm>
            <a:off x="6580189" y="1881312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44" name="2"/>
          <p:cNvSpPr txBox="1"/>
          <p:nvPr/>
        </p:nvSpPr>
        <p:spPr>
          <a:xfrm>
            <a:off x="5472114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5" name="2"/>
          <p:cNvSpPr txBox="1"/>
          <p:nvPr/>
        </p:nvSpPr>
        <p:spPr>
          <a:xfrm>
            <a:off x="4918075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6" name="0"/>
          <p:cNvSpPr txBox="1"/>
          <p:nvPr/>
        </p:nvSpPr>
        <p:spPr>
          <a:xfrm>
            <a:off x="4364039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7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8" name="2"/>
          <p:cNvSpPr txBox="1"/>
          <p:nvPr/>
        </p:nvSpPr>
        <p:spPr>
          <a:xfrm>
            <a:off x="935196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9" name="2"/>
          <p:cNvSpPr txBox="1"/>
          <p:nvPr/>
        </p:nvSpPr>
        <p:spPr>
          <a:xfrm>
            <a:off x="8797925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0" name="2"/>
          <p:cNvSpPr txBox="1"/>
          <p:nvPr/>
        </p:nvSpPr>
        <p:spPr>
          <a:xfrm>
            <a:off x="8243889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1" name="2"/>
          <p:cNvSpPr txBox="1"/>
          <p:nvPr/>
        </p:nvSpPr>
        <p:spPr>
          <a:xfrm>
            <a:off x="768985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2" name="2"/>
          <p:cNvSpPr txBox="1"/>
          <p:nvPr/>
        </p:nvSpPr>
        <p:spPr>
          <a:xfrm>
            <a:off x="713581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3" name="2"/>
          <p:cNvSpPr txBox="1"/>
          <p:nvPr/>
        </p:nvSpPr>
        <p:spPr>
          <a:xfrm>
            <a:off x="6580189" y="1269331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4" name="2"/>
          <p:cNvSpPr txBox="1"/>
          <p:nvPr/>
        </p:nvSpPr>
        <p:spPr>
          <a:xfrm>
            <a:off x="602615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547211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4364039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0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1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2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3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4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5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6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7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8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9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0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2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3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989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0" name="Table"/>
          <p:cNvGraphicFramePr/>
          <p:nvPr/>
        </p:nvGraphicFramePr>
        <p:xfrm>
          <a:off x="1981200" y="515939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1" name="2"/>
          <p:cNvSpPr txBox="1"/>
          <p:nvPr/>
        </p:nvSpPr>
        <p:spPr>
          <a:xfrm>
            <a:off x="4918076" y="126933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92" name="Line"/>
          <p:cNvSpPr/>
          <p:nvPr/>
        </p:nvSpPr>
        <p:spPr>
          <a:xfrm flipH="1" flipV="1">
            <a:off x="4267201" y="914400"/>
            <a:ext cx="838201" cy="38100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3" name="4"/>
          <p:cNvSpPr txBox="1"/>
          <p:nvPr/>
        </p:nvSpPr>
        <p:spPr>
          <a:xfrm>
            <a:off x="4918076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94" name="Line"/>
          <p:cNvSpPr/>
          <p:nvPr/>
        </p:nvSpPr>
        <p:spPr>
          <a:xfrm flipH="1" flipV="1">
            <a:off x="4267201" y="3352801"/>
            <a:ext cx="838201" cy="4572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5" name="3"/>
          <p:cNvSpPr txBox="1"/>
          <p:nvPr/>
        </p:nvSpPr>
        <p:spPr>
          <a:xfrm>
            <a:off x="5472112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96" name="Line"/>
          <p:cNvSpPr/>
          <p:nvPr/>
        </p:nvSpPr>
        <p:spPr>
          <a:xfrm flipH="1" flipV="1">
            <a:off x="4191000" y="2133601"/>
            <a:ext cx="14478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7" name="6"/>
          <p:cNvSpPr txBox="1"/>
          <p:nvPr/>
        </p:nvSpPr>
        <p:spPr>
          <a:xfrm>
            <a:off x="602615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98" name="Line"/>
          <p:cNvSpPr/>
          <p:nvPr/>
        </p:nvSpPr>
        <p:spPr>
          <a:xfrm flipH="1" flipV="1">
            <a:off x="5334000" y="3352801"/>
            <a:ext cx="838201" cy="457201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9" name="5"/>
          <p:cNvSpPr txBox="1"/>
          <p:nvPr/>
        </p:nvSpPr>
        <p:spPr>
          <a:xfrm>
            <a:off x="6580189" y="2493293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0" name="Line"/>
          <p:cNvSpPr/>
          <p:nvPr/>
        </p:nvSpPr>
        <p:spPr>
          <a:xfrm flipH="1" flipV="1">
            <a:off x="5334001" y="21336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1" name="6"/>
          <p:cNvSpPr txBox="1"/>
          <p:nvPr/>
        </p:nvSpPr>
        <p:spPr>
          <a:xfrm>
            <a:off x="6580189" y="310447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02" name="Line"/>
          <p:cNvSpPr/>
          <p:nvPr/>
        </p:nvSpPr>
        <p:spPr>
          <a:xfrm flipH="1" flipV="1">
            <a:off x="4191001" y="2743199"/>
            <a:ext cx="2590801" cy="457202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3" name="7"/>
          <p:cNvSpPr txBox="1"/>
          <p:nvPr/>
        </p:nvSpPr>
        <p:spPr>
          <a:xfrm>
            <a:off x="6580189" y="3716462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004" name="Line"/>
          <p:cNvSpPr/>
          <p:nvPr/>
        </p:nvSpPr>
        <p:spPr>
          <a:xfrm flipH="1" flipV="1">
            <a:off x="5867401" y="3352801"/>
            <a:ext cx="9144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5" name="5"/>
          <p:cNvSpPr txBox="1"/>
          <p:nvPr/>
        </p:nvSpPr>
        <p:spPr>
          <a:xfrm>
            <a:off x="7135812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6" name="Line"/>
          <p:cNvSpPr/>
          <p:nvPr/>
        </p:nvSpPr>
        <p:spPr>
          <a:xfrm flipH="1" flipV="1">
            <a:off x="5333999" y="1524001"/>
            <a:ext cx="1981202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7" name="9"/>
          <p:cNvSpPr txBox="1"/>
          <p:nvPr/>
        </p:nvSpPr>
        <p:spPr>
          <a:xfrm>
            <a:off x="7135812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08" name="Line"/>
          <p:cNvSpPr/>
          <p:nvPr/>
        </p:nvSpPr>
        <p:spPr>
          <a:xfrm flipH="1" flipV="1">
            <a:off x="4191000" y="3962400"/>
            <a:ext cx="3200401" cy="3810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9" name="6"/>
          <p:cNvSpPr txBox="1"/>
          <p:nvPr/>
        </p:nvSpPr>
        <p:spPr>
          <a:xfrm>
            <a:off x="7689850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10" name="Line"/>
          <p:cNvSpPr/>
          <p:nvPr/>
        </p:nvSpPr>
        <p:spPr>
          <a:xfrm flipH="1" flipV="1">
            <a:off x="6400800" y="20574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1" name="8"/>
          <p:cNvSpPr txBox="1"/>
          <p:nvPr/>
        </p:nvSpPr>
        <p:spPr>
          <a:xfrm>
            <a:off x="7689850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12" name="Line"/>
          <p:cNvSpPr/>
          <p:nvPr/>
        </p:nvSpPr>
        <p:spPr>
          <a:xfrm flipH="1" flipV="1">
            <a:off x="5334000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3" name="10"/>
          <p:cNvSpPr txBox="1"/>
          <p:nvPr/>
        </p:nvSpPr>
        <p:spPr>
          <a:xfrm>
            <a:off x="768985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14" name="Line"/>
          <p:cNvSpPr/>
          <p:nvPr/>
        </p:nvSpPr>
        <p:spPr>
          <a:xfrm flipH="1" flipV="1">
            <a:off x="7010399" y="3352801"/>
            <a:ext cx="914402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5" name="9"/>
          <p:cNvSpPr txBox="1"/>
          <p:nvPr/>
        </p:nvSpPr>
        <p:spPr>
          <a:xfrm>
            <a:off x="8243889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16" name="Line"/>
          <p:cNvSpPr/>
          <p:nvPr/>
        </p:nvSpPr>
        <p:spPr>
          <a:xfrm flipH="1" flipV="1">
            <a:off x="5867401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7" name="11"/>
          <p:cNvSpPr txBox="1"/>
          <p:nvPr/>
        </p:nvSpPr>
        <p:spPr>
          <a:xfrm>
            <a:off x="9351962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018" name="Line"/>
          <p:cNvSpPr/>
          <p:nvPr/>
        </p:nvSpPr>
        <p:spPr>
          <a:xfrm flipH="1" flipV="1">
            <a:off x="6934200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9" name="8"/>
          <p:cNvSpPr txBox="1"/>
          <p:nvPr/>
        </p:nvSpPr>
        <p:spPr>
          <a:xfrm>
            <a:off x="8797926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20" name="Line"/>
          <p:cNvSpPr/>
          <p:nvPr/>
        </p:nvSpPr>
        <p:spPr>
          <a:xfrm flipH="1" flipV="1">
            <a:off x="7543801" y="20574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1" name="3"/>
          <p:cNvSpPr txBox="1"/>
          <p:nvPr/>
        </p:nvSpPr>
        <p:spPr>
          <a:xfrm>
            <a:off x="602615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22" name="Line"/>
          <p:cNvSpPr/>
          <p:nvPr/>
        </p:nvSpPr>
        <p:spPr>
          <a:xfrm flipH="1" flipV="1">
            <a:off x="4191000" y="1524001"/>
            <a:ext cx="19812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3" name="12"/>
          <p:cNvSpPr txBox="1"/>
          <p:nvPr/>
        </p:nvSpPr>
        <p:spPr>
          <a:xfrm>
            <a:off x="8797925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024" name="Line"/>
          <p:cNvSpPr/>
          <p:nvPr/>
        </p:nvSpPr>
        <p:spPr>
          <a:xfrm flipH="1" flipV="1">
            <a:off x="8077200" y="3352801"/>
            <a:ext cx="9144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5" name="13"/>
          <p:cNvSpPr txBox="1"/>
          <p:nvPr/>
        </p:nvSpPr>
        <p:spPr>
          <a:xfrm>
            <a:off x="9351962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6" name="Line"/>
          <p:cNvSpPr/>
          <p:nvPr/>
        </p:nvSpPr>
        <p:spPr>
          <a:xfrm flipH="1" flipV="1">
            <a:off x="8610599" y="3352801"/>
            <a:ext cx="914402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7" name="13"/>
          <p:cNvSpPr txBox="1"/>
          <p:nvPr/>
        </p:nvSpPr>
        <p:spPr>
          <a:xfrm>
            <a:off x="8243889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8" name="Line"/>
          <p:cNvSpPr/>
          <p:nvPr/>
        </p:nvSpPr>
        <p:spPr>
          <a:xfrm flipH="1" flipV="1">
            <a:off x="5334001" y="3886200"/>
            <a:ext cx="32004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9" name="15"/>
          <p:cNvSpPr txBox="1"/>
          <p:nvPr/>
        </p:nvSpPr>
        <p:spPr>
          <a:xfrm>
            <a:off x="9351962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030" name="Line"/>
          <p:cNvSpPr/>
          <p:nvPr/>
        </p:nvSpPr>
        <p:spPr>
          <a:xfrm flipH="1" flipV="1">
            <a:off x="6476999" y="3886200"/>
            <a:ext cx="3200401" cy="45720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31" name="Circle"/>
          <p:cNvSpPr/>
          <p:nvPr/>
        </p:nvSpPr>
        <p:spPr>
          <a:xfrm>
            <a:off x="9467852" y="432819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2" name="Item: 6, 5, 1…"/>
          <p:cNvSpPr txBox="1"/>
          <p:nvPr/>
        </p:nvSpPr>
        <p:spPr>
          <a:xfrm>
            <a:off x="4100640" y="5088027"/>
            <a:ext cx="2162992" cy="1203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000"/>
              </a:spcBef>
            </a:pPr>
            <a:r>
              <a:t>Item: 6, 5, 1</a:t>
            </a:r>
          </a:p>
          <a:p>
            <a:pPr>
              <a:spcBef>
                <a:spcPts val="1000"/>
              </a:spcBef>
            </a:pPr>
            <a:r>
              <a:t>Weight: 6 + 2 + 2 = 10</a:t>
            </a:r>
          </a:p>
          <a:p>
            <a:pPr>
              <a:spcBef>
                <a:spcPts val="1000"/>
              </a:spcBef>
            </a:pPr>
            <a:r>
              <a:t>Value: 9 + 4 + 2 = 15</a:t>
            </a:r>
          </a:p>
        </p:txBody>
      </p:sp>
      <p:sp>
        <p:nvSpPr>
          <p:cNvPr id="3033" name="Optimal value: 15"/>
          <p:cNvSpPr txBox="1"/>
          <p:nvPr/>
        </p:nvSpPr>
        <p:spPr>
          <a:xfrm>
            <a:off x="7552982" y="5554785"/>
            <a:ext cx="17401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0"/>
              </a:spcBef>
            </a:lvl1pPr>
          </a:lstStyle>
          <a:p>
            <a:r>
              <a:t>Optimal value: 15</a:t>
            </a:r>
          </a:p>
        </p:txBody>
      </p:sp>
      <p:sp>
        <p:nvSpPr>
          <p:cNvPr id="3034" name="Circle"/>
          <p:cNvSpPr/>
          <p:nvPr/>
        </p:nvSpPr>
        <p:spPr>
          <a:xfrm>
            <a:off x="5004594" y="127885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5" name="Circle"/>
          <p:cNvSpPr/>
          <p:nvPr/>
        </p:nvSpPr>
        <p:spPr>
          <a:xfrm>
            <a:off x="3086100" y="1219200"/>
            <a:ext cx="381000" cy="381000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6" name="Circle"/>
          <p:cNvSpPr/>
          <p:nvPr/>
        </p:nvSpPr>
        <p:spPr>
          <a:xfrm>
            <a:off x="2195511" y="122249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7" name="Circle"/>
          <p:cNvSpPr/>
          <p:nvPr/>
        </p:nvSpPr>
        <p:spPr>
          <a:xfrm>
            <a:off x="3094282" y="430410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8" name="Circle"/>
          <p:cNvSpPr/>
          <p:nvPr/>
        </p:nvSpPr>
        <p:spPr>
          <a:xfrm>
            <a:off x="2199518" y="430410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9" name="Circle"/>
          <p:cNvSpPr/>
          <p:nvPr/>
        </p:nvSpPr>
        <p:spPr>
          <a:xfrm>
            <a:off x="6143625" y="3726134"/>
            <a:ext cx="381000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0" name="Circle"/>
          <p:cNvSpPr/>
          <p:nvPr/>
        </p:nvSpPr>
        <p:spPr>
          <a:xfrm>
            <a:off x="3078578" y="3687762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1" name="Circle"/>
          <p:cNvSpPr/>
          <p:nvPr/>
        </p:nvSpPr>
        <p:spPr>
          <a:xfrm>
            <a:off x="2217739" y="368657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2" name="Line"/>
          <p:cNvSpPr/>
          <p:nvPr/>
        </p:nvSpPr>
        <p:spPr>
          <a:xfrm flipV="1">
            <a:off x="5031227" y="2737179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3" name="Line"/>
          <p:cNvSpPr/>
          <p:nvPr/>
        </p:nvSpPr>
        <p:spPr>
          <a:xfrm flipV="1">
            <a:off x="5051425" y="2095308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4" name="Line"/>
          <p:cNvSpPr/>
          <p:nvPr/>
        </p:nvSpPr>
        <p:spPr>
          <a:xfrm flipV="1">
            <a:off x="5025770" y="1548744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5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3046" name="Circle"/>
          <p:cNvSpPr/>
          <p:nvPr/>
        </p:nvSpPr>
        <p:spPr>
          <a:xfrm>
            <a:off x="3903663" y="635794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2" grpId="4" animBg="1" advAuto="0"/>
      <p:bldP spid="2998" grpId="3" animBg="1" advAuto="0"/>
      <p:bldP spid="3030" grpId="2" animBg="1" advAuto="0"/>
      <p:bldP spid="3031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10"/>
          <p:cNvSpPr txBox="1"/>
          <p:nvPr/>
        </p:nvSpPr>
        <p:spPr>
          <a:xfrm>
            <a:off x="676471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3" name="7"/>
          <p:cNvSpPr txBox="1"/>
          <p:nvPr/>
        </p:nvSpPr>
        <p:spPr>
          <a:xfrm>
            <a:off x="56566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14" name="4"/>
          <p:cNvSpPr txBox="1"/>
          <p:nvPr/>
        </p:nvSpPr>
        <p:spPr>
          <a:xfrm>
            <a:off x="39929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15" name="0"/>
          <p:cNvSpPr txBox="1"/>
          <p:nvPr/>
        </p:nvSpPr>
        <p:spPr>
          <a:xfrm>
            <a:off x="288486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6" name="0"/>
          <p:cNvSpPr txBox="1"/>
          <p:nvPr/>
        </p:nvSpPr>
        <p:spPr>
          <a:xfrm>
            <a:off x="233082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7" name="13"/>
          <p:cNvSpPr txBox="1"/>
          <p:nvPr/>
        </p:nvSpPr>
        <p:spPr>
          <a:xfrm>
            <a:off x="731874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918" name="10"/>
          <p:cNvSpPr txBox="1"/>
          <p:nvPr/>
        </p:nvSpPr>
        <p:spPr>
          <a:xfrm>
            <a:off x="62106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9" name="7"/>
          <p:cNvSpPr txBox="1"/>
          <p:nvPr/>
        </p:nvSpPr>
        <p:spPr>
          <a:xfrm>
            <a:off x="5101013" y="6005764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20" name="6"/>
          <p:cNvSpPr txBox="1"/>
          <p:nvPr/>
        </p:nvSpPr>
        <p:spPr>
          <a:xfrm>
            <a:off x="45469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1" name="4"/>
          <p:cNvSpPr txBox="1"/>
          <p:nvPr/>
        </p:nvSpPr>
        <p:spPr>
          <a:xfrm>
            <a:off x="3992938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2" name="4"/>
          <p:cNvSpPr txBox="1"/>
          <p:nvPr/>
        </p:nvSpPr>
        <p:spPr>
          <a:xfrm>
            <a:off x="343889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3" name="0"/>
          <p:cNvSpPr txBox="1"/>
          <p:nvPr/>
        </p:nvSpPr>
        <p:spPr>
          <a:xfrm>
            <a:off x="2884863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4" name="0"/>
          <p:cNvSpPr txBox="1"/>
          <p:nvPr/>
        </p:nvSpPr>
        <p:spPr>
          <a:xfrm>
            <a:off x="233082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5" name="9"/>
          <p:cNvSpPr txBox="1"/>
          <p:nvPr/>
        </p:nvSpPr>
        <p:spPr>
          <a:xfrm>
            <a:off x="731874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926" name="6"/>
          <p:cNvSpPr txBox="1"/>
          <p:nvPr/>
        </p:nvSpPr>
        <p:spPr>
          <a:xfrm>
            <a:off x="56566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7" name="3"/>
          <p:cNvSpPr txBox="1"/>
          <p:nvPr/>
        </p:nvSpPr>
        <p:spPr>
          <a:xfrm>
            <a:off x="454697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39929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2"/>
          <p:cNvSpPr txBox="1"/>
          <p:nvPr/>
        </p:nvSpPr>
        <p:spPr>
          <a:xfrm>
            <a:off x="343889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0" name="0"/>
          <p:cNvSpPr txBox="1"/>
          <p:nvPr/>
        </p:nvSpPr>
        <p:spPr>
          <a:xfrm>
            <a:off x="2884863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1" name="0"/>
          <p:cNvSpPr txBox="1"/>
          <p:nvPr/>
        </p:nvSpPr>
        <p:spPr>
          <a:xfrm>
            <a:off x="233082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2" name="8"/>
          <p:cNvSpPr txBox="1"/>
          <p:nvPr/>
        </p:nvSpPr>
        <p:spPr>
          <a:xfrm>
            <a:off x="787278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933" name="6"/>
          <p:cNvSpPr txBox="1"/>
          <p:nvPr/>
        </p:nvSpPr>
        <p:spPr>
          <a:xfrm>
            <a:off x="676471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34" name="5"/>
          <p:cNvSpPr txBox="1"/>
          <p:nvPr/>
        </p:nvSpPr>
        <p:spPr>
          <a:xfrm>
            <a:off x="565663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5" name="3"/>
          <p:cNvSpPr txBox="1"/>
          <p:nvPr/>
        </p:nvSpPr>
        <p:spPr>
          <a:xfrm>
            <a:off x="454697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36" name="2"/>
          <p:cNvSpPr txBox="1"/>
          <p:nvPr/>
        </p:nvSpPr>
        <p:spPr>
          <a:xfrm>
            <a:off x="3438899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7" name="0"/>
          <p:cNvSpPr txBox="1"/>
          <p:nvPr/>
        </p:nvSpPr>
        <p:spPr>
          <a:xfrm>
            <a:off x="288486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8" name="0"/>
          <p:cNvSpPr txBox="1"/>
          <p:nvPr/>
        </p:nvSpPr>
        <p:spPr>
          <a:xfrm>
            <a:off x="233082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9" name="5"/>
          <p:cNvSpPr txBox="1"/>
          <p:nvPr/>
        </p:nvSpPr>
        <p:spPr>
          <a:xfrm>
            <a:off x="787278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0" name="5"/>
          <p:cNvSpPr txBox="1"/>
          <p:nvPr/>
        </p:nvSpPr>
        <p:spPr>
          <a:xfrm>
            <a:off x="731874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1" name="5"/>
          <p:cNvSpPr txBox="1"/>
          <p:nvPr/>
        </p:nvSpPr>
        <p:spPr>
          <a:xfrm>
            <a:off x="676471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2" name="5"/>
          <p:cNvSpPr txBox="1"/>
          <p:nvPr/>
        </p:nvSpPr>
        <p:spPr>
          <a:xfrm>
            <a:off x="62106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3" name="3"/>
          <p:cNvSpPr txBox="1"/>
          <p:nvPr/>
        </p:nvSpPr>
        <p:spPr>
          <a:xfrm>
            <a:off x="5101013" y="355783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44" name="2"/>
          <p:cNvSpPr txBox="1"/>
          <p:nvPr/>
        </p:nvSpPr>
        <p:spPr>
          <a:xfrm>
            <a:off x="399293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5" name="2"/>
          <p:cNvSpPr txBox="1"/>
          <p:nvPr/>
        </p:nvSpPr>
        <p:spPr>
          <a:xfrm>
            <a:off x="343889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6" name="0"/>
          <p:cNvSpPr txBox="1"/>
          <p:nvPr/>
        </p:nvSpPr>
        <p:spPr>
          <a:xfrm>
            <a:off x="288486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7" name="0"/>
          <p:cNvSpPr txBox="1"/>
          <p:nvPr/>
        </p:nvSpPr>
        <p:spPr>
          <a:xfrm>
            <a:off x="233082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8" name="2"/>
          <p:cNvSpPr txBox="1"/>
          <p:nvPr/>
        </p:nvSpPr>
        <p:spPr>
          <a:xfrm>
            <a:off x="787278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9" name="2"/>
          <p:cNvSpPr txBox="1"/>
          <p:nvPr/>
        </p:nvSpPr>
        <p:spPr>
          <a:xfrm>
            <a:off x="7318749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0" name="2"/>
          <p:cNvSpPr txBox="1"/>
          <p:nvPr/>
        </p:nvSpPr>
        <p:spPr>
          <a:xfrm>
            <a:off x="676471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1" name="2"/>
          <p:cNvSpPr txBox="1"/>
          <p:nvPr/>
        </p:nvSpPr>
        <p:spPr>
          <a:xfrm>
            <a:off x="62106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2" name="2"/>
          <p:cNvSpPr txBox="1"/>
          <p:nvPr/>
        </p:nvSpPr>
        <p:spPr>
          <a:xfrm>
            <a:off x="56566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3" name="2"/>
          <p:cNvSpPr txBox="1"/>
          <p:nvPr/>
        </p:nvSpPr>
        <p:spPr>
          <a:xfrm>
            <a:off x="5101013" y="2945858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4" name="2"/>
          <p:cNvSpPr txBox="1"/>
          <p:nvPr/>
        </p:nvSpPr>
        <p:spPr>
          <a:xfrm>
            <a:off x="45469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39929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288486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233082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787278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731874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0" name="0"/>
          <p:cNvSpPr txBox="1"/>
          <p:nvPr/>
        </p:nvSpPr>
        <p:spPr>
          <a:xfrm>
            <a:off x="676471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1" name="0"/>
          <p:cNvSpPr txBox="1"/>
          <p:nvPr/>
        </p:nvSpPr>
        <p:spPr>
          <a:xfrm>
            <a:off x="62106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2" name="0"/>
          <p:cNvSpPr txBox="1"/>
          <p:nvPr/>
        </p:nvSpPr>
        <p:spPr>
          <a:xfrm>
            <a:off x="56566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3" name="0"/>
          <p:cNvSpPr txBox="1"/>
          <p:nvPr/>
        </p:nvSpPr>
        <p:spPr>
          <a:xfrm>
            <a:off x="5101013" y="233387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4" name="0"/>
          <p:cNvSpPr txBox="1"/>
          <p:nvPr/>
        </p:nvSpPr>
        <p:spPr>
          <a:xfrm>
            <a:off x="45469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5" name="0"/>
          <p:cNvSpPr txBox="1"/>
          <p:nvPr/>
        </p:nvSpPr>
        <p:spPr>
          <a:xfrm>
            <a:off x="39929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6" name="0"/>
          <p:cNvSpPr txBox="1"/>
          <p:nvPr/>
        </p:nvSpPr>
        <p:spPr>
          <a:xfrm>
            <a:off x="343889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7" name="0"/>
          <p:cNvSpPr txBox="1"/>
          <p:nvPr/>
        </p:nvSpPr>
        <p:spPr>
          <a:xfrm>
            <a:off x="288486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8" name="0"/>
          <p:cNvSpPr txBox="1"/>
          <p:nvPr/>
        </p:nvSpPr>
        <p:spPr>
          <a:xfrm>
            <a:off x="233082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9" name="Line"/>
          <p:cNvSpPr/>
          <p:nvPr/>
        </p:nvSpPr>
        <p:spPr>
          <a:xfrm flipV="1">
            <a:off x="2330824" y="2184935"/>
            <a:ext cx="8343804" cy="753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0" name="Line"/>
          <p:cNvSpPr/>
          <p:nvPr/>
        </p:nvSpPr>
        <p:spPr>
          <a:xfrm>
            <a:off x="2330823" y="2805239"/>
            <a:ext cx="8343807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Line"/>
          <p:cNvSpPr/>
          <p:nvPr/>
        </p:nvSpPr>
        <p:spPr>
          <a:xfrm>
            <a:off x="2330824" y="341642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2" name="Line"/>
          <p:cNvSpPr/>
          <p:nvPr/>
        </p:nvSpPr>
        <p:spPr>
          <a:xfrm>
            <a:off x="2330824" y="4029202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3" name="Line"/>
          <p:cNvSpPr/>
          <p:nvPr/>
        </p:nvSpPr>
        <p:spPr>
          <a:xfrm>
            <a:off x="2330824" y="4640391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2330824" y="525157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2330824" y="6477127"/>
            <a:ext cx="8343806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H="1">
            <a:off x="2330824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2884861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 flipH="1">
            <a:off x="343889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 flipH="1">
            <a:off x="39929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H="1">
            <a:off x="45469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H="1">
            <a:off x="51010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 flipH="1">
            <a:off x="56566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 flipH="1">
            <a:off x="62106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H="1">
            <a:off x="67647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H="1">
            <a:off x="7318748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>
            <a:off x="787278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H="1">
            <a:off x="8426823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>
            <a:off x="2330823" y="5864352"/>
            <a:ext cx="834380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989" name="Table"/>
          <p:cNvGraphicFramePr/>
          <p:nvPr>
            <p:extLst>
              <p:ext uri="{D42A27DB-BD31-4B8C-83A1-F6EECF244321}">
                <p14:modId xmlns:p14="http://schemas.microsoft.com/office/powerpoint/2010/main" val="814594618"/>
              </p:ext>
            </p:extLst>
          </p:nvPr>
        </p:nvGraphicFramePr>
        <p:xfrm>
          <a:off x="1882589" y="1516102"/>
          <a:ext cx="6544233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0" name="Table"/>
          <p:cNvGraphicFramePr/>
          <p:nvPr>
            <p:extLst>
              <p:ext uri="{D42A27DB-BD31-4B8C-83A1-F6EECF244321}">
                <p14:modId xmlns:p14="http://schemas.microsoft.com/office/powerpoint/2010/main" val="428831650"/>
              </p:ext>
            </p:extLst>
          </p:nvPr>
        </p:nvGraphicFramePr>
        <p:xfrm>
          <a:off x="502024" y="2192466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1" name="2"/>
          <p:cNvSpPr txBox="1"/>
          <p:nvPr/>
        </p:nvSpPr>
        <p:spPr>
          <a:xfrm>
            <a:off x="3438900" y="294585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93" name="4"/>
          <p:cNvSpPr txBox="1"/>
          <p:nvPr/>
        </p:nvSpPr>
        <p:spPr>
          <a:xfrm>
            <a:off x="3438900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95" name="3"/>
          <p:cNvSpPr txBox="1"/>
          <p:nvPr/>
        </p:nvSpPr>
        <p:spPr>
          <a:xfrm>
            <a:off x="3992936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97" name="6"/>
          <p:cNvSpPr txBox="1"/>
          <p:nvPr/>
        </p:nvSpPr>
        <p:spPr>
          <a:xfrm>
            <a:off x="45469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99" name="5"/>
          <p:cNvSpPr txBox="1"/>
          <p:nvPr/>
        </p:nvSpPr>
        <p:spPr>
          <a:xfrm>
            <a:off x="5101013" y="416982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1" name="6"/>
          <p:cNvSpPr txBox="1"/>
          <p:nvPr/>
        </p:nvSpPr>
        <p:spPr>
          <a:xfrm>
            <a:off x="5101013" y="4781006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03" name="7"/>
          <p:cNvSpPr txBox="1"/>
          <p:nvPr/>
        </p:nvSpPr>
        <p:spPr>
          <a:xfrm>
            <a:off x="5101013" y="539298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005" name="5"/>
          <p:cNvSpPr txBox="1"/>
          <p:nvPr/>
        </p:nvSpPr>
        <p:spPr>
          <a:xfrm>
            <a:off x="5656636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7" name="9"/>
          <p:cNvSpPr txBox="1"/>
          <p:nvPr/>
        </p:nvSpPr>
        <p:spPr>
          <a:xfrm>
            <a:off x="565663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09" name="6"/>
          <p:cNvSpPr txBox="1"/>
          <p:nvPr/>
        </p:nvSpPr>
        <p:spPr>
          <a:xfrm>
            <a:off x="6210674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11" name="8"/>
          <p:cNvSpPr txBox="1"/>
          <p:nvPr/>
        </p:nvSpPr>
        <p:spPr>
          <a:xfrm>
            <a:off x="6210674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13" name="10"/>
          <p:cNvSpPr txBox="1"/>
          <p:nvPr/>
        </p:nvSpPr>
        <p:spPr>
          <a:xfrm>
            <a:off x="62106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15" name="9"/>
          <p:cNvSpPr txBox="1"/>
          <p:nvPr/>
        </p:nvSpPr>
        <p:spPr>
          <a:xfrm>
            <a:off x="6764713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17" name="11"/>
          <p:cNvSpPr txBox="1"/>
          <p:nvPr/>
        </p:nvSpPr>
        <p:spPr>
          <a:xfrm>
            <a:off x="7872786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019" name="8"/>
          <p:cNvSpPr txBox="1"/>
          <p:nvPr/>
        </p:nvSpPr>
        <p:spPr>
          <a:xfrm>
            <a:off x="7318750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21" name="3"/>
          <p:cNvSpPr txBox="1"/>
          <p:nvPr/>
        </p:nvSpPr>
        <p:spPr>
          <a:xfrm>
            <a:off x="45469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23" name="12"/>
          <p:cNvSpPr txBox="1"/>
          <p:nvPr/>
        </p:nvSpPr>
        <p:spPr>
          <a:xfrm>
            <a:off x="7318749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025" name="13"/>
          <p:cNvSpPr txBox="1"/>
          <p:nvPr/>
        </p:nvSpPr>
        <p:spPr>
          <a:xfrm>
            <a:off x="7872786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7" name="13"/>
          <p:cNvSpPr txBox="1"/>
          <p:nvPr/>
        </p:nvSpPr>
        <p:spPr>
          <a:xfrm>
            <a:off x="6764713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9" name="15"/>
          <p:cNvSpPr txBox="1"/>
          <p:nvPr/>
        </p:nvSpPr>
        <p:spPr>
          <a:xfrm>
            <a:off x="787278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045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138" name="Line"/>
          <p:cNvSpPr/>
          <p:nvPr/>
        </p:nvSpPr>
        <p:spPr>
          <a:xfrm flipH="1">
            <a:off x="10674629" y="218493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901251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H="1">
            <a:off x="9566555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H="1">
            <a:off x="1012059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H="1">
            <a:off x="10674630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0"/>
          <p:cNvSpPr txBox="1"/>
          <p:nvPr/>
        </p:nvSpPr>
        <p:spPr>
          <a:xfrm>
            <a:off x="8443538" y="1591857"/>
            <a:ext cx="22161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11    12   13   14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66208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10"/>
          <p:cNvSpPr txBox="1"/>
          <p:nvPr/>
        </p:nvSpPr>
        <p:spPr>
          <a:xfrm>
            <a:off x="676471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3" name="7"/>
          <p:cNvSpPr txBox="1"/>
          <p:nvPr/>
        </p:nvSpPr>
        <p:spPr>
          <a:xfrm>
            <a:off x="56566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14" name="4"/>
          <p:cNvSpPr txBox="1"/>
          <p:nvPr/>
        </p:nvSpPr>
        <p:spPr>
          <a:xfrm>
            <a:off x="39929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15" name="0"/>
          <p:cNvSpPr txBox="1"/>
          <p:nvPr/>
        </p:nvSpPr>
        <p:spPr>
          <a:xfrm>
            <a:off x="288486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6" name="0"/>
          <p:cNvSpPr txBox="1"/>
          <p:nvPr/>
        </p:nvSpPr>
        <p:spPr>
          <a:xfrm>
            <a:off x="233082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7" name="13"/>
          <p:cNvSpPr txBox="1"/>
          <p:nvPr/>
        </p:nvSpPr>
        <p:spPr>
          <a:xfrm>
            <a:off x="731874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918" name="10"/>
          <p:cNvSpPr txBox="1"/>
          <p:nvPr/>
        </p:nvSpPr>
        <p:spPr>
          <a:xfrm>
            <a:off x="62106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9" name="7"/>
          <p:cNvSpPr txBox="1"/>
          <p:nvPr/>
        </p:nvSpPr>
        <p:spPr>
          <a:xfrm>
            <a:off x="5101013" y="6005764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20" name="6"/>
          <p:cNvSpPr txBox="1"/>
          <p:nvPr/>
        </p:nvSpPr>
        <p:spPr>
          <a:xfrm>
            <a:off x="45469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1" name="4"/>
          <p:cNvSpPr txBox="1"/>
          <p:nvPr/>
        </p:nvSpPr>
        <p:spPr>
          <a:xfrm>
            <a:off x="3992938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2" name="4"/>
          <p:cNvSpPr txBox="1"/>
          <p:nvPr/>
        </p:nvSpPr>
        <p:spPr>
          <a:xfrm>
            <a:off x="343889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3" name="0"/>
          <p:cNvSpPr txBox="1"/>
          <p:nvPr/>
        </p:nvSpPr>
        <p:spPr>
          <a:xfrm>
            <a:off x="2884863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4" name="0"/>
          <p:cNvSpPr txBox="1"/>
          <p:nvPr/>
        </p:nvSpPr>
        <p:spPr>
          <a:xfrm>
            <a:off x="233082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5" name="9"/>
          <p:cNvSpPr txBox="1"/>
          <p:nvPr/>
        </p:nvSpPr>
        <p:spPr>
          <a:xfrm>
            <a:off x="731874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926" name="6"/>
          <p:cNvSpPr txBox="1"/>
          <p:nvPr/>
        </p:nvSpPr>
        <p:spPr>
          <a:xfrm>
            <a:off x="56566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7" name="3"/>
          <p:cNvSpPr txBox="1"/>
          <p:nvPr/>
        </p:nvSpPr>
        <p:spPr>
          <a:xfrm>
            <a:off x="454697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39929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2"/>
          <p:cNvSpPr txBox="1"/>
          <p:nvPr/>
        </p:nvSpPr>
        <p:spPr>
          <a:xfrm>
            <a:off x="343889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0" name="0"/>
          <p:cNvSpPr txBox="1"/>
          <p:nvPr/>
        </p:nvSpPr>
        <p:spPr>
          <a:xfrm>
            <a:off x="2884863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1" name="0"/>
          <p:cNvSpPr txBox="1"/>
          <p:nvPr/>
        </p:nvSpPr>
        <p:spPr>
          <a:xfrm>
            <a:off x="233082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2" name="8"/>
          <p:cNvSpPr txBox="1"/>
          <p:nvPr/>
        </p:nvSpPr>
        <p:spPr>
          <a:xfrm>
            <a:off x="787278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933" name="6"/>
          <p:cNvSpPr txBox="1"/>
          <p:nvPr/>
        </p:nvSpPr>
        <p:spPr>
          <a:xfrm>
            <a:off x="676471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34" name="5"/>
          <p:cNvSpPr txBox="1"/>
          <p:nvPr/>
        </p:nvSpPr>
        <p:spPr>
          <a:xfrm>
            <a:off x="565663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5" name="3"/>
          <p:cNvSpPr txBox="1"/>
          <p:nvPr/>
        </p:nvSpPr>
        <p:spPr>
          <a:xfrm>
            <a:off x="454697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36" name="2"/>
          <p:cNvSpPr txBox="1"/>
          <p:nvPr/>
        </p:nvSpPr>
        <p:spPr>
          <a:xfrm>
            <a:off x="3438899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7" name="0"/>
          <p:cNvSpPr txBox="1"/>
          <p:nvPr/>
        </p:nvSpPr>
        <p:spPr>
          <a:xfrm>
            <a:off x="288486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8" name="0"/>
          <p:cNvSpPr txBox="1"/>
          <p:nvPr/>
        </p:nvSpPr>
        <p:spPr>
          <a:xfrm>
            <a:off x="233082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9" name="5"/>
          <p:cNvSpPr txBox="1"/>
          <p:nvPr/>
        </p:nvSpPr>
        <p:spPr>
          <a:xfrm>
            <a:off x="787278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0" name="5"/>
          <p:cNvSpPr txBox="1"/>
          <p:nvPr/>
        </p:nvSpPr>
        <p:spPr>
          <a:xfrm>
            <a:off x="731874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1" name="5"/>
          <p:cNvSpPr txBox="1"/>
          <p:nvPr/>
        </p:nvSpPr>
        <p:spPr>
          <a:xfrm>
            <a:off x="676471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2" name="5"/>
          <p:cNvSpPr txBox="1"/>
          <p:nvPr/>
        </p:nvSpPr>
        <p:spPr>
          <a:xfrm>
            <a:off x="62106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3" name="3"/>
          <p:cNvSpPr txBox="1"/>
          <p:nvPr/>
        </p:nvSpPr>
        <p:spPr>
          <a:xfrm>
            <a:off x="5101013" y="355783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44" name="2"/>
          <p:cNvSpPr txBox="1"/>
          <p:nvPr/>
        </p:nvSpPr>
        <p:spPr>
          <a:xfrm>
            <a:off x="399293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5" name="2"/>
          <p:cNvSpPr txBox="1"/>
          <p:nvPr/>
        </p:nvSpPr>
        <p:spPr>
          <a:xfrm>
            <a:off x="343889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6" name="0"/>
          <p:cNvSpPr txBox="1"/>
          <p:nvPr/>
        </p:nvSpPr>
        <p:spPr>
          <a:xfrm>
            <a:off x="288486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7" name="0"/>
          <p:cNvSpPr txBox="1"/>
          <p:nvPr/>
        </p:nvSpPr>
        <p:spPr>
          <a:xfrm>
            <a:off x="233082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8" name="2"/>
          <p:cNvSpPr txBox="1"/>
          <p:nvPr/>
        </p:nvSpPr>
        <p:spPr>
          <a:xfrm>
            <a:off x="787278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9" name="2"/>
          <p:cNvSpPr txBox="1"/>
          <p:nvPr/>
        </p:nvSpPr>
        <p:spPr>
          <a:xfrm>
            <a:off x="7318749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0" name="2"/>
          <p:cNvSpPr txBox="1"/>
          <p:nvPr/>
        </p:nvSpPr>
        <p:spPr>
          <a:xfrm>
            <a:off x="676471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1" name="2"/>
          <p:cNvSpPr txBox="1"/>
          <p:nvPr/>
        </p:nvSpPr>
        <p:spPr>
          <a:xfrm>
            <a:off x="62106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2" name="2"/>
          <p:cNvSpPr txBox="1"/>
          <p:nvPr/>
        </p:nvSpPr>
        <p:spPr>
          <a:xfrm>
            <a:off x="56566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3" name="2"/>
          <p:cNvSpPr txBox="1"/>
          <p:nvPr/>
        </p:nvSpPr>
        <p:spPr>
          <a:xfrm>
            <a:off x="5101013" y="2945858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4" name="2"/>
          <p:cNvSpPr txBox="1"/>
          <p:nvPr/>
        </p:nvSpPr>
        <p:spPr>
          <a:xfrm>
            <a:off x="45469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39929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288486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233082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787278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731874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0" name="0"/>
          <p:cNvSpPr txBox="1"/>
          <p:nvPr/>
        </p:nvSpPr>
        <p:spPr>
          <a:xfrm>
            <a:off x="676471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1" name="0"/>
          <p:cNvSpPr txBox="1"/>
          <p:nvPr/>
        </p:nvSpPr>
        <p:spPr>
          <a:xfrm>
            <a:off x="62106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2" name="0"/>
          <p:cNvSpPr txBox="1"/>
          <p:nvPr/>
        </p:nvSpPr>
        <p:spPr>
          <a:xfrm>
            <a:off x="56566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3" name="0"/>
          <p:cNvSpPr txBox="1"/>
          <p:nvPr/>
        </p:nvSpPr>
        <p:spPr>
          <a:xfrm>
            <a:off x="5101013" y="233387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4" name="0"/>
          <p:cNvSpPr txBox="1"/>
          <p:nvPr/>
        </p:nvSpPr>
        <p:spPr>
          <a:xfrm>
            <a:off x="45469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5" name="0"/>
          <p:cNvSpPr txBox="1"/>
          <p:nvPr/>
        </p:nvSpPr>
        <p:spPr>
          <a:xfrm>
            <a:off x="39929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6" name="0"/>
          <p:cNvSpPr txBox="1"/>
          <p:nvPr/>
        </p:nvSpPr>
        <p:spPr>
          <a:xfrm>
            <a:off x="343889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7" name="0"/>
          <p:cNvSpPr txBox="1"/>
          <p:nvPr/>
        </p:nvSpPr>
        <p:spPr>
          <a:xfrm>
            <a:off x="288486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8" name="0"/>
          <p:cNvSpPr txBox="1"/>
          <p:nvPr/>
        </p:nvSpPr>
        <p:spPr>
          <a:xfrm>
            <a:off x="233082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9" name="Line"/>
          <p:cNvSpPr/>
          <p:nvPr/>
        </p:nvSpPr>
        <p:spPr>
          <a:xfrm flipV="1">
            <a:off x="2330824" y="2184935"/>
            <a:ext cx="8343804" cy="753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0" name="Line"/>
          <p:cNvSpPr/>
          <p:nvPr/>
        </p:nvSpPr>
        <p:spPr>
          <a:xfrm>
            <a:off x="2330823" y="2805239"/>
            <a:ext cx="8343807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Line"/>
          <p:cNvSpPr/>
          <p:nvPr/>
        </p:nvSpPr>
        <p:spPr>
          <a:xfrm>
            <a:off x="2330824" y="341642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2" name="Line"/>
          <p:cNvSpPr/>
          <p:nvPr/>
        </p:nvSpPr>
        <p:spPr>
          <a:xfrm>
            <a:off x="2330824" y="4029202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3" name="Line"/>
          <p:cNvSpPr/>
          <p:nvPr/>
        </p:nvSpPr>
        <p:spPr>
          <a:xfrm>
            <a:off x="2330824" y="4640391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2330824" y="525157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2330824" y="6477127"/>
            <a:ext cx="8343806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H="1">
            <a:off x="2330824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2884861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 flipH="1">
            <a:off x="343889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 flipH="1">
            <a:off x="39929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H="1">
            <a:off x="45469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H="1">
            <a:off x="51010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 flipH="1">
            <a:off x="56566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 flipH="1">
            <a:off x="62106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H="1">
            <a:off x="67647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H="1">
            <a:off x="7318748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>
            <a:off x="787278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H="1">
            <a:off x="8426823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>
            <a:off x="2330823" y="5864352"/>
            <a:ext cx="834380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989" name="Table"/>
          <p:cNvGraphicFramePr/>
          <p:nvPr>
            <p:extLst>
              <p:ext uri="{D42A27DB-BD31-4B8C-83A1-F6EECF244321}">
                <p14:modId xmlns:p14="http://schemas.microsoft.com/office/powerpoint/2010/main" val="3379298405"/>
              </p:ext>
            </p:extLst>
          </p:nvPr>
        </p:nvGraphicFramePr>
        <p:xfrm>
          <a:off x="1882589" y="1516102"/>
          <a:ext cx="6544233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0" name="Table"/>
          <p:cNvGraphicFramePr/>
          <p:nvPr>
            <p:extLst>
              <p:ext uri="{D42A27DB-BD31-4B8C-83A1-F6EECF244321}">
                <p14:modId xmlns:p14="http://schemas.microsoft.com/office/powerpoint/2010/main" val="3378407002"/>
              </p:ext>
            </p:extLst>
          </p:nvPr>
        </p:nvGraphicFramePr>
        <p:xfrm>
          <a:off x="502024" y="2192466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1" name="2"/>
          <p:cNvSpPr txBox="1"/>
          <p:nvPr/>
        </p:nvSpPr>
        <p:spPr>
          <a:xfrm>
            <a:off x="3438900" y="294585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93" name="4"/>
          <p:cNvSpPr txBox="1"/>
          <p:nvPr/>
        </p:nvSpPr>
        <p:spPr>
          <a:xfrm>
            <a:off x="3438900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95" name="3"/>
          <p:cNvSpPr txBox="1"/>
          <p:nvPr/>
        </p:nvSpPr>
        <p:spPr>
          <a:xfrm>
            <a:off x="3992936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97" name="6"/>
          <p:cNvSpPr txBox="1"/>
          <p:nvPr/>
        </p:nvSpPr>
        <p:spPr>
          <a:xfrm>
            <a:off x="45469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99" name="5"/>
          <p:cNvSpPr txBox="1"/>
          <p:nvPr/>
        </p:nvSpPr>
        <p:spPr>
          <a:xfrm>
            <a:off x="5101013" y="416982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1" name="6"/>
          <p:cNvSpPr txBox="1"/>
          <p:nvPr/>
        </p:nvSpPr>
        <p:spPr>
          <a:xfrm>
            <a:off x="5101013" y="4781006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03" name="7"/>
          <p:cNvSpPr txBox="1"/>
          <p:nvPr/>
        </p:nvSpPr>
        <p:spPr>
          <a:xfrm>
            <a:off x="5101013" y="539298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005" name="5"/>
          <p:cNvSpPr txBox="1"/>
          <p:nvPr/>
        </p:nvSpPr>
        <p:spPr>
          <a:xfrm>
            <a:off x="5656636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7" name="9"/>
          <p:cNvSpPr txBox="1"/>
          <p:nvPr/>
        </p:nvSpPr>
        <p:spPr>
          <a:xfrm>
            <a:off x="565663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09" name="6"/>
          <p:cNvSpPr txBox="1"/>
          <p:nvPr/>
        </p:nvSpPr>
        <p:spPr>
          <a:xfrm>
            <a:off x="6210674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11" name="8"/>
          <p:cNvSpPr txBox="1"/>
          <p:nvPr/>
        </p:nvSpPr>
        <p:spPr>
          <a:xfrm>
            <a:off x="6210674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13" name="10"/>
          <p:cNvSpPr txBox="1"/>
          <p:nvPr/>
        </p:nvSpPr>
        <p:spPr>
          <a:xfrm>
            <a:off x="62106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15" name="9"/>
          <p:cNvSpPr txBox="1"/>
          <p:nvPr/>
        </p:nvSpPr>
        <p:spPr>
          <a:xfrm>
            <a:off x="6764713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17" name="11"/>
          <p:cNvSpPr txBox="1"/>
          <p:nvPr/>
        </p:nvSpPr>
        <p:spPr>
          <a:xfrm>
            <a:off x="7872786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019" name="8"/>
          <p:cNvSpPr txBox="1"/>
          <p:nvPr/>
        </p:nvSpPr>
        <p:spPr>
          <a:xfrm>
            <a:off x="7318750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21" name="3"/>
          <p:cNvSpPr txBox="1"/>
          <p:nvPr/>
        </p:nvSpPr>
        <p:spPr>
          <a:xfrm>
            <a:off x="45469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23" name="12"/>
          <p:cNvSpPr txBox="1"/>
          <p:nvPr/>
        </p:nvSpPr>
        <p:spPr>
          <a:xfrm>
            <a:off x="7318749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025" name="13"/>
          <p:cNvSpPr txBox="1"/>
          <p:nvPr/>
        </p:nvSpPr>
        <p:spPr>
          <a:xfrm>
            <a:off x="7872786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7" name="13"/>
          <p:cNvSpPr txBox="1"/>
          <p:nvPr/>
        </p:nvSpPr>
        <p:spPr>
          <a:xfrm>
            <a:off x="6764713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9" name="15"/>
          <p:cNvSpPr txBox="1"/>
          <p:nvPr/>
        </p:nvSpPr>
        <p:spPr>
          <a:xfrm>
            <a:off x="787278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045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138" name="Line"/>
          <p:cNvSpPr/>
          <p:nvPr/>
        </p:nvSpPr>
        <p:spPr>
          <a:xfrm flipH="1">
            <a:off x="10674629" y="218493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901251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H="1">
            <a:off x="9566555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H="1">
            <a:off x="1012059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H="1">
            <a:off x="10674630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0"/>
          <p:cNvSpPr txBox="1"/>
          <p:nvPr/>
        </p:nvSpPr>
        <p:spPr>
          <a:xfrm>
            <a:off x="8443538" y="1591857"/>
            <a:ext cx="22161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11    12   13   14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Line"/>
          <p:cNvSpPr/>
          <p:nvPr/>
        </p:nvSpPr>
        <p:spPr>
          <a:xfrm flipH="1" flipV="1">
            <a:off x="7273925" y="5677646"/>
            <a:ext cx="2967512" cy="582706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" name="Circle"/>
          <p:cNvSpPr/>
          <p:nvPr/>
        </p:nvSpPr>
        <p:spPr>
          <a:xfrm>
            <a:off x="6892924" y="534194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Circle"/>
          <p:cNvSpPr/>
          <p:nvPr/>
        </p:nvSpPr>
        <p:spPr>
          <a:xfrm>
            <a:off x="10297650" y="6062865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Circle"/>
          <p:cNvSpPr/>
          <p:nvPr/>
        </p:nvSpPr>
        <p:spPr>
          <a:xfrm>
            <a:off x="10210994" y="537856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Circle"/>
          <p:cNvSpPr/>
          <p:nvPr/>
        </p:nvSpPr>
        <p:spPr>
          <a:xfrm>
            <a:off x="9081528" y="4850405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Circle"/>
          <p:cNvSpPr/>
          <p:nvPr/>
        </p:nvSpPr>
        <p:spPr>
          <a:xfrm>
            <a:off x="10187092" y="414444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Circle"/>
          <p:cNvSpPr/>
          <p:nvPr/>
        </p:nvSpPr>
        <p:spPr>
          <a:xfrm>
            <a:off x="10190082" y="350497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Circle"/>
          <p:cNvSpPr/>
          <p:nvPr/>
        </p:nvSpPr>
        <p:spPr>
          <a:xfrm>
            <a:off x="10178131" y="291032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Circle"/>
          <p:cNvSpPr/>
          <p:nvPr/>
        </p:nvSpPr>
        <p:spPr>
          <a:xfrm>
            <a:off x="10151239" y="2300732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Circle"/>
          <p:cNvSpPr/>
          <p:nvPr/>
        </p:nvSpPr>
        <p:spPr>
          <a:xfrm>
            <a:off x="10241438" y="4781008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Circle"/>
          <p:cNvSpPr/>
          <p:nvPr/>
        </p:nvSpPr>
        <p:spPr>
          <a:xfrm>
            <a:off x="9084518" y="4151168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Circle"/>
          <p:cNvSpPr/>
          <p:nvPr/>
        </p:nvSpPr>
        <p:spPr>
          <a:xfrm>
            <a:off x="8550085" y="3590807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Circle"/>
          <p:cNvSpPr/>
          <p:nvPr/>
        </p:nvSpPr>
        <p:spPr>
          <a:xfrm>
            <a:off x="9135321" y="293198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Circle"/>
          <p:cNvSpPr/>
          <p:nvPr/>
        </p:nvSpPr>
        <p:spPr>
          <a:xfrm>
            <a:off x="9093488" y="2277572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Line"/>
          <p:cNvSpPr/>
          <p:nvPr/>
        </p:nvSpPr>
        <p:spPr>
          <a:xfrm flipH="1" flipV="1">
            <a:off x="9384852" y="5158174"/>
            <a:ext cx="793279" cy="25175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23" name="Line"/>
          <p:cNvSpPr/>
          <p:nvPr/>
        </p:nvSpPr>
        <p:spPr>
          <a:xfrm flipH="1" flipV="1">
            <a:off x="6559176" y="4499773"/>
            <a:ext cx="2474548" cy="50552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 flipH="1" flipV="1">
            <a:off x="7724587" y="4499770"/>
            <a:ext cx="2516850" cy="505521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Line"/>
          <p:cNvSpPr/>
          <p:nvPr/>
        </p:nvSpPr>
        <p:spPr>
          <a:xfrm flipH="1" flipV="1">
            <a:off x="8827058" y="3926985"/>
            <a:ext cx="1363023" cy="30563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Circle"/>
          <p:cNvSpPr/>
          <p:nvPr/>
        </p:nvSpPr>
        <p:spPr>
          <a:xfrm>
            <a:off x="9105439" y="357444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Circle"/>
          <p:cNvSpPr/>
          <p:nvPr/>
        </p:nvSpPr>
        <p:spPr>
          <a:xfrm>
            <a:off x="8568016" y="2966275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Circle"/>
          <p:cNvSpPr/>
          <p:nvPr/>
        </p:nvSpPr>
        <p:spPr>
          <a:xfrm>
            <a:off x="8556065" y="228197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Line"/>
          <p:cNvSpPr/>
          <p:nvPr/>
        </p:nvSpPr>
        <p:spPr>
          <a:xfrm flipH="1" flipV="1">
            <a:off x="7724588" y="3887791"/>
            <a:ext cx="1336028" cy="344823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30" name="Line"/>
          <p:cNvSpPr/>
          <p:nvPr/>
        </p:nvSpPr>
        <p:spPr>
          <a:xfrm flipH="1" flipV="1">
            <a:off x="8217646" y="3291324"/>
            <a:ext cx="1902947" cy="425284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31" name="Line"/>
          <p:cNvSpPr/>
          <p:nvPr/>
        </p:nvSpPr>
        <p:spPr>
          <a:xfrm flipH="1" flipV="1">
            <a:off x="9327316" y="2663830"/>
            <a:ext cx="793279" cy="25175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33" name="Circle"/>
          <p:cNvSpPr/>
          <p:nvPr/>
        </p:nvSpPr>
        <p:spPr>
          <a:xfrm>
            <a:off x="6214698" y="416570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Circle"/>
          <p:cNvSpPr/>
          <p:nvPr/>
        </p:nvSpPr>
        <p:spPr>
          <a:xfrm>
            <a:off x="7427909" y="416869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Circle"/>
          <p:cNvSpPr/>
          <p:nvPr/>
        </p:nvSpPr>
        <p:spPr>
          <a:xfrm>
            <a:off x="7445840" y="3559100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Circle"/>
          <p:cNvSpPr/>
          <p:nvPr/>
        </p:nvSpPr>
        <p:spPr>
          <a:xfrm>
            <a:off x="7986706" y="294950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e"/>
          <p:cNvSpPr/>
          <p:nvPr/>
        </p:nvSpPr>
        <p:spPr>
          <a:xfrm flipV="1">
            <a:off x="10407835" y="5789646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4" name="Line"/>
          <p:cNvSpPr/>
          <p:nvPr/>
        </p:nvSpPr>
        <p:spPr>
          <a:xfrm flipV="1">
            <a:off x="10417080" y="5147068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5" name="Line"/>
          <p:cNvSpPr/>
          <p:nvPr/>
        </p:nvSpPr>
        <p:spPr>
          <a:xfrm flipV="1">
            <a:off x="10411384" y="4504490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6" name="Line"/>
          <p:cNvSpPr/>
          <p:nvPr/>
        </p:nvSpPr>
        <p:spPr>
          <a:xfrm flipV="1">
            <a:off x="10390747" y="3861912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8" name="Line"/>
          <p:cNvSpPr/>
          <p:nvPr/>
        </p:nvSpPr>
        <p:spPr>
          <a:xfrm flipV="1">
            <a:off x="10370110" y="3219334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9" name="Line"/>
          <p:cNvSpPr/>
          <p:nvPr/>
        </p:nvSpPr>
        <p:spPr>
          <a:xfrm flipV="1">
            <a:off x="10349473" y="2576756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 flipV="1">
            <a:off x="9249061" y="4551816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1" name="Line"/>
          <p:cNvSpPr/>
          <p:nvPr/>
        </p:nvSpPr>
        <p:spPr>
          <a:xfrm flipV="1">
            <a:off x="9267552" y="3909011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2" name="Line"/>
          <p:cNvSpPr/>
          <p:nvPr/>
        </p:nvSpPr>
        <p:spPr>
          <a:xfrm flipV="1">
            <a:off x="9286043" y="3266206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 flipV="1">
            <a:off x="9289593" y="2623401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4" name="Line"/>
          <p:cNvSpPr/>
          <p:nvPr/>
        </p:nvSpPr>
        <p:spPr>
          <a:xfrm flipV="1">
            <a:off x="8785149" y="2697764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5" name="Line"/>
          <p:cNvSpPr/>
          <p:nvPr/>
        </p:nvSpPr>
        <p:spPr>
          <a:xfrm flipV="1">
            <a:off x="8713994" y="3310003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4186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  <p:bldP spid="113" grpId="0" animBg="1" advAuto="0"/>
      <p:bldP spid="114" grpId="0" animBg="1" advAuto="0"/>
      <p:bldP spid="115" grpId="0" animBg="1" advAuto="0"/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26" grpId="0" animBg="1" advAuto="0"/>
      <p:bldP spid="127" grpId="0" animBg="1" advAuto="0"/>
      <p:bldP spid="128" grpId="0" animBg="1" advAuto="0"/>
      <p:bldP spid="129" grpId="0" animBg="1" advAuto="0"/>
      <p:bldP spid="130" grpId="0" animBg="1" advAuto="0"/>
      <p:bldP spid="131" grpId="0" animBg="1" advAuto="0"/>
      <p:bldP spid="133" grpId="0" animBg="1" advAuto="0"/>
      <p:bldP spid="135" grpId="0" animBg="1" advAuto="0"/>
      <p:bldP spid="136" grpId="0" animBg="1" advAuto="0"/>
      <p:bldP spid="137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8" grpId="0" animBg="1" advAuto="0"/>
      <p:bldP spid="149" grpId="0" animBg="1" advAuto="0"/>
      <p:bldP spid="150" grpId="0" animBg="1" advAuto="0"/>
      <p:bldP spid="151" grpId="0" animBg="1" advAuto="0"/>
      <p:bldP spid="152" grpId="0" animBg="1" advAuto="0"/>
      <p:bldP spid="153" grpId="0" animBg="1" advAuto="0"/>
      <p:bldP spid="154" grpId="0" animBg="1" advAuto="0"/>
      <p:bldP spid="155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10"/>
          <p:cNvSpPr txBox="1"/>
          <p:nvPr/>
        </p:nvSpPr>
        <p:spPr>
          <a:xfrm>
            <a:off x="676471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3" name="7"/>
          <p:cNvSpPr txBox="1"/>
          <p:nvPr/>
        </p:nvSpPr>
        <p:spPr>
          <a:xfrm>
            <a:off x="56566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14" name="4"/>
          <p:cNvSpPr txBox="1"/>
          <p:nvPr/>
        </p:nvSpPr>
        <p:spPr>
          <a:xfrm>
            <a:off x="39929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15" name="0"/>
          <p:cNvSpPr txBox="1"/>
          <p:nvPr/>
        </p:nvSpPr>
        <p:spPr>
          <a:xfrm>
            <a:off x="288486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6" name="0"/>
          <p:cNvSpPr txBox="1"/>
          <p:nvPr/>
        </p:nvSpPr>
        <p:spPr>
          <a:xfrm>
            <a:off x="233082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7" name="13"/>
          <p:cNvSpPr txBox="1"/>
          <p:nvPr/>
        </p:nvSpPr>
        <p:spPr>
          <a:xfrm>
            <a:off x="731874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918" name="10"/>
          <p:cNvSpPr txBox="1"/>
          <p:nvPr/>
        </p:nvSpPr>
        <p:spPr>
          <a:xfrm>
            <a:off x="62106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9" name="7"/>
          <p:cNvSpPr txBox="1"/>
          <p:nvPr/>
        </p:nvSpPr>
        <p:spPr>
          <a:xfrm>
            <a:off x="5101013" y="6005764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20" name="6"/>
          <p:cNvSpPr txBox="1"/>
          <p:nvPr/>
        </p:nvSpPr>
        <p:spPr>
          <a:xfrm>
            <a:off x="45469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1" name="4"/>
          <p:cNvSpPr txBox="1"/>
          <p:nvPr/>
        </p:nvSpPr>
        <p:spPr>
          <a:xfrm>
            <a:off x="3992938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2" name="4"/>
          <p:cNvSpPr txBox="1"/>
          <p:nvPr/>
        </p:nvSpPr>
        <p:spPr>
          <a:xfrm>
            <a:off x="343889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3" name="0"/>
          <p:cNvSpPr txBox="1"/>
          <p:nvPr/>
        </p:nvSpPr>
        <p:spPr>
          <a:xfrm>
            <a:off x="2884863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4" name="0"/>
          <p:cNvSpPr txBox="1"/>
          <p:nvPr/>
        </p:nvSpPr>
        <p:spPr>
          <a:xfrm>
            <a:off x="233082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5" name="9"/>
          <p:cNvSpPr txBox="1"/>
          <p:nvPr/>
        </p:nvSpPr>
        <p:spPr>
          <a:xfrm>
            <a:off x="731874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926" name="6"/>
          <p:cNvSpPr txBox="1"/>
          <p:nvPr/>
        </p:nvSpPr>
        <p:spPr>
          <a:xfrm>
            <a:off x="56566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7" name="3"/>
          <p:cNvSpPr txBox="1"/>
          <p:nvPr/>
        </p:nvSpPr>
        <p:spPr>
          <a:xfrm>
            <a:off x="454697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39929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2"/>
          <p:cNvSpPr txBox="1"/>
          <p:nvPr/>
        </p:nvSpPr>
        <p:spPr>
          <a:xfrm>
            <a:off x="343889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0" name="0"/>
          <p:cNvSpPr txBox="1"/>
          <p:nvPr/>
        </p:nvSpPr>
        <p:spPr>
          <a:xfrm>
            <a:off x="2884863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1" name="0"/>
          <p:cNvSpPr txBox="1"/>
          <p:nvPr/>
        </p:nvSpPr>
        <p:spPr>
          <a:xfrm>
            <a:off x="233082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2" name="8"/>
          <p:cNvSpPr txBox="1"/>
          <p:nvPr/>
        </p:nvSpPr>
        <p:spPr>
          <a:xfrm>
            <a:off x="787278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933" name="6"/>
          <p:cNvSpPr txBox="1"/>
          <p:nvPr/>
        </p:nvSpPr>
        <p:spPr>
          <a:xfrm>
            <a:off x="676471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34" name="5"/>
          <p:cNvSpPr txBox="1"/>
          <p:nvPr/>
        </p:nvSpPr>
        <p:spPr>
          <a:xfrm>
            <a:off x="565663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5" name="3"/>
          <p:cNvSpPr txBox="1"/>
          <p:nvPr/>
        </p:nvSpPr>
        <p:spPr>
          <a:xfrm>
            <a:off x="454697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36" name="2"/>
          <p:cNvSpPr txBox="1"/>
          <p:nvPr/>
        </p:nvSpPr>
        <p:spPr>
          <a:xfrm>
            <a:off x="3438899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7" name="0"/>
          <p:cNvSpPr txBox="1"/>
          <p:nvPr/>
        </p:nvSpPr>
        <p:spPr>
          <a:xfrm>
            <a:off x="288486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8" name="0"/>
          <p:cNvSpPr txBox="1"/>
          <p:nvPr/>
        </p:nvSpPr>
        <p:spPr>
          <a:xfrm>
            <a:off x="233082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9" name="5"/>
          <p:cNvSpPr txBox="1"/>
          <p:nvPr/>
        </p:nvSpPr>
        <p:spPr>
          <a:xfrm>
            <a:off x="787278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0" name="5"/>
          <p:cNvSpPr txBox="1"/>
          <p:nvPr/>
        </p:nvSpPr>
        <p:spPr>
          <a:xfrm>
            <a:off x="731874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1" name="5"/>
          <p:cNvSpPr txBox="1"/>
          <p:nvPr/>
        </p:nvSpPr>
        <p:spPr>
          <a:xfrm>
            <a:off x="676471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2" name="5"/>
          <p:cNvSpPr txBox="1"/>
          <p:nvPr/>
        </p:nvSpPr>
        <p:spPr>
          <a:xfrm>
            <a:off x="62106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3" name="3"/>
          <p:cNvSpPr txBox="1"/>
          <p:nvPr/>
        </p:nvSpPr>
        <p:spPr>
          <a:xfrm>
            <a:off x="5101013" y="355783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44" name="2"/>
          <p:cNvSpPr txBox="1"/>
          <p:nvPr/>
        </p:nvSpPr>
        <p:spPr>
          <a:xfrm>
            <a:off x="399293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5" name="2"/>
          <p:cNvSpPr txBox="1"/>
          <p:nvPr/>
        </p:nvSpPr>
        <p:spPr>
          <a:xfrm>
            <a:off x="343889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6" name="0"/>
          <p:cNvSpPr txBox="1"/>
          <p:nvPr/>
        </p:nvSpPr>
        <p:spPr>
          <a:xfrm>
            <a:off x="288486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7" name="0"/>
          <p:cNvSpPr txBox="1"/>
          <p:nvPr/>
        </p:nvSpPr>
        <p:spPr>
          <a:xfrm>
            <a:off x="233082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8" name="2"/>
          <p:cNvSpPr txBox="1"/>
          <p:nvPr/>
        </p:nvSpPr>
        <p:spPr>
          <a:xfrm>
            <a:off x="787278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9" name="2"/>
          <p:cNvSpPr txBox="1"/>
          <p:nvPr/>
        </p:nvSpPr>
        <p:spPr>
          <a:xfrm>
            <a:off x="7318749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0" name="2"/>
          <p:cNvSpPr txBox="1"/>
          <p:nvPr/>
        </p:nvSpPr>
        <p:spPr>
          <a:xfrm>
            <a:off x="676471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1" name="2"/>
          <p:cNvSpPr txBox="1"/>
          <p:nvPr/>
        </p:nvSpPr>
        <p:spPr>
          <a:xfrm>
            <a:off x="62106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2" name="2"/>
          <p:cNvSpPr txBox="1"/>
          <p:nvPr/>
        </p:nvSpPr>
        <p:spPr>
          <a:xfrm>
            <a:off x="56566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3" name="2"/>
          <p:cNvSpPr txBox="1"/>
          <p:nvPr/>
        </p:nvSpPr>
        <p:spPr>
          <a:xfrm>
            <a:off x="5101013" y="2945858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4" name="2"/>
          <p:cNvSpPr txBox="1"/>
          <p:nvPr/>
        </p:nvSpPr>
        <p:spPr>
          <a:xfrm>
            <a:off x="45469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39929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288486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233082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787278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731874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0" name="0"/>
          <p:cNvSpPr txBox="1"/>
          <p:nvPr/>
        </p:nvSpPr>
        <p:spPr>
          <a:xfrm>
            <a:off x="676471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1" name="0"/>
          <p:cNvSpPr txBox="1"/>
          <p:nvPr/>
        </p:nvSpPr>
        <p:spPr>
          <a:xfrm>
            <a:off x="62106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2" name="0"/>
          <p:cNvSpPr txBox="1"/>
          <p:nvPr/>
        </p:nvSpPr>
        <p:spPr>
          <a:xfrm>
            <a:off x="56566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3" name="0"/>
          <p:cNvSpPr txBox="1"/>
          <p:nvPr/>
        </p:nvSpPr>
        <p:spPr>
          <a:xfrm>
            <a:off x="5101013" y="233387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4" name="0"/>
          <p:cNvSpPr txBox="1"/>
          <p:nvPr/>
        </p:nvSpPr>
        <p:spPr>
          <a:xfrm>
            <a:off x="45469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5" name="0"/>
          <p:cNvSpPr txBox="1"/>
          <p:nvPr/>
        </p:nvSpPr>
        <p:spPr>
          <a:xfrm>
            <a:off x="39929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6" name="0"/>
          <p:cNvSpPr txBox="1"/>
          <p:nvPr/>
        </p:nvSpPr>
        <p:spPr>
          <a:xfrm>
            <a:off x="343889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7" name="0"/>
          <p:cNvSpPr txBox="1"/>
          <p:nvPr/>
        </p:nvSpPr>
        <p:spPr>
          <a:xfrm>
            <a:off x="288486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8" name="0"/>
          <p:cNvSpPr txBox="1"/>
          <p:nvPr/>
        </p:nvSpPr>
        <p:spPr>
          <a:xfrm>
            <a:off x="233082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9" name="Line"/>
          <p:cNvSpPr/>
          <p:nvPr/>
        </p:nvSpPr>
        <p:spPr>
          <a:xfrm flipV="1">
            <a:off x="2330824" y="2184935"/>
            <a:ext cx="8343804" cy="753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0" name="Line"/>
          <p:cNvSpPr/>
          <p:nvPr/>
        </p:nvSpPr>
        <p:spPr>
          <a:xfrm>
            <a:off x="2330823" y="2805239"/>
            <a:ext cx="8343807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Line"/>
          <p:cNvSpPr/>
          <p:nvPr/>
        </p:nvSpPr>
        <p:spPr>
          <a:xfrm>
            <a:off x="2330824" y="341642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2" name="Line"/>
          <p:cNvSpPr/>
          <p:nvPr/>
        </p:nvSpPr>
        <p:spPr>
          <a:xfrm>
            <a:off x="2330824" y="4029202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3" name="Line"/>
          <p:cNvSpPr/>
          <p:nvPr/>
        </p:nvSpPr>
        <p:spPr>
          <a:xfrm>
            <a:off x="2330824" y="4640391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2330824" y="525157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2330824" y="6477127"/>
            <a:ext cx="8343806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H="1">
            <a:off x="2330824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2884861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 flipH="1">
            <a:off x="343889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 flipH="1">
            <a:off x="39929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H="1">
            <a:off x="45469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H="1">
            <a:off x="51010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 flipH="1">
            <a:off x="56566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 flipH="1">
            <a:off x="62106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H="1">
            <a:off x="67647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H="1">
            <a:off x="7318748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>
            <a:off x="787278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H="1">
            <a:off x="8426823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>
            <a:off x="2330823" y="5864352"/>
            <a:ext cx="834380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989" name="Table"/>
          <p:cNvGraphicFramePr/>
          <p:nvPr>
            <p:extLst>
              <p:ext uri="{D42A27DB-BD31-4B8C-83A1-F6EECF244321}">
                <p14:modId xmlns:p14="http://schemas.microsoft.com/office/powerpoint/2010/main" val="4117880258"/>
              </p:ext>
            </p:extLst>
          </p:nvPr>
        </p:nvGraphicFramePr>
        <p:xfrm>
          <a:off x="1882589" y="1516102"/>
          <a:ext cx="6544233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0" name="Table"/>
          <p:cNvGraphicFramePr/>
          <p:nvPr>
            <p:extLst>
              <p:ext uri="{D42A27DB-BD31-4B8C-83A1-F6EECF244321}">
                <p14:modId xmlns:p14="http://schemas.microsoft.com/office/powerpoint/2010/main" val="56440671"/>
              </p:ext>
            </p:extLst>
          </p:nvPr>
        </p:nvGraphicFramePr>
        <p:xfrm>
          <a:off x="502024" y="2192466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1" name="2"/>
          <p:cNvSpPr txBox="1"/>
          <p:nvPr/>
        </p:nvSpPr>
        <p:spPr>
          <a:xfrm>
            <a:off x="3438900" y="294585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93" name="4"/>
          <p:cNvSpPr txBox="1"/>
          <p:nvPr/>
        </p:nvSpPr>
        <p:spPr>
          <a:xfrm>
            <a:off x="3438900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95" name="3"/>
          <p:cNvSpPr txBox="1"/>
          <p:nvPr/>
        </p:nvSpPr>
        <p:spPr>
          <a:xfrm>
            <a:off x="3992936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97" name="6"/>
          <p:cNvSpPr txBox="1"/>
          <p:nvPr/>
        </p:nvSpPr>
        <p:spPr>
          <a:xfrm>
            <a:off x="45469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99" name="5"/>
          <p:cNvSpPr txBox="1"/>
          <p:nvPr/>
        </p:nvSpPr>
        <p:spPr>
          <a:xfrm>
            <a:off x="5101013" y="416982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1" name="6"/>
          <p:cNvSpPr txBox="1"/>
          <p:nvPr/>
        </p:nvSpPr>
        <p:spPr>
          <a:xfrm>
            <a:off x="5101013" y="4781006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03" name="7"/>
          <p:cNvSpPr txBox="1"/>
          <p:nvPr/>
        </p:nvSpPr>
        <p:spPr>
          <a:xfrm>
            <a:off x="5101013" y="539298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005" name="5"/>
          <p:cNvSpPr txBox="1"/>
          <p:nvPr/>
        </p:nvSpPr>
        <p:spPr>
          <a:xfrm>
            <a:off x="5656636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7" name="9"/>
          <p:cNvSpPr txBox="1"/>
          <p:nvPr/>
        </p:nvSpPr>
        <p:spPr>
          <a:xfrm>
            <a:off x="565663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09" name="6"/>
          <p:cNvSpPr txBox="1"/>
          <p:nvPr/>
        </p:nvSpPr>
        <p:spPr>
          <a:xfrm>
            <a:off x="6210674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11" name="8"/>
          <p:cNvSpPr txBox="1"/>
          <p:nvPr/>
        </p:nvSpPr>
        <p:spPr>
          <a:xfrm>
            <a:off x="6210674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13" name="10"/>
          <p:cNvSpPr txBox="1"/>
          <p:nvPr/>
        </p:nvSpPr>
        <p:spPr>
          <a:xfrm>
            <a:off x="62106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15" name="9"/>
          <p:cNvSpPr txBox="1"/>
          <p:nvPr/>
        </p:nvSpPr>
        <p:spPr>
          <a:xfrm>
            <a:off x="6764713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17" name="11"/>
          <p:cNvSpPr txBox="1"/>
          <p:nvPr/>
        </p:nvSpPr>
        <p:spPr>
          <a:xfrm>
            <a:off x="7872786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019" name="8"/>
          <p:cNvSpPr txBox="1"/>
          <p:nvPr/>
        </p:nvSpPr>
        <p:spPr>
          <a:xfrm>
            <a:off x="7318750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21" name="3"/>
          <p:cNvSpPr txBox="1"/>
          <p:nvPr/>
        </p:nvSpPr>
        <p:spPr>
          <a:xfrm>
            <a:off x="45469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23" name="12"/>
          <p:cNvSpPr txBox="1"/>
          <p:nvPr/>
        </p:nvSpPr>
        <p:spPr>
          <a:xfrm>
            <a:off x="7318749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025" name="13"/>
          <p:cNvSpPr txBox="1"/>
          <p:nvPr/>
        </p:nvSpPr>
        <p:spPr>
          <a:xfrm>
            <a:off x="7872786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7" name="13"/>
          <p:cNvSpPr txBox="1"/>
          <p:nvPr/>
        </p:nvSpPr>
        <p:spPr>
          <a:xfrm>
            <a:off x="6764713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9" name="15"/>
          <p:cNvSpPr txBox="1"/>
          <p:nvPr/>
        </p:nvSpPr>
        <p:spPr>
          <a:xfrm>
            <a:off x="787278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045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138" name="Line"/>
          <p:cNvSpPr/>
          <p:nvPr/>
        </p:nvSpPr>
        <p:spPr>
          <a:xfrm flipH="1">
            <a:off x="10674629" y="218493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901251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H="1">
            <a:off x="9566555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H="1">
            <a:off x="1012059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H="1">
            <a:off x="10674630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0"/>
          <p:cNvSpPr txBox="1"/>
          <p:nvPr/>
        </p:nvSpPr>
        <p:spPr>
          <a:xfrm>
            <a:off x="8443538" y="1591857"/>
            <a:ext cx="22161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11    12   13   14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0941" y="239058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88824" y="2495176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41647" y="2360706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54235" y="2495176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5882" y="300317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8941" y="2988237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1412" y="3077882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9059" y="301811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50941" y="366058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03765" y="3735294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6235" y="3690471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94471" y="366058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6118" y="4213412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48588" y="4377765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66941" y="4362824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19765" y="4213412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5882" y="4960471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33647" y="4990353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96824" y="4960471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09412" y="4885765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61294" y="5573059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78471" y="5498353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6588" y="5573059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54235" y="5543176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5882" y="6066118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33647" y="6066118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992" name="TextBox 2991"/>
          <p:cNvSpPr txBox="1"/>
          <p:nvPr/>
        </p:nvSpPr>
        <p:spPr>
          <a:xfrm>
            <a:off x="9711913" y="6081059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994" name="TextBox 2993"/>
          <p:cNvSpPr txBox="1"/>
          <p:nvPr/>
        </p:nvSpPr>
        <p:spPr>
          <a:xfrm>
            <a:off x="10324353" y="6081059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43" name="Line"/>
          <p:cNvSpPr/>
          <p:nvPr/>
        </p:nvSpPr>
        <p:spPr>
          <a:xfrm flipH="1" flipV="1">
            <a:off x="7273925" y="5617882"/>
            <a:ext cx="3200401" cy="45720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" name="Circle"/>
          <p:cNvSpPr/>
          <p:nvPr/>
        </p:nvSpPr>
        <p:spPr>
          <a:xfrm>
            <a:off x="6892924" y="534194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Circle"/>
          <p:cNvSpPr/>
          <p:nvPr/>
        </p:nvSpPr>
        <p:spPr>
          <a:xfrm>
            <a:off x="10297650" y="612262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Circle"/>
          <p:cNvSpPr/>
          <p:nvPr/>
        </p:nvSpPr>
        <p:spPr>
          <a:xfrm>
            <a:off x="2975085" y="416966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Circle"/>
          <p:cNvSpPr/>
          <p:nvPr/>
        </p:nvSpPr>
        <p:spPr>
          <a:xfrm>
            <a:off x="5733506" y="4795104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Line"/>
          <p:cNvSpPr/>
          <p:nvPr/>
        </p:nvSpPr>
        <p:spPr>
          <a:xfrm flipH="1" flipV="1">
            <a:off x="6048188" y="5113341"/>
            <a:ext cx="844736" cy="385012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3235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 advAuto="0"/>
      <p:bldP spid="144" grpId="0" animBg="1" advAuto="0"/>
      <p:bldP spid="145" grpId="0" animBg="1" advAuto="0"/>
      <p:bldP spid="146" grpId="0" animBg="1" advAuto="0"/>
      <p:bldP spid="148" grpId="0" animBg="1" advAuto="0"/>
      <p:bldP spid="149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049" name="Time complexit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Time complexity</a:t>
            </a:r>
          </a:p>
        </p:txBody>
      </p:sp>
      <p:sp>
        <p:nvSpPr>
          <p:cNvPr id="3050" name="Θ (nW)…"/>
          <p:cNvSpPr txBox="1">
            <a:spLocks noGrp="1"/>
          </p:cNvSpPr>
          <p:nvPr>
            <p:ph type="body" idx="1"/>
          </p:nvPr>
        </p:nvSpPr>
        <p:spPr>
          <a:xfrm>
            <a:off x="2438400" y="1692697"/>
            <a:ext cx="7558311" cy="452903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95942" indent="-195942">
              <a:lnSpc>
                <a:spcPct val="81000"/>
              </a:lnSpc>
            </a:pPr>
            <a:r>
              <a:rPr sz="2400" dirty="0"/>
              <a:t>Θ (nW)</a:t>
            </a:r>
          </a:p>
          <a:p>
            <a:pPr marL="195942" indent="-195942">
              <a:lnSpc>
                <a:spcPct val="81000"/>
              </a:lnSpc>
            </a:pPr>
            <a:r>
              <a:rPr sz="2400" dirty="0"/>
              <a:t>Polynomial?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Pseudo-polynomial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Works well if W is small</a:t>
            </a:r>
          </a:p>
          <a:p>
            <a:pPr marL="195942" indent="-195942">
              <a:lnSpc>
                <a:spcPct val="81000"/>
              </a:lnSpc>
            </a:pPr>
            <a:r>
              <a:rPr sz="2400" dirty="0"/>
              <a:t>Consider following items (weight, value):</a:t>
            </a:r>
          </a:p>
          <a:p>
            <a:pPr>
              <a:lnSpc>
                <a:spcPct val="81000"/>
              </a:lnSpc>
              <a:buSzTx/>
              <a:buNone/>
            </a:pPr>
            <a:r>
              <a:rPr sz="2400" dirty="0"/>
              <a:t>	(10oz, $5), (15oz, $6), (20,oz $5), (18oz, $6)</a:t>
            </a:r>
          </a:p>
          <a:p>
            <a:pPr marL="195942" indent="-195942">
              <a:lnSpc>
                <a:spcPct val="81000"/>
              </a:lnSpc>
            </a:pPr>
            <a:r>
              <a:rPr sz="2400" dirty="0"/>
              <a:t>Weight limit 35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Brute-Force: 2^4 = 16 subsets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Dynamic programming: fill up a #4 x 35lb = 140 table entries</a:t>
            </a:r>
          </a:p>
          <a:p>
            <a:pPr marL="195942" indent="-195942">
              <a:lnSpc>
                <a:spcPct val="81000"/>
              </a:lnSpc>
            </a:pPr>
            <a:r>
              <a:rPr sz="2400" dirty="0"/>
              <a:t>What’s the problem?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Many entries are unused: no such weight combination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 b="1"/>
            </a:pPr>
            <a:r>
              <a:rPr sz="2000" dirty="0"/>
              <a:t>Top-down may be better</a:t>
            </a:r>
          </a:p>
        </p:txBody>
      </p:sp>
      <p:sp>
        <p:nvSpPr>
          <p:cNvPr id="3051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0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053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25525" y="8012793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056" name="Consider following items…"/>
          <p:cNvSpPr txBox="1"/>
          <p:nvPr/>
        </p:nvSpPr>
        <p:spPr>
          <a:xfrm>
            <a:off x="699530" y="1007947"/>
            <a:ext cx="3149566" cy="2027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Consider following items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(weight, value):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#1(10oz, $5),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#2(15oz, $6),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#3(20oz, $5),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#4(18oz, $6),  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Weight limit 35</a:t>
            </a:r>
          </a:p>
        </p:txBody>
      </p:sp>
      <p:sp>
        <p:nvSpPr>
          <p:cNvPr id="3057" name="0-1 Knapsack: Top-down"/>
          <p:cNvSpPr txBox="1"/>
          <p:nvPr/>
        </p:nvSpPr>
        <p:spPr>
          <a:xfrm>
            <a:off x="2084977" y="189146"/>
            <a:ext cx="8207973" cy="69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ctr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0-1 Knapsack: Top-down</a:t>
            </a:r>
          </a:p>
        </p:txBody>
      </p:sp>
      <p:sp>
        <p:nvSpPr>
          <p:cNvPr id="3058" name="Line"/>
          <p:cNvSpPr/>
          <p:nvPr/>
        </p:nvSpPr>
        <p:spPr>
          <a:xfrm flipH="1">
            <a:off x="7026808" y="1170132"/>
            <a:ext cx="732852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062" name="Group"/>
          <p:cNvGrpSpPr/>
          <p:nvPr/>
        </p:nvGrpSpPr>
        <p:grpSpPr>
          <a:xfrm>
            <a:off x="7900434" y="987933"/>
            <a:ext cx="2678036" cy="585019"/>
            <a:chOff x="0" y="0"/>
            <a:chExt cx="2678034" cy="585017"/>
          </a:xfrm>
        </p:grpSpPr>
        <p:sp>
          <p:nvSpPr>
            <p:cNvPr id="3059" name="max{ F(#3,35),   F(#3,17)+$6 }"/>
            <p:cNvSpPr txBox="1"/>
            <p:nvPr/>
          </p:nvSpPr>
          <p:spPr>
            <a:xfrm>
              <a:off x="0" y="0"/>
              <a:ext cx="267803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9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max{ </a:t>
              </a:r>
              <a:r>
                <a:rPr u="sng"/>
                <a:t>F(#3,35),</a:t>
              </a:r>
              <a:r>
                <a:t>   </a:t>
              </a:r>
              <a:r>
                <a:rPr u="sng"/>
                <a:t>F(#3,17)+$6 }</a:t>
              </a:r>
            </a:p>
          </p:txBody>
        </p:sp>
        <p:sp>
          <p:nvSpPr>
            <p:cNvPr id="3060" name="A"/>
            <p:cNvSpPr txBox="1"/>
            <p:nvPr/>
          </p:nvSpPr>
          <p:spPr>
            <a:xfrm>
              <a:off x="871801" y="224428"/>
              <a:ext cx="278400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061" name="B"/>
            <p:cNvSpPr txBox="1"/>
            <p:nvPr/>
          </p:nvSpPr>
          <p:spPr>
            <a:xfrm>
              <a:off x="1995356" y="220351"/>
              <a:ext cx="265086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3063" name="Line"/>
          <p:cNvSpPr/>
          <p:nvPr/>
        </p:nvSpPr>
        <p:spPr>
          <a:xfrm flipH="1">
            <a:off x="5556247" y="3252277"/>
            <a:ext cx="283693" cy="58135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4" name="A"/>
          <p:cNvSpPr txBox="1"/>
          <p:nvPr/>
        </p:nvSpPr>
        <p:spPr>
          <a:xfrm>
            <a:off x="5521427" y="325939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65" name="F(#1,17)=$5"/>
          <p:cNvSpPr txBox="1"/>
          <p:nvPr/>
        </p:nvSpPr>
        <p:spPr>
          <a:xfrm>
            <a:off x="5039430" y="3815118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F(#1,17)=$5</a:t>
            </a:r>
          </a:p>
        </p:txBody>
      </p:sp>
      <p:sp>
        <p:nvSpPr>
          <p:cNvPr id="3066" name="F(#4,35)"/>
          <p:cNvSpPr txBox="1"/>
          <p:nvPr/>
        </p:nvSpPr>
        <p:spPr>
          <a:xfrm>
            <a:off x="6229765" y="1100113"/>
            <a:ext cx="102338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F(#4,35)</a:t>
            </a:r>
          </a:p>
        </p:txBody>
      </p:sp>
      <p:sp>
        <p:nvSpPr>
          <p:cNvPr id="3067" name="F(#3,35)"/>
          <p:cNvSpPr txBox="1"/>
          <p:nvPr/>
        </p:nvSpPr>
        <p:spPr>
          <a:xfrm>
            <a:off x="5039448" y="2033233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F(#3,35)</a:t>
            </a:r>
          </a:p>
        </p:txBody>
      </p:sp>
      <p:sp>
        <p:nvSpPr>
          <p:cNvPr id="3068" name="Line"/>
          <p:cNvSpPr/>
          <p:nvPr/>
        </p:nvSpPr>
        <p:spPr>
          <a:xfrm flipH="1">
            <a:off x="5581264" y="1557100"/>
            <a:ext cx="777446" cy="50626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9" name="Line"/>
          <p:cNvSpPr/>
          <p:nvPr/>
        </p:nvSpPr>
        <p:spPr>
          <a:xfrm>
            <a:off x="6827847" y="1539932"/>
            <a:ext cx="905830" cy="523433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70" name="B"/>
          <p:cNvSpPr txBox="1"/>
          <p:nvPr/>
        </p:nvSpPr>
        <p:spPr>
          <a:xfrm>
            <a:off x="7247414" y="1491419"/>
            <a:ext cx="265087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3071" name="A"/>
          <p:cNvSpPr txBox="1"/>
          <p:nvPr/>
        </p:nvSpPr>
        <p:spPr>
          <a:xfrm>
            <a:off x="5747746" y="1505344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72" name="F(#3,17)"/>
          <p:cNvSpPr txBox="1"/>
          <p:nvPr/>
        </p:nvSpPr>
        <p:spPr>
          <a:xfrm>
            <a:off x="7456388" y="2026472"/>
            <a:ext cx="103397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F(#3,17)</a:t>
            </a:r>
          </a:p>
        </p:txBody>
      </p:sp>
      <p:grpSp>
        <p:nvGrpSpPr>
          <p:cNvPr id="3075" name="Group"/>
          <p:cNvGrpSpPr/>
          <p:nvPr/>
        </p:nvGrpSpPr>
        <p:grpSpPr>
          <a:xfrm>
            <a:off x="5427813" y="2409352"/>
            <a:ext cx="413705" cy="532032"/>
            <a:chOff x="0" y="0"/>
            <a:chExt cx="413703" cy="532030"/>
          </a:xfrm>
        </p:grpSpPr>
        <p:sp>
          <p:nvSpPr>
            <p:cNvPr id="3073" name="Line"/>
            <p:cNvSpPr/>
            <p:nvPr/>
          </p:nvSpPr>
          <p:spPr>
            <a:xfrm>
              <a:off x="-1" y="50616"/>
              <a:ext cx="337439" cy="48141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74" name="B"/>
            <p:cNvSpPr txBox="1"/>
            <p:nvPr/>
          </p:nvSpPr>
          <p:spPr>
            <a:xfrm>
              <a:off x="187227" y="0"/>
              <a:ext cx="22647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3076" name="Line"/>
          <p:cNvSpPr/>
          <p:nvPr/>
        </p:nvSpPr>
        <p:spPr>
          <a:xfrm flipH="1">
            <a:off x="4798210" y="2443426"/>
            <a:ext cx="521928" cy="52192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77" name="A"/>
          <p:cNvSpPr txBox="1"/>
          <p:nvPr/>
        </p:nvSpPr>
        <p:spPr>
          <a:xfrm>
            <a:off x="4622527" y="239537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78" name="F(#2,35)"/>
          <p:cNvSpPr txBox="1"/>
          <p:nvPr/>
        </p:nvSpPr>
        <p:spPr>
          <a:xfrm>
            <a:off x="4335762" y="2915480"/>
            <a:ext cx="102338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F(#2,35)</a:t>
            </a:r>
          </a:p>
        </p:txBody>
      </p:sp>
      <p:sp>
        <p:nvSpPr>
          <p:cNvPr id="3079" name="Line"/>
          <p:cNvSpPr/>
          <p:nvPr/>
        </p:nvSpPr>
        <p:spPr>
          <a:xfrm flipH="1">
            <a:off x="4037085" y="3252277"/>
            <a:ext cx="283694" cy="58135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0" name="A"/>
          <p:cNvSpPr txBox="1"/>
          <p:nvPr/>
        </p:nvSpPr>
        <p:spPr>
          <a:xfrm>
            <a:off x="3818711" y="3252277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81" name="F(35,#1)=$5"/>
          <p:cNvSpPr txBox="1"/>
          <p:nvPr/>
        </p:nvSpPr>
        <p:spPr>
          <a:xfrm>
            <a:off x="3149859" y="3801096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F(35,#1)=$5</a:t>
            </a:r>
          </a:p>
        </p:txBody>
      </p:sp>
      <p:sp>
        <p:nvSpPr>
          <p:cNvPr id="3082" name="Line"/>
          <p:cNvSpPr/>
          <p:nvPr/>
        </p:nvSpPr>
        <p:spPr>
          <a:xfrm flipH="1">
            <a:off x="7631358" y="2383173"/>
            <a:ext cx="252932" cy="497958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3" name="A"/>
          <p:cNvSpPr txBox="1"/>
          <p:nvPr/>
        </p:nvSpPr>
        <p:spPr>
          <a:xfrm>
            <a:off x="7471660" y="2373609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84" name="F(#2,17)"/>
          <p:cNvSpPr txBox="1"/>
          <p:nvPr/>
        </p:nvSpPr>
        <p:spPr>
          <a:xfrm>
            <a:off x="6973788" y="2851972"/>
            <a:ext cx="116841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F(#2,17)</a:t>
            </a:r>
          </a:p>
        </p:txBody>
      </p:sp>
      <p:sp>
        <p:nvSpPr>
          <p:cNvPr id="3085" name="Line"/>
          <p:cNvSpPr/>
          <p:nvPr/>
        </p:nvSpPr>
        <p:spPr>
          <a:xfrm>
            <a:off x="7584750" y="3196569"/>
            <a:ext cx="337439" cy="481415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6" name="B"/>
          <p:cNvSpPr txBox="1"/>
          <p:nvPr/>
        </p:nvSpPr>
        <p:spPr>
          <a:xfrm>
            <a:off x="7771978" y="3145952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3087" name="Line"/>
          <p:cNvSpPr/>
          <p:nvPr/>
        </p:nvSpPr>
        <p:spPr>
          <a:xfrm flipH="1">
            <a:off x="7224144" y="3180026"/>
            <a:ext cx="252932" cy="49795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8" name="A"/>
          <p:cNvSpPr txBox="1"/>
          <p:nvPr/>
        </p:nvSpPr>
        <p:spPr>
          <a:xfrm>
            <a:off x="7109359" y="3216306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89" name="F(#1,15)=$5"/>
          <p:cNvSpPr txBox="1"/>
          <p:nvPr/>
        </p:nvSpPr>
        <p:spPr>
          <a:xfrm>
            <a:off x="6707158" y="3666815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F(#1,15)=$5</a:t>
            </a:r>
          </a:p>
        </p:txBody>
      </p:sp>
      <p:sp>
        <p:nvSpPr>
          <p:cNvPr id="3090" name="F(#1,2)= $0"/>
          <p:cNvSpPr txBox="1"/>
          <p:nvPr/>
        </p:nvSpPr>
        <p:spPr>
          <a:xfrm>
            <a:off x="7771978" y="3677983"/>
            <a:ext cx="103397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F(#1,2)= $0</a:t>
            </a:r>
          </a:p>
        </p:txBody>
      </p:sp>
      <p:sp>
        <p:nvSpPr>
          <p:cNvPr id="3091" name="F(#2,15)"/>
          <p:cNvSpPr txBox="1"/>
          <p:nvPr/>
        </p:nvSpPr>
        <p:spPr>
          <a:xfrm>
            <a:off x="5488912" y="2972427"/>
            <a:ext cx="112777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F(#2,15)</a:t>
            </a:r>
          </a:p>
        </p:txBody>
      </p:sp>
      <p:grpSp>
        <p:nvGrpSpPr>
          <p:cNvPr id="3094" name="Group"/>
          <p:cNvGrpSpPr/>
          <p:nvPr/>
        </p:nvGrpSpPr>
        <p:grpSpPr>
          <a:xfrm>
            <a:off x="5953480" y="3277911"/>
            <a:ext cx="413705" cy="532031"/>
            <a:chOff x="0" y="0"/>
            <a:chExt cx="413703" cy="532030"/>
          </a:xfrm>
        </p:grpSpPr>
        <p:sp>
          <p:nvSpPr>
            <p:cNvPr id="3092" name="Line"/>
            <p:cNvSpPr/>
            <p:nvPr/>
          </p:nvSpPr>
          <p:spPr>
            <a:xfrm>
              <a:off x="-1" y="50616"/>
              <a:ext cx="337439" cy="48141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93" name="B"/>
            <p:cNvSpPr txBox="1"/>
            <p:nvPr/>
          </p:nvSpPr>
          <p:spPr>
            <a:xfrm>
              <a:off x="187227" y="0"/>
              <a:ext cx="22647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3095" name="F(#1,2)=$0"/>
          <p:cNvSpPr txBox="1"/>
          <p:nvPr/>
        </p:nvSpPr>
        <p:spPr>
          <a:xfrm>
            <a:off x="5953030" y="3936227"/>
            <a:ext cx="102338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F(#1,2)=$0</a:t>
            </a:r>
          </a:p>
        </p:txBody>
      </p:sp>
      <p:sp>
        <p:nvSpPr>
          <p:cNvPr id="3096" name="Line"/>
          <p:cNvSpPr/>
          <p:nvPr/>
        </p:nvSpPr>
        <p:spPr>
          <a:xfrm>
            <a:off x="4567124" y="3228192"/>
            <a:ext cx="193165" cy="87276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7" name="B"/>
          <p:cNvSpPr txBox="1"/>
          <p:nvPr/>
        </p:nvSpPr>
        <p:spPr>
          <a:xfrm>
            <a:off x="4722497" y="3309076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grpSp>
        <p:nvGrpSpPr>
          <p:cNvPr id="3102" name="Group"/>
          <p:cNvGrpSpPr/>
          <p:nvPr/>
        </p:nvGrpSpPr>
        <p:grpSpPr>
          <a:xfrm>
            <a:off x="-23368" y="4368277"/>
            <a:ext cx="12424664" cy="2472437"/>
            <a:chOff x="0" y="0"/>
            <a:chExt cx="12424663" cy="2472435"/>
          </a:xfrm>
        </p:grpSpPr>
        <p:sp>
          <p:nvSpPr>
            <p:cNvPr id="3098" name="+--+--+--+--+--+--+--+--+--+--+--+--+--+--+--+--+--+--+--+--+--+--+--+--+--+--+--+--+--+--+--+--+--+--+--+…"/>
            <p:cNvSpPr txBox="1"/>
            <p:nvPr/>
          </p:nvSpPr>
          <p:spPr>
            <a:xfrm>
              <a:off x="0" y="0"/>
              <a:ext cx="12424664" cy="247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+--+--+--+--+--+--+--+--+--+--+--+--+--+--+--+--+--+--+--+--+--+--+--+--+--+--+--+--+--+--+--+--+--+--+--+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W  V  | 1| 2| 3| 4| 5| 6| 7| 8| 9|10|11|12|13|14|15|16|17|18|19|20|21|22|23|24|25|26|27|28|29|30|31|32|33|34|35|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|--|--|--|--|--|--|--|--|--|--|--|--|--|--|--|--|--|--|--|--|--|--|--|--|--|--|--|--|--|--|--|--|--|--|--|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10 $5 |  |0 |0 | 0| 0|  |  |  |  |$5|  |  |  |  |5 |  | 5|  |  | 5|  |  |  |  |5 |  |  |  |  |  |  |  |  |  |</a:t>
              </a:r>
              <a:r>
                <a:rPr b="1"/>
                <a:t>5 </a:t>
              </a:r>
              <a:r>
                <a:t>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|--|--|--|--|--|--|--|--|--|--|--|--|--|--|--|--|--|--|--|--|--|--|--|--|--|--|--|--|--|--|--|--|--|--|--|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15 $6 |  | 0|  |  | </a:t>
              </a:r>
              <a:r>
                <a:rPr b="1"/>
                <a:t>0</a:t>
              </a:r>
              <a:r>
                <a:t>|  |  |  |  |  |  |  |  |  |6 |  | 6|  |  |</a:t>
              </a:r>
              <a:r>
                <a:rPr b="1"/>
                <a:t>6 </a:t>
              </a:r>
              <a:r>
                <a:t>|  |  |  |  |  |  |  |  |  |  |  |  |  |  |</a:t>
              </a:r>
              <a:r>
                <a:rPr sz="1600" b="1"/>
                <a:t>6</a:t>
              </a:r>
              <a:r>
                <a:t>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|--|--|--|--|--|--|--|--|--|--|--|--|--|--|--|--|--|--|--|--|--|--|--|--|--|--|--|--|--|--|--|--|--|--|--|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20 $5 |  |  |  |  |  |  |  |  |  |  |  |  |  |  |</a:t>
              </a:r>
              <a:r>
                <a:rPr sz="1600" b="1"/>
                <a:t>6</a:t>
              </a:r>
              <a:r>
                <a:t> |  |6 |  |  |  |  |  |  |  |  |  |  |  |  |  |  |  |  |  |</a:t>
              </a:r>
              <a:r>
                <a:rPr sz="1600" b="1"/>
                <a:t>11</a:t>
              </a:r>
              <a:r>
                <a:t>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|--|--|--|--|--|--|--|--|--|--|--|--|--|--|--|--|--|--|--|--|--|--|--|--|--|--|--|--|--|--|--|--|--|--|--|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18 $6 |  |  |  |  |  |  |  |  |  |  |  |  |  |  |  |  |</a:t>
              </a:r>
              <a:r>
                <a:rPr sz="1600" b="1"/>
                <a:t> </a:t>
              </a:r>
              <a:r>
                <a:t> |  |  |  |  |  |  |  |  |  |  |  |  |  |  |  |  |  |</a:t>
              </a:r>
              <a:r>
                <a:rPr sz="1800" b="1"/>
                <a:t>12</a:t>
              </a:r>
              <a:r>
                <a:t>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+--+--+--+--+--+--+--+--+--+--+--+--+--+--+--+--+--+--+--+--+--+--+--+--+--+--+--+--+--+--+--+--+--+--+--+</a:t>
              </a:r>
            </a:p>
          </p:txBody>
        </p:sp>
        <p:sp>
          <p:nvSpPr>
            <p:cNvPr id="3099" name="Line"/>
            <p:cNvSpPr/>
            <p:nvPr/>
          </p:nvSpPr>
          <p:spPr>
            <a:xfrm>
              <a:off x="6256110" y="1667662"/>
              <a:ext cx="5397974" cy="37002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 </a:t>
              </a:r>
            </a:p>
          </p:txBody>
        </p:sp>
        <p:sp>
          <p:nvSpPr>
            <p:cNvPr id="3100" name="Line"/>
            <p:cNvSpPr/>
            <p:nvPr/>
          </p:nvSpPr>
          <p:spPr>
            <a:xfrm>
              <a:off x="5957815" y="1184624"/>
              <a:ext cx="1" cy="40210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01" name="Line"/>
            <p:cNvSpPr/>
            <p:nvPr/>
          </p:nvSpPr>
          <p:spPr>
            <a:xfrm>
              <a:off x="1215333" y="763181"/>
              <a:ext cx="4748039" cy="41085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 </a:t>
              </a:r>
            </a:p>
          </p:txBody>
        </p:sp>
      </p:grpSp>
      <p:sp>
        <p:nvSpPr>
          <p:cNvPr id="3103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3104" name="+$6"/>
          <p:cNvSpPr txBox="1"/>
          <p:nvPr/>
        </p:nvSpPr>
        <p:spPr>
          <a:xfrm>
            <a:off x="7558272" y="1527561"/>
            <a:ext cx="42741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+$6</a:t>
            </a:r>
          </a:p>
        </p:txBody>
      </p:sp>
      <p:sp>
        <p:nvSpPr>
          <p:cNvPr id="3105" name="+$6"/>
          <p:cNvSpPr txBox="1"/>
          <p:nvPr/>
        </p:nvSpPr>
        <p:spPr>
          <a:xfrm>
            <a:off x="8005426" y="3197374"/>
            <a:ext cx="55630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+$6</a:t>
            </a:r>
          </a:p>
        </p:txBody>
      </p:sp>
      <p:sp>
        <p:nvSpPr>
          <p:cNvPr id="3106" name="+$5"/>
          <p:cNvSpPr txBox="1"/>
          <p:nvPr/>
        </p:nvSpPr>
        <p:spPr>
          <a:xfrm>
            <a:off x="5882178" y="2431058"/>
            <a:ext cx="55630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+$5</a:t>
            </a:r>
          </a:p>
        </p:txBody>
      </p:sp>
      <p:sp>
        <p:nvSpPr>
          <p:cNvPr id="3107" name="+$6"/>
          <p:cNvSpPr txBox="1"/>
          <p:nvPr/>
        </p:nvSpPr>
        <p:spPr>
          <a:xfrm>
            <a:off x="6320357" y="3324949"/>
            <a:ext cx="55630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+$6</a:t>
            </a:r>
          </a:p>
        </p:txBody>
      </p:sp>
      <p:sp>
        <p:nvSpPr>
          <p:cNvPr id="3108" name="+$6"/>
          <p:cNvSpPr txBox="1"/>
          <p:nvPr/>
        </p:nvSpPr>
        <p:spPr>
          <a:xfrm>
            <a:off x="4892182" y="3324949"/>
            <a:ext cx="55630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+$6</a:t>
            </a:r>
          </a:p>
        </p:txBody>
      </p:sp>
      <p:sp>
        <p:nvSpPr>
          <p:cNvPr id="3109" name="F(#1,20)=$5"/>
          <p:cNvSpPr txBox="1"/>
          <p:nvPr/>
        </p:nvSpPr>
        <p:spPr>
          <a:xfrm>
            <a:off x="4120106" y="3990156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F(#1,20)=$5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33" name="Time complexity between 2n/2 = (1.414)n and 2n"/>
          <p:cNvSpPr txBox="1">
            <a:spLocks noGrp="1"/>
          </p:cNvSpPr>
          <p:nvPr>
            <p:ph type="body" idx="1"/>
          </p:nvPr>
        </p:nvSpPr>
        <p:spPr>
          <a:xfrm>
            <a:off x="838200" y="871369"/>
            <a:ext cx="10515600" cy="5305595"/>
          </a:xfrm>
          <a:prstGeom prst="rect">
            <a:avLst/>
          </a:prstGeom>
        </p:spPr>
        <p:txBody>
          <a:bodyPr/>
          <a:lstStyle/>
          <a:p>
            <a:r>
              <a:t>Time complexity between 2</a:t>
            </a:r>
            <a:r>
              <a:rPr baseline="30000"/>
              <a:t>n/2</a:t>
            </a:r>
            <a:r>
              <a:t> = (1.414)</a:t>
            </a:r>
            <a:r>
              <a:rPr baseline="31999"/>
              <a:t>n</a:t>
            </a:r>
            <a:r>
              <a:t> and 2</a:t>
            </a:r>
            <a:r>
              <a:rPr baseline="30000"/>
              <a:t>n</a:t>
            </a:r>
          </a:p>
        </p:txBody>
      </p:sp>
      <p:sp>
        <p:nvSpPr>
          <p:cNvPr id="23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36" name="F(9)"/>
          <p:cNvSpPr txBox="1"/>
          <p:nvPr/>
        </p:nvSpPr>
        <p:spPr>
          <a:xfrm>
            <a:off x="5897563" y="1600200"/>
            <a:ext cx="887413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37" name="F(8)"/>
          <p:cNvSpPr txBox="1"/>
          <p:nvPr/>
        </p:nvSpPr>
        <p:spPr>
          <a:xfrm>
            <a:off x="4378326" y="2143126"/>
            <a:ext cx="1474788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38" name="F(7)"/>
          <p:cNvSpPr txBox="1"/>
          <p:nvPr/>
        </p:nvSpPr>
        <p:spPr>
          <a:xfrm>
            <a:off x="7054851" y="2143126"/>
            <a:ext cx="100965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39" name="Line"/>
          <p:cNvSpPr/>
          <p:nvPr/>
        </p:nvSpPr>
        <p:spPr>
          <a:xfrm flipH="1">
            <a:off x="5121276" y="2071688"/>
            <a:ext cx="704851" cy="16192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" name="Line"/>
          <p:cNvSpPr/>
          <p:nvPr/>
        </p:nvSpPr>
        <p:spPr>
          <a:xfrm>
            <a:off x="6802438" y="2016126"/>
            <a:ext cx="525463" cy="1698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1" name="F(7)"/>
          <p:cNvSpPr txBox="1"/>
          <p:nvPr/>
        </p:nvSpPr>
        <p:spPr>
          <a:xfrm>
            <a:off x="3492501" y="2941637"/>
            <a:ext cx="1474788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42" name="F(6)"/>
          <p:cNvSpPr txBox="1"/>
          <p:nvPr/>
        </p:nvSpPr>
        <p:spPr>
          <a:xfrm>
            <a:off x="5168901" y="2941637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43" name="F(6)"/>
          <p:cNvSpPr txBox="1"/>
          <p:nvPr/>
        </p:nvSpPr>
        <p:spPr>
          <a:xfrm>
            <a:off x="6505576" y="2922587"/>
            <a:ext cx="1474788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44" name="F(5)"/>
          <p:cNvSpPr txBox="1"/>
          <p:nvPr/>
        </p:nvSpPr>
        <p:spPr>
          <a:xfrm>
            <a:off x="8064501" y="2922587"/>
            <a:ext cx="1038226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45" name="Line"/>
          <p:cNvSpPr/>
          <p:nvPr/>
        </p:nvSpPr>
        <p:spPr>
          <a:xfrm flipH="1">
            <a:off x="4149726" y="2767013"/>
            <a:ext cx="369888" cy="18891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>
            <a:off x="5214938" y="2747963"/>
            <a:ext cx="415926" cy="2428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 flipH="1">
            <a:off x="6981826" y="2795588"/>
            <a:ext cx="369888" cy="18891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8" name="Line"/>
          <p:cNvSpPr/>
          <p:nvPr/>
        </p:nvSpPr>
        <p:spPr>
          <a:xfrm>
            <a:off x="8047038" y="2776538"/>
            <a:ext cx="415926" cy="2428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9" name="F(6)"/>
          <p:cNvSpPr txBox="1"/>
          <p:nvPr/>
        </p:nvSpPr>
        <p:spPr>
          <a:xfrm>
            <a:off x="2578100" y="3763962"/>
            <a:ext cx="1474788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0" name="F(5)"/>
          <p:cNvSpPr txBox="1"/>
          <p:nvPr/>
        </p:nvSpPr>
        <p:spPr>
          <a:xfrm>
            <a:off x="37846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1" name="Line"/>
          <p:cNvSpPr/>
          <p:nvPr/>
        </p:nvSpPr>
        <p:spPr>
          <a:xfrm flipH="1">
            <a:off x="3235325" y="3589337"/>
            <a:ext cx="369888" cy="18891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>
            <a:off x="4178299" y="3505200"/>
            <a:ext cx="76201" cy="30480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" name="F(5)"/>
          <p:cNvSpPr txBox="1"/>
          <p:nvPr/>
        </p:nvSpPr>
        <p:spPr>
          <a:xfrm>
            <a:off x="63246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4" name="F(4)"/>
          <p:cNvSpPr txBox="1"/>
          <p:nvPr/>
        </p:nvSpPr>
        <p:spPr>
          <a:xfrm>
            <a:off x="71501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5" name="Line"/>
          <p:cNvSpPr/>
          <p:nvPr/>
        </p:nvSpPr>
        <p:spPr>
          <a:xfrm flipH="1">
            <a:off x="6680200" y="3524249"/>
            <a:ext cx="23813" cy="36195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7162799" y="3505199"/>
            <a:ext cx="271463" cy="30480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7" name="F(5)"/>
          <p:cNvSpPr txBox="1"/>
          <p:nvPr/>
        </p:nvSpPr>
        <p:spPr>
          <a:xfrm>
            <a:off x="4662306" y="3763962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8" name="F(4)"/>
          <p:cNvSpPr txBox="1"/>
          <p:nvPr/>
        </p:nvSpPr>
        <p:spPr>
          <a:xfrm>
            <a:off x="5397500" y="3733800"/>
            <a:ext cx="1079500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9" name="Line"/>
          <p:cNvSpPr/>
          <p:nvPr/>
        </p:nvSpPr>
        <p:spPr>
          <a:xfrm flipH="1">
            <a:off x="5009862" y="3505200"/>
            <a:ext cx="311439" cy="31143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5778499" y="3505200"/>
            <a:ext cx="76201" cy="30480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1" name="F(4)"/>
          <p:cNvSpPr txBox="1"/>
          <p:nvPr/>
        </p:nvSpPr>
        <p:spPr>
          <a:xfrm>
            <a:off x="79883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62" name="F(3)"/>
          <p:cNvSpPr txBox="1"/>
          <p:nvPr/>
        </p:nvSpPr>
        <p:spPr>
          <a:xfrm>
            <a:off x="88265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63" name="Line"/>
          <p:cNvSpPr/>
          <p:nvPr/>
        </p:nvSpPr>
        <p:spPr>
          <a:xfrm flipH="1">
            <a:off x="8293100" y="3524249"/>
            <a:ext cx="23813" cy="36195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>
            <a:off x="8872537" y="3505199"/>
            <a:ext cx="271463" cy="30480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5" name="T(n) = F(n) = O(1.6n)"/>
          <p:cNvSpPr txBox="1"/>
          <p:nvPr/>
        </p:nvSpPr>
        <p:spPr>
          <a:xfrm>
            <a:off x="4246562" y="5592764"/>
            <a:ext cx="333827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i="1"/>
              <a:t>T(n) = F(n) = O(1.6</a:t>
            </a:r>
            <a:r>
              <a:rPr sz="3200" i="1" baseline="30000"/>
              <a:t>n</a:t>
            </a:r>
            <a:r>
              <a:rPr sz="3200" i="1"/>
              <a:t>)</a:t>
            </a:r>
          </a:p>
        </p:txBody>
      </p:sp>
      <p:sp>
        <p:nvSpPr>
          <p:cNvPr id="266" name="Line"/>
          <p:cNvSpPr/>
          <p:nvPr/>
        </p:nvSpPr>
        <p:spPr>
          <a:xfrm>
            <a:off x="9845675" y="18288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7" name="Line"/>
          <p:cNvSpPr/>
          <p:nvPr/>
        </p:nvSpPr>
        <p:spPr>
          <a:xfrm>
            <a:off x="9845675" y="47244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8" name="h = n/2"/>
          <p:cNvSpPr txBox="1"/>
          <p:nvPr/>
        </p:nvSpPr>
        <p:spPr>
          <a:xfrm>
            <a:off x="9525000" y="3111500"/>
            <a:ext cx="91273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>
              <a:defRPr sz="1800"/>
            </a:pPr>
            <a:r>
              <a:rPr sz="2200"/>
              <a:t>h = n/2</a:t>
            </a:r>
          </a:p>
        </p:txBody>
      </p:sp>
      <p:sp>
        <p:nvSpPr>
          <p:cNvPr id="269" name="Line"/>
          <p:cNvSpPr/>
          <p:nvPr/>
        </p:nvSpPr>
        <p:spPr>
          <a:xfrm flipV="1">
            <a:off x="10074275" y="3581400"/>
            <a:ext cx="1" cy="1143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V="1">
            <a:off x="10074275" y="1828800"/>
            <a:ext cx="1" cy="1143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" name="h = n"/>
          <p:cNvSpPr txBox="1"/>
          <p:nvPr/>
        </p:nvSpPr>
        <p:spPr>
          <a:xfrm>
            <a:off x="135916" y="3855796"/>
            <a:ext cx="663213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>
              <a:defRPr sz="1800"/>
            </a:pPr>
            <a:r>
              <a:rPr sz="2200" dirty="0"/>
              <a:t>h = n</a:t>
            </a:r>
          </a:p>
        </p:txBody>
      </p:sp>
      <p:sp>
        <p:nvSpPr>
          <p:cNvPr id="272" name="Line"/>
          <p:cNvSpPr/>
          <p:nvPr/>
        </p:nvSpPr>
        <p:spPr>
          <a:xfrm>
            <a:off x="151428" y="1839592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>
            <a:off x="151428" y="6446698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 flipV="1">
            <a:off x="380028" y="4561394"/>
            <a:ext cx="0" cy="184289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 flipV="1">
            <a:off x="380028" y="1946274"/>
            <a:ext cx="0" cy="187036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" name="F(5)"/>
          <p:cNvSpPr txBox="1"/>
          <p:nvPr/>
        </p:nvSpPr>
        <p:spPr>
          <a:xfrm>
            <a:off x="2073814" y="4591557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77" name="F(4)"/>
          <p:cNvSpPr txBox="1"/>
          <p:nvPr/>
        </p:nvSpPr>
        <p:spPr>
          <a:xfrm>
            <a:off x="2809007" y="4561394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78" name="Line"/>
          <p:cNvSpPr/>
          <p:nvPr/>
        </p:nvSpPr>
        <p:spPr>
          <a:xfrm flipH="1">
            <a:off x="2421370" y="4332794"/>
            <a:ext cx="311438" cy="31143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3190007" y="4332794"/>
            <a:ext cx="76201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0" name="F(4)"/>
          <p:cNvSpPr txBox="1"/>
          <p:nvPr/>
        </p:nvSpPr>
        <p:spPr>
          <a:xfrm>
            <a:off x="1654176" y="5456939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81" name="F(3)"/>
          <p:cNvSpPr txBox="1"/>
          <p:nvPr/>
        </p:nvSpPr>
        <p:spPr>
          <a:xfrm>
            <a:off x="2492376" y="5456939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82" name="Line"/>
          <p:cNvSpPr/>
          <p:nvPr/>
        </p:nvSpPr>
        <p:spPr>
          <a:xfrm flipH="1">
            <a:off x="1958976" y="5106681"/>
            <a:ext cx="459797" cy="45979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>
            <a:off x="2538413" y="5198176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" name="F(3)"/>
          <p:cNvSpPr txBox="1"/>
          <p:nvPr/>
        </p:nvSpPr>
        <p:spPr>
          <a:xfrm>
            <a:off x="1119187" y="6151756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85" name="F(2)"/>
          <p:cNvSpPr txBox="1"/>
          <p:nvPr/>
        </p:nvSpPr>
        <p:spPr>
          <a:xfrm>
            <a:off x="1957387" y="6151756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86" name="Line"/>
          <p:cNvSpPr/>
          <p:nvPr/>
        </p:nvSpPr>
        <p:spPr>
          <a:xfrm flipH="1">
            <a:off x="1423988" y="5801498"/>
            <a:ext cx="459796" cy="45979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2003424" y="5892994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  <p:bldP spid="265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7" name="An iterative algorith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An </a:t>
            </a:r>
            <a:r>
              <a:rPr lang="en-US" dirty="0"/>
              <a:t>Bottom-Up </a:t>
            </a:r>
            <a:r>
              <a:rPr b="1" dirty="0">
                <a:latin typeface="Calibri"/>
                <a:ea typeface="Calibri"/>
                <a:cs typeface="Calibri"/>
                <a:sym typeface="Calibri"/>
              </a:rPr>
              <a:t>iterative</a:t>
            </a:r>
            <a:r>
              <a:rPr dirty="0"/>
              <a:t> algorithm</a:t>
            </a:r>
          </a:p>
        </p:txBody>
      </p:sp>
      <p:sp>
        <p:nvSpPr>
          <p:cNvPr id="338" name="function fib(n)…"/>
          <p:cNvSpPr txBox="1">
            <a:spLocks noGrp="1"/>
          </p:cNvSpPr>
          <p:nvPr>
            <p:ph type="body" sz="quarter" idx="1"/>
          </p:nvPr>
        </p:nvSpPr>
        <p:spPr>
          <a:xfrm>
            <a:off x="641946" y="1503145"/>
            <a:ext cx="4942960" cy="26279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buSzTx/>
              <a:buNone/>
            </a:pPr>
            <a:r>
              <a:rPr dirty="0"/>
              <a:t>function fib(n)</a:t>
            </a:r>
          </a:p>
          <a:p>
            <a:pPr>
              <a:buSzTx/>
              <a:buNone/>
            </a:pPr>
            <a:r>
              <a:rPr dirty="0"/>
              <a:t>		F[0] = 1;	F[1] = 1;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3200" dirty="0"/>
              <a:t>	  for i = 2 to n</a:t>
            </a:r>
          </a:p>
          <a:p>
            <a:pPr>
              <a:buSzTx/>
              <a:buNone/>
            </a:pPr>
            <a:r>
              <a:rPr dirty="0"/>
              <a:t>			F[i] = F[i-1] + F[i-2];</a:t>
            </a:r>
          </a:p>
          <a:p>
            <a:pPr>
              <a:buSzTx/>
              <a:buNone/>
            </a:pPr>
            <a:r>
              <a:rPr dirty="0"/>
              <a:t>		Return F[n];</a:t>
            </a:r>
          </a:p>
        </p:txBody>
      </p:sp>
      <p:sp>
        <p:nvSpPr>
          <p:cNvPr id="33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41" name="|-----|-----|-----|-----|-----|-----|-----|-----|-----|-----|-----|-----|-----|-----|-----|…"/>
          <p:cNvSpPr txBox="1"/>
          <p:nvPr/>
        </p:nvSpPr>
        <p:spPr>
          <a:xfrm>
            <a:off x="220383" y="4407042"/>
            <a:ext cx="12062556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|-----|-----|-----|-----|-----|-----|-----|-----|-----|-----|-----|-----|-----|-----|-----|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     |  0  |  1  |  2  |  3  | 4   |  5  | 6   |  7  |  8  |  9  | 10  | 11  | 12  | 13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|-----|-----|-----|-----|-----|-----|-----|-----|-----|-----|-----|-----|-----|-----|-----|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|Fib  |  </a:t>
            </a:r>
            <a:r>
              <a:rPr b="1"/>
              <a:t>1</a:t>
            </a:r>
            <a:r>
              <a:t>  |  </a:t>
            </a:r>
            <a:r>
              <a:rPr b="1"/>
              <a:t>1</a:t>
            </a:r>
            <a:r>
              <a:t>  |  </a:t>
            </a:r>
            <a:r>
              <a:rPr b="1"/>
              <a:t>2</a:t>
            </a:r>
            <a:r>
              <a:t>  |  </a:t>
            </a:r>
            <a:r>
              <a:rPr b="1"/>
              <a:t>3</a:t>
            </a:r>
            <a:r>
              <a:t>  |  </a:t>
            </a:r>
            <a:r>
              <a:rPr b="1"/>
              <a:t>5</a:t>
            </a:r>
            <a:r>
              <a:t>  |  </a:t>
            </a:r>
            <a:r>
              <a:rPr b="1"/>
              <a:t>8</a:t>
            </a:r>
            <a:r>
              <a:t>  |     |     |     |     |     |     |     | 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|-----|-----|-----|-----|-----|-----|-----|-----|-----|-----|-----|-----|-----|-----|-----|</a:t>
            </a:r>
          </a:p>
        </p:txBody>
      </p:sp>
      <p:sp>
        <p:nvSpPr>
          <p:cNvPr id="342" name="Time complexity?"/>
          <p:cNvSpPr txBox="1"/>
          <p:nvPr/>
        </p:nvSpPr>
        <p:spPr>
          <a:xfrm>
            <a:off x="6836720" y="2032574"/>
            <a:ext cx="2639875" cy="5359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lvl1pPr>
          </a:lstStyle>
          <a:p>
            <a:r>
              <a:rPr dirty="0"/>
              <a:t>Time complexity?</a:t>
            </a:r>
          </a:p>
        </p:txBody>
      </p:sp>
      <p:sp>
        <p:nvSpPr>
          <p:cNvPr id="345" name="Connection Line"/>
          <p:cNvSpPr/>
          <p:nvPr/>
        </p:nvSpPr>
        <p:spPr>
          <a:xfrm>
            <a:off x="4667995" y="4910168"/>
            <a:ext cx="693809" cy="368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3" extrusionOk="0">
                <a:moveTo>
                  <a:pt x="0" y="12471"/>
                </a:moveTo>
                <a:cubicBezTo>
                  <a:pt x="7696" y="-5337"/>
                  <a:pt x="14896" y="-4073"/>
                  <a:pt x="21600" y="16263"/>
                </a:cubicBezTo>
              </a:path>
            </a:pathLst>
          </a:custGeom>
          <a:ln w="25400" cap="rnd">
            <a:solidFill>
              <a:schemeClr val="accent1"/>
            </a:solidFill>
            <a:custDash>
              <a:ds d="100000" sp="200000"/>
            </a:custDash>
            <a:tailEnd type="arrow"/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3941774" y="5504531"/>
            <a:ext cx="1385983" cy="408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extrusionOk="0">
                <a:moveTo>
                  <a:pt x="0" y="1831"/>
                </a:moveTo>
                <a:cubicBezTo>
                  <a:pt x="5294" y="21600"/>
                  <a:pt x="12494" y="20990"/>
                  <a:pt x="21600" y="0"/>
                </a:cubicBezTo>
              </a:path>
            </a:pathLst>
          </a:custGeom>
          <a:ln w="25400" cap="rnd">
            <a:solidFill>
              <a:schemeClr val="accent1"/>
            </a:solidFill>
            <a:custDash>
              <a:ds d="100000" sp="200000"/>
            </a:custDash>
            <a:tailEnd type="arrow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62397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2" name="Problem with the recursive Fib algorithm:…"/>
          <p:cNvSpPr txBox="1">
            <a:spLocks noGrp="1"/>
          </p:cNvSpPr>
          <p:nvPr>
            <p:ph type="body" idx="1"/>
          </p:nvPr>
        </p:nvSpPr>
        <p:spPr>
          <a:xfrm>
            <a:off x="1057185" y="2404459"/>
            <a:ext cx="10515600" cy="36599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58644" indent="-258644" defTabSz="905255">
              <a:spcBef>
                <a:spcPts val="900"/>
              </a:spcBef>
              <a:defRPr sz="2772"/>
            </a:pPr>
            <a:r>
              <a:rPr sz="3168" dirty="0"/>
              <a:t>Problem with the recursive Fib algorithm:</a:t>
            </a:r>
          </a:p>
          <a:p>
            <a:pPr marL="716661" lvl="1" indent="-264033" defTabSz="905255">
              <a:spcBef>
                <a:spcPts val="400"/>
              </a:spcBef>
              <a:defRPr sz="2376" b="1"/>
            </a:pPr>
            <a:r>
              <a:rPr sz="2772" dirty="0"/>
              <a:t>Same subproblem was solved for many times!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endParaRPr sz="2772" dirty="0"/>
          </a:p>
          <a:p>
            <a:pPr marL="258644" indent="-258644" defTabSz="905255">
              <a:spcBef>
                <a:spcPts val="900"/>
              </a:spcBef>
              <a:defRPr sz="2772"/>
            </a:pPr>
            <a:r>
              <a:rPr sz="3168" dirty="0"/>
              <a:t>Solution: avoid solving the same subproblem more than once</a:t>
            </a:r>
          </a:p>
          <a:p>
            <a:pPr marL="226313" lvl="1" indent="226313" defTabSz="905255">
              <a:spcBef>
                <a:spcPts val="400"/>
              </a:spcBef>
              <a:buSzTx/>
              <a:buNone/>
              <a:defRPr sz="2376"/>
            </a:pPr>
            <a:r>
              <a:rPr sz="2772" dirty="0"/>
              <a:t>(1) Bottom-up</a:t>
            </a:r>
            <a:r>
              <a:rPr lang="en-US" sz="2772" dirty="0"/>
              <a:t> iterative </a:t>
            </a:r>
            <a:r>
              <a:rPr sz="2772" dirty="0"/>
              <a:t>: pre-compute all subproblems that may be needed later</a:t>
            </a:r>
          </a:p>
          <a:p>
            <a:pPr marL="226313" lvl="1" indent="226313" defTabSz="905255">
              <a:spcBef>
                <a:spcPts val="400"/>
              </a:spcBef>
              <a:buSzTx/>
              <a:buNone/>
              <a:defRPr sz="2376"/>
            </a:pPr>
            <a:r>
              <a:rPr sz="2772" dirty="0"/>
              <a:t>(2) Top-Down</a:t>
            </a:r>
            <a:r>
              <a:rPr lang="en-US" sz="2772" dirty="0"/>
              <a:t> bottom-up</a:t>
            </a:r>
            <a:r>
              <a:rPr sz="2772" dirty="0"/>
              <a:t>: Compute on demand, but memorize the solution to avoid recomputing</a:t>
            </a:r>
          </a:p>
          <a:p>
            <a:pPr marL="226313" lvl="1" indent="226313" defTabSz="905255">
              <a:spcBef>
                <a:spcPts val="400"/>
              </a:spcBef>
              <a:buSzTx/>
              <a:buNone/>
              <a:defRPr sz="2376"/>
            </a:pPr>
            <a:endParaRPr sz="2772" dirty="0"/>
          </a:p>
        </p:txBody>
      </p:sp>
      <p:sp>
        <p:nvSpPr>
          <p:cNvPr id="33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" name="A Top-Down Recursive Algorith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Top-Down Recursive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49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Merge Sort</a:t>
            </a:r>
          </a:p>
        </p:txBody>
      </p:sp>
      <p:sp>
        <p:nvSpPr>
          <p:cNvPr id="350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72161" y="1164483"/>
            <a:ext cx="5204464" cy="4529034"/>
          </a:xfrm>
          <a:prstGeom prst="rect">
            <a:avLst/>
          </a:prstGeom>
        </p:spPr>
        <p:txBody>
          <a:bodyPr/>
          <a:lstStyle/>
          <a:p>
            <a:r>
              <a:rPr dirty="0"/>
              <a:t>Divide-and-conquer</a:t>
            </a:r>
          </a:p>
          <a:p>
            <a:r>
              <a:rPr dirty="0"/>
              <a:t>Recursively sort ½ the set</a:t>
            </a:r>
          </a:p>
          <a:p>
            <a:r>
              <a:rPr dirty="0"/>
              <a:t>Can you always speedup a recursive algorithm by making it </a:t>
            </a:r>
            <a:r>
              <a:rPr lang="en-US" dirty="0"/>
              <a:t>a bottom-up</a:t>
            </a:r>
            <a:r>
              <a:rPr dirty="0"/>
              <a:t> iterative algorithm?</a:t>
            </a:r>
          </a:p>
          <a:p>
            <a:pPr marL="695325" lvl="1" indent="-238125">
              <a:defRPr sz="2500"/>
            </a:pPr>
            <a:r>
              <a:rPr dirty="0"/>
              <a:t>E.g., merge sort</a:t>
            </a:r>
          </a:p>
          <a:p>
            <a:pPr marL="695325" lvl="1" indent="-238125">
              <a:defRPr sz="2500"/>
            </a:pPr>
            <a:r>
              <a:rPr dirty="0"/>
              <a:t>No. since there is no overlap between the two sub-problems</a:t>
            </a:r>
          </a:p>
        </p:txBody>
      </p:sp>
      <p:sp>
        <p:nvSpPr>
          <p:cNvPr id="35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6996" y="1475307"/>
            <a:ext cx="6670369" cy="4370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0" name="Maximum-Subarray problem (Ex 4.1.5, p75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r>
              <a:t>Maximum-Subarray problem (Ex 4.1.5, p75) </a:t>
            </a:r>
          </a:p>
        </p:txBody>
      </p:sp>
      <p:sp>
        <p:nvSpPr>
          <p:cNvPr id="211" name="Find the contiguous subarray with the largest sum.…"/>
          <p:cNvSpPr txBox="1">
            <a:spLocks noGrp="1"/>
          </p:cNvSpPr>
          <p:nvPr>
            <p:ph type="body" sz="half" idx="1"/>
          </p:nvPr>
        </p:nvSpPr>
        <p:spPr>
          <a:xfrm>
            <a:off x="838199" y="1647931"/>
            <a:ext cx="9396508" cy="322289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Find the contiguous subarray with the largest sum.</a:t>
            </a:r>
          </a:p>
          <a:p>
            <a:pPr marL="0" indent="0">
              <a:buSzTx/>
              <a:buNone/>
            </a:pPr>
            <a:endParaRPr dirty="0"/>
          </a:p>
          <a:p>
            <a:r>
              <a:rPr dirty="0"/>
              <a:t>For example, given the array A= [ −2, 1, −3,4,−1,2,1,−5,4],</a:t>
            </a:r>
          </a:p>
          <a:p>
            <a:pPr>
              <a:buFontTx/>
              <a:buChar char="➔"/>
            </a:pPr>
            <a:r>
              <a:rPr dirty="0"/>
              <a:t>The contiguous subarray [4,−1,2,1] has the largest sum = 6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 marL="195942" indent="-195942"/>
            <a:r>
              <a:rPr sz="2400" dirty="0"/>
              <a:t>Brute-force s</a:t>
            </a:r>
            <a:r>
              <a:rPr dirty="0"/>
              <a:t>olution (Exhaustive Enumberations)?</a:t>
            </a:r>
          </a:p>
        </p:txBody>
      </p:sp>
      <p:sp>
        <p:nvSpPr>
          <p:cNvPr id="212" name="1/15/2018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1/15/2018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0023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6101</Words>
  <Application>Microsoft Macintosh PowerPoint</Application>
  <PresentationFormat>Widescreen</PresentationFormat>
  <Paragraphs>1740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Helvetica Light</vt:lpstr>
      <vt:lpstr>Helvetica Neue</vt:lpstr>
      <vt:lpstr>Menlo</vt:lpstr>
      <vt:lpstr>Symbol</vt:lpstr>
      <vt:lpstr>Times New Roman</vt:lpstr>
      <vt:lpstr>Default</vt:lpstr>
      <vt:lpstr>Data Structures and Algorithms  Dynamic Programming</vt:lpstr>
      <vt:lpstr>Overview</vt:lpstr>
      <vt:lpstr>A motivating example: Fibonacci numbers</vt:lpstr>
      <vt:lpstr>A Top-Down Recursive Algorithm</vt:lpstr>
      <vt:lpstr>PowerPoint Presentation</vt:lpstr>
      <vt:lpstr>An Bottom-Up iterative algorithm</vt:lpstr>
      <vt:lpstr>Top-Down Recursive Algorithm</vt:lpstr>
      <vt:lpstr>Merge Sort</vt:lpstr>
      <vt:lpstr>Maximum-Subarray problem (Ex 4.1.5, p75) </vt:lpstr>
      <vt:lpstr>Example: House Robbery</vt:lpstr>
      <vt:lpstr>PowerPoint Presentation</vt:lpstr>
      <vt:lpstr>PowerPoint Presentation</vt:lpstr>
      <vt:lpstr>LeetCode 198. House Robber</vt:lpstr>
      <vt:lpstr>LeetCode 198. House Robber</vt:lpstr>
      <vt:lpstr> </vt:lpstr>
      <vt:lpstr>LeetCode 198. House Robber</vt:lpstr>
      <vt:lpstr>LeetCode 198. House Robber</vt:lpstr>
      <vt:lpstr>LeetCode 198. House Robber</vt:lpstr>
      <vt:lpstr>LeetCode 198. House Robber</vt:lpstr>
      <vt:lpstr>LeetCode 198. House Robber</vt:lpstr>
      <vt:lpstr>Elements of dynamic programming</vt:lpstr>
      <vt:lpstr>Two steps to dynamic programming</vt:lpstr>
      <vt:lpstr>Knapsack problem</vt:lpstr>
      <vt:lpstr>PowerPoint Presentation</vt:lpstr>
      <vt:lpstr>PowerPoint Presentation</vt:lpstr>
      <vt:lpstr>Number of Coin Change</vt:lpstr>
      <vt:lpstr>LeetCode#322. Fewest Coin Change </vt:lpstr>
      <vt:lpstr>PowerPoint Presentation</vt:lpstr>
      <vt:lpstr>Formal definition (0-1 problem)</vt:lpstr>
      <vt:lpstr>Naïve algorithms</vt:lpstr>
      <vt:lpstr>Brute force!</vt:lpstr>
      <vt:lpstr>Example with “brute force”</vt:lpstr>
      <vt:lpstr>Greedy 1: Maximum beneficial item.  Counter Example: </vt:lpstr>
      <vt:lpstr>Greedy 2: Minimum weight item</vt:lpstr>
      <vt:lpstr>Greedy 3: Maximum weight item </vt:lpstr>
      <vt:lpstr>Greedy 4: Maximum benefit per unit item                    </vt:lpstr>
      <vt:lpstr>A DP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Lecture-4: Dynamic Programming</dc:title>
  <cp:lastModifiedBy>Chung-Wen Tsao</cp:lastModifiedBy>
  <cp:revision>56</cp:revision>
  <dcterms:modified xsi:type="dcterms:W3CDTF">2019-02-01T00:09:15Z</dcterms:modified>
</cp:coreProperties>
</file>