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8" r:id="rId3"/>
    <p:sldId id="350" r:id="rId4"/>
    <p:sldId id="35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48" r:id="rId15"/>
    <p:sldId id="34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43" r:id="rId36"/>
    <p:sldId id="344" r:id="rId37"/>
    <p:sldId id="345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42" r:id="rId46"/>
    <p:sldId id="378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6"/>
  </p:normalViewPr>
  <p:slideViewPr>
    <p:cSldViewPr snapToGrid="0" snapToObjects="1" showGuides="1">
      <p:cViewPr varScale="1">
        <p:scale>
          <a:sx n="77" d="100"/>
          <a:sy n="77" d="100"/>
        </p:scale>
        <p:origin x="12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A6C9FF-11EF-BD4B-8EED-37B03A1487F9}" type="slidenum">
              <a:rPr lang="en-CA" sz="1200"/>
              <a:pPr/>
              <a:t>4</a:t>
            </a:fld>
            <a:endParaRPr lang="en-CA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FCF28-34C9-3145-A6D0-2C462C21F8C5}" type="slidenum">
              <a:rPr lang="en-CA" sz="1200"/>
              <a:pPr/>
              <a:t>15</a:t>
            </a:fld>
            <a:endParaRPr lang="en-CA" sz="1200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6ECA2-AF40-3843-AA28-540E05757DC7}" type="slidenum">
              <a:rPr lang="en-CA" sz="1200"/>
              <a:pPr/>
              <a:t>36</a:t>
            </a:fld>
            <a:endParaRPr lang="en-CA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7200" y="6570980"/>
            <a:ext cx="2844800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523999" y="0"/>
            <a:ext cx="9144002" cy="546100"/>
            <a:chOff x="0" y="0"/>
            <a:chExt cx="9144000" cy="546100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9999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398260"/>
            <a:ext cx="2133600" cy="3073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search?q=golden+ratio+in+nature&amp;biw=1024&amp;bih=448&amp;source=lnms&amp;tbm=isch&amp;sa=X&amp;ved=0ahUKEwjovNGBpcTKAhVH6WMKHcppCIMQ_AUIBigB&amp;dpr=1#tbm=isch&amp;q=golden+ratio+in+nature+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6" name="Recursion…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5880"/>
            </a:pPr>
            <a:r>
              <a:rPr dirty="0"/>
              <a:t>Recursion</a:t>
            </a:r>
          </a:p>
          <a:p>
            <a:pPr defTabSz="896111">
              <a:defRPr sz="5880"/>
            </a:pPr>
            <a:r>
              <a:rPr dirty="0"/>
              <a:t>Reduce and Conquer</a:t>
            </a:r>
          </a:p>
          <a:p>
            <a:pPr defTabSz="896111">
              <a:defRPr sz="5880"/>
            </a:pPr>
            <a:r>
              <a:rPr dirty="0"/>
              <a:t>Divide (Evenly) and Conquer</a:t>
            </a:r>
          </a:p>
        </p:txBody>
      </p:sp>
      <p:sp>
        <p:nvSpPr>
          <p:cNvPr id="1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ttps://www.google.com/search?q=golden+ratio+in+nature&amp;biw=1024&amp;bih=448&amp;source=lnms&amp;tbm=isch&amp;sa=X&amp;ved=0ahUKEwjovNGBpcTKAhVH6WMKHcppCIMQ_AUIBigB&amp;dpr=1#tbm=isch&amp;q=golden+ratio+in+nature+shell"/>
          <p:cNvSpPr txBox="1">
            <a:spLocks noGrp="1"/>
          </p:cNvSpPr>
          <p:nvPr>
            <p:ph type="body" sz="quarter" idx="1"/>
          </p:nvPr>
        </p:nvSpPr>
        <p:spPr>
          <a:xfrm>
            <a:off x="838200" y="1669968"/>
            <a:ext cx="10515600" cy="563104"/>
          </a:xfrm>
          <a:prstGeom prst="rect">
            <a:avLst/>
          </a:prstGeom>
        </p:spPr>
        <p:txBody>
          <a:bodyPr/>
          <a:lstStyle/>
          <a:p>
            <a:pPr marL="69069" indent="-69069" defTabSz="429768">
              <a:spcBef>
                <a:spcPts val="400"/>
              </a:spcBef>
              <a:defRPr sz="846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https://www.google.com/search?q=golden+ratio+in+nature&amp;biw=1024&amp;bih=448&amp;source=lnms&amp;tbm=isch&amp;sa=X&amp;ved=0ahUKEwjovNGBpcTKAhVH6WMKHcppCIMQ_AUIBigB&amp;dpr=1#tbm=isch&amp;q=golden+ratio+in+nature+shell</a:t>
            </a:r>
          </a:p>
          <a:p>
            <a:pPr marL="69069" indent="-69069" defTabSz="429768">
              <a:spcBef>
                <a:spcPts val="400"/>
              </a:spcBef>
              <a:defRPr sz="846"/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68" y="1982504"/>
            <a:ext cx="48895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4079" y="1997754"/>
            <a:ext cx="5949859" cy="36917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lden Ratio"/>
          <p:cNvSpPr txBox="1"/>
          <p:nvPr/>
        </p:nvSpPr>
        <p:spPr>
          <a:xfrm>
            <a:off x="1251632" y="5573582"/>
            <a:ext cx="3005918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Golden Ratio</a:t>
            </a:r>
          </a:p>
        </p:txBody>
      </p:sp>
      <p:sp>
        <p:nvSpPr>
          <p:cNvPr id="209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defTabSz="320039">
              <a:lnSpc>
                <a:spcPct val="100000"/>
              </a:lnSpc>
              <a:spcBef>
                <a:spcPts val="800"/>
              </a:spcBef>
              <a:defRPr sz="3639" b="1" i="1">
                <a:latin typeface="Times"/>
                <a:ea typeface="Times"/>
                <a:cs typeface="Times"/>
                <a:sym typeface="Times"/>
              </a:defRPr>
            </a:pPr>
            <a:r>
              <a:t>Fibonacci numbers </a:t>
            </a:r>
          </a:p>
          <a:p>
            <a:pPr defTabSz="320039">
              <a:lnSpc>
                <a:spcPct val="100000"/>
              </a:lnSpc>
              <a:spcBef>
                <a:spcPts val="800"/>
              </a:spcBef>
              <a:defRPr sz="1470" b="1" i="1">
                <a:latin typeface="Times"/>
                <a:ea typeface="Times"/>
                <a:cs typeface="Times"/>
                <a:sym typeface="Times"/>
              </a:defRPr>
            </a:pPr>
            <a:r>
              <a:t>(Textbook Problem 4-4  page 108)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2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pPr defTabSz="320039">
              <a:lnSpc>
                <a:spcPct val="100000"/>
              </a:lnSpc>
              <a:spcBef>
                <a:spcPts val="800"/>
              </a:spcBef>
              <a:defRPr sz="3639" b="1" i="1">
                <a:latin typeface="Times"/>
                <a:ea typeface="Times"/>
                <a:cs typeface="Times"/>
                <a:sym typeface="Times"/>
              </a:defRPr>
            </a:pPr>
            <a:r>
              <a:t>Fibonacci numbers </a:t>
            </a:r>
          </a:p>
          <a:p>
            <a:pPr defTabSz="320039">
              <a:lnSpc>
                <a:spcPct val="100000"/>
              </a:lnSpc>
              <a:spcBef>
                <a:spcPts val="800"/>
              </a:spcBef>
              <a:defRPr sz="1470" b="1" i="1">
                <a:latin typeface="Times"/>
                <a:ea typeface="Times"/>
                <a:cs typeface="Times"/>
                <a:sym typeface="Times"/>
              </a:defRPr>
            </a:pPr>
            <a:r>
              <a:t>(Textbook Problem 4-4  page 108)</a:t>
            </a:r>
          </a:p>
        </p:txBody>
      </p:sp>
      <p:sp>
        <p:nvSpPr>
          <p:cNvPr id="213" name="0,1, 1, 2, 3, 5, 8, 13, 21, 34, 55, 89, ……"/>
          <p:cNvSpPr txBox="1">
            <a:spLocks noGrp="1"/>
          </p:cNvSpPr>
          <p:nvPr>
            <p:ph type="body" sz="quarter" idx="1"/>
          </p:nvPr>
        </p:nvSpPr>
        <p:spPr>
          <a:xfrm>
            <a:off x="825287" y="1350945"/>
            <a:ext cx="6042520" cy="24657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0,1, 1, 2, 3, 5, 8, 13, 21, 34, 55, 89, …</a:t>
            </a:r>
          </a:p>
          <a:p>
            <a:pPr>
              <a:buSzTx/>
              <a:buNone/>
            </a:pPr>
            <a:r>
              <a:t>	f(0) = 0;</a:t>
            </a:r>
          </a:p>
          <a:p>
            <a:pPr>
              <a:buSzTx/>
              <a:buNone/>
            </a:pPr>
            <a:r>
              <a:t>	f(1) = 1;</a:t>
            </a:r>
          </a:p>
          <a:p>
            <a:pPr>
              <a:buSzTx/>
              <a:buNone/>
            </a:pPr>
            <a:r>
              <a:t>	f(n) = f(n-1) + f(n-2)</a:t>
            </a:r>
          </a:p>
        </p:txBody>
      </p:sp>
      <p:sp>
        <p:nvSpPr>
          <p:cNvPr id="21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6" name="Line"/>
          <p:cNvSpPr/>
          <p:nvPr/>
        </p:nvSpPr>
        <p:spPr>
          <a:xfrm>
            <a:off x="840222" y="1997246"/>
            <a:ext cx="2286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2181" y="1434537"/>
            <a:ext cx="4891265" cy="303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lden Ratio: lim f(n) / f(n-1)"/>
          <p:cNvSpPr txBox="1"/>
          <p:nvPr/>
        </p:nvSpPr>
        <p:spPr>
          <a:xfrm>
            <a:off x="893990" y="4019613"/>
            <a:ext cx="460973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800"/>
              <a:t>Golden Ratio: lim f(n) / f(n-1)</a:t>
            </a:r>
          </a:p>
        </p:txBody>
      </p:sp>
      <p:sp>
        <p:nvSpPr>
          <p:cNvPr id="219" name="n→∞"/>
          <p:cNvSpPr txBox="1"/>
          <p:nvPr/>
        </p:nvSpPr>
        <p:spPr>
          <a:xfrm>
            <a:off x="3250607" y="4372989"/>
            <a:ext cx="68047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i="1"/>
              <a:t>n</a:t>
            </a:r>
            <a:r>
              <a:rPr sz="2000"/>
              <a:t>→∞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5304516"/>
            <a:ext cx="2755900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6-01-24 at 3.03.48 PM.png" descr="Screen Shot 2016-01-24 at 3.03.4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2127" y="5331057"/>
            <a:ext cx="2006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9280" y="5461391"/>
            <a:ext cx="14478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01877" y="5527309"/>
            <a:ext cx="2290961" cy="9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01877" y="4560604"/>
            <a:ext cx="2290961" cy="746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bldLvl="5" animBg="1" advAuto="0"/>
      <p:bldP spid="21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9" name="fib(n) // recursive…"/>
          <p:cNvSpPr txBox="1"/>
          <p:nvPr/>
        </p:nvSpPr>
        <p:spPr>
          <a:xfrm>
            <a:off x="923345" y="1550109"/>
            <a:ext cx="3880803" cy="229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t>fib(n) // recursive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t>	if (n == 0 or n == 1)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t>return n;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t>	else  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400"/>
            </a:pPr>
            <a:r>
              <a:t>return fib(n-1) + fib(n-2);</a:t>
            </a:r>
          </a:p>
        </p:txBody>
      </p:sp>
      <p:pic>
        <p:nvPicPr>
          <p:cNvPr id="230" name="Screen Shot 2016-01-24 at 3.23.18 PM.png" descr="Screen Shot 2016-01-24 at 3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3250" y="1782758"/>
            <a:ext cx="4377499" cy="130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(n) = Θ(Fn)  = Θ(⏀n)"/>
          <p:cNvSpPr txBox="1"/>
          <p:nvPr/>
        </p:nvSpPr>
        <p:spPr>
          <a:xfrm>
            <a:off x="6722250" y="3172960"/>
            <a:ext cx="3319500" cy="51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</a:t>
            </a:r>
            <a:r>
              <a:rPr sz="280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500">
                <a:solidFill>
                  <a:srgbClr val="0000FF"/>
                </a:solidFill>
              </a:rPr>
              <a:t>F</a:t>
            </a:r>
            <a:r>
              <a:rPr sz="2500" baseline="-5999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 = </a:t>
            </a:r>
            <a:r>
              <a:rPr sz="280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100">
                <a:solidFill>
                  <a:srgbClr val="0000FF"/>
                </a:solidFill>
              </a:rPr>
              <a:t>⏀</a:t>
            </a:r>
            <a:r>
              <a:rPr sz="2800" baseline="31999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</a:t>
            </a:r>
            <a:r>
              <a:rPr sz="2800"/>
              <a:t> </a:t>
            </a:r>
          </a:p>
        </p:txBody>
      </p:sp>
      <p:sp>
        <p:nvSpPr>
          <p:cNvPr id="232" name="T(n) = T(n-1)+T(n-2) + 1"/>
          <p:cNvSpPr txBox="1"/>
          <p:nvPr/>
        </p:nvSpPr>
        <p:spPr>
          <a:xfrm>
            <a:off x="6097741" y="1324365"/>
            <a:ext cx="3701292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i="1">
                <a:solidFill>
                  <a:srgbClr val="0000FF"/>
                </a:solidFill>
              </a:rPr>
              <a:t>T</a:t>
            </a:r>
            <a:r>
              <a:rPr sz="2800">
                <a:solidFill>
                  <a:srgbClr val="0000FF"/>
                </a:solidFill>
              </a:rPr>
              <a:t>(</a:t>
            </a:r>
            <a:r>
              <a:rPr sz="2800" i="1">
                <a:solidFill>
                  <a:srgbClr val="0000FF"/>
                </a:solidFill>
              </a:rPr>
              <a:t>n</a:t>
            </a:r>
            <a:r>
              <a:rPr sz="2800">
                <a:solidFill>
                  <a:srgbClr val="0000FF"/>
                </a:solidFill>
              </a:rPr>
              <a:t>) = T(n-1)+T(n-2) + 1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467635" y="3660750"/>
            <a:ext cx="7327901" cy="2707838"/>
            <a:chOff x="0" y="0"/>
            <a:chExt cx="7327900" cy="2707837"/>
          </a:xfrm>
        </p:grpSpPr>
        <p:grpSp>
          <p:nvGrpSpPr>
            <p:cNvPr id="238" name="Group"/>
            <p:cNvGrpSpPr/>
            <p:nvPr/>
          </p:nvGrpSpPr>
          <p:grpSpPr>
            <a:xfrm>
              <a:off x="1800226" y="-1"/>
              <a:ext cx="3686176" cy="1087003"/>
              <a:chOff x="0" y="0"/>
              <a:chExt cx="3686175" cy="1087001"/>
            </a:xfrm>
          </p:grpSpPr>
          <p:sp>
            <p:nvSpPr>
              <p:cNvPr id="233" name="F(9)"/>
              <p:cNvSpPr txBox="1"/>
              <p:nvPr/>
            </p:nvSpPr>
            <p:spPr>
              <a:xfrm>
                <a:off x="1519237" y="0"/>
                <a:ext cx="887413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4" name="F(8)"/>
              <p:cNvSpPr txBox="1"/>
              <p:nvPr/>
            </p:nvSpPr>
            <p:spPr>
              <a:xfrm>
                <a:off x="0" y="542925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5" name="F(7)"/>
              <p:cNvSpPr txBox="1"/>
              <p:nvPr/>
            </p:nvSpPr>
            <p:spPr>
              <a:xfrm>
                <a:off x="2676525" y="542925"/>
                <a:ext cx="100965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36" name="Line"/>
              <p:cNvSpPr/>
              <p:nvPr/>
            </p:nvSpPr>
            <p:spPr>
              <a:xfrm flipH="1">
                <a:off x="742949" y="471487"/>
                <a:ext cx="704851" cy="16192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2424112" y="415925"/>
                <a:ext cx="525463" cy="1698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914401" y="1147762"/>
              <a:ext cx="5610226" cy="737751"/>
              <a:chOff x="0" y="0"/>
              <a:chExt cx="5610225" cy="737750"/>
            </a:xfrm>
          </p:grpSpPr>
          <p:sp>
            <p:nvSpPr>
              <p:cNvPr id="239" name="F(7)"/>
              <p:cNvSpPr txBox="1"/>
              <p:nvPr/>
            </p:nvSpPr>
            <p:spPr>
              <a:xfrm>
                <a:off x="0" y="19367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0" name="F(6)"/>
              <p:cNvSpPr txBox="1"/>
              <p:nvPr/>
            </p:nvSpPr>
            <p:spPr>
              <a:xfrm>
                <a:off x="1676400" y="193674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1" name="F(6)"/>
              <p:cNvSpPr txBox="1"/>
              <p:nvPr/>
            </p:nvSpPr>
            <p:spPr>
              <a:xfrm>
                <a:off x="3013075" y="174624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2" name="F(5)"/>
              <p:cNvSpPr txBox="1"/>
              <p:nvPr/>
            </p:nvSpPr>
            <p:spPr>
              <a:xfrm>
                <a:off x="4572000" y="174624"/>
                <a:ext cx="1038225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3" name="Line"/>
              <p:cNvSpPr/>
              <p:nvPr/>
            </p:nvSpPr>
            <p:spPr>
              <a:xfrm flipH="1">
                <a:off x="657225" y="19049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1722437" y="0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3489325" y="47624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4554537" y="28575"/>
                <a:ext cx="415926" cy="24288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0" y="1904998"/>
              <a:ext cx="7327900" cy="802840"/>
              <a:chOff x="0" y="0"/>
              <a:chExt cx="7327900" cy="802838"/>
            </a:xfrm>
          </p:grpSpPr>
          <p:sp>
            <p:nvSpPr>
              <p:cNvPr id="248" name="F(6)"/>
              <p:cNvSpPr txBox="1"/>
              <p:nvPr/>
            </p:nvSpPr>
            <p:spPr>
              <a:xfrm>
                <a:off x="0" y="258762"/>
                <a:ext cx="1474788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49" name="F(5)"/>
              <p:cNvSpPr txBox="1"/>
              <p:nvPr/>
            </p:nvSpPr>
            <p:spPr>
              <a:xfrm>
                <a:off x="120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0" name="Line"/>
              <p:cNvSpPr/>
              <p:nvPr/>
            </p:nvSpPr>
            <p:spPr>
              <a:xfrm flipH="1">
                <a:off x="657225" y="84137"/>
                <a:ext cx="369888" cy="1889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1600199" y="0"/>
                <a:ext cx="76202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F(5)"/>
              <p:cNvSpPr txBox="1"/>
              <p:nvPr/>
            </p:nvSpPr>
            <p:spPr>
              <a:xfrm>
                <a:off x="37465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3" name="F(4)"/>
              <p:cNvSpPr txBox="1"/>
              <p:nvPr/>
            </p:nvSpPr>
            <p:spPr>
              <a:xfrm>
                <a:off x="45720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41021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4584700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6" name="F(5)"/>
              <p:cNvSpPr txBox="1"/>
              <p:nvPr/>
            </p:nvSpPr>
            <p:spPr>
              <a:xfrm>
                <a:off x="1981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7" name="F(4)"/>
              <p:cNvSpPr txBox="1"/>
              <p:nvPr/>
            </p:nvSpPr>
            <p:spPr>
              <a:xfrm>
                <a:off x="2819400" y="228600"/>
                <a:ext cx="107950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2333625" y="0"/>
                <a:ext cx="409576" cy="27305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3200399" y="0"/>
                <a:ext cx="76201" cy="304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F(4)"/>
              <p:cNvSpPr txBox="1"/>
              <p:nvPr/>
            </p:nvSpPr>
            <p:spPr>
              <a:xfrm>
                <a:off x="54102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1" name="F(3)"/>
              <p:cNvSpPr txBox="1"/>
              <p:nvPr/>
            </p:nvSpPr>
            <p:spPr>
              <a:xfrm>
                <a:off x="6248400" y="258762"/>
                <a:ext cx="10795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</a:t>
                </a:r>
                <a:r>
                  <a:rPr sz="3200" i="1">
                    <a:solidFill>
                      <a:srgbClr val="00838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  <p:sp>
            <p:nvSpPr>
              <p:cNvPr id="262" name="Line"/>
              <p:cNvSpPr/>
              <p:nvPr/>
            </p:nvSpPr>
            <p:spPr>
              <a:xfrm flipH="1">
                <a:off x="5715000" y="19049"/>
                <a:ext cx="23813" cy="36195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294437" y="-1"/>
                <a:ext cx="271463" cy="3048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66" name="Rectangle"/>
          <p:cNvSpPr/>
          <p:nvPr/>
        </p:nvSpPr>
        <p:spPr>
          <a:xfrm>
            <a:off x="5253666" y="4766825"/>
            <a:ext cx="3400743" cy="163746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9364307" y="5066192"/>
            <a:ext cx="1799643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recursive</a:t>
            </a:r>
            <a:r>
              <a:t> algorithm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71" name="fib(n): // iterativ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79406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fib(n): // iterative </a:t>
            </a:r>
          </a:p>
          <a:p>
            <a:pPr>
              <a:buSzTx/>
              <a:buNone/>
            </a:pPr>
            <a:r>
              <a:t>		F[0] = 0;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/>
              <a:t>	  for i = 2 to n</a:t>
            </a:r>
          </a:p>
          <a:p>
            <a:pPr>
              <a:buSzTx/>
              <a:buNone/>
            </a:pPr>
            <a:r>
              <a:t>			F[i] = F[i-1] + F[i-2]; // F[2]=1, F[3]= 2, F[4]=3, ….</a:t>
            </a:r>
          </a:p>
          <a:p>
            <a:pPr>
              <a:buSzTx/>
              <a:buNone/>
            </a:pPr>
            <a:r>
              <a:t>		Return F[n];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Time complexity?</a:t>
            </a:r>
          </a:p>
        </p:txBody>
      </p:sp>
      <p:sp>
        <p:nvSpPr>
          <p:cNvPr id="27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74" name="T(n)"/>
          <p:cNvSpPr txBox="1"/>
          <p:nvPr/>
        </p:nvSpPr>
        <p:spPr>
          <a:xfrm>
            <a:off x="3835457" y="4765530"/>
            <a:ext cx="7210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T(n)</a:t>
            </a:r>
          </a:p>
        </p:txBody>
      </p:sp>
      <p:sp>
        <p:nvSpPr>
          <p:cNvPr id="275" name="Fibonacci numbers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Fibonacci numbers</a:t>
            </a:r>
          </a:p>
          <a:p>
            <a:pPr defTabSz="237743">
              <a:lnSpc>
                <a:spcPct val="100000"/>
              </a:lnSpc>
              <a:spcBef>
                <a:spcPts val="600"/>
              </a:spcBef>
              <a:defRPr sz="2704">
                <a:latin typeface="Times"/>
                <a:ea typeface="Times"/>
                <a:cs typeface="Times"/>
                <a:sym typeface="Times"/>
              </a:defRPr>
            </a:pPr>
            <a:r>
              <a:t>An </a:t>
            </a:r>
            <a:r>
              <a:rPr b="1"/>
              <a:t>iterative</a:t>
            </a:r>
            <a:r>
              <a:t>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52600"/>
            <a:ext cx="11059584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Greatest common divisor (gcd) is the largest factor that two integers have in common</a:t>
            </a:r>
          </a:p>
          <a:p>
            <a:r>
              <a:rPr lang="en-US">
                <a:latin typeface="Arial" charset="0"/>
              </a:rPr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y </a:t>
            </a:r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>
                <a:latin typeface="Courier New" charset="0"/>
                <a:cs typeface="Arial" charset="0"/>
              </a:rPr>
              <a:t>y</a:t>
            </a:r>
            <a:r>
              <a:rPr lang="en-US">
                <a:latin typeface="Arial" charset="0"/>
                <a:cs typeface="Arial" charset="0"/>
              </a:rPr>
              <a:t> divides </a:t>
            </a:r>
            <a:r>
              <a:rPr lang="en-US">
                <a:latin typeface="Courier New" charset="0"/>
                <a:cs typeface="Arial" charset="0"/>
              </a:rPr>
              <a:t>x</a:t>
            </a:r>
            <a:r>
              <a:rPr lang="en-US">
                <a:latin typeface="Arial" charset="0"/>
                <a:cs typeface="Arial" charset="0"/>
              </a:rPr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gcd(x, y) = gcd(y, x % y)</a:t>
            </a:r>
            <a:r>
              <a:rPr lang="en-US">
                <a:latin typeface="Arial" charset="0"/>
                <a:cs typeface="Arial" charset="0"/>
              </a:rPr>
              <a:t> otherwise</a:t>
            </a:r>
          </a:p>
          <a:p>
            <a:r>
              <a:rPr lang="en-US">
                <a:latin typeface="Courier New" charset="0"/>
              </a:rPr>
              <a:t>gcd(x, y) = y</a:t>
            </a:r>
            <a:r>
              <a:rPr lang="en-US">
                <a:latin typeface="Arial" charset="0"/>
              </a:rPr>
              <a:t> is the base case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798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gcd Function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752600"/>
            <a:ext cx="11059584" cy="4572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int gcd(int x, int y)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  if (x % y == 0)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		return y;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  else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		return gcd(y, x % y);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2185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0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291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1164483"/>
            <a:ext cx="5204464" cy="3213132"/>
          </a:xfrm>
          <a:prstGeom prst="rect">
            <a:avLst/>
          </a:prstGeom>
        </p:spPr>
        <p:txBody>
          <a:bodyPr/>
          <a:lstStyle/>
          <a:p>
            <a:r>
              <a:t>Divide-and-conquer</a:t>
            </a:r>
          </a:p>
          <a:p>
            <a:r>
              <a:t>Recursively sort ½ the set</a:t>
            </a:r>
          </a:p>
          <a:p>
            <a:r>
              <a:t>Then merge them together: O(n)</a:t>
            </a:r>
          </a:p>
          <a:p>
            <a:r>
              <a:t>O(n </a:t>
            </a:r>
            <a:r>
              <a:rPr i="1"/>
              <a:t>lg </a:t>
            </a:r>
            <a:r>
              <a:t>n) for both best, average, and worst cases</a:t>
            </a:r>
          </a:p>
          <a:p>
            <a:r>
              <a:t>Can be made to be in-place</a:t>
            </a:r>
          </a:p>
        </p:txBody>
      </p:sp>
      <p:sp>
        <p:nvSpPr>
          <p:cNvPr id="2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97" name="function mergesort(data[], first, last)…"/>
          <p:cNvSpPr txBox="1"/>
          <p:nvPr/>
        </p:nvSpPr>
        <p:spPr>
          <a:xfrm>
            <a:off x="1050877" y="1602085"/>
            <a:ext cx="10112993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u="sng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(data[], first, last)</a:t>
            </a: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mid = (first+last)/2 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t>;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2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00" name="Key subroutine: MERGE"/>
          <p:cNvSpPr txBox="1"/>
          <p:nvPr/>
        </p:nvSpPr>
        <p:spPr>
          <a:xfrm>
            <a:off x="1722328" y="5553600"/>
            <a:ext cx="412885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b="1" i="1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subroutine: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ERGE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03" name="Screen Shot 2016-01-23 at 9.49.55 PM.png" descr="Screen Shot 2016-01-23 at 9.49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874" y="458442"/>
            <a:ext cx="10206425" cy="5453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57150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5105400" y="2286000"/>
            <a:ext cx="533400" cy="2133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20…"/>
          <p:cNvSpPr txBox="1"/>
          <p:nvPr/>
        </p:nvSpPr>
        <p:spPr>
          <a:xfrm>
            <a:off x="5133976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1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12" name="12…"/>
          <p:cNvSpPr txBox="1"/>
          <p:nvPr/>
        </p:nvSpPr>
        <p:spPr>
          <a:xfrm>
            <a:off x="5683251" y="2136775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13" name="Array 1"/>
          <p:cNvSpPr txBox="1"/>
          <p:nvPr/>
        </p:nvSpPr>
        <p:spPr>
          <a:xfrm>
            <a:off x="3416794" y="2707670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1</a:t>
            </a:r>
          </a:p>
        </p:txBody>
      </p:sp>
      <p:sp>
        <p:nvSpPr>
          <p:cNvPr id="314" name="Array 2"/>
          <p:cNvSpPr txBox="1"/>
          <p:nvPr/>
        </p:nvSpPr>
        <p:spPr>
          <a:xfrm>
            <a:off x="6803521" y="2667977"/>
            <a:ext cx="7673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2</a:t>
            </a:r>
          </a:p>
        </p:txBody>
      </p:sp>
      <p:sp>
        <p:nvSpPr>
          <p:cNvPr id="315" name="Time: O(k + m)."/>
          <p:cNvSpPr txBox="1"/>
          <p:nvPr/>
        </p:nvSpPr>
        <p:spPr>
          <a:xfrm>
            <a:off x="4415216" y="4990727"/>
            <a:ext cx="16638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Time: </a:t>
            </a:r>
            <a:r>
              <a:rPr i="1">
                <a:latin typeface="Palatino"/>
                <a:ea typeface="Palatino"/>
                <a:cs typeface="Palatino"/>
                <a:sym typeface="Palatino"/>
              </a:rPr>
              <a:t>O(k + m)</a:t>
            </a:r>
            <a:r>
              <a:rPr>
                <a:latin typeface="Skia Regular"/>
                <a:ea typeface="Skia Regular"/>
                <a:cs typeface="Skia Regular"/>
                <a:sym typeface="Skia Regular"/>
              </a:rPr>
              <a:t>.</a:t>
            </a:r>
          </a:p>
        </p:txBody>
      </p:sp>
      <p:sp>
        <p:nvSpPr>
          <p:cNvPr id="316" name="k numbers"/>
          <p:cNvSpPr txBox="1"/>
          <p:nvPr/>
        </p:nvSpPr>
        <p:spPr>
          <a:xfrm>
            <a:off x="3342418" y="3290999"/>
            <a:ext cx="1081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k numbers</a:t>
            </a:r>
          </a:p>
        </p:txBody>
      </p:sp>
      <p:sp>
        <p:nvSpPr>
          <p:cNvPr id="317" name="m numbers"/>
          <p:cNvSpPr txBox="1"/>
          <p:nvPr/>
        </p:nvSpPr>
        <p:spPr>
          <a:xfrm>
            <a:off x="6749043" y="3352677"/>
            <a:ext cx="11602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 numbers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9" name="Recursive algorithms - Divide and Conquer"/>
          <p:cNvSpPr txBox="1">
            <a:spLocks noGrp="1"/>
          </p:cNvSpPr>
          <p:nvPr>
            <p:ph type="title"/>
          </p:nvPr>
        </p:nvSpPr>
        <p:spPr>
          <a:xfrm>
            <a:off x="838200" y="285746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Recursive algorithms - Divide and Conquer</a:t>
            </a:r>
          </a:p>
        </p:txBody>
      </p:sp>
      <p:sp>
        <p:nvSpPr>
          <p:cNvPr id="150" name="General idea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5705" indent="-255705" defTabSz="795527">
              <a:spcBef>
                <a:spcPts val="800"/>
              </a:spcBef>
              <a:defRPr sz="2436"/>
            </a:pPr>
            <a:r>
              <a:rPr sz="3132" dirty="0"/>
              <a:t>General idea: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Divide</a:t>
            </a:r>
            <a:r>
              <a:rPr sz="2784" dirty="0"/>
              <a:t> a large problem into </a:t>
            </a:r>
            <a:r>
              <a:rPr sz="2784" dirty="0">
                <a:solidFill>
                  <a:srgbClr val="0563C1"/>
                </a:solidFill>
              </a:rPr>
              <a:t>smaller</a:t>
            </a:r>
            <a:r>
              <a:rPr sz="2784" dirty="0"/>
              <a:t> ones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>
                <a:solidFill>
                  <a:srgbClr val="0563C1"/>
                </a:solidFill>
              </a:rPr>
              <a:t>Solve each smaller one</a:t>
            </a:r>
            <a:r>
              <a:rPr sz="2784" dirty="0"/>
              <a:t> </a:t>
            </a:r>
            <a:r>
              <a:rPr sz="2784" i="1" dirty="0"/>
              <a:t>recursively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b="1" dirty="0">
                <a:solidFill>
                  <a:srgbClr val="0563C1"/>
                </a:solidFill>
              </a:rPr>
              <a:t>Combine</a:t>
            </a:r>
            <a:r>
              <a:rPr sz="2784" dirty="0"/>
              <a:t> the solutions of smaller ones to form a solution for the original problem</a:t>
            </a:r>
          </a:p>
          <a:p>
            <a:pPr marL="265176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Examples:</a:t>
            </a:r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Tower of Hanoi</a:t>
            </a:r>
            <a:r>
              <a:rPr lang="en-US" sz="2784" dirty="0"/>
              <a:t> 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Fibonacci sequence</a:t>
            </a:r>
            <a:r>
              <a:rPr lang="en-US" sz="2784" dirty="0"/>
              <a:t> (Reduced and Conquer, Dynamic Programming)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Euclidean’s Algorithm (GCD)</a:t>
            </a:r>
            <a:r>
              <a:rPr lang="en-US" sz="2784" dirty="0"/>
              <a:t> (Reduced and Conquer)</a:t>
            </a:r>
            <a:endParaRPr sz="2784" dirty="0"/>
          </a:p>
          <a:p>
            <a:pPr marL="662940" lvl="1" indent="-265176" defTabSz="795527">
              <a:spcBef>
                <a:spcPts val="400"/>
              </a:spcBef>
              <a:buClr>
                <a:srgbClr val="0563C1"/>
              </a:buClr>
              <a:defRPr sz="2088"/>
            </a:pPr>
            <a:r>
              <a:rPr sz="2784" dirty="0"/>
              <a:t>Merge Sort</a:t>
            </a:r>
            <a:r>
              <a:rPr lang="en-US" sz="2784" dirty="0"/>
              <a:t>, Quick Sort (Divide and Conquer)</a:t>
            </a:r>
            <a:endParaRPr sz="2784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2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2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2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2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3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38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43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44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4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56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8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9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6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65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8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0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1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2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4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5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6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77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8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38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8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8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9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9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6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99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0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06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07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1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2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7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18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19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3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24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3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3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3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4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4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4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5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61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4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66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7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68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0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1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2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3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74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78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79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484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5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4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9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494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98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99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00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1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2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4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05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06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0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1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3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5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16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7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8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21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22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28800"/>
            <a:ext cx="11074400" cy="4114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n*(n-1)*(n-2)*...*3*2*1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1</a:t>
            </a:r>
            <a:r>
              <a:rPr lang="en-US" dirty="0">
                <a:latin typeface="Arial" charset="0"/>
                <a:cs typeface="Arial" charset="0"/>
              </a:rPr>
              <a:t> if </a:t>
            </a:r>
            <a:r>
              <a:rPr lang="en-US" dirty="0">
                <a:latin typeface="Courier New" charset="0"/>
                <a:cs typeface="Arial" charset="0"/>
              </a:rPr>
              <a:t>n = 0</a:t>
            </a:r>
          </a:p>
          <a:p>
            <a:r>
              <a:rPr lang="en-US" dirty="0">
                <a:latin typeface="Arial" charset="0"/>
              </a:rPr>
              <a:t>Can compute factorial of </a:t>
            </a:r>
            <a:r>
              <a:rPr lang="en-US" dirty="0">
                <a:latin typeface="Courier New" charset="0"/>
              </a:rPr>
              <a:t>n</a:t>
            </a:r>
            <a:r>
              <a:rPr lang="en-US" dirty="0">
                <a:latin typeface="Arial" charset="0"/>
              </a:rPr>
              <a:t> if the factorial of              </a:t>
            </a:r>
            <a:r>
              <a:rPr lang="en-US" dirty="0">
                <a:latin typeface="Courier New" charset="0"/>
              </a:rPr>
              <a:t>(n-1)</a:t>
            </a:r>
            <a:r>
              <a:rPr lang="en-US" dirty="0">
                <a:latin typeface="Arial" charset="0"/>
              </a:rPr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charset="0"/>
                <a:cs typeface="Arial" charset="0"/>
              </a:rPr>
              <a:t>n! = n * (n-1)!</a:t>
            </a:r>
          </a:p>
          <a:p>
            <a:r>
              <a:rPr lang="en-US" dirty="0">
                <a:latin typeface="Courier New" charset="0"/>
              </a:rPr>
              <a:t>n = 0</a:t>
            </a:r>
            <a:r>
              <a:rPr lang="en-US" dirty="0">
                <a:latin typeface="Arial" charset="0"/>
              </a:rPr>
              <a:t> is the base case</a:t>
            </a:r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94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2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30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31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3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4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5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6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37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9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0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1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2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7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48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3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4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55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6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59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0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61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56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569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sp>
        <p:nvSpPr>
          <p:cNvPr id="570" name="Line"/>
          <p:cNvSpPr/>
          <p:nvPr/>
        </p:nvSpPr>
        <p:spPr>
          <a:xfrm flipH="1">
            <a:off x="2466975" y="3886199"/>
            <a:ext cx="152401" cy="4572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1" name="Circle"/>
          <p:cNvSpPr/>
          <p:nvPr/>
        </p:nvSpPr>
        <p:spPr>
          <a:xfrm>
            <a:off x="2466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Circle"/>
          <p:cNvSpPr/>
          <p:nvPr/>
        </p:nvSpPr>
        <p:spPr>
          <a:xfrm>
            <a:off x="1933575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3" name="20…"/>
          <p:cNvSpPr txBox="1"/>
          <p:nvPr/>
        </p:nvSpPr>
        <p:spPr>
          <a:xfrm>
            <a:off x="1917700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74" name="12…"/>
          <p:cNvSpPr txBox="1"/>
          <p:nvPr/>
        </p:nvSpPr>
        <p:spPr>
          <a:xfrm>
            <a:off x="2466975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5" name="1"/>
          <p:cNvSpPr txBox="1"/>
          <p:nvPr/>
        </p:nvSpPr>
        <p:spPr>
          <a:xfrm>
            <a:off x="223837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6" name="Line"/>
          <p:cNvSpPr/>
          <p:nvPr/>
        </p:nvSpPr>
        <p:spPr>
          <a:xfrm>
            <a:off x="3686174" y="3810000"/>
            <a:ext cx="152402" cy="5334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Circle"/>
          <p:cNvSpPr/>
          <p:nvPr/>
        </p:nvSpPr>
        <p:spPr>
          <a:xfrm>
            <a:off x="3930650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Circle"/>
          <p:cNvSpPr/>
          <p:nvPr/>
        </p:nvSpPr>
        <p:spPr>
          <a:xfrm>
            <a:off x="3397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20…"/>
          <p:cNvSpPr txBox="1"/>
          <p:nvPr/>
        </p:nvSpPr>
        <p:spPr>
          <a:xfrm>
            <a:off x="3381376" y="1676400"/>
            <a:ext cx="485141" cy="194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0" name="12…"/>
          <p:cNvSpPr txBox="1"/>
          <p:nvPr/>
        </p:nvSpPr>
        <p:spPr>
          <a:xfrm>
            <a:off x="39306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1" name="2"/>
          <p:cNvSpPr txBox="1"/>
          <p:nvPr/>
        </p:nvSpPr>
        <p:spPr>
          <a:xfrm>
            <a:off x="370205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82" name="Line"/>
          <p:cNvSpPr/>
          <p:nvPr/>
        </p:nvSpPr>
        <p:spPr>
          <a:xfrm>
            <a:off x="5057775" y="3047999"/>
            <a:ext cx="228600" cy="1295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Circle"/>
          <p:cNvSpPr/>
          <p:nvPr/>
        </p:nvSpPr>
        <p:spPr>
          <a:xfrm>
            <a:off x="5394325" y="2971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Circle"/>
          <p:cNvSpPr/>
          <p:nvPr/>
        </p:nvSpPr>
        <p:spPr>
          <a:xfrm>
            <a:off x="4860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20…"/>
          <p:cNvSpPr txBox="1"/>
          <p:nvPr/>
        </p:nvSpPr>
        <p:spPr>
          <a:xfrm>
            <a:off x="4845051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6" name="12…"/>
          <p:cNvSpPr txBox="1"/>
          <p:nvPr/>
        </p:nvSpPr>
        <p:spPr>
          <a:xfrm>
            <a:off x="5394326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87" name="7"/>
          <p:cNvSpPr txBox="1"/>
          <p:nvPr/>
        </p:nvSpPr>
        <p:spPr>
          <a:xfrm>
            <a:off x="5165725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6858000" y="3276600"/>
            <a:ext cx="257176" cy="1066800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9" name="Circle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Circle"/>
          <p:cNvSpPr/>
          <p:nvPr/>
        </p:nvSpPr>
        <p:spPr>
          <a:xfrm>
            <a:off x="63246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20…"/>
          <p:cNvSpPr txBox="1"/>
          <p:nvPr/>
        </p:nvSpPr>
        <p:spPr>
          <a:xfrm>
            <a:off x="6308726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2" name="12…"/>
          <p:cNvSpPr txBox="1"/>
          <p:nvPr/>
        </p:nvSpPr>
        <p:spPr>
          <a:xfrm>
            <a:off x="6858000" y="1676400"/>
            <a:ext cx="485141" cy="1437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3" name="9"/>
          <p:cNvSpPr txBox="1"/>
          <p:nvPr/>
        </p:nvSpPr>
        <p:spPr>
          <a:xfrm>
            <a:off x="6629400" y="4343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8321674" y="2666999"/>
            <a:ext cx="241301" cy="1676402"/>
          </a:xfrm>
          <a:prstGeom prst="line">
            <a:avLst/>
          </a:prstGeom>
          <a:ln w="28575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8321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6" name="Circle"/>
          <p:cNvSpPr/>
          <p:nvPr/>
        </p:nvSpPr>
        <p:spPr>
          <a:xfrm>
            <a:off x="7788275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7" name="20…"/>
          <p:cNvSpPr txBox="1"/>
          <p:nvPr/>
        </p:nvSpPr>
        <p:spPr>
          <a:xfrm>
            <a:off x="7772400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598" name="12…"/>
          <p:cNvSpPr txBox="1"/>
          <p:nvPr/>
        </p:nvSpPr>
        <p:spPr>
          <a:xfrm>
            <a:off x="83216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599" name="11"/>
          <p:cNvSpPr txBox="1"/>
          <p:nvPr/>
        </p:nvSpPr>
        <p:spPr>
          <a:xfrm>
            <a:off x="8093075" y="4343400"/>
            <a:ext cx="39763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600" name="Circle"/>
          <p:cNvSpPr/>
          <p:nvPr/>
        </p:nvSpPr>
        <p:spPr>
          <a:xfrm>
            <a:off x="978535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1" name="Circle"/>
          <p:cNvSpPr/>
          <p:nvPr/>
        </p:nvSpPr>
        <p:spPr>
          <a:xfrm>
            <a:off x="925195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2" name="20…"/>
          <p:cNvSpPr txBox="1"/>
          <p:nvPr/>
        </p:nvSpPr>
        <p:spPr>
          <a:xfrm>
            <a:off x="9236075" y="1676400"/>
            <a:ext cx="485141" cy="92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>
              <a:lnSpc>
                <a:spcPct val="150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603" name="12"/>
          <p:cNvSpPr txBox="1"/>
          <p:nvPr/>
        </p:nvSpPr>
        <p:spPr>
          <a:xfrm>
            <a:off x="9785350" y="1676400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604" name="Line"/>
          <p:cNvSpPr/>
          <p:nvPr/>
        </p:nvSpPr>
        <p:spPr>
          <a:xfrm flipH="1">
            <a:off x="3168650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4632324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6095999" y="1828800"/>
            <a:ext cx="1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559675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9023350" y="1828800"/>
            <a:ext cx="0" cy="251460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613" name="Merging two sorted arrays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Merging two sorted arrays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917700" y="1676400"/>
            <a:ext cx="8324851" cy="3088393"/>
            <a:chOff x="0" y="0"/>
            <a:chExt cx="8324849" cy="3088391"/>
          </a:xfrm>
        </p:grpSpPr>
        <p:grpSp>
          <p:nvGrpSpPr>
            <p:cNvPr id="620" name="Group"/>
            <p:cNvGrpSpPr/>
            <p:nvPr/>
          </p:nvGrpSpPr>
          <p:grpSpPr>
            <a:xfrm>
              <a:off x="-1" y="0"/>
              <a:ext cx="1034417" cy="3088393"/>
              <a:chOff x="0" y="0"/>
              <a:chExt cx="1034415" cy="3088391"/>
            </a:xfrm>
          </p:grpSpPr>
          <p:sp>
            <p:nvSpPr>
              <p:cNvPr id="614" name="Line"/>
              <p:cNvSpPr/>
              <p:nvPr/>
            </p:nvSpPr>
            <p:spPr>
              <a:xfrm flipH="1">
                <a:off x="549274" y="2209799"/>
                <a:ext cx="152402" cy="4572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5492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18" name="12…"/>
              <p:cNvSpPr txBox="1"/>
              <p:nvPr/>
            </p:nvSpPr>
            <p:spPr>
              <a:xfrm>
                <a:off x="549275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619" name="1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1463674" y="0"/>
              <a:ext cx="1034417" cy="3088392"/>
              <a:chOff x="0" y="0"/>
              <a:chExt cx="1034415" cy="3088391"/>
            </a:xfrm>
          </p:grpSpPr>
          <p:sp>
            <p:nvSpPr>
              <p:cNvPr id="621" name="Line"/>
              <p:cNvSpPr/>
              <p:nvPr/>
            </p:nvSpPr>
            <p:spPr>
              <a:xfrm>
                <a:off x="304799" y="2133600"/>
                <a:ext cx="152402" cy="5334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15875" y="1828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20…"/>
              <p:cNvSpPr txBox="1"/>
              <p:nvPr/>
            </p:nvSpPr>
            <p:spPr>
              <a:xfrm>
                <a:off x="0" y="0"/>
                <a:ext cx="485140" cy="19450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  <p:sp>
            <p:nvSpPr>
              <p:cNvPr id="625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26" name="2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2927349" y="0"/>
              <a:ext cx="1034417" cy="3088392"/>
              <a:chOff x="0" y="0"/>
              <a:chExt cx="1034415" cy="3088391"/>
            </a:xfrm>
          </p:grpSpPr>
          <p:sp>
            <p:nvSpPr>
              <p:cNvPr id="628" name="Line"/>
              <p:cNvSpPr/>
              <p:nvPr/>
            </p:nvSpPr>
            <p:spPr>
              <a:xfrm>
                <a:off x="212725" y="1371599"/>
                <a:ext cx="228600" cy="1295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9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Circle"/>
              <p:cNvSpPr/>
              <p:nvPr/>
            </p:nvSpPr>
            <p:spPr>
              <a:xfrm>
                <a:off x="158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20…"/>
              <p:cNvSpPr txBox="1"/>
              <p:nvPr/>
            </p:nvSpPr>
            <p:spPr>
              <a:xfrm>
                <a:off x="0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32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33" name="7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4391024" y="0"/>
              <a:ext cx="1034417" cy="3088392"/>
              <a:chOff x="0" y="0"/>
              <a:chExt cx="1034415" cy="3088391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549274" y="1600200"/>
                <a:ext cx="257177" cy="106680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6" name="Circle"/>
              <p:cNvSpPr/>
              <p:nvPr/>
            </p:nvSpPr>
            <p:spPr>
              <a:xfrm>
                <a:off x="549275" y="1295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15875" y="7620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39" name="12…"/>
              <p:cNvSpPr txBox="1"/>
              <p:nvPr/>
            </p:nvSpPr>
            <p:spPr>
              <a:xfrm>
                <a:off x="549275" y="0"/>
                <a:ext cx="485140" cy="143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40" name="9"/>
              <p:cNvSpPr txBox="1"/>
              <p:nvPr/>
            </p:nvSpPr>
            <p:spPr>
              <a:xfrm>
                <a:off x="320675" y="266700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5854699" y="0"/>
              <a:ext cx="1034417" cy="3088393"/>
              <a:chOff x="0" y="0"/>
              <a:chExt cx="1034415" cy="3088391"/>
            </a:xfrm>
          </p:grpSpPr>
          <p:sp>
            <p:nvSpPr>
              <p:cNvPr id="642" name="Line"/>
              <p:cNvSpPr/>
              <p:nvPr/>
            </p:nvSpPr>
            <p:spPr>
              <a:xfrm flipH="1">
                <a:off x="549275" y="990599"/>
                <a:ext cx="241300" cy="16764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Circle"/>
              <p:cNvSpPr/>
              <p:nvPr/>
            </p:nvSpPr>
            <p:spPr>
              <a:xfrm>
                <a:off x="5492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46" name="12…"/>
              <p:cNvSpPr txBox="1"/>
              <p:nvPr/>
            </p:nvSpPr>
            <p:spPr>
              <a:xfrm>
                <a:off x="549275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  <p:sp>
            <p:nvSpPr>
              <p:cNvPr id="647" name="11"/>
              <p:cNvSpPr txBox="1"/>
              <p:nvPr/>
            </p:nvSpPr>
            <p:spPr>
              <a:xfrm>
                <a:off x="320675" y="266700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7318374" y="0"/>
              <a:ext cx="1006476" cy="3088393"/>
              <a:chOff x="0" y="0"/>
              <a:chExt cx="1006475" cy="3088391"/>
            </a:xfrm>
          </p:grpSpPr>
          <p:sp>
            <p:nvSpPr>
              <p:cNvPr id="649" name="Line"/>
              <p:cNvSpPr/>
              <p:nvPr/>
            </p:nvSpPr>
            <p:spPr>
              <a:xfrm flipH="1">
                <a:off x="549274" y="380999"/>
                <a:ext cx="225427" cy="228600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50" name="Circle"/>
              <p:cNvSpPr/>
              <p:nvPr/>
            </p:nvSpPr>
            <p:spPr>
              <a:xfrm>
                <a:off x="549275" y="152400"/>
                <a:ext cx="457200" cy="457201"/>
              </a:xfrm>
              <a:prstGeom prst="ellipse">
                <a:avLst/>
              </a:prstGeom>
              <a:solidFill>
                <a:srgbClr val="FFFF00"/>
              </a:solidFill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51" name="Circle"/>
              <p:cNvSpPr/>
              <p:nvPr/>
            </p:nvSpPr>
            <p:spPr>
              <a:xfrm>
                <a:off x="15875" y="762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20…"/>
              <p:cNvSpPr txBox="1"/>
              <p:nvPr/>
            </p:nvSpPr>
            <p:spPr>
              <a:xfrm>
                <a:off x="0" y="0"/>
                <a:ext cx="485140" cy="92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</a:p>
            </p:txBody>
          </p:sp>
          <p:sp>
            <p:nvSpPr>
              <p:cNvPr id="653" name="12"/>
              <p:cNvSpPr txBox="1"/>
              <p:nvPr/>
            </p:nvSpPr>
            <p:spPr>
              <a:xfrm>
                <a:off x="549275" y="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654" name="12"/>
              <p:cNvSpPr txBox="1"/>
              <p:nvPr/>
            </p:nvSpPr>
            <p:spPr>
              <a:xfrm>
                <a:off x="320675" y="2667000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</p:grpSp>
        <p:sp>
          <p:nvSpPr>
            <p:cNvPr id="656" name="Line"/>
            <p:cNvSpPr/>
            <p:nvPr/>
          </p:nvSpPr>
          <p:spPr>
            <a:xfrm flipH="1">
              <a:off x="125094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H="1">
              <a:off x="2714625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4178299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 flipH="1">
              <a:off x="5641974" y="152400"/>
              <a:ext cx="1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105650" y="152400"/>
              <a:ext cx="0" cy="25146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unction mergesort(data[], first, last)…"/>
          <p:cNvSpPr txBox="1"/>
          <p:nvPr/>
        </p:nvSpPr>
        <p:spPr>
          <a:xfrm>
            <a:off x="2710905" y="1255501"/>
            <a:ext cx="6770190" cy="292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latin typeface="Courier"/>
                <a:ea typeface="Courier"/>
                <a:cs typeface="Courier"/>
                <a:sym typeface="Courier"/>
              </a:rPr>
              <a:t>function mergesort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(data[], first, last)</a:t>
            </a:r>
            <a:endParaRPr sz="3600"/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if last &gt; first:</a:t>
            </a: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mid = (first+last)/2 ;</a:t>
            </a:r>
            <a:endParaRPr sz="3600"/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mergesort(data[], first, mid );</a:t>
            </a:r>
            <a:endParaRPr sz="3600"/>
          </a:p>
          <a:p>
            <a:pPr lvl="1" indent="6858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mergesort(data[], mid+1,last)</a:t>
            </a:r>
            <a:r>
              <a:rPr sz="3600"/>
              <a:t>;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1" indent="685800"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merge ( data, first, last );</a:t>
            </a:r>
          </a:p>
        </p:txBody>
      </p:sp>
      <p:sp>
        <p:nvSpPr>
          <p:cNvPr id="6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667" name="Analyzing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Analyzing merge sort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2871899" y="4243699"/>
            <a:ext cx="5715001" cy="1115577"/>
            <a:chOff x="0" y="0"/>
            <a:chExt cx="5714999" cy="1115575"/>
          </a:xfrm>
        </p:grpSpPr>
        <p:sp>
          <p:nvSpPr>
            <p:cNvPr id="668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69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70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72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678" name="Recurrence for merge sort"/>
          <p:cNvSpPr txBox="1">
            <a:spLocks noGrp="1"/>
          </p:cNvSpPr>
          <p:nvPr>
            <p:ph type="title"/>
          </p:nvPr>
        </p:nvSpPr>
        <p:spPr>
          <a:xfrm>
            <a:off x="838200" y="280061"/>
            <a:ext cx="10515600" cy="910784"/>
          </a:xfrm>
          <a:prstGeom prst="rect">
            <a:avLst/>
          </a:prstGeom>
        </p:spPr>
        <p:txBody>
          <a:bodyPr/>
          <a:lstStyle/>
          <a:p>
            <a:r>
              <a:t>Recurrence for merge sort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3238500" y="1608138"/>
            <a:ext cx="5715000" cy="1115577"/>
            <a:chOff x="0" y="0"/>
            <a:chExt cx="5714999" cy="1115575"/>
          </a:xfrm>
        </p:grpSpPr>
        <p:sp>
          <p:nvSpPr>
            <p:cNvPr id="679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680" name="Θ(1) if n = 1;"/>
              <p:cNvSpPr txBox="1"/>
              <p:nvPr/>
            </p:nvSpPr>
            <p:spPr>
              <a:xfrm>
                <a:off x="0" y="0"/>
                <a:ext cx="227465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Θ(1)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681" name="2T(n/2) + Θ(n)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/2)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Θ(n)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683" name="Line"/>
            <p:cNvSpPr/>
            <p:nvPr/>
          </p:nvSpPr>
          <p:spPr>
            <a:xfrm>
              <a:off x="1295400" y="123824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685" name="T(n)…"/>
          <p:cNvSpPr txBox="1"/>
          <p:nvPr/>
        </p:nvSpPr>
        <p:spPr>
          <a:xfrm>
            <a:off x="1626041" y="3150534"/>
            <a:ext cx="9626846" cy="3177046"/>
          </a:xfrm>
          <a:prstGeom prst="rect">
            <a:avLst/>
          </a:prstGeom>
          <a:ln w="1905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T(n)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= 2 T(n/2)+   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2(2T(n/4)+n/2)+n        =  4 T(n/4)+  2*n 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 (2T(n/8)+n/4)+2*n   =  8 T(n/8)+  3*n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…                               = 2</a:t>
            </a:r>
            <a:r>
              <a:rPr baseline="31999"/>
              <a:t>k  </a:t>
            </a:r>
            <a:r>
              <a:t>T(n/2</a:t>
            </a:r>
            <a:r>
              <a:rPr baseline="31999"/>
              <a:t>k</a:t>
            </a:r>
            <a:r>
              <a:t>)+ k*n =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…                                = n* T(1)     +k*n, where  k = log n </a:t>
            </a:r>
          </a:p>
          <a:p>
            <a:pPr>
              <a:lnSpc>
                <a:spcPct val="85000"/>
              </a:lnSpc>
              <a:spcBef>
                <a:spcPts val="700"/>
              </a:spcBef>
              <a:buClr>
                <a:schemeClr val="accent2"/>
              </a:buCl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n+ (log</a:t>
            </a:r>
            <a:r>
              <a:rPr baseline="-5999"/>
              <a:t>2</a:t>
            </a:r>
            <a:r>
              <a:t> n) *n  = O (n log n)</a:t>
            </a:r>
            <a:endParaRPr baseline="31999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QuickSort Algorithm</a:t>
            </a:r>
          </a:p>
        </p:txBody>
      </p:sp>
      <p:sp>
        <p:nvSpPr>
          <p:cNvPr id="4505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Recursive algorithm that can sort an array or a linear linked list</a:t>
            </a:r>
          </a:p>
          <a:p>
            <a:r>
              <a:rPr lang="en-US">
                <a:latin typeface="Arial" charset="0"/>
              </a:rPr>
              <a:t>Determines an element/node to use as </a:t>
            </a:r>
            <a:r>
              <a:rPr lang="en-US" u="sng">
                <a:latin typeface="Arial" charset="0"/>
              </a:rPr>
              <a:t>pivot value:</a:t>
            </a:r>
            <a:endParaRPr lang="en-US">
              <a:latin typeface="Arial" charset="0"/>
            </a:endParaRPr>
          </a:p>
        </p:txBody>
      </p:sp>
      <p:grpSp>
        <p:nvGrpSpPr>
          <p:cNvPr id="45059" name="Group 1036"/>
          <p:cNvGrpSpPr>
            <a:grpSpLocks/>
          </p:cNvGrpSpPr>
          <p:nvPr/>
        </p:nvGrpSpPr>
        <p:grpSpPr bwMode="auto">
          <a:xfrm>
            <a:off x="2641600" y="3733800"/>
            <a:ext cx="7010400" cy="1782763"/>
            <a:chOff x="1248" y="2352"/>
            <a:chExt cx="3312" cy="1123"/>
          </a:xfrm>
        </p:grpSpPr>
        <p:sp>
          <p:nvSpPr>
            <p:cNvPr id="45060" name="Rectangle 1028"/>
            <p:cNvSpPr>
              <a:spLocks noChangeArrowheads="1"/>
            </p:cNvSpPr>
            <p:nvPr/>
          </p:nvSpPr>
          <p:spPr bwMode="auto">
            <a:xfrm>
              <a:off x="1248" y="27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5061" name="Rectangle 1029"/>
            <p:cNvSpPr>
              <a:spLocks noChangeArrowheads="1"/>
            </p:cNvSpPr>
            <p:nvPr/>
          </p:nvSpPr>
          <p:spPr bwMode="auto">
            <a:xfrm>
              <a:off x="2784" y="27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5062" name="Text Box 1030"/>
            <p:cNvSpPr txBox="1">
              <a:spLocks noChangeArrowheads="1"/>
            </p:cNvSpPr>
            <p:nvPr/>
          </p:nvSpPr>
          <p:spPr bwMode="auto">
            <a:xfrm>
              <a:off x="2688" y="2352"/>
              <a:ext cx="3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pivot</a:t>
              </a:r>
            </a:p>
          </p:txBody>
        </p:sp>
        <p:sp>
          <p:nvSpPr>
            <p:cNvPr id="45063" name="Line 1031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Text Box 1032"/>
            <p:cNvSpPr txBox="1">
              <a:spLocks noChangeArrowheads="1"/>
            </p:cNvSpPr>
            <p:nvPr/>
          </p:nvSpPr>
          <p:spPr bwMode="auto">
            <a:xfrm>
              <a:off x="1622" y="3223"/>
              <a:ext cx="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sublist 1</a:t>
              </a:r>
            </a:p>
          </p:txBody>
        </p:sp>
        <p:sp>
          <p:nvSpPr>
            <p:cNvPr id="45065" name="Text Box 1033"/>
            <p:cNvSpPr txBox="1">
              <a:spLocks noChangeArrowheads="1"/>
            </p:cNvSpPr>
            <p:nvPr/>
          </p:nvSpPr>
          <p:spPr bwMode="auto">
            <a:xfrm>
              <a:off x="3504" y="3216"/>
              <a:ext cx="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sublist 2</a:t>
              </a:r>
            </a:p>
          </p:txBody>
        </p:sp>
        <p:sp>
          <p:nvSpPr>
            <p:cNvPr id="45066" name="Line 1034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1035"/>
            <p:cNvSpPr>
              <a:spLocks noChangeShapeType="1"/>
            </p:cNvSpPr>
            <p:nvPr/>
          </p:nvSpPr>
          <p:spPr bwMode="auto">
            <a:xfrm flipV="1">
              <a:off x="19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8824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QuickSort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3733800"/>
            <a:ext cx="10363200" cy="251460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Once pivot value is determined, values are shifted so that elements in sublist1 are &lt; pivot and elements in sublist2 are &gt; pivot</a:t>
            </a:r>
          </a:p>
          <a:p>
            <a:r>
              <a:rPr lang="en-US" sz="2800">
                <a:latin typeface="Arial" charset="0"/>
              </a:rPr>
              <a:t>Algorithm then sorts sublist1 and sublist2</a:t>
            </a:r>
          </a:p>
          <a:p>
            <a:r>
              <a:rPr lang="en-US" sz="2800">
                <a:latin typeface="Arial" charset="0"/>
              </a:rPr>
              <a:t>Base case: sublist has size 1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2336800" y="1676400"/>
            <a:ext cx="7010400" cy="1782763"/>
            <a:chOff x="1152" y="1152"/>
            <a:chExt cx="3312" cy="1123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1152" y="15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400" y="1152"/>
              <a:ext cx="6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pivot value</a:t>
              </a:r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2832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1526" y="2023"/>
              <a:ext cx="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sublist 1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08" y="2016"/>
              <a:ext cx="5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sublist 2</a:t>
              </a:r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V="1">
              <a:off x="374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7590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Recursion vs. Iteration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981200"/>
            <a:ext cx="11379200" cy="4114800"/>
          </a:xfrm>
        </p:spPr>
        <p:txBody>
          <a:bodyPr/>
          <a:lstStyle/>
          <a:p>
            <a:r>
              <a:rPr lang="en-US">
                <a:latin typeface="Arial" charset="0"/>
              </a:rPr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Results in shorter, simpler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May not execute very efficiently</a:t>
            </a:r>
          </a:p>
          <a:p>
            <a:r>
              <a:rPr lang="en-US">
                <a:latin typeface="Arial" charset="0"/>
              </a:rPr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>
                <a:latin typeface="Arial" charset="0"/>
                <a:cs typeface="Arial" charset="0"/>
              </a:rPr>
              <a:t>Executes more efficiently than recursion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415575853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6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69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691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927420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2438399" y="4876801"/>
            <a:ext cx="6477001" cy="1319214"/>
            <a:chOff x="0" y="0"/>
            <a:chExt cx="6477000" cy="1319212"/>
          </a:xfrm>
        </p:grpSpPr>
        <p:sp>
          <p:nvSpPr>
            <p:cNvPr id="692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69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69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69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69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69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69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0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707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0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09" name="Rounded Rectangle"/>
            <p:cNvSpPr/>
            <p:nvPr/>
          </p:nvSpPr>
          <p:spPr>
            <a:xfrm>
              <a:off x="762000" y="709612"/>
              <a:ext cx="57150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10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11" name="Circle"/>
            <p:cNvSpPr/>
            <p:nvPr/>
          </p:nvSpPr>
          <p:spPr>
            <a:xfrm>
              <a:off x="32766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1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1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1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1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1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1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1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0871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Recursive Factorial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11074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int factorial (int num)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{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	 return num * factorial(num - 1);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 else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	  return 1;</a:t>
            </a:r>
          </a:p>
          <a:p>
            <a:pPr lvl="1">
              <a:buFontTx/>
              <a:buNone/>
            </a:pPr>
            <a:r>
              <a:rPr lang="en-US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7075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2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725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26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27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28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29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30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31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32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33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34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35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742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43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2438399" y="4879976"/>
            <a:ext cx="6477001" cy="1319214"/>
            <a:chOff x="0" y="0"/>
            <a:chExt cx="6477000" cy="1319212"/>
          </a:xfrm>
        </p:grpSpPr>
        <p:sp>
          <p:nvSpPr>
            <p:cNvPr id="744" name="Rounded Rectangle"/>
            <p:cNvSpPr/>
            <p:nvPr/>
          </p:nvSpPr>
          <p:spPr>
            <a:xfrm>
              <a:off x="4038600" y="709612"/>
              <a:ext cx="24384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5" name="Example: Find 9"/>
            <p:cNvSpPr txBox="1"/>
            <p:nvPr/>
          </p:nvSpPr>
          <p:spPr>
            <a:xfrm>
              <a:off x="-1" y="0"/>
              <a:ext cx="2881274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46" name="Circle"/>
            <p:cNvSpPr/>
            <p:nvPr/>
          </p:nvSpPr>
          <p:spPr>
            <a:xfrm>
              <a:off x="50292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860424" y="723900"/>
              <a:ext cx="5438142" cy="544077"/>
              <a:chOff x="0" y="0"/>
              <a:chExt cx="5438140" cy="544075"/>
            </a:xfrm>
          </p:grpSpPr>
          <p:sp>
            <p:nvSpPr>
              <p:cNvPr id="747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48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49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50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51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52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53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5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760" name="Binary Search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61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==, we’ve found it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62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63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64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65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66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67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68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69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70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777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78" name="To find an element in a sorted array, we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grpSp>
        <p:nvGrpSpPr>
          <p:cNvPr id="790" name="Group"/>
          <p:cNvGrpSpPr/>
          <p:nvPr/>
        </p:nvGrpSpPr>
        <p:grpSpPr>
          <a:xfrm>
            <a:off x="2438400" y="4879976"/>
            <a:ext cx="6298567" cy="1319214"/>
            <a:chOff x="0" y="0"/>
            <a:chExt cx="6298565" cy="1319212"/>
          </a:xfrm>
        </p:grpSpPr>
        <p:sp>
          <p:nvSpPr>
            <p:cNvPr id="779" name="Rounded Rectangle"/>
            <p:cNvSpPr/>
            <p:nvPr/>
          </p:nvSpPr>
          <p:spPr>
            <a:xfrm>
              <a:off x="4038600" y="709612"/>
              <a:ext cx="685800" cy="609601"/>
            </a:xfrm>
            <a:prstGeom prst="roundRect">
              <a:avLst>
                <a:gd name="adj" fmla="val 16667"/>
              </a:avLst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954F7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80" name="Example: Find 9"/>
            <p:cNvSpPr txBox="1"/>
            <p:nvPr/>
          </p:nvSpPr>
          <p:spPr>
            <a:xfrm>
              <a:off x="0" y="0"/>
              <a:ext cx="2881273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b="1" i="1">
                  <a:latin typeface="Times New Roman"/>
                  <a:ea typeface="Times New Roman"/>
                  <a:cs typeface="Times New Roman"/>
                  <a:sym typeface="Times New Roman"/>
                </a:rPr>
                <a:t>Example: </a:t>
              </a:r>
              <a:r>
                <a:rPr sz="3200"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  <p:sp>
          <p:nvSpPr>
            <p:cNvPr id="781" name="Circle"/>
            <p:cNvSpPr/>
            <p:nvPr/>
          </p:nvSpPr>
          <p:spPr>
            <a:xfrm>
              <a:off x="4114800" y="731837"/>
              <a:ext cx="533400" cy="533401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860425" y="723900"/>
              <a:ext cx="5438141" cy="544077"/>
              <a:chOff x="0" y="0"/>
              <a:chExt cx="5438140" cy="544075"/>
            </a:xfrm>
          </p:grpSpPr>
          <p:sp>
            <p:nvSpPr>
              <p:cNvPr id="782" name="3"/>
              <p:cNvSpPr txBox="1"/>
              <p:nvPr/>
            </p:nvSpPr>
            <p:spPr>
              <a:xfrm>
                <a:off x="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</a:p>
            </p:txBody>
          </p:sp>
          <p:sp>
            <p:nvSpPr>
              <p:cNvPr id="783" name="5"/>
              <p:cNvSpPr txBox="1"/>
              <p:nvPr/>
            </p:nvSpPr>
            <p:spPr>
              <a:xfrm>
                <a:off x="8382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</a:p>
            </p:txBody>
          </p:sp>
          <p:sp>
            <p:nvSpPr>
              <p:cNvPr id="784" name="7"/>
              <p:cNvSpPr txBox="1"/>
              <p:nvPr/>
            </p:nvSpPr>
            <p:spPr>
              <a:xfrm>
                <a:off x="16764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</a:p>
            </p:txBody>
          </p:sp>
          <p:sp>
            <p:nvSpPr>
              <p:cNvPr id="785" name="8"/>
              <p:cNvSpPr txBox="1"/>
              <p:nvPr/>
            </p:nvSpPr>
            <p:spPr>
              <a:xfrm>
                <a:off x="25146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</a:p>
            </p:txBody>
          </p:sp>
          <p:sp>
            <p:nvSpPr>
              <p:cNvPr id="786" name="9"/>
              <p:cNvSpPr txBox="1"/>
              <p:nvPr/>
            </p:nvSpPr>
            <p:spPr>
              <a:xfrm>
                <a:off x="3352800" y="0"/>
                <a:ext cx="3073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</a:p>
            </p:txBody>
          </p:sp>
          <p:sp>
            <p:nvSpPr>
              <p:cNvPr id="787" name="12"/>
              <p:cNvSpPr txBox="1"/>
              <p:nvPr/>
            </p:nvSpPr>
            <p:spPr>
              <a:xfrm>
                <a:off x="40894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</a:t>
                </a:r>
              </a:p>
            </p:txBody>
          </p:sp>
          <p:sp>
            <p:nvSpPr>
              <p:cNvPr id="788" name="15"/>
              <p:cNvSpPr txBox="1"/>
              <p:nvPr/>
            </p:nvSpPr>
            <p:spPr>
              <a:xfrm>
                <a:off x="4927600" y="0"/>
                <a:ext cx="510540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7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795" name="Binary Search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796" name="To find an element in a sorted array, we…"/>
          <p:cNvSpPr txBox="1">
            <a:spLocks noGrp="1"/>
          </p:cNvSpPr>
          <p:nvPr>
            <p:ph type="body" sz="half" idx="1"/>
          </p:nvPr>
        </p:nvSpPr>
        <p:spPr>
          <a:xfrm>
            <a:off x="838200" y="1660630"/>
            <a:ext cx="6960911" cy="2782532"/>
          </a:xfrm>
          <a:prstGeom prst="rect">
            <a:avLst/>
          </a:prstGeom>
        </p:spPr>
        <p:txBody>
          <a:bodyPr/>
          <a:lstStyle/>
          <a:p>
            <a:pPr marL="609600" indent="-609600">
              <a:buSzTx/>
              <a:buNone/>
            </a:pPr>
            <a:r>
              <a:t>To find an element in a sorted array, we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Check the middle element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If   ==,  done!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if less than wanted, search right half</a:t>
            </a:r>
          </a:p>
          <a:p>
            <a:pPr marL="609600" indent="-609600">
              <a:buClr>
                <a:srgbClr val="0563C1"/>
              </a:buClr>
              <a:buFontTx/>
              <a:buAutoNum type="arabicPeriod"/>
            </a:pPr>
            <a:r>
              <a:t>else search left half</a:t>
            </a:r>
          </a:p>
        </p:txBody>
      </p:sp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43" y="4744613"/>
            <a:ext cx="2944814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114808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406401" y="303214"/>
            <a:ext cx="103251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>
                <a:solidFill>
                  <a:srgbClr val="603A2F"/>
                </a:solidFill>
              </a:rPr>
              <a:t>A Recursive Binary Search Function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5617542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7930"/>
            <a:ext cx="10307339" cy="26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of size N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N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2,000), count the number of </a:t>
            </a:r>
            <a:r>
              <a:rPr lang="en-US" i="1" dirty="0"/>
              <a:t>inversions </a:t>
            </a:r>
            <a:r>
              <a:rPr lang="en-US" dirty="0"/>
              <a:t>in the array, where an inversion is a pair of indexes (</a:t>
            </a:r>
            <a:r>
              <a:rPr lang="en-US" dirty="0" err="1"/>
              <a:t>i</a:t>
            </a:r>
            <a:r>
              <a:rPr lang="en-US" dirty="0"/>
              <a:t>, j) such that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</a:t>
            </a:r>
            <a:r>
              <a:rPr lang="en-US" dirty="0"/>
              <a:t>[j]. 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Brute-force solution ?</a:t>
            </a:r>
          </a:p>
          <a:p>
            <a:pPr marL="1009650" lvl="1" indent="-514350">
              <a:buFont typeface="+mj-lt"/>
              <a:buAutoNum type="arabicParenR"/>
            </a:pPr>
            <a:r>
              <a:rPr lang="en-US" dirty="0"/>
              <a:t>Faster solution?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</p:spPr>
        <p:txBody>
          <a:bodyPr/>
          <a:lstStyle/>
          <a:p>
            <a:r>
              <a:rPr lang="en-US" dirty="0"/>
              <a:t>Number of Inversion Pairs</a:t>
            </a:r>
          </a:p>
        </p:txBody>
      </p:sp>
      <p:sp>
        <p:nvSpPr>
          <p:cNvPr id="5" name="Rectangle 2"/>
          <p:cNvSpPr>
            <a:spLocks noChangeAspect="1" noChangeArrowheads="1"/>
          </p:cNvSpPr>
          <p:nvPr/>
        </p:nvSpPr>
        <p:spPr bwMode="auto">
          <a:xfrm>
            <a:off x="3893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6" name="Rectangle 3"/>
          <p:cNvSpPr>
            <a:spLocks noChangeAspect="1" noChangeArrowheads="1"/>
          </p:cNvSpPr>
          <p:nvPr/>
        </p:nvSpPr>
        <p:spPr bwMode="auto">
          <a:xfrm>
            <a:off x="4503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113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8" name="Rectangle 5"/>
          <p:cNvSpPr>
            <a:spLocks noChangeAspect="1" noChangeArrowheads="1"/>
          </p:cNvSpPr>
          <p:nvPr/>
        </p:nvSpPr>
        <p:spPr bwMode="auto">
          <a:xfrm>
            <a:off x="5722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9" name="Rectangle 6"/>
          <p:cNvSpPr>
            <a:spLocks noChangeAspect="1" noChangeArrowheads="1"/>
          </p:cNvSpPr>
          <p:nvPr/>
        </p:nvSpPr>
        <p:spPr bwMode="auto">
          <a:xfrm>
            <a:off x="2674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0" name="Rectangle 7"/>
          <p:cNvSpPr>
            <a:spLocks noChangeAspect="1" noChangeArrowheads="1"/>
          </p:cNvSpPr>
          <p:nvPr/>
        </p:nvSpPr>
        <p:spPr bwMode="auto">
          <a:xfrm>
            <a:off x="3284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81611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87707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93803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9989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69419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" name="Rectangle 13"/>
          <p:cNvSpPr>
            <a:spLocks noChangeAspect="1" noChangeArrowheads="1"/>
          </p:cNvSpPr>
          <p:nvPr/>
        </p:nvSpPr>
        <p:spPr bwMode="auto">
          <a:xfrm>
            <a:off x="7551528" y="5266125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277605" y="4947037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78452" y="5691743"/>
            <a:ext cx="3384551" cy="280174"/>
            <a:chOff x="5710767" y="4311650"/>
            <a:chExt cx="3384551" cy="280174"/>
          </a:xfrm>
        </p:grpSpPr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7107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 dirty="0"/>
                <a:t>6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63076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3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9172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7564967" y="4311650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2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8138584" y="4313239"/>
              <a:ext cx="3619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8733367" y="4314825"/>
              <a:ext cx="361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sz="12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25618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E838407-B61C-9C4D-B93E-3D4D2CB1E100}" type="slidenum">
              <a:rPr lang="en-US"/>
              <a:pPr/>
              <a:t>47</a:t>
            </a:fld>
            <a:endParaRPr lang="en-US" sz="1400"/>
          </a:p>
        </p:txBody>
      </p:sp>
      <p:sp>
        <p:nvSpPr>
          <p:cNvPr id="161838" name="Rectangle 46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161839" name="Rectangle 47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161840" name="Rectangle 48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161841" name="Rectangle 49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161842" name="Rectangle 50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161843" name="Rectangle 51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161844" name="Rectangle 52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161845" name="Rectangle 53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161846" name="Rectangle 54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161847" name="Rectangle 55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161848" name="Rectangle 56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161849" name="Rectangle 57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161929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Count</a:t>
            </a:r>
          </a:p>
        </p:txBody>
      </p:sp>
      <p:sp>
        <p:nvSpPr>
          <p:cNvPr id="161930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838200" y="1647930"/>
            <a:ext cx="10515600" cy="1962045"/>
          </a:xfrm>
        </p:spPr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baseline="-25000"/>
              <a:t>i</a:t>
            </a:r>
            <a:r>
              <a:rPr lang="en-US"/>
              <a:t> and a</a:t>
            </a:r>
            <a:r>
              <a:rPr lang="en-US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161902" name="Text Box 110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161903" name="Rectangle 111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4" name="Rectangle 112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5" name="Rectangle 113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6" name="Rectangle 114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7" name="Rectangle 115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8" name="Rectangle 116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09" name="Rectangle 117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0" name="Rectangle 118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1" name="Rectangle 119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2" name="Rectangle 120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3" name="Rectangle 121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4" name="Rectangle 122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161915" name="Text Box 123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161924" name="Text Box 132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</a:t>
            </a:r>
          </a:p>
        </p:txBody>
      </p:sp>
      <p:sp>
        <p:nvSpPr>
          <p:cNvPr id="161925" name="Line 1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27" name="Line 1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61931" name="Text Box 139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4653C18E-6FDF-E34C-AB24-830CF9268AFA}" type="slidenum">
              <a:rPr lang="en-US"/>
              <a:pPr/>
              <a:t>48</a:t>
            </a:fld>
            <a:endParaRPr lang="en-US" sz="1400"/>
          </a:p>
        </p:txBody>
      </p:sp>
      <p:sp>
        <p:nvSpPr>
          <p:cNvPr id="22118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118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118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118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119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119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119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119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119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119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119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119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11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11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1202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3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4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5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6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1207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8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09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0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1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2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3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5882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FB0A0E6-CA5D-954D-BC6F-E0F947602C4F}" type="slidenum">
              <a:rPr lang="en-US"/>
              <a:pPr/>
              <a:t>49</a:t>
            </a:fld>
            <a:endParaRPr lang="en-US" sz="1400"/>
          </a:p>
        </p:txBody>
      </p:sp>
      <p:sp>
        <p:nvSpPr>
          <p:cNvPr id="22221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221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221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221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221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221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221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221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221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221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222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2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22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22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2226" name="Rectangle 18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7" name="Rectangle 19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8" name="Rectangle 20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29" name="Rectangle 21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0" name="Rectangle 22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2231" name="Rectangle 23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2" name="Rectangle 24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3" name="Rectangle 25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4" name="Rectangle 26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5" name="Rectangle 27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6" name="Rectangle 28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7" name="Rectangle 29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Hanoi3.jpeg" descr="Hanoi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508000"/>
            <a:ext cx="8319297" cy="613281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5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D1B65D7-ADCF-E644-BE8A-6B871382A9F1}" type="slidenum">
              <a:rPr lang="en-US"/>
              <a:pPr/>
              <a:t>50</a:t>
            </a:fld>
            <a:endParaRPr lang="en-US" sz="1400"/>
          </a:p>
        </p:txBody>
      </p:sp>
      <p:sp>
        <p:nvSpPr>
          <p:cNvPr id="22323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323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323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323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323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323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324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324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324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324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324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4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32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324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324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325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325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5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326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1621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3264" name="Text Box 32"/>
          <p:cNvSpPr txBox="1">
            <a:spLocks noChangeArrowheads="1"/>
          </p:cNvSpPr>
          <p:nvPr/>
        </p:nvSpPr>
        <p:spPr bwMode="auto">
          <a:xfrm>
            <a:off x="381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6</a:t>
            </a:r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 </a:t>
            </a:r>
          </a:p>
        </p:txBody>
      </p: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EB4664C-C5A3-4840-AC62-9608226C665C}" type="slidenum">
              <a:rPr lang="en-US"/>
              <a:pPr/>
              <a:t>51</a:t>
            </a:fld>
            <a:endParaRPr lang="en-US" sz="1400"/>
          </a:p>
        </p:txBody>
      </p:sp>
      <p:sp>
        <p:nvSpPr>
          <p:cNvPr id="22425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425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426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426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426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6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426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426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426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426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426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6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42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427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427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7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427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427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4286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4288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428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76DF785-4F57-044A-B9DA-18C4661E0A25}" type="slidenum">
              <a:rPr lang="en-US"/>
              <a:pPr/>
              <a:t>52</a:t>
            </a:fld>
            <a:endParaRPr lang="en-US" sz="1400"/>
          </a:p>
        </p:txBody>
      </p:sp>
      <p:sp>
        <p:nvSpPr>
          <p:cNvPr id="22528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528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528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528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528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28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28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528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529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529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529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29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52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529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529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29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530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530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5310" name="Line 30"/>
          <p:cNvSpPr>
            <a:spLocks noChangeShapeType="1"/>
          </p:cNvSpPr>
          <p:nvPr/>
        </p:nvSpPr>
        <p:spPr bwMode="auto">
          <a:xfrm>
            <a:off x="22436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10033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5</a:t>
            </a:r>
          </a:p>
        </p:txBody>
      </p: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271BC54-9376-0644-9A1E-4FBE1DD36F15}" type="slidenum">
              <a:rPr lang="en-US"/>
              <a:pPr/>
              <a:t>53</a:t>
            </a:fld>
            <a:endParaRPr lang="en-US" sz="1400"/>
          </a:p>
        </p:txBody>
      </p:sp>
      <p:sp>
        <p:nvSpPr>
          <p:cNvPr id="22630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630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630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630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631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1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1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631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631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631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631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1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6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631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632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632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632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632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2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5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 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F5FC0011-279D-0444-8C4A-EB1CB523D029}" type="slidenum">
              <a:rPr lang="en-US"/>
              <a:pPr/>
              <a:t>54</a:t>
            </a:fld>
            <a:endParaRPr lang="en-US" sz="1400"/>
          </a:p>
        </p:txBody>
      </p:sp>
      <p:sp>
        <p:nvSpPr>
          <p:cNvPr id="22733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733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733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733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733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3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3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733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733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733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734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4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73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734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734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734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734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4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735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735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28278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7360" name="Text Box 32"/>
          <p:cNvSpPr txBox="1">
            <a:spLocks noChangeArrowheads="1"/>
          </p:cNvSpPr>
          <p:nvPr/>
        </p:nvSpPr>
        <p:spPr bwMode="auto">
          <a:xfrm>
            <a:off x="15875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4</a:t>
            </a:r>
          </a:p>
        </p:txBody>
      </p:sp>
      <p:sp>
        <p:nvSpPr>
          <p:cNvPr id="22736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736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49645A3-F30A-0B4D-8083-C6B3C0959264}" type="slidenum">
              <a:rPr lang="en-US"/>
              <a:pPr/>
              <a:t>55</a:t>
            </a:fld>
            <a:endParaRPr lang="en-US" sz="1400"/>
          </a:p>
        </p:txBody>
      </p:sp>
      <p:sp>
        <p:nvSpPr>
          <p:cNvPr id="22835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5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2835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2835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2835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5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6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2836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2836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2836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2836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6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283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2836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2836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2837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2837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2837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2837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7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28382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3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</a:t>
            </a: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943C5B7A-C947-324B-B4E3-55FB6DF032D9}" type="slidenum">
              <a:rPr lang="en-US"/>
              <a:pPr/>
              <a:t>56</a:t>
            </a:fld>
            <a:endParaRPr lang="en-US" sz="1400"/>
          </a:p>
        </p:txBody>
      </p:sp>
      <p:sp>
        <p:nvSpPr>
          <p:cNvPr id="23040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0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040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040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040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0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0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040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041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041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041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1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04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04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041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041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041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042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042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042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0430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1" name="Line 31"/>
          <p:cNvSpPr>
            <a:spLocks noChangeShapeType="1"/>
          </p:cNvSpPr>
          <p:nvPr/>
        </p:nvSpPr>
        <p:spPr bwMode="auto">
          <a:xfrm>
            <a:off x="64918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5EE2270D-826E-AB48-9F95-CB82D68FAD2A}" type="slidenum">
              <a:rPr lang="en-US"/>
              <a:pPr/>
              <a:t>57</a:t>
            </a:fld>
            <a:endParaRPr lang="en-US" sz="1400"/>
          </a:p>
        </p:txBody>
      </p:sp>
      <p:sp>
        <p:nvSpPr>
          <p:cNvPr id="23142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2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142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142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143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3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3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143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143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143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143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3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143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144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144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144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144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144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144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4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1454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5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9C3CCB6-9E9A-3B45-8CD4-146C9486148F}" type="slidenum">
              <a:rPr lang="en-US"/>
              <a:pPr/>
              <a:t>58</a:t>
            </a:fld>
            <a:endParaRPr lang="en-US" sz="1400"/>
          </a:p>
        </p:txBody>
      </p:sp>
      <p:sp>
        <p:nvSpPr>
          <p:cNvPr id="23245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5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245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245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245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5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5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245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245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245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246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6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246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246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246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246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246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246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247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247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2478" name="Line 30"/>
          <p:cNvSpPr>
            <a:spLocks noChangeShapeType="1"/>
          </p:cNvSpPr>
          <p:nvPr/>
        </p:nvSpPr>
        <p:spPr bwMode="auto">
          <a:xfrm>
            <a:off x="34501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79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2480" name="Text Box 32"/>
          <p:cNvSpPr txBox="1">
            <a:spLocks noChangeArrowheads="1"/>
          </p:cNvSpPr>
          <p:nvPr/>
        </p:nvSpPr>
        <p:spPr bwMode="auto">
          <a:xfrm>
            <a:off x="22098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3</a:t>
            </a:r>
          </a:p>
        </p:txBody>
      </p:sp>
      <p:sp>
        <p:nvSpPr>
          <p:cNvPr id="23248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248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248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68A3C76-E065-0444-8AFB-7F540720B976}" type="slidenum">
              <a:rPr lang="en-US"/>
              <a:pPr/>
              <a:t>59</a:t>
            </a:fld>
            <a:endParaRPr lang="en-US" sz="1400"/>
          </a:p>
        </p:txBody>
      </p:sp>
      <p:sp>
        <p:nvSpPr>
          <p:cNvPr id="23347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7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7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347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347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7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8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348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348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348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348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8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34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348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349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349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349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349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349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349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49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350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3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</a:t>
            </a:r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8" name="Hanoi4.jpeg" descr="Hanoi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218" y="288215"/>
            <a:ext cx="9118287" cy="6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"/>
          <p:cNvSpPr txBox="1"/>
          <p:nvPr/>
        </p:nvSpPr>
        <p:spPr>
          <a:xfrm>
            <a:off x="3991199" y="1071491"/>
            <a:ext cx="2972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4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209915" y="3471110"/>
            <a:ext cx="5715001" cy="1115576"/>
            <a:chOff x="0" y="0"/>
            <a:chExt cx="5714999" cy="1115575"/>
          </a:xfrm>
        </p:grpSpPr>
        <p:sp>
          <p:nvSpPr>
            <p:cNvPr id="160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63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61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62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64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CBFC94DD-38BD-2944-B607-748CEF845A27}" type="slidenum">
              <a:rPr lang="en-US"/>
              <a:pPr/>
              <a:t>60</a:t>
            </a:fld>
            <a:endParaRPr lang="en-US" sz="1400"/>
          </a:p>
        </p:txBody>
      </p:sp>
      <p:sp>
        <p:nvSpPr>
          <p:cNvPr id="23449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49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0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450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450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0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0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3450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450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450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450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0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45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451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451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451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451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451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451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451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452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4526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7" name="Line 31"/>
          <p:cNvSpPr>
            <a:spLocks noChangeShapeType="1"/>
          </p:cNvSpPr>
          <p:nvPr/>
        </p:nvSpPr>
        <p:spPr bwMode="auto">
          <a:xfrm>
            <a:off x="71014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4528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452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453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453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B228A4C2-EB4E-9048-9563-83232948A56A}" type="slidenum">
              <a:rPr lang="en-US"/>
              <a:pPr/>
              <a:t>61</a:t>
            </a:fld>
            <a:endParaRPr lang="en-US" sz="1400"/>
          </a:p>
        </p:txBody>
      </p:sp>
      <p:sp>
        <p:nvSpPr>
          <p:cNvPr id="23552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2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2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552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552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2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2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2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553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553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553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3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55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553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553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553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554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554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554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554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554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014DE9CF-74FD-9E40-8520-DE4011236300}" type="slidenum">
              <a:rPr lang="en-US"/>
              <a:pPr/>
              <a:t>62</a:t>
            </a:fld>
            <a:endParaRPr lang="en-US" sz="1400"/>
          </a:p>
        </p:txBody>
      </p:sp>
      <p:sp>
        <p:nvSpPr>
          <p:cNvPr id="23654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4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4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654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655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5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5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5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655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655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655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5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655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656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656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656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656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656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656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656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6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657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657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657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6574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77110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657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6579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7BAE657C-6BC3-4740-B98E-BE658068F818}" type="slidenum">
              <a:rPr lang="en-US"/>
              <a:pPr/>
              <a:t>63</a:t>
            </a:fld>
            <a:endParaRPr lang="en-US" sz="1400"/>
          </a:p>
        </p:txBody>
      </p:sp>
      <p:sp>
        <p:nvSpPr>
          <p:cNvPr id="23757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7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7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757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757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7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7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7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7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757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758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8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758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758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758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758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758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758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759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759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759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759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760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760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DED78EB7-99B5-154E-84BD-01CD6F99F55D}" type="slidenum">
              <a:rPr lang="en-US"/>
              <a:pPr/>
              <a:t>64</a:t>
            </a:fld>
            <a:endParaRPr lang="en-US" sz="1400"/>
          </a:p>
        </p:txBody>
      </p:sp>
      <p:sp>
        <p:nvSpPr>
          <p:cNvPr id="23859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59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59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859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859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59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0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0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0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860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860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0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860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860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861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861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861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861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861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861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861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861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862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40470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28067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2</a:t>
            </a:r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862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1112FC19-F8B6-7047-A6AD-13734D81B27E}" type="slidenum">
              <a:rPr lang="en-US"/>
              <a:pPr/>
              <a:t>65</a:t>
            </a:fld>
            <a:endParaRPr lang="en-US" sz="1400"/>
          </a:p>
        </p:txBody>
      </p:sp>
      <p:sp>
        <p:nvSpPr>
          <p:cNvPr id="23961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1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2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2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3962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2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2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2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2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3962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3962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2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3963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3963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3963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3963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3963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3963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3963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3963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3964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3964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3964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3964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7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9648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3964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39652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E53430C3-952E-B24B-9BBE-5FFD4C85B6F6}" type="slidenum">
              <a:rPr lang="en-US"/>
              <a:pPr/>
              <a:t>66</a:t>
            </a:fld>
            <a:endParaRPr lang="en-US" sz="1400"/>
          </a:p>
        </p:txBody>
      </p:sp>
      <p:sp>
        <p:nvSpPr>
          <p:cNvPr id="24064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4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4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4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4064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4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4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4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5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065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065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5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065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065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065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065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066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066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066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066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066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066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066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066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066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46693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34290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1</a:t>
            </a:r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221B1883-3E9D-784E-A8F1-374D7D8530E8}" type="slidenum">
              <a:rPr lang="en-US"/>
              <a:pPr/>
              <a:t>67</a:t>
            </a:fld>
            <a:endParaRPr lang="en-US" sz="1400"/>
          </a:p>
        </p:txBody>
      </p:sp>
      <p:sp>
        <p:nvSpPr>
          <p:cNvPr id="241666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67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68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69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70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71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72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73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74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1675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1676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77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16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1681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1682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1683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1684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1685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1686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1687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1688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1689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0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1691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1692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</a:t>
            </a:r>
          </a:p>
        </p:txBody>
      </p:sp>
      <p:sp>
        <p:nvSpPr>
          <p:cNvPr id="241698" name="Text Box 34"/>
          <p:cNvSpPr txBox="1">
            <a:spLocks noChangeArrowheads="1"/>
          </p:cNvSpPr>
          <p:nvPr/>
        </p:nvSpPr>
        <p:spPr bwMode="auto">
          <a:xfrm>
            <a:off x="1443567" y="3254375"/>
            <a:ext cx="313266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>
                <a:solidFill>
                  <a:srgbClr val="003399"/>
                </a:solidFill>
              </a:rPr>
              <a:t>first half exhausted</a:t>
            </a:r>
          </a:p>
        </p:txBody>
      </p:sp>
      <p:sp>
        <p:nvSpPr>
          <p:cNvPr id="241699" name="Text Box 35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1700" name="Text Box 36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1701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CD9FCD-4DBC-6D45-8F94-10ABEFA867F3}" type="slidenum">
              <a:rPr lang="en-US"/>
              <a:pPr/>
              <a:t>68</a:t>
            </a:fld>
            <a:endParaRPr lang="en-US" sz="1400"/>
          </a:p>
        </p:txBody>
      </p:sp>
      <p:sp>
        <p:nvSpPr>
          <p:cNvPr id="242690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691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692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693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694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695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696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697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698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42699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2700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01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2705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2706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2707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2708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2709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2710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2711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2712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2713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2714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2715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2716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19" name="Line 31"/>
          <p:cNvSpPr>
            <a:spLocks noChangeShapeType="1"/>
          </p:cNvSpPr>
          <p:nvPr/>
        </p:nvSpPr>
        <p:spPr bwMode="auto">
          <a:xfrm>
            <a:off x="83206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2720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2724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5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2726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63A64A54-9939-6B45-9996-D8346F3E015B}" type="slidenum">
              <a:rPr lang="en-US"/>
              <a:pPr/>
              <a:t>69</a:t>
            </a:fld>
            <a:endParaRPr lang="en-US" sz="1400"/>
          </a:p>
        </p:txBody>
      </p:sp>
      <p:sp>
        <p:nvSpPr>
          <p:cNvPr id="245762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63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64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65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66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67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68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69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70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71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5772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73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57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5777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5778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5779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5780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5781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5782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5783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5784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5785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5786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/>
          </a:p>
        </p:txBody>
      </p:sp>
      <p:sp>
        <p:nvSpPr>
          <p:cNvPr id="245787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5788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5790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5792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5793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</a:t>
            </a:r>
          </a:p>
        </p:txBody>
      </p:sp>
      <p:sp>
        <p:nvSpPr>
          <p:cNvPr id="245794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5795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5796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7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 move n discs from peg A to peg C:…"/>
          <p:cNvSpPr txBox="1">
            <a:spLocks noGrp="1"/>
          </p:cNvSpPr>
          <p:nvPr>
            <p:ph type="body" sz="quarter" idx="1"/>
          </p:nvPr>
        </p:nvSpPr>
        <p:spPr>
          <a:xfrm>
            <a:off x="375211" y="289130"/>
            <a:ext cx="7234487" cy="1584255"/>
          </a:xfrm>
          <a:prstGeom prst="rect">
            <a:avLst/>
          </a:prstGeom>
        </p:spPr>
        <p:txBody>
          <a:bodyPr/>
          <a:lstStyle/>
          <a:p>
            <a:pPr marL="167041" indent="-167041" defTabSz="850391">
              <a:spcBef>
                <a:spcPts val="900"/>
              </a:spcBef>
              <a:defRPr sz="2046"/>
            </a:pPr>
            <a:r>
              <a:t>To move n discs from peg A to peg C: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A to B. This leaves disc n alone on peg A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disc n from A to C</a:t>
            </a:r>
          </a:p>
          <a:p>
            <a:pPr marL="592237" lvl="1" indent="-167041" defTabSz="850391">
              <a:spcBef>
                <a:spcPts val="900"/>
              </a:spcBef>
              <a:defRPr sz="2046"/>
            </a:pPr>
            <a:r>
              <a:t>move n−1 discs from B to C so they sit on disc 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96" y="1769684"/>
            <a:ext cx="12192001" cy="4693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…"/>
          <p:cNvSpPr txBox="1"/>
          <p:nvPr/>
        </p:nvSpPr>
        <p:spPr>
          <a:xfrm>
            <a:off x="1177985" y="2089480"/>
            <a:ext cx="382300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1" name="n…"/>
          <p:cNvSpPr txBox="1"/>
          <p:nvPr/>
        </p:nvSpPr>
        <p:spPr>
          <a:xfrm>
            <a:off x="4129490" y="4919502"/>
            <a:ext cx="38230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</a:t>
            </a:r>
          </a:p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2" name="n"/>
          <p:cNvSpPr txBox="1"/>
          <p:nvPr/>
        </p:nvSpPr>
        <p:spPr>
          <a:xfrm>
            <a:off x="8102579" y="2924684"/>
            <a:ext cx="2242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3" name="n"/>
          <p:cNvSpPr txBox="1"/>
          <p:nvPr/>
        </p:nvSpPr>
        <p:spPr>
          <a:xfrm>
            <a:off x="10925088" y="5678078"/>
            <a:ext cx="224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174" name="n-1…"/>
          <p:cNvSpPr txBox="1"/>
          <p:nvPr/>
        </p:nvSpPr>
        <p:spPr>
          <a:xfrm>
            <a:off x="9336223" y="2327066"/>
            <a:ext cx="3823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n-1</a:t>
            </a:r>
          </a:p>
          <a:p>
            <a:pPr>
              <a:defRPr sz="1400"/>
            </a:pPr>
            <a:r>
              <a:t>…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5" name="4…"/>
          <p:cNvSpPr txBox="1"/>
          <p:nvPr/>
        </p:nvSpPr>
        <p:spPr>
          <a:xfrm>
            <a:off x="9506908" y="5135753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sp>
        <p:nvSpPr>
          <p:cNvPr id="176" name="4…"/>
          <p:cNvSpPr txBox="1"/>
          <p:nvPr/>
        </p:nvSpPr>
        <p:spPr>
          <a:xfrm>
            <a:off x="9758316" y="2327066"/>
            <a:ext cx="23445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4</a:t>
            </a:r>
          </a:p>
          <a:p>
            <a:pPr>
              <a:defRPr sz="1400"/>
            </a:pPr>
            <a:r>
              <a:t>3</a:t>
            </a:r>
          </a:p>
          <a:p>
            <a:pPr>
              <a:defRPr sz="1400"/>
            </a:pPr>
            <a:r>
              <a:t>2</a:t>
            </a:r>
          </a:p>
          <a:p>
            <a:pPr>
              <a:defRPr sz="1400"/>
            </a:pPr>
            <a:r>
              <a:t>1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7157115" y="689168"/>
            <a:ext cx="5650169" cy="1112683"/>
            <a:chOff x="0" y="0"/>
            <a:chExt cx="5650167" cy="1112682"/>
          </a:xfrm>
        </p:grpSpPr>
        <p:sp>
          <p:nvSpPr>
            <p:cNvPr id="177" name="T(n) ="/>
            <p:cNvSpPr txBox="1"/>
            <p:nvPr/>
          </p:nvSpPr>
          <p:spPr>
            <a:xfrm>
              <a:off x="0" y="284303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80" name="Group"/>
            <p:cNvGrpSpPr/>
            <p:nvPr/>
          </p:nvGrpSpPr>
          <p:grpSpPr>
            <a:xfrm>
              <a:off x="1470037" y="0"/>
              <a:ext cx="4180131" cy="1112683"/>
              <a:chOff x="0" y="0"/>
              <a:chExt cx="4180130" cy="1112682"/>
            </a:xfrm>
          </p:grpSpPr>
          <p:sp>
            <p:nvSpPr>
              <p:cNvPr id="178" name="0 if n = 0;"/>
              <p:cNvSpPr txBox="1"/>
              <p:nvPr/>
            </p:nvSpPr>
            <p:spPr>
              <a:xfrm>
                <a:off x="0" y="0"/>
                <a:ext cx="1706056" cy="542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79" name="2T(n-1) + 1 if n &gt; 1."/>
              <p:cNvSpPr txBox="1"/>
              <p:nvPr/>
            </p:nvSpPr>
            <p:spPr>
              <a:xfrm>
                <a:off x="0" y="570017"/>
                <a:ext cx="4180131" cy="542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81" name="Line"/>
            <p:cNvSpPr/>
            <p:nvPr/>
          </p:nvSpPr>
          <p:spPr>
            <a:xfrm>
              <a:off x="1262036" y="61041"/>
              <a:ext cx="228601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3D22329C-E334-DE49-BE4A-2DAA896A6730}" type="slidenum">
              <a:rPr lang="en-US"/>
              <a:pPr/>
              <a:t>70</a:t>
            </a:fld>
            <a:endParaRPr lang="en-US" sz="1400"/>
          </a:p>
        </p:txBody>
      </p:sp>
      <p:sp>
        <p:nvSpPr>
          <p:cNvPr id="243714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15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16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17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18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19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20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21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22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23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3724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25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372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3729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3730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3731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3732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3733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3734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3735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3736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3737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3738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3739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3740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89175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</a:t>
            </a:r>
          </a:p>
        </p:txBody>
      </p:sp>
      <p:sp>
        <p:nvSpPr>
          <p:cNvPr id="243746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6</a:t>
            </a:r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</p:spPr>
        <p:txBody>
          <a:bodyPr/>
          <a:lstStyle/>
          <a:p>
            <a:fld id="{84CE91EA-4BF2-1042-AE9F-559245BB8978}" type="slidenum">
              <a:rPr lang="en-US"/>
              <a:pPr/>
              <a:t>71</a:t>
            </a:fld>
            <a:endParaRPr lang="en-US" sz="1400"/>
          </a:p>
        </p:txBody>
      </p:sp>
      <p:sp>
        <p:nvSpPr>
          <p:cNvPr id="244738" name="Rectangle 2"/>
          <p:cNvSpPr>
            <a:spLocks noChangeAspect="1" noChangeArrowheads="1"/>
          </p:cNvSpPr>
          <p:nvPr/>
        </p:nvSpPr>
        <p:spPr bwMode="auto">
          <a:xfrm>
            <a:off x="2540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39" name="Rectangle 3"/>
          <p:cNvSpPr>
            <a:spLocks noChangeAspect="1" noChangeArrowheads="1"/>
          </p:cNvSpPr>
          <p:nvPr/>
        </p:nvSpPr>
        <p:spPr bwMode="auto">
          <a:xfrm>
            <a:off x="3149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40" name="Rectangle 4"/>
          <p:cNvSpPr>
            <a:spLocks noChangeAspect="1" noChangeArrowheads="1"/>
          </p:cNvSpPr>
          <p:nvPr/>
        </p:nvSpPr>
        <p:spPr bwMode="auto">
          <a:xfrm>
            <a:off x="3759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41" name="Rectangle 5"/>
          <p:cNvSpPr>
            <a:spLocks noChangeAspect="1" noChangeArrowheads="1"/>
          </p:cNvSpPr>
          <p:nvPr/>
        </p:nvSpPr>
        <p:spPr bwMode="auto">
          <a:xfrm>
            <a:off x="4368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42" name="Rectangle 6"/>
          <p:cNvSpPr>
            <a:spLocks noChangeAspect="1" noChangeArrowheads="1"/>
          </p:cNvSpPr>
          <p:nvPr/>
        </p:nvSpPr>
        <p:spPr bwMode="auto">
          <a:xfrm>
            <a:off x="1320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43" name="Rectangle 7"/>
          <p:cNvSpPr>
            <a:spLocks noChangeAspect="1" noChangeArrowheads="1"/>
          </p:cNvSpPr>
          <p:nvPr/>
        </p:nvSpPr>
        <p:spPr bwMode="auto">
          <a:xfrm>
            <a:off x="1930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44" name="Rectangle 8"/>
          <p:cNvSpPr>
            <a:spLocks noChangeAspect="1" noChangeArrowheads="1"/>
          </p:cNvSpPr>
          <p:nvPr/>
        </p:nvSpPr>
        <p:spPr bwMode="auto">
          <a:xfrm>
            <a:off x="68072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45" name="Rectangle 9"/>
          <p:cNvSpPr>
            <a:spLocks noChangeAspect="1" noChangeArrowheads="1"/>
          </p:cNvSpPr>
          <p:nvPr/>
        </p:nvSpPr>
        <p:spPr bwMode="auto">
          <a:xfrm>
            <a:off x="74168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46" name="Rectangle 10"/>
          <p:cNvSpPr>
            <a:spLocks noChangeAspect="1" noChangeArrowheads="1"/>
          </p:cNvSpPr>
          <p:nvPr/>
        </p:nvSpPr>
        <p:spPr bwMode="auto">
          <a:xfrm>
            <a:off x="80264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47" name="Rectangle 11"/>
          <p:cNvSpPr>
            <a:spLocks noChangeAspect="1" noChangeArrowheads="1"/>
          </p:cNvSpPr>
          <p:nvPr/>
        </p:nvSpPr>
        <p:spPr bwMode="auto">
          <a:xfrm>
            <a:off x="8636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48" name="Rectangle 12"/>
          <p:cNvSpPr>
            <a:spLocks noChangeAspect="1" noChangeArrowheads="1"/>
          </p:cNvSpPr>
          <p:nvPr/>
        </p:nvSpPr>
        <p:spPr bwMode="auto">
          <a:xfrm>
            <a:off x="55880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49" name="Rectangle 13"/>
          <p:cNvSpPr>
            <a:spLocks noChangeAspect="1" noChangeArrowheads="1"/>
          </p:cNvSpPr>
          <p:nvPr/>
        </p:nvSpPr>
        <p:spPr bwMode="auto">
          <a:xfrm>
            <a:off x="6197600" y="3929063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and Count</a:t>
            </a:r>
          </a:p>
        </p:txBody>
      </p:sp>
      <p:sp>
        <p:nvSpPr>
          <p:cNvPr id="24475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count step. </a:t>
            </a:r>
          </a:p>
          <a:p>
            <a:pPr lvl="1"/>
            <a:r>
              <a:rPr lang="en-US"/>
              <a:t>Given two sorted halves, count number of inversions where a</a:t>
            </a:r>
            <a:r>
              <a:rPr lang="en-US" sz="2000" baseline="-25000"/>
              <a:t>i</a:t>
            </a:r>
            <a:r>
              <a:rPr lang="en-US"/>
              <a:t> and a</a:t>
            </a:r>
            <a:r>
              <a:rPr lang="en-US" sz="2000" baseline="-25000"/>
              <a:t>j</a:t>
            </a:r>
            <a:r>
              <a:rPr lang="en-US"/>
              <a:t> are in different halves.</a:t>
            </a:r>
          </a:p>
          <a:p>
            <a:pPr lvl="1"/>
            <a:r>
              <a:rPr lang="en-US"/>
              <a:t>Combine two sorted halves into sorted whole.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9359901" y="3962401"/>
            <a:ext cx="2614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two sorted halves</a:t>
            </a:r>
          </a:p>
        </p:txBody>
      </p:sp>
      <p:sp>
        <p:nvSpPr>
          <p:cNvPr id="244753" name="Rectangle 17"/>
          <p:cNvSpPr>
            <a:spLocks noChangeAspect="1" noChangeArrowheads="1"/>
          </p:cNvSpPr>
          <p:nvPr/>
        </p:nvSpPr>
        <p:spPr bwMode="auto">
          <a:xfrm>
            <a:off x="2844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</a:t>
            </a:r>
          </a:p>
        </p:txBody>
      </p:sp>
      <p:sp>
        <p:nvSpPr>
          <p:cNvPr id="244754" name="Rectangle 18"/>
          <p:cNvSpPr>
            <a:spLocks noChangeAspect="1" noChangeArrowheads="1"/>
          </p:cNvSpPr>
          <p:nvPr/>
        </p:nvSpPr>
        <p:spPr bwMode="auto">
          <a:xfrm>
            <a:off x="3454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</a:p>
        </p:txBody>
      </p:sp>
      <p:sp>
        <p:nvSpPr>
          <p:cNvPr id="244755" name="Rectangle 19"/>
          <p:cNvSpPr>
            <a:spLocks noChangeAspect="1" noChangeArrowheads="1"/>
          </p:cNvSpPr>
          <p:nvPr/>
        </p:nvSpPr>
        <p:spPr bwMode="auto">
          <a:xfrm>
            <a:off x="4064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11</a:t>
            </a:r>
          </a:p>
        </p:txBody>
      </p:sp>
      <p:sp>
        <p:nvSpPr>
          <p:cNvPr id="244756" name="Rectangle 20"/>
          <p:cNvSpPr>
            <a:spLocks noChangeAspect="1" noChangeArrowheads="1"/>
          </p:cNvSpPr>
          <p:nvPr/>
        </p:nvSpPr>
        <p:spPr bwMode="auto">
          <a:xfrm>
            <a:off x="4673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14</a:t>
            </a:r>
          </a:p>
        </p:txBody>
      </p:sp>
      <p:sp>
        <p:nvSpPr>
          <p:cNvPr id="244757" name="Rectangle 21"/>
          <p:cNvSpPr>
            <a:spLocks noChangeAspect="1" noChangeArrowheads="1"/>
          </p:cNvSpPr>
          <p:nvPr/>
        </p:nvSpPr>
        <p:spPr bwMode="auto">
          <a:xfrm>
            <a:off x="1625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</a:p>
        </p:txBody>
      </p:sp>
      <p:sp>
        <p:nvSpPr>
          <p:cNvPr id="244758" name="Rectangle 22"/>
          <p:cNvSpPr>
            <a:spLocks noChangeAspect="1" noChangeArrowheads="1"/>
          </p:cNvSpPr>
          <p:nvPr/>
        </p:nvSpPr>
        <p:spPr bwMode="auto">
          <a:xfrm>
            <a:off x="2235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</a:p>
        </p:txBody>
      </p:sp>
      <p:sp>
        <p:nvSpPr>
          <p:cNvPr id="244759" name="Rectangle 23"/>
          <p:cNvSpPr>
            <a:spLocks noChangeAspect="1" noChangeArrowheads="1"/>
          </p:cNvSpPr>
          <p:nvPr/>
        </p:nvSpPr>
        <p:spPr bwMode="auto">
          <a:xfrm>
            <a:off x="65024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18</a:t>
            </a:r>
          </a:p>
        </p:txBody>
      </p:sp>
      <p:sp>
        <p:nvSpPr>
          <p:cNvPr id="244760" name="Rectangle 24"/>
          <p:cNvSpPr>
            <a:spLocks noChangeAspect="1" noChangeArrowheads="1"/>
          </p:cNvSpPr>
          <p:nvPr/>
        </p:nvSpPr>
        <p:spPr bwMode="auto">
          <a:xfrm>
            <a:off x="71120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19</a:t>
            </a:r>
          </a:p>
        </p:txBody>
      </p:sp>
      <p:sp>
        <p:nvSpPr>
          <p:cNvPr id="244761" name="Rectangle 25"/>
          <p:cNvSpPr>
            <a:spLocks noChangeAspect="1" noChangeArrowheads="1"/>
          </p:cNvSpPr>
          <p:nvPr/>
        </p:nvSpPr>
        <p:spPr bwMode="auto">
          <a:xfrm>
            <a:off x="77216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23</a:t>
            </a:r>
          </a:p>
        </p:txBody>
      </p:sp>
      <p:sp>
        <p:nvSpPr>
          <p:cNvPr id="244762" name="Rectangle 26"/>
          <p:cNvSpPr>
            <a:spLocks noChangeAspect="1" noChangeArrowheads="1"/>
          </p:cNvSpPr>
          <p:nvPr/>
        </p:nvSpPr>
        <p:spPr bwMode="auto">
          <a:xfrm>
            <a:off x="8331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</a:p>
        </p:txBody>
      </p:sp>
      <p:sp>
        <p:nvSpPr>
          <p:cNvPr id="244763" name="Rectangle 27"/>
          <p:cNvSpPr>
            <a:spLocks noChangeAspect="1" noChangeArrowheads="1"/>
          </p:cNvSpPr>
          <p:nvPr/>
        </p:nvSpPr>
        <p:spPr bwMode="auto">
          <a:xfrm>
            <a:off x="52832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16</a:t>
            </a:r>
          </a:p>
        </p:txBody>
      </p:sp>
      <p:sp>
        <p:nvSpPr>
          <p:cNvPr id="244764" name="Rectangle 28"/>
          <p:cNvSpPr>
            <a:spLocks noChangeAspect="1" noChangeArrowheads="1"/>
          </p:cNvSpPr>
          <p:nvPr/>
        </p:nvSpPr>
        <p:spPr bwMode="auto">
          <a:xfrm>
            <a:off x="5892800" y="4919664"/>
            <a:ext cx="609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17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9347200" y="4967289"/>
            <a:ext cx="254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400"/>
              <a:t>auxiliary array</a:t>
            </a:r>
          </a:p>
        </p:txBody>
      </p:sp>
      <p:sp>
        <p:nvSpPr>
          <p:cNvPr id="244766" name="Line 30"/>
          <p:cNvSpPr>
            <a:spLocks noChangeShapeType="1"/>
          </p:cNvSpPr>
          <p:nvPr/>
        </p:nvSpPr>
        <p:spPr bwMode="auto">
          <a:xfrm>
            <a:off x="512656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7" name="Line 31"/>
          <p:cNvSpPr>
            <a:spLocks noChangeShapeType="1"/>
          </p:cNvSpPr>
          <p:nvPr/>
        </p:nvSpPr>
        <p:spPr bwMode="auto">
          <a:xfrm>
            <a:off x="9438217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4768" name="Text Box 32"/>
          <p:cNvSpPr txBox="1">
            <a:spLocks noChangeArrowheads="1"/>
          </p:cNvSpPr>
          <p:nvPr/>
        </p:nvSpPr>
        <p:spPr bwMode="auto">
          <a:xfrm>
            <a:off x="3886200" y="3257550"/>
            <a:ext cx="2540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/>
              <a:t>i = 0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5003800" y="5838826"/>
            <a:ext cx="4461933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/>
              <a:t>Total:  6 + 3 + 2 + 2 + 0 + 0 = 13</a:t>
            </a:r>
          </a:p>
        </p:txBody>
      </p:sp>
      <p:sp>
        <p:nvSpPr>
          <p:cNvPr id="244770" name="Text Box 34"/>
          <p:cNvSpPr txBox="1">
            <a:spLocks noChangeArrowheads="1"/>
          </p:cNvSpPr>
          <p:nvPr/>
        </p:nvSpPr>
        <p:spPr bwMode="auto">
          <a:xfrm>
            <a:off x="57107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 dirty="0"/>
              <a:t>6</a:t>
            </a:r>
          </a:p>
        </p:txBody>
      </p:sp>
      <p:sp>
        <p:nvSpPr>
          <p:cNvPr id="244771" name="Text Box 35"/>
          <p:cNvSpPr txBox="1">
            <a:spLocks noChangeArrowheads="1"/>
          </p:cNvSpPr>
          <p:nvPr/>
        </p:nvSpPr>
        <p:spPr bwMode="auto">
          <a:xfrm>
            <a:off x="63076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3</a:t>
            </a:r>
          </a:p>
        </p:txBody>
      </p:sp>
      <p:sp>
        <p:nvSpPr>
          <p:cNvPr id="244773" name="Text Box 37"/>
          <p:cNvSpPr txBox="1">
            <a:spLocks noChangeArrowheads="1"/>
          </p:cNvSpPr>
          <p:nvPr/>
        </p:nvSpPr>
        <p:spPr bwMode="auto">
          <a:xfrm>
            <a:off x="69172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4" name="Text Box 38"/>
          <p:cNvSpPr txBox="1">
            <a:spLocks noChangeArrowheads="1"/>
          </p:cNvSpPr>
          <p:nvPr/>
        </p:nvSpPr>
        <p:spPr bwMode="auto">
          <a:xfrm>
            <a:off x="7564967" y="4311650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2</a:t>
            </a:r>
          </a:p>
        </p:txBody>
      </p:sp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8138584" y="4313239"/>
            <a:ext cx="3619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8733367" y="4314825"/>
            <a:ext cx="361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1200"/>
              <a:t>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ursive Algorithms for Tower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Algorithms for Tower of Hanoi </a:t>
            </a:r>
          </a:p>
        </p:txBody>
      </p:sp>
      <p:sp>
        <p:nvSpPr>
          <p:cNvPr id="185" name="import java.util.*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import java.util.*;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public class tower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static int steps = 1 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final static char pegs[] = { 'A','B', 'C' } 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public static void tower (int n, int A,int B, int C 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if ( n&lt;=0) return; // terminating condition</a:t>
            </a:r>
          </a:p>
          <a:p>
            <a:pPr marL="0" lvl="2" indent="45720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tower (n-1,A,C,B);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System.out.printf ("%d: move %d from %c to %c.\n", steps, n, pegs[A],pegs[C]);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steps++;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tower (n-1,B,A,C);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public static void main(String[] args) throws Exception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n=3;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A=0;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B = 1;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int C = 2;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tower ( n,A,B,C);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92" name="Group"/>
          <p:cNvGrpSpPr/>
          <p:nvPr/>
        </p:nvGrpSpPr>
        <p:grpSpPr>
          <a:xfrm>
            <a:off x="4195349" y="5088853"/>
            <a:ext cx="5715001" cy="1115577"/>
            <a:chOff x="0" y="0"/>
            <a:chExt cx="5714999" cy="1115575"/>
          </a:xfrm>
        </p:grpSpPr>
        <p:sp>
          <p:nvSpPr>
            <p:cNvPr id="18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8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8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19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urrenc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Recurrence Function</a:t>
            </a:r>
          </a:p>
        </p:txBody>
      </p:sp>
      <p:sp>
        <p:nvSpPr>
          <p:cNvPr id="195" name="T(n) = 2* T(n-1) +1…"/>
          <p:cNvSpPr txBox="1">
            <a:spLocks noGrp="1"/>
          </p:cNvSpPr>
          <p:nvPr>
            <p:ph type="body" idx="1"/>
          </p:nvPr>
        </p:nvSpPr>
        <p:spPr>
          <a:xfrm>
            <a:off x="227821" y="2850092"/>
            <a:ext cx="11736358" cy="3037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T(n) = 2* T(n-1) +1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2* (2*T(n-2)+1) + 1 =  4*T(n-2) + 3  = 2</a:t>
            </a:r>
            <a:r>
              <a:rPr b="1" baseline="31999"/>
              <a:t>2</a:t>
            </a:r>
            <a:r>
              <a:rPr b="1"/>
              <a:t>*T(n-2) + 2</a:t>
            </a:r>
            <a:r>
              <a:rPr b="1" baseline="31999"/>
              <a:t>2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4* (2*T(n-3)+1) + 3 =  8*T(n-3) + 7  = 2</a:t>
            </a:r>
            <a:r>
              <a:rPr b="1" baseline="31999"/>
              <a:t>3</a:t>
            </a:r>
            <a:r>
              <a:rPr b="1"/>
              <a:t>*T(n-3) + 2</a:t>
            </a:r>
            <a:r>
              <a:rPr b="1" baseline="31999"/>
              <a:t>3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= </a:t>
            </a:r>
            <a:r>
              <a:rPr b="1"/>
              <a:t>8* (2*T(n-4)+1) + 7 = 16*T(n-4) + 15 = 2</a:t>
            </a:r>
            <a:r>
              <a:rPr b="1" baseline="31999"/>
              <a:t>4</a:t>
            </a:r>
            <a:r>
              <a:rPr b="1"/>
              <a:t>*T(n-4) + 2</a:t>
            </a:r>
            <a:r>
              <a:rPr b="1" baseline="31999"/>
              <a:t>4</a:t>
            </a:r>
            <a:r>
              <a:rPr b="1"/>
              <a:t> - 1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2356">
                <a:latin typeface="Menlo"/>
                <a:ea typeface="Menlo"/>
                <a:cs typeface="Menlo"/>
                <a:sym typeface="Menlo"/>
              </a:defRPr>
            </a:pPr>
            <a:r>
              <a:t>     …                     = …              = …</a:t>
            </a:r>
          </a:p>
          <a:p>
            <a:pPr marL="0" lvl="1" indent="173736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=                                               =  2</a:t>
            </a:r>
            <a:r>
              <a:rPr baseline="31999"/>
              <a:t>n</a:t>
            </a:r>
            <a:r>
              <a:t>*T(0)  + 2</a:t>
            </a:r>
            <a:r>
              <a:rPr baseline="31999"/>
              <a:t>n  </a:t>
            </a:r>
            <a:r>
              <a:t>- 1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marL="0" indent="0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4" indent="694944" defTabSz="34747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976">
                <a:latin typeface="Menlo"/>
                <a:ea typeface="Menlo"/>
                <a:cs typeface="Menlo"/>
                <a:sym typeface="Menlo"/>
              </a:defRPr>
            </a:pPr>
            <a:r>
              <a:t>= 2</a:t>
            </a:r>
            <a:r>
              <a:rPr baseline="31999"/>
              <a:t>n</a:t>
            </a:r>
            <a:r>
              <a:t>-1 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2059980" y="1564338"/>
            <a:ext cx="5715001" cy="1115576"/>
            <a:chOff x="0" y="0"/>
            <a:chExt cx="5714999" cy="1115575"/>
          </a:xfrm>
        </p:grpSpPr>
        <p:sp>
          <p:nvSpPr>
            <p:cNvPr id="197" name="T(n) ="/>
            <p:cNvSpPr txBox="1"/>
            <p:nvPr/>
          </p:nvSpPr>
          <p:spPr>
            <a:xfrm>
              <a:off x="0" y="280987"/>
              <a:ext cx="1134825" cy="544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sz="3200" i="1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1524000" y="-1"/>
              <a:ext cx="4191000" cy="1115577"/>
              <a:chOff x="0" y="0"/>
              <a:chExt cx="4191000" cy="1115575"/>
            </a:xfrm>
          </p:grpSpPr>
          <p:sp>
            <p:nvSpPr>
              <p:cNvPr id="198" name="0 if n = 0;"/>
              <p:cNvSpPr txBox="1"/>
              <p:nvPr/>
            </p:nvSpPr>
            <p:spPr>
              <a:xfrm>
                <a:off x="0" y="0"/>
                <a:ext cx="1710492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0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</p:txBody>
          </p:sp>
          <p:sp>
            <p:nvSpPr>
              <p:cNvPr id="199" name="2T(n-1) + 1 if n &gt; 1."/>
              <p:cNvSpPr txBox="1"/>
              <p:nvPr/>
            </p:nvSpPr>
            <p:spPr>
              <a:xfrm>
                <a:off x="0" y="571499"/>
                <a:ext cx="4191000" cy="544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1900"/>
                  </a:spcBef>
                </a:pP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+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sz="3200" i="1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sz="3200">
                    <a:solidFill>
                      <a:srgbClr val="0099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&gt; 1</a:t>
                </a:r>
                <a:r>
                  <a:rPr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>
              <a:off x="1295400" y="123825"/>
              <a:ext cx="2286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009999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4021</Words>
  <Application>Microsoft Macintosh PowerPoint</Application>
  <PresentationFormat>Widescreen</PresentationFormat>
  <Paragraphs>1489</Paragraphs>
  <Slides>71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9" baseType="lpstr">
      <vt:lpstr>ＭＳ ゴシック</vt:lpstr>
      <vt:lpstr>ＭＳ Ｐゴシック</vt:lpstr>
      <vt:lpstr>Arial</vt:lpstr>
      <vt:lpstr>Arial Black</vt:lpstr>
      <vt:lpstr>Calibri</vt:lpstr>
      <vt:lpstr>Calibri Light</vt:lpstr>
      <vt:lpstr>Courier</vt:lpstr>
      <vt:lpstr>Courier New</vt:lpstr>
      <vt:lpstr>Gill Sans</vt:lpstr>
      <vt:lpstr>Helvetica</vt:lpstr>
      <vt:lpstr>Helvetica Neue</vt:lpstr>
      <vt:lpstr>Menlo</vt:lpstr>
      <vt:lpstr>Palatino</vt:lpstr>
      <vt:lpstr>Skia Regular</vt:lpstr>
      <vt:lpstr>Symbol</vt:lpstr>
      <vt:lpstr>Times</vt:lpstr>
      <vt:lpstr>Times New Roman</vt:lpstr>
      <vt:lpstr>Default</vt:lpstr>
      <vt:lpstr>Recursion Reduce and Conquer Divide (Evenly) and Conquer</vt:lpstr>
      <vt:lpstr>Recursive algorithms - Divide and Conquer</vt:lpstr>
      <vt:lpstr>The Recursive Factorial Function</vt:lpstr>
      <vt:lpstr>The Recursive Factorial Function</vt:lpstr>
      <vt:lpstr>PowerPoint Presentation</vt:lpstr>
      <vt:lpstr>PowerPoint Presentation</vt:lpstr>
      <vt:lpstr>PowerPoint Presentation</vt:lpstr>
      <vt:lpstr>Recursive Algorithms for Tower of Hanoi </vt:lpstr>
      <vt:lpstr>Recurrence Function</vt:lpstr>
      <vt:lpstr>Fibonacci numbers  (Textbook Problem 4-4  page 108)</vt:lpstr>
      <vt:lpstr>Fibonacci numbers  (Textbook Problem 4-4  page 108)</vt:lpstr>
      <vt:lpstr>Fibonacci numbers An recursive algorithm</vt:lpstr>
      <vt:lpstr>Fibonacci numbers An iterative algorithm</vt:lpstr>
      <vt:lpstr>The Recursive gcd Function</vt:lpstr>
      <vt:lpstr>The Recursive gcd Function</vt:lpstr>
      <vt:lpstr>Merge Sort</vt:lpstr>
      <vt:lpstr>PowerPoint Presentation</vt:lpstr>
      <vt:lpstr>PowerPoint Presentation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The QuickSort Algorithm</vt:lpstr>
      <vt:lpstr>The QuickSort Algorithm</vt:lpstr>
      <vt:lpstr>Recursion vs. Iteration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Number of Inversion Pairs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Reduce and Conquer Divide (Evenly) and Conquer</dc:title>
  <cp:lastModifiedBy>Chung-Wen Tsao</cp:lastModifiedBy>
  <cp:revision>15</cp:revision>
  <dcterms:modified xsi:type="dcterms:W3CDTF">2019-01-31T23:29:20Z</dcterms:modified>
</cp:coreProperties>
</file>