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6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7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handoutMasterIdLst>
    <p:handoutMasterId r:id="rId107"/>
  </p:handoutMasterIdLst>
  <p:sldIdLst>
    <p:sldId id="256" r:id="rId2"/>
    <p:sldId id="550" r:id="rId3"/>
    <p:sldId id="718" r:id="rId4"/>
    <p:sldId id="690" r:id="rId5"/>
    <p:sldId id="691" r:id="rId6"/>
    <p:sldId id="612" r:id="rId7"/>
    <p:sldId id="613" r:id="rId8"/>
    <p:sldId id="614" r:id="rId9"/>
    <p:sldId id="615" r:id="rId10"/>
    <p:sldId id="616" r:id="rId11"/>
    <p:sldId id="692" r:id="rId12"/>
    <p:sldId id="617" r:id="rId13"/>
    <p:sldId id="618" r:id="rId14"/>
    <p:sldId id="619" r:id="rId15"/>
    <p:sldId id="620" r:id="rId16"/>
    <p:sldId id="693" r:id="rId17"/>
    <p:sldId id="622" r:id="rId18"/>
    <p:sldId id="623" r:id="rId19"/>
    <p:sldId id="694" r:id="rId20"/>
    <p:sldId id="624" r:id="rId21"/>
    <p:sldId id="625" r:id="rId22"/>
    <p:sldId id="626" r:id="rId23"/>
    <p:sldId id="695" r:id="rId24"/>
    <p:sldId id="627" r:id="rId25"/>
    <p:sldId id="628" r:id="rId26"/>
    <p:sldId id="629" r:id="rId27"/>
    <p:sldId id="630" r:id="rId28"/>
    <p:sldId id="632" r:id="rId29"/>
    <p:sldId id="633" r:id="rId30"/>
    <p:sldId id="634" r:id="rId31"/>
    <p:sldId id="635" r:id="rId32"/>
    <p:sldId id="636" r:id="rId33"/>
    <p:sldId id="637" r:id="rId34"/>
    <p:sldId id="638" r:id="rId35"/>
    <p:sldId id="696" r:id="rId36"/>
    <p:sldId id="640" r:id="rId37"/>
    <p:sldId id="641" r:id="rId38"/>
    <p:sldId id="642" r:id="rId39"/>
    <p:sldId id="643" r:id="rId40"/>
    <p:sldId id="644" r:id="rId41"/>
    <p:sldId id="645" r:id="rId42"/>
    <p:sldId id="697" r:id="rId43"/>
    <p:sldId id="719" r:id="rId44"/>
    <p:sldId id="647" r:id="rId45"/>
    <p:sldId id="648" r:id="rId46"/>
    <p:sldId id="649" r:id="rId47"/>
    <p:sldId id="650" r:id="rId48"/>
    <p:sldId id="651" r:id="rId49"/>
    <p:sldId id="698" r:id="rId50"/>
    <p:sldId id="652" r:id="rId51"/>
    <p:sldId id="653" r:id="rId52"/>
    <p:sldId id="654" r:id="rId53"/>
    <p:sldId id="655" r:id="rId54"/>
    <p:sldId id="721" r:id="rId55"/>
    <p:sldId id="722" r:id="rId56"/>
    <p:sldId id="700" r:id="rId57"/>
    <p:sldId id="701" r:id="rId58"/>
    <p:sldId id="709" r:id="rId59"/>
    <p:sldId id="656" r:id="rId60"/>
    <p:sldId id="702" r:id="rId61"/>
    <p:sldId id="703" r:id="rId62"/>
    <p:sldId id="704" r:id="rId63"/>
    <p:sldId id="705" r:id="rId64"/>
    <p:sldId id="706" r:id="rId65"/>
    <p:sldId id="707" r:id="rId66"/>
    <p:sldId id="720" r:id="rId67"/>
    <p:sldId id="657" r:id="rId68"/>
    <p:sldId id="658" r:id="rId69"/>
    <p:sldId id="711" r:id="rId70"/>
    <p:sldId id="712" r:id="rId71"/>
    <p:sldId id="713" r:id="rId72"/>
    <p:sldId id="714" r:id="rId73"/>
    <p:sldId id="715" r:id="rId74"/>
    <p:sldId id="664" r:id="rId75"/>
    <p:sldId id="665" r:id="rId76"/>
    <p:sldId id="666" r:id="rId77"/>
    <p:sldId id="667" r:id="rId78"/>
    <p:sldId id="668" r:id="rId79"/>
    <p:sldId id="670" r:id="rId80"/>
    <p:sldId id="671" r:id="rId81"/>
    <p:sldId id="672" r:id="rId82"/>
    <p:sldId id="673" r:id="rId83"/>
    <p:sldId id="716" r:id="rId84"/>
    <p:sldId id="717" r:id="rId85"/>
    <p:sldId id="725" r:id="rId86"/>
    <p:sldId id="674" r:id="rId87"/>
    <p:sldId id="675" r:id="rId88"/>
    <p:sldId id="676" r:id="rId89"/>
    <p:sldId id="677" r:id="rId90"/>
    <p:sldId id="678" r:id="rId91"/>
    <p:sldId id="679" r:id="rId92"/>
    <p:sldId id="680" r:id="rId93"/>
    <p:sldId id="681" r:id="rId94"/>
    <p:sldId id="708" r:id="rId95"/>
    <p:sldId id="723" r:id="rId96"/>
    <p:sldId id="724" r:id="rId97"/>
    <p:sldId id="682" r:id="rId98"/>
    <p:sldId id="683" r:id="rId99"/>
    <p:sldId id="684" r:id="rId100"/>
    <p:sldId id="685" r:id="rId101"/>
    <p:sldId id="686" r:id="rId102"/>
    <p:sldId id="687" r:id="rId103"/>
    <p:sldId id="688" r:id="rId104"/>
    <p:sldId id="689" r:id="rId10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1" autoAdjust="0"/>
    <p:restoredTop sz="99841" autoAdjust="0"/>
  </p:normalViewPr>
  <p:slideViewPr>
    <p:cSldViewPr snapToGrid="0">
      <p:cViewPr>
        <p:scale>
          <a:sx n="90" d="100"/>
          <a:sy n="90" d="100"/>
        </p:scale>
        <p:origin x="24" y="-80"/>
      </p:cViewPr>
      <p:guideLst>
        <p:guide orient="horz" pos="2018"/>
        <p:guide pos="21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notesMaster" Target="notesMasters/notesMaster1.xml"/><Relationship Id="rId107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printerSettings" Target="printerSettings/printerSettings1.bin"/><Relationship Id="rId109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viewProps" Target="view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heme" Target="theme/theme1.xml"/><Relationship Id="rId11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8101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455AC675-97DC-4F13-B8CD-985F3F3B9725}" type="datetimeFigureOut">
              <a:rPr lang="en-US" smtClean="0"/>
              <a:pPr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8"/>
            <a:ext cx="3170238" cy="481012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A47998E9-216F-4D09-BF7C-558081E2D4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87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05E790C3-F8D1-4E8C-BF27-BA3F233BCBBA}" type="datetimeFigureOut">
              <a:rPr lang="en-US" smtClean="0"/>
              <a:pPr/>
              <a:t>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47" tIns="48324" rIns="96647" bIns="483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313FC7BE-4EB8-4EDC-A6F4-2A69E656E8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FC7BE-4EB8-4EDC-A6F4-2A69E656E8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60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D3366-8030-44DA-9F74-5B981F03CC32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56" y="4485807"/>
            <a:ext cx="5247861" cy="4249711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866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FC7BE-4EB8-4EDC-A6F4-2A69E656E8B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74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491B2-E282-43E2-8A17-95B0B18CCE4F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56" y="4485807"/>
            <a:ext cx="5247861" cy="4249711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988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C51A5A-098F-4A32-867B-534E94B8CC91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704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C51A5A-098F-4A32-867B-534E94B8CC91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403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554DD8-D163-4321-8B7E-14D8C8C72F9C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436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C38C3-E43F-4064-A5C2-F1951D9CA303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897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5249EA-5C4F-4444-9EDC-AF5085A04A1C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56" y="4485807"/>
            <a:ext cx="5247861" cy="4249711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802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D00D3-CD55-4330-B4BA-A3751D3030CC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56" y="4485807"/>
            <a:ext cx="5247861" cy="4249711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991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AD89C-DB22-4869-9C76-79F49C67D185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56" y="4485807"/>
            <a:ext cx="5247861" cy="4249711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35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52E48-42BB-4E5B-9F61-14635CC9981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905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A7599B-BA97-45C2-9FBB-8433BF3F45FB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56" y="4485807"/>
            <a:ext cx="5247861" cy="4249711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544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A589CD-8801-4D2F-A31C-B2D3C8996727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56" y="4485807"/>
            <a:ext cx="5247861" cy="4249711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697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EFA2E-8C69-4121-B2E1-D75B0C8D2968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374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B010D2-7663-4828-B0C5-F6C0206524C6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291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FC7BE-4EB8-4EDC-A6F4-2A69E656E8BC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23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4A392-7931-48D0-BEE1-56AED22F880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56" y="4485807"/>
            <a:ext cx="5247861" cy="4249711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459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336C2-571C-4FF9-B585-7EE51E8D394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56" y="4485807"/>
            <a:ext cx="5247861" cy="4249711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827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8A78E1-7A85-498F-A03E-22A993B5AB7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56" y="4485807"/>
            <a:ext cx="5247861" cy="4249711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098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D70D06-D968-4E49-8AA2-F3817617E33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56" y="4485807"/>
            <a:ext cx="5247861" cy="4249711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782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AA5C9-AD4F-439F-80D6-CCF9FC1AA3C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73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B010D2-7663-4828-B0C5-F6C0206524C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56" y="4485807"/>
            <a:ext cx="5247861" cy="4249711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086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B58E1-100E-4A88-8796-3A2C0E1BD6B0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56" y="4485807"/>
            <a:ext cx="5247861" cy="4249711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03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3FE1-60EA-4937-B231-81F9FF0AD94A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0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25BE-6082-41F6-B6E0-9E73381AA7B2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4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9DAE-A0D8-43C8-9BCC-44D684851DA7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9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693"/>
            <a:ext cx="10515600" cy="925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2744"/>
            <a:ext cx="10515600" cy="49542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6E6C-9184-48C1-A985-B05CC1CFE8CF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6B8A-32C2-4ACD-A14A-4B586F0355CA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3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2561-4580-4E02-9B0E-1FBEBD50539C}" type="datetime1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2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46AC-F629-4A55-B89C-0F56B6F59075}" type="datetime1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F058-F3FA-42CC-95F0-528569208F27}" type="datetime1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4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D1A7-88A4-4D23-A2E6-69FEA33E1188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0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3B06-29A3-4D9F-A041-AE4F1231AE2A}" type="datetime1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5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E3DE-833E-4187-87C6-34CEC1C63ACC}" type="datetime1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2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0062"/>
            <a:ext cx="10515600" cy="910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6028"/>
            <a:ext cx="10515600" cy="473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E7E21-837F-4875-93FC-7A31664C5FCE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4F86C-CD59-4867-822B-229493129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8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3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5.wmf"/><Relationship Id="rId5" Type="http://schemas.openxmlformats.org/officeDocument/2006/relationships/image" Target="../media/image16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ensus.gov/genealogy/names/dist.all.las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List_of_hash_function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1280"/>
            <a:ext cx="10439400" cy="250952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Hash Tables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8480"/>
            <a:ext cx="9144000" cy="909320"/>
          </a:xfrm>
        </p:spPr>
        <p:txBody>
          <a:bodyPr>
            <a:normAutofit/>
          </a:bodyPr>
          <a:lstStyle/>
          <a:p>
            <a:r>
              <a:rPr lang="en-US" sz="3600" dirty="0"/>
              <a:t>Dr. Chung-Wen Albert Tsao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9A8A-8602-40E1-A392-984F3AFF066F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0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Oval 2"/>
          <p:cNvSpPr>
            <a:spLocks noChangeArrowheads="1"/>
          </p:cNvSpPr>
          <p:nvPr/>
        </p:nvSpPr>
        <p:spPr bwMode="auto">
          <a:xfrm>
            <a:off x="7315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Key/data pair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37D4-7A59-44CF-B54F-A86AA670DD15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2590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2819400" y="4343400"/>
            <a:ext cx="2133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account information</a:t>
            </a:r>
          </a:p>
        </p:txBody>
      </p:sp>
      <p:sp>
        <p:nvSpPr>
          <p:cNvPr id="20485" name="AutoShape 7"/>
          <p:cNvSpPr>
            <a:spLocks noChangeArrowheads="1"/>
          </p:cNvSpPr>
          <p:nvPr/>
        </p:nvSpPr>
        <p:spPr bwMode="auto">
          <a:xfrm>
            <a:off x="5715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7924800" y="43434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number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5562600" y="3200401"/>
            <a:ext cx="152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FF"/>
                </a:solidFill>
              </a:rPr>
              <a:t>ascii code of first and last name</a:t>
            </a:r>
          </a:p>
        </p:txBody>
      </p:sp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3352800" y="335280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data</a:t>
            </a:r>
          </a:p>
        </p:txBody>
      </p:sp>
      <p:sp>
        <p:nvSpPr>
          <p:cNvPr id="20489" name="Text Box 11"/>
          <p:cNvSpPr txBox="1">
            <a:spLocks noChangeArrowheads="1"/>
          </p:cNvSpPr>
          <p:nvPr/>
        </p:nvSpPr>
        <p:spPr bwMode="auto">
          <a:xfrm>
            <a:off x="8382000" y="327660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key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97279" y="1524000"/>
            <a:ext cx="10036885" cy="1633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dirty="0"/>
              <a:t>The key is a numeric representation of a </a:t>
            </a:r>
            <a:r>
              <a:rPr lang="en-US" altLang="en-US" i="1" dirty="0"/>
              <a:t>relevant portion</a:t>
            </a:r>
            <a:r>
              <a:rPr lang="en-US" altLang="en-US" dirty="0"/>
              <a:t> of the data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dirty="0"/>
              <a:t>For example: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204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Running time of insert and search for open addressing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Average case?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What is the probability that the first 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</a:rPr>
              <a:t>two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 probed slots will 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</a:rPr>
              <a:t>not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be successful?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DB1A-5A1B-4D3B-B7E3-2D538E786BB3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100</a:t>
            </a:fld>
            <a:endParaRPr lang="en-US"/>
          </a:p>
        </p:txBody>
      </p:sp>
      <p:grpSp>
        <p:nvGrpSpPr>
          <p:cNvPr id="91139" name="Group 4"/>
          <p:cNvGrpSpPr>
            <a:grpSpLocks/>
          </p:cNvGrpSpPr>
          <p:nvPr/>
        </p:nvGrpSpPr>
        <p:grpSpPr bwMode="auto">
          <a:xfrm>
            <a:off x="2971800" y="5334000"/>
            <a:ext cx="5715000" cy="381000"/>
            <a:chOff x="768" y="624"/>
            <a:chExt cx="3600" cy="240"/>
          </a:xfrm>
        </p:grpSpPr>
        <p:sp>
          <p:nvSpPr>
            <p:cNvPr id="91149" name="Rectangle 5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1150" name="Line 6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1" name="Line 7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2" name="Line 8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3" name="Line 9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4" name="Line 10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5" name="Line 11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6" name="Line 12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7" name="Line 13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8" name="Line 14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9" name="Line 15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0" name="Line 16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1" name="Line 17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2" name="Line 18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3" name="Line 19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140" name="Rectangle 20"/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1" name="Rectangle 21"/>
          <p:cNvSpPr>
            <a:spLocks noChangeArrowheads="1"/>
          </p:cNvSpPr>
          <p:nvPr/>
        </p:nvSpPr>
        <p:spPr bwMode="auto">
          <a:xfrm>
            <a:off x="4114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2" name="Rectangle 22"/>
          <p:cNvSpPr>
            <a:spLocks noChangeArrowheads="1"/>
          </p:cNvSpPr>
          <p:nvPr/>
        </p:nvSpPr>
        <p:spPr bwMode="auto">
          <a:xfrm>
            <a:off x="4495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3" name="Rectangle 23"/>
          <p:cNvSpPr>
            <a:spLocks noChangeArrowheads="1"/>
          </p:cNvSpPr>
          <p:nvPr/>
        </p:nvSpPr>
        <p:spPr bwMode="auto">
          <a:xfrm>
            <a:off x="4876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4" name="Rectangle 24"/>
          <p:cNvSpPr>
            <a:spLocks noChangeArrowheads="1"/>
          </p:cNvSpPr>
          <p:nvPr/>
        </p:nvSpPr>
        <p:spPr bwMode="auto">
          <a:xfrm>
            <a:off x="678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5" name="Rectangle 25"/>
          <p:cNvSpPr>
            <a:spLocks noChangeArrowheads="1"/>
          </p:cNvSpPr>
          <p:nvPr/>
        </p:nvSpPr>
        <p:spPr bwMode="auto">
          <a:xfrm>
            <a:off x="716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5334000" y="373380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400">
                <a:solidFill>
                  <a:srgbClr val="000099"/>
                </a:solidFill>
                <a:cs typeface="Arial" panose="020B0604020202020204" pitchFamily="34" charset="0"/>
              </a:rPr>
              <a:t>~</a:t>
            </a:r>
            <a:r>
              <a:rPr lang="el-GR" altLang="en-US" sz="4400">
                <a:solidFill>
                  <a:srgbClr val="000099"/>
                </a:solidFill>
                <a:cs typeface="Arial" panose="020B0604020202020204" pitchFamily="34" charset="0"/>
              </a:rPr>
              <a:t>α</a:t>
            </a:r>
            <a:r>
              <a:rPr lang="en-US" altLang="en-US" sz="4400" baseline="30000">
                <a:solidFill>
                  <a:srgbClr val="000099"/>
                </a:solidFill>
                <a:cs typeface="Arial" panose="020B0604020202020204" pitchFamily="34" charset="0"/>
              </a:rPr>
              <a:t>2</a:t>
            </a:r>
            <a:endParaRPr lang="el-GR" altLang="en-US" sz="4400" baseline="30000">
              <a:solidFill>
                <a:srgbClr val="000099"/>
              </a:solidFill>
              <a:cs typeface="Arial" panose="020B0604020202020204" pitchFamily="34" charset="0"/>
            </a:endParaRPr>
          </a:p>
        </p:txBody>
      </p:sp>
      <p:sp>
        <p:nvSpPr>
          <p:cNvPr id="102427" name="Line 27"/>
          <p:cNvSpPr>
            <a:spLocks noChangeShapeType="1"/>
          </p:cNvSpPr>
          <p:nvPr/>
        </p:nvSpPr>
        <p:spPr bwMode="auto">
          <a:xfrm flipV="1">
            <a:off x="4343400" y="4114800"/>
            <a:ext cx="9906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2819400" y="4191001"/>
            <a:ext cx="1524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why </a:t>
            </a:r>
            <a:r>
              <a:rPr lang="ja-JP" altLang="en-US" sz="2800">
                <a:solidFill>
                  <a:srgbClr val="FF0000"/>
                </a:solidFill>
              </a:rPr>
              <a:t>‘</a:t>
            </a:r>
            <a:r>
              <a:rPr lang="en-US" altLang="ja-JP" sz="2800">
                <a:solidFill>
                  <a:srgbClr val="FF0000"/>
                </a:solidFill>
              </a:rPr>
              <a:t>~</a:t>
            </a:r>
            <a:r>
              <a:rPr lang="ja-JP" altLang="en-US" sz="2800">
                <a:solidFill>
                  <a:srgbClr val="FF0000"/>
                </a:solidFill>
              </a:rPr>
              <a:t>’</a:t>
            </a:r>
            <a:r>
              <a:rPr lang="en-US" altLang="ja-JP" sz="2800">
                <a:solidFill>
                  <a:srgbClr val="FF0000"/>
                </a:solidFill>
              </a:rPr>
              <a:t>?</a:t>
            </a:r>
            <a:endParaRPr lang="en-US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14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6" grpId="0"/>
      <p:bldP spid="102427" grpId="0" animBg="1"/>
      <p:bldP spid="10242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Running time of insert and search for open addressing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Average case?</a:t>
            </a:r>
          </a:p>
          <a:p>
            <a:pPr marL="0" indent="0"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What is the probability that the first </a:t>
            </a:r>
            <a:r>
              <a:rPr lang="en-US" altLang="en-US" b="1">
                <a:solidFill>
                  <a:srgbClr val="FF0000"/>
                </a:solidFill>
              </a:rPr>
              <a:t>three</a:t>
            </a:r>
            <a:r>
              <a:rPr lang="en-US" altLang="en-US">
                <a:solidFill>
                  <a:srgbClr val="FF0000"/>
                </a:solidFill>
              </a:rPr>
              <a:t> probed slots will </a:t>
            </a:r>
            <a:r>
              <a:rPr lang="en-US" altLang="en-US" b="1">
                <a:solidFill>
                  <a:srgbClr val="FF0000"/>
                </a:solidFill>
              </a:rPr>
              <a:t>not </a:t>
            </a:r>
            <a:r>
              <a:rPr lang="en-US" altLang="en-US">
                <a:solidFill>
                  <a:srgbClr val="FF0000"/>
                </a:solidFill>
              </a:rPr>
              <a:t>be successful?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75D0-8A75-4EAA-B745-871572BB20C0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101</a:t>
            </a:fld>
            <a:endParaRPr lang="en-US"/>
          </a:p>
        </p:txBody>
      </p:sp>
      <p:grpSp>
        <p:nvGrpSpPr>
          <p:cNvPr id="92163" name="Group 4"/>
          <p:cNvGrpSpPr>
            <a:grpSpLocks/>
          </p:cNvGrpSpPr>
          <p:nvPr/>
        </p:nvGrpSpPr>
        <p:grpSpPr bwMode="auto">
          <a:xfrm>
            <a:off x="2971800" y="5334000"/>
            <a:ext cx="5715000" cy="381000"/>
            <a:chOff x="768" y="624"/>
            <a:chExt cx="3600" cy="240"/>
          </a:xfrm>
        </p:grpSpPr>
        <p:sp>
          <p:nvSpPr>
            <p:cNvPr id="92171" name="Rectangle 5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2" name="Line 6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3" name="Line 7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4" name="Line 8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5" name="Line 9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6" name="Line 10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7" name="Line 11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8" name="Line 12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9" name="Line 13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0" name="Line 14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1" name="Line 15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2" name="Line 16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3" name="Line 17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4" name="Line 18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5" name="Line 19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64" name="Rectangle 20"/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165" name="Rectangle 21"/>
          <p:cNvSpPr>
            <a:spLocks noChangeArrowheads="1"/>
          </p:cNvSpPr>
          <p:nvPr/>
        </p:nvSpPr>
        <p:spPr bwMode="auto">
          <a:xfrm>
            <a:off x="4114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166" name="Rectangle 22"/>
          <p:cNvSpPr>
            <a:spLocks noChangeArrowheads="1"/>
          </p:cNvSpPr>
          <p:nvPr/>
        </p:nvSpPr>
        <p:spPr bwMode="auto">
          <a:xfrm>
            <a:off x="4495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167" name="Rectangle 23"/>
          <p:cNvSpPr>
            <a:spLocks noChangeArrowheads="1"/>
          </p:cNvSpPr>
          <p:nvPr/>
        </p:nvSpPr>
        <p:spPr bwMode="auto">
          <a:xfrm>
            <a:off x="4876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168" name="Rectangle 24"/>
          <p:cNvSpPr>
            <a:spLocks noChangeArrowheads="1"/>
          </p:cNvSpPr>
          <p:nvPr/>
        </p:nvSpPr>
        <p:spPr bwMode="auto">
          <a:xfrm>
            <a:off x="678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169" name="Rectangle 25"/>
          <p:cNvSpPr>
            <a:spLocks noChangeArrowheads="1"/>
          </p:cNvSpPr>
          <p:nvPr/>
        </p:nvSpPr>
        <p:spPr bwMode="auto">
          <a:xfrm>
            <a:off x="716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3450" name="Text Box 26"/>
          <p:cNvSpPr txBox="1">
            <a:spLocks noChangeArrowheads="1"/>
          </p:cNvSpPr>
          <p:nvPr/>
        </p:nvSpPr>
        <p:spPr bwMode="auto">
          <a:xfrm>
            <a:off x="5334000" y="373380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400">
                <a:solidFill>
                  <a:srgbClr val="000099"/>
                </a:solidFill>
                <a:cs typeface="Arial" panose="020B0604020202020204" pitchFamily="34" charset="0"/>
              </a:rPr>
              <a:t>~</a:t>
            </a:r>
            <a:r>
              <a:rPr lang="el-GR" altLang="en-US" sz="4400">
                <a:solidFill>
                  <a:srgbClr val="000099"/>
                </a:solidFill>
                <a:cs typeface="Arial" panose="020B0604020202020204" pitchFamily="34" charset="0"/>
              </a:rPr>
              <a:t>α</a:t>
            </a:r>
            <a:r>
              <a:rPr lang="en-US" altLang="en-US" sz="4400" baseline="30000">
                <a:solidFill>
                  <a:srgbClr val="000099"/>
                </a:solidFill>
                <a:cs typeface="Arial" panose="020B0604020202020204" pitchFamily="34" charset="0"/>
              </a:rPr>
              <a:t>3</a:t>
            </a:r>
            <a:endParaRPr lang="el-GR" altLang="en-US" sz="4400" baseline="30000">
              <a:solidFill>
                <a:srgbClr val="000099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481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0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Running time of insert and search for open addressing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mtClean="0"/>
              <a:t>Average case:  expected number of probes</a:t>
            </a:r>
          </a:p>
          <a:p>
            <a:pPr marL="342900" lvl="1" indent="0">
              <a:buNone/>
            </a:pPr>
            <a:r>
              <a:rPr lang="en-US" altLang="en-US" smtClean="0"/>
              <a:t>sum of the probability of making 1 probe, 2 probes, 3 probes, …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15F3-165D-434B-97F7-B682B87E66AA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102</a:t>
            </a:fld>
            <a:endParaRPr lang="en-US"/>
          </a:p>
        </p:txBody>
      </p:sp>
      <p:graphicFrame>
        <p:nvGraphicFramePr>
          <p:cNvPr id="1044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227511"/>
              </p:ext>
            </p:extLst>
          </p:nvPr>
        </p:nvGraphicFramePr>
        <p:xfrm>
          <a:off x="3505200" y="3001962"/>
          <a:ext cx="49530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6" name="Equation" r:id="rId3" imgW="1955800" imgH="228600" progId="Equation.3">
                  <p:embed/>
                </p:oleObj>
              </mc:Choice>
              <mc:Fallback>
                <p:oleObj name="Equation" r:id="rId3" imgW="1955800" imgH="228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001962"/>
                        <a:ext cx="4953000" cy="579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688615"/>
              </p:ext>
            </p:extLst>
          </p:nvPr>
        </p:nvGraphicFramePr>
        <p:xfrm>
          <a:off x="5181600" y="3679824"/>
          <a:ext cx="16081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7" name="Equation" r:id="rId5" imgW="634725" imgH="291973" progId="Equation.3">
                  <p:embed/>
                </p:oleObj>
              </mc:Choice>
              <mc:Fallback>
                <p:oleObj name="Equation" r:id="rId5" imgW="634725" imgH="291973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679824"/>
                        <a:ext cx="1608138" cy="739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781633"/>
              </p:ext>
            </p:extLst>
          </p:nvPr>
        </p:nvGraphicFramePr>
        <p:xfrm>
          <a:off x="5197475" y="4518024"/>
          <a:ext cx="157638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8" name="Equation" r:id="rId7" imgW="622030" imgH="291973" progId="Equation.3">
                  <p:embed/>
                </p:oleObj>
              </mc:Choice>
              <mc:Fallback>
                <p:oleObj name="Equation" r:id="rId7" imgW="622030" imgH="291973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4518024"/>
                        <a:ext cx="1576388" cy="739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276929"/>
              </p:ext>
            </p:extLst>
          </p:nvPr>
        </p:nvGraphicFramePr>
        <p:xfrm>
          <a:off x="5257801" y="5410198"/>
          <a:ext cx="11906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9" name="Equation" r:id="rId9" imgW="469696" imgH="393529" progId="Equation.3">
                  <p:embed/>
                </p:oleObj>
              </mc:Choice>
              <mc:Fallback>
                <p:oleObj name="Equation" r:id="rId9" imgW="469696" imgH="393529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5410198"/>
                        <a:ext cx="1190625" cy="996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62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Average number of probes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6DFB-75C2-48B9-9276-C4B4EDF12332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103</a:t>
            </a:fld>
            <a:endParaRPr lang="en-US"/>
          </a:p>
        </p:txBody>
      </p:sp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3948113" y="1447800"/>
          <a:ext cx="28956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3" imgW="1143000" imgH="393700" progId="Equation.3">
                  <p:embed/>
                </p:oleObj>
              </mc:Choice>
              <mc:Fallback>
                <p:oleObj name="Equation" r:id="rId3" imgW="1143000" imgH="3937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3" y="1447800"/>
                        <a:ext cx="2895600" cy="996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4211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19400"/>
            <a:ext cx="56261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70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/>
              <a:t>How big should a hashtable be?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A good rule of thumb is the </a:t>
            </a:r>
            <a:r>
              <a:rPr lang="en-US" altLang="en-US" dirty="0" smtClean="0"/>
              <a:t>hash table </a:t>
            </a:r>
            <a:r>
              <a:rPr lang="en-US" altLang="en-US" dirty="0"/>
              <a:t>should be around half full</a:t>
            </a:r>
          </a:p>
          <a:p>
            <a:pPr marL="0" indent="0"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What happens when the </a:t>
            </a:r>
            <a:r>
              <a:rPr lang="en-US" altLang="en-US" dirty="0" smtClean="0">
                <a:solidFill>
                  <a:srgbClr val="FF0000"/>
                </a:solidFill>
              </a:rPr>
              <a:t>hash table </a:t>
            </a:r>
            <a:r>
              <a:rPr lang="en-US" altLang="en-US" dirty="0">
                <a:solidFill>
                  <a:srgbClr val="FF0000"/>
                </a:solidFill>
              </a:rPr>
              <a:t>gets full?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Copy: Create a new table and copy the values over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results in one expensive insert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simple to implement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Amortized copy:  When a certain ratio is hit, grow the table, but copy the entries over a few at a time with every insert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no single insert is expensive and can guarantee per insert performance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more complicated to implement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60C7-3EDA-4BD1-BE1B-4F9B6F18A286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3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 Addressing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2930878" y="1307412"/>
            <a:ext cx="6330244" cy="401247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dirty="0"/>
              <a:t>Suppose:</a:t>
            </a:r>
          </a:p>
          <a:p>
            <a:pPr lvl="1"/>
            <a:r>
              <a:rPr lang="en-US" altLang="en-US" dirty="0"/>
              <a:t>The range of keys is 0..</a:t>
            </a:r>
            <a:r>
              <a:rPr lang="en-US" altLang="en-US" i="1" dirty="0"/>
              <a:t>m</a:t>
            </a:r>
            <a:r>
              <a:rPr lang="en-US" altLang="en-US" dirty="0"/>
              <a:t>-1 </a:t>
            </a:r>
          </a:p>
          <a:p>
            <a:pPr lvl="1"/>
            <a:r>
              <a:rPr lang="en-US" altLang="en-US" dirty="0"/>
              <a:t>Keys are distinct</a:t>
            </a:r>
          </a:p>
          <a:p>
            <a:r>
              <a:rPr lang="en-US" altLang="en-US" dirty="0"/>
              <a:t>The idea:</a:t>
            </a:r>
          </a:p>
          <a:p>
            <a:pPr lvl="1"/>
            <a:r>
              <a:rPr lang="en-US" altLang="en-US" dirty="0"/>
              <a:t>Set up an array T[0..m-1] in which </a:t>
            </a:r>
          </a:p>
          <a:p>
            <a:pPr lvl="2"/>
            <a:r>
              <a:rPr lang="en-US" altLang="en-US" dirty="0"/>
              <a:t>T[</a:t>
            </a:r>
            <a:r>
              <a:rPr lang="en-US" altLang="en-US" i="1" dirty="0" err="1"/>
              <a:t>i</a:t>
            </a:r>
            <a:r>
              <a:rPr lang="en-US" altLang="en-US" dirty="0"/>
              <a:t>] = </a:t>
            </a:r>
            <a:r>
              <a:rPr lang="en-US" altLang="en-US" i="1" dirty="0"/>
              <a:t>x		</a:t>
            </a:r>
            <a:r>
              <a:rPr lang="en-US" altLang="en-US" dirty="0"/>
              <a:t>if </a:t>
            </a:r>
            <a:r>
              <a:rPr lang="en-US" altLang="en-US" i="1" dirty="0"/>
              <a:t>x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 and key[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] =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endParaRPr lang="en-US" altLang="en-US" i="1" dirty="0">
              <a:sym typeface="Symbol" panose="05050102010706020507" pitchFamily="18" charset="2"/>
            </a:endParaRPr>
          </a:p>
          <a:p>
            <a:pPr lvl="2"/>
            <a:r>
              <a:rPr lang="en-US" altLang="en-US" dirty="0"/>
              <a:t>T[</a:t>
            </a:r>
            <a:r>
              <a:rPr lang="en-US" altLang="en-US" i="1" dirty="0" err="1"/>
              <a:t>i</a:t>
            </a:r>
            <a:r>
              <a:rPr lang="en-US" altLang="en-US" dirty="0"/>
              <a:t>] = NULL	otherwise</a:t>
            </a:r>
          </a:p>
          <a:p>
            <a:pPr lvl="1"/>
            <a:r>
              <a:rPr lang="en-US" altLang="en-US" dirty="0"/>
              <a:t>This is called a </a:t>
            </a:r>
            <a:r>
              <a:rPr lang="en-US" altLang="en-US" i="1" dirty="0">
                <a:solidFill>
                  <a:srgbClr val="0000CC"/>
                </a:solidFill>
              </a:rPr>
              <a:t>direct-address table</a:t>
            </a:r>
            <a:endParaRPr lang="en-US" altLang="en-US" dirty="0">
              <a:solidFill>
                <a:srgbClr val="0000CC"/>
              </a:solidFill>
            </a:endParaRPr>
          </a:p>
          <a:p>
            <a:pPr lvl="2"/>
            <a:r>
              <a:rPr lang="en-US" altLang="en-US" dirty="0"/>
              <a:t>Operations take O(1) time!</a:t>
            </a:r>
          </a:p>
          <a:p>
            <a:pPr lvl="2"/>
            <a:r>
              <a:rPr lang="en-US" altLang="en-US" i="1" dirty="0">
                <a:solidFill>
                  <a:srgbClr val="0000CC"/>
                </a:solidFill>
              </a:rPr>
              <a:t>So what’s the problem?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C022-AE3E-4C7C-8791-830E6C9A6687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6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Why not just arrays aka direct-address tables?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0D43-16E5-4A1E-BF2F-F464CAE1E930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1506" name="Group 3"/>
          <p:cNvGrpSpPr>
            <a:grpSpLocks/>
          </p:cNvGrpSpPr>
          <p:nvPr/>
        </p:nvGrpSpPr>
        <p:grpSpPr bwMode="auto">
          <a:xfrm>
            <a:off x="3886200" y="5410200"/>
            <a:ext cx="5715000" cy="381000"/>
            <a:chOff x="768" y="624"/>
            <a:chExt cx="3600" cy="240"/>
          </a:xfrm>
        </p:grpSpPr>
        <p:sp>
          <p:nvSpPr>
            <p:cNvPr id="21512" name="Rectangle 4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13" name="Line 5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6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7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8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9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0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11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12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3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4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15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16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17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18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Text Box 19"/>
          <p:cNvSpPr txBox="1">
            <a:spLocks noChangeArrowheads="1"/>
          </p:cNvSpPr>
          <p:nvPr/>
        </p:nvSpPr>
        <p:spPr bwMode="auto">
          <a:xfrm>
            <a:off x="2514600" y="541020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Array</a:t>
            </a:r>
          </a:p>
        </p:txBody>
      </p:sp>
      <p:sp>
        <p:nvSpPr>
          <p:cNvPr id="21508" name="Oval 20"/>
          <p:cNvSpPr>
            <a:spLocks noChangeArrowheads="1"/>
          </p:cNvSpPr>
          <p:nvPr/>
        </p:nvSpPr>
        <p:spPr bwMode="auto">
          <a:xfrm>
            <a:off x="2362200" y="1600200"/>
            <a:ext cx="3810000" cy="30480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1509" name="Text Box 21"/>
          <p:cNvSpPr txBox="1">
            <a:spLocks noChangeArrowheads="1"/>
          </p:cNvSpPr>
          <p:nvPr/>
        </p:nvSpPr>
        <p:spPr bwMode="auto">
          <a:xfrm>
            <a:off x="2971800" y="2133601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universe of keys - U</a:t>
            </a:r>
          </a:p>
        </p:txBody>
      </p:sp>
      <p:sp>
        <p:nvSpPr>
          <p:cNvPr id="21510" name="AutoShape 22"/>
          <p:cNvSpPr>
            <a:spLocks noChangeArrowheads="1"/>
          </p:cNvSpPr>
          <p:nvPr/>
        </p:nvSpPr>
        <p:spPr bwMode="auto">
          <a:xfrm rot="2489101">
            <a:off x="6019800" y="4038600"/>
            <a:ext cx="1295400" cy="914400"/>
          </a:xfrm>
          <a:prstGeom prst="rightArrow">
            <a:avLst>
              <a:gd name="adj1" fmla="val 50000"/>
              <a:gd name="adj2" fmla="val 35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7239000" y="1828801"/>
            <a:ext cx="289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array must be as large as the universe of keys</a:t>
            </a:r>
          </a:p>
        </p:txBody>
      </p:sp>
    </p:spTree>
    <p:extLst>
      <p:ext uri="{BB962C8B-B14F-4D97-AF65-F5344CB8AC3E}">
        <p14:creationId xmlns:p14="http://schemas.microsoft.com/office/powerpoint/2010/main" val="1294659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not just arrays?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C4DD-2F05-4F88-8170-723DCD411AF3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2530" name="Group 3"/>
          <p:cNvGrpSpPr>
            <a:grpSpLocks/>
          </p:cNvGrpSpPr>
          <p:nvPr/>
        </p:nvGrpSpPr>
        <p:grpSpPr bwMode="auto">
          <a:xfrm>
            <a:off x="3886200" y="5410200"/>
            <a:ext cx="5715000" cy="381000"/>
            <a:chOff x="768" y="624"/>
            <a:chExt cx="3600" cy="240"/>
          </a:xfrm>
        </p:grpSpPr>
        <p:sp>
          <p:nvSpPr>
            <p:cNvPr id="22541" name="Rectangle 4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42" name="Line 5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Line 6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7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8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9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10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11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12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13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14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15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16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17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Line 18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1" name="Text Box 19"/>
          <p:cNvSpPr txBox="1">
            <a:spLocks noChangeArrowheads="1"/>
          </p:cNvSpPr>
          <p:nvPr/>
        </p:nvSpPr>
        <p:spPr bwMode="auto">
          <a:xfrm>
            <a:off x="2514600" y="541020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Array</a:t>
            </a:r>
          </a:p>
        </p:txBody>
      </p:sp>
      <p:sp>
        <p:nvSpPr>
          <p:cNvPr id="22532" name="Oval 20"/>
          <p:cNvSpPr>
            <a:spLocks noChangeArrowheads="1"/>
          </p:cNvSpPr>
          <p:nvPr/>
        </p:nvSpPr>
        <p:spPr bwMode="auto">
          <a:xfrm>
            <a:off x="2362200" y="1600200"/>
            <a:ext cx="3810000" cy="30480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3" name="AutoShape 22"/>
          <p:cNvSpPr>
            <a:spLocks noChangeArrowheads="1"/>
          </p:cNvSpPr>
          <p:nvPr/>
        </p:nvSpPr>
        <p:spPr bwMode="auto">
          <a:xfrm rot="2489101">
            <a:off x="6019800" y="4038600"/>
            <a:ext cx="1295400" cy="914400"/>
          </a:xfrm>
          <a:prstGeom prst="rightArrow">
            <a:avLst>
              <a:gd name="adj1" fmla="val 50000"/>
              <a:gd name="adj2" fmla="val 35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4" name="Text Box 23"/>
          <p:cNvSpPr txBox="1">
            <a:spLocks noChangeArrowheads="1"/>
          </p:cNvSpPr>
          <p:nvPr/>
        </p:nvSpPr>
        <p:spPr bwMode="auto">
          <a:xfrm>
            <a:off x="7239000" y="1828801"/>
            <a:ext cx="289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array must be as large as the universe of keys</a:t>
            </a:r>
          </a:p>
        </p:txBody>
      </p:sp>
      <p:sp>
        <p:nvSpPr>
          <p:cNvPr id="22535" name="Text Box 24"/>
          <p:cNvSpPr txBox="1">
            <a:spLocks noChangeArrowheads="1"/>
          </p:cNvSpPr>
          <p:nvPr/>
        </p:nvSpPr>
        <p:spPr bwMode="auto">
          <a:xfrm>
            <a:off x="7239000" y="2803526"/>
            <a:ext cx="289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space of actual keys is often much smaller than the actual keys</a:t>
            </a:r>
          </a:p>
        </p:txBody>
      </p:sp>
      <p:sp>
        <p:nvSpPr>
          <p:cNvPr id="22536" name="Rectangle 25"/>
          <p:cNvSpPr>
            <a:spLocks noChangeArrowheads="1"/>
          </p:cNvSpPr>
          <p:nvPr/>
        </p:nvSpPr>
        <p:spPr bwMode="auto">
          <a:xfrm>
            <a:off x="4267200" y="5410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7" name="Rectangle 26"/>
          <p:cNvSpPr>
            <a:spLocks noChangeArrowheads="1"/>
          </p:cNvSpPr>
          <p:nvPr/>
        </p:nvSpPr>
        <p:spPr bwMode="auto">
          <a:xfrm>
            <a:off x="8077200" y="5410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8" name="Oval 27"/>
          <p:cNvSpPr>
            <a:spLocks noChangeArrowheads="1"/>
          </p:cNvSpPr>
          <p:nvPr/>
        </p:nvSpPr>
        <p:spPr bwMode="auto">
          <a:xfrm>
            <a:off x="3597536" y="3017838"/>
            <a:ext cx="1371600" cy="11430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539" name="Text Box 28"/>
          <p:cNvSpPr txBox="1">
            <a:spLocks noChangeArrowheads="1"/>
          </p:cNvSpPr>
          <p:nvPr/>
        </p:nvSpPr>
        <p:spPr bwMode="auto">
          <a:xfrm>
            <a:off x="3886200" y="32004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solidFill>
                  <a:schemeClr val="bg1">
                    <a:lumMod val="95000"/>
                  </a:schemeClr>
                </a:solidFill>
              </a:rPr>
              <a:t>actual</a:t>
            </a:r>
            <a:br>
              <a:rPr lang="en-US" altLang="en-US" sz="1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en-US" sz="1800" b="1" dirty="0">
                <a:solidFill>
                  <a:schemeClr val="bg1">
                    <a:lumMod val="95000"/>
                  </a:schemeClr>
                </a:solidFill>
              </a:rPr>
              <a:t>keys, n</a:t>
            </a:r>
          </a:p>
        </p:txBody>
      </p:sp>
      <p:sp>
        <p:nvSpPr>
          <p:cNvPr id="22540" name="Text Box 30"/>
          <p:cNvSpPr txBox="1">
            <a:spLocks noChangeArrowheads="1"/>
          </p:cNvSpPr>
          <p:nvPr/>
        </p:nvSpPr>
        <p:spPr bwMode="auto">
          <a:xfrm>
            <a:off x="2971800" y="2133601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universe of keys - U</a:t>
            </a:r>
          </a:p>
        </p:txBody>
      </p:sp>
    </p:spTree>
    <p:extLst>
      <p:ext uri="{BB962C8B-B14F-4D97-AF65-F5344CB8AC3E}">
        <p14:creationId xmlns:p14="http://schemas.microsoft.com/office/powerpoint/2010/main" val="103827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not arrays?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Think of indexing all last names &lt; 10 characters</a:t>
            </a:r>
          </a:p>
          <a:p>
            <a:pPr lvl="1" eaLnBrk="1" hangingPunct="1"/>
            <a:r>
              <a:rPr lang="en-US" altLang="en-US"/>
              <a:t>Census listing of all last names </a:t>
            </a:r>
            <a:r>
              <a:rPr lang="en-US" altLang="en-US" sz="1800">
                <a:hlinkClick r:id="rId2"/>
              </a:rPr>
              <a:t>http://www.census.gov/genealogy/names/dist.all.last</a:t>
            </a:r>
            <a:endParaRPr lang="en-US" altLang="en-US"/>
          </a:p>
          <a:p>
            <a:pPr lvl="2" eaLnBrk="1" hangingPunct="1"/>
            <a:r>
              <a:rPr lang="en-US" altLang="en-US"/>
              <a:t>88,799 last names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What is the size of our space of keys?</a:t>
            </a:r>
          </a:p>
          <a:p>
            <a:pPr lvl="2" eaLnBrk="1" hangingPunct="1"/>
            <a:r>
              <a:rPr lang="en-US" altLang="en-US"/>
              <a:t>26</a:t>
            </a:r>
            <a:r>
              <a:rPr lang="en-US" altLang="en-US" baseline="30000"/>
              <a:t>10</a:t>
            </a:r>
            <a:r>
              <a:rPr lang="en-US" altLang="en-US"/>
              <a:t> = a big number</a:t>
            </a:r>
          </a:p>
          <a:p>
            <a:pPr lvl="1" eaLnBrk="1" hangingPunct="1"/>
            <a:r>
              <a:rPr lang="en-US" altLang="en-US"/>
              <a:t>Not feasible!</a:t>
            </a:r>
          </a:p>
          <a:p>
            <a:pPr lvl="1" eaLnBrk="1" hangingPunct="1"/>
            <a:r>
              <a:rPr lang="en-US" altLang="en-US"/>
              <a:t>Even if it were, not space efficient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0B8-7430-4DBD-BCAD-E060A2239554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56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load of a table/hashtable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63977" y="3429001"/>
            <a:ext cx="9350023" cy="917222"/>
          </a:xfr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What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is the load factor of the last example?</a:t>
            </a:r>
          </a:p>
          <a:p>
            <a:pPr lvl="1" eaLnBrk="1" hangingPunct="1"/>
            <a:r>
              <a:rPr lang="el-GR" altLang="en-US" sz="2000" dirty="0">
                <a:cs typeface="Arial" panose="020B0604020202020204" pitchFamily="34" charset="0"/>
              </a:rPr>
              <a:t>α</a:t>
            </a:r>
            <a:r>
              <a:rPr lang="en-US" altLang="en-US" sz="2000" dirty="0">
                <a:cs typeface="Arial" panose="020B0604020202020204" pitchFamily="34" charset="0"/>
              </a:rPr>
              <a:t> = 88,799 / 26</a:t>
            </a:r>
            <a:r>
              <a:rPr lang="en-US" altLang="en-US" sz="2000" baseline="30000" dirty="0">
                <a:cs typeface="Arial" panose="020B0604020202020204" pitchFamily="34" charset="0"/>
              </a:rPr>
              <a:t>10</a:t>
            </a:r>
            <a:r>
              <a:rPr lang="en-US" altLang="en-US" sz="2000" dirty="0">
                <a:cs typeface="Arial" panose="020B0604020202020204" pitchFamily="34" charset="0"/>
              </a:rPr>
              <a:t> would be the load factor of last names using direct-</a:t>
            </a:r>
            <a:r>
              <a:rPr lang="en-US" altLang="en-US" sz="2000" dirty="0" smtClean="0">
                <a:cs typeface="Arial" panose="020B0604020202020204" pitchFamily="34" charset="0"/>
              </a:rPr>
              <a:t>addressing</a:t>
            </a:r>
            <a:endParaRPr lang="en-US" altLang="en-US" sz="2000" dirty="0"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4218-EE89-4B7B-B231-2E09B46557B3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41978" y="1504966"/>
            <a:ext cx="5681133" cy="143014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smtClean="0"/>
              <a:t>m = number of possible entries in the table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smtClean="0"/>
              <a:t>n = number of keys stored in the table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l-GR" altLang="en-US" sz="2400" smtClean="0">
                <a:cs typeface="Arial" panose="020B0604020202020204" pitchFamily="34" charset="0"/>
              </a:rPr>
              <a:t>α</a:t>
            </a:r>
            <a:r>
              <a:rPr lang="en-US" altLang="en-US" sz="2400" smtClean="0">
                <a:cs typeface="Arial" panose="020B0604020202020204" pitchFamily="34" charset="0"/>
              </a:rPr>
              <a:t> = n/m is the </a:t>
            </a:r>
            <a:r>
              <a:rPr lang="en-US" altLang="en-US" sz="2400" b="1" smtClean="0">
                <a:cs typeface="Arial" panose="020B0604020202020204" pitchFamily="34" charset="0"/>
              </a:rPr>
              <a:t>load factor</a:t>
            </a:r>
            <a:r>
              <a:rPr lang="en-US" altLang="en-US" sz="2400" smtClean="0">
                <a:cs typeface="Arial" panose="020B0604020202020204" pitchFamily="34" charset="0"/>
              </a:rPr>
              <a:t> of the hashtable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13378" y="4865511"/>
            <a:ext cx="5980290" cy="142804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 smtClean="0">
                <a:cs typeface="Arial" panose="020B0604020202020204" pitchFamily="34" charset="0"/>
              </a:rPr>
              <a:t>The smaller </a:t>
            </a:r>
            <a:r>
              <a:rPr lang="el-GR" altLang="en-US" sz="2400" dirty="0" smtClean="0">
                <a:cs typeface="Arial" panose="020B0604020202020204" pitchFamily="34" charset="0"/>
              </a:rPr>
              <a:t>α</a:t>
            </a:r>
            <a:r>
              <a:rPr lang="en-US" altLang="en-US" sz="2400" dirty="0" smtClean="0">
                <a:cs typeface="Arial" panose="020B0604020202020204" pitchFamily="34" charset="0"/>
              </a:rPr>
              <a:t>, the more wasteful the table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 smtClean="0"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 smtClean="0">
                <a:cs typeface="Arial" panose="020B0604020202020204" pitchFamily="34" charset="0"/>
              </a:rPr>
              <a:t>The load also helps us talk about run time</a:t>
            </a:r>
            <a:endParaRPr lang="el-GR" alt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9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Problem </a:t>
            </a:r>
            <a:r>
              <a:rPr lang="en-US" altLang="en-US" dirty="0" smtClean="0"/>
              <a:t>With Direct </a:t>
            </a:r>
            <a:r>
              <a:rPr lang="en-US" altLang="en-US" dirty="0"/>
              <a:t>Addressing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Direct addressing works well when the range </a:t>
            </a:r>
            <a:r>
              <a:rPr lang="en-US" altLang="en-US" i="1" dirty="0"/>
              <a:t>m</a:t>
            </a:r>
            <a:r>
              <a:rPr lang="en-US" altLang="en-US" dirty="0"/>
              <a:t> of keys is relatively small</a:t>
            </a:r>
          </a:p>
          <a:p>
            <a:r>
              <a:rPr lang="en-US" altLang="en-US" dirty="0"/>
              <a:t>But what if the keys are 32-bit integers?</a:t>
            </a:r>
          </a:p>
          <a:p>
            <a:pPr lvl="1"/>
            <a:r>
              <a:rPr lang="en-US" altLang="en-US" dirty="0"/>
              <a:t>Problem 1: direct-address table will have </a:t>
            </a:r>
            <a:r>
              <a:rPr lang="en-US" altLang="en-US" dirty="0" smtClean="0"/>
              <a:t>2</a:t>
            </a:r>
            <a:r>
              <a:rPr lang="en-US" altLang="en-US" baseline="30000" dirty="0" smtClean="0"/>
              <a:t>32</a:t>
            </a:r>
            <a:r>
              <a:rPr lang="en-US" altLang="en-US" dirty="0" smtClean="0"/>
              <a:t> </a:t>
            </a:r>
            <a:r>
              <a:rPr lang="en-US" altLang="en-US" dirty="0"/>
              <a:t>entries,  more than 4 billion</a:t>
            </a:r>
          </a:p>
          <a:p>
            <a:pPr lvl="1"/>
            <a:r>
              <a:rPr lang="en-US" altLang="en-US" dirty="0"/>
              <a:t>Problem 2: even if memory is not an issue, the time to initialize the elements to NULL  may be</a:t>
            </a:r>
          </a:p>
          <a:p>
            <a:r>
              <a:rPr lang="en-US" altLang="en-US" dirty="0"/>
              <a:t>Solution: map keys to smaller range 0..</a:t>
            </a:r>
            <a:r>
              <a:rPr lang="en-US" altLang="en-US" i="1" dirty="0"/>
              <a:t>m</a:t>
            </a:r>
            <a:r>
              <a:rPr lang="en-US" altLang="en-US" dirty="0"/>
              <a:t>-1</a:t>
            </a:r>
          </a:p>
          <a:p>
            <a:r>
              <a:rPr lang="en-US" altLang="en-US" dirty="0"/>
              <a:t>This mapping is called a </a:t>
            </a:r>
            <a:r>
              <a:rPr lang="en-US" altLang="en-US" i="1" dirty="0">
                <a:solidFill>
                  <a:srgbClr val="0000CC"/>
                </a:solidFill>
              </a:rPr>
              <a:t>hash function</a:t>
            </a:r>
            <a:r>
              <a:rPr lang="en-US" altLang="en-US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0E3-54C0-4489-8260-02180100CB67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17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 function, </a:t>
            </a:r>
            <a:r>
              <a:rPr lang="en-US" altLang="en-US" i="1" smtClean="0"/>
              <a:t>h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hash function is a function that maps the universe of keys to the slots in the </a:t>
            </a:r>
            <a:r>
              <a:rPr lang="en-US" altLang="en-US" dirty="0" smtClean="0"/>
              <a:t>hash table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51F9-4318-4BE4-8E12-67CD2703F889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3962400" y="2474491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4419600" y="3352801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universe of keys - U</a:t>
            </a:r>
          </a:p>
        </p:txBody>
      </p:sp>
      <p:sp>
        <p:nvSpPr>
          <p:cNvPr id="26629" name="AutoShape 6"/>
          <p:cNvSpPr>
            <a:spLocks noChangeArrowheads="1"/>
          </p:cNvSpPr>
          <p:nvPr/>
        </p:nvSpPr>
        <p:spPr bwMode="auto">
          <a:xfrm rot="5400000">
            <a:off x="4953000" y="4760491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6630" name="Group 7"/>
          <p:cNvGrpSpPr>
            <a:grpSpLocks/>
          </p:cNvGrpSpPr>
          <p:nvPr/>
        </p:nvGrpSpPr>
        <p:grpSpPr bwMode="auto">
          <a:xfrm>
            <a:off x="2514600" y="5947608"/>
            <a:ext cx="5715000" cy="381000"/>
            <a:chOff x="768" y="624"/>
            <a:chExt cx="3600" cy="240"/>
          </a:xfrm>
        </p:grpSpPr>
        <p:sp>
          <p:nvSpPr>
            <p:cNvPr id="26636" name="Rectangle 8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37" name="Line 9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0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2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13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14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15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16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17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18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19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20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Line 21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22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1" name="Text Box 23"/>
          <p:cNvSpPr txBox="1">
            <a:spLocks noChangeArrowheads="1"/>
          </p:cNvSpPr>
          <p:nvPr/>
        </p:nvSpPr>
        <p:spPr bwMode="auto">
          <a:xfrm>
            <a:off x="8610600" y="5871408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m &lt;&lt; |U|</a:t>
            </a:r>
          </a:p>
        </p:txBody>
      </p:sp>
      <p:sp>
        <p:nvSpPr>
          <p:cNvPr id="26632" name="Oval 25"/>
          <p:cNvSpPr>
            <a:spLocks noChangeArrowheads="1"/>
          </p:cNvSpPr>
          <p:nvPr/>
        </p:nvSpPr>
        <p:spPr bwMode="auto">
          <a:xfrm>
            <a:off x="4876800" y="40386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3" name="Oval 28"/>
          <p:cNvSpPr>
            <a:spLocks noChangeArrowheads="1"/>
          </p:cNvSpPr>
          <p:nvPr/>
        </p:nvSpPr>
        <p:spPr bwMode="auto">
          <a:xfrm>
            <a:off x="5257800" y="41148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4" name="Oval 33"/>
          <p:cNvSpPr>
            <a:spLocks noChangeArrowheads="1"/>
          </p:cNvSpPr>
          <p:nvPr/>
        </p:nvSpPr>
        <p:spPr bwMode="auto">
          <a:xfrm>
            <a:off x="5791200" y="39624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5" name="Text Box 34"/>
          <p:cNvSpPr txBox="1">
            <a:spLocks noChangeArrowheads="1"/>
          </p:cNvSpPr>
          <p:nvPr/>
        </p:nvSpPr>
        <p:spPr bwMode="auto">
          <a:xfrm>
            <a:off x="6324600" y="4912892"/>
            <a:ext cx="35052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hash function, h: U </a:t>
            </a:r>
            <a:r>
              <a:rPr lang="en-US" altLang="en-US" sz="1800">
                <a:latin typeface="Wingdings" panose="05000000000000000000" pitchFamily="2" charset="2"/>
                <a:sym typeface="Wingdings" panose="05000000000000000000" pitchFamily="2" charset="2"/>
              </a:rPr>
              <a:t></a:t>
            </a:r>
            <a:r>
              <a:rPr lang="en-US" altLang="en-US" sz="1800"/>
              <a:t>m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5403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 function, </a:t>
            </a:r>
            <a:r>
              <a:rPr lang="en-US" altLang="en-US" i="1" smtClean="0"/>
              <a:t>h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hash function is a function that maps the universe of keys to the slots in the </a:t>
            </a:r>
            <a:r>
              <a:rPr lang="en-US" altLang="en-US" dirty="0" smtClean="0"/>
              <a:t>hash table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F3C6-265B-455C-8FD6-2199DC057B13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7651" name="Oval 4"/>
          <p:cNvSpPr>
            <a:spLocks noChangeArrowheads="1"/>
          </p:cNvSpPr>
          <p:nvPr/>
        </p:nvSpPr>
        <p:spPr bwMode="auto">
          <a:xfrm>
            <a:off x="3962400" y="2402297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4419600" y="3088098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universe of keys - U</a:t>
            </a:r>
          </a:p>
        </p:txBody>
      </p:sp>
      <p:sp>
        <p:nvSpPr>
          <p:cNvPr id="27653" name="AutoShape 6"/>
          <p:cNvSpPr>
            <a:spLocks noChangeArrowheads="1"/>
          </p:cNvSpPr>
          <p:nvPr/>
        </p:nvSpPr>
        <p:spPr bwMode="auto">
          <a:xfrm rot="5400000">
            <a:off x="4953000" y="4688297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7654" name="Group 7"/>
          <p:cNvGrpSpPr>
            <a:grpSpLocks/>
          </p:cNvGrpSpPr>
          <p:nvPr/>
        </p:nvGrpSpPr>
        <p:grpSpPr bwMode="auto">
          <a:xfrm>
            <a:off x="2514600" y="5983697"/>
            <a:ext cx="5715000" cy="381000"/>
            <a:chOff x="768" y="624"/>
            <a:chExt cx="3600" cy="240"/>
          </a:xfrm>
        </p:grpSpPr>
        <p:sp>
          <p:nvSpPr>
            <p:cNvPr id="27666" name="Rectangle 8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67" name="Line 9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10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11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12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13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Line 14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Line 15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Line 16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Line 17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Line 18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Line 19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Line 20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Line 21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Line 22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5" name="Text Box 23"/>
          <p:cNvSpPr txBox="1">
            <a:spLocks noChangeArrowheads="1"/>
          </p:cNvSpPr>
          <p:nvPr/>
        </p:nvSpPr>
        <p:spPr bwMode="auto">
          <a:xfrm>
            <a:off x="8610600" y="5907497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m &lt;&lt; |U|</a:t>
            </a:r>
          </a:p>
        </p:txBody>
      </p:sp>
      <p:sp>
        <p:nvSpPr>
          <p:cNvPr id="27656" name="Oval 25"/>
          <p:cNvSpPr>
            <a:spLocks noChangeArrowheads="1"/>
          </p:cNvSpPr>
          <p:nvPr/>
        </p:nvSpPr>
        <p:spPr bwMode="auto">
          <a:xfrm>
            <a:off x="4876800" y="3773897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57" name="Line 26"/>
          <p:cNvSpPr>
            <a:spLocks noChangeShapeType="1"/>
          </p:cNvSpPr>
          <p:nvPr/>
        </p:nvSpPr>
        <p:spPr bwMode="auto">
          <a:xfrm flipH="1">
            <a:off x="4343400" y="4078697"/>
            <a:ext cx="609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Rectangle 27"/>
          <p:cNvSpPr>
            <a:spLocks noChangeArrowheads="1"/>
          </p:cNvSpPr>
          <p:nvPr/>
        </p:nvSpPr>
        <p:spPr bwMode="auto">
          <a:xfrm>
            <a:off x="4038600" y="5983697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59" name="Oval 28"/>
          <p:cNvSpPr>
            <a:spLocks noChangeArrowheads="1"/>
          </p:cNvSpPr>
          <p:nvPr/>
        </p:nvSpPr>
        <p:spPr bwMode="auto">
          <a:xfrm>
            <a:off x="5257800" y="3850097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60" name="Rectangle 29"/>
          <p:cNvSpPr>
            <a:spLocks noChangeArrowheads="1"/>
          </p:cNvSpPr>
          <p:nvPr/>
        </p:nvSpPr>
        <p:spPr bwMode="auto">
          <a:xfrm>
            <a:off x="4800600" y="5983697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61" name="Rectangle 30"/>
          <p:cNvSpPr>
            <a:spLocks noChangeArrowheads="1"/>
          </p:cNvSpPr>
          <p:nvPr/>
        </p:nvSpPr>
        <p:spPr bwMode="auto">
          <a:xfrm>
            <a:off x="6324600" y="5983697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62" name="Line 31"/>
          <p:cNvSpPr>
            <a:spLocks noChangeShapeType="1"/>
          </p:cNvSpPr>
          <p:nvPr/>
        </p:nvSpPr>
        <p:spPr bwMode="auto">
          <a:xfrm flipH="1">
            <a:off x="5029200" y="4154897"/>
            <a:ext cx="304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32"/>
          <p:cNvSpPr>
            <a:spLocks noChangeShapeType="1"/>
          </p:cNvSpPr>
          <p:nvPr/>
        </p:nvSpPr>
        <p:spPr bwMode="auto">
          <a:xfrm>
            <a:off x="5943600" y="4078697"/>
            <a:ext cx="533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Oval 33"/>
          <p:cNvSpPr>
            <a:spLocks noChangeArrowheads="1"/>
          </p:cNvSpPr>
          <p:nvPr/>
        </p:nvSpPr>
        <p:spPr bwMode="auto">
          <a:xfrm>
            <a:off x="5791200" y="3697697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65" name="Text Box 34"/>
          <p:cNvSpPr txBox="1">
            <a:spLocks noChangeArrowheads="1"/>
          </p:cNvSpPr>
          <p:nvPr/>
        </p:nvSpPr>
        <p:spPr bwMode="auto">
          <a:xfrm>
            <a:off x="6324600" y="4840697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hash function, h: U </a:t>
            </a:r>
            <a:r>
              <a:rPr lang="en-US" altLang="en-US" sz="1800">
                <a:latin typeface="Wingdings" panose="05000000000000000000" pitchFamily="2" charset="2"/>
                <a:sym typeface="Wingdings" panose="05000000000000000000" pitchFamily="2" charset="2"/>
              </a:rPr>
              <a:t></a:t>
            </a:r>
            <a:r>
              <a:rPr lang="en-US" altLang="en-US" sz="180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221280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 Functions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573012" y="1222744"/>
            <a:ext cx="10780788" cy="49542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hlink"/>
                </a:solidFill>
              </a:rPr>
              <a:t>U</a:t>
            </a:r>
            <a:r>
              <a:rPr lang="en-US" altLang="en-US" dirty="0"/>
              <a:t> – Universe of all possible keys.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CC3300"/>
                </a:solidFill>
              </a:rPr>
              <a:t>Hash function </a:t>
            </a:r>
            <a:r>
              <a:rPr lang="en-US" altLang="en-US" i="1" dirty="0">
                <a:solidFill>
                  <a:srgbClr val="CC3300"/>
                </a:solidFill>
              </a:rPr>
              <a:t>h</a:t>
            </a:r>
            <a:r>
              <a:rPr lang="en-US" altLang="en-US" dirty="0">
                <a:solidFill>
                  <a:srgbClr val="CC3300"/>
                </a:solidFill>
              </a:rPr>
              <a:t>:</a:t>
            </a:r>
            <a:r>
              <a:rPr lang="en-US" altLang="en-US" dirty="0"/>
              <a:t> Mapping from </a:t>
            </a:r>
            <a:r>
              <a:rPr lang="en-US" altLang="en-US" i="1" dirty="0"/>
              <a:t>U</a:t>
            </a:r>
            <a:r>
              <a:rPr lang="en-US" altLang="en-US" dirty="0"/>
              <a:t> to the slots of a hash table </a:t>
            </a:r>
            <a:r>
              <a:rPr lang="en-US" altLang="en-US" i="1" dirty="0"/>
              <a:t>T</a:t>
            </a:r>
            <a:r>
              <a:rPr lang="en-US" altLang="en-US" dirty="0"/>
              <a:t>[0</a:t>
            </a:r>
            <a:r>
              <a:rPr lang="en-US" altLang="en-US" i="1" dirty="0"/>
              <a:t>..m</a:t>
            </a:r>
            <a:r>
              <a:rPr lang="en-US" altLang="en-US" dirty="0"/>
              <a:t>–1]</a:t>
            </a:r>
            <a:r>
              <a:rPr lang="en-US" altLang="en-US" i="1" dirty="0"/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i="1" dirty="0"/>
              <a:t>            </a:t>
            </a:r>
            <a:r>
              <a:rPr lang="en-US" altLang="en-US" i="1" dirty="0">
                <a:solidFill>
                  <a:schemeClr val="hlink"/>
                </a:solidFill>
              </a:rPr>
              <a:t>h</a:t>
            </a:r>
            <a:r>
              <a:rPr lang="en-US" altLang="en-US" dirty="0">
                <a:solidFill>
                  <a:schemeClr val="hlink"/>
                </a:solidFill>
              </a:rPr>
              <a:t> : </a:t>
            </a:r>
            <a:r>
              <a:rPr lang="en-US" altLang="en-US" i="1" dirty="0">
                <a:solidFill>
                  <a:schemeClr val="hlink"/>
                </a:solidFill>
              </a:rPr>
              <a:t>U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hlink"/>
                </a:solidFill>
              </a:rPr>
              <a:t> {0</a:t>
            </a:r>
            <a:r>
              <a:rPr lang="en-US" altLang="en-US" i="1" dirty="0">
                <a:solidFill>
                  <a:schemeClr val="hlink"/>
                </a:solidFill>
              </a:rPr>
              <a:t>,</a:t>
            </a:r>
            <a:r>
              <a:rPr lang="en-US" altLang="en-US" dirty="0">
                <a:solidFill>
                  <a:schemeClr val="hlink"/>
                </a:solidFill>
              </a:rPr>
              <a:t>1</a:t>
            </a:r>
            <a:r>
              <a:rPr lang="en-US" altLang="en-US" i="1" dirty="0">
                <a:solidFill>
                  <a:schemeClr val="hlink"/>
                </a:solidFill>
              </a:rPr>
              <a:t>,…, m</a:t>
            </a:r>
            <a:r>
              <a:rPr lang="en-US" altLang="en-US" dirty="0">
                <a:solidFill>
                  <a:schemeClr val="hlink"/>
                </a:solidFill>
              </a:rPr>
              <a:t>–1}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With direct addressing, key </a:t>
            </a:r>
            <a:r>
              <a:rPr lang="en-US" altLang="en-US" i="1" dirty="0"/>
              <a:t>k</a:t>
            </a:r>
            <a:r>
              <a:rPr lang="en-US" altLang="en-US" dirty="0"/>
              <a:t> maps to slot </a:t>
            </a:r>
            <a:r>
              <a:rPr lang="en-US" altLang="en-US" i="1" dirty="0"/>
              <a:t>T</a:t>
            </a:r>
            <a:r>
              <a:rPr lang="en-US" altLang="en-US" dirty="0" smtClean="0"/>
              <a:t>[</a:t>
            </a:r>
            <a:r>
              <a:rPr lang="en-US" altLang="en-US" i="1" dirty="0"/>
              <a:t>k</a:t>
            </a:r>
            <a:r>
              <a:rPr lang="en-US" altLang="en-US" dirty="0"/>
              <a:t>].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With hash tables, key </a:t>
            </a:r>
            <a:r>
              <a:rPr lang="en-US" altLang="en-US" i="1" dirty="0"/>
              <a:t>k</a:t>
            </a:r>
            <a:r>
              <a:rPr lang="en-US" altLang="en-US" dirty="0"/>
              <a:t> maps or </a:t>
            </a:r>
            <a:r>
              <a:rPr lang="en-US" altLang="en-US" dirty="0">
                <a:solidFill>
                  <a:srgbClr val="CC3300"/>
                </a:solidFill>
              </a:rPr>
              <a:t>“hashes”</a:t>
            </a:r>
            <a:r>
              <a:rPr lang="en-US" altLang="en-US" dirty="0"/>
              <a:t> to slot </a:t>
            </a:r>
            <a:r>
              <a:rPr lang="en-US" altLang="en-US" i="1" dirty="0"/>
              <a:t>T</a:t>
            </a:r>
            <a:r>
              <a:rPr lang="en-US" altLang="en-US" dirty="0"/>
              <a:t>[</a:t>
            </a:r>
            <a:r>
              <a:rPr lang="en-US" altLang="en-US" i="1" dirty="0"/>
              <a:t>h</a:t>
            </a:r>
            <a:r>
              <a:rPr lang="en-US" altLang="en-US" dirty="0"/>
              <a:t>[</a:t>
            </a:r>
            <a:r>
              <a:rPr lang="en-US" altLang="en-US" i="1" dirty="0"/>
              <a:t>k</a:t>
            </a:r>
            <a:r>
              <a:rPr lang="en-US" altLang="en-US" dirty="0"/>
              <a:t>]].</a:t>
            </a:r>
          </a:p>
          <a:p>
            <a:pPr>
              <a:lnSpc>
                <a:spcPct val="90000"/>
              </a:lnSpc>
            </a:pPr>
            <a:r>
              <a:rPr lang="en-US" altLang="en-US" i="1" dirty="0"/>
              <a:t>h</a:t>
            </a:r>
            <a:r>
              <a:rPr lang="en-US" altLang="en-US" dirty="0"/>
              <a:t>[</a:t>
            </a:r>
            <a:r>
              <a:rPr lang="en-US" altLang="en-US" i="1" dirty="0"/>
              <a:t>k</a:t>
            </a:r>
            <a:r>
              <a:rPr lang="en-US" altLang="en-US" dirty="0"/>
              <a:t>] is the </a:t>
            </a:r>
            <a:r>
              <a:rPr lang="en-US" altLang="en-US" i="1" dirty="0">
                <a:solidFill>
                  <a:srgbClr val="CC3300"/>
                </a:solidFill>
              </a:rPr>
              <a:t>hash value</a:t>
            </a:r>
            <a:r>
              <a:rPr lang="en-US" altLang="en-US" dirty="0"/>
              <a:t> of key </a:t>
            </a:r>
            <a:r>
              <a:rPr lang="en-US" altLang="en-US" i="1" dirty="0"/>
              <a:t>k</a:t>
            </a:r>
            <a:r>
              <a:rPr lang="en-US" altLang="en-US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C709-BC90-4D59-BCF7-3B7FA576F9ED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1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900" dirty="0" smtClean="0"/>
              <a:t>Hash tables</a:t>
            </a:r>
          </a:p>
          <a:p>
            <a:r>
              <a:rPr lang="en-US" sz="3900" dirty="0" smtClean="0"/>
              <a:t>Hashing functions</a:t>
            </a:r>
          </a:p>
          <a:p>
            <a:r>
              <a:rPr lang="en-US" sz="3900" dirty="0" smtClean="0"/>
              <a:t>Conflict Resolutions:</a:t>
            </a:r>
          </a:p>
          <a:p>
            <a:pPr lvl="1"/>
            <a:r>
              <a:rPr lang="en-US" sz="3500" dirty="0" smtClean="0"/>
              <a:t>Chaining</a:t>
            </a:r>
          </a:p>
          <a:p>
            <a:pPr lvl="1"/>
            <a:r>
              <a:rPr lang="en-US" sz="3500" dirty="0" smtClean="0"/>
              <a:t>Open addressing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Part of the slides are based on material from Prof</a:t>
            </a:r>
            <a:r>
              <a:rPr lang="en-US" dirty="0"/>
              <a:t>. David </a:t>
            </a:r>
            <a:r>
              <a:rPr lang="en-US" dirty="0" err="1" smtClean="0"/>
              <a:t>Kauchak</a:t>
            </a:r>
            <a:r>
              <a:rPr lang="en-US" dirty="0" smtClean="0"/>
              <a:t>, </a:t>
            </a:r>
            <a:r>
              <a:rPr lang="en-US" dirty="0"/>
              <a:t>Middlebury College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ABBF3-25E6-4738-855C-B43CF5661712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0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 function, </a:t>
            </a:r>
            <a:r>
              <a:rPr lang="en-US" altLang="en-US" i="1" smtClean="0"/>
              <a:t>h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mtClean="0">
                <a:solidFill>
                  <a:srgbClr val="FF0000"/>
                </a:solidFill>
              </a:rPr>
              <a:t>What can happen if  m </a:t>
            </a:r>
            <a:r>
              <a:rPr lang="en-US" altLang="en-US" smtClean="0">
                <a:solidFill>
                  <a:srgbClr val="FF0000"/>
                </a:solidFill>
                <a:cs typeface="Arial" panose="020B0604020202020204" pitchFamily="34" charset="0"/>
              </a:rPr>
              <a:t>≠ |U|?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3E55-7A0A-4549-9C6F-8B0F83B171A7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8675" name="Oval 4"/>
          <p:cNvSpPr>
            <a:spLocks noChangeArrowheads="1"/>
          </p:cNvSpPr>
          <p:nvPr/>
        </p:nvSpPr>
        <p:spPr bwMode="auto">
          <a:xfrm>
            <a:off x="3962400" y="2342148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4419600" y="3027949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universe of keys - U</a:t>
            </a:r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 rot="5400000">
            <a:off x="4953000" y="4628148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8678" name="Group 7"/>
          <p:cNvGrpSpPr>
            <a:grpSpLocks/>
          </p:cNvGrpSpPr>
          <p:nvPr/>
        </p:nvGrpSpPr>
        <p:grpSpPr bwMode="auto">
          <a:xfrm>
            <a:off x="2514600" y="5923548"/>
            <a:ext cx="5715000" cy="381000"/>
            <a:chOff x="768" y="624"/>
            <a:chExt cx="3600" cy="240"/>
          </a:xfrm>
        </p:grpSpPr>
        <p:sp>
          <p:nvSpPr>
            <p:cNvPr id="28681" name="Rectangle 8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82" name="Line 9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10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11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12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13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14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15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16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17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18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19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20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21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22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9" name="Text Box 23"/>
          <p:cNvSpPr txBox="1">
            <a:spLocks noChangeArrowheads="1"/>
          </p:cNvSpPr>
          <p:nvPr/>
        </p:nvSpPr>
        <p:spPr bwMode="auto">
          <a:xfrm>
            <a:off x="8610600" y="5847348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m &lt;&lt; |U|</a:t>
            </a:r>
          </a:p>
        </p:txBody>
      </p:sp>
      <p:sp>
        <p:nvSpPr>
          <p:cNvPr id="28680" name="Text Box 25"/>
          <p:cNvSpPr txBox="1">
            <a:spLocks noChangeArrowheads="1"/>
          </p:cNvSpPr>
          <p:nvPr/>
        </p:nvSpPr>
        <p:spPr bwMode="auto">
          <a:xfrm>
            <a:off x="6324600" y="4780548"/>
            <a:ext cx="320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hash function, h: U </a:t>
            </a:r>
            <a:r>
              <a:rPr lang="en-US" altLang="en-US" sz="1800">
                <a:latin typeface="Wingdings" panose="05000000000000000000" pitchFamily="2" charset="2"/>
                <a:sym typeface="Wingdings" panose="05000000000000000000" pitchFamily="2" charset="2"/>
              </a:rPr>
              <a:t></a:t>
            </a:r>
            <a:r>
              <a:rPr lang="en-US" altLang="en-US" sz="180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94384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Collisions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FF"/>
                </a:solidFill>
              </a:rPr>
              <a:t>If m </a:t>
            </a:r>
            <a:r>
              <a:rPr lang="en-US" alt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≠ |U|, then two keys can map to the same position in the </a:t>
            </a:r>
            <a:r>
              <a:rPr lang="en-US" altLang="en-US" sz="2400" dirty="0" smtClean="0">
                <a:solidFill>
                  <a:srgbClr val="0000FF"/>
                </a:solidFill>
                <a:cs typeface="Arial" panose="020B0604020202020204" pitchFamily="34" charset="0"/>
              </a:rPr>
              <a:t>hash table </a:t>
            </a:r>
            <a:r>
              <a:rPr lang="en-US" alt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(</a:t>
            </a:r>
            <a:r>
              <a:rPr lang="en-US" altLang="en-US" sz="2400" dirty="0" err="1" smtClean="0">
                <a:solidFill>
                  <a:srgbClr val="0000FF"/>
                </a:solidFill>
                <a:cs typeface="Arial" panose="020B0604020202020204" pitchFamily="34" charset="0"/>
              </a:rPr>
              <a:t>pidgeon</a:t>
            </a:r>
            <a:r>
              <a:rPr lang="en-US" altLang="en-US" sz="2400" dirty="0" smtClean="0">
                <a:solidFill>
                  <a:srgbClr val="0000FF"/>
                </a:solidFill>
                <a:cs typeface="Arial" panose="020B0604020202020204" pitchFamily="34" charset="0"/>
              </a:rPr>
              <a:t> hole </a:t>
            </a:r>
            <a:r>
              <a:rPr lang="en-US" alt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principle) </a:t>
            </a:r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F8A8-FA1A-4920-8F0B-8293E62BDD0E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9699" name="Oval 4"/>
          <p:cNvSpPr>
            <a:spLocks noChangeArrowheads="1"/>
          </p:cNvSpPr>
          <p:nvPr/>
        </p:nvSpPr>
        <p:spPr bwMode="auto">
          <a:xfrm>
            <a:off x="3962400" y="2402301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4419600" y="3088102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universe of keys - U</a:t>
            </a:r>
          </a:p>
        </p:txBody>
      </p:sp>
      <p:sp>
        <p:nvSpPr>
          <p:cNvPr id="29701" name="AutoShape 6"/>
          <p:cNvSpPr>
            <a:spLocks noChangeArrowheads="1"/>
          </p:cNvSpPr>
          <p:nvPr/>
        </p:nvSpPr>
        <p:spPr bwMode="auto">
          <a:xfrm rot="5400000">
            <a:off x="4953000" y="4688301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9702" name="Group 7"/>
          <p:cNvGrpSpPr>
            <a:grpSpLocks/>
          </p:cNvGrpSpPr>
          <p:nvPr/>
        </p:nvGrpSpPr>
        <p:grpSpPr bwMode="auto">
          <a:xfrm>
            <a:off x="2514600" y="5983701"/>
            <a:ext cx="5715000" cy="381000"/>
            <a:chOff x="768" y="624"/>
            <a:chExt cx="3600" cy="240"/>
          </a:xfrm>
        </p:grpSpPr>
        <p:sp>
          <p:nvSpPr>
            <p:cNvPr id="29713" name="Rectangle 8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14" name="Line 9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Line 10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Line 11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Line 12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13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14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15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Line 16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Line 17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Line 18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Line 19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Line 20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Line 21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Line 22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3" name="Text Box 23"/>
          <p:cNvSpPr txBox="1">
            <a:spLocks noChangeArrowheads="1"/>
          </p:cNvSpPr>
          <p:nvPr/>
        </p:nvSpPr>
        <p:spPr bwMode="auto">
          <a:xfrm>
            <a:off x="8610600" y="5907501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m &lt;&lt; |U|</a:t>
            </a:r>
          </a:p>
        </p:txBody>
      </p:sp>
      <p:sp>
        <p:nvSpPr>
          <p:cNvPr id="29704" name="Oval 25"/>
          <p:cNvSpPr>
            <a:spLocks noChangeArrowheads="1"/>
          </p:cNvSpPr>
          <p:nvPr/>
        </p:nvSpPr>
        <p:spPr bwMode="auto">
          <a:xfrm>
            <a:off x="4876800" y="3773901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9705" name="Line 26"/>
          <p:cNvSpPr>
            <a:spLocks noChangeShapeType="1"/>
          </p:cNvSpPr>
          <p:nvPr/>
        </p:nvSpPr>
        <p:spPr bwMode="auto">
          <a:xfrm flipH="1">
            <a:off x="4343400" y="4078701"/>
            <a:ext cx="609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Rectangle 27"/>
          <p:cNvSpPr>
            <a:spLocks noChangeArrowheads="1"/>
          </p:cNvSpPr>
          <p:nvPr/>
        </p:nvSpPr>
        <p:spPr bwMode="auto">
          <a:xfrm>
            <a:off x="4038600" y="599573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9707" name="Oval 28"/>
          <p:cNvSpPr>
            <a:spLocks noChangeArrowheads="1"/>
          </p:cNvSpPr>
          <p:nvPr/>
        </p:nvSpPr>
        <p:spPr bwMode="auto">
          <a:xfrm>
            <a:off x="5257800" y="3850101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9708" name="Rectangle 30"/>
          <p:cNvSpPr>
            <a:spLocks noChangeArrowheads="1"/>
          </p:cNvSpPr>
          <p:nvPr/>
        </p:nvSpPr>
        <p:spPr bwMode="auto">
          <a:xfrm>
            <a:off x="6324600" y="599573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9709" name="Line 31"/>
          <p:cNvSpPr>
            <a:spLocks noChangeShapeType="1"/>
          </p:cNvSpPr>
          <p:nvPr/>
        </p:nvSpPr>
        <p:spPr bwMode="auto">
          <a:xfrm flipH="1">
            <a:off x="4419600" y="4154901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32"/>
          <p:cNvSpPr>
            <a:spLocks noChangeShapeType="1"/>
          </p:cNvSpPr>
          <p:nvPr/>
        </p:nvSpPr>
        <p:spPr bwMode="auto">
          <a:xfrm>
            <a:off x="5943600" y="4078701"/>
            <a:ext cx="533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Oval 33"/>
          <p:cNvSpPr>
            <a:spLocks noChangeArrowheads="1"/>
          </p:cNvSpPr>
          <p:nvPr/>
        </p:nvSpPr>
        <p:spPr bwMode="auto">
          <a:xfrm>
            <a:off x="5791200" y="3697701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9712" name="Text Box 34"/>
          <p:cNvSpPr txBox="1">
            <a:spLocks noChangeArrowheads="1"/>
          </p:cNvSpPr>
          <p:nvPr/>
        </p:nvSpPr>
        <p:spPr bwMode="auto">
          <a:xfrm>
            <a:off x="6324600" y="4840702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hash function, h</a:t>
            </a:r>
          </a:p>
        </p:txBody>
      </p:sp>
    </p:spTree>
    <p:extLst>
      <p:ext uri="{BB962C8B-B14F-4D97-AF65-F5344CB8AC3E}">
        <p14:creationId xmlns:p14="http://schemas.microsoft.com/office/powerpoint/2010/main" val="127580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Collisions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22745"/>
            <a:ext cx="9816733" cy="3346674"/>
          </a:xfr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A collision occurs when h(x) = h(y), but x </a:t>
            </a:r>
            <a:r>
              <a:rPr lang="en-US" altLang="en-US" sz="2400" dirty="0">
                <a:cs typeface="Arial" panose="020B0604020202020204" pitchFamily="34" charset="0"/>
              </a:rPr>
              <a:t>≠ y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A good hash function will minimize the number of </a:t>
            </a:r>
            <a:r>
              <a:rPr lang="en-US" altLang="en-US" sz="2400" dirty="0" smtClean="0"/>
              <a:t>collisions</a:t>
            </a:r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 smtClean="0"/>
              <a:t>Collisions </a:t>
            </a:r>
            <a:r>
              <a:rPr lang="en-US" altLang="en-US" sz="2400" dirty="0"/>
              <a:t>are inevitable</a:t>
            </a:r>
            <a:r>
              <a:rPr lang="en-US" altLang="en-US" sz="2400" dirty="0" smtClean="0"/>
              <a:t>!</a:t>
            </a:r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the </a:t>
            </a:r>
            <a:r>
              <a:rPr lang="en-US" altLang="en-US" sz="2400" dirty="0"/>
              <a:t>number of </a:t>
            </a:r>
            <a:r>
              <a:rPr lang="en-US" altLang="en-US" sz="2400" dirty="0" err="1"/>
              <a:t>hashtable</a:t>
            </a:r>
            <a:r>
              <a:rPr lang="en-US" altLang="en-US" sz="2400" dirty="0"/>
              <a:t> entries </a:t>
            </a:r>
            <a:r>
              <a:rPr lang="en-US" altLang="en-US" sz="2400" dirty="0" smtClean="0"/>
              <a:t>&lt; the </a:t>
            </a:r>
            <a:r>
              <a:rPr lang="en-US" altLang="en-US" sz="2400" dirty="0"/>
              <a:t>possible keys (i.e. m &lt; |U|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FF0000"/>
                </a:solidFill>
                <a:sym typeface="Wingdings"/>
              </a:rPr>
              <a:t> </a:t>
            </a:r>
            <a:r>
              <a:rPr lang="en-US" altLang="en-US" sz="2400" dirty="0" smtClean="0">
                <a:solidFill>
                  <a:srgbClr val="FF0000"/>
                </a:solidFill>
              </a:rPr>
              <a:t>Collision </a:t>
            </a:r>
            <a:r>
              <a:rPr lang="en-US" altLang="en-US" sz="2400" dirty="0">
                <a:solidFill>
                  <a:srgbClr val="FF0000"/>
                </a:solidFill>
              </a:rPr>
              <a:t>resolution techniques?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6526-2A2B-4E15-9815-C31A6EE91036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3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Resolving Collisions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22744"/>
            <a:ext cx="7148689" cy="1655923"/>
          </a:xfrm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i="1" dirty="0">
                <a:solidFill>
                  <a:srgbClr val="0000CC"/>
                </a:solidFill>
              </a:rPr>
              <a:t>How can we solve the problem of collisions?</a:t>
            </a:r>
            <a:endParaRPr lang="en-US" altLang="en-US" dirty="0">
              <a:solidFill>
                <a:srgbClr val="0000CC"/>
              </a:solidFill>
            </a:endParaRPr>
          </a:p>
          <a:p>
            <a:r>
              <a:rPr lang="en-US" altLang="en-US" dirty="0"/>
              <a:t>Solution 1: </a:t>
            </a:r>
            <a:r>
              <a:rPr lang="en-US" altLang="en-US" i="1" dirty="0">
                <a:solidFill>
                  <a:schemeClr val="tx2"/>
                </a:solidFill>
              </a:rPr>
              <a:t>chaining</a:t>
            </a:r>
            <a:endParaRPr lang="en-US" altLang="en-US" i="1" dirty="0"/>
          </a:p>
          <a:p>
            <a:r>
              <a:rPr lang="en-US" altLang="en-US" dirty="0"/>
              <a:t>Solution 2: </a:t>
            </a:r>
            <a:r>
              <a:rPr lang="en-US" altLang="en-US" i="1" dirty="0">
                <a:solidFill>
                  <a:schemeClr val="tx2"/>
                </a:solidFill>
              </a:rPr>
              <a:t>open addressing</a:t>
            </a:r>
            <a:endParaRPr lang="en-US" altLang="en-US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D8D5-D98C-4A44-8A72-9292BA6D934C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5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2333978" y="321472"/>
            <a:ext cx="7402689" cy="750974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z="3500" dirty="0"/>
              <a:t>Collision resolution by chaining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600"/>
              <a:t>Hashtable consists of an array of linked lists</a:t>
            </a:r>
          </a:p>
          <a:p>
            <a:pPr marL="0" indent="0"/>
            <a:endParaRPr lang="en-US" altLang="en-US" sz="2600"/>
          </a:p>
          <a:p>
            <a:pPr marL="0" indent="0"/>
            <a:endParaRPr lang="en-US" altLang="en-US" sz="2600"/>
          </a:p>
          <a:p>
            <a:pPr marL="0" indent="0"/>
            <a:endParaRPr lang="en-US" altLang="en-US" sz="2600"/>
          </a:p>
          <a:p>
            <a:pPr marL="0" indent="0"/>
            <a:endParaRPr lang="en-US" altLang="en-US" sz="2600"/>
          </a:p>
          <a:p>
            <a:pPr marL="0" indent="0"/>
            <a:endParaRPr lang="en-US" altLang="en-US" sz="2600"/>
          </a:p>
          <a:p>
            <a:pPr marL="0" indent="0"/>
            <a:endParaRPr lang="en-US" altLang="en-US" sz="2600"/>
          </a:p>
          <a:p>
            <a:pPr marL="0" indent="0">
              <a:buNone/>
            </a:pPr>
            <a:r>
              <a:rPr lang="en-US" altLang="en-US" sz="2600"/>
              <a:t>When a collision occurs, the element is added to linked list at that location</a:t>
            </a:r>
          </a:p>
          <a:p>
            <a:pPr marL="0" indent="0">
              <a:buNone/>
            </a:pPr>
            <a:endParaRPr lang="en-US" altLang="en-US" sz="2600"/>
          </a:p>
          <a:p>
            <a:pPr marL="0" indent="0">
              <a:buNone/>
            </a:pPr>
            <a:r>
              <a:rPr lang="en-US" altLang="en-US" sz="2600"/>
              <a:t>If two entries x </a:t>
            </a:r>
            <a:r>
              <a:rPr lang="en-US" altLang="en-US" sz="2600">
                <a:cs typeface="Arial" panose="020B0604020202020204" pitchFamily="34" charset="0"/>
              </a:rPr>
              <a:t>≠ y have the same hash value h(x) = h(x), then T(h(x)) will contain a linked list with both values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94-4E18-43F3-A17D-BFB7B660590D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1747" name="Group 4"/>
          <p:cNvGrpSpPr>
            <a:grpSpLocks/>
          </p:cNvGrpSpPr>
          <p:nvPr/>
        </p:nvGrpSpPr>
        <p:grpSpPr bwMode="auto">
          <a:xfrm>
            <a:off x="2819400" y="3531786"/>
            <a:ext cx="5715000" cy="381000"/>
            <a:chOff x="768" y="624"/>
            <a:chExt cx="3600" cy="240"/>
          </a:xfrm>
        </p:grpSpPr>
        <p:sp>
          <p:nvSpPr>
            <p:cNvPr id="31757" name="Rectangle 5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58" name="Line 6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Line 7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8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Line 9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10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11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12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13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14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15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16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Line 17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Line 18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Line 19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8" name="Line 20"/>
          <p:cNvSpPr>
            <a:spLocks noChangeShapeType="1"/>
          </p:cNvSpPr>
          <p:nvPr/>
        </p:nvSpPr>
        <p:spPr bwMode="auto">
          <a:xfrm flipV="1">
            <a:off x="4114800" y="322698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Line 21"/>
          <p:cNvSpPr>
            <a:spLocks noChangeShapeType="1"/>
          </p:cNvSpPr>
          <p:nvPr/>
        </p:nvSpPr>
        <p:spPr bwMode="auto">
          <a:xfrm flipV="1">
            <a:off x="6096000" y="322698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Line 22"/>
          <p:cNvSpPr>
            <a:spLocks noChangeShapeType="1"/>
          </p:cNvSpPr>
          <p:nvPr/>
        </p:nvSpPr>
        <p:spPr bwMode="auto">
          <a:xfrm flipV="1">
            <a:off x="7620000" y="322698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Rectangle 23"/>
          <p:cNvSpPr>
            <a:spLocks noChangeArrowheads="1"/>
          </p:cNvSpPr>
          <p:nvPr/>
        </p:nvSpPr>
        <p:spPr bwMode="auto">
          <a:xfrm>
            <a:off x="3962400" y="2769786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52" name="Rectangle 24"/>
          <p:cNvSpPr>
            <a:spLocks noChangeArrowheads="1"/>
          </p:cNvSpPr>
          <p:nvPr/>
        </p:nvSpPr>
        <p:spPr bwMode="auto">
          <a:xfrm>
            <a:off x="5867400" y="2769786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53" name="Rectangle 25"/>
          <p:cNvSpPr>
            <a:spLocks noChangeArrowheads="1"/>
          </p:cNvSpPr>
          <p:nvPr/>
        </p:nvSpPr>
        <p:spPr bwMode="auto">
          <a:xfrm>
            <a:off x="7391400" y="2769786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54" name="Line 26"/>
          <p:cNvSpPr>
            <a:spLocks noChangeShapeType="1"/>
          </p:cNvSpPr>
          <p:nvPr/>
        </p:nvSpPr>
        <p:spPr bwMode="auto">
          <a:xfrm flipV="1">
            <a:off x="6096000" y="231258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Rectangle 27"/>
          <p:cNvSpPr>
            <a:spLocks noChangeArrowheads="1"/>
          </p:cNvSpPr>
          <p:nvPr/>
        </p:nvSpPr>
        <p:spPr bwMode="auto">
          <a:xfrm>
            <a:off x="5867400" y="1855386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7916" name="Oval 28"/>
          <p:cNvSpPr>
            <a:spLocks noChangeArrowheads="1"/>
          </p:cNvSpPr>
          <p:nvPr/>
        </p:nvSpPr>
        <p:spPr bwMode="auto">
          <a:xfrm>
            <a:off x="5486400" y="1626786"/>
            <a:ext cx="1219200" cy="2667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91962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5" name="Text Box 53"/>
          <p:cNvSpPr txBox="1">
            <a:spLocks noChangeArrowheads="1"/>
          </p:cNvSpPr>
          <p:nvPr/>
        </p:nvSpPr>
        <p:spPr bwMode="auto">
          <a:xfrm>
            <a:off x="2971800" y="2925764"/>
            <a:ext cx="495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 err="1"/>
              <a:t>ChainedHashInsert</a:t>
            </a:r>
            <a:r>
              <a:rPr lang="en-US" altLang="en-US" sz="3200" dirty="0"/>
              <a:t>(     )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0332" y="349693"/>
            <a:ext cx="2032001" cy="934418"/>
          </a:xfrm>
          <a:ln>
            <a:solidFill>
              <a:srgbClr val="000000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E906-36AC-4A20-BD51-63ADC34E0804}" type="datetime1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32771" name="Group 29"/>
          <p:cNvGrpSpPr>
            <a:grpSpLocks/>
          </p:cNvGrpSpPr>
          <p:nvPr/>
        </p:nvGrpSpPr>
        <p:grpSpPr bwMode="auto">
          <a:xfrm>
            <a:off x="2971800" y="5638798"/>
            <a:ext cx="5715000" cy="381000"/>
            <a:chOff x="768" y="624"/>
            <a:chExt cx="3600" cy="240"/>
          </a:xfrm>
        </p:grpSpPr>
        <p:sp>
          <p:nvSpPr>
            <p:cNvPr id="32778" name="Rectangle 30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79" name="Line 31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Line 32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Line 33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Line 34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35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Line 36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Line 37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6" name="Line 38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Line 39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Line 40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Line 41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Line 42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Line 43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Line 44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57" name="Rectangle 45"/>
          <p:cNvSpPr>
            <a:spLocks noChangeArrowheads="1"/>
          </p:cNvSpPr>
          <p:nvPr/>
        </p:nvSpPr>
        <p:spPr bwMode="auto">
          <a:xfrm>
            <a:off x="6781800" y="30480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2773" name="Line 49"/>
          <p:cNvSpPr>
            <a:spLocks noChangeShapeType="1"/>
          </p:cNvSpPr>
          <p:nvPr/>
        </p:nvSpPr>
        <p:spPr bwMode="auto">
          <a:xfrm flipV="1">
            <a:off x="4267200" y="525779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Rectangle 50"/>
          <p:cNvSpPr>
            <a:spLocks noChangeArrowheads="1"/>
          </p:cNvSpPr>
          <p:nvPr/>
        </p:nvSpPr>
        <p:spPr bwMode="auto">
          <a:xfrm>
            <a:off x="4114800" y="4800598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2775" name="Line 51"/>
          <p:cNvSpPr>
            <a:spLocks noChangeShapeType="1"/>
          </p:cNvSpPr>
          <p:nvPr/>
        </p:nvSpPr>
        <p:spPr bwMode="auto">
          <a:xfrm flipV="1">
            <a:off x="5791200" y="525779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Rectangle 52"/>
          <p:cNvSpPr>
            <a:spLocks noChangeArrowheads="1"/>
          </p:cNvSpPr>
          <p:nvPr/>
        </p:nvSpPr>
        <p:spPr bwMode="auto">
          <a:xfrm>
            <a:off x="5638800" y="4800598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00200"/>
            <a:ext cx="5638800" cy="104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58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65" grpId="0"/>
      <p:bldP spid="389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2"/>
          <p:cNvGrpSpPr>
            <a:grpSpLocks/>
          </p:cNvGrpSpPr>
          <p:nvPr/>
        </p:nvGrpSpPr>
        <p:grpSpPr bwMode="auto">
          <a:xfrm>
            <a:off x="2971800" y="5674893"/>
            <a:ext cx="5715000" cy="381000"/>
            <a:chOff x="768" y="624"/>
            <a:chExt cx="3600" cy="240"/>
          </a:xfrm>
        </p:grpSpPr>
        <p:sp>
          <p:nvSpPr>
            <p:cNvPr id="33804" name="Rectangle 3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05" name="Line 4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Line 5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Line 6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Line 7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Line 8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Line 9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Line 10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Line 11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Line 12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Line 13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Line 14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Line 15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Line 16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Line 17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EAD9-437E-4203-9BAD-218AD5BA4CF5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3795" name="Line 20"/>
          <p:cNvSpPr>
            <a:spLocks noChangeShapeType="1"/>
          </p:cNvSpPr>
          <p:nvPr/>
        </p:nvSpPr>
        <p:spPr bwMode="auto">
          <a:xfrm flipV="1">
            <a:off x="4267200" y="529389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Rectangle 21"/>
          <p:cNvSpPr>
            <a:spLocks noChangeArrowheads="1"/>
          </p:cNvSpPr>
          <p:nvPr/>
        </p:nvSpPr>
        <p:spPr bwMode="auto">
          <a:xfrm>
            <a:off x="4114800" y="4836693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3797" name="Text Box 22"/>
          <p:cNvSpPr txBox="1">
            <a:spLocks noChangeArrowheads="1"/>
          </p:cNvSpPr>
          <p:nvPr/>
        </p:nvSpPr>
        <p:spPr bwMode="auto">
          <a:xfrm>
            <a:off x="3276600" y="301625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     )</a:t>
            </a:r>
          </a:p>
        </p:txBody>
      </p:sp>
      <p:sp>
        <p:nvSpPr>
          <p:cNvPr id="33798" name="Rectangle 23"/>
          <p:cNvSpPr>
            <a:spLocks noChangeArrowheads="1"/>
          </p:cNvSpPr>
          <p:nvPr/>
        </p:nvSpPr>
        <p:spPr bwMode="auto">
          <a:xfrm>
            <a:off x="3886200" y="3200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3799" name="Line 25"/>
          <p:cNvSpPr>
            <a:spLocks noChangeShapeType="1"/>
          </p:cNvSpPr>
          <p:nvPr/>
        </p:nvSpPr>
        <p:spPr bwMode="auto">
          <a:xfrm flipV="1">
            <a:off x="5791200" y="529389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Rectangle 26"/>
          <p:cNvSpPr>
            <a:spLocks noChangeArrowheads="1"/>
          </p:cNvSpPr>
          <p:nvPr/>
        </p:nvSpPr>
        <p:spPr bwMode="auto">
          <a:xfrm>
            <a:off x="5638800" y="4836693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3801" name="Line 27"/>
          <p:cNvSpPr>
            <a:spLocks noChangeShapeType="1"/>
          </p:cNvSpPr>
          <p:nvPr/>
        </p:nvSpPr>
        <p:spPr bwMode="auto">
          <a:xfrm flipV="1">
            <a:off x="4343400" y="6132093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Text Box 29"/>
          <p:cNvSpPr txBox="1">
            <a:spLocks noChangeArrowheads="1"/>
          </p:cNvSpPr>
          <p:nvPr/>
        </p:nvSpPr>
        <p:spPr bwMode="auto">
          <a:xfrm>
            <a:off x="5562600" y="2971800"/>
            <a:ext cx="342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FF0000"/>
                </a:solidFill>
              </a:rPr>
              <a:t>hash function is a mapping from the key to some value &lt; m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0332" y="349693"/>
            <a:ext cx="2032001" cy="934418"/>
          </a:xfrm>
          <a:ln>
            <a:solidFill>
              <a:srgbClr val="000000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Insertion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00200"/>
            <a:ext cx="5638800" cy="104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18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Group 2"/>
          <p:cNvGrpSpPr>
            <a:grpSpLocks/>
          </p:cNvGrpSpPr>
          <p:nvPr/>
        </p:nvGrpSpPr>
        <p:grpSpPr bwMode="auto">
          <a:xfrm>
            <a:off x="2971800" y="5674893"/>
            <a:ext cx="5715000" cy="381000"/>
            <a:chOff x="768" y="624"/>
            <a:chExt cx="3600" cy="240"/>
          </a:xfrm>
        </p:grpSpPr>
        <p:sp>
          <p:nvSpPr>
            <p:cNvPr id="34829" name="Rectangle 3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0" name="Line 4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Line 5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Line 6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Line 7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Line 8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Line 9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Line 10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7" name="Line 11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Line 12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Line 13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Line 14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1" name="Line 15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Line 16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Line 17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CD80-6292-438C-9B69-EDB8753A60E4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4819" name="Line 20"/>
          <p:cNvSpPr>
            <a:spLocks noChangeShapeType="1"/>
          </p:cNvSpPr>
          <p:nvPr/>
        </p:nvSpPr>
        <p:spPr bwMode="auto">
          <a:xfrm flipV="1">
            <a:off x="4267200" y="529389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Rectangle 21"/>
          <p:cNvSpPr>
            <a:spLocks noChangeArrowheads="1"/>
          </p:cNvSpPr>
          <p:nvPr/>
        </p:nvSpPr>
        <p:spPr bwMode="auto">
          <a:xfrm>
            <a:off x="4114800" y="4836693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821" name="Text Box 22"/>
          <p:cNvSpPr txBox="1">
            <a:spLocks noChangeArrowheads="1"/>
          </p:cNvSpPr>
          <p:nvPr/>
        </p:nvSpPr>
        <p:spPr bwMode="auto">
          <a:xfrm>
            <a:off x="3276600" y="2823743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     )</a:t>
            </a:r>
          </a:p>
        </p:txBody>
      </p:sp>
      <p:sp>
        <p:nvSpPr>
          <p:cNvPr id="34822" name="Rectangle 23"/>
          <p:cNvSpPr>
            <a:spLocks noChangeArrowheads="1"/>
          </p:cNvSpPr>
          <p:nvPr/>
        </p:nvSpPr>
        <p:spPr bwMode="auto">
          <a:xfrm>
            <a:off x="3886200" y="3007893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823" name="Line 24"/>
          <p:cNvSpPr>
            <a:spLocks noChangeShapeType="1"/>
          </p:cNvSpPr>
          <p:nvPr/>
        </p:nvSpPr>
        <p:spPr bwMode="auto">
          <a:xfrm flipV="1">
            <a:off x="5791200" y="529389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Rectangle 25"/>
          <p:cNvSpPr>
            <a:spLocks noChangeArrowheads="1"/>
          </p:cNvSpPr>
          <p:nvPr/>
        </p:nvSpPr>
        <p:spPr bwMode="auto">
          <a:xfrm>
            <a:off x="5638800" y="4836693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825" name="Line 26"/>
          <p:cNvSpPr>
            <a:spLocks noChangeShapeType="1"/>
          </p:cNvSpPr>
          <p:nvPr/>
        </p:nvSpPr>
        <p:spPr bwMode="auto">
          <a:xfrm flipV="1">
            <a:off x="4343400" y="6132093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Rectangle 27"/>
          <p:cNvSpPr>
            <a:spLocks noChangeArrowheads="1"/>
          </p:cNvSpPr>
          <p:nvPr/>
        </p:nvSpPr>
        <p:spPr bwMode="auto">
          <a:xfrm>
            <a:off x="4114800" y="3998493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827" name="Line 29"/>
          <p:cNvSpPr>
            <a:spLocks noChangeShapeType="1"/>
          </p:cNvSpPr>
          <p:nvPr/>
        </p:nvSpPr>
        <p:spPr bwMode="auto">
          <a:xfrm flipV="1">
            <a:off x="4267200" y="445569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0332" y="349693"/>
            <a:ext cx="2032001" cy="934418"/>
          </a:xfrm>
          <a:ln>
            <a:solidFill>
              <a:srgbClr val="000000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Insertion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00200"/>
            <a:ext cx="5638800" cy="104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7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7644" y="392026"/>
            <a:ext cx="1927578" cy="892085"/>
          </a:xfrm>
          <a:ln>
            <a:solidFill>
              <a:srgbClr val="000000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8B1-F0C4-485B-9D07-9AEB871F5454}" type="datetime1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36866" name="Group 4"/>
          <p:cNvGrpSpPr>
            <a:grpSpLocks/>
          </p:cNvGrpSpPr>
          <p:nvPr/>
        </p:nvGrpSpPr>
        <p:grpSpPr bwMode="auto">
          <a:xfrm>
            <a:off x="3124200" y="5851355"/>
            <a:ext cx="5715000" cy="381000"/>
            <a:chOff x="768" y="624"/>
            <a:chExt cx="3600" cy="240"/>
          </a:xfrm>
        </p:grpSpPr>
        <p:sp>
          <p:nvSpPr>
            <p:cNvPr id="36879" name="Rectangle 5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0" name="Line 6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7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8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9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10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1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12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13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14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15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16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17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18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19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67" name="Line 20"/>
          <p:cNvSpPr>
            <a:spLocks noChangeShapeType="1"/>
          </p:cNvSpPr>
          <p:nvPr/>
        </p:nvSpPr>
        <p:spPr bwMode="auto">
          <a:xfrm flipV="1">
            <a:off x="4419600" y="547035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Rectangle 21"/>
          <p:cNvSpPr>
            <a:spLocks noChangeArrowheads="1"/>
          </p:cNvSpPr>
          <p:nvPr/>
        </p:nvSpPr>
        <p:spPr bwMode="auto">
          <a:xfrm>
            <a:off x="4267200" y="5013155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69" name="Line 22"/>
          <p:cNvSpPr>
            <a:spLocks noChangeShapeType="1"/>
          </p:cNvSpPr>
          <p:nvPr/>
        </p:nvSpPr>
        <p:spPr bwMode="auto">
          <a:xfrm flipV="1">
            <a:off x="5943600" y="547035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Rectangle 23"/>
          <p:cNvSpPr>
            <a:spLocks noChangeArrowheads="1"/>
          </p:cNvSpPr>
          <p:nvPr/>
        </p:nvSpPr>
        <p:spPr bwMode="auto">
          <a:xfrm>
            <a:off x="5791200" y="5013155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1" name="Rectangle 24"/>
          <p:cNvSpPr>
            <a:spLocks noChangeArrowheads="1"/>
          </p:cNvSpPr>
          <p:nvPr/>
        </p:nvSpPr>
        <p:spPr bwMode="auto">
          <a:xfrm>
            <a:off x="4267200" y="4174955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2" name="Line 25"/>
          <p:cNvSpPr>
            <a:spLocks noChangeShapeType="1"/>
          </p:cNvSpPr>
          <p:nvPr/>
        </p:nvSpPr>
        <p:spPr bwMode="auto">
          <a:xfrm flipV="1">
            <a:off x="4419600" y="463215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26"/>
          <p:cNvSpPr>
            <a:spLocks noChangeShapeType="1"/>
          </p:cNvSpPr>
          <p:nvPr/>
        </p:nvSpPr>
        <p:spPr bwMode="auto">
          <a:xfrm flipV="1">
            <a:off x="4419600" y="379395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Rectangle 27"/>
          <p:cNvSpPr>
            <a:spLocks noChangeArrowheads="1"/>
          </p:cNvSpPr>
          <p:nvPr/>
        </p:nvSpPr>
        <p:spPr bwMode="auto">
          <a:xfrm>
            <a:off x="4267200" y="3336755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5" name="Line 28"/>
          <p:cNvSpPr>
            <a:spLocks noChangeShapeType="1"/>
          </p:cNvSpPr>
          <p:nvPr/>
        </p:nvSpPr>
        <p:spPr bwMode="auto">
          <a:xfrm flipV="1">
            <a:off x="7086600" y="547035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Rectangle 29"/>
          <p:cNvSpPr>
            <a:spLocks noChangeArrowheads="1"/>
          </p:cNvSpPr>
          <p:nvPr/>
        </p:nvSpPr>
        <p:spPr bwMode="auto">
          <a:xfrm>
            <a:off x="6934200" y="5013155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7" name="Oval 30"/>
          <p:cNvSpPr>
            <a:spLocks noChangeArrowheads="1"/>
          </p:cNvSpPr>
          <p:nvPr/>
        </p:nvSpPr>
        <p:spPr bwMode="auto">
          <a:xfrm>
            <a:off x="4114800" y="4022555"/>
            <a:ext cx="6858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00200"/>
            <a:ext cx="5575300" cy="1066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770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83EE-9A87-4D89-AF46-AB6A176BCB39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37890" name="Group 4"/>
          <p:cNvGrpSpPr>
            <a:grpSpLocks/>
          </p:cNvGrpSpPr>
          <p:nvPr/>
        </p:nvGrpSpPr>
        <p:grpSpPr bwMode="auto">
          <a:xfrm>
            <a:off x="3124200" y="5851356"/>
            <a:ext cx="5715000" cy="381000"/>
            <a:chOff x="768" y="624"/>
            <a:chExt cx="3600" cy="240"/>
          </a:xfrm>
        </p:grpSpPr>
        <p:sp>
          <p:nvSpPr>
            <p:cNvPr id="37900" name="Rectangle 5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01" name="Line 6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7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8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9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10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Line 11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Line 12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Line 13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Line 14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Line 15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Line 16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Line 17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Line 18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Line 19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1" name="Line 20"/>
          <p:cNvSpPr>
            <a:spLocks noChangeShapeType="1"/>
          </p:cNvSpPr>
          <p:nvPr/>
        </p:nvSpPr>
        <p:spPr bwMode="auto">
          <a:xfrm flipV="1">
            <a:off x="4419600" y="547035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Rectangle 21"/>
          <p:cNvSpPr>
            <a:spLocks noChangeArrowheads="1"/>
          </p:cNvSpPr>
          <p:nvPr/>
        </p:nvSpPr>
        <p:spPr bwMode="auto">
          <a:xfrm>
            <a:off x="4267200" y="5013156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7893" name="Line 22"/>
          <p:cNvSpPr>
            <a:spLocks noChangeShapeType="1"/>
          </p:cNvSpPr>
          <p:nvPr/>
        </p:nvSpPr>
        <p:spPr bwMode="auto">
          <a:xfrm flipV="1">
            <a:off x="5943600" y="547035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Rectangle 23"/>
          <p:cNvSpPr>
            <a:spLocks noChangeArrowheads="1"/>
          </p:cNvSpPr>
          <p:nvPr/>
        </p:nvSpPr>
        <p:spPr bwMode="auto">
          <a:xfrm>
            <a:off x="5791200" y="5013156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7895" name="Line 25"/>
          <p:cNvSpPr>
            <a:spLocks noChangeShapeType="1"/>
          </p:cNvSpPr>
          <p:nvPr/>
        </p:nvSpPr>
        <p:spPr bwMode="auto">
          <a:xfrm flipV="1">
            <a:off x="4419600" y="463215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Rectangle 27"/>
          <p:cNvSpPr>
            <a:spLocks noChangeArrowheads="1"/>
          </p:cNvSpPr>
          <p:nvPr/>
        </p:nvSpPr>
        <p:spPr bwMode="auto">
          <a:xfrm>
            <a:off x="4267200" y="4174956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7897" name="Line 28"/>
          <p:cNvSpPr>
            <a:spLocks noChangeShapeType="1"/>
          </p:cNvSpPr>
          <p:nvPr/>
        </p:nvSpPr>
        <p:spPr bwMode="auto">
          <a:xfrm flipV="1">
            <a:off x="7086600" y="547035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Rectangle 29"/>
          <p:cNvSpPr>
            <a:spLocks noChangeArrowheads="1"/>
          </p:cNvSpPr>
          <p:nvPr/>
        </p:nvSpPr>
        <p:spPr bwMode="auto">
          <a:xfrm>
            <a:off x="6934200" y="5013156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7644" y="392026"/>
            <a:ext cx="1927578" cy="892085"/>
          </a:xfrm>
          <a:ln>
            <a:solidFill>
              <a:srgbClr val="000000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Deletion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00200"/>
            <a:ext cx="5575300" cy="1066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246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 Tables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Motivation: symbol tables</a:t>
            </a:r>
          </a:p>
          <a:p>
            <a:pPr lvl="1"/>
            <a:r>
              <a:rPr lang="en-US" altLang="en-US" dirty="0"/>
              <a:t>A compiler uses a </a:t>
            </a:r>
            <a:r>
              <a:rPr lang="en-US" altLang="en-US" i="1" dirty="0">
                <a:solidFill>
                  <a:schemeClr val="tx2"/>
                </a:solidFill>
              </a:rPr>
              <a:t>symbol table</a:t>
            </a:r>
            <a:r>
              <a:rPr lang="en-US" altLang="en-US" dirty="0"/>
              <a:t> to relate symbols to associated data</a:t>
            </a:r>
          </a:p>
          <a:p>
            <a:pPr lvl="2"/>
            <a:r>
              <a:rPr lang="en-US" altLang="en-US" dirty="0"/>
              <a:t>Symbols: variable names, procedure names, etc.</a:t>
            </a:r>
          </a:p>
          <a:p>
            <a:pPr lvl="2"/>
            <a:r>
              <a:rPr lang="en-US" altLang="en-US" dirty="0"/>
              <a:t>Associated data: memory location, call graph, etc.</a:t>
            </a:r>
          </a:p>
          <a:p>
            <a:pPr lvl="1"/>
            <a:r>
              <a:rPr lang="en-US" altLang="en-US" dirty="0"/>
              <a:t>For a symbol table (also called a </a:t>
            </a:r>
            <a:r>
              <a:rPr lang="en-US" altLang="en-US" i="1" dirty="0"/>
              <a:t>dictionary</a:t>
            </a:r>
            <a:r>
              <a:rPr lang="en-US" altLang="en-US" dirty="0"/>
              <a:t>), we care about search, insertion, and deletion</a:t>
            </a:r>
          </a:p>
          <a:p>
            <a:pPr lvl="1"/>
            <a:r>
              <a:rPr lang="en-US" altLang="en-US" dirty="0"/>
              <a:t>We typically don’t care about sorted </a:t>
            </a:r>
            <a:r>
              <a:rPr lang="en-US" altLang="en-US" dirty="0" smtClean="0"/>
              <a:t>order</a:t>
            </a:r>
          </a:p>
          <a:p>
            <a:r>
              <a:rPr lang="en-US" altLang="en-US" sz="2600" dirty="0" smtClean="0"/>
              <a:t>Other applications</a:t>
            </a:r>
            <a:endParaRPr lang="en-US" altLang="en-US" sz="2600" dirty="0"/>
          </a:p>
          <a:p>
            <a:pPr lvl="1"/>
            <a:r>
              <a:rPr lang="en-US" altLang="en-US" dirty="0"/>
              <a:t>D</a:t>
            </a:r>
            <a:r>
              <a:rPr lang="en-US" altLang="en-US" dirty="0" smtClean="0"/>
              <a:t>atabases</a:t>
            </a:r>
            <a:endParaRPr lang="en-US" altLang="en-US" dirty="0"/>
          </a:p>
          <a:p>
            <a:pPr lvl="1"/>
            <a:r>
              <a:rPr lang="en-US" altLang="en-US" dirty="0" smtClean="0"/>
              <a:t>Search engines</a:t>
            </a:r>
            <a:endParaRPr lang="en-US" altLang="en-US" dirty="0"/>
          </a:p>
          <a:p>
            <a:pPr lvl="1"/>
            <a:r>
              <a:rPr lang="en-US" altLang="en-US" dirty="0" smtClean="0"/>
              <a:t>…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F170-404E-45C7-ABFA-E6D65B7663BC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06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323644" y="236805"/>
            <a:ext cx="2308578" cy="849751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Search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2D0-381A-45D4-AFDF-B1747254F351}" type="datetime1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38914" name="Group 5"/>
          <p:cNvGrpSpPr>
            <a:grpSpLocks/>
          </p:cNvGrpSpPr>
          <p:nvPr/>
        </p:nvGrpSpPr>
        <p:grpSpPr bwMode="auto">
          <a:xfrm>
            <a:off x="3124200" y="5827293"/>
            <a:ext cx="5715000" cy="381000"/>
            <a:chOff x="768" y="624"/>
            <a:chExt cx="3600" cy="240"/>
          </a:xfrm>
        </p:grpSpPr>
        <p:sp>
          <p:nvSpPr>
            <p:cNvPr id="38929" name="Rectangle 6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0" name="Line 7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8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Line 9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10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11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12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13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14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15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Line 16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Line 17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18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Line 19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3" name="Line 20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5" name="Line 21"/>
          <p:cNvSpPr>
            <a:spLocks noChangeShapeType="1"/>
          </p:cNvSpPr>
          <p:nvPr/>
        </p:nvSpPr>
        <p:spPr bwMode="auto">
          <a:xfrm flipV="1">
            <a:off x="4419600" y="544629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Rectangle 22"/>
          <p:cNvSpPr>
            <a:spLocks noChangeArrowheads="1"/>
          </p:cNvSpPr>
          <p:nvPr/>
        </p:nvSpPr>
        <p:spPr bwMode="auto">
          <a:xfrm>
            <a:off x="4267200" y="4989093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8917" name="Line 23"/>
          <p:cNvSpPr>
            <a:spLocks noChangeShapeType="1"/>
          </p:cNvSpPr>
          <p:nvPr/>
        </p:nvSpPr>
        <p:spPr bwMode="auto">
          <a:xfrm flipV="1">
            <a:off x="5943600" y="544629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Rectangle 24"/>
          <p:cNvSpPr>
            <a:spLocks noChangeArrowheads="1"/>
          </p:cNvSpPr>
          <p:nvPr/>
        </p:nvSpPr>
        <p:spPr bwMode="auto">
          <a:xfrm>
            <a:off x="5791200" y="4989093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8919" name="Rectangle 25"/>
          <p:cNvSpPr>
            <a:spLocks noChangeArrowheads="1"/>
          </p:cNvSpPr>
          <p:nvPr/>
        </p:nvSpPr>
        <p:spPr bwMode="auto">
          <a:xfrm>
            <a:off x="4267200" y="4150893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3399"/>
              </a:solidFill>
            </a:endParaRPr>
          </a:p>
        </p:txBody>
      </p:sp>
      <p:sp>
        <p:nvSpPr>
          <p:cNvPr id="38920" name="Line 26"/>
          <p:cNvSpPr>
            <a:spLocks noChangeShapeType="1"/>
          </p:cNvSpPr>
          <p:nvPr/>
        </p:nvSpPr>
        <p:spPr bwMode="auto">
          <a:xfrm flipV="1">
            <a:off x="4419600" y="460809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Line 27"/>
          <p:cNvSpPr>
            <a:spLocks noChangeShapeType="1"/>
          </p:cNvSpPr>
          <p:nvPr/>
        </p:nvSpPr>
        <p:spPr bwMode="auto">
          <a:xfrm flipV="1">
            <a:off x="4419600" y="376989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Rectangle 28"/>
          <p:cNvSpPr>
            <a:spLocks noChangeArrowheads="1"/>
          </p:cNvSpPr>
          <p:nvPr/>
        </p:nvSpPr>
        <p:spPr bwMode="auto">
          <a:xfrm>
            <a:off x="4267200" y="3312693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8923" name="Line 29"/>
          <p:cNvSpPr>
            <a:spLocks noChangeShapeType="1"/>
          </p:cNvSpPr>
          <p:nvPr/>
        </p:nvSpPr>
        <p:spPr bwMode="auto">
          <a:xfrm flipV="1">
            <a:off x="7086600" y="544629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Rectangle 30"/>
          <p:cNvSpPr>
            <a:spLocks noChangeArrowheads="1"/>
          </p:cNvSpPr>
          <p:nvPr/>
        </p:nvSpPr>
        <p:spPr bwMode="auto">
          <a:xfrm>
            <a:off x="6934200" y="4989093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7010400" y="2550693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2971800" y="2398293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ChainedHashSearch(     )</a:t>
            </a:r>
          </a:p>
        </p:txBody>
      </p:sp>
      <p:sp>
        <p:nvSpPr>
          <p:cNvPr id="38927" name="Line 34"/>
          <p:cNvSpPr>
            <a:spLocks noChangeShapeType="1"/>
          </p:cNvSpPr>
          <p:nvPr/>
        </p:nvSpPr>
        <p:spPr bwMode="auto">
          <a:xfrm flipV="1">
            <a:off x="4419600" y="6284493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79093"/>
            <a:ext cx="4445000" cy="1104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70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2" grpId="0" animBg="1"/>
      <p:bldP spid="512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48BE-8C3E-4C9A-A178-34EB3027E0EE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39938" name="Group 4"/>
          <p:cNvGrpSpPr>
            <a:grpSpLocks/>
          </p:cNvGrpSpPr>
          <p:nvPr/>
        </p:nvGrpSpPr>
        <p:grpSpPr bwMode="auto">
          <a:xfrm>
            <a:off x="3124200" y="5803224"/>
            <a:ext cx="5715000" cy="381000"/>
            <a:chOff x="768" y="624"/>
            <a:chExt cx="3600" cy="240"/>
          </a:xfrm>
        </p:grpSpPr>
        <p:sp>
          <p:nvSpPr>
            <p:cNvPr id="39953" name="Rectangle 5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54" name="Line 6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7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8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Line 10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Line 11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12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13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14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Line 15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Line 16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Line 17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Line 18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Line 19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39" name="Line 20"/>
          <p:cNvSpPr>
            <a:spLocks noChangeShapeType="1"/>
          </p:cNvSpPr>
          <p:nvPr/>
        </p:nvSpPr>
        <p:spPr bwMode="auto">
          <a:xfrm flipV="1">
            <a:off x="4419600" y="542222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Rectangle 21"/>
          <p:cNvSpPr>
            <a:spLocks noChangeArrowheads="1"/>
          </p:cNvSpPr>
          <p:nvPr/>
        </p:nvSpPr>
        <p:spPr bwMode="auto">
          <a:xfrm>
            <a:off x="4267200" y="4965024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41" name="Line 22"/>
          <p:cNvSpPr>
            <a:spLocks noChangeShapeType="1"/>
          </p:cNvSpPr>
          <p:nvPr/>
        </p:nvSpPr>
        <p:spPr bwMode="auto">
          <a:xfrm flipV="1">
            <a:off x="5943600" y="542222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Rectangle 23"/>
          <p:cNvSpPr>
            <a:spLocks noChangeArrowheads="1"/>
          </p:cNvSpPr>
          <p:nvPr/>
        </p:nvSpPr>
        <p:spPr bwMode="auto">
          <a:xfrm>
            <a:off x="5791200" y="4965024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43" name="Rectangle 24"/>
          <p:cNvSpPr>
            <a:spLocks noChangeArrowheads="1"/>
          </p:cNvSpPr>
          <p:nvPr/>
        </p:nvSpPr>
        <p:spPr bwMode="auto">
          <a:xfrm>
            <a:off x="4267200" y="4126824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3399"/>
              </a:solidFill>
            </a:endParaRPr>
          </a:p>
        </p:txBody>
      </p:sp>
      <p:sp>
        <p:nvSpPr>
          <p:cNvPr id="39944" name="Line 25"/>
          <p:cNvSpPr>
            <a:spLocks noChangeShapeType="1"/>
          </p:cNvSpPr>
          <p:nvPr/>
        </p:nvSpPr>
        <p:spPr bwMode="auto">
          <a:xfrm flipV="1">
            <a:off x="4419600" y="45840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Line 26"/>
          <p:cNvSpPr>
            <a:spLocks noChangeShapeType="1"/>
          </p:cNvSpPr>
          <p:nvPr/>
        </p:nvSpPr>
        <p:spPr bwMode="auto">
          <a:xfrm flipV="1">
            <a:off x="4419600" y="37458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Rectangle 27"/>
          <p:cNvSpPr>
            <a:spLocks noChangeArrowheads="1"/>
          </p:cNvSpPr>
          <p:nvPr/>
        </p:nvSpPr>
        <p:spPr bwMode="auto">
          <a:xfrm>
            <a:off x="4267200" y="3288624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47" name="Line 28"/>
          <p:cNvSpPr>
            <a:spLocks noChangeShapeType="1"/>
          </p:cNvSpPr>
          <p:nvPr/>
        </p:nvSpPr>
        <p:spPr bwMode="auto">
          <a:xfrm flipV="1">
            <a:off x="7086600" y="542222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Rectangle 29"/>
          <p:cNvSpPr>
            <a:spLocks noChangeArrowheads="1"/>
          </p:cNvSpPr>
          <p:nvPr/>
        </p:nvSpPr>
        <p:spPr bwMode="auto">
          <a:xfrm>
            <a:off x="6934200" y="4965024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49" name="Text Box 32"/>
          <p:cNvSpPr txBox="1">
            <a:spLocks noChangeArrowheads="1"/>
          </p:cNvSpPr>
          <p:nvPr/>
        </p:nvSpPr>
        <p:spPr bwMode="auto">
          <a:xfrm>
            <a:off x="3276600" y="2298024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     )</a:t>
            </a:r>
          </a:p>
        </p:txBody>
      </p:sp>
      <p:sp>
        <p:nvSpPr>
          <p:cNvPr id="39950" name="Rectangle 33"/>
          <p:cNvSpPr>
            <a:spLocks noChangeArrowheads="1"/>
          </p:cNvSpPr>
          <p:nvPr/>
        </p:nvSpPr>
        <p:spPr bwMode="auto">
          <a:xfrm>
            <a:off x="3886200" y="2482174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51" name="Line 34"/>
          <p:cNvSpPr>
            <a:spLocks noChangeShapeType="1"/>
          </p:cNvSpPr>
          <p:nvPr/>
        </p:nvSpPr>
        <p:spPr bwMode="auto">
          <a:xfrm flipV="1">
            <a:off x="4419600" y="6260424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4323644" y="250916"/>
            <a:ext cx="2308578" cy="849751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Search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93204"/>
            <a:ext cx="4445000" cy="1104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26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2F61-ABB0-44AD-8967-A83683410CD0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40962" name="Group 4"/>
          <p:cNvGrpSpPr>
            <a:grpSpLocks/>
          </p:cNvGrpSpPr>
          <p:nvPr/>
        </p:nvGrpSpPr>
        <p:grpSpPr bwMode="auto">
          <a:xfrm>
            <a:off x="3124200" y="5863386"/>
            <a:ext cx="5715000" cy="381000"/>
            <a:chOff x="768" y="624"/>
            <a:chExt cx="3600" cy="240"/>
          </a:xfrm>
        </p:grpSpPr>
        <p:sp>
          <p:nvSpPr>
            <p:cNvPr id="40978" name="Rectangle 5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79" name="Line 6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7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8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9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Line 10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11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12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13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14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15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16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17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18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19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3" name="Line 20"/>
          <p:cNvSpPr>
            <a:spLocks noChangeShapeType="1"/>
          </p:cNvSpPr>
          <p:nvPr/>
        </p:nvSpPr>
        <p:spPr bwMode="auto">
          <a:xfrm flipV="1">
            <a:off x="4419600" y="548238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" name="Rectangle 21"/>
          <p:cNvSpPr>
            <a:spLocks noChangeArrowheads="1"/>
          </p:cNvSpPr>
          <p:nvPr/>
        </p:nvSpPr>
        <p:spPr bwMode="auto">
          <a:xfrm>
            <a:off x="4267200" y="5025186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0965" name="Line 22"/>
          <p:cNvSpPr>
            <a:spLocks noChangeShapeType="1"/>
          </p:cNvSpPr>
          <p:nvPr/>
        </p:nvSpPr>
        <p:spPr bwMode="auto">
          <a:xfrm flipV="1">
            <a:off x="5943600" y="548238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Rectangle 23"/>
          <p:cNvSpPr>
            <a:spLocks noChangeArrowheads="1"/>
          </p:cNvSpPr>
          <p:nvPr/>
        </p:nvSpPr>
        <p:spPr bwMode="auto">
          <a:xfrm>
            <a:off x="5791200" y="5025186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0967" name="Rectangle 24"/>
          <p:cNvSpPr>
            <a:spLocks noChangeArrowheads="1"/>
          </p:cNvSpPr>
          <p:nvPr/>
        </p:nvSpPr>
        <p:spPr bwMode="auto">
          <a:xfrm>
            <a:off x="4267200" y="4186986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3399"/>
              </a:solidFill>
            </a:endParaRPr>
          </a:p>
        </p:txBody>
      </p:sp>
      <p:sp>
        <p:nvSpPr>
          <p:cNvPr id="40968" name="Line 25"/>
          <p:cNvSpPr>
            <a:spLocks noChangeShapeType="1"/>
          </p:cNvSpPr>
          <p:nvPr/>
        </p:nvSpPr>
        <p:spPr bwMode="auto">
          <a:xfrm flipV="1">
            <a:off x="4419600" y="464418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Line 26"/>
          <p:cNvSpPr>
            <a:spLocks noChangeShapeType="1"/>
          </p:cNvSpPr>
          <p:nvPr/>
        </p:nvSpPr>
        <p:spPr bwMode="auto">
          <a:xfrm flipV="1">
            <a:off x="4419600" y="380598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Rectangle 27"/>
          <p:cNvSpPr>
            <a:spLocks noChangeArrowheads="1"/>
          </p:cNvSpPr>
          <p:nvPr/>
        </p:nvSpPr>
        <p:spPr bwMode="auto">
          <a:xfrm>
            <a:off x="4267200" y="3348786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0971" name="Line 28"/>
          <p:cNvSpPr>
            <a:spLocks noChangeShapeType="1"/>
          </p:cNvSpPr>
          <p:nvPr/>
        </p:nvSpPr>
        <p:spPr bwMode="auto">
          <a:xfrm flipV="1">
            <a:off x="7086600" y="548238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Rectangle 29"/>
          <p:cNvSpPr>
            <a:spLocks noChangeArrowheads="1"/>
          </p:cNvSpPr>
          <p:nvPr/>
        </p:nvSpPr>
        <p:spPr bwMode="auto">
          <a:xfrm>
            <a:off x="6934200" y="5025186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0973" name="Rectangle 30"/>
          <p:cNvSpPr>
            <a:spLocks noChangeArrowheads="1"/>
          </p:cNvSpPr>
          <p:nvPr/>
        </p:nvSpPr>
        <p:spPr bwMode="auto">
          <a:xfrm>
            <a:off x="7010400" y="2586786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0974" name="Text Box 31"/>
          <p:cNvSpPr txBox="1">
            <a:spLocks noChangeArrowheads="1"/>
          </p:cNvSpPr>
          <p:nvPr/>
        </p:nvSpPr>
        <p:spPr bwMode="auto">
          <a:xfrm>
            <a:off x="2971800" y="2434386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ChainedHashSearch(     )</a:t>
            </a:r>
          </a:p>
        </p:txBody>
      </p:sp>
      <p:sp>
        <p:nvSpPr>
          <p:cNvPr id="40975" name="Line 32"/>
          <p:cNvSpPr>
            <a:spLocks noChangeShapeType="1"/>
          </p:cNvSpPr>
          <p:nvPr/>
        </p:nvSpPr>
        <p:spPr bwMode="auto">
          <a:xfrm>
            <a:off x="3429000" y="5253786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Line 33"/>
          <p:cNvSpPr>
            <a:spLocks noChangeShapeType="1"/>
          </p:cNvSpPr>
          <p:nvPr/>
        </p:nvSpPr>
        <p:spPr bwMode="auto">
          <a:xfrm flipV="1">
            <a:off x="4419600" y="6320586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23644" y="236805"/>
            <a:ext cx="2308578" cy="849751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Search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79093"/>
            <a:ext cx="4445000" cy="1104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62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C673-5565-4991-B21D-3B6EB2D76584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41986" name="Group 4"/>
          <p:cNvGrpSpPr>
            <a:grpSpLocks/>
          </p:cNvGrpSpPr>
          <p:nvPr/>
        </p:nvGrpSpPr>
        <p:grpSpPr bwMode="auto">
          <a:xfrm>
            <a:off x="3124200" y="5863388"/>
            <a:ext cx="5715000" cy="381000"/>
            <a:chOff x="768" y="624"/>
            <a:chExt cx="3600" cy="240"/>
          </a:xfrm>
        </p:grpSpPr>
        <p:sp>
          <p:nvSpPr>
            <p:cNvPr id="42002" name="Rectangle 5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03" name="Line 6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Line 7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Line 8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6" name="Line 9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7" name="Line 10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Line 11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Line 12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0" name="Line 13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1" name="Line 14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Line 15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3" name="Line 16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Line 17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5" name="Line 18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6" name="Line 19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87" name="Line 20"/>
          <p:cNvSpPr>
            <a:spLocks noChangeShapeType="1"/>
          </p:cNvSpPr>
          <p:nvPr/>
        </p:nvSpPr>
        <p:spPr bwMode="auto">
          <a:xfrm flipV="1">
            <a:off x="4419600" y="54823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Rectangle 21"/>
          <p:cNvSpPr>
            <a:spLocks noChangeArrowheads="1"/>
          </p:cNvSpPr>
          <p:nvPr/>
        </p:nvSpPr>
        <p:spPr bwMode="auto">
          <a:xfrm>
            <a:off x="4267200" y="5025188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989" name="Line 22"/>
          <p:cNvSpPr>
            <a:spLocks noChangeShapeType="1"/>
          </p:cNvSpPr>
          <p:nvPr/>
        </p:nvSpPr>
        <p:spPr bwMode="auto">
          <a:xfrm flipV="1">
            <a:off x="5943600" y="54823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Rectangle 23"/>
          <p:cNvSpPr>
            <a:spLocks noChangeArrowheads="1"/>
          </p:cNvSpPr>
          <p:nvPr/>
        </p:nvSpPr>
        <p:spPr bwMode="auto">
          <a:xfrm>
            <a:off x="5791200" y="5025188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991" name="Rectangle 24"/>
          <p:cNvSpPr>
            <a:spLocks noChangeArrowheads="1"/>
          </p:cNvSpPr>
          <p:nvPr/>
        </p:nvSpPr>
        <p:spPr bwMode="auto">
          <a:xfrm>
            <a:off x="4267200" y="4186988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3399"/>
              </a:solidFill>
            </a:endParaRPr>
          </a:p>
        </p:txBody>
      </p:sp>
      <p:sp>
        <p:nvSpPr>
          <p:cNvPr id="41992" name="Line 25"/>
          <p:cNvSpPr>
            <a:spLocks noChangeShapeType="1"/>
          </p:cNvSpPr>
          <p:nvPr/>
        </p:nvSpPr>
        <p:spPr bwMode="auto">
          <a:xfrm flipV="1">
            <a:off x="4419600" y="46441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26"/>
          <p:cNvSpPr>
            <a:spLocks noChangeShapeType="1"/>
          </p:cNvSpPr>
          <p:nvPr/>
        </p:nvSpPr>
        <p:spPr bwMode="auto">
          <a:xfrm flipV="1">
            <a:off x="4419600" y="38059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Rectangle 27"/>
          <p:cNvSpPr>
            <a:spLocks noChangeArrowheads="1"/>
          </p:cNvSpPr>
          <p:nvPr/>
        </p:nvSpPr>
        <p:spPr bwMode="auto">
          <a:xfrm>
            <a:off x="4267200" y="3348788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995" name="Line 28"/>
          <p:cNvSpPr>
            <a:spLocks noChangeShapeType="1"/>
          </p:cNvSpPr>
          <p:nvPr/>
        </p:nvSpPr>
        <p:spPr bwMode="auto">
          <a:xfrm flipV="1">
            <a:off x="7086600" y="54823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Rectangle 29"/>
          <p:cNvSpPr>
            <a:spLocks noChangeArrowheads="1"/>
          </p:cNvSpPr>
          <p:nvPr/>
        </p:nvSpPr>
        <p:spPr bwMode="auto">
          <a:xfrm>
            <a:off x="6934200" y="5025188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997" name="Rectangle 30"/>
          <p:cNvSpPr>
            <a:spLocks noChangeArrowheads="1"/>
          </p:cNvSpPr>
          <p:nvPr/>
        </p:nvSpPr>
        <p:spPr bwMode="auto">
          <a:xfrm>
            <a:off x="7010400" y="2586788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998" name="Text Box 31"/>
          <p:cNvSpPr txBox="1">
            <a:spLocks noChangeArrowheads="1"/>
          </p:cNvSpPr>
          <p:nvPr/>
        </p:nvSpPr>
        <p:spPr bwMode="auto">
          <a:xfrm>
            <a:off x="2971800" y="2434388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ChainedHashSearch(     )</a:t>
            </a:r>
          </a:p>
        </p:txBody>
      </p:sp>
      <p:sp>
        <p:nvSpPr>
          <p:cNvPr id="41999" name="Line 32"/>
          <p:cNvSpPr>
            <a:spLocks noChangeShapeType="1"/>
          </p:cNvSpPr>
          <p:nvPr/>
        </p:nvSpPr>
        <p:spPr bwMode="auto">
          <a:xfrm>
            <a:off x="3429000" y="4339388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33"/>
          <p:cNvSpPr>
            <a:spLocks noChangeShapeType="1"/>
          </p:cNvSpPr>
          <p:nvPr/>
        </p:nvSpPr>
        <p:spPr bwMode="auto">
          <a:xfrm flipV="1">
            <a:off x="4419600" y="6320588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23644" y="265027"/>
            <a:ext cx="2308578" cy="849751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Search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07315"/>
            <a:ext cx="4445000" cy="1104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90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815E-8328-4B0C-9DA0-F440C9647ACC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43010" name="Group 4"/>
          <p:cNvGrpSpPr>
            <a:grpSpLocks/>
          </p:cNvGrpSpPr>
          <p:nvPr/>
        </p:nvGrpSpPr>
        <p:grpSpPr bwMode="auto">
          <a:xfrm>
            <a:off x="3124200" y="5743072"/>
            <a:ext cx="5715000" cy="381000"/>
            <a:chOff x="768" y="624"/>
            <a:chExt cx="3600" cy="240"/>
          </a:xfrm>
        </p:grpSpPr>
        <p:sp>
          <p:nvSpPr>
            <p:cNvPr id="43027" name="Rectangle 5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28" name="Line 6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Line 7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Line 8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Line 9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2" name="Line 10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3" name="Line 11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4" name="Line 12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5" name="Line 13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6" name="Line 14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Line 15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Line 16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Line 17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Line 18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Line 19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1" name="Line 20"/>
          <p:cNvSpPr>
            <a:spLocks noChangeShapeType="1"/>
          </p:cNvSpPr>
          <p:nvPr/>
        </p:nvSpPr>
        <p:spPr bwMode="auto">
          <a:xfrm flipV="1">
            <a:off x="4419600" y="536207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Rectangle 21"/>
          <p:cNvSpPr>
            <a:spLocks noChangeArrowheads="1"/>
          </p:cNvSpPr>
          <p:nvPr/>
        </p:nvSpPr>
        <p:spPr bwMode="auto">
          <a:xfrm>
            <a:off x="4267200" y="4904872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013" name="Line 22"/>
          <p:cNvSpPr>
            <a:spLocks noChangeShapeType="1"/>
          </p:cNvSpPr>
          <p:nvPr/>
        </p:nvSpPr>
        <p:spPr bwMode="auto">
          <a:xfrm flipV="1">
            <a:off x="5943600" y="536207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Rectangle 23"/>
          <p:cNvSpPr>
            <a:spLocks noChangeArrowheads="1"/>
          </p:cNvSpPr>
          <p:nvPr/>
        </p:nvSpPr>
        <p:spPr bwMode="auto">
          <a:xfrm>
            <a:off x="5791200" y="4904872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015" name="Rectangle 24"/>
          <p:cNvSpPr>
            <a:spLocks noChangeArrowheads="1"/>
          </p:cNvSpPr>
          <p:nvPr/>
        </p:nvSpPr>
        <p:spPr bwMode="auto">
          <a:xfrm>
            <a:off x="4267200" y="4066672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3399"/>
              </a:solidFill>
            </a:endParaRPr>
          </a:p>
        </p:txBody>
      </p:sp>
      <p:sp>
        <p:nvSpPr>
          <p:cNvPr id="43016" name="Line 25"/>
          <p:cNvSpPr>
            <a:spLocks noChangeShapeType="1"/>
          </p:cNvSpPr>
          <p:nvPr/>
        </p:nvSpPr>
        <p:spPr bwMode="auto">
          <a:xfrm flipV="1">
            <a:off x="4419600" y="45238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26"/>
          <p:cNvSpPr>
            <a:spLocks noChangeShapeType="1"/>
          </p:cNvSpPr>
          <p:nvPr/>
        </p:nvSpPr>
        <p:spPr bwMode="auto">
          <a:xfrm flipV="1">
            <a:off x="4419600" y="36856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Rectangle 27"/>
          <p:cNvSpPr>
            <a:spLocks noChangeArrowheads="1"/>
          </p:cNvSpPr>
          <p:nvPr/>
        </p:nvSpPr>
        <p:spPr bwMode="auto">
          <a:xfrm>
            <a:off x="4267200" y="3228472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019" name="Line 28"/>
          <p:cNvSpPr>
            <a:spLocks noChangeShapeType="1"/>
          </p:cNvSpPr>
          <p:nvPr/>
        </p:nvSpPr>
        <p:spPr bwMode="auto">
          <a:xfrm flipV="1">
            <a:off x="7086600" y="536207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Rectangle 29"/>
          <p:cNvSpPr>
            <a:spLocks noChangeArrowheads="1"/>
          </p:cNvSpPr>
          <p:nvPr/>
        </p:nvSpPr>
        <p:spPr bwMode="auto">
          <a:xfrm>
            <a:off x="6934200" y="4904872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021" name="Rectangle 30"/>
          <p:cNvSpPr>
            <a:spLocks noChangeArrowheads="1"/>
          </p:cNvSpPr>
          <p:nvPr/>
        </p:nvSpPr>
        <p:spPr bwMode="auto">
          <a:xfrm>
            <a:off x="7010400" y="2466472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022" name="Text Box 31"/>
          <p:cNvSpPr txBox="1">
            <a:spLocks noChangeArrowheads="1"/>
          </p:cNvSpPr>
          <p:nvPr/>
        </p:nvSpPr>
        <p:spPr bwMode="auto">
          <a:xfrm>
            <a:off x="2971800" y="2314072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ChainedHashSearch(     )</a:t>
            </a:r>
          </a:p>
        </p:txBody>
      </p:sp>
      <p:sp>
        <p:nvSpPr>
          <p:cNvPr id="43023" name="Line 32"/>
          <p:cNvSpPr>
            <a:spLocks noChangeShapeType="1"/>
          </p:cNvSpPr>
          <p:nvPr/>
        </p:nvSpPr>
        <p:spPr bwMode="auto">
          <a:xfrm>
            <a:off x="3429000" y="3457072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Oval 33"/>
          <p:cNvSpPr>
            <a:spLocks noChangeArrowheads="1"/>
          </p:cNvSpPr>
          <p:nvPr/>
        </p:nvSpPr>
        <p:spPr bwMode="auto">
          <a:xfrm>
            <a:off x="4114800" y="3076072"/>
            <a:ext cx="6858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025" name="Line 34"/>
          <p:cNvSpPr>
            <a:spLocks noChangeShapeType="1"/>
          </p:cNvSpPr>
          <p:nvPr/>
        </p:nvSpPr>
        <p:spPr bwMode="auto">
          <a:xfrm flipV="1">
            <a:off x="4419600" y="6200272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4323644" y="236805"/>
            <a:ext cx="2308578" cy="849751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Search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79093"/>
            <a:ext cx="4445000" cy="1104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481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Hashing with Chaining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Chained-Hash-Insert (</a:t>
            </a:r>
            <a:r>
              <a:rPr lang="en-US" altLang="en-US" i="1">
                <a:solidFill>
                  <a:schemeClr val="hlink"/>
                </a:solidFill>
              </a:rPr>
              <a:t>T, x</a:t>
            </a:r>
            <a:r>
              <a:rPr lang="en-US" altLang="en-US">
                <a:solidFill>
                  <a:schemeClr val="hlink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Insert </a:t>
            </a:r>
            <a:r>
              <a:rPr lang="en-US" altLang="en-US" i="1"/>
              <a:t>x</a:t>
            </a:r>
            <a:r>
              <a:rPr lang="en-US" altLang="en-US"/>
              <a:t> at the head of list </a:t>
            </a:r>
            <a:r>
              <a:rPr lang="en-US" altLang="en-US" i="1"/>
              <a:t>T</a:t>
            </a:r>
            <a:r>
              <a:rPr lang="en-US" altLang="en-US"/>
              <a:t>[</a:t>
            </a: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key</a:t>
            </a:r>
            <a:r>
              <a:rPr lang="en-US" altLang="en-US"/>
              <a:t>[</a:t>
            </a:r>
            <a:r>
              <a:rPr lang="en-US" altLang="en-US" i="1"/>
              <a:t>x</a:t>
            </a:r>
            <a:r>
              <a:rPr lang="en-US" altLang="en-US"/>
              <a:t>])].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Worst-case complexity – </a:t>
            </a:r>
            <a:r>
              <a:rPr lang="en-US" altLang="en-US" i="1"/>
              <a:t>O</a:t>
            </a:r>
            <a:r>
              <a:rPr lang="en-US" altLang="en-US"/>
              <a:t>(1).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Chained-Hash-Delete (</a:t>
            </a:r>
            <a:r>
              <a:rPr lang="en-US" altLang="en-US" i="1">
                <a:solidFill>
                  <a:schemeClr val="hlink"/>
                </a:solidFill>
              </a:rPr>
              <a:t>T, x</a:t>
            </a:r>
            <a:r>
              <a:rPr lang="en-US" altLang="en-US">
                <a:solidFill>
                  <a:schemeClr val="hlink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Delete </a:t>
            </a:r>
            <a:r>
              <a:rPr lang="en-US" altLang="en-US" i="1"/>
              <a:t>x</a:t>
            </a:r>
            <a:r>
              <a:rPr lang="en-US" altLang="en-US"/>
              <a:t> from the list </a:t>
            </a:r>
            <a:r>
              <a:rPr lang="en-US" altLang="en-US" i="1"/>
              <a:t>T</a:t>
            </a:r>
            <a:r>
              <a:rPr lang="en-US" altLang="en-US"/>
              <a:t>[</a:t>
            </a: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key</a:t>
            </a:r>
            <a:r>
              <a:rPr lang="en-US" altLang="en-US"/>
              <a:t>[</a:t>
            </a:r>
            <a:r>
              <a:rPr lang="en-US" altLang="en-US" i="1"/>
              <a:t>x</a:t>
            </a:r>
            <a:r>
              <a:rPr lang="en-US" altLang="en-US"/>
              <a:t>])].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Worst-case complexity – proportional to length of list with singly-linked lists. </a:t>
            </a:r>
            <a:r>
              <a:rPr lang="en-US" altLang="en-US" i="1"/>
              <a:t>O</a:t>
            </a:r>
            <a:r>
              <a:rPr lang="en-US" altLang="en-US"/>
              <a:t>(1) with doubly-linked lists.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Chained-Hash-Search (</a:t>
            </a:r>
            <a:r>
              <a:rPr lang="en-US" altLang="en-US" i="1">
                <a:solidFill>
                  <a:schemeClr val="hlink"/>
                </a:solidFill>
              </a:rPr>
              <a:t>T, k</a:t>
            </a:r>
            <a:r>
              <a:rPr lang="en-US" altLang="en-US">
                <a:solidFill>
                  <a:schemeClr val="hlink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Search an element with key </a:t>
            </a:r>
            <a:r>
              <a:rPr lang="en-US" altLang="en-US" i="1"/>
              <a:t>k</a:t>
            </a:r>
            <a:r>
              <a:rPr lang="en-US" altLang="en-US"/>
              <a:t> in list </a:t>
            </a:r>
            <a:r>
              <a:rPr lang="en-US" altLang="en-US" i="1"/>
              <a:t>T</a:t>
            </a:r>
            <a:r>
              <a:rPr lang="en-US" altLang="en-US"/>
              <a:t>[</a:t>
            </a: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k</a:t>
            </a:r>
            <a:r>
              <a:rPr lang="en-US" altLang="en-US"/>
              <a:t>)].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Worst-case complexity – proportional to length of list.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E39A-A181-4BB1-B35C-7A3E01E18B04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40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Length of the chain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mtClean="0">
                <a:solidFill>
                  <a:srgbClr val="FF0000"/>
                </a:solidFill>
              </a:rPr>
              <a:t>Worst case?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3F9E-39B6-4E82-9A99-A342C6E74B1F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41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Length of the chain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Worst case?</a:t>
            </a:r>
          </a:p>
          <a:p>
            <a:pPr lvl="1" eaLnBrk="1" hangingPunct="1"/>
            <a:r>
              <a:rPr lang="en-US" altLang="en-US" dirty="0" smtClean="0"/>
              <a:t>All elements hash to the same location</a:t>
            </a:r>
          </a:p>
          <a:p>
            <a:pPr lvl="1" eaLnBrk="1" hangingPunct="1"/>
            <a:r>
              <a:rPr lang="en-US" altLang="en-US" dirty="0" smtClean="0"/>
              <a:t>h(k) = </a:t>
            </a:r>
            <a:r>
              <a:rPr lang="en-US" altLang="en-US" dirty="0" smtClean="0"/>
              <a:t>4 (a fixed number)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O(n)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7EEA-ECF4-4F4B-8909-F32CE04BAEE3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46083" name="Group 4"/>
          <p:cNvGrpSpPr>
            <a:grpSpLocks/>
          </p:cNvGrpSpPr>
          <p:nvPr/>
        </p:nvGrpSpPr>
        <p:grpSpPr bwMode="auto">
          <a:xfrm>
            <a:off x="3276600" y="6172200"/>
            <a:ext cx="5715000" cy="381000"/>
            <a:chOff x="768" y="624"/>
            <a:chExt cx="3600" cy="240"/>
          </a:xfrm>
        </p:grpSpPr>
        <p:sp>
          <p:nvSpPr>
            <p:cNvPr id="46090" name="Rectangle 5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6091" name="Line 6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Line 7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3" name="Line 8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Line 9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Line 10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Line 11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Line 12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Line 13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Line 14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0" name="Line 15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Line 16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Line 17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3" name="Line 18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Line 19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4" name="Line 20"/>
          <p:cNvSpPr>
            <a:spLocks noChangeShapeType="1"/>
          </p:cNvSpPr>
          <p:nvPr/>
        </p:nvSpPr>
        <p:spPr bwMode="auto">
          <a:xfrm flipV="1">
            <a:off x="45720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Rectangle 21"/>
          <p:cNvSpPr>
            <a:spLocks noChangeArrowheads="1"/>
          </p:cNvSpPr>
          <p:nvPr/>
        </p:nvSpPr>
        <p:spPr bwMode="auto">
          <a:xfrm>
            <a:off x="44196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6086" name="Line 22"/>
          <p:cNvSpPr>
            <a:spLocks noChangeShapeType="1"/>
          </p:cNvSpPr>
          <p:nvPr/>
        </p:nvSpPr>
        <p:spPr bwMode="auto">
          <a:xfrm flipV="1">
            <a:off x="4572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Line 23"/>
          <p:cNvSpPr>
            <a:spLocks noChangeShapeType="1"/>
          </p:cNvSpPr>
          <p:nvPr/>
        </p:nvSpPr>
        <p:spPr bwMode="auto">
          <a:xfrm flipV="1">
            <a:off x="45720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Rectangle 24"/>
          <p:cNvSpPr>
            <a:spLocks noChangeArrowheads="1"/>
          </p:cNvSpPr>
          <p:nvPr/>
        </p:nvSpPr>
        <p:spPr bwMode="auto">
          <a:xfrm>
            <a:off x="4419600" y="34290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6089" name="Text Box 25"/>
          <p:cNvSpPr txBox="1">
            <a:spLocks noChangeArrowheads="1"/>
          </p:cNvSpPr>
          <p:nvPr/>
        </p:nvSpPr>
        <p:spPr bwMode="auto">
          <a:xfrm rot="-5400000">
            <a:off x="4038600" y="41148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4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7791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Length of the chain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Average case:</a:t>
            </a:r>
          </a:p>
          <a:p>
            <a:pPr marL="342900" lvl="1" indent="0">
              <a:buNone/>
            </a:pPr>
            <a:r>
              <a:rPr lang="en-US" altLang="en-US"/>
              <a:t>Depends on how well the hash function distributes the keys</a:t>
            </a:r>
          </a:p>
          <a:p>
            <a:pPr marL="342900" lvl="1" indent="0"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altLang="en-US">
                <a:solidFill>
                  <a:srgbClr val="FF0000"/>
                </a:solidFill>
              </a:rPr>
              <a:t>What is the best we could hope for a hash function?</a:t>
            </a:r>
          </a:p>
          <a:p>
            <a:pPr lvl="2" eaLnBrk="1" hangingPunct="1"/>
            <a:r>
              <a:rPr lang="en-US" altLang="en-US">
                <a:solidFill>
                  <a:srgbClr val="0000FF"/>
                </a:solidFill>
              </a:rPr>
              <a:t>simple uniform hashing</a:t>
            </a:r>
            <a:r>
              <a:rPr lang="en-US" altLang="en-US"/>
              <a:t>: an element is equally likely to end up in any of the </a:t>
            </a:r>
            <a:r>
              <a:rPr lang="en-US" altLang="en-US" i="1"/>
              <a:t>m</a:t>
            </a:r>
            <a:r>
              <a:rPr lang="en-US" altLang="en-US"/>
              <a:t> slots</a:t>
            </a:r>
          </a:p>
          <a:p>
            <a:pPr marL="342900" lvl="1" indent="0"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altLang="en-US">
                <a:solidFill>
                  <a:srgbClr val="FF0000"/>
                </a:solidFill>
              </a:rPr>
              <a:t>Under simple uniform hashing what is the average length of a chain in the table?</a:t>
            </a:r>
          </a:p>
          <a:p>
            <a:pPr lvl="2" eaLnBrk="1" hangingPunct="1"/>
            <a:r>
              <a:rPr lang="en-US" altLang="en-US" i="1"/>
              <a:t>n</a:t>
            </a:r>
            <a:r>
              <a:rPr lang="en-US" altLang="en-US"/>
              <a:t> keys over </a:t>
            </a:r>
            <a:r>
              <a:rPr lang="en-US" altLang="en-US" i="1"/>
              <a:t>m</a:t>
            </a:r>
            <a:r>
              <a:rPr lang="en-US" altLang="en-US"/>
              <a:t> slots = </a:t>
            </a:r>
            <a:r>
              <a:rPr lang="en-US" altLang="en-US" i="1"/>
              <a:t>n / m = </a:t>
            </a:r>
            <a:r>
              <a:rPr lang="el-GR" altLang="en-US">
                <a:cs typeface="Arial" panose="020B0604020202020204" pitchFamily="34" charset="0"/>
              </a:rPr>
              <a:t>α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1BA8-850B-494F-92CB-7C83B0BF64AA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4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Average chain length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If you roll a fair </a:t>
            </a:r>
            <a:r>
              <a:rPr lang="en-US" i="1" dirty="0">
                <a:solidFill>
                  <a:srgbClr val="FF0000"/>
                </a:solidFill>
                <a:ea typeface="ＭＳ Ｐゴシック" charset="0"/>
              </a:rPr>
              <a:t>m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 sided die </a:t>
            </a:r>
            <a:r>
              <a:rPr lang="en-US" i="1" dirty="0">
                <a:solidFill>
                  <a:srgbClr val="FF0000"/>
                </a:solidFill>
                <a:ea typeface="ＭＳ Ｐゴシック" charset="0"/>
              </a:rPr>
              <a:t>n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 times, how many times are we likely to see a given value?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For example, 10 sided die:</a:t>
            </a:r>
          </a:p>
          <a:p>
            <a:pPr marL="344487" lvl="1" indent="0">
              <a:buNone/>
              <a:defRPr/>
            </a:pPr>
            <a:r>
              <a:rPr lang="en-US" dirty="0">
                <a:ea typeface="ＭＳ Ｐゴシック" charset="0"/>
              </a:rPr>
              <a:t>1 time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</a:rPr>
              <a:t>1/10</a:t>
            </a:r>
          </a:p>
          <a:p>
            <a:pPr marL="344487" lvl="1" indent="0">
              <a:buNone/>
              <a:defRPr/>
            </a:pPr>
            <a:r>
              <a:rPr lang="en-US" dirty="0">
                <a:ea typeface="ＭＳ Ｐゴシック" charset="0"/>
              </a:rPr>
              <a:t>100 times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</a:rPr>
              <a:t>100/10 = 10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AAF7-3768-43F3-A746-8B066C4B110D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3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 Tables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22744"/>
            <a:ext cx="10465606" cy="232499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dirty="0"/>
              <a:t>More formally:</a:t>
            </a:r>
          </a:p>
          <a:p>
            <a:pPr lvl="1"/>
            <a:r>
              <a:rPr lang="en-US" altLang="en-US" dirty="0"/>
              <a:t>Given a </a:t>
            </a:r>
            <a:r>
              <a:rPr lang="en-US" altLang="en-US" i="1" dirty="0">
                <a:solidFill>
                  <a:srgbClr val="0000CC"/>
                </a:solidFill>
              </a:rPr>
              <a:t>hash </a:t>
            </a:r>
            <a:r>
              <a:rPr lang="en-US" altLang="en-US" i="1" dirty="0" smtClean="0">
                <a:solidFill>
                  <a:srgbClr val="0000CC"/>
                </a:solidFill>
              </a:rPr>
              <a:t>table</a:t>
            </a:r>
            <a:r>
              <a:rPr lang="en-US" altLang="en-US" dirty="0" smtClean="0">
                <a:solidFill>
                  <a:srgbClr val="0000CC"/>
                </a:solidFill>
              </a:rPr>
              <a:t> </a:t>
            </a:r>
            <a:r>
              <a:rPr lang="en-US" altLang="en-US" i="1" dirty="0" smtClean="0"/>
              <a:t>T </a:t>
            </a:r>
            <a:r>
              <a:rPr lang="en-US" altLang="en-US" dirty="0"/>
              <a:t>and a record </a:t>
            </a:r>
            <a:r>
              <a:rPr lang="en-US" altLang="en-US" i="1" dirty="0"/>
              <a:t>x</a:t>
            </a:r>
            <a:r>
              <a:rPr lang="en-US" altLang="en-US" dirty="0"/>
              <a:t>, with key (= symbol) </a:t>
            </a:r>
            <a:r>
              <a:rPr lang="en-US" altLang="en-US" dirty="0" smtClean="0"/>
              <a:t>we </a:t>
            </a:r>
            <a:r>
              <a:rPr lang="en-US" altLang="en-US" dirty="0"/>
              <a:t>need to support:</a:t>
            </a:r>
          </a:p>
          <a:p>
            <a:pPr lvl="2"/>
            <a:r>
              <a:rPr lang="en-US" altLang="en-US" dirty="0"/>
              <a:t>Insert (</a:t>
            </a:r>
            <a:r>
              <a:rPr lang="en-US" altLang="en-US" i="1" dirty="0"/>
              <a:t>T</a:t>
            </a:r>
            <a:r>
              <a:rPr lang="en-US" altLang="en-US" dirty="0"/>
              <a:t>,</a:t>
            </a:r>
            <a:r>
              <a:rPr lang="en-US" altLang="en-US" i="1" dirty="0"/>
              <a:t> </a:t>
            </a:r>
            <a:r>
              <a:rPr lang="en-US" altLang="en-US" b="1" i="1" dirty="0">
                <a:solidFill>
                  <a:srgbClr val="0000CC"/>
                </a:solidFill>
              </a:rPr>
              <a:t>x</a:t>
            </a:r>
            <a:r>
              <a:rPr lang="en-US" altLang="en-US" dirty="0" smtClean="0"/>
              <a:t>)  in O(1</a:t>
            </a:r>
            <a:r>
              <a:rPr lang="en-US" altLang="en-US" dirty="0"/>
              <a:t>) expected time</a:t>
            </a:r>
            <a:r>
              <a:rPr lang="en-US" altLang="en-US" dirty="0" smtClean="0"/>
              <a:t>!</a:t>
            </a:r>
            <a:endParaRPr lang="en-US" altLang="en-US" dirty="0"/>
          </a:p>
          <a:p>
            <a:pPr lvl="2"/>
            <a:r>
              <a:rPr lang="en-US" altLang="en-US" dirty="0"/>
              <a:t>Delete (</a:t>
            </a:r>
            <a:r>
              <a:rPr lang="en-US" altLang="en-US" i="1" dirty="0"/>
              <a:t>T</a:t>
            </a:r>
            <a:r>
              <a:rPr lang="en-US" altLang="en-US" dirty="0"/>
              <a:t>, </a:t>
            </a:r>
            <a:r>
              <a:rPr lang="en-US" altLang="en-US" b="1" i="1" dirty="0">
                <a:solidFill>
                  <a:srgbClr val="0000CC"/>
                </a:solidFill>
              </a:rPr>
              <a:t>x</a:t>
            </a:r>
            <a:r>
              <a:rPr lang="en-US" altLang="en-US" dirty="0"/>
              <a:t>) in O(1) expected time</a:t>
            </a:r>
            <a:r>
              <a:rPr lang="en-US" altLang="en-US" dirty="0" smtClean="0"/>
              <a:t>!</a:t>
            </a:r>
            <a:endParaRPr lang="en-US" altLang="en-US" dirty="0"/>
          </a:p>
          <a:p>
            <a:pPr lvl="2"/>
            <a:r>
              <a:rPr lang="en-US" altLang="en-US" dirty="0"/>
              <a:t>Search(</a:t>
            </a:r>
            <a:r>
              <a:rPr lang="en-US" altLang="en-US" i="1" dirty="0"/>
              <a:t>T</a:t>
            </a:r>
            <a:r>
              <a:rPr lang="en-US" altLang="en-US" dirty="0"/>
              <a:t>, </a:t>
            </a:r>
            <a:r>
              <a:rPr lang="en-US" altLang="en-US" b="1" i="1" dirty="0">
                <a:solidFill>
                  <a:srgbClr val="0000CC"/>
                </a:solidFill>
              </a:rPr>
              <a:t>k</a:t>
            </a:r>
            <a:r>
              <a:rPr lang="en-US" altLang="en-US" dirty="0"/>
              <a:t>) in O(1) expected time</a:t>
            </a:r>
            <a:r>
              <a:rPr lang="en-US" altLang="en-US" dirty="0" smtClean="0"/>
              <a:t>!</a:t>
            </a:r>
            <a:endParaRPr lang="en-US" altLang="en-US" dirty="0"/>
          </a:p>
          <a:p>
            <a:pPr lvl="1"/>
            <a:r>
              <a:rPr lang="en-US" altLang="en-US" dirty="0"/>
              <a:t>We want these to be fast, but don’t care about sorting the </a:t>
            </a:r>
            <a:r>
              <a:rPr lang="en-US" altLang="en-US" dirty="0" smtClean="0"/>
              <a:t>records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016B-C467-4C93-BE63-1CC698E5A0BA}" type="datetime1">
              <a:rPr lang="en-US" smtClean="0"/>
              <a:t>2/7/18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8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Search average running time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067756" y="1462632"/>
            <a:ext cx="6005689" cy="2798923"/>
          </a:xfr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Two cases:</a:t>
            </a:r>
          </a:p>
          <a:p>
            <a:pPr lvl="1" eaLnBrk="1" hangingPunct="1"/>
            <a:r>
              <a:rPr lang="en-US" altLang="en-US" dirty="0" smtClean="0"/>
              <a:t>Key is </a:t>
            </a:r>
            <a:r>
              <a:rPr lang="en-US" altLang="en-US" b="1" dirty="0" smtClean="0"/>
              <a:t>not</a:t>
            </a:r>
            <a:r>
              <a:rPr lang="en-US" altLang="en-US" dirty="0" smtClean="0"/>
              <a:t> in the table</a:t>
            </a:r>
          </a:p>
          <a:p>
            <a:pPr lvl="2" eaLnBrk="1" hangingPunct="1"/>
            <a:r>
              <a:rPr lang="en-US" altLang="en-US" dirty="0" smtClean="0"/>
              <a:t>must search all entries</a:t>
            </a:r>
          </a:p>
          <a:p>
            <a:pPr lvl="2" eaLnBrk="1" hangingPunct="1"/>
            <a:r>
              <a:rPr lang="el-GR" altLang="en-US" dirty="0" smtClean="0">
                <a:cs typeface="Arial" panose="020B0604020202020204" pitchFamily="34" charset="0"/>
              </a:rPr>
              <a:t>Θ</a:t>
            </a:r>
            <a:r>
              <a:rPr lang="en-US" altLang="en-US" dirty="0" smtClean="0"/>
              <a:t>(1 + </a:t>
            </a:r>
            <a:r>
              <a:rPr lang="el-GR" altLang="en-US" dirty="0" smtClean="0">
                <a:cs typeface="Arial" panose="020B0604020202020204" pitchFamily="34" charset="0"/>
              </a:rPr>
              <a:t>α</a:t>
            </a:r>
            <a:r>
              <a:rPr lang="en-US" altLang="en-US" dirty="0" smtClean="0">
                <a:cs typeface="Arial" panose="020B0604020202020204" pitchFamily="34" charset="0"/>
              </a:rPr>
              <a:t>)</a:t>
            </a:r>
          </a:p>
          <a:p>
            <a:pPr lvl="1" eaLnBrk="1" hangingPunct="1"/>
            <a:r>
              <a:rPr lang="en-US" altLang="en-US" dirty="0" smtClean="0">
                <a:cs typeface="Arial" panose="020B0604020202020204" pitchFamily="34" charset="0"/>
              </a:rPr>
              <a:t>Key </a:t>
            </a:r>
            <a:r>
              <a:rPr lang="en-US" altLang="en-US" b="1" dirty="0" smtClean="0">
                <a:cs typeface="Arial" panose="020B0604020202020204" pitchFamily="34" charset="0"/>
              </a:rPr>
              <a:t>is</a:t>
            </a:r>
            <a:r>
              <a:rPr lang="en-US" altLang="en-US" dirty="0" smtClean="0">
                <a:cs typeface="Arial" panose="020B0604020202020204" pitchFamily="34" charset="0"/>
              </a:rPr>
              <a:t> in the table</a:t>
            </a:r>
          </a:p>
          <a:p>
            <a:pPr lvl="2" eaLnBrk="1" hangingPunct="1"/>
            <a:r>
              <a:rPr lang="en-US" altLang="en-US" dirty="0" smtClean="0">
                <a:cs typeface="Arial" panose="020B0604020202020204" pitchFamily="34" charset="0"/>
              </a:rPr>
              <a:t>on average search half of the entries</a:t>
            </a:r>
          </a:p>
          <a:p>
            <a:pPr lvl="2" eaLnBrk="1" hangingPunct="1"/>
            <a:r>
              <a:rPr lang="en-US" altLang="en-US" dirty="0" smtClean="0">
                <a:cs typeface="Arial" panose="020B0604020202020204" pitchFamily="34" charset="0"/>
              </a:rPr>
              <a:t>O(1 + </a:t>
            </a:r>
            <a:r>
              <a:rPr lang="el-GR" altLang="en-US" dirty="0" smtClean="0">
                <a:cs typeface="Arial" panose="020B0604020202020204" pitchFamily="34" charset="0"/>
              </a:rPr>
              <a:t>α</a:t>
            </a:r>
            <a:r>
              <a:rPr lang="en-US" altLang="en-US" dirty="0" smtClean="0">
                <a:cs typeface="Arial" panose="020B0604020202020204" pitchFamily="34" charset="0"/>
              </a:rPr>
              <a:t>/2)</a:t>
            </a:r>
            <a:endParaRPr lang="el-GR" altLang="en-US" dirty="0" smtClean="0"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3062-A50C-498B-9CA5-1FEBED015765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73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 functions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>
                <a:solidFill>
                  <a:srgbClr val="FF0000"/>
                </a:solidFill>
              </a:rPr>
              <a:t>What makes a good hash function?</a:t>
            </a:r>
          </a:p>
          <a:p>
            <a:pPr lvl="1" eaLnBrk="1" hangingPunct="1"/>
            <a:r>
              <a:rPr lang="en-US" altLang="en-US" sz="2000"/>
              <a:t>Approximates the assumption of simple uniform hashing</a:t>
            </a:r>
          </a:p>
          <a:p>
            <a:pPr lvl="1" eaLnBrk="1" hangingPunct="1"/>
            <a:r>
              <a:rPr lang="en-US" altLang="en-US" sz="2000"/>
              <a:t>Deterministic – h(x) should always return the same value</a:t>
            </a:r>
          </a:p>
          <a:p>
            <a:pPr lvl="1" eaLnBrk="1" hangingPunct="1"/>
            <a:r>
              <a:rPr lang="en-US" altLang="en-US" sz="2000"/>
              <a:t>Low cost – if it is expensive to calculate the hash value (e.g. log n) then we don</a:t>
            </a:r>
            <a:r>
              <a:rPr lang="ja-JP" altLang="en-US" sz="2000"/>
              <a:t>’</a:t>
            </a:r>
            <a:r>
              <a:rPr lang="en-US" altLang="ja-JP" sz="2000"/>
              <a:t>t gain anything by using a table</a:t>
            </a:r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Challenge: we don’</a:t>
            </a:r>
            <a:r>
              <a:rPr lang="en-US" altLang="ja-JP" sz="2400"/>
              <a:t>t generally know the distribution of the keys</a:t>
            </a:r>
          </a:p>
          <a:p>
            <a:pPr lvl="1" eaLnBrk="1" hangingPunct="1"/>
            <a:r>
              <a:rPr lang="en-US" altLang="en-US" sz="2000"/>
              <a:t>Frequently data tend to be clustered (e.g. similar strings, run-times, SSNs).  A good hash function should spread these out across the table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6D24-C3AF-4CCD-9F8F-CD292EB8662B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2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Choosing A Hash Function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Clearly, choosing the hash function well is crucial</a:t>
            </a:r>
          </a:p>
          <a:p>
            <a:pPr lvl="1"/>
            <a:r>
              <a:rPr lang="en-US" altLang="en-US" i="1">
                <a:solidFill>
                  <a:srgbClr val="0000CC"/>
                </a:solidFill>
              </a:rPr>
              <a:t>What will a worst-case hash function do?</a:t>
            </a:r>
          </a:p>
          <a:p>
            <a:pPr lvl="1"/>
            <a:r>
              <a:rPr lang="en-US" altLang="en-US" i="1">
                <a:solidFill>
                  <a:srgbClr val="0000CC"/>
                </a:solidFill>
              </a:rPr>
              <a:t>What will be the time to search in this case?</a:t>
            </a:r>
            <a:endParaRPr lang="en-US" altLang="en-US">
              <a:solidFill>
                <a:srgbClr val="0000CC"/>
              </a:solidFill>
            </a:endParaRPr>
          </a:p>
          <a:p>
            <a:r>
              <a:rPr lang="en-US" altLang="en-US" i="1">
                <a:solidFill>
                  <a:srgbClr val="0000CC"/>
                </a:solidFill>
              </a:rPr>
              <a:t>What are desirable features of the hash function?</a:t>
            </a:r>
            <a:endParaRPr lang="en-US" altLang="en-US">
              <a:solidFill>
                <a:srgbClr val="0000CC"/>
              </a:solidFill>
            </a:endParaRPr>
          </a:p>
          <a:p>
            <a:pPr lvl="1"/>
            <a:r>
              <a:rPr lang="en-US" altLang="en-US"/>
              <a:t>Should distribute keys uniformly into slots</a:t>
            </a:r>
          </a:p>
          <a:p>
            <a:pPr lvl="1"/>
            <a:r>
              <a:rPr lang="en-US" altLang="en-US"/>
              <a:t>Should not depend on patterns in the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20A1-0768-4836-B314-7E2CF2185BC5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Hash functions</a:t>
            </a:r>
          </a:p>
        </p:txBody>
      </p:sp>
      <p:sp>
        <p:nvSpPr>
          <p:cNvPr id="51202" name="TextBox 3"/>
          <p:cNvSpPr txBox="1">
            <a:spLocks noChangeArrowheads="1"/>
          </p:cNvSpPr>
          <p:nvPr/>
        </p:nvSpPr>
        <p:spPr bwMode="auto">
          <a:xfrm>
            <a:off x="907774" y="2974252"/>
            <a:ext cx="103764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What are some hash functions you’ve heard of before?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2A54-308C-4B10-A063-7020F658956E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22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Division method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mtClean="0"/>
              <a:t>h(k) = k mod 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27F8-C224-4875-A419-4A657CA9DF52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3886200" y="2224089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m      k        h(k)</a:t>
            </a:r>
          </a:p>
        </p:txBody>
      </p:sp>
      <p:sp>
        <p:nvSpPr>
          <p:cNvPr id="52228" name="Line 5"/>
          <p:cNvSpPr>
            <a:spLocks noChangeShapeType="1"/>
          </p:cNvSpPr>
          <p:nvPr/>
        </p:nvSpPr>
        <p:spPr bwMode="auto">
          <a:xfrm>
            <a:off x="3581400" y="28194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3810000" y="29718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11      25</a:t>
            </a: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3810000" y="35814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11      1</a:t>
            </a:r>
          </a:p>
        </p:txBody>
      </p:sp>
      <p:sp>
        <p:nvSpPr>
          <p:cNvPr id="52231" name="Text Box 8"/>
          <p:cNvSpPr txBox="1">
            <a:spLocks noChangeArrowheads="1"/>
          </p:cNvSpPr>
          <p:nvPr/>
        </p:nvSpPr>
        <p:spPr bwMode="auto">
          <a:xfrm>
            <a:off x="3810000" y="41148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11      17</a:t>
            </a:r>
          </a:p>
        </p:txBody>
      </p:sp>
      <p:sp>
        <p:nvSpPr>
          <p:cNvPr id="52232" name="Text Box 9"/>
          <p:cNvSpPr txBox="1">
            <a:spLocks noChangeArrowheads="1"/>
          </p:cNvSpPr>
          <p:nvPr/>
        </p:nvSpPr>
        <p:spPr bwMode="auto">
          <a:xfrm>
            <a:off x="3810000" y="46482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13      133</a:t>
            </a:r>
          </a:p>
        </p:txBody>
      </p:sp>
      <p:sp>
        <p:nvSpPr>
          <p:cNvPr id="52233" name="Text Box 10"/>
          <p:cNvSpPr txBox="1">
            <a:spLocks noChangeArrowheads="1"/>
          </p:cNvSpPr>
          <p:nvPr/>
        </p:nvSpPr>
        <p:spPr bwMode="auto">
          <a:xfrm>
            <a:off x="3810000" y="51958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13      7</a:t>
            </a:r>
          </a:p>
        </p:txBody>
      </p:sp>
      <p:sp>
        <p:nvSpPr>
          <p:cNvPr id="52234" name="Text Box 11"/>
          <p:cNvSpPr txBox="1">
            <a:spLocks noChangeArrowheads="1"/>
          </p:cNvSpPr>
          <p:nvPr/>
        </p:nvSpPr>
        <p:spPr bwMode="auto">
          <a:xfrm>
            <a:off x="3810000" y="57292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13      25</a:t>
            </a:r>
          </a:p>
        </p:txBody>
      </p:sp>
    </p:spTree>
    <p:extLst>
      <p:ext uri="{BB962C8B-B14F-4D97-AF65-F5344CB8AC3E}">
        <p14:creationId xmlns:p14="http://schemas.microsoft.com/office/powerpoint/2010/main" val="416567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Division method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mtClean="0"/>
              <a:t>h(k) = k mod 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AD9F-8AEF-4C4D-A743-07E696C3AA77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3886200" y="2224089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m      k        h(k)</a:t>
            </a:r>
          </a:p>
        </p:txBody>
      </p:sp>
      <p:sp>
        <p:nvSpPr>
          <p:cNvPr id="53252" name="Line 5"/>
          <p:cNvSpPr>
            <a:spLocks noChangeShapeType="1"/>
          </p:cNvSpPr>
          <p:nvPr/>
        </p:nvSpPr>
        <p:spPr bwMode="auto">
          <a:xfrm>
            <a:off x="3581400" y="28194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3810000" y="29718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11      25</a:t>
            </a:r>
          </a:p>
        </p:txBody>
      </p:sp>
      <p:sp>
        <p:nvSpPr>
          <p:cNvPr id="53254" name="Text Box 7"/>
          <p:cNvSpPr txBox="1">
            <a:spLocks noChangeArrowheads="1"/>
          </p:cNvSpPr>
          <p:nvPr/>
        </p:nvSpPr>
        <p:spPr bwMode="auto">
          <a:xfrm>
            <a:off x="3810000" y="35814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11      1</a:t>
            </a:r>
          </a:p>
        </p:txBody>
      </p:sp>
      <p:sp>
        <p:nvSpPr>
          <p:cNvPr id="53255" name="Text Box 8"/>
          <p:cNvSpPr txBox="1">
            <a:spLocks noChangeArrowheads="1"/>
          </p:cNvSpPr>
          <p:nvPr/>
        </p:nvSpPr>
        <p:spPr bwMode="auto">
          <a:xfrm>
            <a:off x="3810000" y="41148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11      17</a:t>
            </a:r>
          </a:p>
        </p:txBody>
      </p:sp>
      <p:sp>
        <p:nvSpPr>
          <p:cNvPr id="53256" name="Text Box 9"/>
          <p:cNvSpPr txBox="1">
            <a:spLocks noChangeArrowheads="1"/>
          </p:cNvSpPr>
          <p:nvPr/>
        </p:nvSpPr>
        <p:spPr bwMode="auto">
          <a:xfrm>
            <a:off x="3810000" y="46482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13      133</a:t>
            </a:r>
          </a:p>
        </p:txBody>
      </p:sp>
      <p:sp>
        <p:nvSpPr>
          <p:cNvPr id="53257" name="Text Box 10"/>
          <p:cNvSpPr txBox="1">
            <a:spLocks noChangeArrowheads="1"/>
          </p:cNvSpPr>
          <p:nvPr/>
        </p:nvSpPr>
        <p:spPr bwMode="auto">
          <a:xfrm>
            <a:off x="3810000" y="51958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13      7</a:t>
            </a:r>
          </a:p>
        </p:txBody>
      </p:sp>
      <p:sp>
        <p:nvSpPr>
          <p:cNvPr id="53258" name="Text Box 11"/>
          <p:cNvSpPr txBox="1">
            <a:spLocks noChangeArrowheads="1"/>
          </p:cNvSpPr>
          <p:nvPr/>
        </p:nvSpPr>
        <p:spPr bwMode="auto">
          <a:xfrm>
            <a:off x="3810000" y="57292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13      25</a:t>
            </a:r>
          </a:p>
        </p:txBody>
      </p:sp>
      <p:sp>
        <p:nvSpPr>
          <p:cNvPr id="53259" name="Text Box 12"/>
          <p:cNvSpPr txBox="1">
            <a:spLocks noChangeArrowheads="1"/>
          </p:cNvSpPr>
          <p:nvPr/>
        </p:nvSpPr>
        <p:spPr bwMode="auto">
          <a:xfrm>
            <a:off x="6096000" y="2971801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3</a:t>
            </a:r>
          </a:p>
        </p:txBody>
      </p:sp>
      <p:sp>
        <p:nvSpPr>
          <p:cNvPr id="53260" name="Text Box 13"/>
          <p:cNvSpPr txBox="1">
            <a:spLocks noChangeArrowheads="1"/>
          </p:cNvSpPr>
          <p:nvPr/>
        </p:nvSpPr>
        <p:spPr bwMode="auto">
          <a:xfrm>
            <a:off x="6096000" y="35194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</a:t>
            </a:r>
          </a:p>
        </p:txBody>
      </p:sp>
      <p:sp>
        <p:nvSpPr>
          <p:cNvPr id="53261" name="Text Box 14"/>
          <p:cNvSpPr txBox="1">
            <a:spLocks noChangeArrowheads="1"/>
          </p:cNvSpPr>
          <p:nvPr/>
        </p:nvSpPr>
        <p:spPr bwMode="auto">
          <a:xfrm>
            <a:off x="6096000" y="4114801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6</a:t>
            </a:r>
          </a:p>
        </p:txBody>
      </p:sp>
      <p:sp>
        <p:nvSpPr>
          <p:cNvPr id="53262" name="Text Box 15"/>
          <p:cNvSpPr txBox="1">
            <a:spLocks noChangeArrowheads="1"/>
          </p:cNvSpPr>
          <p:nvPr/>
        </p:nvSpPr>
        <p:spPr bwMode="auto">
          <a:xfrm>
            <a:off x="6096000" y="4648201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3</a:t>
            </a:r>
          </a:p>
        </p:txBody>
      </p:sp>
      <p:sp>
        <p:nvSpPr>
          <p:cNvPr id="53263" name="Text Box 16"/>
          <p:cNvSpPr txBox="1">
            <a:spLocks noChangeArrowheads="1"/>
          </p:cNvSpPr>
          <p:nvPr/>
        </p:nvSpPr>
        <p:spPr bwMode="auto">
          <a:xfrm>
            <a:off x="6096000" y="51958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7</a:t>
            </a:r>
          </a:p>
        </p:txBody>
      </p:sp>
      <p:sp>
        <p:nvSpPr>
          <p:cNvPr id="53264" name="Text Box 17"/>
          <p:cNvSpPr txBox="1">
            <a:spLocks noChangeArrowheads="1"/>
          </p:cNvSpPr>
          <p:nvPr/>
        </p:nvSpPr>
        <p:spPr bwMode="auto">
          <a:xfrm>
            <a:off x="6096000" y="57150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1042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Division method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smtClean="0"/>
              <a:t>Don’</a:t>
            </a:r>
            <a:r>
              <a:rPr lang="en-US" altLang="ja-JP" b="1" smtClean="0"/>
              <a:t>t</a:t>
            </a:r>
            <a:r>
              <a:rPr lang="en-US" altLang="ja-JP" smtClean="0"/>
              <a:t> use a power of two.  </a:t>
            </a:r>
            <a:r>
              <a:rPr lang="en-US" altLang="ja-JP" smtClean="0">
                <a:solidFill>
                  <a:srgbClr val="FF0000"/>
                </a:solidFill>
              </a:rPr>
              <a:t>Why?</a:t>
            </a:r>
          </a:p>
          <a:p>
            <a:pPr marL="0" indent="0"/>
            <a:endParaRPr lang="en-US" altLang="en-US" smtClean="0"/>
          </a:p>
          <a:p>
            <a:pPr marL="0" indent="0"/>
            <a:endParaRPr lang="en-US" altLang="en-US" smtClean="0"/>
          </a:p>
          <a:p>
            <a:pPr marL="0" indent="0"/>
            <a:endParaRPr lang="en-US" altLang="en-US" smtClean="0"/>
          </a:p>
          <a:p>
            <a:pPr marL="0" indent="0"/>
            <a:endParaRPr lang="en-US" altLang="en-US" smtClean="0"/>
          </a:p>
          <a:p>
            <a:pPr marL="0" indent="0"/>
            <a:endParaRPr lang="en-US" altLang="en-US" smtClean="0"/>
          </a:p>
          <a:p>
            <a:pPr marL="0" indent="0">
              <a:buNone/>
            </a:pPr>
            <a:endParaRPr lang="en-US" altLang="en-US" sz="2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FF9A-410C-446A-BA49-3C1733DFCFDB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54275" name="Group 6"/>
          <p:cNvGrpSpPr>
            <a:grpSpLocks/>
          </p:cNvGrpSpPr>
          <p:nvPr/>
        </p:nvGrpSpPr>
        <p:grpSpPr bwMode="auto">
          <a:xfrm>
            <a:off x="3276600" y="2362201"/>
            <a:ext cx="5410200" cy="3108325"/>
            <a:chOff x="1104" y="1488"/>
            <a:chExt cx="2832" cy="1958"/>
          </a:xfrm>
        </p:grpSpPr>
        <p:sp>
          <p:nvSpPr>
            <p:cNvPr id="54276" name="Text Box 4"/>
            <p:cNvSpPr txBox="1">
              <a:spLocks noChangeArrowheads="1"/>
            </p:cNvSpPr>
            <p:nvPr/>
          </p:nvSpPr>
          <p:spPr bwMode="auto">
            <a:xfrm>
              <a:off x="1296" y="1488"/>
              <a:ext cx="2640" cy="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/>
                <a:t>m	k		bin(k) 	h(k)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lain" startAt="8"/>
              </a:pPr>
              <a:r>
                <a:rPr lang="en-US" altLang="en-US" sz="2800"/>
                <a:t>25		11001	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800"/>
                <a:t>8	1		00001	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800"/>
                <a:t>8	17		10001	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en-US" sz="2800"/>
            </a:p>
          </p:txBody>
        </p:sp>
        <p:sp>
          <p:nvSpPr>
            <p:cNvPr id="54277" name="Line 5"/>
            <p:cNvSpPr>
              <a:spLocks noChangeShapeType="1"/>
            </p:cNvSpPr>
            <p:nvPr/>
          </p:nvSpPr>
          <p:spPr bwMode="auto">
            <a:xfrm>
              <a:off x="1104" y="1824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12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Division method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smtClean="0"/>
              <a:t>Don’</a:t>
            </a:r>
            <a:r>
              <a:rPr lang="en-US" altLang="ja-JP" b="1" smtClean="0"/>
              <a:t>t</a:t>
            </a:r>
            <a:r>
              <a:rPr lang="en-US" altLang="ja-JP" smtClean="0"/>
              <a:t> use a power of two.  </a:t>
            </a:r>
            <a:r>
              <a:rPr lang="en-US" altLang="ja-JP" smtClean="0">
                <a:solidFill>
                  <a:srgbClr val="FF0000"/>
                </a:solidFill>
              </a:rPr>
              <a:t>Why?</a:t>
            </a:r>
          </a:p>
          <a:p>
            <a:pPr marL="0" indent="0"/>
            <a:endParaRPr lang="en-US" altLang="en-US" smtClean="0"/>
          </a:p>
          <a:p>
            <a:pPr marL="0" indent="0"/>
            <a:endParaRPr lang="en-US" altLang="en-US" smtClean="0"/>
          </a:p>
          <a:p>
            <a:pPr marL="0" indent="0"/>
            <a:endParaRPr lang="en-US" altLang="en-US" smtClean="0"/>
          </a:p>
          <a:p>
            <a:pPr marL="0" indent="0"/>
            <a:endParaRPr lang="en-US" altLang="en-US" smtClean="0"/>
          </a:p>
          <a:p>
            <a:pPr marL="0" indent="0"/>
            <a:endParaRPr lang="en-US" altLang="en-US" smtClean="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if h(k) = k mod 2</a:t>
            </a:r>
            <a:r>
              <a:rPr lang="en-US" altLang="en-US" sz="2400" baseline="30000"/>
              <a:t>p</a:t>
            </a:r>
            <a:r>
              <a:rPr lang="en-US" altLang="en-US" sz="2400"/>
              <a:t>, the hash function is just the lower </a:t>
            </a:r>
            <a:r>
              <a:rPr lang="en-US" altLang="en-US" sz="2400" i="1"/>
              <a:t>p</a:t>
            </a:r>
            <a:r>
              <a:rPr lang="en-US" altLang="en-US" sz="2400"/>
              <a:t> bits of the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9D54-9B5E-431A-AAE0-36BBC3D6D85C}" type="datetime1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76600" y="2362201"/>
            <a:ext cx="5410200" cy="3108325"/>
            <a:chOff x="1104" y="1488"/>
            <a:chExt cx="2832" cy="1958"/>
          </a:xfrm>
        </p:grpSpPr>
        <p:sp>
          <p:nvSpPr>
            <p:cNvPr id="55300" name="Text Box 4"/>
            <p:cNvSpPr txBox="1">
              <a:spLocks noChangeArrowheads="1"/>
            </p:cNvSpPr>
            <p:nvPr/>
          </p:nvSpPr>
          <p:spPr bwMode="auto">
            <a:xfrm>
              <a:off x="1296" y="1488"/>
              <a:ext cx="2640" cy="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/>
                <a:t>m	k		bin(k) 	h(k)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lain" startAt="8"/>
              </a:pPr>
              <a:r>
                <a:rPr lang="en-US" altLang="en-US" sz="2800"/>
                <a:t>25		11001	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800"/>
                <a:t>8	1		00001	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800"/>
                <a:t>8	17		10001	1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en-US" sz="2800"/>
            </a:p>
          </p:txBody>
        </p:sp>
        <p:sp>
          <p:nvSpPr>
            <p:cNvPr id="55301" name="Line 5"/>
            <p:cNvSpPr>
              <a:spLocks noChangeShapeType="1"/>
            </p:cNvSpPr>
            <p:nvPr/>
          </p:nvSpPr>
          <p:spPr bwMode="auto">
            <a:xfrm>
              <a:off x="1104" y="1824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3118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Division method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Good rule of thumb for </a:t>
            </a:r>
            <a:r>
              <a:rPr lang="en-US" i="1" dirty="0">
                <a:ea typeface="ＭＳ Ｐゴシック" charset="0"/>
              </a:rPr>
              <a:t>m</a:t>
            </a:r>
            <a:r>
              <a:rPr lang="en-US" dirty="0">
                <a:ea typeface="ＭＳ Ｐゴシック" charset="0"/>
              </a:rPr>
              <a:t> is a prime number not to close to a power of 2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Pros: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</a:rPr>
              <a:t>quick to calculate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</a:rPr>
              <a:t>easy to understand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Cons: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</a:rPr>
              <a:t>keys close to each other will end up close in the </a:t>
            </a:r>
            <a:r>
              <a:rPr lang="en-US" dirty="0" err="1">
                <a:ea typeface="ＭＳ Ｐゴシック" charset="0"/>
              </a:rPr>
              <a:t>hashtable</a:t>
            </a:r>
            <a:endParaRPr lang="en-US" dirty="0">
              <a:ea typeface="ＭＳ Ｐゴシック" charset="0"/>
            </a:endParaRPr>
          </a:p>
          <a:p>
            <a:pPr eaLnBrk="1" hangingPunct="1">
              <a:buFont typeface="Wingdings" charset="0"/>
              <a:buChar char="l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32D1-0D73-468D-BCDD-D46A21B509BE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r>
              <a:rPr lang="en-US" altLang="en-US" sz="2400" i="1"/>
              <a:t>h</a:t>
            </a:r>
            <a:r>
              <a:rPr lang="en-US" altLang="en-US" sz="2400"/>
              <a:t>(</a:t>
            </a:r>
            <a:r>
              <a:rPr lang="en-US" altLang="en-US" sz="2400" i="1"/>
              <a:t>k</a:t>
            </a:r>
            <a:r>
              <a:rPr lang="en-US" altLang="en-US" sz="2400"/>
              <a:t>) = </a:t>
            </a:r>
            <a:r>
              <a:rPr lang="en-US" altLang="en-US" sz="2400" i="1"/>
              <a:t>k</a:t>
            </a:r>
            <a:r>
              <a:rPr lang="en-US" altLang="en-US" sz="2400"/>
              <a:t> mod </a:t>
            </a:r>
            <a:r>
              <a:rPr lang="en-US" altLang="en-US" sz="2400" i="1"/>
              <a:t>m</a:t>
            </a:r>
          </a:p>
          <a:p>
            <a:pPr lvl="1"/>
            <a:r>
              <a:rPr lang="en-US" altLang="en-US" sz="2000"/>
              <a:t>In words: hash </a:t>
            </a:r>
            <a:r>
              <a:rPr lang="en-US" altLang="en-US" sz="2000" i="1"/>
              <a:t>k</a:t>
            </a:r>
            <a:r>
              <a:rPr lang="en-US" altLang="en-US" sz="2000"/>
              <a:t> into a table with </a:t>
            </a:r>
            <a:r>
              <a:rPr lang="en-US" altLang="en-US" sz="2000" i="1"/>
              <a:t>m</a:t>
            </a:r>
            <a:r>
              <a:rPr lang="en-US" altLang="en-US" sz="2000"/>
              <a:t> slots using the slot given by the remainder of </a:t>
            </a:r>
            <a:r>
              <a:rPr lang="en-US" altLang="en-US" sz="2000" i="1"/>
              <a:t>k</a:t>
            </a:r>
            <a:r>
              <a:rPr lang="en-US" altLang="en-US" sz="2000"/>
              <a:t> divided by </a:t>
            </a:r>
            <a:r>
              <a:rPr lang="en-US" altLang="en-US" sz="2000" i="1"/>
              <a:t>m</a:t>
            </a:r>
            <a:r>
              <a:rPr lang="en-US" altLang="en-US" sz="2000"/>
              <a:t> </a:t>
            </a:r>
          </a:p>
          <a:p>
            <a:pPr lvl="1"/>
            <a:r>
              <a:rPr lang="en-US" altLang="en-US" sz="2000"/>
              <a:t>Example: m = 31 and k = 78, h(k) = 16.</a:t>
            </a:r>
          </a:p>
          <a:p>
            <a:r>
              <a:rPr lang="en-US" altLang="en-US" sz="2400">
                <a:solidFill>
                  <a:srgbClr val="990000"/>
                </a:solidFill>
              </a:rPr>
              <a:t>Advantage</a:t>
            </a:r>
            <a:r>
              <a:rPr lang="en-US" altLang="en-US" sz="2400"/>
              <a:t>: fast</a:t>
            </a:r>
          </a:p>
          <a:p>
            <a:r>
              <a:rPr lang="en-US" altLang="en-US" sz="2400">
                <a:solidFill>
                  <a:srgbClr val="990000"/>
                </a:solidFill>
              </a:rPr>
              <a:t>Disadvantage</a:t>
            </a:r>
            <a:r>
              <a:rPr lang="en-US" altLang="en-US" sz="2400"/>
              <a:t>: value of m is critical</a:t>
            </a:r>
          </a:p>
          <a:p>
            <a:pPr lvl="1"/>
            <a:r>
              <a:rPr lang="en-US" altLang="en-US" sz="2000"/>
              <a:t>Bad if keys bear relation to </a:t>
            </a:r>
            <a:r>
              <a:rPr lang="en-US" altLang="en-US" sz="2000" i="1"/>
              <a:t>m </a:t>
            </a:r>
          </a:p>
          <a:p>
            <a:pPr lvl="1"/>
            <a:r>
              <a:rPr lang="en-US" altLang="en-US" sz="2000" i="1"/>
              <a:t>Or if hash does not depend on all bits of k</a:t>
            </a:r>
            <a:endParaRPr lang="en-US" altLang="en-US" sz="2000" i="1">
              <a:solidFill>
                <a:srgbClr val="0000CC"/>
              </a:solidFill>
            </a:endParaRPr>
          </a:p>
          <a:p>
            <a:r>
              <a:rPr lang="en-US" altLang="en-US" sz="2400" i="1">
                <a:solidFill>
                  <a:srgbClr val="0000CC"/>
                </a:solidFill>
              </a:rPr>
              <a:t>What happens to elements with adjacent values of k?</a:t>
            </a:r>
          </a:p>
          <a:p>
            <a:pPr lvl="1"/>
            <a:r>
              <a:rPr lang="en-US" altLang="en-US" sz="2000"/>
              <a:t>Elements with adjacent keys hashed to different slots: </a:t>
            </a:r>
            <a:r>
              <a:rPr lang="en-US" altLang="en-US" sz="2000">
                <a:solidFill>
                  <a:schemeClr val="accent2"/>
                </a:solidFill>
              </a:rPr>
              <a:t>good</a:t>
            </a:r>
            <a:endParaRPr lang="en-US" altLang="en-US" sz="2000" i="1">
              <a:solidFill>
                <a:schemeClr val="accent1"/>
              </a:solidFill>
            </a:endParaRPr>
          </a:p>
          <a:p>
            <a:r>
              <a:rPr lang="en-US" altLang="en-US" sz="2400" i="1">
                <a:solidFill>
                  <a:srgbClr val="0000CC"/>
                </a:solidFill>
              </a:rPr>
              <a:t>What happens if m is a power of 2 (say 2</a:t>
            </a:r>
            <a:r>
              <a:rPr lang="en-US" altLang="en-US" sz="2400" i="1" baseline="30000">
                <a:solidFill>
                  <a:srgbClr val="0000CC"/>
                </a:solidFill>
              </a:rPr>
              <a:t>P</a:t>
            </a:r>
            <a:r>
              <a:rPr lang="en-US" altLang="en-US" sz="2400" i="1">
                <a:solidFill>
                  <a:srgbClr val="0000CC"/>
                </a:solidFill>
              </a:rPr>
              <a:t>)?</a:t>
            </a:r>
          </a:p>
          <a:p>
            <a:r>
              <a:rPr lang="en-US" altLang="en-US" sz="2400" i="1">
                <a:solidFill>
                  <a:srgbClr val="0000CC"/>
                </a:solidFill>
              </a:rPr>
              <a:t>What if m is a power of 10?</a:t>
            </a:r>
          </a:p>
          <a:p>
            <a:r>
              <a:rPr lang="en-US" altLang="en-US" sz="2400"/>
              <a:t>Pick </a:t>
            </a:r>
            <a:r>
              <a:rPr lang="en-US" altLang="en-US" sz="2400" i="1"/>
              <a:t>m</a:t>
            </a:r>
            <a:r>
              <a:rPr lang="en-US" altLang="en-US" sz="2400"/>
              <a:t> = prime number not too close to power of 2 (or 10)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9B87-780A-4CE1-B58E-AE5F9E7B0465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9804"/>
            <a:ext cx="10515600" cy="92503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Division method</a:t>
            </a:r>
          </a:p>
        </p:txBody>
      </p:sp>
    </p:spTree>
    <p:extLst>
      <p:ext uri="{BB962C8B-B14F-4D97-AF65-F5344CB8AC3E}">
        <p14:creationId xmlns:p14="http://schemas.microsoft.com/office/powerpoint/2010/main" val="119113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Hashing: Keys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In the following discussions we will consider all keys to be (possibly large) natural numbers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When they are not, have to interpret them as natural numbers.</a:t>
            </a:r>
          </a:p>
          <a:p>
            <a:pPr>
              <a:lnSpc>
                <a:spcPct val="80000"/>
              </a:lnSpc>
            </a:pPr>
            <a:r>
              <a:rPr lang="en-US" altLang="en-US" i="1" dirty="0">
                <a:solidFill>
                  <a:srgbClr val="0000CC"/>
                </a:solidFill>
              </a:rPr>
              <a:t>How can we convert ASCII strings to natural numbers for hashing purposes?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Example: Interpret a character string as an integer expressed in some radix notation. Suppose the string is CLRS: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ASCII values: C=67, L=76, R=82, S=83.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There are 128 basic ASCII values.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So, CLRS = 67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·128</a:t>
            </a:r>
            <a:r>
              <a:rPr lang="en-US" altLang="en-US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+76 ·128</a:t>
            </a:r>
            <a:r>
              <a:rPr lang="en-US" altLang="en-US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82·128</a:t>
            </a:r>
            <a:r>
              <a:rPr lang="en-US" altLang="en-US" baseline="30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+ 83·128</a:t>
            </a:r>
            <a:r>
              <a:rPr lang="en-US" altLang="en-US" baseline="30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141,764,947.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5458-6649-4752-ABF8-1028D85E32C4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9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Multiplication method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Multiply the key by a constant 0 &lt; A &lt; 1 and extract the fractional part of </a:t>
            </a:r>
            <a:r>
              <a:rPr lang="en-US" altLang="en-US" i="1"/>
              <a:t>kA</a:t>
            </a:r>
            <a:r>
              <a:rPr lang="en-US" altLang="en-US"/>
              <a:t>, then scale by </a:t>
            </a:r>
            <a:r>
              <a:rPr lang="en-US" altLang="en-US" i="1"/>
              <a:t>m</a:t>
            </a:r>
            <a:r>
              <a:rPr lang="en-US" altLang="en-US"/>
              <a:t> to get the index</a:t>
            </a:r>
            <a:endParaRPr lang="en-US" altLang="en-US" i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0686-9F4E-4762-AB93-89F90D51B1D3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57347" name="Object 2"/>
          <p:cNvGraphicFramePr>
            <a:graphicFrameLocks noChangeAspect="1"/>
          </p:cNvGraphicFramePr>
          <p:nvPr/>
        </p:nvGraphicFramePr>
        <p:xfrm>
          <a:off x="3429000" y="3505200"/>
          <a:ext cx="49530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3" imgW="1358900" imgH="228600" progId="Equation.3">
                  <p:embed/>
                </p:oleObj>
              </mc:Choice>
              <mc:Fallback>
                <p:oleObj name="Equation" r:id="rId3" imgW="13589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05200"/>
                        <a:ext cx="4953000" cy="833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5562600" y="3429000"/>
            <a:ext cx="2514600" cy="914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 flipV="1">
            <a:off x="6477000" y="4495800"/>
            <a:ext cx="1524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5334000" y="5486401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extracts the fractional portion of </a:t>
            </a:r>
            <a:r>
              <a:rPr lang="en-US" altLang="en-US" sz="2000" i="1">
                <a:solidFill>
                  <a:srgbClr val="FF0000"/>
                </a:solidFill>
              </a:rPr>
              <a:t>kA</a:t>
            </a:r>
          </a:p>
        </p:txBody>
      </p:sp>
    </p:spTree>
    <p:extLst>
      <p:ext uri="{BB962C8B-B14F-4D97-AF65-F5344CB8AC3E}">
        <p14:creationId xmlns:p14="http://schemas.microsoft.com/office/powerpoint/2010/main" val="326765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nimBg="1"/>
      <p:bldP spid="68614" grpId="0" animBg="1"/>
      <p:bldP spid="686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Multiplication method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Common choice is for </a:t>
            </a:r>
            <a:r>
              <a:rPr lang="en-US" i="1" dirty="0">
                <a:ea typeface="ＭＳ Ｐゴシック" charset="0"/>
              </a:rPr>
              <a:t>m</a:t>
            </a:r>
            <a:r>
              <a:rPr lang="en-US" dirty="0">
                <a:ea typeface="ＭＳ Ｐゴシック" charset="0"/>
              </a:rPr>
              <a:t> as a power of 2 and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eaLnBrk="1" hangingPunct="1">
              <a:buFont typeface="Wingding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Why a power of 2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?</a:t>
            </a: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Suggested by Knuth: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 smtClean="0">
              <a:ea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EE70-556A-460A-8790-4A423CF7FC47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5837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754550"/>
              </p:ext>
            </p:extLst>
          </p:nvPr>
        </p:nvGraphicFramePr>
        <p:xfrm>
          <a:off x="4038600" y="3153379"/>
          <a:ext cx="53340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3" imgW="1968480" imgH="241200" progId="Equation.3">
                  <p:embed/>
                </p:oleObj>
              </mc:Choice>
              <mc:Fallback>
                <p:oleObj name="Equation" r:id="rId3" imgW="196848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153379"/>
                        <a:ext cx="5334000" cy="654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3"/>
          <p:cNvGraphicFramePr>
            <a:graphicFrameLocks noChangeAspect="1"/>
          </p:cNvGraphicFramePr>
          <p:nvPr/>
        </p:nvGraphicFramePr>
        <p:xfrm>
          <a:off x="3429000" y="1676400"/>
          <a:ext cx="4572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5" imgW="1358900" imgH="228600" progId="Equation.3">
                  <p:embed/>
                </p:oleObj>
              </mc:Choice>
              <mc:Fallback>
                <p:oleObj name="Equation" r:id="rId5" imgW="135890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4572000" cy="7699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34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Multiplication method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0479-7196-455A-A4E3-291AF604B66A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2438400" y="2133601"/>
            <a:ext cx="35052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m	k	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15	0.618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23	0.618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100	0.618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800"/>
          </a:p>
        </p:txBody>
      </p:sp>
      <p:sp>
        <p:nvSpPr>
          <p:cNvPr id="59395" name="Text Box 7"/>
          <p:cNvSpPr txBox="1">
            <a:spLocks noChangeArrowheads="1"/>
          </p:cNvSpPr>
          <p:nvPr/>
        </p:nvSpPr>
        <p:spPr bwMode="auto">
          <a:xfrm>
            <a:off x="5715000" y="2133601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kA		h(k)</a:t>
            </a:r>
          </a:p>
        </p:txBody>
      </p:sp>
      <p:sp>
        <p:nvSpPr>
          <p:cNvPr id="59396" name="Line 12"/>
          <p:cNvSpPr>
            <a:spLocks noChangeShapeType="1"/>
          </p:cNvSpPr>
          <p:nvPr/>
        </p:nvSpPr>
        <p:spPr bwMode="auto">
          <a:xfrm>
            <a:off x="2286000" y="26670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9397" name="Object 2"/>
          <p:cNvGraphicFramePr>
            <a:graphicFrameLocks noChangeAspect="1"/>
          </p:cNvGraphicFramePr>
          <p:nvPr/>
        </p:nvGraphicFramePr>
        <p:xfrm>
          <a:off x="3429000" y="5486400"/>
          <a:ext cx="4572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3" imgW="1358900" imgH="228600" progId="Equation.3">
                  <p:embed/>
                </p:oleObj>
              </mc:Choice>
              <mc:Fallback>
                <p:oleObj name="Equation" r:id="rId3" imgW="13589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86400"/>
                        <a:ext cx="4572000" cy="7699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0258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Multiplication method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24EE-798D-4701-964C-E1CB6E14C67F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2438400" y="2133601"/>
            <a:ext cx="35052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m	k	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15	0.618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23	0.618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100	0.618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800"/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5715000" y="27574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9.27</a:t>
            </a:r>
          </a:p>
        </p:txBody>
      </p:sp>
      <p:sp>
        <p:nvSpPr>
          <p:cNvPr id="60420" name="Text Box 6"/>
          <p:cNvSpPr txBox="1">
            <a:spLocks noChangeArrowheads="1"/>
          </p:cNvSpPr>
          <p:nvPr/>
        </p:nvSpPr>
        <p:spPr bwMode="auto">
          <a:xfrm>
            <a:off x="6934200" y="2743201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floor(0.27*8) = 2</a:t>
            </a:r>
          </a:p>
        </p:txBody>
      </p:sp>
      <p:sp>
        <p:nvSpPr>
          <p:cNvPr id="60421" name="Text Box 7"/>
          <p:cNvSpPr txBox="1">
            <a:spLocks noChangeArrowheads="1"/>
          </p:cNvSpPr>
          <p:nvPr/>
        </p:nvSpPr>
        <p:spPr bwMode="auto">
          <a:xfrm>
            <a:off x="5715000" y="2133601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kA		h(k)</a:t>
            </a:r>
          </a:p>
        </p:txBody>
      </p:sp>
      <p:sp>
        <p:nvSpPr>
          <p:cNvPr id="60422" name="Text Box 8"/>
          <p:cNvSpPr txBox="1">
            <a:spLocks noChangeArrowheads="1"/>
          </p:cNvSpPr>
          <p:nvPr/>
        </p:nvSpPr>
        <p:spPr bwMode="auto">
          <a:xfrm>
            <a:off x="5486400" y="342900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14.214</a:t>
            </a:r>
          </a:p>
        </p:txBody>
      </p:sp>
      <p:sp>
        <p:nvSpPr>
          <p:cNvPr id="60423" name="Text Box 9"/>
          <p:cNvSpPr txBox="1">
            <a:spLocks noChangeArrowheads="1"/>
          </p:cNvSpPr>
          <p:nvPr/>
        </p:nvSpPr>
        <p:spPr bwMode="auto">
          <a:xfrm>
            <a:off x="6934200" y="3429001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floor(0.214*8) = 1</a:t>
            </a:r>
          </a:p>
        </p:txBody>
      </p:sp>
      <p:sp>
        <p:nvSpPr>
          <p:cNvPr id="60424" name="Text Box 10"/>
          <p:cNvSpPr txBox="1">
            <a:spLocks noChangeArrowheads="1"/>
          </p:cNvSpPr>
          <p:nvPr/>
        </p:nvSpPr>
        <p:spPr bwMode="auto">
          <a:xfrm>
            <a:off x="5562600" y="40528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61.8</a:t>
            </a:r>
          </a:p>
        </p:txBody>
      </p:sp>
      <p:sp>
        <p:nvSpPr>
          <p:cNvPr id="60425" name="Text Box 11"/>
          <p:cNvSpPr txBox="1">
            <a:spLocks noChangeArrowheads="1"/>
          </p:cNvSpPr>
          <p:nvPr/>
        </p:nvSpPr>
        <p:spPr bwMode="auto">
          <a:xfrm>
            <a:off x="6934200" y="4038601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floor(0.8*8) = 6</a:t>
            </a:r>
          </a:p>
        </p:txBody>
      </p:sp>
      <p:sp>
        <p:nvSpPr>
          <p:cNvPr id="60426" name="Line 12"/>
          <p:cNvSpPr>
            <a:spLocks noChangeShapeType="1"/>
          </p:cNvSpPr>
          <p:nvPr/>
        </p:nvSpPr>
        <p:spPr bwMode="auto">
          <a:xfrm>
            <a:off x="2286000" y="26670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0427" name="Object 2"/>
          <p:cNvGraphicFramePr>
            <a:graphicFrameLocks noChangeAspect="1"/>
          </p:cNvGraphicFramePr>
          <p:nvPr/>
        </p:nvGraphicFramePr>
        <p:xfrm>
          <a:off x="3429000" y="5486400"/>
          <a:ext cx="4572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3" imgW="1358900" imgH="228600" progId="Equation.3">
                  <p:embed/>
                </p:oleObj>
              </mc:Choice>
              <mc:Fallback>
                <p:oleObj name="Equation" r:id="rId3" imgW="13589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86400"/>
                        <a:ext cx="4572000" cy="7699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12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Hash </a:t>
            </a:r>
            <a:r>
              <a:rPr lang="en-US" altLang="en-US" dirty="0" smtClean="0"/>
              <a:t>Functions: The </a:t>
            </a:r>
            <a:r>
              <a:rPr lang="en-US" altLang="en-US" dirty="0"/>
              <a:t>Multiplication Method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800600"/>
          </a:xfrm>
        </p:spPr>
        <p:txBody>
          <a:bodyPr/>
          <a:lstStyle/>
          <a:p>
            <a:r>
              <a:rPr lang="en-US" altLang="en-US" dirty="0"/>
              <a:t>For a constant </a:t>
            </a:r>
            <a:r>
              <a:rPr lang="en-US" altLang="en-US" i="1" dirty="0"/>
              <a:t>A</a:t>
            </a:r>
            <a:r>
              <a:rPr lang="en-US" altLang="en-US" dirty="0"/>
              <a:t>, 0 &lt; </a:t>
            </a:r>
            <a:r>
              <a:rPr lang="en-US" altLang="en-US" i="1" dirty="0"/>
              <a:t>A</a:t>
            </a:r>
            <a:r>
              <a:rPr lang="en-US" altLang="en-US" dirty="0"/>
              <a:t> &lt; 1:</a:t>
            </a:r>
          </a:p>
          <a:p>
            <a:r>
              <a:rPr lang="en-US" altLang="en-US" dirty="0"/>
              <a:t>h(k) </a:t>
            </a:r>
            <a:r>
              <a:rPr lang="en-US" altLang="en-US" i="1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</a:t>
            </a:r>
            <a:r>
              <a:rPr lang="en-US" altLang="en-US" i="1" dirty="0"/>
              <a:t>m</a:t>
            </a:r>
            <a:r>
              <a:rPr lang="en-US" altLang="en-US" dirty="0"/>
              <a:t> (</a:t>
            </a:r>
            <a:r>
              <a:rPr lang="en-US" altLang="en-US" i="1" dirty="0"/>
              <a:t>kA </a:t>
            </a:r>
            <a:r>
              <a:rPr lang="en-US" altLang="en-US" dirty="0"/>
              <a:t>mod</a:t>
            </a:r>
            <a:r>
              <a:rPr lang="en-US" altLang="en-US" i="1" dirty="0"/>
              <a:t> </a:t>
            </a:r>
            <a:r>
              <a:rPr lang="en-US" altLang="en-US" dirty="0"/>
              <a:t>1)</a:t>
            </a:r>
            <a:r>
              <a:rPr lang="en-US" altLang="en-US" dirty="0">
                <a:sym typeface="Symbol" panose="05050102010706020507" pitchFamily="18" charset="2"/>
              </a:rPr>
              <a:t></a:t>
            </a:r>
            <a:r>
              <a:rPr lang="en-US" altLang="en-US" dirty="0"/>
              <a:t> = </a:t>
            </a:r>
            <a:r>
              <a:rPr lang="en-US" altLang="en-US" dirty="0">
                <a:sym typeface="Symbol" panose="05050102010706020507" pitchFamily="18" charset="2"/>
              </a:rPr>
              <a:t> </a:t>
            </a:r>
            <a:r>
              <a:rPr lang="en-US" altLang="en-US" i="1" dirty="0">
                <a:sym typeface="Symbol" panose="05050102010706020507" pitchFamily="18" charset="2"/>
              </a:rPr>
              <a:t>m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kA - </a:t>
            </a:r>
            <a:r>
              <a:rPr lang="en-US" altLang="en-US" dirty="0">
                <a:sym typeface="Symbol" panose="05050102010706020507" pitchFamily="18" charset="2"/>
              </a:rPr>
              <a:t></a:t>
            </a:r>
            <a:r>
              <a:rPr lang="en-US" altLang="en-US" i="1" dirty="0">
                <a:sym typeface="Symbol" panose="05050102010706020507" pitchFamily="18" charset="2"/>
              </a:rPr>
              <a:t>kA</a:t>
            </a:r>
            <a:r>
              <a:rPr lang="en-US" altLang="en-US" dirty="0">
                <a:sym typeface="Symbol" panose="05050102010706020507" pitchFamily="18" charset="2"/>
              </a:rPr>
              <a:t>) </a:t>
            </a:r>
          </a:p>
          <a:p>
            <a:endParaRPr lang="en-US" altLang="en-US" dirty="0">
              <a:sym typeface="Symbol" panose="05050102010706020507" pitchFamily="18" charset="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826483" y="2561677"/>
            <a:ext cx="4622800" cy="687388"/>
            <a:chOff x="753" y="1680"/>
            <a:chExt cx="2912" cy="433"/>
          </a:xfrm>
        </p:grpSpPr>
        <p:sp>
          <p:nvSpPr>
            <p:cNvPr id="277511" name="AutoShape 7"/>
            <p:cNvSpPr>
              <a:spLocks/>
            </p:cNvSpPr>
            <p:nvPr/>
          </p:nvSpPr>
          <p:spPr bwMode="auto">
            <a:xfrm rot="-5400000">
              <a:off x="2160" y="1200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753" y="1786"/>
              <a:ext cx="2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800" i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What does this term represent?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3F86-19D7-4A5A-A821-C1C0F13E4BAB}" type="datetime1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Hash Functions:</a:t>
            </a:r>
            <a:br>
              <a:rPr lang="en-US" altLang="en-US"/>
            </a:br>
            <a:r>
              <a:rPr lang="en-US" altLang="en-US"/>
              <a:t>The Multiplication Method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800600"/>
          </a:xfrm>
        </p:spPr>
        <p:txBody>
          <a:bodyPr/>
          <a:lstStyle/>
          <a:p>
            <a:r>
              <a:rPr lang="en-US" altLang="en-US"/>
              <a:t>For a constant </a:t>
            </a:r>
            <a:r>
              <a:rPr lang="en-US" altLang="en-US" i="1"/>
              <a:t>A</a:t>
            </a:r>
            <a:r>
              <a:rPr lang="en-US" altLang="en-US"/>
              <a:t>, 0 &lt; </a:t>
            </a:r>
            <a:r>
              <a:rPr lang="en-US" altLang="en-US" i="1"/>
              <a:t>A</a:t>
            </a:r>
            <a:r>
              <a:rPr lang="en-US" altLang="en-US"/>
              <a:t> &lt; 1:</a:t>
            </a:r>
          </a:p>
          <a:p>
            <a:r>
              <a:rPr lang="en-US" altLang="en-US"/>
              <a:t>h(k) </a:t>
            </a:r>
            <a:r>
              <a:rPr lang="en-US" altLang="en-US" i="1"/>
              <a:t>= </a:t>
            </a:r>
            <a:r>
              <a:rPr lang="en-US" altLang="en-US">
                <a:sym typeface="Symbol" panose="05050102010706020507" pitchFamily="18" charset="2"/>
              </a:rPr>
              <a:t></a:t>
            </a:r>
            <a:r>
              <a:rPr lang="en-US" altLang="en-US" i="1"/>
              <a:t>m</a:t>
            </a:r>
            <a:r>
              <a:rPr lang="en-US" altLang="en-US"/>
              <a:t> (</a:t>
            </a:r>
            <a:r>
              <a:rPr lang="en-US" altLang="en-US" i="1"/>
              <a:t>kA </a:t>
            </a:r>
            <a:r>
              <a:rPr lang="en-US" altLang="en-US"/>
              <a:t>mod</a:t>
            </a:r>
            <a:r>
              <a:rPr lang="en-US" altLang="en-US" i="1"/>
              <a:t> </a:t>
            </a:r>
            <a:r>
              <a:rPr lang="en-US" altLang="en-US"/>
              <a:t>1)</a:t>
            </a:r>
            <a:r>
              <a:rPr lang="en-US" altLang="en-US">
                <a:sym typeface="Symbol" panose="05050102010706020507" pitchFamily="18" charset="2"/>
              </a:rPr>
              <a:t></a:t>
            </a:r>
            <a:r>
              <a:rPr lang="en-US" altLang="en-US"/>
              <a:t> = </a:t>
            </a:r>
            <a:r>
              <a:rPr lang="en-US" altLang="en-US">
                <a:sym typeface="Symbol" panose="05050102010706020507" pitchFamily="18" charset="2"/>
              </a:rPr>
              <a:t> </a:t>
            </a:r>
            <a:r>
              <a:rPr lang="en-US" altLang="en-US" i="1">
                <a:sym typeface="Symbol" panose="05050102010706020507" pitchFamily="18" charset="2"/>
              </a:rPr>
              <a:t>m 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kA - </a:t>
            </a:r>
            <a:r>
              <a:rPr lang="en-US" altLang="en-US">
                <a:sym typeface="Symbol" panose="05050102010706020507" pitchFamily="18" charset="2"/>
              </a:rPr>
              <a:t></a:t>
            </a:r>
            <a:r>
              <a:rPr lang="en-US" altLang="en-US" i="1">
                <a:sym typeface="Symbol" panose="05050102010706020507" pitchFamily="18" charset="2"/>
              </a:rPr>
              <a:t>kA</a:t>
            </a:r>
            <a:r>
              <a:rPr lang="en-US" altLang="en-US">
                <a:sym typeface="Symbol" panose="05050102010706020507" pitchFamily="18" charset="2"/>
              </a:rPr>
              <a:t>) </a:t>
            </a:r>
          </a:p>
          <a:p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olidFill>
                  <a:srgbClr val="990000"/>
                </a:solidFill>
                <a:sym typeface="Symbol" panose="05050102010706020507" pitchFamily="18" charset="2"/>
              </a:rPr>
              <a:t>Advantage</a:t>
            </a:r>
            <a:r>
              <a:rPr lang="en-US" altLang="en-US">
                <a:sym typeface="Symbol" panose="05050102010706020507" pitchFamily="18" charset="2"/>
              </a:rPr>
              <a:t>: Value of m is not critical</a:t>
            </a:r>
          </a:p>
          <a:p>
            <a:r>
              <a:rPr lang="en-US" altLang="en-US">
                <a:solidFill>
                  <a:srgbClr val="990000"/>
                </a:solidFill>
                <a:sym typeface="Symbol" panose="05050102010706020507" pitchFamily="18" charset="2"/>
              </a:rPr>
              <a:t>Disadvantage</a:t>
            </a:r>
            <a:r>
              <a:rPr lang="en-US" altLang="en-US">
                <a:sym typeface="Symbol" panose="05050102010706020507" pitchFamily="18" charset="2"/>
              </a:rPr>
              <a:t>: relatively slower</a:t>
            </a:r>
          </a:p>
          <a:p>
            <a:r>
              <a:rPr lang="en-US" altLang="en-US">
                <a:sym typeface="Symbol" panose="05050102010706020507" pitchFamily="18" charset="2"/>
              </a:rPr>
              <a:t>Choose </a:t>
            </a:r>
            <a:r>
              <a:rPr lang="en-US" altLang="en-US" i="1">
                <a:sym typeface="Symbol" panose="05050102010706020507" pitchFamily="18" charset="2"/>
              </a:rPr>
              <a:t>m</a:t>
            </a:r>
            <a:r>
              <a:rPr lang="en-US" altLang="en-US">
                <a:sym typeface="Symbol" panose="05050102010706020507" pitchFamily="18" charset="2"/>
              </a:rPr>
              <a:t> = 2</a:t>
            </a:r>
            <a:r>
              <a:rPr lang="en-US" altLang="en-US" i="1" baseline="30000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, for easier implementation</a:t>
            </a:r>
          </a:p>
        </p:txBody>
      </p:sp>
      <p:sp>
        <p:nvSpPr>
          <p:cNvPr id="277508" name="AutoShape 4"/>
          <p:cNvSpPr>
            <a:spLocks/>
          </p:cNvSpPr>
          <p:nvPr/>
        </p:nvSpPr>
        <p:spPr bwMode="auto">
          <a:xfrm rot="-5400000">
            <a:off x="7089912" y="1873531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5561150" y="2791249"/>
            <a:ext cx="3213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8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Fractional part of kA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F23-B67B-4565-B65A-20D5264DD4D5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0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nimBg="1"/>
      <p:bldP spid="27750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Multiplication Method - Implementation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Choose </a:t>
            </a:r>
            <a:r>
              <a:rPr lang="en-US" altLang="en-US" i="1" dirty="0"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= 2</a:t>
            </a:r>
            <a:r>
              <a:rPr lang="en-US" altLang="en-US" i="1" baseline="30000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, for some integer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Let the word size of the machine be </a:t>
            </a:r>
            <a:r>
              <a:rPr lang="en-US" altLang="en-US" i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 bits.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Assume that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fits into a single word. (</a:t>
            </a:r>
            <a:r>
              <a:rPr lang="en-US" altLang="en-US" i="1" dirty="0">
                <a:sym typeface="Symbol" panose="05050102010706020507" pitchFamily="18" charset="2"/>
              </a:rPr>
              <a:t>k </a:t>
            </a:r>
            <a:r>
              <a:rPr lang="en-US" altLang="en-US" dirty="0">
                <a:sym typeface="Symbol" panose="05050102010706020507" pitchFamily="18" charset="2"/>
              </a:rPr>
              <a:t>takes </a:t>
            </a:r>
            <a:r>
              <a:rPr lang="en-US" altLang="en-US" i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 bits.)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Let 0 &lt; </a:t>
            </a:r>
            <a:r>
              <a:rPr lang="en-US" altLang="en-US" i="1" dirty="0" smtClean="0"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&lt; 2</a:t>
            </a:r>
            <a:r>
              <a:rPr lang="en-US" altLang="en-US" i="1" baseline="30000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. (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takes </a:t>
            </a:r>
            <a:r>
              <a:rPr lang="en-US" altLang="en-US" i="1" dirty="0">
                <a:sym typeface="Symbol" panose="05050102010706020507" pitchFamily="18" charset="2"/>
              </a:rPr>
              <a:t>w </a:t>
            </a:r>
            <a:r>
              <a:rPr lang="en-US" altLang="en-US" dirty="0">
                <a:sym typeface="Symbol" panose="05050102010706020507" pitchFamily="18" charset="2"/>
              </a:rPr>
              <a:t>bits.)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Restrict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to be of the form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/</a:t>
            </a:r>
            <a:r>
              <a:rPr lang="en-US" altLang="en-US" dirty="0" smtClean="0">
                <a:sym typeface="Symbol" panose="05050102010706020507" pitchFamily="18" charset="2"/>
              </a:rPr>
              <a:t>2</a:t>
            </a:r>
            <a:r>
              <a:rPr lang="en-US" altLang="en-US" i="1" baseline="30000" dirty="0" smtClean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Wingdings"/>
              </a:rPr>
              <a:t> s= A</a:t>
            </a:r>
            <a:r>
              <a:rPr lang="en-US" altLang="en-US" baseline="-25000" dirty="0"/>
              <a:t>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en-US" dirty="0" smtClean="0">
                <a:sym typeface="Symbol" panose="05050102010706020507" pitchFamily="18" charset="2"/>
              </a:rPr>
              <a:t>2</a:t>
            </a:r>
            <a:r>
              <a:rPr lang="en-US" altLang="en-US" i="1" baseline="30000" dirty="0" smtClean="0">
                <a:sym typeface="Symbol" panose="05050102010706020507" pitchFamily="18" charset="2"/>
              </a:rPr>
              <a:t>w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Let </a:t>
            </a:r>
            <a:r>
              <a:rPr lang="en-US" altLang="en-US" i="1" dirty="0">
                <a:sym typeface="Symbol" panose="05050102010706020507" pitchFamily="18" charset="2"/>
              </a:rPr>
              <a:t>k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i="1" dirty="0">
                <a:sym typeface="Symbol" panose="05050102010706020507" pitchFamily="18" charset="2"/>
              </a:rPr>
              <a:t> s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1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·2</a:t>
            </a:r>
            <a:r>
              <a:rPr lang="en-US" altLang="en-US" sz="2400" i="1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0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r>
              <a:rPr lang="en-US" altLang="en-US" sz="2400" i="1" dirty="0"/>
              <a:t>r</a:t>
            </a:r>
            <a:r>
              <a:rPr lang="en-US" altLang="en-US" sz="2400" baseline="-25000" dirty="0"/>
              <a:t>1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holds the integer part of </a:t>
            </a:r>
            <a:r>
              <a:rPr lang="en-US" altLang="en-US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kA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dirty="0">
                <a:sym typeface="Symbol" panose="05050102010706020507" pitchFamily="18" charset="2"/>
              </a:rPr>
              <a:t></a:t>
            </a:r>
            <a:r>
              <a:rPr lang="en-US" altLang="en-US" sz="2400" i="1" dirty="0"/>
              <a:t>kA</a:t>
            </a:r>
            <a:r>
              <a:rPr lang="en-US" altLang="en-US" sz="2400" dirty="0">
                <a:sym typeface="Symbol" panose="05050102010706020507" pitchFamily="18" charset="2"/>
              </a:rPr>
              <a:t>)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0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holds the fractional part of </a:t>
            </a:r>
            <a:r>
              <a:rPr lang="en-US" altLang="en-US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kA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i="1" dirty="0"/>
              <a:t>kA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mod 1 = </a:t>
            </a:r>
            <a:r>
              <a:rPr lang="en-US" altLang="en-US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kA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en-US" sz="2400" dirty="0">
                <a:sym typeface="Symbol" panose="05050102010706020507" pitchFamily="18" charset="2"/>
              </a:rPr>
              <a:t></a:t>
            </a:r>
            <a:r>
              <a:rPr lang="en-US" altLang="en-US" sz="2400" i="1" dirty="0"/>
              <a:t>kA</a:t>
            </a:r>
            <a:r>
              <a:rPr lang="en-US" altLang="en-US" sz="2400" dirty="0">
                <a:sym typeface="Symbol" panose="05050102010706020507" pitchFamily="18" charset="2"/>
              </a:rPr>
              <a:t>).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We don’t care about the integer part of </a:t>
            </a:r>
            <a:r>
              <a:rPr lang="en-US" altLang="en-US" sz="2400" i="1" dirty="0">
                <a:sym typeface="Symbol" panose="05050102010706020507" pitchFamily="18" charset="2"/>
              </a:rPr>
              <a:t>kA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So, just use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0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, and forget about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1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A734-9B15-444E-8D36-6F0BEACC81AD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3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Multiplication Method – Implementation</a:t>
            </a:r>
          </a:p>
        </p:txBody>
      </p:sp>
      <p:sp>
        <p:nvSpPr>
          <p:cNvPr id="312336" name="Rectangle 16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We want </a:t>
            </a:r>
            <a:r>
              <a:rPr lang="en-US" altLang="en-US" sz="2400" i="1" dirty="0"/>
              <a:t>m</a:t>
            </a:r>
            <a:r>
              <a:rPr lang="en-US" altLang="en-US" sz="2400" dirty="0"/>
              <a:t> (</a:t>
            </a:r>
            <a:r>
              <a:rPr lang="en-US" altLang="en-US" sz="2400" i="1" dirty="0"/>
              <a:t>kA </a:t>
            </a:r>
            <a:r>
              <a:rPr lang="en-US" altLang="en-US" sz="2400" dirty="0"/>
              <a:t>mod</a:t>
            </a:r>
            <a:r>
              <a:rPr lang="en-US" altLang="en-US" sz="2400" i="1" dirty="0"/>
              <a:t> </a:t>
            </a:r>
            <a:r>
              <a:rPr lang="en-US" altLang="en-US" sz="2400" dirty="0"/>
              <a:t>1)</a:t>
            </a:r>
            <a:r>
              <a:rPr lang="en-US" altLang="en-US" sz="2400" dirty="0">
                <a:sym typeface="Symbol" panose="05050102010706020507" pitchFamily="18" charset="2"/>
              </a:rPr>
              <a:t>.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m = 2</a:t>
            </a:r>
            <a:r>
              <a:rPr lang="en-US" altLang="en-US" sz="2400" baseline="30000" dirty="0">
                <a:sym typeface="Symbol" panose="05050102010706020507" pitchFamily="18" charset="2"/>
              </a:rPr>
              <a:t>p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We could get that by shifting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to the left by </a:t>
            </a:r>
            <a:r>
              <a:rPr lang="en-US" altLang="en-US" sz="2400" i="1" dirty="0"/>
              <a:t>p</a:t>
            </a:r>
            <a:r>
              <a:rPr lang="en-US" altLang="en-US" sz="2400" dirty="0"/>
              <a:t> bits and then taking the </a:t>
            </a:r>
            <a:r>
              <a:rPr lang="en-US" altLang="en-US" sz="2400" i="1" dirty="0"/>
              <a:t>p </a:t>
            </a:r>
            <a:r>
              <a:rPr lang="en-US" altLang="en-US" sz="2400" dirty="0"/>
              <a:t>bits that were shifted to the left of the binary point.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But, we don’t need to shift. Just take the </a:t>
            </a:r>
            <a:r>
              <a:rPr lang="en-US" altLang="en-US" sz="2400" i="1" dirty="0"/>
              <a:t>p </a:t>
            </a:r>
            <a:r>
              <a:rPr lang="en-US" altLang="en-US" sz="2400" dirty="0"/>
              <a:t>most significant bits of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E796-BCA1-4030-86B8-2F290B698026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5195777" y="3956051"/>
            <a:ext cx="2971800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312324" name="Text Box 4"/>
          <p:cNvSpPr txBox="1">
            <a:spLocks noChangeArrowheads="1"/>
          </p:cNvSpPr>
          <p:nvPr/>
        </p:nvSpPr>
        <p:spPr bwMode="auto">
          <a:xfrm>
            <a:off x="5195777" y="4441826"/>
            <a:ext cx="2971800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000" i="1"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·2</a:t>
            </a:r>
            <a:r>
              <a:rPr lang="en-US" altLang="en-US" sz="2000" i="1" baseline="3000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5195777" y="5203826"/>
            <a:ext cx="2971800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000" i="1">
                <a:latin typeface="Times New Roman" panose="02020603050405020304" pitchFamily="18" charset="0"/>
              </a:rPr>
              <a:t>r</a:t>
            </a:r>
            <a:r>
              <a:rPr lang="en-US" altLang="en-US" sz="2000" baseline="-25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12326" name="Text Box 6"/>
          <p:cNvSpPr txBox="1">
            <a:spLocks noChangeArrowheads="1"/>
          </p:cNvSpPr>
          <p:nvPr/>
        </p:nvSpPr>
        <p:spPr bwMode="auto">
          <a:xfrm>
            <a:off x="1919177" y="5203826"/>
            <a:ext cx="2971800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000" i="1">
                <a:latin typeface="Times New Roman" panose="02020603050405020304" pitchFamily="18" charset="0"/>
              </a:rPr>
              <a:t>r</a:t>
            </a:r>
            <a:r>
              <a:rPr lang="en-US" altLang="en-US" sz="20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2327" name="AutoShape 7"/>
          <p:cNvSpPr>
            <a:spLocks/>
          </p:cNvSpPr>
          <p:nvPr/>
        </p:nvSpPr>
        <p:spPr bwMode="auto">
          <a:xfrm rot="5400000">
            <a:off x="6567377" y="2308225"/>
            <a:ext cx="228600" cy="2971800"/>
          </a:xfrm>
          <a:prstGeom prst="leftBrace">
            <a:avLst>
              <a:gd name="adj1" fmla="val 10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28" name="Text Box 8"/>
          <p:cNvSpPr txBox="1">
            <a:spLocks noChangeArrowheads="1"/>
          </p:cNvSpPr>
          <p:nvPr/>
        </p:nvSpPr>
        <p:spPr bwMode="auto">
          <a:xfrm>
            <a:off x="6338777" y="3298826"/>
            <a:ext cx="782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>
                <a:latin typeface="Times New Roman" panose="02020603050405020304" pitchFamily="18" charset="0"/>
              </a:rPr>
              <a:t>w</a:t>
            </a:r>
            <a:r>
              <a:rPr lang="en-US" altLang="en-US" sz="2000">
                <a:latin typeface="Times New Roman" panose="02020603050405020304" pitchFamily="18" charset="0"/>
              </a:rPr>
              <a:t> bits</a:t>
            </a:r>
          </a:p>
        </p:txBody>
      </p:sp>
      <p:sp>
        <p:nvSpPr>
          <p:cNvPr id="312329" name="Text Box 9"/>
          <p:cNvSpPr txBox="1">
            <a:spLocks noChangeArrowheads="1"/>
          </p:cNvSpPr>
          <p:nvPr/>
        </p:nvSpPr>
        <p:spPr bwMode="auto">
          <a:xfrm>
            <a:off x="4738577" y="444182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2330" name="Line 10"/>
          <p:cNvSpPr>
            <a:spLocks noChangeShapeType="1"/>
          </p:cNvSpPr>
          <p:nvPr/>
        </p:nvSpPr>
        <p:spPr bwMode="auto">
          <a:xfrm>
            <a:off x="1919177" y="5051425"/>
            <a:ext cx="624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1" name="AutoShape 11"/>
          <p:cNvSpPr>
            <a:spLocks/>
          </p:cNvSpPr>
          <p:nvPr/>
        </p:nvSpPr>
        <p:spPr bwMode="auto">
          <a:xfrm rot="-5400000">
            <a:off x="5767277" y="5165725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2" name="Text Box 12"/>
          <p:cNvSpPr txBox="1">
            <a:spLocks noChangeArrowheads="1"/>
          </p:cNvSpPr>
          <p:nvPr/>
        </p:nvSpPr>
        <p:spPr bwMode="auto">
          <a:xfrm>
            <a:off x="5195777" y="5965826"/>
            <a:ext cx="1295400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000" i="1">
                <a:latin typeface="Times New Roman" panose="02020603050405020304" pitchFamily="18" charset="0"/>
              </a:rPr>
              <a:t>h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endParaRPr lang="en-US" altLang="en-US" sz="2000" i="1">
              <a:latin typeface="Times New Roman" panose="02020603050405020304" pitchFamily="18" charset="0"/>
            </a:endParaRPr>
          </a:p>
        </p:txBody>
      </p:sp>
      <p:sp>
        <p:nvSpPr>
          <p:cNvPr id="312333" name="Text Box 13"/>
          <p:cNvSpPr txBox="1">
            <a:spLocks noChangeArrowheads="1"/>
          </p:cNvSpPr>
          <p:nvPr/>
        </p:nvSpPr>
        <p:spPr bwMode="auto">
          <a:xfrm>
            <a:off x="6643577" y="5661026"/>
            <a:ext cx="1492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anose="02020603050405020304" pitchFamily="18" charset="0"/>
              </a:rPr>
              <a:t>extract </a:t>
            </a:r>
            <a:r>
              <a:rPr lang="en-US" altLang="en-US" sz="2000" i="1">
                <a:latin typeface="Times New Roman" panose="02020603050405020304" pitchFamily="18" charset="0"/>
              </a:rPr>
              <a:t>p</a:t>
            </a:r>
            <a:r>
              <a:rPr lang="en-US" altLang="en-US" sz="2000">
                <a:latin typeface="Times New Roman" panose="02020603050405020304" pitchFamily="18" charset="0"/>
              </a:rPr>
              <a:t> bits</a:t>
            </a:r>
          </a:p>
        </p:txBody>
      </p:sp>
      <p:sp>
        <p:nvSpPr>
          <p:cNvPr id="312334" name="Text Box 14"/>
          <p:cNvSpPr txBox="1">
            <a:spLocks noChangeArrowheads="1"/>
          </p:cNvSpPr>
          <p:nvPr/>
        </p:nvSpPr>
        <p:spPr bwMode="auto">
          <a:xfrm>
            <a:off x="4890977" y="5127626"/>
            <a:ext cx="2872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2337" name="Text Box 17"/>
          <p:cNvSpPr txBox="1">
            <a:spLocks noChangeArrowheads="1"/>
          </p:cNvSpPr>
          <p:nvPr/>
        </p:nvSpPr>
        <p:spPr bwMode="auto">
          <a:xfrm>
            <a:off x="2985977" y="4518026"/>
            <a:ext cx="1416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anose="02020603050405020304" pitchFamily="18" charset="0"/>
              </a:rPr>
              <a:t>binary point</a:t>
            </a:r>
          </a:p>
        </p:txBody>
      </p:sp>
      <p:cxnSp>
        <p:nvCxnSpPr>
          <p:cNvPr id="312338" name="AutoShape 18"/>
          <p:cNvCxnSpPr>
            <a:cxnSpLocks noChangeShapeType="1"/>
            <a:stCxn id="312337" idx="2"/>
            <a:endCxn id="312334" idx="3"/>
          </p:cNvCxnSpPr>
          <p:nvPr/>
        </p:nvCxnSpPr>
        <p:spPr bwMode="auto">
          <a:xfrm rot="16200000" flipH="1">
            <a:off x="4214339" y="4394563"/>
            <a:ext cx="443558" cy="1484233"/>
          </a:xfrm>
          <a:prstGeom prst="curvedConnector4">
            <a:avLst>
              <a:gd name="adj1" fmla="val 23979"/>
              <a:gd name="adj2" fmla="val 11540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6066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example, suppose we have k </a:t>
            </a:r>
            <a:r>
              <a:rPr lang="en-US" dirty="0" smtClean="0"/>
              <a:t>= </a:t>
            </a:r>
            <a:r>
              <a:rPr lang="en-US" dirty="0"/>
              <a:t>123456, p </a:t>
            </a:r>
            <a:r>
              <a:rPr lang="en-US" dirty="0" smtClean="0"/>
              <a:t>= </a:t>
            </a:r>
            <a:r>
              <a:rPr lang="en-US" dirty="0"/>
              <a:t>14, m </a:t>
            </a:r>
            <a:r>
              <a:rPr lang="en-US" dirty="0" smtClean="0"/>
              <a:t>= </a:t>
            </a:r>
            <a:r>
              <a:rPr lang="en-US" dirty="0"/>
              <a:t>2</a:t>
            </a:r>
            <a:r>
              <a:rPr lang="en-US" baseline="30000" dirty="0"/>
              <a:t>14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16384,</a:t>
            </a:r>
            <a:br>
              <a:rPr lang="en-US" dirty="0"/>
            </a:br>
            <a:r>
              <a:rPr lang="en-US" dirty="0"/>
              <a:t>and w </a:t>
            </a:r>
            <a:r>
              <a:rPr lang="en-US" dirty="0" smtClean="0"/>
              <a:t>= </a:t>
            </a:r>
            <a:r>
              <a:rPr lang="en-US" dirty="0"/>
              <a:t>32. </a:t>
            </a:r>
            <a:endParaRPr lang="en-US" dirty="0" smtClean="0"/>
          </a:p>
          <a:p>
            <a:r>
              <a:rPr lang="en-US" dirty="0" smtClean="0"/>
              <a:t>Let A </a:t>
            </a:r>
            <a:r>
              <a:rPr lang="en-US" dirty="0"/>
              <a:t>be the fraction of </a:t>
            </a:r>
            <a:r>
              <a:rPr lang="en-US" dirty="0" smtClean="0"/>
              <a:t>the form s/2</a:t>
            </a:r>
            <a:r>
              <a:rPr lang="en-US" baseline="30000" dirty="0" smtClean="0"/>
              <a:t>32</a:t>
            </a:r>
            <a:r>
              <a:rPr lang="en-US" dirty="0" smtClean="0"/>
              <a:t> </a:t>
            </a:r>
            <a:r>
              <a:rPr lang="en-US" dirty="0"/>
              <a:t>that is closest to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					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= 2654435769/ 2</a:t>
            </a:r>
            <a:r>
              <a:rPr lang="en-US" baseline="30000" dirty="0" smtClean="0"/>
              <a:t>32</a:t>
            </a:r>
          </a:p>
          <a:p>
            <a:r>
              <a:rPr lang="en-US" dirty="0" smtClean="0"/>
              <a:t>k * </a:t>
            </a:r>
            <a:r>
              <a:rPr lang="en-US" dirty="0"/>
              <a:t>s </a:t>
            </a:r>
            <a:r>
              <a:rPr lang="en-US" dirty="0" smtClean="0"/>
              <a:t>= </a:t>
            </a:r>
            <a:r>
              <a:rPr lang="en-US" dirty="0"/>
              <a:t>327706022297664 </a:t>
            </a:r>
            <a:r>
              <a:rPr lang="en-US" dirty="0" smtClean="0"/>
              <a:t>= 76300 * 2</a:t>
            </a:r>
            <a:r>
              <a:rPr lang="en-US" baseline="30000" dirty="0" smtClean="0"/>
              <a:t>32</a:t>
            </a:r>
            <a:r>
              <a:rPr lang="en-US" dirty="0"/>
              <a:t> </a:t>
            </a:r>
            <a:r>
              <a:rPr lang="en-US" dirty="0" smtClean="0"/>
              <a:t>+ 17612864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= 76300, </a:t>
            </a:r>
            <a:r>
              <a:rPr lang="en-US" dirty="0"/>
              <a:t>r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 smtClean="0"/>
              <a:t>= 17612864</a:t>
            </a:r>
          </a:p>
          <a:p>
            <a:r>
              <a:rPr lang="en-US" dirty="0" smtClean="0"/>
              <a:t>The </a:t>
            </a:r>
            <a:r>
              <a:rPr lang="en-US" dirty="0"/>
              <a:t>14 most significant bits of r</a:t>
            </a:r>
            <a:r>
              <a:rPr lang="en-US" baseline="-25000" dirty="0"/>
              <a:t>0</a:t>
            </a:r>
            <a:r>
              <a:rPr lang="en-US" dirty="0" smtClean="0"/>
              <a:t> </a:t>
            </a:r>
            <a:r>
              <a:rPr lang="en-US" dirty="0"/>
              <a:t>yield the value </a:t>
            </a:r>
            <a:r>
              <a:rPr lang="en-US" dirty="0" smtClean="0"/>
              <a:t>h(k</a:t>
            </a:r>
            <a:r>
              <a:rPr lang="en-US" dirty="0"/>
              <a:t>)</a:t>
            </a:r>
            <a:r>
              <a:rPr lang="en-US" dirty="0" smtClean="0"/>
              <a:t> = </a:t>
            </a:r>
            <a:r>
              <a:rPr lang="en-US" dirty="0"/>
              <a:t>67.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AA29-5877-4EAE-B530-DE6CF77C80C9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337139"/>
              </p:ext>
            </p:extLst>
          </p:nvPr>
        </p:nvGraphicFramePr>
        <p:xfrm>
          <a:off x="1173652" y="2628520"/>
          <a:ext cx="3953519" cy="44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1" name="Equation" r:id="rId3" imgW="1968480" imgH="241200" progId="Equation.3">
                  <p:embed/>
                </p:oleObj>
              </mc:Choice>
              <mc:Fallback>
                <p:oleObj name="Equation" r:id="rId3" imgW="19684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652" y="2628520"/>
                        <a:ext cx="3953519" cy="44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08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hash functions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0"/>
                <a:hlinkClick r:id="rId2"/>
              </a:rPr>
              <a:t>http://en.wikipedia.org/wiki/List_of_hash_functions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cyclic redundancy checks (i.e. disks, </a:t>
            </a:r>
            <a:r>
              <a:rPr lang="en-US" dirty="0" err="1">
                <a:ea typeface="ＭＳ Ｐゴシック" charset="0"/>
              </a:rPr>
              <a:t>cds</a:t>
            </a:r>
            <a:r>
              <a:rPr lang="en-US" dirty="0">
                <a:ea typeface="ＭＳ Ｐゴシック" charset="0"/>
              </a:rPr>
              <a:t>, </a:t>
            </a:r>
            <a:r>
              <a:rPr lang="en-US" dirty="0" err="1">
                <a:ea typeface="ＭＳ Ｐゴシック" charset="0"/>
              </a:rPr>
              <a:t>dvds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Checksums (i.e. networking, file transfers)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Cryptographic (i.e. MD5, SHA)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6ED0-626E-4299-8E7E-87AB656345D8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7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Oval 9"/>
          <p:cNvSpPr>
            <a:spLocks noChangeArrowheads="1"/>
          </p:cNvSpPr>
          <p:nvPr/>
        </p:nvSpPr>
        <p:spPr bwMode="auto">
          <a:xfrm>
            <a:off x="7315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Key/data pair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D183-6132-4EF4-B8CA-63D262BF5C09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2590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2971800" y="4343401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integer</a:t>
            </a:r>
          </a:p>
        </p:txBody>
      </p:sp>
      <p:sp>
        <p:nvSpPr>
          <p:cNvPr id="16390" name="AutoShape 7"/>
          <p:cNvSpPr>
            <a:spLocks noChangeArrowheads="1"/>
          </p:cNvSpPr>
          <p:nvPr/>
        </p:nvSpPr>
        <p:spPr bwMode="auto">
          <a:xfrm>
            <a:off x="5715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7924800" y="43434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number</a:t>
            </a:r>
          </a:p>
        </p:txBody>
      </p:sp>
      <p:sp>
        <p:nvSpPr>
          <p:cNvPr id="16392" name="Text Box 10"/>
          <p:cNvSpPr txBox="1">
            <a:spLocks noChangeArrowheads="1"/>
          </p:cNvSpPr>
          <p:nvPr/>
        </p:nvSpPr>
        <p:spPr bwMode="auto">
          <a:xfrm>
            <a:off x="3352800" y="335280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data</a:t>
            </a:r>
          </a:p>
        </p:txBody>
      </p:sp>
      <p:sp>
        <p:nvSpPr>
          <p:cNvPr id="16393" name="Text Box 11"/>
          <p:cNvSpPr txBox="1">
            <a:spLocks noChangeArrowheads="1"/>
          </p:cNvSpPr>
          <p:nvPr/>
        </p:nvSpPr>
        <p:spPr bwMode="auto">
          <a:xfrm>
            <a:off x="8382000" y="327660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key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97279" y="1524000"/>
            <a:ext cx="9986119" cy="14149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dirty="0"/>
              <a:t>The key is a numeric representation of a </a:t>
            </a:r>
            <a:r>
              <a:rPr lang="en-US" altLang="en-US" i="1" dirty="0"/>
              <a:t>relevant portion</a:t>
            </a:r>
            <a:r>
              <a:rPr lang="en-US" altLang="en-US" dirty="0"/>
              <a:t> of the data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dirty="0"/>
              <a:t>For example: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809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Hash Functions: </a:t>
            </a:r>
            <a:r>
              <a:rPr lang="en-US" altLang="en-US" dirty="0" smtClean="0"/>
              <a:t>Worst </a:t>
            </a:r>
            <a:r>
              <a:rPr lang="en-US" altLang="en-US" dirty="0"/>
              <a:t>Case Scenario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22745"/>
            <a:ext cx="10292976" cy="3065374"/>
          </a:xfrm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dirty="0"/>
              <a:t>Scenario:</a:t>
            </a:r>
          </a:p>
          <a:p>
            <a:pPr lvl="1"/>
            <a:r>
              <a:rPr lang="en-US" altLang="en-US" dirty="0"/>
              <a:t>You are given an assignment to implement hashing</a:t>
            </a:r>
          </a:p>
          <a:p>
            <a:pPr lvl="1"/>
            <a:r>
              <a:rPr lang="en-US" altLang="en-US" dirty="0"/>
              <a:t>You will self-grade in pairs, testing and grading your partner’s implementation</a:t>
            </a:r>
          </a:p>
          <a:p>
            <a:pPr lvl="1"/>
            <a:r>
              <a:rPr lang="en-US" altLang="en-US" dirty="0"/>
              <a:t>In a blatant violation of the honor code, your partner:</a:t>
            </a:r>
          </a:p>
          <a:p>
            <a:pPr lvl="2"/>
            <a:r>
              <a:rPr lang="en-US" altLang="en-US" dirty="0"/>
              <a:t>Analyzes your hash function</a:t>
            </a:r>
          </a:p>
          <a:p>
            <a:pPr lvl="2"/>
            <a:r>
              <a:rPr lang="en-US" altLang="en-US" dirty="0"/>
              <a:t>Picks a sequence of “worst-case” keys that all map to the same slot, causing your implementation to take O(</a:t>
            </a:r>
            <a:r>
              <a:rPr lang="en-US" altLang="en-US" i="1" dirty="0"/>
              <a:t>n</a:t>
            </a:r>
            <a:r>
              <a:rPr lang="en-US" altLang="en-US" dirty="0"/>
              <a:t>) time to </a:t>
            </a:r>
            <a:r>
              <a:rPr lang="en-US" altLang="en-US" dirty="0" smtClean="0"/>
              <a:t>search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A9EC-CBDD-49B4-A2FF-767B8899D08A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4705" y="4775217"/>
            <a:ext cx="7560235" cy="66337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en-US" dirty="0"/>
              <a:t>Exercise 11.2-5: when |U| &gt; nm, for any </a:t>
            </a:r>
            <a:r>
              <a:rPr lang="en-US" altLang="en-US" dirty="0">
                <a:solidFill>
                  <a:srgbClr val="990000"/>
                </a:solidFill>
              </a:rPr>
              <a:t>fixed</a:t>
            </a:r>
            <a:r>
              <a:rPr lang="en-US" altLang="en-US" dirty="0"/>
              <a:t> hashing function, can always choose </a:t>
            </a:r>
            <a:r>
              <a:rPr lang="en-US" altLang="en-US" i="1" dirty="0"/>
              <a:t>n</a:t>
            </a:r>
            <a:r>
              <a:rPr lang="en-US" altLang="en-US" dirty="0"/>
              <a:t> keys to be hashed into the same slot.</a:t>
            </a:r>
          </a:p>
        </p:txBody>
      </p:sp>
    </p:spTree>
    <p:extLst>
      <p:ext uri="{BB962C8B-B14F-4D97-AF65-F5344CB8AC3E}">
        <p14:creationId xmlns:p14="http://schemas.microsoft.com/office/powerpoint/2010/main" val="3071233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 bldLvl="2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978" y="123915"/>
            <a:ext cx="5173133" cy="863863"/>
          </a:xfrm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dirty="0"/>
              <a:t>Universal Hashing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222744"/>
            <a:ext cx="10651565" cy="3737727"/>
          </a:xfrm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dirty="0"/>
              <a:t>When attempting to defeat a malicious adversary, randomize the algorithm</a:t>
            </a:r>
          </a:p>
          <a:p>
            <a:r>
              <a:rPr lang="en-US" altLang="en-US" i="1" dirty="0">
                <a:solidFill>
                  <a:srgbClr val="0000CC"/>
                </a:solidFill>
              </a:rPr>
              <a:t>Universal hashing</a:t>
            </a:r>
            <a:r>
              <a:rPr lang="en-US" altLang="en-US" dirty="0"/>
              <a:t>: pick a hash function randomly in a way that is independent of the keys that are actually going to be stored</a:t>
            </a:r>
            <a:endParaRPr lang="en-US" altLang="en-US" i="1" dirty="0">
              <a:solidFill>
                <a:schemeClr val="tx2"/>
              </a:solidFill>
            </a:endParaRPr>
          </a:p>
          <a:p>
            <a:pPr lvl="1"/>
            <a:r>
              <a:rPr lang="en-US" altLang="en-US" dirty="0"/>
              <a:t>pick a hash function randomly when the algorithm begins (</a:t>
            </a:r>
            <a:r>
              <a:rPr lang="en-US" altLang="en-US" i="1" dirty="0"/>
              <a:t>not</a:t>
            </a:r>
            <a:r>
              <a:rPr lang="en-US" altLang="en-US" dirty="0"/>
              <a:t> upon every insert!)</a:t>
            </a:r>
          </a:p>
          <a:p>
            <a:pPr lvl="1"/>
            <a:r>
              <a:rPr lang="en-US" altLang="en-US" dirty="0"/>
              <a:t>Guarantees good performance on average, no matter what keys adversary chooses</a:t>
            </a:r>
          </a:p>
          <a:p>
            <a:pPr lvl="1"/>
            <a:r>
              <a:rPr lang="en-US" altLang="en-US" dirty="0"/>
              <a:t>Need a family of hash functions to choose from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924D-C3AE-458C-B57F-F56CBA3EBA56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222744"/>
            <a:ext cx="10935448" cy="4096315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dirty="0">
                <a:latin typeface="Script MT Bold" panose="03040602040607080904" pitchFamily="66" charset="0"/>
              </a:rPr>
              <a:t>H</a:t>
            </a:r>
            <a:r>
              <a:rPr lang="en-US" altLang="en-US" i="1" dirty="0" smtClean="0">
                <a:sym typeface="Bookshelf Symbol 3" pitchFamily="18" charset="2"/>
              </a:rPr>
              <a:t> </a:t>
            </a:r>
            <a:r>
              <a:rPr lang="en-US" altLang="en-US" dirty="0">
                <a:sym typeface="Bookshelf Symbol 3" pitchFamily="18" charset="2"/>
              </a:rPr>
              <a:t>be a (finite) collection of hash functions </a:t>
            </a:r>
          </a:p>
          <a:p>
            <a:pPr lvl="1"/>
            <a:r>
              <a:rPr lang="en-US" altLang="en-US" dirty="0">
                <a:sym typeface="Bookshelf Symbol 3" pitchFamily="18" charset="2"/>
              </a:rPr>
              <a:t>…that map a given universe </a:t>
            </a:r>
            <a:r>
              <a:rPr lang="en-US" altLang="en-US" i="1" dirty="0">
                <a:sym typeface="Bookshelf Symbol 3" pitchFamily="18" charset="2"/>
              </a:rPr>
              <a:t>U</a:t>
            </a:r>
            <a:r>
              <a:rPr lang="en-US" altLang="en-US" dirty="0">
                <a:sym typeface="Bookshelf Symbol 3" pitchFamily="18" charset="2"/>
              </a:rPr>
              <a:t> of keys…</a:t>
            </a:r>
          </a:p>
          <a:p>
            <a:pPr lvl="1"/>
            <a:r>
              <a:rPr lang="en-US" altLang="en-US" dirty="0">
                <a:sym typeface="Bookshelf Symbol 3" pitchFamily="18" charset="2"/>
              </a:rPr>
              <a:t>…into the range {0, 1, …, </a:t>
            </a:r>
            <a:r>
              <a:rPr lang="en-US" altLang="en-US" i="1" dirty="0">
                <a:sym typeface="Bookshelf Symbol 3" pitchFamily="18" charset="2"/>
              </a:rPr>
              <a:t>m</a:t>
            </a:r>
            <a:r>
              <a:rPr lang="en-US" altLang="en-US" dirty="0">
                <a:sym typeface="Bookshelf Symbol 3" pitchFamily="18" charset="2"/>
              </a:rPr>
              <a:t> - 1}.</a:t>
            </a:r>
          </a:p>
          <a:p>
            <a:r>
              <a:rPr lang="en-US" altLang="en-US" dirty="0">
                <a:latin typeface="Script MT Bold" panose="03040602040607080904" pitchFamily="66" charset="0"/>
              </a:rPr>
              <a:t>H</a:t>
            </a:r>
            <a:r>
              <a:rPr lang="en-US" altLang="en-US" i="1" dirty="0" smtClean="0">
                <a:sym typeface="Bookshelf Symbol 3" pitchFamily="18" charset="2"/>
              </a:rPr>
              <a:t> </a:t>
            </a:r>
            <a:r>
              <a:rPr lang="en-US" altLang="en-US" dirty="0">
                <a:sym typeface="Bookshelf Symbol 3" pitchFamily="18" charset="2"/>
              </a:rPr>
              <a:t>is said to be </a:t>
            </a:r>
            <a:r>
              <a:rPr lang="en-US" altLang="en-US" i="1" dirty="0">
                <a:solidFill>
                  <a:schemeClr val="tx2"/>
                </a:solidFill>
                <a:sym typeface="Bookshelf Symbol 3" pitchFamily="18" charset="2"/>
              </a:rPr>
              <a:t>universal</a:t>
            </a:r>
            <a:r>
              <a:rPr lang="en-US" altLang="en-US" dirty="0">
                <a:sym typeface="Bookshelf Symbol 3" pitchFamily="18" charset="2"/>
              </a:rPr>
              <a:t> if:</a:t>
            </a:r>
          </a:p>
          <a:p>
            <a:pPr lvl="1"/>
            <a:r>
              <a:rPr lang="en-US" altLang="en-US" dirty="0">
                <a:sym typeface="Bookshelf Symbol 3" pitchFamily="18" charset="2"/>
              </a:rPr>
              <a:t>for each pair of distinct keys </a:t>
            </a:r>
            <a:r>
              <a:rPr lang="en-US" altLang="en-US" i="1" dirty="0">
                <a:sym typeface="Bookshelf Symbol 3" pitchFamily="18" charset="2"/>
              </a:rPr>
              <a:t>x, y </a:t>
            </a:r>
            <a:r>
              <a:rPr lang="en-US" altLang="en-US" i="1" dirty="0">
                <a:sym typeface="Symbol" panose="05050102010706020507" pitchFamily="18" charset="2"/>
              </a:rPr>
              <a:t> </a:t>
            </a:r>
            <a:r>
              <a:rPr lang="en-US" altLang="en-US" i="1" dirty="0" smtClean="0">
                <a:sym typeface="Symbol" panose="05050102010706020507" pitchFamily="18" charset="2"/>
              </a:rPr>
              <a:t>U</a:t>
            </a:r>
            <a:r>
              <a:rPr lang="en-US" altLang="en-US" dirty="0" smtClean="0">
                <a:sym typeface="Symbol" panose="05050102010706020507" pitchFamily="18" charset="2"/>
              </a:rPr>
              <a:t>, the </a:t>
            </a:r>
            <a:r>
              <a:rPr lang="en-US" altLang="en-US" dirty="0">
                <a:sym typeface="Symbol" panose="05050102010706020507" pitchFamily="18" charset="2"/>
              </a:rPr>
              <a:t>number of hash functions h </a:t>
            </a:r>
            <a:r>
              <a:rPr lang="en-US" altLang="en-US" i="1" dirty="0">
                <a:sym typeface="Symbol" panose="05050102010706020507" pitchFamily="18" charset="2"/>
              </a:rPr>
              <a:t> </a:t>
            </a:r>
            <a:r>
              <a:rPr lang="en-US" altLang="en-US" dirty="0">
                <a:latin typeface="Script MT Bold" panose="03040602040607080904" pitchFamily="66" charset="0"/>
              </a:rPr>
              <a:t>H</a:t>
            </a:r>
            <a:r>
              <a:rPr lang="en-US" altLang="en-US" dirty="0" smtClean="0">
                <a:sym typeface="Bookshelf Symbol 3" pitchFamily="18" charset="2"/>
              </a:rPr>
              <a:t> </a:t>
            </a:r>
            <a:r>
              <a:rPr lang="en-US" altLang="en-US" dirty="0">
                <a:sym typeface="Bookshelf Symbol 3" pitchFamily="18" charset="2"/>
              </a:rPr>
              <a:t/>
            </a:r>
            <a:br>
              <a:rPr lang="en-US" altLang="en-US" dirty="0">
                <a:sym typeface="Bookshelf Symbol 3" pitchFamily="18" charset="2"/>
              </a:rPr>
            </a:br>
            <a:r>
              <a:rPr lang="en-US" altLang="en-US" dirty="0">
                <a:sym typeface="Bookshelf Symbol 3" pitchFamily="18" charset="2"/>
              </a:rPr>
              <a:t>for which </a:t>
            </a:r>
            <a:r>
              <a:rPr lang="en-US" altLang="en-US" i="1" dirty="0">
                <a:sym typeface="Bookshelf Symbol 3" pitchFamily="18" charset="2"/>
              </a:rPr>
              <a:t>h</a:t>
            </a:r>
            <a:r>
              <a:rPr lang="en-US" altLang="en-US" dirty="0">
                <a:sym typeface="Bookshelf Symbol 3" pitchFamily="18" charset="2"/>
              </a:rPr>
              <a:t>(</a:t>
            </a:r>
            <a:r>
              <a:rPr lang="en-US" altLang="en-US" i="1" dirty="0">
                <a:sym typeface="Bookshelf Symbol 3" pitchFamily="18" charset="2"/>
              </a:rPr>
              <a:t>x</a:t>
            </a:r>
            <a:r>
              <a:rPr lang="en-US" altLang="en-US" dirty="0">
                <a:sym typeface="Bookshelf Symbol 3" pitchFamily="18" charset="2"/>
              </a:rPr>
              <a:t>) = </a:t>
            </a:r>
            <a:r>
              <a:rPr lang="en-US" altLang="en-US" i="1" dirty="0">
                <a:sym typeface="Bookshelf Symbol 3" pitchFamily="18" charset="2"/>
              </a:rPr>
              <a:t>h</a:t>
            </a:r>
            <a:r>
              <a:rPr lang="en-US" altLang="en-US" dirty="0">
                <a:sym typeface="Bookshelf Symbol 3" pitchFamily="18" charset="2"/>
              </a:rPr>
              <a:t>(</a:t>
            </a:r>
            <a:r>
              <a:rPr lang="en-US" altLang="en-US" i="1" dirty="0">
                <a:sym typeface="Bookshelf Symbol 3" pitchFamily="18" charset="2"/>
              </a:rPr>
              <a:t>y</a:t>
            </a:r>
            <a:r>
              <a:rPr lang="en-US" altLang="en-US" dirty="0">
                <a:sym typeface="Bookshelf Symbol 3" pitchFamily="18" charset="2"/>
              </a:rPr>
              <a:t>) is at most </a:t>
            </a:r>
            <a:r>
              <a:rPr lang="en-US" altLang="en-US" dirty="0" smtClean="0">
                <a:sym typeface="Bookshelf Symbol 3" pitchFamily="18" charset="2"/>
              </a:rPr>
              <a:t>|</a:t>
            </a:r>
            <a:r>
              <a:rPr lang="en-US" altLang="en-US" dirty="0">
                <a:latin typeface="Script MT Bold" panose="03040602040607080904" pitchFamily="66" charset="0"/>
              </a:rPr>
              <a:t>H</a:t>
            </a:r>
            <a:r>
              <a:rPr lang="en-US" altLang="en-US" dirty="0" smtClean="0">
                <a:sym typeface="Bookshelf Symbol 3" pitchFamily="18" charset="2"/>
              </a:rPr>
              <a:t>|/</a:t>
            </a:r>
            <a:r>
              <a:rPr lang="en-US" altLang="en-US" i="1" dirty="0">
                <a:sym typeface="Bookshelf Symbol 3" pitchFamily="18" charset="2"/>
              </a:rPr>
              <a:t>m</a:t>
            </a:r>
            <a:r>
              <a:rPr lang="en-US" altLang="en-US" dirty="0">
                <a:sym typeface="Bookshelf Symbol 3" pitchFamily="18" charset="2"/>
              </a:rPr>
              <a:t> </a:t>
            </a:r>
          </a:p>
          <a:p>
            <a:pPr lvl="1"/>
            <a:r>
              <a:rPr lang="en-US" altLang="en-US" dirty="0">
                <a:sym typeface="Bookshelf Symbol 3" pitchFamily="18" charset="2"/>
              </a:rPr>
              <a:t>In other words:</a:t>
            </a:r>
          </a:p>
          <a:p>
            <a:pPr lvl="2"/>
            <a:r>
              <a:rPr lang="en-US" altLang="en-US" dirty="0">
                <a:sym typeface="Bookshelf Symbol 3" pitchFamily="18" charset="2"/>
              </a:rPr>
              <a:t>With a random hash function from </a:t>
            </a:r>
            <a:r>
              <a:rPr lang="en-US" altLang="en-US" dirty="0">
                <a:latin typeface="Script MT Bold" panose="03040602040607080904" pitchFamily="66" charset="0"/>
              </a:rPr>
              <a:t>H</a:t>
            </a:r>
            <a:r>
              <a:rPr lang="en-US" altLang="en-US" dirty="0" smtClean="0">
                <a:sym typeface="Bookshelf Symbol 3" pitchFamily="18" charset="2"/>
              </a:rPr>
              <a:t>, </a:t>
            </a:r>
            <a:r>
              <a:rPr lang="en-US" altLang="en-US" dirty="0">
                <a:sym typeface="Bookshelf Symbol 3" pitchFamily="18" charset="2"/>
              </a:rPr>
              <a:t>the chance of a collision between </a:t>
            </a:r>
            <a:r>
              <a:rPr lang="en-US" altLang="en-US" i="1" dirty="0">
                <a:sym typeface="Bookshelf Symbol 3" pitchFamily="18" charset="2"/>
              </a:rPr>
              <a:t>x</a:t>
            </a:r>
            <a:r>
              <a:rPr lang="en-US" altLang="en-US" dirty="0">
                <a:sym typeface="Bookshelf Symbol 3" pitchFamily="18" charset="2"/>
              </a:rPr>
              <a:t> and </a:t>
            </a:r>
            <a:r>
              <a:rPr lang="en-US" altLang="en-US" i="1" dirty="0">
                <a:sym typeface="Bookshelf Symbol 3" pitchFamily="18" charset="2"/>
              </a:rPr>
              <a:t>y </a:t>
            </a:r>
            <a:r>
              <a:rPr lang="en-US" altLang="en-US" dirty="0">
                <a:sym typeface="Bookshelf Symbol 3" pitchFamily="18" charset="2"/>
              </a:rPr>
              <a:t>is at most 1/</a:t>
            </a:r>
            <a:r>
              <a:rPr lang="en-US" altLang="en-US" i="1" dirty="0">
                <a:sym typeface="Bookshelf Symbol 3" pitchFamily="18" charset="2"/>
              </a:rPr>
              <a:t>m     </a:t>
            </a:r>
            <a:r>
              <a:rPr lang="en-US" altLang="en-US" dirty="0">
                <a:sym typeface="Bookshelf Symbol 3" pitchFamily="18" charset="2"/>
              </a:rPr>
              <a:t>(</a:t>
            </a:r>
            <a:r>
              <a:rPr lang="en-US" altLang="en-US" i="1" dirty="0">
                <a:sym typeface="Bookshelf Symbol 3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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Bookshelf Symbol 3" pitchFamily="18" charset="2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EA41-CF60-42FB-AF30-98C849538E1B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978" y="123915"/>
            <a:ext cx="5173133" cy="863863"/>
          </a:xfrm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dirty="0"/>
              <a:t>Universal Hashing</a:t>
            </a:r>
          </a:p>
        </p:txBody>
      </p:sp>
    </p:spTree>
    <p:extLst>
      <p:ext uri="{BB962C8B-B14F-4D97-AF65-F5344CB8AC3E}">
        <p14:creationId xmlns:p14="http://schemas.microsoft.com/office/powerpoint/2010/main" val="118435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Theorem 11.3 (modified from textbook):</a:t>
            </a:r>
          </a:p>
          <a:p>
            <a:pPr lvl="1"/>
            <a:r>
              <a:rPr lang="en-US" altLang="en-US" dirty="0"/>
              <a:t>Choose </a:t>
            </a:r>
            <a:r>
              <a:rPr lang="en-US" altLang="en-US" i="1" dirty="0"/>
              <a:t>h</a:t>
            </a:r>
            <a:r>
              <a:rPr lang="en-US" altLang="en-US" dirty="0"/>
              <a:t> from a universal family of hash functions</a:t>
            </a:r>
          </a:p>
          <a:p>
            <a:pPr lvl="1"/>
            <a:r>
              <a:rPr lang="en-US" altLang="en-US" dirty="0"/>
              <a:t>Hash </a:t>
            </a:r>
            <a:r>
              <a:rPr lang="en-US" altLang="en-US" i="1" dirty="0"/>
              <a:t>n</a:t>
            </a:r>
            <a:r>
              <a:rPr lang="en-US" altLang="en-US" dirty="0"/>
              <a:t> keys into a table of </a:t>
            </a:r>
            <a:r>
              <a:rPr lang="en-US" altLang="en-US" i="1" dirty="0"/>
              <a:t>m </a:t>
            </a:r>
            <a:r>
              <a:rPr lang="en-US" altLang="en-US" dirty="0"/>
              <a:t>slots,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i="1" dirty="0"/>
              <a:t>m</a:t>
            </a:r>
            <a:endParaRPr lang="en-US" altLang="en-US" dirty="0"/>
          </a:p>
          <a:p>
            <a:pPr lvl="1"/>
            <a:r>
              <a:rPr lang="en-US" altLang="en-US" dirty="0"/>
              <a:t>Then the expected number of collisions involving a particular key </a:t>
            </a:r>
            <a:r>
              <a:rPr lang="en-US" altLang="en-US" i="1" dirty="0"/>
              <a:t>x</a:t>
            </a:r>
            <a:r>
              <a:rPr lang="en-US" altLang="en-US" dirty="0"/>
              <a:t> is less than 1</a:t>
            </a:r>
          </a:p>
          <a:p>
            <a:pPr lvl="1"/>
            <a:r>
              <a:rPr lang="en-US" altLang="en-US" dirty="0"/>
              <a:t>Proof:</a:t>
            </a:r>
          </a:p>
          <a:p>
            <a:pPr lvl="2"/>
            <a:r>
              <a:rPr lang="en-US" altLang="en-US" dirty="0"/>
              <a:t>For each pair of keys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x</a:t>
            </a:r>
            <a:r>
              <a:rPr lang="en-US" altLang="en-US" dirty="0"/>
              <a:t>, let </a:t>
            </a:r>
            <a:r>
              <a:rPr lang="en-US" altLang="en-US" i="1" dirty="0" err="1"/>
              <a:t>c</a:t>
            </a:r>
            <a:r>
              <a:rPr lang="en-US" altLang="en-US" i="1" baseline="-25000" dirty="0" err="1"/>
              <a:t>yx</a:t>
            </a:r>
            <a:r>
              <a:rPr lang="en-US" altLang="en-US" i="1" dirty="0"/>
              <a:t> </a:t>
            </a:r>
            <a:r>
              <a:rPr lang="en-US" altLang="en-US" dirty="0"/>
              <a:t>= 1 if </a:t>
            </a:r>
            <a:r>
              <a:rPr lang="en-US" altLang="en-US" i="1" dirty="0"/>
              <a:t>y</a:t>
            </a:r>
            <a:r>
              <a:rPr lang="en-US" altLang="en-US" dirty="0"/>
              <a:t> and </a:t>
            </a:r>
            <a:r>
              <a:rPr lang="en-US" altLang="en-US" i="1" dirty="0"/>
              <a:t>x</a:t>
            </a:r>
            <a:r>
              <a:rPr lang="en-US" altLang="en-US" dirty="0"/>
              <a:t> collide, 0 otherwise</a:t>
            </a:r>
          </a:p>
          <a:p>
            <a:pPr lvl="2"/>
            <a:r>
              <a:rPr lang="en-US" altLang="en-US" dirty="0"/>
              <a:t>E[</a:t>
            </a:r>
            <a:r>
              <a:rPr lang="en-US" altLang="en-US" i="1" dirty="0" err="1"/>
              <a:t>c</a:t>
            </a:r>
            <a:r>
              <a:rPr lang="en-US" altLang="en-US" i="1" baseline="-25000" dirty="0" err="1"/>
              <a:t>yx</a:t>
            </a:r>
            <a:r>
              <a:rPr lang="en-US" altLang="en-US" dirty="0"/>
              <a:t>] &lt;= 1/</a:t>
            </a:r>
            <a:r>
              <a:rPr lang="en-US" altLang="en-US" i="1" dirty="0"/>
              <a:t>m</a:t>
            </a:r>
            <a:r>
              <a:rPr lang="en-US" altLang="en-US" dirty="0"/>
              <a:t> (by definition)</a:t>
            </a:r>
          </a:p>
          <a:p>
            <a:pPr lvl="2"/>
            <a:r>
              <a:rPr lang="en-US" altLang="en-US" dirty="0"/>
              <a:t>Let </a:t>
            </a:r>
            <a:r>
              <a:rPr lang="en-US" altLang="en-US" dirty="0" err="1"/>
              <a:t>C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 be total number of collisions involving key </a:t>
            </a:r>
            <a:r>
              <a:rPr lang="en-US" altLang="en-US" i="1" dirty="0"/>
              <a:t>x</a:t>
            </a:r>
          </a:p>
          <a:p>
            <a:pPr lvl="2"/>
            <a:r>
              <a:rPr lang="en-US" altLang="en-US" i="1" dirty="0"/>
              <a:t> </a:t>
            </a:r>
          </a:p>
          <a:p>
            <a:pPr lvl="2"/>
            <a:endParaRPr lang="en-US" altLang="en-US" i="1" dirty="0"/>
          </a:p>
          <a:p>
            <a:pPr lvl="2">
              <a:lnSpc>
                <a:spcPct val="70000"/>
              </a:lnSpc>
            </a:pPr>
            <a:r>
              <a:rPr lang="en-US" altLang="en-US" dirty="0"/>
              <a:t>Since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i="1" dirty="0"/>
              <a:t>m</a:t>
            </a:r>
            <a:r>
              <a:rPr lang="en-US" altLang="en-US" dirty="0"/>
              <a:t>, we have E[</a:t>
            </a:r>
            <a:r>
              <a:rPr lang="en-US" altLang="en-US" dirty="0" err="1"/>
              <a:t>C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] &lt; 1</a:t>
            </a:r>
          </a:p>
          <a:p>
            <a:pPr>
              <a:lnSpc>
                <a:spcPct val="70000"/>
              </a:lnSpc>
            </a:pPr>
            <a:r>
              <a:rPr lang="en-US" altLang="en-US" dirty="0"/>
              <a:t>Implication, expected running time of insertion is </a:t>
            </a:r>
            <a:r>
              <a:rPr lang="en-US" altLang="en-US" dirty="0">
                <a:sym typeface="Symbol" panose="05050102010706020507" pitchFamily="18" charset="2"/>
              </a:rPr>
              <a:t></a:t>
            </a:r>
            <a:r>
              <a:rPr lang="en-US" altLang="en-US" dirty="0"/>
              <a:t>(1)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6368-438C-45F2-8DDE-5FD3A24CA317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63</a:t>
            </a:fld>
            <a:endParaRPr lang="en-US"/>
          </a:p>
        </p:txBody>
      </p:sp>
      <p:graphicFrame>
        <p:nvGraphicFramePr>
          <p:cNvPr id="285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754862"/>
              </p:ext>
            </p:extLst>
          </p:nvPr>
        </p:nvGraphicFramePr>
        <p:xfrm>
          <a:off x="5750441" y="4529470"/>
          <a:ext cx="3595578" cy="972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5" name="Equation" r:id="rId4" imgW="1968500" imgH="533400" progId="Equation.3">
                  <p:embed/>
                </p:oleObj>
              </mc:Choice>
              <mc:Fallback>
                <p:oleObj name="Equation" r:id="rId4" imgW="1968500" imgH="533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441" y="4529470"/>
                        <a:ext cx="3595578" cy="9723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978" y="123915"/>
            <a:ext cx="5173133" cy="863863"/>
          </a:xfrm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dirty="0"/>
              <a:t>Universal Hashing</a:t>
            </a:r>
          </a:p>
        </p:txBody>
      </p:sp>
    </p:spTree>
    <p:extLst>
      <p:ext uri="{BB962C8B-B14F-4D97-AF65-F5344CB8AC3E}">
        <p14:creationId xmlns:p14="http://schemas.microsoft.com/office/powerpoint/2010/main" val="112048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Universal Hash Function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Choose a prime number </a:t>
            </a:r>
            <a:r>
              <a:rPr lang="en-US" altLang="en-US" i="1"/>
              <a:t>p</a:t>
            </a:r>
            <a:r>
              <a:rPr lang="en-US" altLang="en-US"/>
              <a:t> that is larger than all possible keys</a:t>
            </a:r>
          </a:p>
          <a:p>
            <a:r>
              <a:rPr lang="en-US" altLang="en-US"/>
              <a:t>Choose table size </a:t>
            </a:r>
            <a:r>
              <a:rPr lang="en-US" altLang="en-US" i="1"/>
              <a:t>m</a:t>
            </a:r>
            <a:r>
              <a:rPr lang="en-US" altLang="en-US"/>
              <a:t> </a:t>
            </a:r>
            <a:r>
              <a:rPr lang="en-US" altLang="en-US">
                <a:cs typeface="Arial" panose="020B0604020202020204" pitchFamily="34" charset="0"/>
              </a:rPr>
              <a:t>≥</a:t>
            </a:r>
            <a:r>
              <a:rPr lang="en-US" altLang="en-US"/>
              <a:t> </a:t>
            </a:r>
            <a:r>
              <a:rPr lang="en-US" altLang="en-US" i="1"/>
              <a:t>n</a:t>
            </a:r>
          </a:p>
          <a:p>
            <a:r>
              <a:rPr lang="en-US" altLang="en-US"/>
              <a:t>Randomly choose two integers </a:t>
            </a:r>
            <a:r>
              <a:rPr lang="en-US" altLang="en-US" i="1"/>
              <a:t>a</a:t>
            </a:r>
            <a:r>
              <a:rPr lang="en-US" altLang="en-US"/>
              <a:t>, </a:t>
            </a:r>
            <a:r>
              <a:rPr lang="en-US" altLang="en-US" i="1"/>
              <a:t>b</a:t>
            </a:r>
            <a:r>
              <a:rPr lang="en-US" altLang="en-US"/>
              <a:t>, such that </a:t>
            </a:r>
            <a:br>
              <a:rPr lang="en-US" altLang="en-US"/>
            </a:br>
            <a:r>
              <a:rPr lang="en-US" altLang="en-US"/>
              <a:t>1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/>
              <a:t> 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/>
              <a:t> </a:t>
            </a:r>
            <a:r>
              <a:rPr lang="en-US" altLang="en-US" i="1"/>
              <a:t>p </a:t>
            </a:r>
            <a:r>
              <a:rPr lang="en-US" altLang="en-US"/>
              <a:t>-1, and 0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/>
              <a:t> </a:t>
            </a:r>
            <a:r>
              <a:rPr lang="en-US" altLang="en-US" i="1"/>
              <a:t>b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/>
              <a:t> </a:t>
            </a:r>
            <a:r>
              <a:rPr lang="en-US" altLang="en-US" i="1"/>
              <a:t>p </a:t>
            </a:r>
            <a:r>
              <a:rPr lang="en-US" altLang="en-US"/>
              <a:t>-1</a:t>
            </a:r>
          </a:p>
          <a:p>
            <a:r>
              <a:rPr lang="en-US" altLang="en-US" i="1"/>
              <a:t>h</a:t>
            </a:r>
            <a:r>
              <a:rPr lang="en-US" altLang="en-US" i="1" baseline="-25000"/>
              <a:t>a,b</a:t>
            </a:r>
            <a:r>
              <a:rPr lang="en-US" altLang="en-US"/>
              <a:t>(</a:t>
            </a:r>
            <a:r>
              <a:rPr lang="en-US" altLang="en-US" i="1"/>
              <a:t>k</a:t>
            </a:r>
            <a:r>
              <a:rPr lang="en-US" altLang="en-US"/>
              <a:t>)</a:t>
            </a:r>
            <a:r>
              <a:rPr lang="en-US" altLang="en-US" i="1"/>
              <a:t> = </a:t>
            </a:r>
            <a:r>
              <a:rPr lang="en-US" altLang="en-US"/>
              <a:t>((</a:t>
            </a:r>
            <a:r>
              <a:rPr lang="en-US" altLang="en-US" i="1"/>
              <a:t>ak+b</a:t>
            </a:r>
            <a:r>
              <a:rPr lang="en-US" altLang="en-US"/>
              <a:t>)</a:t>
            </a:r>
            <a:r>
              <a:rPr lang="en-US" altLang="en-US" i="1"/>
              <a:t> </a:t>
            </a:r>
            <a:r>
              <a:rPr lang="en-US" altLang="en-US"/>
              <a:t>mod</a:t>
            </a:r>
            <a:r>
              <a:rPr lang="en-US" altLang="en-US" i="1"/>
              <a:t> p</a:t>
            </a:r>
            <a:r>
              <a:rPr lang="en-US" altLang="en-US"/>
              <a:t>)</a:t>
            </a:r>
            <a:r>
              <a:rPr lang="en-US" altLang="en-US" i="1"/>
              <a:t> </a:t>
            </a:r>
            <a:r>
              <a:rPr lang="en-US" altLang="en-US"/>
              <a:t>mod </a:t>
            </a:r>
            <a:r>
              <a:rPr lang="en-US" altLang="en-US" i="1"/>
              <a:t>m</a:t>
            </a:r>
          </a:p>
          <a:p>
            <a:r>
              <a:rPr lang="en-US" altLang="en-US"/>
              <a:t>Example: </a:t>
            </a:r>
            <a:r>
              <a:rPr lang="en-US" altLang="en-US" i="1"/>
              <a:t>p</a:t>
            </a:r>
            <a:r>
              <a:rPr lang="en-US" altLang="en-US"/>
              <a:t> = 17, </a:t>
            </a:r>
            <a:r>
              <a:rPr lang="en-US" altLang="en-US" i="1"/>
              <a:t>m</a:t>
            </a:r>
            <a:r>
              <a:rPr lang="en-US" altLang="en-US"/>
              <a:t> = 6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 i="1"/>
              <a:t>h</a:t>
            </a:r>
            <a:r>
              <a:rPr lang="en-US" altLang="en-US" baseline="-25000"/>
              <a:t>3,4</a:t>
            </a:r>
            <a:r>
              <a:rPr lang="en-US" altLang="en-US"/>
              <a:t> (8) = ((3*8 + 4) % 17) % 6 = 11 % 6 = 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5069-9D6E-4F9C-B460-3F60A56F40F1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5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universal hash function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Theorem 11.5: The family of hash functions </a:t>
            </a:r>
            <a:r>
              <a:rPr lang="en-US" altLang="en-US" dirty="0" err="1">
                <a:latin typeface="Script MT Bold" panose="03040602040607080904" pitchFamily="66" charset="0"/>
              </a:rPr>
              <a:t>H</a:t>
            </a:r>
            <a:r>
              <a:rPr lang="en-US" altLang="en-US" baseline="-25000" dirty="0" err="1"/>
              <a:t>p,m</a:t>
            </a:r>
            <a:r>
              <a:rPr lang="en-US" altLang="en-US" dirty="0"/>
              <a:t> = {</a:t>
            </a:r>
            <a:r>
              <a:rPr lang="en-US" altLang="en-US" dirty="0" err="1"/>
              <a:t>h</a:t>
            </a:r>
            <a:r>
              <a:rPr lang="en-US" altLang="en-US" baseline="-25000" dirty="0" err="1"/>
              <a:t>a,b</a:t>
            </a:r>
            <a:r>
              <a:rPr lang="en-US" altLang="en-US" dirty="0"/>
              <a:t>} defined on the previous slide is universal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Proof sketch: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For any two distinct keys x, y, for a given </a:t>
            </a:r>
            <a:r>
              <a:rPr lang="en-US" altLang="en-US" dirty="0" err="1"/>
              <a:t>h</a:t>
            </a:r>
            <a:r>
              <a:rPr lang="en-US" altLang="en-US" baseline="-25000" dirty="0" err="1"/>
              <a:t>a,b</a:t>
            </a:r>
            <a:r>
              <a:rPr lang="en-US" altLang="en-US" dirty="0"/>
              <a:t>,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Let r = (</a:t>
            </a:r>
            <a:r>
              <a:rPr lang="en-US" altLang="en-US" dirty="0" err="1"/>
              <a:t>ax+b</a:t>
            </a:r>
            <a:r>
              <a:rPr lang="en-US" altLang="en-US" dirty="0"/>
              <a:t>) % p, s = (</a:t>
            </a:r>
            <a:r>
              <a:rPr lang="en-US" altLang="en-US" dirty="0" err="1"/>
              <a:t>ay+b</a:t>
            </a:r>
            <a:r>
              <a:rPr lang="en-US" altLang="en-US" dirty="0"/>
              <a:t>) % p.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Can be shown that </a:t>
            </a:r>
            <a:r>
              <a:rPr lang="en-US" altLang="en-US" dirty="0" err="1"/>
              <a:t>r</a:t>
            </a:r>
            <a:r>
              <a:rPr lang="en-US" altLang="en-US" dirty="0" err="1">
                <a:latin typeface="Symbol" panose="05050102010706020507" pitchFamily="18" charset="2"/>
                <a:sym typeface="Symbol" panose="05050102010706020507" pitchFamily="18" charset="2"/>
              </a:rPr>
              <a:t></a:t>
            </a:r>
            <a:r>
              <a:rPr lang="en-US" altLang="en-US" dirty="0" err="1"/>
              <a:t>s</a:t>
            </a:r>
            <a:r>
              <a:rPr lang="en-US" altLang="en-US" dirty="0"/>
              <a:t>, and different (</a:t>
            </a:r>
            <a:r>
              <a:rPr lang="en-US" altLang="en-US" dirty="0" err="1"/>
              <a:t>a,b</a:t>
            </a:r>
            <a:r>
              <a:rPr lang="en-US" altLang="en-US" dirty="0"/>
              <a:t>) results in different (</a:t>
            </a:r>
            <a:r>
              <a:rPr lang="en-US" altLang="en-US" dirty="0" err="1"/>
              <a:t>r,s</a:t>
            </a:r>
            <a:r>
              <a:rPr lang="en-US" altLang="en-US" dirty="0"/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x and y collides only when </a:t>
            </a:r>
            <a:r>
              <a:rPr lang="en-US" altLang="en-US" dirty="0" err="1"/>
              <a:t>r%m</a:t>
            </a:r>
            <a:r>
              <a:rPr lang="en-US" altLang="en-US" dirty="0"/>
              <a:t> = </a:t>
            </a:r>
            <a:r>
              <a:rPr lang="en-US" altLang="en-US" dirty="0" err="1"/>
              <a:t>s%m</a:t>
            </a:r>
            <a:endParaRPr lang="en-US" altLang="en-US" dirty="0"/>
          </a:p>
          <a:p>
            <a:pPr lvl="2">
              <a:lnSpc>
                <a:spcPct val="80000"/>
              </a:lnSpc>
            </a:pPr>
            <a:r>
              <a:rPr lang="en-US" altLang="en-US" dirty="0"/>
              <a:t>For a given r, the number of values s such that </a:t>
            </a:r>
            <a:r>
              <a:rPr lang="en-US" altLang="en-US" dirty="0" err="1"/>
              <a:t>r%m</a:t>
            </a:r>
            <a:r>
              <a:rPr lang="en-US" altLang="en-US" dirty="0"/>
              <a:t> = </a:t>
            </a:r>
            <a:r>
              <a:rPr lang="en-US" altLang="en-US" dirty="0" err="1"/>
              <a:t>s%m</a:t>
            </a:r>
            <a:r>
              <a:rPr lang="en-US" altLang="en-US" dirty="0"/>
              <a:t> and r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 </a:t>
            </a:r>
            <a:r>
              <a:rPr lang="en-US" altLang="en-US" dirty="0"/>
              <a:t>s is at most (p-1)/m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For a given r, and any randomly chosen s, </a:t>
            </a:r>
            <a:endParaRPr lang="en-US" altLang="en-US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 err="1" smtClean="0"/>
              <a:t>prob</a:t>
            </a:r>
            <a:r>
              <a:rPr lang="en-US" altLang="en-US" dirty="0"/>
              <a:t>(r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 </a:t>
            </a:r>
            <a:r>
              <a:rPr lang="en-US" altLang="en-US" dirty="0"/>
              <a:t>s &amp; </a:t>
            </a:r>
            <a:r>
              <a:rPr lang="en-US" altLang="en-US" dirty="0" err="1"/>
              <a:t>r%m</a:t>
            </a:r>
            <a:r>
              <a:rPr lang="en-US" altLang="en-US" dirty="0"/>
              <a:t> = </a:t>
            </a:r>
            <a:r>
              <a:rPr lang="en-US" altLang="en-US" dirty="0" err="1"/>
              <a:t>s%m</a:t>
            </a:r>
            <a:r>
              <a:rPr lang="en-US" altLang="en-US" dirty="0"/>
              <a:t>) = (p-1) / </a:t>
            </a:r>
            <a:r>
              <a:rPr lang="en-US" altLang="en-US" dirty="0" smtClean="0"/>
              <a:t>m </a:t>
            </a:r>
            <a:r>
              <a:rPr lang="en-US" altLang="en-US" dirty="0"/>
              <a:t>/ (p-1</a:t>
            </a:r>
            <a:r>
              <a:rPr lang="en-US" altLang="en-US" dirty="0" smtClean="0"/>
              <a:t>) </a:t>
            </a:r>
            <a:r>
              <a:rPr lang="en-US" altLang="en-US" dirty="0"/>
              <a:t>= 1/m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0358-EB70-4024-AD93-26375B3C3DB8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52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Resolving Collisions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0000CC"/>
                </a:solidFill>
              </a:rPr>
              <a:t>How can we solve the problem of collisions?</a:t>
            </a:r>
            <a:endParaRPr lang="en-US" altLang="en-US" dirty="0">
              <a:solidFill>
                <a:srgbClr val="0000CC"/>
              </a:solidFill>
            </a:endParaRPr>
          </a:p>
          <a:p>
            <a:r>
              <a:rPr lang="en-US" altLang="en-US" dirty="0"/>
              <a:t>Solution 1: </a:t>
            </a:r>
            <a:r>
              <a:rPr lang="en-US" altLang="en-US" i="1" dirty="0">
                <a:solidFill>
                  <a:schemeClr val="tx2"/>
                </a:solidFill>
              </a:rPr>
              <a:t>chaining</a:t>
            </a:r>
            <a:endParaRPr lang="en-US" altLang="en-US" i="1" dirty="0"/>
          </a:p>
          <a:p>
            <a:r>
              <a:rPr lang="en-US" altLang="en-US" dirty="0"/>
              <a:t>Solution 2: </a:t>
            </a:r>
            <a:r>
              <a:rPr lang="en-US" altLang="en-US" i="1" dirty="0">
                <a:solidFill>
                  <a:schemeClr val="tx2"/>
                </a:solidFill>
              </a:rPr>
              <a:t>open addressing</a:t>
            </a:r>
            <a:endParaRPr lang="en-US" altLang="en-US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4BF7-8A99-47BF-9216-FB8BE0961DD8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4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Open addressing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22745"/>
            <a:ext cx="10083800" cy="2869478"/>
          </a:xfr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Keeping around an array of linked lists can be inefficient and a hassle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Like to keep the </a:t>
            </a:r>
            <a:r>
              <a:rPr lang="en-US" altLang="en-US" sz="2400" dirty="0" err="1"/>
              <a:t>hashtable</a:t>
            </a:r>
            <a:r>
              <a:rPr lang="en-US" altLang="en-US" sz="2400" dirty="0"/>
              <a:t> as just an array of elements (no pointers)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How do we deal with collisions?</a:t>
            </a:r>
          </a:p>
          <a:p>
            <a:pPr lvl="1" eaLnBrk="1" hangingPunct="1"/>
            <a:r>
              <a:rPr lang="en-US" altLang="en-US" sz="2000" dirty="0"/>
              <a:t>compute another slot in the </a:t>
            </a:r>
            <a:r>
              <a:rPr lang="en-US" altLang="en-US" sz="2000" dirty="0" err="1"/>
              <a:t>hashtable</a:t>
            </a:r>
            <a:r>
              <a:rPr lang="en-US" altLang="en-US" sz="2000" dirty="0"/>
              <a:t> to examine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CD99-DA61-463A-9F56-E56527988B56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67</a:t>
            </a:fld>
            <a:endParaRPr lang="en-US"/>
          </a:p>
        </p:txBody>
      </p:sp>
      <p:grpSp>
        <p:nvGrpSpPr>
          <p:cNvPr id="62467" name="Group 4"/>
          <p:cNvGrpSpPr>
            <a:grpSpLocks/>
          </p:cNvGrpSpPr>
          <p:nvPr/>
        </p:nvGrpSpPr>
        <p:grpSpPr bwMode="auto">
          <a:xfrm>
            <a:off x="3276600" y="5638800"/>
            <a:ext cx="5715000" cy="381000"/>
            <a:chOff x="768" y="624"/>
            <a:chExt cx="3600" cy="240"/>
          </a:xfrm>
        </p:grpSpPr>
        <p:sp>
          <p:nvSpPr>
            <p:cNvPr id="62474" name="Rectangle 5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2475" name="Line 6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6" name="Line 7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7" name="Line 8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8" name="Line 9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9" name="Line 10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0" name="Line 11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1" name="Line 12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2" name="Line 13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3" name="Line 14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4" name="Line 15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5" name="Line 16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6" name="Line 17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7" name="Line 18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8" name="Line 19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468" name="Rectangle 20"/>
          <p:cNvSpPr>
            <a:spLocks noChangeArrowheads="1"/>
          </p:cNvSpPr>
          <p:nvPr/>
        </p:nvSpPr>
        <p:spPr bwMode="auto">
          <a:xfrm>
            <a:off x="4038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2469" name="Rectangle 21"/>
          <p:cNvSpPr>
            <a:spLocks noChangeArrowheads="1"/>
          </p:cNvSpPr>
          <p:nvPr/>
        </p:nvSpPr>
        <p:spPr bwMode="auto">
          <a:xfrm>
            <a:off x="4419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2470" name="Rectangle 22"/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2471" name="Rectangle 23"/>
          <p:cNvSpPr>
            <a:spLocks noChangeArrowheads="1"/>
          </p:cNvSpPr>
          <p:nvPr/>
        </p:nvSpPr>
        <p:spPr bwMode="auto">
          <a:xfrm>
            <a:off x="5181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2472" name="Rectangle 24"/>
          <p:cNvSpPr>
            <a:spLocks noChangeArrowheads="1"/>
          </p:cNvSpPr>
          <p:nvPr/>
        </p:nvSpPr>
        <p:spPr bwMode="auto">
          <a:xfrm>
            <a:off x="7086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2473" name="Rectangle 25"/>
          <p:cNvSpPr>
            <a:spLocks noChangeArrowheads="1"/>
          </p:cNvSpPr>
          <p:nvPr/>
        </p:nvSpPr>
        <p:spPr bwMode="auto">
          <a:xfrm>
            <a:off x="7467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499835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Hash functions with open addressing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22744"/>
            <a:ext cx="10422467" cy="2671923"/>
          </a:xfr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Hash function must define a </a:t>
            </a:r>
            <a:r>
              <a:rPr lang="en-US" sz="2400" b="1" dirty="0">
                <a:ea typeface="ＭＳ Ｐゴシック" charset="0"/>
              </a:rPr>
              <a:t>probe sequence</a:t>
            </a:r>
            <a:r>
              <a:rPr lang="en-US" sz="2400" dirty="0">
                <a:ea typeface="ＭＳ Ｐゴシック" charset="0"/>
              </a:rPr>
              <a:t> which is the list of slots to examine when searching or inserting</a:t>
            </a:r>
          </a:p>
          <a:p>
            <a:pPr marL="0" indent="0">
              <a:buNone/>
              <a:defRPr/>
            </a:pPr>
            <a:endParaRPr lang="en-US" sz="2400" dirty="0" smtClean="0">
              <a:ea typeface="ＭＳ Ｐゴシック" charset="0"/>
            </a:endParaRPr>
          </a:p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The </a:t>
            </a:r>
            <a:r>
              <a:rPr lang="en-US" sz="2400" dirty="0">
                <a:ea typeface="ＭＳ Ｐゴシック" charset="0"/>
              </a:rPr>
              <a:t>hash function takes an additional parameter </a:t>
            </a:r>
            <a:r>
              <a:rPr lang="en-US" sz="2400" i="1" dirty="0" err="1">
                <a:solidFill>
                  <a:srgbClr val="FF6600"/>
                </a:solidFill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which is the number of collisions that have already </a:t>
            </a:r>
            <a:r>
              <a:rPr lang="en-US" sz="2400" dirty="0" smtClean="0">
                <a:ea typeface="ＭＳ Ｐゴシック" charset="0"/>
              </a:rPr>
              <a:t>occurred</a:t>
            </a:r>
            <a:endParaRPr lang="en-US" sz="2400" dirty="0">
              <a:ea typeface="ＭＳ Ｐゴシック" charset="0"/>
            </a:endParaRP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The probe sequence </a:t>
            </a:r>
            <a:r>
              <a:rPr lang="en-US" sz="2400" b="1" dirty="0">
                <a:ea typeface="ＭＳ Ｐゴシック" charset="0"/>
              </a:rPr>
              <a:t>must</a:t>
            </a:r>
            <a:r>
              <a:rPr lang="en-US" sz="2400" dirty="0">
                <a:ea typeface="ＭＳ Ｐゴシック" charset="0"/>
              </a:rPr>
              <a:t> be a permutation of every </a:t>
            </a:r>
            <a:r>
              <a:rPr lang="en-US" sz="2400" dirty="0" err="1">
                <a:ea typeface="ＭＳ Ｐゴシック" charset="0"/>
              </a:rPr>
              <a:t>hashtable</a:t>
            </a:r>
            <a:r>
              <a:rPr lang="en-US" sz="2400" dirty="0">
                <a:ea typeface="ＭＳ Ｐゴシック" charset="0"/>
              </a:rPr>
              <a:t> entry</a:t>
            </a:r>
            <a:r>
              <a:rPr lang="en-US" sz="2400" dirty="0" smtClean="0">
                <a:ea typeface="ＭＳ Ｐゴシック" charset="0"/>
              </a:rPr>
              <a:t>.</a:t>
            </a:r>
            <a:endParaRPr lang="en-US" sz="2400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73FD-A30A-4549-8642-7E0C233FF6FF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828800" y="4165752"/>
            <a:ext cx="815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{ h(k,0), h(k,1), h(k,2), …, h(k, m-1) }  is a permutation of</a:t>
            </a:r>
            <a:br>
              <a:rPr lang="en-US" altLang="en-US" dirty="0"/>
            </a:br>
            <a:r>
              <a:rPr lang="en-US" altLang="en-US" dirty="0"/>
              <a:t>{ 0, 1, 2, 3, …, m-1 }</a:t>
            </a:r>
          </a:p>
        </p:txBody>
      </p:sp>
    </p:spTree>
    <p:extLst>
      <p:ext uri="{BB962C8B-B14F-4D97-AF65-F5344CB8AC3E}">
        <p14:creationId xmlns:p14="http://schemas.microsoft.com/office/powerpoint/2010/main" val="454102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Probe sequence</a:t>
            </a:r>
          </a:p>
        </p:txBody>
      </p:sp>
      <p:grpSp>
        <p:nvGrpSpPr>
          <p:cNvPr id="64514" name="Group 4"/>
          <p:cNvGrpSpPr>
            <a:grpSpLocks/>
          </p:cNvGrpSpPr>
          <p:nvPr/>
        </p:nvGrpSpPr>
        <p:grpSpPr bwMode="auto">
          <a:xfrm>
            <a:off x="3429000" y="5791200"/>
            <a:ext cx="5715000" cy="381000"/>
            <a:chOff x="768" y="624"/>
            <a:chExt cx="3600" cy="240"/>
          </a:xfrm>
        </p:grpSpPr>
        <p:sp>
          <p:nvSpPr>
            <p:cNvPr id="64523" name="Rectangle 5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4524" name="Line 6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Line 7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Line 8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9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10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9" name="Line 11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0" name="Line 12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Line 13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2" name="Line 14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3" name="Line 15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Line 16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Line 17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Line 18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7" name="Line 19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15" name="Rectangle 20"/>
          <p:cNvSpPr>
            <a:spLocks noChangeArrowheads="1"/>
          </p:cNvSpPr>
          <p:nvPr/>
        </p:nvSpPr>
        <p:spPr bwMode="auto">
          <a:xfrm>
            <a:off x="4191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6" name="Rectangle 21"/>
          <p:cNvSpPr>
            <a:spLocks noChangeArrowheads="1"/>
          </p:cNvSpPr>
          <p:nvPr/>
        </p:nvSpPr>
        <p:spPr bwMode="auto">
          <a:xfrm>
            <a:off x="4572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7" name="Rectangle 22"/>
          <p:cNvSpPr>
            <a:spLocks noChangeArrowheads="1"/>
          </p:cNvSpPr>
          <p:nvPr/>
        </p:nvSpPr>
        <p:spPr bwMode="auto">
          <a:xfrm>
            <a:off x="4953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8" name="Rectangle 23"/>
          <p:cNvSpPr>
            <a:spLocks noChangeArrowheads="1"/>
          </p:cNvSpPr>
          <p:nvPr/>
        </p:nvSpPr>
        <p:spPr bwMode="auto">
          <a:xfrm>
            <a:off x="5334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9" name="Rectangle 24"/>
          <p:cNvSpPr>
            <a:spLocks noChangeArrowheads="1"/>
          </p:cNvSpPr>
          <p:nvPr/>
        </p:nvSpPr>
        <p:spPr bwMode="auto">
          <a:xfrm>
            <a:off x="723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20" name="Rectangle 25"/>
          <p:cNvSpPr>
            <a:spLocks noChangeArrowheads="1"/>
          </p:cNvSpPr>
          <p:nvPr/>
        </p:nvSpPr>
        <p:spPr bwMode="auto">
          <a:xfrm>
            <a:off x="762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21" name="Text Box 26"/>
          <p:cNvSpPr txBox="1">
            <a:spLocks noChangeArrowheads="1"/>
          </p:cNvSpPr>
          <p:nvPr/>
        </p:nvSpPr>
        <p:spPr bwMode="auto">
          <a:xfrm>
            <a:off x="5029200" y="20574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h(k, 0)</a:t>
            </a:r>
          </a:p>
        </p:txBody>
      </p:sp>
      <p:sp>
        <p:nvSpPr>
          <p:cNvPr id="64522" name="Line 27"/>
          <p:cNvSpPr>
            <a:spLocks noChangeShapeType="1"/>
          </p:cNvSpPr>
          <p:nvPr/>
        </p:nvSpPr>
        <p:spPr bwMode="auto">
          <a:xfrm flipV="1">
            <a:off x="4419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666C-46DD-49FB-899F-BDEC95228A6F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7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Oval 2"/>
          <p:cNvSpPr>
            <a:spLocks noChangeArrowheads="1"/>
          </p:cNvSpPr>
          <p:nvPr/>
        </p:nvSpPr>
        <p:spPr bwMode="auto">
          <a:xfrm>
            <a:off x="7315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Key/data pair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445D-6D6F-4DF9-84EB-5B629C4E0DD8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2590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2971800" y="4343401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string</a:t>
            </a:r>
          </a:p>
        </p:txBody>
      </p:sp>
      <p:sp>
        <p:nvSpPr>
          <p:cNvPr id="17413" name="AutoShape 7"/>
          <p:cNvSpPr>
            <a:spLocks noChangeArrowheads="1"/>
          </p:cNvSpPr>
          <p:nvPr/>
        </p:nvSpPr>
        <p:spPr bwMode="auto">
          <a:xfrm>
            <a:off x="5715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7924800" y="43434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number</a:t>
            </a: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3352800" y="335280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data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8229600" y="3048001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rgbClr val="FF0000"/>
                </a:solidFill>
              </a:rPr>
              <a:t>key?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97279" y="1513504"/>
            <a:ext cx="9986119" cy="14149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dirty="0"/>
              <a:t>The key is a numeric representation of a </a:t>
            </a:r>
            <a:r>
              <a:rPr lang="en-US" altLang="en-US" i="1" dirty="0"/>
              <a:t>relevant portion</a:t>
            </a:r>
            <a:r>
              <a:rPr lang="en-US" altLang="en-US" dirty="0"/>
              <a:t> of the data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dirty="0"/>
              <a:t>For example: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880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Probe sequence</a:t>
            </a:r>
          </a:p>
        </p:txBody>
      </p:sp>
      <p:grpSp>
        <p:nvGrpSpPr>
          <p:cNvPr id="65538" name="Group 3"/>
          <p:cNvGrpSpPr>
            <a:grpSpLocks/>
          </p:cNvGrpSpPr>
          <p:nvPr/>
        </p:nvGrpSpPr>
        <p:grpSpPr bwMode="auto">
          <a:xfrm>
            <a:off x="3429000" y="5791200"/>
            <a:ext cx="5715000" cy="381000"/>
            <a:chOff x="768" y="624"/>
            <a:chExt cx="3600" cy="240"/>
          </a:xfrm>
        </p:grpSpPr>
        <p:sp>
          <p:nvSpPr>
            <p:cNvPr id="65547" name="Rectangle 4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5548" name="Line 5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9" name="Line 6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0" name="Line 7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Line 8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2" name="Line 9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Line 10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4" name="Line 11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Line 12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6" name="Line 13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Line 14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8" name="Line 15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Line 16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Line 17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Line 18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539" name="Rectangle 19"/>
          <p:cNvSpPr>
            <a:spLocks noChangeArrowheads="1"/>
          </p:cNvSpPr>
          <p:nvPr/>
        </p:nvSpPr>
        <p:spPr bwMode="auto">
          <a:xfrm>
            <a:off x="4191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5540" name="Rectangle 20"/>
          <p:cNvSpPr>
            <a:spLocks noChangeArrowheads="1"/>
          </p:cNvSpPr>
          <p:nvPr/>
        </p:nvSpPr>
        <p:spPr bwMode="auto">
          <a:xfrm>
            <a:off x="4572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5541" name="Rectangle 21"/>
          <p:cNvSpPr>
            <a:spLocks noChangeArrowheads="1"/>
          </p:cNvSpPr>
          <p:nvPr/>
        </p:nvSpPr>
        <p:spPr bwMode="auto">
          <a:xfrm>
            <a:off x="4953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5542" name="Rectangle 22"/>
          <p:cNvSpPr>
            <a:spLocks noChangeArrowheads="1"/>
          </p:cNvSpPr>
          <p:nvPr/>
        </p:nvSpPr>
        <p:spPr bwMode="auto">
          <a:xfrm>
            <a:off x="5334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5543" name="Rectangle 23"/>
          <p:cNvSpPr>
            <a:spLocks noChangeArrowheads="1"/>
          </p:cNvSpPr>
          <p:nvPr/>
        </p:nvSpPr>
        <p:spPr bwMode="auto">
          <a:xfrm>
            <a:off x="723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5544" name="Rectangle 24"/>
          <p:cNvSpPr>
            <a:spLocks noChangeArrowheads="1"/>
          </p:cNvSpPr>
          <p:nvPr/>
        </p:nvSpPr>
        <p:spPr bwMode="auto">
          <a:xfrm>
            <a:off x="762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5545" name="Text Box 25"/>
          <p:cNvSpPr txBox="1">
            <a:spLocks noChangeArrowheads="1"/>
          </p:cNvSpPr>
          <p:nvPr/>
        </p:nvSpPr>
        <p:spPr bwMode="auto">
          <a:xfrm>
            <a:off x="5029200" y="20574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h(k, 1)</a:t>
            </a:r>
          </a:p>
        </p:txBody>
      </p:sp>
      <p:sp>
        <p:nvSpPr>
          <p:cNvPr id="65546" name="Line 26"/>
          <p:cNvSpPr>
            <a:spLocks noChangeShapeType="1"/>
          </p:cNvSpPr>
          <p:nvPr/>
        </p:nvSpPr>
        <p:spPr bwMode="auto">
          <a:xfrm flipV="1">
            <a:off x="7467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81AD-DC13-43B3-84D5-07CB3AC6143A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4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Probe sequence</a:t>
            </a:r>
          </a:p>
        </p:txBody>
      </p:sp>
      <p:grpSp>
        <p:nvGrpSpPr>
          <p:cNvPr id="66562" name="Group 3"/>
          <p:cNvGrpSpPr>
            <a:grpSpLocks/>
          </p:cNvGrpSpPr>
          <p:nvPr/>
        </p:nvGrpSpPr>
        <p:grpSpPr bwMode="auto">
          <a:xfrm>
            <a:off x="3429000" y="5791200"/>
            <a:ext cx="5715000" cy="381000"/>
            <a:chOff x="768" y="624"/>
            <a:chExt cx="3600" cy="240"/>
          </a:xfrm>
        </p:grpSpPr>
        <p:sp>
          <p:nvSpPr>
            <p:cNvPr id="66571" name="Rectangle 4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6572" name="Line 5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3" name="Line 6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4" name="Line 7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5" name="Line 8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9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0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1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2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3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1" name="Line 14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2" name="Line 15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3" name="Line 16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4" name="Line 17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5" name="Line 18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63" name="Rectangle 19"/>
          <p:cNvSpPr>
            <a:spLocks noChangeArrowheads="1"/>
          </p:cNvSpPr>
          <p:nvPr/>
        </p:nvSpPr>
        <p:spPr bwMode="auto">
          <a:xfrm>
            <a:off x="4191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6564" name="Rectangle 20"/>
          <p:cNvSpPr>
            <a:spLocks noChangeArrowheads="1"/>
          </p:cNvSpPr>
          <p:nvPr/>
        </p:nvSpPr>
        <p:spPr bwMode="auto">
          <a:xfrm>
            <a:off x="4572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6565" name="Rectangle 21"/>
          <p:cNvSpPr>
            <a:spLocks noChangeArrowheads="1"/>
          </p:cNvSpPr>
          <p:nvPr/>
        </p:nvSpPr>
        <p:spPr bwMode="auto">
          <a:xfrm>
            <a:off x="4953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6566" name="Rectangle 22"/>
          <p:cNvSpPr>
            <a:spLocks noChangeArrowheads="1"/>
          </p:cNvSpPr>
          <p:nvPr/>
        </p:nvSpPr>
        <p:spPr bwMode="auto">
          <a:xfrm>
            <a:off x="5334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6567" name="Rectangle 23"/>
          <p:cNvSpPr>
            <a:spLocks noChangeArrowheads="1"/>
          </p:cNvSpPr>
          <p:nvPr/>
        </p:nvSpPr>
        <p:spPr bwMode="auto">
          <a:xfrm>
            <a:off x="723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6568" name="Rectangle 24"/>
          <p:cNvSpPr>
            <a:spLocks noChangeArrowheads="1"/>
          </p:cNvSpPr>
          <p:nvPr/>
        </p:nvSpPr>
        <p:spPr bwMode="auto">
          <a:xfrm>
            <a:off x="762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6569" name="Text Box 25"/>
          <p:cNvSpPr txBox="1">
            <a:spLocks noChangeArrowheads="1"/>
          </p:cNvSpPr>
          <p:nvPr/>
        </p:nvSpPr>
        <p:spPr bwMode="auto">
          <a:xfrm>
            <a:off x="5029200" y="20574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h(k, 2)</a:t>
            </a:r>
          </a:p>
        </p:txBody>
      </p:sp>
      <p:sp>
        <p:nvSpPr>
          <p:cNvPr id="66570" name="Line 26"/>
          <p:cNvSpPr>
            <a:spLocks noChangeShapeType="1"/>
          </p:cNvSpPr>
          <p:nvPr/>
        </p:nvSpPr>
        <p:spPr bwMode="auto">
          <a:xfrm flipV="1">
            <a:off x="5181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B03F-4E8F-4FFC-9E55-6873907FAC20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Probe sequence</a:t>
            </a:r>
          </a:p>
        </p:txBody>
      </p:sp>
      <p:grpSp>
        <p:nvGrpSpPr>
          <p:cNvPr id="67586" name="Group 3"/>
          <p:cNvGrpSpPr>
            <a:grpSpLocks/>
          </p:cNvGrpSpPr>
          <p:nvPr/>
        </p:nvGrpSpPr>
        <p:grpSpPr bwMode="auto">
          <a:xfrm>
            <a:off x="3429000" y="5791200"/>
            <a:ext cx="5715000" cy="381000"/>
            <a:chOff x="768" y="624"/>
            <a:chExt cx="3600" cy="240"/>
          </a:xfrm>
        </p:grpSpPr>
        <p:sp>
          <p:nvSpPr>
            <p:cNvPr id="67595" name="Rectangle 4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7596" name="Line 5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7" name="Line 6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8" name="Line 7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9" name="Line 8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0" name="Line 9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1" name="Line 10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2" name="Line 11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3" name="Line 12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4" name="Line 13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5" name="Line 14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6" name="Line 15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7" name="Line 16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8" name="Line 17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9" name="Line 18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587" name="Rectangle 19"/>
          <p:cNvSpPr>
            <a:spLocks noChangeArrowheads="1"/>
          </p:cNvSpPr>
          <p:nvPr/>
        </p:nvSpPr>
        <p:spPr bwMode="auto">
          <a:xfrm>
            <a:off x="4191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7588" name="Rectangle 20"/>
          <p:cNvSpPr>
            <a:spLocks noChangeArrowheads="1"/>
          </p:cNvSpPr>
          <p:nvPr/>
        </p:nvSpPr>
        <p:spPr bwMode="auto">
          <a:xfrm>
            <a:off x="4572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7589" name="Rectangle 21"/>
          <p:cNvSpPr>
            <a:spLocks noChangeArrowheads="1"/>
          </p:cNvSpPr>
          <p:nvPr/>
        </p:nvSpPr>
        <p:spPr bwMode="auto">
          <a:xfrm>
            <a:off x="4953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7590" name="Rectangle 22"/>
          <p:cNvSpPr>
            <a:spLocks noChangeArrowheads="1"/>
          </p:cNvSpPr>
          <p:nvPr/>
        </p:nvSpPr>
        <p:spPr bwMode="auto">
          <a:xfrm>
            <a:off x="5334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7591" name="Rectangle 23"/>
          <p:cNvSpPr>
            <a:spLocks noChangeArrowheads="1"/>
          </p:cNvSpPr>
          <p:nvPr/>
        </p:nvSpPr>
        <p:spPr bwMode="auto">
          <a:xfrm>
            <a:off x="723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7592" name="Rectangle 24"/>
          <p:cNvSpPr>
            <a:spLocks noChangeArrowheads="1"/>
          </p:cNvSpPr>
          <p:nvPr/>
        </p:nvSpPr>
        <p:spPr bwMode="auto">
          <a:xfrm>
            <a:off x="762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7593" name="Text Box 25"/>
          <p:cNvSpPr txBox="1">
            <a:spLocks noChangeArrowheads="1"/>
          </p:cNvSpPr>
          <p:nvPr/>
        </p:nvSpPr>
        <p:spPr bwMode="auto">
          <a:xfrm>
            <a:off x="5029200" y="20574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h(k, 3)</a:t>
            </a:r>
          </a:p>
        </p:txBody>
      </p:sp>
      <p:sp>
        <p:nvSpPr>
          <p:cNvPr id="67594" name="Line 26"/>
          <p:cNvSpPr>
            <a:spLocks noChangeShapeType="1"/>
          </p:cNvSpPr>
          <p:nvPr/>
        </p:nvSpPr>
        <p:spPr bwMode="auto">
          <a:xfrm flipV="1">
            <a:off x="8610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88E-3E16-4E43-A4EE-DADDE7835C22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9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Probe sequence</a:t>
            </a:r>
          </a:p>
        </p:txBody>
      </p:sp>
      <p:grpSp>
        <p:nvGrpSpPr>
          <p:cNvPr id="68610" name="Group 3"/>
          <p:cNvGrpSpPr>
            <a:grpSpLocks/>
          </p:cNvGrpSpPr>
          <p:nvPr/>
        </p:nvGrpSpPr>
        <p:grpSpPr bwMode="auto">
          <a:xfrm>
            <a:off x="3429000" y="5791200"/>
            <a:ext cx="5715000" cy="381000"/>
            <a:chOff x="768" y="624"/>
            <a:chExt cx="3600" cy="240"/>
          </a:xfrm>
        </p:grpSpPr>
        <p:sp>
          <p:nvSpPr>
            <p:cNvPr id="68620" name="Rectangle 4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8621" name="Line 5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2" name="Line 6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3" name="Line 7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4" name="Line 8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5" name="Line 9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6" name="Line 10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7" name="Line 11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8" name="Line 12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9" name="Line 13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0" name="Line 14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1" name="Line 15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2" name="Line 16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3" name="Line 17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4" name="Line 18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611" name="Rectangle 19"/>
          <p:cNvSpPr>
            <a:spLocks noChangeArrowheads="1"/>
          </p:cNvSpPr>
          <p:nvPr/>
        </p:nvSpPr>
        <p:spPr bwMode="auto">
          <a:xfrm>
            <a:off x="4191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12" name="Rectangle 20"/>
          <p:cNvSpPr>
            <a:spLocks noChangeArrowheads="1"/>
          </p:cNvSpPr>
          <p:nvPr/>
        </p:nvSpPr>
        <p:spPr bwMode="auto">
          <a:xfrm>
            <a:off x="4572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13" name="Rectangle 21"/>
          <p:cNvSpPr>
            <a:spLocks noChangeArrowheads="1"/>
          </p:cNvSpPr>
          <p:nvPr/>
        </p:nvSpPr>
        <p:spPr bwMode="auto">
          <a:xfrm>
            <a:off x="4953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14" name="Rectangle 22"/>
          <p:cNvSpPr>
            <a:spLocks noChangeArrowheads="1"/>
          </p:cNvSpPr>
          <p:nvPr/>
        </p:nvSpPr>
        <p:spPr bwMode="auto">
          <a:xfrm>
            <a:off x="5334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15" name="Rectangle 23"/>
          <p:cNvSpPr>
            <a:spLocks noChangeArrowheads="1"/>
          </p:cNvSpPr>
          <p:nvPr/>
        </p:nvSpPr>
        <p:spPr bwMode="auto">
          <a:xfrm>
            <a:off x="723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16" name="Rectangle 24"/>
          <p:cNvSpPr>
            <a:spLocks noChangeArrowheads="1"/>
          </p:cNvSpPr>
          <p:nvPr/>
        </p:nvSpPr>
        <p:spPr bwMode="auto">
          <a:xfrm>
            <a:off x="762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17" name="Text Box 25"/>
          <p:cNvSpPr txBox="1">
            <a:spLocks noChangeArrowheads="1"/>
          </p:cNvSpPr>
          <p:nvPr/>
        </p:nvSpPr>
        <p:spPr bwMode="auto">
          <a:xfrm>
            <a:off x="5029200" y="2057400"/>
            <a:ext cx="281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h(k, …)</a:t>
            </a:r>
          </a:p>
        </p:txBody>
      </p:sp>
      <p:sp>
        <p:nvSpPr>
          <p:cNvPr id="68618" name="Text Box 27"/>
          <p:cNvSpPr txBox="1">
            <a:spLocks noChangeArrowheads="1"/>
          </p:cNvSpPr>
          <p:nvPr/>
        </p:nvSpPr>
        <p:spPr bwMode="auto">
          <a:xfrm>
            <a:off x="6096000" y="5881688"/>
            <a:ext cx="18288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68619" name="Text Box 28"/>
          <p:cNvSpPr txBox="1">
            <a:spLocks noChangeArrowheads="1"/>
          </p:cNvSpPr>
          <p:nvPr/>
        </p:nvSpPr>
        <p:spPr bwMode="auto">
          <a:xfrm>
            <a:off x="4267200" y="4343400"/>
            <a:ext cx="480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must visit all locations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6805-E1AC-4A71-AB26-7D21A7FDD587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Open addressing: Insert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7DD8-EA27-4DAA-A05C-EF73F3BCCC54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057400"/>
            <a:ext cx="4271963" cy="3352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57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057400"/>
            <a:ext cx="4271963" cy="3352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 addressing: Insert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CF5-E6C8-4DFA-9DCF-CFC474BA1BA5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0659" name="Rectangle 4"/>
          <p:cNvSpPr>
            <a:spLocks noChangeArrowheads="1"/>
          </p:cNvSpPr>
          <p:nvPr/>
        </p:nvSpPr>
        <p:spPr bwMode="auto">
          <a:xfrm>
            <a:off x="2286000" y="2438400"/>
            <a:ext cx="4419600" cy="76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7315200" y="2438401"/>
            <a:ext cx="289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get the first hashtable entry to look in </a:t>
            </a:r>
          </a:p>
        </p:txBody>
      </p:sp>
    </p:spTree>
    <p:extLst>
      <p:ext uri="{BB962C8B-B14F-4D97-AF65-F5344CB8AC3E}">
        <p14:creationId xmlns:p14="http://schemas.microsoft.com/office/powerpoint/2010/main" val="3573116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057400"/>
            <a:ext cx="4271963" cy="3352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 addressing: Insert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3DE3-416D-4BFF-AEEA-76C3D5432981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71683" name="Rectangle 4"/>
          <p:cNvSpPr>
            <a:spLocks noChangeArrowheads="1"/>
          </p:cNvSpPr>
          <p:nvPr/>
        </p:nvSpPr>
        <p:spPr bwMode="auto">
          <a:xfrm>
            <a:off x="2286000" y="3124200"/>
            <a:ext cx="44196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315200" y="3124201"/>
            <a:ext cx="289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follow the probe sequence until we find an open entry </a:t>
            </a:r>
          </a:p>
        </p:txBody>
      </p:sp>
    </p:spTree>
    <p:extLst>
      <p:ext uri="{BB962C8B-B14F-4D97-AF65-F5344CB8AC3E}">
        <p14:creationId xmlns:p14="http://schemas.microsoft.com/office/powerpoint/2010/main" val="75298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057400"/>
            <a:ext cx="4271963" cy="3352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 addressing: Insert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13E0-E7AB-420B-AD97-9074BD71694C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2286000" y="4114800"/>
            <a:ext cx="44196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7315200" y="4022726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return the open entry </a:t>
            </a:r>
          </a:p>
        </p:txBody>
      </p:sp>
    </p:spTree>
    <p:extLst>
      <p:ext uri="{BB962C8B-B14F-4D97-AF65-F5344CB8AC3E}">
        <p14:creationId xmlns:p14="http://schemas.microsoft.com/office/powerpoint/2010/main" val="205172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057400"/>
            <a:ext cx="4271963" cy="3352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 addressing: Insert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5A1-D294-41F1-8749-D61EE1CD541C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2286000" y="5029200"/>
            <a:ext cx="44196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7086600" y="4953001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7146926" y="4964114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hashtable can fill up</a:t>
            </a:r>
          </a:p>
        </p:txBody>
      </p:sp>
    </p:spTree>
    <p:extLst>
      <p:ext uri="{BB962C8B-B14F-4D97-AF65-F5344CB8AC3E}">
        <p14:creationId xmlns:p14="http://schemas.microsoft.com/office/powerpoint/2010/main" val="253638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4" y="2362198"/>
            <a:ext cx="48402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5B9BD5"/>
            </a:solidFill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Open addressing: Search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3601-8CD9-466D-9D6F-1A975826DFCC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75779" name="Oval 5"/>
          <p:cNvSpPr>
            <a:spLocks noChangeArrowheads="1"/>
          </p:cNvSpPr>
          <p:nvPr/>
        </p:nvSpPr>
        <p:spPr bwMode="auto">
          <a:xfrm>
            <a:off x="5562600" y="3047998"/>
            <a:ext cx="990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75780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2362198"/>
            <a:ext cx="3689350" cy="2895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545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Oval 2"/>
          <p:cNvSpPr>
            <a:spLocks noChangeArrowheads="1"/>
          </p:cNvSpPr>
          <p:nvPr/>
        </p:nvSpPr>
        <p:spPr bwMode="auto">
          <a:xfrm>
            <a:off x="7315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Key/data pair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EC72-596D-47F3-B4FA-CEAAB2B8C27F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2590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2971800" y="4343401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string</a:t>
            </a:r>
          </a:p>
        </p:txBody>
      </p:sp>
      <p:sp>
        <p:nvSpPr>
          <p:cNvPr id="18437" name="AutoShape 7"/>
          <p:cNvSpPr>
            <a:spLocks noChangeArrowheads="1"/>
          </p:cNvSpPr>
          <p:nvPr/>
        </p:nvSpPr>
        <p:spPr bwMode="auto">
          <a:xfrm>
            <a:off x="5715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7924800" y="43434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number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5562600" y="3810001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FF"/>
                </a:solidFill>
              </a:rPr>
              <a:t>ascii code</a:t>
            </a:r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3352800" y="335280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data</a:t>
            </a:r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8382000" y="327660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key</a:t>
            </a:r>
          </a:p>
        </p:txBody>
      </p:sp>
      <p:sp>
        <p:nvSpPr>
          <p:cNvPr id="18442" name="Rectangle 3"/>
          <p:cNvSpPr txBox="1">
            <a:spLocks noChangeArrowheads="1"/>
          </p:cNvSpPr>
          <p:nvPr/>
        </p:nvSpPr>
        <p:spPr bwMode="auto">
          <a:xfrm>
            <a:off x="1097279" y="1524000"/>
            <a:ext cx="10036885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dirty="0"/>
              <a:t>The key is a numeric representation of a </a:t>
            </a:r>
            <a:r>
              <a:rPr lang="en-US" altLang="en-US" i="1" dirty="0"/>
              <a:t>relevant portion</a:t>
            </a:r>
            <a:r>
              <a:rPr lang="en-US" altLang="en-US" dirty="0"/>
              <a:t> of the data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dirty="0"/>
              <a:t>For example: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97279" y="1513504"/>
            <a:ext cx="9986119" cy="14149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dirty="0"/>
              <a:t>The key is a numeric representation of a </a:t>
            </a:r>
            <a:r>
              <a:rPr lang="en-US" altLang="en-US" i="1" dirty="0"/>
              <a:t>relevant portion</a:t>
            </a:r>
            <a:r>
              <a:rPr lang="en-US" altLang="en-US" dirty="0"/>
              <a:t> of the data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dirty="0"/>
              <a:t>For example: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633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4" y="1820779"/>
            <a:ext cx="48402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5B9BD5"/>
            </a:solidFill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Open addressing: Search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6694-DEA7-4BC1-B94B-ABEE55C0D0E8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76803" name="Oval 5"/>
          <p:cNvSpPr>
            <a:spLocks noChangeArrowheads="1"/>
          </p:cNvSpPr>
          <p:nvPr/>
        </p:nvSpPr>
        <p:spPr bwMode="auto">
          <a:xfrm>
            <a:off x="4038600" y="2506579"/>
            <a:ext cx="11430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7680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1820779"/>
            <a:ext cx="3689350" cy="2895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9220200" y="2582779"/>
            <a:ext cx="11430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6806" name="Text Box 8"/>
          <p:cNvSpPr txBox="1">
            <a:spLocks noChangeArrowheads="1"/>
          </p:cNvSpPr>
          <p:nvPr/>
        </p:nvSpPr>
        <p:spPr bwMode="auto">
          <a:xfrm>
            <a:off x="3581400" y="502118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800">
                <a:solidFill>
                  <a:srgbClr val="FF0000"/>
                </a:solidFill>
              </a:rPr>
              <a:t>“</a:t>
            </a:r>
            <a:r>
              <a:rPr lang="en-US" altLang="ja-JP" sz="2800">
                <a:solidFill>
                  <a:srgbClr val="FF0000"/>
                </a:solidFill>
              </a:rPr>
              <a:t>breaks</a:t>
            </a:r>
            <a:r>
              <a:rPr lang="ja-JP" altLang="en-US" sz="2800">
                <a:solidFill>
                  <a:srgbClr val="FF0000"/>
                </a:solidFill>
              </a:rPr>
              <a:t>”</a:t>
            </a:r>
            <a:r>
              <a:rPr lang="en-US" altLang="ja-JP" sz="2800">
                <a:solidFill>
                  <a:srgbClr val="FF0000"/>
                </a:solidFill>
              </a:rPr>
              <a:t> the probe sequence</a:t>
            </a:r>
            <a:endParaRPr lang="en-US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73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5B9BD5"/>
            </a:solidFill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Open addressing: Delete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1128059" y="1222745"/>
            <a:ext cx="7388412" cy="1182786"/>
          </a:xfrm>
          <a:ln>
            <a:solidFill>
              <a:srgbClr val="5B9BD5"/>
            </a:solidFill>
          </a:ln>
        </p:spPr>
        <p:txBody>
          <a:bodyPr/>
          <a:lstStyle/>
          <a:p>
            <a:pPr marL="228600" lvl="2">
              <a:spcBef>
                <a:spcPts val="1000"/>
              </a:spcBef>
            </a:pPr>
            <a:r>
              <a:rPr lang="en-US" sz="2800" dirty="0" smtClean="0"/>
              <a:t>Problem: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 smtClean="0"/>
              <a:t> If </a:t>
            </a:r>
            <a:r>
              <a:rPr lang="en-US" sz="2600" dirty="0"/>
              <a:t>we simply delete a key, then search may fail. </a:t>
            </a:r>
            <a:endParaRPr lang="en-US" sz="26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188B-2C98-46ED-AEB5-73159961342E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80247" y="2600322"/>
            <a:ext cx="10289988" cy="2673913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2">
              <a:spcBef>
                <a:spcPts val="1000"/>
              </a:spcBef>
            </a:pPr>
            <a:r>
              <a:rPr lang="en-US" sz="2800" dirty="0" smtClean="0"/>
              <a:t>Solution:  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 smtClean="0"/>
              <a:t>slots of deleted keys are marked specially as “</a:t>
            </a:r>
            <a:r>
              <a:rPr lang="en-US" sz="2600" b="1" dirty="0" smtClean="0"/>
              <a:t>deleted</a:t>
            </a:r>
            <a:r>
              <a:rPr lang="en-US" sz="2600" dirty="0" smtClean="0"/>
              <a:t>” (not “null”).</a:t>
            </a:r>
            <a:r>
              <a:rPr lang="en-US" altLang="en-US" sz="2600" dirty="0" smtClean="0"/>
              <a:t> </a:t>
            </a:r>
          </a:p>
          <a:p>
            <a:pPr marL="685800" lvl="3">
              <a:spcBef>
                <a:spcPts val="1000"/>
              </a:spcBef>
            </a:pPr>
            <a:r>
              <a:rPr lang="en-US" altLang="en-US" sz="2600" dirty="0" smtClean="0"/>
              <a:t>modify search procedure to continue looking if a </a:t>
            </a:r>
            <a:r>
              <a:rPr lang="ja-JP" altLang="en-US" sz="2600" dirty="0" smtClean="0"/>
              <a:t>“</a:t>
            </a:r>
            <a:r>
              <a:rPr lang="en-US" altLang="ja-JP" sz="2600" dirty="0" smtClean="0"/>
              <a:t>deleted</a:t>
            </a:r>
            <a:r>
              <a:rPr lang="ja-JP" altLang="en-US" sz="2600" dirty="0" smtClean="0"/>
              <a:t>”</a:t>
            </a:r>
            <a:r>
              <a:rPr lang="en-US" altLang="ja-JP" sz="2600" dirty="0" smtClean="0"/>
              <a:t> node is seen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 smtClean="0"/>
              <a:t>Insert can insert an item in a deleted slot, but search doesn’t stop at a deleted slot (but search time increases)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38413" y="5367428"/>
            <a:ext cx="6895352" cy="638926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if a lot of deleting will happen, use chaining</a:t>
            </a:r>
          </a:p>
        </p:txBody>
      </p:sp>
    </p:spTree>
    <p:extLst>
      <p:ext uri="{BB962C8B-B14F-4D97-AF65-F5344CB8AC3E}">
        <p14:creationId xmlns:p14="http://schemas.microsoft.com/office/powerpoint/2010/main" val="234294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Probing schemes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Linear probing – if a collision occurs, go to the next slot</a:t>
            </a:r>
          </a:p>
          <a:p>
            <a:pPr marL="0" indent="0">
              <a:buNone/>
              <a:defRPr/>
            </a:pPr>
            <a:r>
              <a:rPr lang="da-DK" dirty="0" smtClean="0"/>
              <a:t>h(k</a:t>
            </a:r>
            <a:r>
              <a:rPr lang="da-DK" dirty="0"/>
              <a:t>, </a:t>
            </a:r>
            <a:r>
              <a:rPr lang="da-DK" i="1" dirty="0"/>
              <a:t>i</a:t>
            </a:r>
            <a:r>
              <a:rPr lang="da-DK" dirty="0"/>
              <a:t>) = (h’(k) + </a:t>
            </a:r>
            <a:r>
              <a:rPr lang="da-DK" i="1" dirty="0"/>
              <a:t>i</a:t>
            </a:r>
            <a:r>
              <a:rPr lang="da-DK" dirty="0"/>
              <a:t>) mod </a:t>
            </a:r>
            <a:r>
              <a:rPr lang="da-DK" i="1" dirty="0"/>
              <a:t>m</a:t>
            </a:r>
            <a:r>
              <a:rPr lang="da-DK" dirty="0"/>
              <a:t/>
            </a:r>
            <a:br>
              <a:rPr lang="da-DK" dirty="0"/>
            </a:br>
            <a:r>
              <a:rPr lang="en-US" dirty="0"/>
              <a:t>h’: U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{</a:t>
            </a:r>
            <a:r>
              <a:rPr lang="en-US" i="1" dirty="0"/>
              <a:t>0, 1, ….., m-1</a:t>
            </a:r>
            <a:r>
              <a:rPr lang="en-US" dirty="0"/>
              <a:t>} is referred to as an auxiliary hash function</a:t>
            </a:r>
            <a:br>
              <a:rPr lang="en-US" dirty="0"/>
            </a:br>
            <a:r>
              <a:rPr lang="en-US" altLang="en-US" dirty="0" smtClean="0"/>
              <a:t>for </a:t>
            </a:r>
            <a:r>
              <a:rPr lang="en-US" altLang="en-US" dirty="0"/>
              <a:t>example, m = 7 and h(k) = 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FAE7-BB73-45D6-875F-02EDF5EAFD91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724400" y="40386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h(k,0) = 4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4724400" y="4495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h(k,1) = 5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4724400" y="49530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h(k,2) = 6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4724400" y="5410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h(k,3) = 0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4724400" y="5791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h(k,3) = 1</a:t>
            </a:r>
          </a:p>
        </p:txBody>
      </p:sp>
    </p:spTree>
    <p:extLst>
      <p:ext uri="{BB962C8B-B14F-4D97-AF65-F5344CB8AC3E}">
        <p14:creationId xmlns:p14="http://schemas.microsoft.com/office/powerpoint/2010/main" val="386564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  <p:bldP spid="84997" grpId="0"/>
      <p:bldP spid="84998" grpId="0"/>
      <p:bldP spid="84999" grpId="0"/>
      <p:bldP spid="8500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2745"/>
            <a:ext cx="11040036" cy="1989608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Given a </a:t>
            </a:r>
            <a:r>
              <a:rPr lang="en-US" dirty="0"/>
              <a:t>hash table of size 16, with hash function h(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 </a:t>
            </a:r>
            <a:r>
              <a:rPr lang="en-US" dirty="0"/>
              <a:t>mod 16, we want to insert prime </a:t>
            </a:r>
            <a:r>
              <a:rPr lang="en-US" dirty="0" smtClean="0"/>
              <a:t>numbers in </a:t>
            </a:r>
            <a:r>
              <a:rPr lang="en-US" dirty="0"/>
              <a:t>sequence starting at </a:t>
            </a:r>
            <a:r>
              <a:rPr lang="en-US" dirty="0" smtClean="0"/>
              <a:t>11 </a:t>
            </a:r>
            <a:r>
              <a:rPr lang="en-US" dirty="0"/>
              <a:t>(i.e., 11, 13, 17, 19, 23, 29, </a:t>
            </a:r>
            <a:r>
              <a:rPr lang="en-US" i="1" dirty="0"/>
              <a:t>· · ·</a:t>
            </a:r>
            <a:r>
              <a:rPr lang="en-US" dirty="0"/>
              <a:t>) until two collisions </a:t>
            </a:r>
            <a:r>
              <a:rPr lang="en-US" dirty="0" smtClean="0"/>
              <a:t>occur.  Show the evolution of the contents of the array with collision handled by linear probing.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2D6D-BB73-4E7F-805D-34F7747D5148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09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020725"/>
          <a:ext cx="10515600" cy="552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5026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</a:tr>
              <a:tr h="50263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50263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50263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50263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50263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50263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50263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</a:t>
                      </a:r>
                      <a:endParaRPr lang="en-US" sz="2400" dirty="0"/>
                    </a:p>
                  </a:txBody>
                  <a:tcPr/>
                </a:tc>
              </a:tr>
              <a:tr h="50263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</a:t>
                      </a:r>
                      <a:endParaRPr lang="en-US" sz="2400" dirty="0"/>
                    </a:p>
                  </a:txBody>
                  <a:tcPr/>
                </a:tc>
              </a:tr>
              <a:tr h="50263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</a:t>
                      </a:r>
                      <a:endParaRPr lang="en-US" sz="2400" dirty="0"/>
                    </a:p>
                  </a:txBody>
                  <a:tcPr/>
                </a:tc>
              </a:tr>
              <a:tr h="50263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43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DB5C-0DF8-4DCB-B3E5-BA308A096F23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1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765" y="1041400"/>
            <a:ext cx="6912535" cy="567492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657412" y="356659"/>
            <a:ext cx="11026588" cy="3693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Example 2: consider </a:t>
            </a:r>
            <a:r>
              <a:rPr lang="en-US" dirty="0"/>
              <a:t>a simple hash function as “key mod 7” and sequence of keys as 50, 700, 76, 85, 92, 73, 101.</a:t>
            </a:r>
          </a:p>
        </p:txBody>
      </p:sp>
    </p:spTree>
    <p:extLst>
      <p:ext uri="{BB962C8B-B14F-4D97-AF65-F5344CB8AC3E}">
        <p14:creationId xmlns:p14="http://schemas.microsoft.com/office/powerpoint/2010/main" val="6898727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Linear probing: search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A4EC-5418-4003-AB04-A5108D3E5F90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86</a:t>
            </a:fld>
            <a:endParaRPr lang="en-US"/>
          </a:p>
        </p:txBody>
      </p:sp>
      <p:grpSp>
        <p:nvGrpSpPr>
          <p:cNvPr id="79874" name="Group 4"/>
          <p:cNvGrpSpPr>
            <a:grpSpLocks/>
          </p:cNvGrpSpPr>
          <p:nvPr/>
        </p:nvGrpSpPr>
        <p:grpSpPr bwMode="auto">
          <a:xfrm>
            <a:off x="3124200" y="4724400"/>
            <a:ext cx="5715000" cy="381000"/>
            <a:chOff x="768" y="624"/>
            <a:chExt cx="3600" cy="240"/>
          </a:xfrm>
        </p:grpSpPr>
        <p:sp>
          <p:nvSpPr>
            <p:cNvPr id="79884" name="Rectangle 5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79885" name="Line 6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6" name="Line 7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7" name="Line 8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8" name="Line 9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9" name="Line 10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0" name="Line 11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1" name="Line 12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2" name="Line 13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3" name="Line 14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4" name="Line 15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5" name="Line 16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6" name="Line 17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7" name="Line 18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8" name="Line 19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75" name="Text Box 20"/>
          <p:cNvSpPr txBox="1">
            <a:spLocks noChangeArrowheads="1"/>
          </p:cNvSpPr>
          <p:nvPr/>
        </p:nvSpPr>
        <p:spPr bwMode="auto">
          <a:xfrm>
            <a:off x="2819400" y="1981200"/>
            <a:ext cx="388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     , 0)</a:t>
            </a:r>
          </a:p>
        </p:txBody>
      </p:sp>
      <p:sp>
        <p:nvSpPr>
          <p:cNvPr id="79876" name="Rectangle 21"/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9877" name="Rectangle 22"/>
          <p:cNvSpPr>
            <a:spLocks noChangeArrowheads="1"/>
          </p:cNvSpPr>
          <p:nvPr/>
        </p:nvSpPr>
        <p:spPr bwMode="auto">
          <a:xfrm>
            <a:off x="4267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9878" name="Rectangle 25"/>
          <p:cNvSpPr>
            <a:spLocks noChangeArrowheads="1"/>
          </p:cNvSpPr>
          <p:nvPr/>
        </p:nvSpPr>
        <p:spPr bwMode="auto">
          <a:xfrm>
            <a:off x="4648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9879" name="Rectangle 26"/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9880" name="Rectangle 27"/>
          <p:cNvSpPr>
            <a:spLocks noChangeArrowheads="1"/>
          </p:cNvSpPr>
          <p:nvPr/>
        </p:nvSpPr>
        <p:spPr bwMode="auto">
          <a:xfrm>
            <a:off x="693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9881" name="Rectangle 28"/>
          <p:cNvSpPr>
            <a:spLocks noChangeArrowheads="1"/>
          </p:cNvSpPr>
          <p:nvPr/>
        </p:nvSpPr>
        <p:spPr bwMode="auto">
          <a:xfrm>
            <a:off x="731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9882" name="Rectangle 29"/>
          <p:cNvSpPr>
            <a:spLocks noChangeArrowheads="1"/>
          </p:cNvSpPr>
          <p:nvPr/>
        </p:nvSpPr>
        <p:spPr bwMode="auto">
          <a:xfrm>
            <a:off x="3505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9883" name="Line 30"/>
          <p:cNvSpPr>
            <a:spLocks noChangeShapeType="1"/>
          </p:cNvSpPr>
          <p:nvPr/>
        </p:nvSpPr>
        <p:spPr bwMode="auto">
          <a:xfrm flipV="1">
            <a:off x="4495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5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Linear probing: search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22C-DF51-4BC5-A111-3A9BEBA5ADDD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87</a:t>
            </a:fld>
            <a:endParaRPr lang="en-US"/>
          </a:p>
        </p:txBody>
      </p:sp>
      <p:grpSp>
        <p:nvGrpSpPr>
          <p:cNvPr id="80898" name="Group 3"/>
          <p:cNvGrpSpPr>
            <a:grpSpLocks/>
          </p:cNvGrpSpPr>
          <p:nvPr/>
        </p:nvGrpSpPr>
        <p:grpSpPr bwMode="auto">
          <a:xfrm>
            <a:off x="3124200" y="4724400"/>
            <a:ext cx="5715000" cy="381000"/>
            <a:chOff x="768" y="624"/>
            <a:chExt cx="3600" cy="240"/>
          </a:xfrm>
        </p:grpSpPr>
        <p:sp>
          <p:nvSpPr>
            <p:cNvPr id="80908" name="Rectangle 4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0909" name="Line 5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0" name="Line 6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1" name="Line 7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2" name="Line 8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3" name="Line 9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4" name="Line 10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5" name="Line 11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6" name="Line 12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7" name="Line 13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8" name="Line 14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9" name="Line 15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0" name="Line 16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1" name="Line 17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2" name="Line 18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899" name="Text Box 19"/>
          <p:cNvSpPr txBox="1">
            <a:spLocks noChangeArrowheads="1"/>
          </p:cNvSpPr>
          <p:nvPr/>
        </p:nvSpPr>
        <p:spPr bwMode="auto">
          <a:xfrm>
            <a:off x="2819400" y="1981200"/>
            <a:ext cx="388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     , 1)</a:t>
            </a:r>
          </a:p>
        </p:txBody>
      </p:sp>
      <p:sp>
        <p:nvSpPr>
          <p:cNvPr id="80900" name="Rectangle 20"/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0901" name="Rectangle 21"/>
          <p:cNvSpPr>
            <a:spLocks noChangeArrowheads="1"/>
          </p:cNvSpPr>
          <p:nvPr/>
        </p:nvSpPr>
        <p:spPr bwMode="auto">
          <a:xfrm>
            <a:off x="4267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0902" name="Rectangle 22"/>
          <p:cNvSpPr>
            <a:spLocks noChangeArrowheads="1"/>
          </p:cNvSpPr>
          <p:nvPr/>
        </p:nvSpPr>
        <p:spPr bwMode="auto">
          <a:xfrm>
            <a:off x="4648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0903" name="Rectangle 23"/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0904" name="Rectangle 24"/>
          <p:cNvSpPr>
            <a:spLocks noChangeArrowheads="1"/>
          </p:cNvSpPr>
          <p:nvPr/>
        </p:nvSpPr>
        <p:spPr bwMode="auto">
          <a:xfrm>
            <a:off x="693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0905" name="Rectangle 25"/>
          <p:cNvSpPr>
            <a:spLocks noChangeArrowheads="1"/>
          </p:cNvSpPr>
          <p:nvPr/>
        </p:nvSpPr>
        <p:spPr bwMode="auto">
          <a:xfrm>
            <a:off x="731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0906" name="Rectangle 26"/>
          <p:cNvSpPr>
            <a:spLocks noChangeArrowheads="1"/>
          </p:cNvSpPr>
          <p:nvPr/>
        </p:nvSpPr>
        <p:spPr bwMode="auto">
          <a:xfrm>
            <a:off x="3505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0907" name="Line 27"/>
          <p:cNvSpPr>
            <a:spLocks noChangeShapeType="1"/>
          </p:cNvSpPr>
          <p:nvPr/>
        </p:nvSpPr>
        <p:spPr bwMode="auto">
          <a:xfrm flipV="1">
            <a:off x="4876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1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Linear probing: search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846E-62CF-402E-A614-5C6DD1875914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88</a:t>
            </a:fld>
            <a:endParaRPr lang="en-US"/>
          </a:p>
        </p:txBody>
      </p:sp>
      <p:grpSp>
        <p:nvGrpSpPr>
          <p:cNvPr id="81922" name="Group 3"/>
          <p:cNvGrpSpPr>
            <a:grpSpLocks/>
          </p:cNvGrpSpPr>
          <p:nvPr/>
        </p:nvGrpSpPr>
        <p:grpSpPr bwMode="auto">
          <a:xfrm>
            <a:off x="3124200" y="4724400"/>
            <a:ext cx="5715000" cy="381000"/>
            <a:chOff x="768" y="624"/>
            <a:chExt cx="3600" cy="240"/>
          </a:xfrm>
        </p:grpSpPr>
        <p:sp>
          <p:nvSpPr>
            <p:cNvPr id="81932" name="Rectangle 4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1933" name="Line 5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4" name="Line 6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5" name="Line 7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6" name="Line 8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7" name="Line 9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8" name="Line 10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9" name="Line 11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0" name="Line 12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1" name="Line 13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2" name="Line 14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3" name="Line 15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4" name="Line 16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5" name="Line 17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6" name="Line 18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23" name="Text Box 19"/>
          <p:cNvSpPr txBox="1">
            <a:spLocks noChangeArrowheads="1"/>
          </p:cNvSpPr>
          <p:nvPr/>
        </p:nvSpPr>
        <p:spPr bwMode="auto">
          <a:xfrm>
            <a:off x="2819400" y="1981200"/>
            <a:ext cx="388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     , 2)</a:t>
            </a:r>
          </a:p>
        </p:txBody>
      </p:sp>
      <p:sp>
        <p:nvSpPr>
          <p:cNvPr id="81924" name="Rectangle 20"/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1925" name="Rectangle 21"/>
          <p:cNvSpPr>
            <a:spLocks noChangeArrowheads="1"/>
          </p:cNvSpPr>
          <p:nvPr/>
        </p:nvSpPr>
        <p:spPr bwMode="auto">
          <a:xfrm>
            <a:off x="4267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1926" name="Rectangle 22"/>
          <p:cNvSpPr>
            <a:spLocks noChangeArrowheads="1"/>
          </p:cNvSpPr>
          <p:nvPr/>
        </p:nvSpPr>
        <p:spPr bwMode="auto">
          <a:xfrm>
            <a:off x="4648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1927" name="Rectangle 23"/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1928" name="Rectangle 24"/>
          <p:cNvSpPr>
            <a:spLocks noChangeArrowheads="1"/>
          </p:cNvSpPr>
          <p:nvPr/>
        </p:nvSpPr>
        <p:spPr bwMode="auto">
          <a:xfrm>
            <a:off x="693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1929" name="Rectangle 25"/>
          <p:cNvSpPr>
            <a:spLocks noChangeArrowheads="1"/>
          </p:cNvSpPr>
          <p:nvPr/>
        </p:nvSpPr>
        <p:spPr bwMode="auto">
          <a:xfrm>
            <a:off x="731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1930" name="Rectangle 26"/>
          <p:cNvSpPr>
            <a:spLocks noChangeArrowheads="1"/>
          </p:cNvSpPr>
          <p:nvPr/>
        </p:nvSpPr>
        <p:spPr bwMode="auto">
          <a:xfrm>
            <a:off x="3505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1931" name="Line 27"/>
          <p:cNvSpPr>
            <a:spLocks noChangeShapeType="1"/>
          </p:cNvSpPr>
          <p:nvPr/>
        </p:nvSpPr>
        <p:spPr bwMode="auto">
          <a:xfrm flipV="1">
            <a:off x="5257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6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Linear probing: search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823-495E-42B5-8733-BD42B3397F1D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89</a:t>
            </a:fld>
            <a:endParaRPr lang="en-US"/>
          </a:p>
        </p:txBody>
      </p:sp>
      <p:grpSp>
        <p:nvGrpSpPr>
          <p:cNvPr id="82946" name="Group 3"/>
          <p:cNvGrpSpPr>
            <a:grpSpLocks/>
          </p:cNvGrpSpPr>
          <p:nvPr/>
        </p:nvGrpSpPr>
        <p:grpSpPr bwMode="auto">
          <a:xfrm>
            <a:off x="3124200" y="4724400"/>
            <a:ext cx="5715000" cy="381000"/>
            <a:chOff x="768" y="624"/>
            <a:chExt cx="3600" cy="240"/>
          </a:xfrm>
        </p:grpSpPr>
        <p:sp>
          <p:nvSpPr>
            <p:cNvPr id="82956" name="Rectangle 4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2957" name="Line 5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58" name="Line 6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59" name="Line 7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0" name="Line 8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1" name="Line 9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2" name="Line 10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3" name="Line 11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4" name="Line 12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5" name="Line 13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6" name="Line 14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7" name="Line 15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8" name="Line 16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9" name="Line 17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0" name="Line 18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947" name="Text Box 19"/>
          <p:cNvSpPr txBox="1">
            <a:spLocks noChangeArrowheads="1"/>
          </p:cNvSpPr>
          <p:nvPr/>
        </p:nvSpPr>
        <p:spPr bwMode="auto">
          <a:xfrm>
            <a:off x="2819400" y="1981200"/>
            <a:ext cx="223237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     , 3)</a:t>
            </a:r>
          </a:p>
        </p:txBody>
      </p:sp>
      <p:sp>
        <p:nvSpPr>
          <p:cNvPr id="82948" name="Rectangle 20"/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949" name="Rectangle 21"/>
          <p:cNvSpPr>
            <a:spLocks noChangeArrowheads="1"/>
          </p:cNvSpPr>
          <p:nvPr/>
        </p:nvSpPr>
        <p:spPr bwMode="auto">
          <a:xfrm>
            <a:off x="4267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950" name="Rectangle 22"/>
          <p:cNvSpPr>
            <a:spLocks noChangeArrowheads="1"/>
          </p:cNvSpPr>
          <p:nvPr/>
        </p:nvSpPr>
        <p:spPr bwMode="auto">
          <a:xfrm>
            <a:off x="4648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951" name="Rectangle 23"/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952" name="Rectangle 24"/>
          <p:cNvSpPr>
            <a:spLocks noChangeArrowheads="1"/>
          </p:cNvSpPr>
          <p:nvPr/>
        </p:nvSpPr>
        <p:spPr bwMode="auto">
          <a:xfrm>
            <a:off x="693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953" name="Rectangle 25"/>
          <p:cNvSpPr>
            <a:spLocks noChangeArrowheads="1"/>
          </p:cNvSpPr>
          <p:nvPr/>
        </p:nvSpPr>
        <p:spPr bwMode="auto">
          <a:xfrm>
            <a:off x="731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954" name="Rectangle 26"/>
          <p:cNvSpPr>
            <a:spLocks noChangeArrowheads="1"/>
          </p:cNvSpPr>
          <p:nvPr/>
        </p:nvSpPr>
        <p:spPr bwMode="auto">
          <a:xfrm>
            <a:off x="3505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955" name="Line 27"/>
          <p:cNvSpPr>
            <a:spLocks noChangeShapeType="1"/>
          </p:cNvSpPr>
          <p:nvPr/>
        </p:nvSpPr>
        <p:spPr bwMode="auto">
          <a:xfrm flipV="1">
            <a:off x="5638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2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val 2"/>
          <p:cNvSpPr>
            <a:spLocks noChangeArrowheads="1"/>
          </p:cNvSpPr>
          <p:nvPr/>
        </p:nvSpPr>
        <p:spPr bwMode="auto">
          <a:xfrm>
            <a:off x="7315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Key/data pair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B400-7E02-4EA2-B8E9-C29344998EFF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2590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2819400" y="4343400"/>
            <a:ext cx="2133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account information</a:t>
            </a:r>
          </a:p>
        </p:txBody>
      </p:sp>
      <p:sp>
        <p:nvSpPr>
          <p:cNvPr id="19461" name="AutoShape 7"/>
          <p:cNvSpPr>
            <a:spLocks noChangeArrowheads="1"/>
          </p:cNvSpPr>
          <p:nvPr/>
        </p:nvSpPr>
        <p:spPr bwMode="auto">
          <a:xfrm>
            <a:off x="5715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7924800" y="43434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number</a:t>
            </a:r>
          </a:p>
        </p:txBody>
      </p:sp>
      <p:sp>
        <p:nvSpPr>
          <p:cNvPr id="19463" name="Text Box 10"/>
          <p:cNvSpPr txBox="1">
            <a:spLocks noChangeArrowheads="1"/>
          </p:cNvSpPr>
          <p:nvPr/>
        </p:nvSpPr>
        <p:spPr bwMode="auto">
          <a:xfrm>
            <a:off x="3352800" y="335280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data</a:t>
            </a:r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8229600" y="3124201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rgbClr val="FF0000"/>
                </a:solidFill>
              </a:rPr>
              <a:t>key?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97279" y="1524000"/>
            <a:ext cx="9986119" cy="14149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dirty="0"/>
              <a:t>The key is a numeric representation of a </a:t>
            </a:r>
            <a:r>
              <a:rPr lang="en-US" altLang="en-US" i="1" dirty="0"/>
              <a:t>relevant portion</a:t>
            </a:r>
            <a:r>
              <a:rPr lang="en-US" altLang="en-US" dirty="0"/>
              <a:t> of the data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dirty="0"/>
              <a:t>For example: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824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Linear probing: search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FE3A-AC0F-45BD-83BB-7090E499916B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90</a:t>
            </a:fld>
            <a:endParaRPr lang="en-US"/>
          </a:p>
        </p:txBody>
      </p:sp>
      <p:grpSp>
        <p:nvGrpSpPr>
          <p:cNvPr id="83970" name="Group 3"/>
          <p:cNvGrpSpPr>
            <a:grpSpLocks/>
          </p:cNvGrpSpPr>
          <p:nvPr/>
        </p:nvGrpSpPr>
        <p:grpSpPr bwMode="auto">
          <a:xfrm>
            <a:off x="3124200" y="4724400"/>
            <a:ext cx="5715000" cy="381000"/>
            <a:chOff x="768" y="624"/>
            <a:chExt cx="3600" cy="240"/>
          </a:xfrm>
        </p:grpSpPr>
        <p:sp>
          <p:nvSpPr>
            <p:cNvPr id="83980" name="Rectangle 4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3981" name="Line 5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2" name="Line 6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3" name="Line 7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4" name="Line 8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5" name="Line 9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6" name="Line 10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7" name="Line 11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8" name="Line 12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9" name="Line 13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0" name="Line 14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1" name="Line 15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2" name="Line 16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3" name="Line 17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4" name="Line 18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971" name="Text Box 19"/>
          <p:cNvSpPr txBox="1">
            <a:spLocks noChangeArrowheads="1"/>
          </p:cNvSpPr>
          <p:nvPr/>
        </p:nvSpPr>
        <p:spPr bwMode="auto">
          <a:xfrm>
            <a:off x="2819400" y="1981200"/>
            <a:ext cx="388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     , 3)</a:t>
            </a:r>
          </a:p>
        </p:txBody>
      </p:sp>
      <p:sp>
        <p:nvSpPr>
          <p:cNvPr id="83972" name="Rectangle 20"/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3973" name="Rectangle 21"/>
          <p:cNvSpPr>
            <a:spLocks noChangeArrowheads="1"/>
          </p:cNvSpPr>
          <p:nvPr/>
        </p:nvSpPr>
        <p:spPr bwMode="auto">
          <a:xfrm>
            <a:off x="4267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3974" name="Rectangle 22"/>
          <p:cNvSpPr>
            <a:spLocks noChangeArrowheads="1"/>
          </p:cNvSpPr>
          <p:nvPr/>
        </p:nvSpPr>
        <p:spPr bwMode="auto">
          <a:xfrm>
            <a:off x="4648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3975" name="Rectangle 23"/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3976" name="Rectangle 24"/>
          <p:cNvSpPr>
            <a:spLocks noChangeArrowheads="1"/>
          </p:cNvSpPr>
          <p:nvPr/>
        </p:nvSpPr>
        <p:spPr bwMode="auto">
          <a:xfrm>
            <a:off x="693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3977" name="Rectangle 25"/>
          <p:cNvSpPr>
            <a:spLocks noChangeArrowheads="1"/>
          </p:cNvSpPr>
          <p:nvPr/>
        </p:nvSpPr>
        <p:spPr bwMode="auto">
          <a:xfrm>
            <a:off x="731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3978" name="Rectangle 26"/>
          <p:cNvSpPr>
            <a:spLocks noChangeArrowheads="1"/>
          </p:cNvSpPr>
          <p:nvPr/>
        </p:nvSpPr>
        <p:spPr bwMode="auto">
          <a:xfrm>
            <a:off x="5410200" y="4724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3979" name="Line 27"/>
          <p:cNvSpPr>
            <a:spLocks noChangeShapeType="1"/>
          </p:cNvSpPr>
          <p:nvPr/>
        </p:nvSpPr>
        <p:spPr bwMode="auto">
          <a:xfrm flipV="1">
            <a:off x="5638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8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Linear probing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mtClean="0"/>
              <a:t>Problem:</a:t>
            </a:r>
          </a:p>
          <a:p>
            <a:pPr marL="342900" lvl="1" indent="0">
              <a:buNone/>
            </a:pPr>
            <a:r>
              <a:rPr lang="en-US" altLang="en-US" smtClean="0"/>
              <a:t>primary clustering – long rungs of occupied slots tend to build up and these tend to grow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BA23-00FE-4F9B-B8E6-C0355E5E62A5}" type="datetime1">
              <a:rPr lang="en-US" smtClean="0"/>
              <a:t>2/7/18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91</a:t>
            </a:fld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362200" y="3581400"/>
            <a:ext cx="7391400" cy="0"/>
            <a:chOff x="528" y="2256"/>
            <a:chExt cx="4656" cy="0"/>
          </a:xfrm>
        </p:grpSpPr>
        <p:sp>
          <p:nvSpPr>
            <p:cNvPr id="85013" name="Line 4"/>
            <p:cNvSpPr>
              <a:spLocks noChangeShapeType="1"/>
            </p:cNvSpPr>
            <p:nvPr/>
          </p:nvSpPr>
          <p:spPr bwMode="auto">
            <a:xfrm>
              <a:off x="528" y="2256"/>
              <a:ext cx="46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4" name="Line 5"/>
            <p:cNvSpPr>
              <a:spLocks noChangeShapeType="1"/>
            </p:cNvSpPr>
            <p:nvPr/>
          </p:nvSpPr>
          <p:spPr bwMode="auto">
            <a:xfrm>
              <a:off x="912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5" name="Line 6"/>
            <p:cNvSpPr>
              <a:spLocks noChangeShapeType="1"/>
            </p:cNvSpPr>
            <p:nvPr/>
          </p:nvSpPr>
          <p:spPr bwMode="auto">
            <a:xfrm>
              <a:off x="1536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6" name="Line 7"/>
            <p:cNvSpPr>
              <a:spLocks noChangeShapeType="1"/>
            </p:cNvSpPr>
            <p:nvPr/>
          </p:nvSpPr>
          <p:spPr bwMode="auto">
            <a:xfrm>
              <a:off x="2352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7" name="Line 8"/>
            <p:cNvSpPr>
              <a:spLocks noChangeShapeType="1"/>
            </p:cNvSpPr>
            <p:nvPr/>
          </p:nvSpPr>
          <p:spPr bwMode="auto">
            <a:xfrm>
              <a:off x="4512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362200" y="4876800"/>
            <a:ext cx="7391400" cy="0"/>
            <a:chOff x="528" y="2880"/>
            <a:chExt cx="4656" cy="0"/>
          </a:xfrm>
        </p:grpSpPr>
        <p:sp>
          <p:nvSpPr>
            <p:cNvPr id="85007" name="Line 11"/>
            <p:cNvSpPr>
              <a:spLocks noChangeShapeType="1"/>
            </p:cNvSpPr>
            <p:nvPr/>
          </p:nvSpPr>
          <p:spPr bwMode="auto">
            <a:xfrm>
              <a:off x="528" y="2880"/>
              <a:ext cx="46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8" name="Line 12"/>
            <p:cNvSpPr>
              <a:spLocks noChangeShapeType="1"/>
            </p:cNvSpPr>
            <p:nvPr/>
          </p:nvSpPr>
          <p:spPr bwMode="auto">
            <a:xfrm>
              <a:off x="912" y="2880"/>
              <a:ext cx="480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9" name="Line 13"/>
            <p:cNvSpPr>
              <a:spLocks noChangeShapeType="1"/>
            </p:cNvSpPr>
            <p:nvPr/>
          </p:nvSpPr>
          <p:spPr bwMode="auto">
            <a:xfrm>
              <a:off x="1536" y="2880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0" name="Line 14"/>
            <p:cNvSpPr>
              <a:spLocks noChangeShapeType="1"/>
            </p:cNvSpPr>
            <p:nvPr/>
          </p:nvSpPr>
          <p:spPr bwMode="auto">
            <a:xfrm>
              <a:off x="2352" y="2880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1" name="Line 15"/>
            <p:cNvSpPr>
              <a:spLocks noChangeShapeType="1"/>
            </p:cNvSpPr>
            <p:nvPr/>
          </p:nvSpPr>
          <p:spPr bwMode="auto">
            <a:xfrm>
              <a:off x="4176" y="2880"/>
              <a:ext cx="432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2" name="Line 16"/>
            <p:cNvSpPr>
              <a:spLocks noChangeShapeType="1"/>
            </p:cNvSpPr>
            <p:nvPr/>
          </p:nvSpPr>
          <p:spPr bwMode="auto">
            <a:xfrm>
              <a:off x="3504" y="2880"/>
              <a:ext cx="48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362200" y="6324600"/>
            <a:ext cx="7391400" cy="0"/>
            <a:chOff x="528" y="3456"/>
            <a:chExt cx="4656" cy="0"/>
          </a:xfrm>
        </p:grpSpPr>
        <p:sp>
          <p:nvSpPr>
            <p:cNvPr id="85001" name="Line 19"/>
            <p:cNvSpPr>
              <a:spLocks noChangeShapeType="1"/>
            </p:cNvSpPr>
            <p:nvPr/>
          </p:nvSpPr>
          <p:spPr bwMode="auto">
            <a:xfrm>
              <a:off x="528" y="3456"/>
              <a:ext cx="46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2" name="Line 20"/>
            <p:cNvSpPr>
              <a:spLocks noChangeShapeType="1"/>
            </p:cNvSpPr>
            <p:nvPr/>
          </p:nvSpPr>
          <p:spPr bwMode="auto">
            <a:xfrm>
              <a:off x="912" y="3456"/>
              <a:ext cx="153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3" name="Line 21"/>
            <p:cNvSpPr>
              <a:spLocks noChangeShapeType="1"/>
            </p:cNvSpPr>
            <p:nvPr/>
          </p:nvSpPr>
          <p:spPr bwMode="auto">
            <a:xfrm>
              <a:off x="1536" y="34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4" name="Line 22"/>
            <p:cNvSpPr>
              <a:spLocks noChangeShapeType="1"/>
            </p:cNvSpPr>
            <p:nvPr/>
          </p:nvSpPr>
          <p:spPr bwMode="auto">
            <a:xfrm>
              <a:off x="2352" y="34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5" name="Line 23"/>
            <p:cNvSpPr>
              <a:spLocks noChangeShapeType="1"/>
            </p:cNvSpPr>
            <p:nvPr/>
          </p:nvSpPr>
          <p:spPr bwMode="auto">
            <a:xfrm>
              <a:off x="4176" y="3456"/>
              <a:ext cx="432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6" name="Line 24"/>
            <p:cNvSpPr>
              <a:spLocks noChangeShapeType="1"/>
            </p:cNvSpPr>
            <p:nvPr/>
          </p:nvSpPr>
          <p:spPr bwMode="auto">
            <a:xfrm>
              <a:off x="3504" y="3456"/>
              <a:ext cx="48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306" name="AutoShape 26"/>
          <p:cNvSpPr>
            <a:spLocks/>
          </p:cNvSpPr>
          <p:nvPr/>
        </p:nvSpPr>
        <p:spPr bwMode="auto">
          <a:xfrm rot="-5400000">
            <a:off x="3238500" y="47625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7307" name="Text Box 27"/>
          <p:cNvSpPr txBox="1">
            <a:spLocks noChangeArrowheads="1"/>
          </p:cNvSpPr>
          <p:nvPr/>
        </p:nvSpPr>
        <p:spPr bwMode="auto">
          <a:xfrm>
            <a:off x="2286000" y="5257800"/>
            <a:ext cx="373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FF0000"/>
                </a:solidFill>
              </a:rPr>
              <a:t>any value here results in an increase in the cluster</a:t>
            </a:r>
          </a:p>
        </p:txBody>
      </p:sp>
      <p:sp>
        <p:nvSpPr>
          <p:cNvPr id="97308" name="Text Box 28"/>
          <p:cNvSpPr txBox="1">
            <a:spLocks noChangeArrowheads="1"/>
          </p:cNvSpPr>
          <p:nvPr/>
        </p:nvSpPr>
        <p:spPr bwMode="auto">
          <a:xfrm>
            <a:off x="5791200" y="5257800"/>
            <a:ext cx="373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FF0000"/>
                </a:solidFill>
              </a:rPr>
              <a:t>become more and more probable for a value to end up in that range</a:t>
            </a:r>
          </a:p>
        </p:txBody>
      </p:sp>
    </p:spTree>
    <p:extLst>
      <p:ext uri="{BB962C8B-B14F-4D97-AF65-F5344CB8AC3E}">
        <p14:creationId xmlns:p14="http://schemas.microsoft.com/office/powerpoint/2010/main" val="234497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6" grpId="0" animBg="1"/>
      <p:bldP spid="97307" grpId="0"/>
      <p:bldP spid="9730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5B9BD5"/>
            </a:solidFill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Quadratic probing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1046629" y="1627372"/>
            <a:ext cx="10098741" cy="3603256"/>
          </a:xfrm>
          <a:ln>
            <a:solidFill>
              <a:srgbClr val="5B9BD5"/>
            </a:solidFill>
          </a:ln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600" dirty="0">
                <a:ea typeface="ＭＳ Ｐゴシック" charset="0"/>
              </a:rPr>
              <a:t>h(</a:t>
            </a:r>
            <a:r>
              <a:rPr lang="en-US" sz="2600" dirty="0" err="1">
                <a:ea typeface="ＭＳ Ｐゴシック" charset="0"/>
              </a:rPr>
              <a:t>k,i</a:t>
            </a:r>
            <a:r>
              <a:rPr lang="en-US" sz="2600" dirty="0">
                <a:ea typeface="ＭＳ Ｐゴシック" charset="0"/>
              </a:rPr>
              <a:t>) = (h(k) + c</a:t>
            </a:r>
            <a:r>
              <a:rPr lang="en-US" sz="2600" baseline="-25000" dirty="0">
                <a:ea typeface="ＭＳ Ｐゴシック" charset="0"/>
              </a:rPr>
              <a:t>1</a:t>
            </a:r>
            <a:r>
              <a:rPr lang="en-US" sz="2600" dirty="0">
                <a:ea typeface="ＭＳ Ｐゴシック" charset="0"/>
              </a:rPr>
              <a:t>i + c</a:t>
            </a:r>
            <a:r>
              <a:rPr lang="en-US" sz="2600" baseline="-25000" dirty="0">
                <a:ea typeface="ＭＳ Ｐゴシック" charset="0"/>
              </a:rPr>
              <a:t>2</a:t>
            </a:r>
            <a:r>
              <a:rPr lang="en-US" sz="2600" dirty="0">
                <a:ea typeface="ＭＳ Ｐゴシック" charset="0"/>
              </a:rPr>
              <a:t>i</a:t>
            </a:r>
            <a:r>
              <a:rPr lang="en-US" sz="2600" baseline="30000" dirty="0">
                <a:ea typeface="ＭＳ Ｐゴシック" charset="0"/>
              </a:rPr>
              <a:t>2</a:t>
            </a:r>
            <a:r>
              <a:rPr lang="en-US" sz="2600" dirty="0">
                <a:ea typeface="ＭＳ Ｐゴシック" charset="0"/>
              </a:rPr>
              <a:t>) mod m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600" dirty="0">
                <a:ea typeface="ＭＳ Ｐゴシック" charset="0"/>
              </a:rPr>
              <a:t>Rather than a linear sequence, we probe based on a quadratic function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600" dirty="0">
                <a:ea typeface="ＭＳ Ｐゴシック" charset="0"/>
              </a:rPr>
              <a:t>Problems: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200" dirty="0">
                <a:ea typeface="ＭＳ Ｐゴシック" charset="0"/>
              </a:rPr>
              <a:t>must pick constants and </a:t>
            </a:r>
            <a:r>
              <a:rPr lang="en-US" sz="2200" i="1" dirty="0">
                <a:ea typeface="ＭＳ Ｐゴシック" charset="0"/>
              </a:rPr>
              <a:t>m</a:t>
            </a:r>
            <a:r>
              <a:rPr lang="en-US" sz="2200" dirty="0">
                <a:ea typeface="ＭＳ Ｐゴシック" charset="0"/>
              </a:rPr>
              <a:t> so that we have a proper probe sequence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200" dirty="0">
                <a:ea typeface="ＭＳ Ｐゴシック" charset="0"/>
              </a:rPr>
              <a:t>if h(x) = h(y), then h(</a:t>
            </a:r>
            <a:r>
              <a:rPr lang="en-US" sz="2200" dirty="0" err="1">
                <a:ea typeface="ＭＳ Ｐゴシック" charset="0"/>
              </a:rPr>
              <a:t>x,i</a:t>
            </a:r>
            <a:r>
              <a:rPr lang="en-US" sz="2200" dirty="0">
                <a:ea typeface="ＭＳ Ｐゴシック" charset="0"/>
              </a:rPr>
              <a:t>) = h(</a:t>
            </a:r>
            <a:r>
              <a:rPr lang="en-US" sz="2200" dirty="0" err="1">
                <a:ea typeface="ＭＳ Ｐゴシック" charset="0"/>
              </a:rPr>
              <a:t>y,i</a:t>
            </a:r>
            <a:r>
              <a:rPr lang="en-US" sz="2200" dirty="0">
                <a:ea typeface="ＭＳ Ｐゴシック" charset="0"/>
              </a:rPr>
              <a:t>) for all </a:t>
            </a:r>
            <a:r>
              <a:rPr lang="en-US" sz="2200" dirty="0" err="1">
                <a:ea typeface="ＭＳ Ｐゴシック" charset="0"/>
              </a:rPr>
              <a:t>i</a:t>
            </a:r>
            <a:endParaRPr lang="en-US" sz="2200" dirty="0">
              <a:ea typeface="ＭＳ Ｐゴシック" charset="0"/>
            </a:endParaRP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200" dirty="0">
                <a:ea typeface="ＭＳ Ｐゴシック" charset="0"/>
              </a:rPr>
              <a:t>secondary clustering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>
              <a:ea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A044-A331-48DC-B40D-A3F63B4897FC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93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Double hashing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Probe sequence is determined by a second hash function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h(</a:t>
            </a:r>
            <a:r>
              <a:rPr lang="en-US" dirty="0" err="1">
                <a:ea typeface="ＭＳ Ｐゴシック" charset="0"/>
              </a:rPr>
              <a:t>k,i</a:t>
            </a:r>
            <a:r>
              <a:rPr lang="en-US" dirty="0">
                <a:ea typeface="ＭＳ Ｐゴシック" charset="0"/>
              </a:rPr>
              <a:t>) = (h</a:t>
            </a:r>
            <a:r>
              <a:rPr lang="en-US" baseline="-25000" dirty="0">
                <a:ea typeface="ＭＳ Ｐゴシック" charset="0"/>
              </a:rPr>
              <a:t>1</a:t>
            </a:r>
            <a:r>
              <a:rPr lang="en-US" dirty="0">
                <a:ea typeface="ＭＳ Ｐゴシック" charset="0"/>
              </a:rPr>
              <a:t>(k) + </a:t>
            </a:r>
            <a:r>
              <a:rPr lang="en-US" dirty="0" err="1">
                <a:ea typeface="ＭＳ Ｐゴシック" charset="0"/>
              </a:rPr>
              <a:t>i</a:t>
            </a:r>
            <a:r>
              <a:rPr lang="en-US" dirty="0">
                <a:ea typeface="ＭＳ Ｐゴシック" charset="0"/>
              </a:rPr>
              <a:t>(h</a:t>
            </a:r>
            <a:r>
              <a:rPr lang="en-US" baseline="-25000" dirty="0">
                <a:ea typeface="ＭＳ Ｐゴシック" charset="0"/>
              </a:rPr>
              <a:t>2</a:t>
            </a:r>
            <a:r>
              <a:rPr lang="en-US" dirty="0">
                <a:ea typeface="ＭＳ Ｐゴシック" charset="0"/>
              </a:rPr>
              <a:t>(k))) mod m</a:t>
            </a:r>
          </a:p>
          <a:p>
            <a:pPr marL="0" indent="0" eaLnBrk="1" hangingPunct="1">
              <a:buNone/>
              <a:defRPr/>
            </a:pPr>
            <a:endParaRPr lang="en-US" dirty="0" smtClean="0">
              <a:ea typeface="ＭＳ Ｐゴシック" charset="0"/>
            </a:endParaRPr>
          </a:p>
          <a:p>
            <a:pPr>
              <a:defRPr/>
            </a:pPr>
            <a:r>
              <a:rPr lang="en-US" dirty="0"/>
              <a:t>both </a:t>
            </a:r>
            <a:r>
              <a:rPr lang="en-US" dirty="0">
                <a:ea typeface="ＭＳ Ｐゴシック" charset="0"/>
              </a:rPr>
              <a:t>h</a:t>
            </a:r>
            <a:r>
              <a:rPr lang="en-US" baseline="-25000" dirty="0">
                <a:ea typeface="ＭＳ Ｐゴシック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ea typeface="ＭＳ Ｐゴシック" charset="0"/>
              </a:rPr>
              <a:t>h</a:t>
            </a:r>
            <a:r>
              <a:rPr lang="en-US" baseline="-25000" dirty="0" smtClean="0">
                <a:ea typeface="ＭＳ Ｐゴシック" charset="0"/>
              </a:rPr>
              <a:t>2</a:t>
            </a:r>
            <a:r>
              <a:rPr lang="en-US" dirty="0" smtClean="0"/>
              <a:t> </a:t>
            </a:r>
            <a:r>
              <a:rPr lang="en-US" dirty="0"/>
              <a:t>are auxiliary hash </a:t>
            </a:r>
            <a:r>
              <a:rPr lang="en-US" dirty="0" smtClean="0"/>
              <a:t>functions</a:t>
            </a:r>
          </a:p>
          <a:p>
            <a:pPr>
              <a:defRPr/>
            </a:pPr>
            <a:r>
              <a:rPr lang="en-US" dirty="0" smtClean="0"/>
              <a:t>offers </a:t>
            </a:r>
            <a:r>
              <a:rPr lang="en-US" dirty="0"/>
              <a:t>one of the best methods available for open addressing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initial </a:t>
            </a:r>
            <a:r>
              <a:rPr lang="en-US" dirty="0"/>
              <a:t>probe goes to position </a:t>
            </a:r>
            <a:r>
              <a:rPr lang="en-US" dirty="0" smtClean="0"/>
              <a:t>T[ </a:t>
            </a:r>
            <a:r>
              <a:rPr lang="en-US" dirty="0" smtClean="0">
                <a:ea typeface="ＭＳ Ｐゴシック" charset="0"/>
              </a:rPr>
              <a:t>h</a:t>
            </a:r>
            <a:r>
              <a:rPr lang="en-US" baseline="-25000" dirty="0" smtClean="0">
                <a:ea typeface="ＭＳ Ｐゴシック" charset="0"/>
              </a:rPr>
              <a:t>1</a:t>
            </a:r>
            <a:r>
              <a:rPr lang="en-US" dirty="0" smtClean="0">
                <a:ea typeface="ＭＳ Ｐゴシック" charset="0"/>
              </a:rPr>
              <a:t>(k)] </a:t>
            </a:r>
            <a:endParaRPr lang="en-US" dirty="0"/>
          </a:p>
          <a:p>
            <a:pPr>
              <a:defRPr/>
            </a:pPr>
            <a:r>
              <a:rPr lang="en-US" dirty="0"/>
              <a:t>successive probe positions are offset from previous positions by the</a:t>
            </a:r>
            <a:br>
              <a:rPr lang="en-US" dirty="0"/>
            </a:br>
            <a:r>
              <a:rPr lang="en-US" dirty="0"/>
              <a:t>amount </a:t>
            </a:r>
            <a:r>
              <a:rPr lang="en-US" dirty="0" smtClean="0">
                <a:ea typeface="ＭＳ Ｐゴシック" charset="0"/>
              </a:rPr>
              <a:t>h</a:t>
            </a:r>
            <a:r>
              <a:rPr lang="en-US" baseline="-25000" dirty="0" smtClean="0">
                <a:ea typeface="ＭＳ Ｐゴシック" charset="0"/>
              </a:rPr>
              <a:t>2</a:t>
            </a:r>
            <a:r>
              <a:rPr lang="en-US" dirty="0" smtClean="0">
                <a:ea typeface="ＭＳ Ｐゴシック" charset="0"/>
              </a:rPr>
              <a:t>(k) </a:t>
            </a:r>
            <a:r>
              <a:rPr lang="en-US" dirty="0" smtClean="0"/>
              <a:t>modulo </a:t>
            </a:r>
            <a:r>
              <a:rPr lang="en-US" i="1" dirty="0" smtClean="0"/>
              <a:t>m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ea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1C0A-F459-468A-B83E-204D19D145CB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6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Double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0726"/>
            <a:ext cx="10515600" cy="5156237"/>
          </a:xfrm>
          <a:ln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Requirement:</a:t>
            </a: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h</a:t>
            </a:r>
            <a:r>
              <a:rPr lang="en-US" baseline="-25000" dirty="0" smtClean="0">
                <a:ea typeface="ＭＳ Ｐゴシック" charset="0"/>
              </a:rPr>
              <a:t>2</a:t>
            </a:r>
            <a:r>
              <a:rPr lang="en-US" dirty="0" smtClean="0">
                <a:ea typeface="ＭＳ Ｐゴシック" charset="0"/>
              </a:rPr>
              <a:t>(k</a:t>
            </a:r>
            <a:r>
              <a:rPr lang="en-US" dirty="0">
                <a:ea typeface="ＭＳ Ｐゴシック" charset="0"/>
              </a:rPr>
              <a:t>) must visit all possible positions in the table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>
                <a:ea typeface="ＭＳ Ｐゴシック" charset="0"/>
              </a:rPr>
              <a:t>h</a:t>
            </a:r>
            <a:r>
              <a:rPr lang="en-US" baseline="-25000" dirty="0" smtClean="0">
                <a:ea typeface="ＭＳ Ｐゴシック" charset="0"/>
              </a:rPr>
              <a:t>2</a:t>
            </a:r>
            <a:r>
              <a:rPr lang="en-US" dirty="0" smtClean="0">
                <a:ea typeface="ＭＳ Ｐゴシック" charset="0"/>
              </a:rPr>
              <a:t>(k</a:t>
            </a:r>
            <a:r>
              <a:rPr lang="en-US" dirty="0">
                <a:ea typeface="ＭＳ Ｐゴシック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must be relatively prime to the hash-table size m for the entire</a:t>
            </a:r>
            <a:br>
              <a:rPr lang="en-US" dirty="0"/>
            </a:br>
            <a:r>
              <a:rPr lang="en-US" dirty="0"/>
              <a:t>hash table to be </a:t>
            </a:r>
            <a:r>
              <a:rPr lang="en-US" dirty="0" smtClean="0"/>
              <a:t>searched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/>
              <a:t>Let </a:t>
            </a:r>
            <a:r>
              <a:rPr lang="en-US" dirty="0"/>
              <a:t>m be a power of 2 and to design </a:t>
            </a:r>
            <a:r>
              <a:rPr lang="en-US" dirty="0">
                <a:ea typeface="ＭＳ Ｐゴシック" charset="0"/>
              </a:rPr>
              <a:t>h</a:t>
            </a:r>
            <a:r>
              <a:rPr lang="en-US" baseline="-25000" dirty="0">
                <a:ea typeface="ＭＳ Ｐゴシック" charset="0"/>
              </a:rPr>
              <a:t>2</a:t>
            </a:r>
            <a:r>
              <a:rPr lang="en-US" dirty="0" smtClean="0"/>
              <a:t> </a:t>
            </a:r>
            <a:r>
              <a:rPr lang="en-US" dirty="0"/>
              <a:t>so that it always produces an</a:t>
            </a:r>
            <a:br>
              <a:rPr lang="en-US" dirty="0"/>
            </a:br>
            <a:r>
              <a:rPr lang="en-US" dirty="0"/>
              <a:t>odd number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h</a:t>
            </a:r>
            <a:r>
              <a:rPr lang="en-US" baseline="-25000" dirty="0" smtClean="0">
                <a:ea typeface="ＭＳ Ｐゴシック" charset="0"/>
              </a:rPr>
              <a:t>1</a:t>
            </a:r>
            <a:r>
              <a:rPr lang="en-US" dirty="0" smtClean="0">
                <a:ea typeface="ＭＳ Ｐゴシック" charset="0"/>
              </a:rPr>
              <a:t>(k) </a:t>
            </a:r>
            <a:r>
              <a:rPr lang="da-DK" dirty="0" smtClean="0"/>
              <a:t>= </a:t>
            </a:r>
            <a:r>
              <a:rPr lang="da-DK" i="1" dirty="0" smtClean="0"/>
              <a:t>k</a:t>
            </a:r>
            <a:r>
              <a:rPr lang="da-DK" dirty="0" smtClean="0"/>
              <a:t> mod </a:t>
            </a:r>
            <a:r>
              <a:rPr lang="da-DK" i="1" dirty="0" smtClean="0"/>
              <a:t>m</a:t>
            </a:r>
            <a:r>
              <a:rPr lang="da-DK" dirty="0" smtClean="0"/>
              <a:t> ;</a:t>
            </a:r>
            <a:br>
              <a:rPr lang="da-DK" dirty="0" smtClean="0"/>
            </a:br>
            <a:r>
              <a:rPr lang="en-US" dirty="0" smtClean="0">
                <a:ea typeface="ＭＳ Ｐゴシック" charset="0"/>
              </a:rPr>
              <a:t>h</a:t>
            </a:r>
            <a:r>
              <a:rPr lang="en-US" baseline="-25000" dirty="0" smtClean="0">
                <a:ea typeface="ＭＳ Ｐゴシック" charset="0"/>
              </a:rPr>
              <a:t>2</a:t>
            </a:r>
            <a:r>
              <a:rPr lang="en-US" dirty="0" smtClean="0">
                <a:ea typeface="ＭＳ Ｐゴシック" charset="0"/>
              </a:rPr>
              <a:t>(k) </a:t>
            </a:r>
            <a:r>
              <a:rPr lang="da-DK" dirty="0" smtClean="0"/>
              <a:t>= 1 + (</a:t>
            </a:r>
            <a:r>
              <a:rPr lang="da-DK" i="1" dirty="0" smtClean="0"/>
              <a:t>k</a:t>
            </a:r>
            <a:r>
              <a:rPr lang="da-DK" dirty="0" smtClean="0"/>
              <a:t> mod </a:t>
            </a:r>
            <a:r>
              <a:rPr lang="da-DK" i="1" dirty="0" smtClean="0"/>
              <a:t>m’</a:t>
            </a:r>
            <a:r>
              <a:rPr lang="da-DK" dirty="0" smtClean="0"/>
              <a:t>)</a:t>
            </a:r>
            <a:br>
              <a:rPr lang="da-DK" dirty="0" smtClean="0"/>
            </a:br>
            <a:endParaRPr lang="da-DK" dirty="0" smtClean="0"/>
          </a:p>
          <a:p>
            <a:pPr marL="0" indent="0">
              <a:buNone/>
            </a:pPr>
            <a:r>
              <a:rPr lang="en-US" dirty="0"/>
              <a:t>m = </a:t>
            </a:r>
            <a:r>
              <a:rPr lang="en-US" dirty="0" smtClean="0"/>
              <a:t>701, </a:t>
            </a:r>
            <a:r>
              <a:rPr lang="en-US" dirty="0"/>
              <a:t>m’=</a:t>
            </a:r>
            <a:r>
              <a:rPr lang="en-US" dirty="0" smtClean="0"/>
              <a:t>700, k = 123456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>
                <a:ea typeface="ＭＳ Ｐゴシック" charset="0"/>
              </a:rPr>
              <a:t>h</a:t>
            </a:r>
            <a:r>
              <a:rPr lang="en-US" baseline="-25000" dirty="0">
                <a:ea typeface="ＭＳ Ｐゴシック" charset="0"/>
              </a:rPr>
              <a:t>1</a:t>
            </a:r>
            <a:r>
              <a:rPr lang="en-US" dirty="0">
                <a:ea typeface="ＭＳ Ｐゴシック" charset="0"/>
              </a:rPr>
              <a:t>(k) </a:t>
            </a:r>
            <a:r>
              <a:rPr lang="da-DK" dirty="0"/>
              <a:t>= </a:t>
            </a:r>
            <a:r>
              <a:rPr lang="da-DK" dirty="0" smtClean="0"/>
              <a:t>80, </a:t>
            </a:r>
            <a:r>
              <a:rPr lang="en-US" dirty="0" smtClean="0">
                <a:ea typeface="ＭＳ Ｐゴシック" charset="0"/>
              </a:rPr>
              <a:t>h</a:t>
            </a:r>
            <a:r>
              <a:rPr lang="en-US" baseline="-25000" dirty="0" smtClean="0">
                <a:ea typeface="ＭＳ Ｐゴシック" charset="0"/>
              </a:rPr>
              <a:t>2</a:t>
            </a:r>
            <a:r>
              <a:rPr lang="en-US" dirty="0" smtClean="0">
                <a:ea typeface="ＭＳ Ｐゴシック" charset="0"/>
              </a:rPr>
              <a:t>(k</a:t>
            </a:r>
            <a:r>
              <a:rPr lang="en-US" dirty="0">
                <a:ea typeface="ＭＳ Ｐゴシック" charset="0"/>
              </a:rPr>
              <a:t>) </a:t>
            </a:r>
            <a:r>
              <a:rPr lang="da-DK" dirty="0"/>
              <a:t>= </a:t>
            </a:r>
            <a:r>
              <a:rPr lang="da-DK" dirty="0" smtClean="0"/>
              <a:t>257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4C3F-3F13-44D8-AA95-4D6D143671A4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5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2745"/>
            <a:ext cx="10521244" cy="3405699"/>
          </a:xfrm>
          <a:ln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Consider a table </a:t>
            </a:r>
            <a:r>
              <a:rPr lang="en-US" dirty="0"/>
              <a:t>of size </a:t>
            </a:r>
            <a:r>
              <a:rPr lang="en-US" dirty="0" smtClean="0"/>
              <a:t>13, </a:t>
            </a:r>
            <a:r>
              <a:rPr lang="en-US" dirty="0"/>
              <a:t>with </a:t>
            </a:r>
            <a:r>
              <a:rPr lang="en-US" dirty="0" smtClean="0"/>
              <a:t>double hashing function:</a:t>
            </a:r>
          </a:p>
          <a:p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k, 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da-DK" dirty="0" smtClean="0"/>
              <a:t>(</a:t>
            </a:r>
            <a:r>
              <a:rPr lang="da-DK" i="1" dirty="0" smtClean="0"/>
              <a:t>h</a:t>
            </a:r>
            <a:r>
              <a:rPr lang="da-DK" i="1" baseline="-25000" dirty="0" smtClean="0"/>
              <a:t>1</a:t>
            </a:r>
            <a:r>
              <a:rPr lang="da-DK" i="1" dirty="0" smtClean="0"/>
              <a:t>(k) + </a:t>
            </a:r>
            <a:r>
              <a:rPr lang="da-DK" i="1" dirty="0"/>
              <a:t>i h</a:t>
            </a:r>
            <a:r>
              <a:rPr lang="da-DK" i="1" baseline="-25000" dirty="0"/>
              <a:t>2</a:t>
            </a:r>
            <a:r>
              <a:rPr lang="da-DK" i="1" dirty="0"/>
              <a:t>(k)) mod </a:t>
            </a:r>
            <a:r>
              <a:rPr lang="da-DK" dirty="0"/>
              <a:t>13</a:t>
            </a:r>
            <a:r>
              <a:rPr lang="da-DK" i="1" dirty="0"/>
              <a:t>, </a:t>
            </a:r>
            <a:r>
              <a:rPr lang="da-DK" dirty="0"/>
              <a:t>where </a:t>
            </a:r>
            <a:r>
              <a:rPr lang="da-DK" i="1" dirty="0"/>
              <a:t>i </a:t>
            </a:r>
            <a:r>
              <a:rPr lang="da-DK" dirty="0"/>
              <a:t>= 0, 1, 2, …, 12, </a:t>
            </a:r>
            <a:endParaRPr lang="da-DK" dirty="0" smtClean="0"/>
          </a:p>
          <a:p>
            <a:r>
              <a:rPr lang="da-DK" i="1" dirty="0" smtClean="0"/>
              <a:t>h</a:t>
            </a:r>
            <a:r>
              <a:rPr lang="da-DK" i="1" baseline="-25000" dirty="0" smtClean="0"/>
              <a:t>1</a:t>
            </a:r>
            <a:r>
              <a:rPr lang="da-DK" i="1" dirty="0" smtClean="0"/>
              <a:t>(k</a:t>
            </a:r>
            <a:r>
              <a:rPr lang="da-DK" i="1" dirty="0"/>
              <a:t>) = k </a:t>
            </a:r>
            <a:r>
              <a:rPr lang="da-DK" i="1" dirty="0" smtClean="0"/>
              <a:t>mod </a:t>
            </a:r>
            <a:r>
              <a:rPr lang="da-DK" dirty="0"/>
              <a:t>13 </a:t>
            </a:r>
            <a:endParaRPr lang="da-DK" i="1" dirty="0" smtClean="0"/>
          </a:p>
          <a:p>
            <a:r>
              <a:rPr lang="da-DK" i="1" dirty="0" smtClean="0"/>
              <a:t> h</a:t>
            </a:r>
            <a:r>
              <a:rPr lang="da-DK" i="1" baseline="-25000" dirty="0" smtClean="0"/>
              <a:t>2</a:t>
            </a:r>
            <a:r>
              <a:rPr lang="da-DK" i="1" dirty="0" smtClean="0"/>
              <a:t>(k</a:t>
            </a:r>
            <a:r>
              <a:rPr lang="da-DK" i="1" dirty="0"/>
              <a:t>) = </a:t>
            </a:r>
            <a:r>
              <a:rPr lang="da-DK" dirty="0"/>
              <a:t>1 </a:t>
            </a:r>
            <a:r>
              <a:rPr lang="da-DK" i="1" dirty="0"/>
              <a:t>+ (k mod </a:t>
            </a:r>
            <a:r>
              <a:rPr lang="da-DK" dirty="0"/>
              <a:t>11</a:t>
            </a:r>
            <a:r>
              <a:rPr lang="da-DK" i="1" dirty="0" smtClean="0"/>
              <a:t>).</a:t>
            </a:r>
          </a:p>
          <a:p>
            <a:r>
              <a:rPr lang="da-DK" dirty="0" err="1" smtClean="0"/>
              <a:t>Discuss</a:t>
            </a:r>
            <a:r>
              <a:rPr lang="da-DK" dirty="0" smtClean="0"/>
              <a:t> how the following sequence of keys will be mapped into the </a:t>
            </a:r>
            <a:r>
              <a:rPr lang="da-DK" dirty="0" err="1" smtClean="0"/>
              <a:t>table</a:t>
            </a:r>
            <a:r>
              <a:rPr lang="da-DK" dirty="0" smtClean="0"/>
              <a:t>:	61, 35, 23, 55, 49, 81, 68</a:t>
            </a:r>
            <a:r>
              <a:rPr lang="da-DK" dirty="0"/>
              <a:t/>
            </a:r>
            <a:br>
              <a:rPr lang="da-DK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2D6D-BB73-4E7F-805D-34F7747D5148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55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857338"/>
              </p:ext>
            </p:extLst>
          </p:nvPr>
        </p:nvGraphicFramePr>
        <p:xfrm>
          <a:off x="838199" y="1020722"/>
          <a:ext cx="10515601" cy="48165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9384"/>
                <a:gridCol w="1058901"/>
                <a:gridCol w="1010093"/>
                <a:gridCol w="1584251"/>
                <a:gridCol w="1967023"/>
                <a:gridCol w="1903228"/>
                <a:gridCol w="1922721"/>
              </a:tblGrid>
              <a:tr h="64551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      </a:t>
                      </a:r>
                      <a:r>
                        <a:rPr lang="en-US" sz="2400" u="none" strike="noStrike" dirty="0" smtClean="0">
                          <a:effectLst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</a:rPr>
                        <a:t>Key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   H</a:t>
                      </a:r>
                      <a:r>
                        <a:rPr lang="en-US" sz="2400" u="none" strike="noStrike" baseline="-25000" dirty="0" smtClean="0">
                          <a:effectLst/>
                        </a:rPr>
                        <a:t>1</a:t>
                      </a:r>
                      <a:r>
                        <a:rPr lang="en-US" sz="2400" u="none" strike="noStrike" dirty="0">
                          <a:effectLst/>
                        </a:rPr>
                        <a:t>(k)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H</a:t>
                      </a:r>
                      <a:r>
                        <a:rPr lang="en-US" sz="2400" u="none" strike="noStrike" baseline="-25000">
                          <a:effectLst/>
                        </a:rPr>
                        <a:t>2</a:t>
                      </a:r>
                      <a:r>
                        <a:rPr lang="en-US" sz="2400" u="none" strike="noStrike">
                          <a:effectLst/>
                        </a:rPr>
                        <a:t>(k)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H</a:t>
                      </a:r>
                      <a:r>
                        <a:rPr lang="en-US" sz="2400" u="none" strike="noStrike" baseline="-25000" dirty="0">
                          <a:effectLst/>
                        </a:rPr>
                        <a:t>1</a:t>
                      </a:r>
                      <a:r>
                        <a:rPr lang="en-US" sz="2400" u="none" strike="noStrike" dirty="0">
                          <a:effectLst/>
                        </a:rPr>
                        <a:t>(k)+H</a:t>
                      </a:r>
                      <a:r>
                        <a:rPr lang="en-US" sz="2400" u="none" strike="noStrike" baseline="-25000" dirty="0">
                          <a:effectLst/>
                        </a:rPr>
                        <a:t>2</a:t>
                      </a:r>
                      <a:r>
                        <a:rPr lang="en-US" sz="2400" u="none" strike="noStrike" dirty="0">
                          <a:effectLst/>
                        </a:rPr>
                        <a:t>(k)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H</a:t>
                      </a:r>
                      <a:r>
                        <a:rPr lang="en-US" sz="2400" u="none" strike="noStrike" baseline="-25000" dirty="0" smtClean="0">
                          <a:effectLst/>
                        </a:rPr>
                        <a:t>1</a:t>
                      </a:r>
                      <a:r>
                        <a:rPr lang="en-US" sz="2400" u="none" strike="noStrike" dirty="0" smtClean="0">
                          <a:effectLst/>
                        </a:rPr>
                        <a:t>(k</a:t>
                      </a:r>
                      <a:r>
                        <a:rPr lang="en-US" sz="2400" u="none" strike="noStrike" dirty="0">
                          <a:effectLst/>
                        </a:rPr>
                        <a:t>)+</a:t>
                      </a:r>
                      <a:r>
                        <a:rPr lang="en-US" sz="2400" u="none" strike="noStrike" dirty="0" smtClean="0">
                          <a:effectLst/>
                        </a:rPr>
                        <a:t>2*H</a:t>
                      </a:r>
                      <a:r>
                        <a:rPr lang="en-US" sz="2400" u="none" strike="noStrike" baseline="-25000" dirty="0" smtClean="0">
                          <a:effectLst/>
                        </a:rPr>
                        <a:t>2 </a:t>
                      </a:r>
                      <a:r>
                        <a:rPr lang="en-US" sz="2400" u="none" strike="noStrike" dirty="0" smtClean="0">
                          <a:effectLst/>
                        </a:rPr>
                        <a:t>(</a:t>
                      </a:r>
                      <a:r>
                        <a:rPr lang="en-US" sz="2400" u="none" strike="noStrike" dirty="0">
                          <a:effectLst/>
                        </a:rPr>
                        <a:t>k)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H</a:t>
                      </a:r>
                      <a:r>
                        <a:rPr lang="en-US" sz="2400" u="none" strike="noStrike" baseline="-25000" dirty="0" smtClean="0">
                          <a:effectLst/>
                        </a:rPr>
                        <a:t>1</a:t>
                      </a:r>
                      <a:r>
                        <a:rPr lang="en-US" sz="2400" u="none" strike="noStrike" dirty="0" smtClean="0">
                          <a:effectLst/>
                        </a:rPr>
                        <a:t>(k</a:t>
                      </a:r>
                      <a:r>
                        <a:rPr lang="en-US" sz="2400" u="none" strike="noStrike" dirty="0">
                          <a:effectLst/>
                        </a:rPr>
                        <a:t>)+</a:t>
                      </a:r>
                      <a:r>
                        <a:rPr lang="en-US" sz="2400" u="none" strike="noStrike" dirty="0" smtClean="0">
                          <a:effectLst/>
                        </a:rPr>
                        <a:t>3*H</a:t>
                      </a:r>
                      <a:r>
                        <a:rPr lang="en-US" sz="2400" u="none" strike="noStrike" baseline="-25000" dirty="0" smtClean="0">
                          <a:effectLst/>
                        </a:rPr>
                        <a:t>2 </a:t>
                      </a:r>
                      <a:r>
                        <a:rPr lang="en-US" sz="2400" u="none" strike="noStrike" dirty="0" smtClean="0">
                          <a:effectLst/>
                        </a:rPr>
                        <a:t>(</a:t>
                      </a:r>
                      <a:r>
                        <a:rPr lang="en-US" sz="2400" u="none" strike="noStrike" dirty="0">
                          <a:effectLst/>
                        </a:rPr>
                        <a:t>k)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H</a:t>
                      </a:r>
                      <a:r>
                        <a:rPr lang="en-US" sz="2400" u="none" strike="noStrike" baseline="-25000" dirty="0" smtClean="0">
                          <a:effectLst/>
                        </a:rPr>
                        <a:t>1</a:t>
                      </a:r>
                      <a:r>
                        <a:rPr lang="en-US" sz="2400" u="none" strike="noStrike" dirty="0" smtClean="0">
                          <a:effectLst/>
                        </a:rPr>
                        <a:t>(k</a:t>
                      </a:r>
                      <a:r>
                        <a:rPr lang="en-US" sz="2400" u="none" strike="noStrike" dirty="0">
                          <a:effectLst/>
                        </a:rPr>
                        <a:t>)+</a:t>
                      </a:r>
                      <a:r>
                        <a:rPr lang="en-US" sz="2400" u="none" strike="noStrike" dirty="0" smtClean="0">
                          <a:effectLst/>
                        </a:rPr>
                        <a:t>4*H</a:t>
                      </a:r>
                      <a:r>
                        <a:rPr lang="en-US" sz="2400" u="none" strike="noStrike" baseline="-25000" dirty="0" smtClean="0">
                          <a:effectLst/>
                        </a:rPr>
                        <a:t>2 </a:t>
                      </a:r>
                      <a:r>
                        <a:rPr lang="en-US" sz="2400" u="none" strike="noStrike" dirty="0" smtClean="0">
                          <a:effectLst/>
                        </a:rPr>
                        <a:t>(</a:t>
                      </a:r>
                      <a:r>
                        <a:rPr lang="en-US" sz="2400" u="none" strike="noStrike" dirty="0">
                          <a:effectLst/>
                        </a:rPr>
                        <a:t>k)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95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61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95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95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95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55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95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49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95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81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95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68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6E6C-9184-48C1-A985-B05CC1CFE8CF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6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Running time of insert and search for open addressing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Depends on the hash function/probe sequence</a:t>
            </a:r>
          </a:p>
          <a:p>
            <a:pPr marL="0" indent="0"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Worst case?</a:t>
            </a:r>
          </a:p>
          <a:p>
            <a:pPr lvl="1" eaLnBrk="1" hangingPunct="1"/>
            <a:r>
              <a:rPr lang="en-US" altLang="en-US" dirty="0"/>
              <a:t>O(n) – probe sequence visits every full entry first before finding an empty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2F3A-9BA0-481C-BF61-DBE677881CDB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5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Running time of insert and search for open addressing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Average case?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We have to make at least one probe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EF7D-D1E6-4163-A114-49C3EDC120F3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98</a:t>
            </a:fld>
            <a:endParaRPr lang="en-US"/>
          </a:p>
        </p:txBody>
      </p:sp>
      <p:grpSp>
        <p:nvGrpSpPr>
          <p:cNvPr id="89091" name="Group 20"/>
          <p:cNvGrpSpPr>
            <a:grpSpLocks/>
          </p:cNvGrpSpPr>
          <p:nvPr/>
        </p:nvGrpSpPr>
        <p:grpSpPr bwMode="auto">
          <a:xfrm>
            <a:off x="2971800" y="5334000"/>
            <a:ext cx="5715000" cy="381000"/>
            <a:chOff x="768" y="624"/>
            <a:chExt cx="3600" cy="240"/>
          </a:xfrm>
        </p:grpSpPr>
        <p:sp>
          <p:nvSpPr>
            <p:cNvPr id="89098" name="Rectangle 21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9099" name="Line 22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0" name="Line 23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1" name="Line 24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2" name="Line 25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3" name="Line 26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4" name="Line 27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5" name="Line 28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6" name="Line 29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7" name="Line 30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8" name="Line 31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9" name="Line 32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0" name="Line 33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1" name="Line 34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2" name="Line 35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092" name="Rectangle 36"/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9093" name="Rectangle 37"/>
          <p:cNvSpPr>
            <a:spLocks noChangeArrowheads="1"/>
          </p:cNvSpPr>
          <p:nvPr/>
        </p:nvSpPr>
        <p:spPr bwMode="auto">
          <a:xfrm>
            <a:off x="4114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9094" name="Rectangle 38"/>
          <p:cNvSpPr>
            <a:spLocks noChangeArrowheads="1"/>
          </p:cNvSpPr>
          <p:nvPr/>
        </p:nvSpPr>
        <p:spPr bwMode="auto">
          <a:xfrm>
            <a:off x="4495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9095" name="Rectangle 39"/>
          <p:cNvSpPr>
            <a:spLocks noChangeArrowheads="1"/>
          </p:cNvSpPr>
          <p:nvPr/>
        </p:nvSpPr>
        <p:spPr bwMode="auto">
          <a:xfrm>
            <a:off x="4876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9096" name="Rectangle 40"/>
          <p:cNvSpPr>
            <a:spLocks noChangeArrowheads="1"/>
          </p:cNvSpPr>
          <p:nvPr/>
        </p:nvSpPr>
        <p:spPr bwMode="auto">
          <a:xfrm>
            <a:off x="678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9097" name="Rectangle 41"/>
          <p:cNvSpPr>
            <a:spLocks noChangeArrowheads="1"/>
          </p:cNvSpPr>
          <p:nvPr/>
        </p:nvSpPr>
        <p:spPr bwMode="auto">
          <a:xfrm>
            <a:off x="716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08295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Running time of insert and search for open addressing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Average case?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What is the probability that the first probe will 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</a:rPr>
              <a:t>not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be successful (assume uniform hashing function)?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6AFC-3DDB-42EF-A7B1-636563830E6D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F86C-CD59-4867-822B-229493129B81}" type="slidenum">
              <a:rPr lang="en-US" smtClean="0"/>
              <a:pPr/>
              <a:t>99</a:t>
            </a:fld>
            <a:endParaRPr lang="en-US"/>
          </a:p>
        </p:txBody>
      </p:sp>
      <p:grpSp>
        <p:nvGrpSpPr>
          <p:cNvPr id="90115" name="Group 4"/>
          <p:cNvGrpSpPr>
            <a:grpSpLocks/>
          </p:cNvGrpSpPr>
          <p:nvPr/>
        </p:nvGrpSpPr>
        <p:grpSpPr bwMode="auto">
          <a:xfrm>
            <a:off x="2971800" y="5334000"/>
            <a:ext cx="5715000" cy="381000"/>
            <a:chOff x="768" y="624"/>
            <a:chExt cx="3600" cy="240"/>
          </a:xfrm>
        </p:grpSpPr>
        <p:sp>
          <p:nvSpPr>
            <p:cNvPr id="90123" name="Rectangle 5"/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24" name="Line 6"/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5" name="Line 7"/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6" name="Line 8"/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7" name="Line 9"/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8" name="Line 10"/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9" name="Line 11"/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0" name="Line 12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1" name="Line 13"/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2" name="Line 14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3" name="Line 15"/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4" name="Line 16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5" name="Line 17"/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6" name="Line 18"/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7" name="Line 19"/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16" name="Rectangle 20"/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0117" name="Rectangle 21"/>
          <p:cNvSpPr>
            <a:spLocks noChangeArrowheads="1"/>
          </p:cNvSpPr>
          <p:nvPr/>
        </p:nvSpPr>
        <p:spPr bwMode="auto">
          <a:xfrm>
            <a:off x="4114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0118" name="Rectangle 22"/>
          <p:cNvSpPr>
            <a:spLocks noChangeArrowheads="1"/>
          </p:cNvSpPr>
          <p:nvPr/>
        </p:nvSpPr>
        <p:spPr bwMode="auto">
          <a:xfrm>
            <a:off x="4495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0119" name="Rectangle 23"/>
          <p:cNvSpPr>
            <a:spLocks noChangeArrowheads="1"/>
          </p:cNvSpPr>
          <p:nvPr/>
        </p:nvSpPr>
        <p:spPr bwMode="auto">
          <a:xfrm>
            <a:off x="4876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0120" name="Rectangle 24"/>
          <p:cNvSpPr>
            <a:spLocks noChangeArrowheads="1"/>
          </p:cNvSpPr>
          <p:nvPr/>
        </p:nvSpPr>
        <p:spPr bwMode="auto">
          <a:xfrm>
            <a:off x="678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0121" name="Rectangle 25"/>
          <p:cNvSpPr>
            <a:spLocks noChangeArrowheads="1"/>
          </p:cNvSpPr>
          <p:nvPr/>
        </p:nvSpPr>
        <p:spPr bwMode="auto">
          <a:xfrm>
            <a:off x="716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5334000" y="3733800"/>
            <a:ext cx="60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4400">
                <a:solidFill>
                  <a:srgbClr val="000099"/>
                </a:solidFill>
                <a:cs typeface="Arial" panose="020B0604020202020204" pitchFamily="34" charset="0"/>
              </a:rPr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139827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7145</TotalTime>
  <Words>4587</Words>
  <Application>Microsoft Macintosh PowerPoint</Application>
  <PresentationFormat>Custom</PresentationFormat>
  <Paragraphs>963</Paragraphs>
  <Slides>104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6" baseType="lpstr">
      <vt:lpstr>Office Theme</vt:lpstr>
      <vt:lpstr>Equation</vt:lpstr>
      <vt:lpstr>Hash Tables</vt:lpstr>
      <vt:lpstr>Overview</vt:lpstr>
      <vt:lpstr>Hash Tables</vt:lpstr>
      <vt:lpstr>Hash Tables</vt:lpstr>
      <vt:lpstr>Hashing: Keys</vt:lpstr>
      <vt:lpstr>Key/data pair</vt:lpstr>
      <vt:lpstr>Key/data pair</vt:lpstr>
      <vt:lpstr>Key/data pair</vt:lpstr>
      <vt:lpstr>Key/data pair</vt:lpstr>
      <vt:lpstr>Key/data pair</vt:lpstr>
      <vt:lpstr>Direct Addressing</vt:lpstr>
      <vt:lpstr>Why not just arrays aka direct-address tables?</vt:lpstr>
      <vt:lpstr>Why not just arrays?</vt:lpstr>
      <vt:lpstr>Why not arrays?</vt:lpstr>
      <vt:lpstr>The load of a table/hashtable</vt:lpstr>
      <vt:lpstr>The Problem With Direct Addressing</vt:lpstr>
      <vt:lpstr>Hash function, h</vt:lpstr>
      <vt:lpstr>Hash function, h</vt:lpstr>
      <vt:lpstr>Hash Functions</vt:lpstr>
      <vt:lpstr>Hash function, h</vt:lpstr>
      <vt:lpstr>Collisions</vt:lpstr>
      <vt:lpstr>Collisions</vt:lpstr>
      <vt:lpstr>Resolving Collisions</vt:lpstr>
      <vt:lpstr>Collision resolution by chaining</vt:lpstr>
      <vt:lpstr>Insertion</vt:lpstr>
      <vt:lpstr>Insertion</vt:lpstr>
      <vt:lpstr>Insertion</vt:lpstr>
      <vt:lpstr>Deletion</vt:lpstr>
      <vt:lpstr>Deletion</vt:lpstr>
      <vt:lpstr>Search</vt:lpstr>
      <vt:lpstr>Search</vt:lpstr>
      <vt:lpstr>Search</vt:lpstr>
      <vt:lpstr>Search</vt:lpstr>
      <vt:lpstr>Search</vt:lpstr>
      <vt:lpstr>Hashing with Chaining</vt:lpstr>
      <vt:lpstr>Length of the chain</vt:lpstr>
      <vt:lpstr>Length of the chain</vt:lpstr>
      <vt:lpstr>Length of the chain</vt:lpstr>
      <vt:lpstr>Average chain length</vt:lpstr>
      <vt:lpstr>Search average running time</vt:lpstr>
      <vt:lpstr>Hash functions</vt:lpstr>
      <vt:lpstr>Choosing A Hash Function</vt:lpstr>
      <vt:lpstr>Hash functions</vt:lpstr>
      <vt:lpstr>Division method</vt:lpstr>
      <vt:lpstr>Division method</vt:lpstr>
      <vt:lpstr>Division method</vt:lpstr>
      <vt:lpstr>Division method</vt:lpstr>
      <vt:lpstr>Division method</vt:lpstr>
      <vt:lpstr>Division method</vt:lpstr>
      <vt:lpstr>Multiplication method</vt:lpstr>
      <vt:lpstr>Multiplication method</vt:lpstr>
      <vt:lpstr>Multiplication method</vt:lpstr>
      <vt:lpstr>Multiplication method</vt:lpstr>
      <vt:lpstr>Hash Functions: The Multiplication Method</vt:lpstr>
      <vt:lpstr>Hash Functions: The Multiplication Method</vt:lpstr>
      <vt:lpstr>Multiplication Method - Implementation</vt:lpstr>
      <vt:lpstr>Multiplication Method – Implementation</vt:lpstr>
      <vt:lpstr>Example</vt:lpstr>
      <vt:lpstr>Other hash functions</vt:lpstr>
      <vt:lpstr>Hash Functions: Worst Case Scenario</vt:lpstr>
      <vt:lpstr>Universal Hashing</vt:lpstr>
      <vt:lpstr>Universal Hashing</vt:lpstr>
      <vt:lpstr>Universal Hashing</vt:lpstr>
      <vt:lpstr>A Universal Hash Function</vt:lpstr>
      <vt:lpstr>A universal hash function</vt:lpstr>
      <vt:lpstr>Resolving Collisions</vt:lpstr>
      <vt:lpstr>Open addressing</vt:lpstr>
      <vt:lpstr>Hash functions with open addressing</vt:lpstr>
      <vt:lpstr>Probe sequence</vt:lpstr>
      <vt:lpstr>Probe sequence</vt:lpstr>
      <vt:lpstr>Probe sequence</vt:lpstr>
      <vt:lpstr>Probe sequence</vt:lpstr>
      <vt:lpstr>Probe sequence</vt:lpstr>
      <vt:lpstr>Open addressing: Insert</vt:lpstr>
      <vt:lpstr>Open addressing: Insert</vt:lpstr>
      <vt:lpstr>Open addressing: Insert</vt:lpstr>
      <vt:lpstr>Open addressing: Insert</vt:lpstr>
      <vt:lpstr>Open addressing: Insert</vt:lpstr>
      <vt:lpstr>Open addressing: Search</vt:lpstr>
      <vt:lpstr>Open addressing: Search</vt:lpstr>
      <vt:lpstr>Open addressing: Delete</vt:lpstr>
      <vt:lpstr>Probing schemes</vt:lpstr>
      <vt:lpstr>Example</vt:lpstr>
      <vt:lpstr>Example</vt:lpstr>
      <vt:lpstr>PowerPoint Presentation</vt:lpstr>
      <vt:lpstr>Linear probing: search</vt:lpstr>
      <vt:lpstr>Linear probing: search</vt:lpstr>
      <vt:lpstr>Linear probing: search</vt:lpstr>
      <vt:lpstr>Linear probing: search</vt:lpstr>
      <vt:lpstr>Linear probing: search</vt:lpstr>
      <vt:lpstr>Linear probing</vt:lpstr>
      <vt:lpstr>Quadratic probing</vt:lpstr>
      <vt:lpstr>Double hashing</vt:lpstr>
      <vt:lpstr>Double hashing</vt:lpstr>
      <vt:lpstr>Example</vt:lpstr>
      <vt:lpstr>Example</vt:lpstr>
      <vt:lpstr>Running time of insert and search for open addressing</vt:lpstr>
      <vt:lpstr>Running time of insert and search for open addressing</vt:lpstr>
      <vt:lpstr>Running time of insert and search for open addressing</vt:lpstr>
      <vt:lpstr>Running time of insert and search for open addressing</vt:lpstr>
      <vt:lpstr>Running time of insert and search for open addressing</vt:lpstr>
      <vt:lpstr>Running time of insert and search for open addressing</vt:lpstr>
      <vt:lpstr>Average number of probes</vt:lpstr>
      <vt:lpstr>How big should a hashtable be?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and Data Mining Lecture-1: Introduction</dc:title>
  <dc:creator>Yuhlin Chang</dc:creator>
  <cp:lastModifiedBy>Chung-Wen Tsao</cp:lastModifiedBy>
  <cp:revision>170</cp:revision>
  <cp:lastPrinted>2015-11-06T19:19:22Z</cp:lastPrinted>
  <dcterms:created xsi:type="dcterms:W3CDTF">2015-04-16T01:32:02Z</dcterms:created>
  <dcterms:modified xsi:type="dcterms:W3CDTF">2018-02-08T00:00:39Z</dcterms:modified>
</cp:coreProperties>
</file>