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6"/>
  </p:normalViewPr>
  <p:slideViewPr>
    <p:cSldViewPr snapToGrid="0" snapToObjects="1" showGuides="1">
      <p:cViewPr varScale="1">
        <p:scale>
          <a:sx n="77" d="100"/>
          <a:sy n="77" d="100"/>
        </p:scale>
        <p:origin x="1280"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1143000" y="685800"/>
            <a:ext cx="4572000" cy="3429000"/>
          </a:xfrm>
          <a:prstGeom prst="rect">
            <a:avLst/>
          </a:prstGeom>
        </p:spPr>
        <p:txBody>
          <a:bodyPr/>
          <a:lstStyle/>
          <a:p>
            <a:endParaRPr/>
          </a:p>
        </p:txBody>
      </p:sp>
      <p:sp>
        <p:nvSpPr>
          <p:cNvPr id="223" name="Shape 22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1662959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0"/>
            <a:ext cx="9144000" cy="3509963"/>
          </a:xfrm>
          <a:prstGeom prst="rect">
            <a:avLst/>
          </a:prstGeom>
        </p:spPr>
        <p:txBody>
          <a:bodyPr anchor="b"/>
          <a:lstStyle>
            <a:lvl1pPr>
              <a:defRPr sz="6000"/>
            </a:lvl1pPr>
          </a:lstStyle>
          <a:p>
            <a:r>
              <a:t>Title Text</a:t>
            </a:r>
          </a:p>
        </p:txBody>
      </p:sp>
      <p:sp>
        <p:nvSpPr>
          <p:cNvPr id="12" name="Body Level One…"/>
          <p:cNvSpPr txBox="1">
            <a:spLocks noGrp="1"/>
          </p:cNvSpPr>
          <p:nvPr>
            <p:ph type="body" sz="half" idx="1"/>
          </p:nvPr>
        </p:nvSpPr>
        <p:spPr>
          <a:xfrm>
            <a:off x="1524000" y="3602037"/>
            <a:ext cx="9144000" cy="32559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89" name="Title Text"/>
          <p:cNvSpPr txBox="1">
            <a:spLocks noGrp="1"/>
          </p:cNvSpPr>
          <p:nvPr>
            <p:ph type="title"/>
          </p:nvPr>
        </p:nvSpPr>
        <p:spPr>
          <a:xfrm>
            <a:off x="838200" y="24877"/>
            <a:ext cx="10515600" cy="1421152"/>
          </a:xfrm>
          <a:prstGeom prst="rect">
            <a:avLst/>
          </a:prstGeom>
        </p:spPr>
        <p:txBody>
          <a:bodyPr/>
          <a:lstStyle/>
          <a:p>
            <a:r>
              <a:t>Title Text</a:t>
            </a:r>
          </a:p>
        </p:txBody>
      </p:sp>
      <p:sp>
        <p:nvSpPr>
          <p:cNvPr id="90" name="Body Level One…"/>
          <p:cNvSpPr txBox="1">
            <a:spLocks noGrp="1"/>
          </p:cNvSpPr>
          <p:nvPr>
            <p:ph type="body" idx="1"/>
          </p:nvPr>
        </p:nvSpPr>
        <p:spPr>
          <a:xfrm>
            <a:off x="838200" y="1446028"/>
            <a:ext cx="10515600" cy="541197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98" name="Title Text"/>
          <p:cNvSpPr txBox="1">
            <a:spLocks noGrp="1"/>
          </p:cNvSpPr>
          <p:nvPr>
            <p:ph type="title"/>
          </p:nvPr>
        </p:nvSpPr>
        <p:spPr>
          <a:xfrm>
            <a:off x="8724900" y="0"/>
            <a:ext cx="2628900" cy="6542088"/>
          </a:xfrm>
          <a:prstGeom prst="rect">
            <a:avLst/>
          </a:prstGeom>
        </p:spPr>
        <p:txBody>
          <a:bodyPr/>
          <a:lstStyle/>
          <a:p>
            <a:r>
              <a:t>Title Text</a:t>
            </a:r>
          </a:p>
        </p:txBody>
      </p:sp>
      <p:sp>
        <p:nvSpPr>
          <p:cNvPr id="99" name="Body Level One…"/>
          <p:cNvSpPr txBox="1">
            <a:spLocks noGrp="1"/>
          </p:cNvSpPr>
          <p:nvPr>
            <p:ph type="body" idx="1"/>
          </p:nvPr>
        </p:nvSpPr>
        <p:spPr>
          <a:xfrm>
            <a:off x="838200" y="365125"/>
            <a:ext cx="7734300" cy="64928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7" name="Rectangle"/>
          <p:cNvSpPr/>
          <p:nvPr/>
        </p:nvSpPr>
        <p:spPr>
          <a:xfrm>
            <a:off x="1523999" y="0"/>
            <a:ext cx="9144002" cy="6858000"/>
          </a:xfrm>
          <a:prstGeom prst="rect">
            <a:avLst/>
          </a:prstGeom>
          <a:gradFill>
            <a:gsLst>
              <a:gs pos="0">
                <a:srgbClr val="FFCC99"/>
              </a:gs>
              <a:gs pos="100000">
                <a:srgbClr val="99CCFF"/>
              </a:gs>
            </a:gsLst>
            <a:lin ang="16200000"/>
          </a:gradFill>
          <a:ln w="3175">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108" name="Slide Number"/>
          <p:cNvSpPr txBox="1">
            <a:spLocks noGrp="1"/>
          </p:cNvSpPr>
          <p:nvPr>
            <p:ph type="sldNum" sz="quarter" idx="2"/>
          </p:nvPr>
        </p:nvSpPr>
        <p:spPr>
          <a:xfrm>
            <a:off x="6261100" y="6525066"/>
            <a:ext cx="408940" cy="421393"/>
          </a:xfrm>
          <a:prstGeom prst="rect">
            <a:avLst/>
          </a:prstGeom>
        </p:spPr>
        <p:txBody>
          <a:bodyPr wrap="none"/>
          <a:lstStyle>
            <a:lvl1pPr algn="l">
              <a:defRPr sz="2400">
                <a:solidFill>
                  <a:srgbClr val="660066"/>
                </a:solidFill>
                <a:latin typeface="Times New Roman"/>
                <a:ea typeface="Times New Roman"/>
                <a:cs typeface="Times New Roman"/>
                <a:sym typeface="Times New Roman"/>
              </a:defRPr>
            </a:lvl1pPr>
          </a:lstStyle>
          <a:p>
            <a:fld id="{86CB4B4D-7CA3-9044-876B-883B54F8677D}" type="slidenum">
              <a:t>‹#›</a:t>
            </a:fld>
            <a:endParaRPr/>
          </a:p>
        </p:txBody>
      </p:sp>
      <p:sp>
        <p:nvSpPr>
          <p:cNvPr id="109" name="Shape"/>
          <p:cNvSpPr/>
          <p:nvPr/>
        </p:nvSpPr>
        <p:spPr>
          <a:xfrm>
            <a:off x="1524000" y="0"/>
            <a:ext cx="1649413" cy="9096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9772"/>
                </a:lnTo>
                <a:lnTo>
                  <a:pt x="21501" y="19772"/>
                </a:lnTo>
                <a:lnTo>
                  <a:pt x="21373" y="19709"/>
                </a:lnTo>
                <a:lnTo>
                  <a:pt x="21215" y="19608"/>
                </a:lnTo>
                <a:lnTo>
                  <a:pt x="21018" y="19469"/>
                </a:lnTo>
                <a:lnTo>
                  <a:pt x="20800" y="19292"/>
                </a:lnTo>
                <a:lnTo>
                  <a:pt x="20563" y="19091"/>
                </a:lnTo>
                <a:lnTo>
                  <a:pt x="20307" y="18851"/>
                </a:lnTo>
                <a:lnTo>
                  <a:pt x="20030" y="18599"/>
                </a:lnTo>
                <a:lnTo>
                  <a:pt x="19734" y="18334"/>
                </a:lnTo>
                <a:lnTo>
                  <a:pt x="19428" y="18044"/>
                </a:lnTo>
                <a:lnTo>
                  <a:pt x="19122" y="17767"/>
                </a:lnTo>
                <a:lnTo>
                  <a:pt x="18806" y="17477"/>
                </a:lnTo>
                <a:lnTo>
                  <a:pt x="18155" y="16897"/>
                </a:lnTo>
                <a:lnTo>
                  <a:pt x="17849" y="16632"/>
                </a:lnTo>
                <a:lnTo>
                  <a:pt x="17533" y="16367"/>
                </a:lnTo>
                <a:lnTo>
                  <a:pt x="17404" y="16279"/>
                </a:lnTo>
                <a:lnTo>
                  <a:pt x="17266" y="16216"/>
                </a:lnTo>
                <a:lnTo>
                  <a:pt x="17118" y="16153"/>
                </a:lnTo>
                <a:lnTo>
                  <a:pt x="16980" y="16115"/>
                </a:lnTo>
                <a:lnTo>
                  <a:pt x="16832" y="16077"/>
                </a:lnTo>
                <a:lnTo>
                  <a:pt x="16536" y="16027"/>
                </a:lnTo>
                <a:lnTo>
                  <a:pt x="16388" y="16014"/>
                </a:lnTo>
                <a:lnTo>
                  <a:pt x="16249" y="15976"/>
                </a:lnTo>
                <a:lnTo>
                  <a:pt x="15993" y="15926"/>
                </a:lnTo>
                <a:lnTo>
                  <a:pt x="15874" y="15863"/>
                </a:lnTo>
                <a:lnTo>
                  <a:pt x="15766" y="15800"/>
                </a:lnTo>
                <a:lnTo>
                  <a:pt x="15677" y="15711"/>
                </a:lnTo>
                <a:lnTo>
                  <a:pt x="15578" y="15636"/>
                </a:lnTo>
                <a:lnTo>
                  <a:pt x="15519" y="15497"/>
                </a:lnTo>
                <a:lnTo>
                  <a:pt x="15390" y="15232"/>
                </a:lnTo>
                <a:lnTo>
                  <a:pt x="15262" y="14980"/>
                </a:lnTo>
                <a:lnTo>
                  <a:pt x="15144" y="14728"/>
                </a:lnTo>
                <a:lnTo>
                  <a:pt x="15015" y="14501"/>
                </a:lnTo>
                <a:lnTo>
                  <a:pt x="14877" y="14261"/>
                </a:lnTo>
                <a:lnTo>
                  <a:pt x="14620" y="13833"/>
                </a:lnTo>
                <a:lnTo>
                  <a:pt x="14482" y="13643"/>
                </a:lnTo>
                <a:lnTo>
                  <a:pt x="14344" y="13467"/>
                </a:lnTo>
                <a:lnTo>
                  <a:pt x="14196" y="13303"/>
                </a:lnTo>
                <a:lnTo>
                  <a:pt x="14058" y="13164"/>
                </a:lnTo>
                <a:lnTo>
                  <a:pt x="13762" y="12937"/>
                </a:lnTo>
                <a:lnTo>
                  <a:pt x="13614" y="12862"/>
                </a:lnTo>
                <a:lnTo>
                  <a:pt x="13456" y="12811"/>
                </a:lnTo>
                <a:lnTo>
                  <a:pt x="13298" y="12786"/>
                </a:lnTo>
                <a:lnTo>
                  <a:pt x="13140" y="12723"/>
                </a:lnTo>
                <a:lnTo>
                  <a:pt x="13001" y="12609"/>
                </a:lnTo>
                <a:lnTo>
                  <a:pt x="12873" y="12446"/>
                </a:lnTo>
                <a:lnTo>
                  <a:pt x="12774" y="12256"/>
                </a:lnTo>
                <a:lnTo>
                  <a:pt x="12656" y="12067"/>
                </a:lnTo>
                <a:lnTo>
                  <a:pt x="12567" y="11878"/>
                </a:lnTo>
                <a:lnTo>
                  <a:pt x="12468" y="11727"/>
                </a:lnTo>
                <a:lnTo>
                  <a:pt x="12380" y="11626"/>
                </a:lnTo>
                <a:lnTo>
                  <a:pt x="12310" y="11550"/>
                </a:lnTo>
                <a:lnTo>
                  <a:pt x="12261" y="11437"/>
                </a:lnTo>
                <a:lnTo>
                  <a:pt x="12212" y="11298"/>
                </a:lnTo>
                <a:lnTo>
                  <a:pt x="12152" y="11021"/>
                </a:lnTo>
                <a:lnTo>
                  <a:pt x="12123" y="10895"/>
                </a:lnTo>
                <a:lnTo>
                  <a:pt x="12083" y="10794"/>
                </a:lnTo>
                <a:lnTo>
                  <a:pt x="12034" y="10731"/>
                </a:lnTo>
                <a:lnTo>
                  <a:pt x="11985" y="10693"/>
                </a:lnTo>
                <a:lnTo>
                  <a:pt x="11945" y="10630"/>
                </a:lnTo>
                <a:lnTo>
                  <a:pt x="11886" y="10567"/>
                </a:lnTo>
                <a:lnTo>
                  <a:pt x="11837" y="10491"/>
                </a:lnTo>
                <a:lnTo>
                  <a:pt x="11797" y="10415"/>
                </a:lnTo>
                <a:lnTo>
                  <a:pt x="11758" y="10352"/>
                </a:lnTo>
                <a:lnTo>
                  <a:pt x="11728" y="10302"/>
                </a:lnTo>
                <a:lnTo>
                  <a:pt x="11688" y="10277"/>
                </a:lnTo>
                <a:lnTo>
                  <a:pt x="11511" y="10125"/>
                </a:lnTo>
                <a:lnTo>
                  <a:pt x="11373" y="9911"/>
                </a:lnTo>
                <a:lnTo>
                  <a:pt x="11264" y="9634"/>
                </a:lnTo>
                <a:lnTo>
                  <a:pt x="11155" y="9318"/>
                </a:lnTo>
                <a:lnTo>
                  <a:pt x="11057" y="8991"/>
                </a:lnTo>
                <a:lnTo>
                  <a:pt x="10938" y="8675"/>
                </a:lnTo>
                <a:lnTo>
                  <a:pt x="10790" y="8411"/>
                </a:lnTo>
                <a:lnTo>
                  <a:pt x="10612" y="8209"/>
                </a:lnTo>
                <a:lnTo>
                  <a:pt x="10563" y="8184"/>
                </a:lnTo>
                <a:lnTo>
                  <a:pt x="10514" y="8120"/>
                </a:lnTo>
                <a:lnTo>
                  <a:pt x="10435" y="8057"/>
                </a:lnTo>
                <a:lnTo>
                  <a:pt x="10336" y="8007"/>
                </a:lnTo>
                <a:lnTo>
                  <a:pt x="10237" y="7931"/>
                </a:lnTo>
                <a:lnTo>
                  <a:pt x="10139" y="7868"/>
                </a:lnTo>
                <a:lnTo>
                  <a:pt x="10030" y="7830"/>
                </a:lnTo>
                <a:lnTo>
                  <a:pt x="9941" y="7793"/>
                </a:lnTo>
                <a:lnTo>
                  <a:pt x="9872" y="7742"/>
                </a:lnTo>
                <a:lnTo>
                  <a:pt x="9655" y="7604"/>
                </a:lnTo>
                <a:lnTo>
                  <a:pt x="9517" y="7503"/>
                </a:lnTo>
                <a:lnTo>
                  <a:pt x="9369" y="7414"/>
                </a:lnTo>
                <a:lnTo>
                  <a:pt x="9211" y="7339"/>
                </a:lnTo>
                <a:lnTo>
                  <a:pt x="9053" y="7276"/>
                </a:lnTo>
                <a:lnTo>
                  <a:pt x="8905" y="7250"/>
                </a:lnTo>
                <a:lnTo>
                  <a:pt x="8875" y="7238"/>
                </a:lnTo>
                <a:lnTo>
                  <a:pt x="8826" y="7187"/>
                </a:lnTo>
                <a:lnTo>
                  <a:pt x="8796" y="7124"/>
                </a:lnTo>
                <a:lnTo>
                  <a:pt x="8737" y="7049"/>
                </a:lnTo>
                <a:lnTo>
                  <a:pt x="8678" y="6960"/>
                </a:lnTo>
                <a:lnTo>
                  <a:pt x="8599" y="6860"/>
                </a:lnTo>
                <a:lnTo>
                  <a:pt x="8510" y="6784"/>
                </a:lnTo>
                <a:lnTo>
                  <a:pt x="8381" y="6708"/>
                </a:lnTo>
                <a:lnTo>
                  <a:pt x="8352" y="6620"/>
                </a:lnTo>
                <a:lnTo>
                  <a:pt x="8312" y="6456"/>
                </a:lnTo>
                <a:lnTo>
                  <a:pt x="8283" y="6204"/>
                </a:lnTo>
                <a:lnTo>
                  <a:pt x="8243" y="5977"/>
                </a:lnTo>
                <a:lnTo>
                  <a:pt x="8214" y="5914"/>
                </a:lnTo>
                <a:lnTo>
                  <a:pt x="8144" y="5851"/>
                </a:lnTo>
                <a:lnTo>
                  <a:pt x="8075" y="5800"/>
                </a:lnTo>
                <a:lnTo>
                  <a:pt x="8006" y="5763"/>
                </a:lnTo>
                <a:lnTo>
                  <a:pt x="7878" y="5573"/>
                </a:lnTo>
                <a:lnTo>
                  <a:pt x="7819" y="5246"/>
                </a:lnTo>
                <a:lnTo>
                  <a:pt x="7769" y="4930"/>
                </a:lnTo>
                <a:lnTo>
                  <a:pt x="7680" y="4754"/>
                </a:lnTo>
                <a:lnTo>
                  <a:pt x="7522" y="4653"/>
                </a:lnTo>
                <a:lnTo>
                  <a:pt x="7335" y="4489"/>
                </a:lnTo>
                <a:lnTo>
                  <a:pt x="7118" y="4287"/>
                </a:lnTo>
                <a:lnTo>
                  <a:pt x="6891" y="4073"/>
                </a:lnTo>
                <a:lnTo>
                  <a:pt x="6654" y="3846"/>
                </a:lnTo>
                <a:lnTo>
                  <a:pt x="6427" y="3657"/>
                </a:lnTo>
                <a:lnTo>
                  <a:pt x="6210" y="3505"/>
                </a:lnTo>
                <a:lnTo>
                  <a:pt x="6032" y="3417"/>
                </a:lnTo>
                <a:lnTo>
                  <a:pt x="5973" y="3354"/>
                </a:lnTo>
                <a:lnTo>
                  <a:pt x="5894" y="3241"/>
                </a:lnTo>
                <a:lnTo>
                  <a:pt x="5805" y="3077"/>
                </a:lnTo>
                <a:lnTo>
                  <a:pt x="5706" y="2888"/>
                </a:lnTo>
                <a:lnTo>
                  <a:pt x="5617" y="2724"/>
                </a:lnTo>
                <a:lnTo>
                  <a:pt x="5538" y="2560"/>
                </a:lnTo>
                <a:lnTo>
                  <a:pt x="5469" y="2446"/>
                </a:lnTo>
                <a:lnTo>
                  <a:pt x="5430" y="2396"/>
                </a:lnTo>
                <a:lnTo>
                  <a:pt x="5321" y="2358"/>
                </a:lnTo>
                <a:lnTo>
                  <a:pt x="5212" y="2282"/>
                </a:lnTo>
                <a:lnTo>
                  <a:pt x="5094" y="2194"/>
                </a:lnTo>
                <a:lnTo>
                  <a:pt x="4985" y="2081"/>
                </a:lnTo>
                <a:lnTo>
                  <a:pt x="4877" y="1980"/>
                </a:lnTo>
                <a:lnTo>
                  <a:pt x="4778" y="1891"/>
                </a:lnTo>
                <a:lnTo>
                  <a:pt x="4709" y="1816"/>
                </a:lnTo>
                <a:lnTo>
                  <a:pt x="4650" y="1791"/>
                </a:lnTo>
                <a:lnTo>
                  <a:pt x="4423" y="1740"/>
                </a:lnTo>
                <a:lnTo>
                  <a:pt x="4235" y="1677"/>
                </a:lnTo>
                <a:lnTo>
                  <a:pt x="4048" y="1601"/>
                </a:lnTo>
                <a:lnTo>
                  <a:pt x="3899" y="1513"/>
                </a:lnTo>
                <a:lnTo>
                  <a:pt x="3781" y="1437"/>
                </a:lnTo>
                <a:lnTo>
                  <a:pt x="3663" y="1349"/>
                </a:lnTo>
                <a:lnTo>
                  <a:pt x="3574" y="1299"/>
                </a:lnTo>
                <a:lnTo>
                  <a:pt x="3485" y="1261"/>
                </a:lnTo>
                <a:lnTo>
                  <a:pt x="3258" y="1173"/>
                </a:lnTo>
                <a:lnTo>
                  <a:pt x="3021" y="1059"/>
                </a:lnTo>
                <a:lnTo>
                  <a:pt x="2814" y="920"/>
                </a:lnTo>
                <a:lnTo>
                  <a:pt x="2596" y="769"/>
                </a:lnTo>
                <a:lnTo>
                  <a:pt x="2389" y="643"/>
                </a:lnTo>
                <a:lnTo>
                  <a:pt x="2192" y="530"/>
                </a:lnTo>
                <a:lnTo>
                  <a:pt x="2024" y="441"/>
                </a:lnTo>
                <a:lnTo>
                  <a:pt x="1886" y="404"/>
                </a:lnTo>
                <a:lnTo>
                  <a:pt x="1510" y="404"/>
                </a:lnTo>
                <a:lnTo>
                  <a:pt x="1372" y="391"/>
                </a:lnTo>
                <a:lnTo>
                  <a:pt x="1116" y="366"/>
                </a:lnTo>
                <a:lnTo>
                  <a:pt x="997" y="340"/>
                </a:lnTo>
                <a:lnTo>
                  <a:pt x="898" y="303"/>
                </a:lnTo>
                <a:lnTo>
                  <a:pt x="770" y="252"/>
                </a:lnTo>
                <a:lnTo>
                  <a:pt x="642" y="189"/>
                </a:lnTo>
                <a:lnTo>
                  <a:pt x="513" y="139"/>
                </a:lnTo>
                <a:lnTo>
                  <a:pt x="385" y="76"/>
                </a:lnTo>
                <a:lnTo>
                  <a:pt x="276" y="25"/>
                </a:lnTo>
                <a:lnTo>
                  <a:pt x="158" y="0"/>
                </a:lnTo>
                <a:lnTo>
                  <a:pt x="69" y="0"/>
                </a:lnTo>
                <a:lnTo>
                  <a:pt x="0" y="25"/>
                </a:lnTo>
                <a:lnTo>
                  <a:pt x="0" y="21600"/>
                </a:lnTo>
                <a:lnTo>
                  <a:pt x="21600" y="21600"/>
                </a:lnTo>
                <a:close/>
              </a:path>
            </a:pathLst>
          </a:custGeom>
          <a:solidFill>
            <a:srgbClr val="995933">
              <a:alpha val="50000"/>
            </a:srgbClr>
          </a:solidFill>
          <a:ln w="12700">
            <a:miter lim="400000"/>
          </a:ln>
        </p:spPr>
        <p:txBody>
          <a:bodyPr lIns="45719" rIns="45719"/>
          <a:lstStyle/>
          <a:p>
            <a:pPr>
              <a:defRPr sz="2400">
                <a:solidFill>
                  <a:srgbClr val="660066"/>
                </a:solidFill>
                <a:latin typeface="Times New Roman"/>
                <a:ea typeface="Times New Roman"/>
                <a:cs typeface="Times New Roman"/>
                <a:sym typeface="Times New Roman"/>
              </a:defRPr>
            </a:pPr>
            <a:endParaRPr/>
          </a:p>
        </p:txBody>
      </p:sp>
      <p:sp>
        <p:nvSpPr>
          <p:cNvPr id="110" name="Shape"/>
          <p:cNvSpPr/>
          <p:nvPr/>
        </p:nvSpPr>
        <p:spPr>
          <a:xfrm>
            <a:off x="2454275" y="1852612"/>
            <a:ext cx="34925" cy="17463"/>
          </a:xfrm>
          <a:custGeom>
            <a:avLst/>
            <a:gdLst/>
            <a:ahLst/>
            <a:cxnLst>
              <a:cxn ang="0">
                <a:pos x="wd2" y="hd2"/>
              </a:cxn>
              <a:cxn ang="5400000">
                <a:pos x="wd2" y="hd2"/>
              </a:cxn>
              <a:cxn ang="10800000">
                <a:pos x="wd2" y="hd2"/>
              </a:cxn>
              <a:cxn ang="16200000">
                <a:pos x="wd2" y="hd2"/>
              </a:cxn>
            </a:cxnLst>
            <a:rect l="0" t="0" r="r" b="b"/>
            <a:pathLst>
              <a:path w="21600" h="21600" extrusionOk="0">
                <a:moveTo>
                  <a:pt x="5742" y="17876"/>
                </a:moveTo>
                <a:lnTo>
                  <a:pt x="7109" y="18621"/>
                </a:lnTo>
                <a:lnTo>
                  <a:pt x="11484" y="20110"/>
                </a:lnTo>
                <a:lnTo>
                  <a:pt x="13944" y="20855"/>
                </a:lnTo>
                <a:lnTo>
                  <a:pt x="16132" y="21600"/>
                </a:lnTo>
                <a:lnTo>
                  <a:pt x="19686" y="21600"/>
                </a:lnTo>
                <a:lnTo>
                  <a:pt x="20780" y="20110"/>
                </a:lnTo>
                <a:lnTo>
                  <a:pt x="21327" y="17131"/>
                </a:lnTo>
                <a:lnTo>
                  <a:pt x="21600" y="14152"/>
                </a:lnTo>
                <a:lnTo>
                  <a:pt x="21600" y="11172"/>
                </a:lnTo>
                <a:lnTo>
                  <a:pt x="20233" y="9683"/>
                </a:lnTo>
                <a:lnTo>
                  <a:pt x="17772" y="8193"/>
                </a:lnTo>
                <a:lnTo>
                  <a:pt x="15038" y="6703"/>
                </a:lnTo>
                <a:lnTo>
                  <a:pt x="12851" y="4469"/>
                </a:lnTo>
                <a:lnTo>
                  <a:pt x="10937" y="2234"/>
                </a:lnTo>
                <a:lnTo>
                  <a:pt x="8476" y="745"/>
                </a:lnTo>
                <a:lnTo>
                  <a:pt x="5742" y="0"/>
                </a:lnTo>
                <a:lnTo>
                  <a:pt x="4101" y="1490"/>
                </a:lnTo>
                <a:lnTo>
                  <a:pt x="2461" y="5959"/>
                </a:lnTo>
                <a:lnTo>
                  <a:pt x="820" y="9683"/>
                </a:lnTo>
                <a:lnTo>
                  <a:pt x="0" y="13407"/>
                </a:lnTo>
                <a:lnTo>
                  <a:pt x="273" y="15641"/>
                </a:lnTo>
                <a:lnTo>
                  <a:pt x="1367" y="17131"/>
                </a:lnTo>
                <a:lnTo>
                  <a:pt x="3008" y="17131"/>
                </a:lnTo>
                <a:lnTo>
                  <a:pt x="4648" y="17876"/>
                </a:lnTo>
                <a:lnTo>
                  <a:pt x="5742" y="17876"/>
                </a:lnTo>
                <a:close/>
              </a:path>
            </a:pathLst>
          </a:custGeom>
          <a:solidFill>
            <a:srgbClr val="284C70"/>
          </a:solidFill>
          <a:ln w="12700">
            <a:miter lim="400000"/>
          </a:ln>
        </p:spPr>
        <p:txBody>
          <a:bodyPr lIns="45719" rIns="45719"/>
          <a:lstStyle/>
          <a:p>
            <a:pPr>
              <a:defRPr sz="2400">
                <a:solidFill>
                  <a:srgbClr val="660066"/>
                </a:solidFill>
                <a:latin typeface="Times New Roman"/>
                <a:ea typeface="Times New Roman"/>
                <a:cs typeface="Times New Roman"/>
                <a:sym typeface="Times New Roman"/>
              </a:defRPr>
            </a:pPr>
            <a:endParaRPr/>
          </a:p>
        </p:txBody>
      </p:sp>
      <p:sp>
        <p:nvSpPr>
          <p:cNvPr id="111" name="Shape"/>
          <p:cNvSpPr/>
          <p:nvPr/>
        </p:nvSpPr>
        <p:spPr>
          <a:xfrm>
            <a:off x="2454275" y="1852612"/>
            <a:ext cx="28575" cy="17463"/>
          </a:xfrm>
          <a:custGeom>
            <a:avLst/>
            <a:gdLst/>
            <a:ahLst/>
            <a:cxnLst>
              <a:cxn ang="0">
                <a:pos x="wd2" y="hd2"/>
              </a:cxn>
              <a:cxn ang="5400000">
                <a:pos x="wd2" y="hd2"/>
              </a:cxn>
              <a:cxn ang="10800000">
                <a:pos x="wd2" y="hd2"/>
              </a:cxn>
              <a:cxn ang="16200000">
                <a:pos x="wd2" y="hd2"/>
              </a:cxn>
            </a:cxnLst>
            <a:rect l="0" t="0" r="r" b="b"/>
            <a:pathLst>
              <a:path w="21600" h="21600" extrusionOk="0">
                <a:moveTo>
                  <a:pt x="15862" y="4800"/>
                </a:moveTo>
                <a:lnTo>
                  <a:pt x="13500" y="2400"/>
                </a:lnTo>
                <a:lnTo>
                  <a:pt x="10462" y="800"/>
                </a:lnTo>
                <a:lnTo>
                  <a:pt x="7088" y="0"/>
                </a:lnTo>
                <a:lnTo>
                  <a:pt x="5062" y="1600"/>
                </a:lnTo>
                <a:lnTo>
                  <a:pt x="3038" y="6400"/>
                </a:lnTo>
                <a:lnTo>
                  <a:pt x="1012" y="10400"/>
                </a:lnTo>
                <a:lnTo>
                  <a:pt x="0" y="14400"/>
                </a:lnTo>
                <a:lnTo>
                  <a:pt x="338" y="16800"/>
                </a:lnTo>
                <a:lnTo>
                  <a:pt x="1688" y="18400"/>
                </a:lnTo>
                <a:lnTo>
                  <a:pt x="3712" y="18400"/>
                </a:lnTo>
                <a:lnTo>
                  <a:pt x="5738" y="19200"/>
                </a:lnTo>
                <a:lnTo>
                  <a:pt x="7088" y="19200"/>
                </a:lnTo>
                <a:lnTo>
                  <a:pt x="8775" y="20000"/>
                </a:lnTo>
                <a:lnTo>
                  <a:pt x="10800" y="20800"/>
                </a:lnTo>
                <a:lnTo>
                  <a:pt x="13162" y="20800"/>
                </a:lnTo>
                <a:lnTo>
                  <a:pt x="15525" y="21600"/>
                </a:lnTo>
                <a:lnTo>
                  <a:pt x="17212" y="21600"/>
                </a:lnTo>
                <a:lnTo>
                  <a:pt x="19238" y="20800"/>
                </a:lnTo>
                <a:lnTo>
                  <a:pt x="20925" y="20800"/>
                </a:lnTo>
                <a:lnTo>
                  <a:pt x="21600" y="19200"/>
                </a:lnTo>
                <a:lnTo>
                  <a:pt x="21600" y="16800"/>
                </a:lnTo>
                <a:lnTo>
                  <a:pt x="21262" y="13600"/>
                </a:lnTo>
                <a:lnTo>
                  <a:pt x="19238" y="8800"/>
                </a:lnTo>
                <a:lnTo>
                  <a:pt x="15862" y="4800"/>
                </a:lnTo>
                <a:close/>
              </a:path>
            </a:pathLst>
          </a:custGeom>
          <a:solidFill>
            <a:srgbClr val="BFCCD8"/>
          </a:solidFill>
          <a:ln w="12700">
            <a:miter lim="400000"/>
          </a:ln>
        </p:spPr>
        <p:txBody>
          <a:bodyPr lIns="45719" rIns="45719"/>
          <a:lstStyle/>
          <a:p>
            <a:pPr>
              <a:defRPr sz="2400">
                <a:solidFill>
                  <a:srgbClr val="660066"/>
                </a:solidFill>
                <a:latin typeface="Times New Roman"/>
                <a:ea typeface="Times New Roman"/>
                <a:cs typeface="Times New Roman"/>
                <a:sym typeface="Times New Roman"/>
              </a:defRPr>
            </a:pPr>
            <a:endParaRPr/>
          </a:p>
        </p:txBody>
      </p:sp>
      <p:sp>
        <p:nvSpPr>
          <p:cNvPr id="112" name="Shape"/>
          <p:cNvSpPr/>
          <p:nvPr/>
        </p:nvSpPr>
        <p:spPr>
          <a:xfrm>
            <a:off x="3009900" y="1817687"/>
            <a:ext cx="44450" cy="30163"/>
          </a:xfrm>
          <a:custGeom>
            <a:avLst/>
            <a:gdLst/>
            <a:ahLst/>
            <a:cxnLst>
              <a:cxn ang="0">
                <a:pos x="wd2" y="hd2"/>
              </a:cxn>
              <a:cxn ang="5400000">
                <a:pos x="wd2" y="hd2"/>
              </a:cxn>
              <a:cxn ang="10800000">
                <a:pos x="wd2" y="hd2"/>
              </a:cxn>
              <a:cxn ang="16200000">
                <a:pos x="wd2" y="hd2"/>
              </a:cxn>
            </a:cxnLst>
            <a:rect l="0" t="0" r="r" b="b"/>
            <a:pathLst>
              <a:path w="21600" h="21600" extrusionOk="0">
                <a:moveTo>
                  <a:pt x="17196" y="21192"/>
                </a:moveTo>
                <a:lnTo>
                  <a:pt x="16567" y="21600"/>
                </a:lnTo>
                <a:lnTo>
                  <a:pt x="15309" y="21192"/>
                </a:lnTo>
                <a:lnTo>
                  <a:pt x="13421" y="20785"/>
                </a:lnTo>
                <a:lnTo>
                  <a:pt x="11115" y="20377"/>
                </a:lnTo>
                <a:lnTo>
                  <a:pt x="9017" y="19562"/>
                </a:lnTo>
                <a:lnTo>
                  <a:pt x="7130" y="18340"/>
                </a:lnTo>
                <a:lnTo>
                  <a:pt x="5662" y="17525"/>
                </a:lnTo>
                <a:lnTo>
                  <a:pt x="4614" y="16709"/>
                </a:lnTo>
                <a:lnTo>
                  <a:pt x="3775" y="15487"/>
                </a:lnTo>
                <a:lnTo>
                  <a:pt x="2936" y="14672"/>
                </a:lnTo>
                <a:lnTo>
                  <a:pt x="0" y="14672"/>
                </a:lnTo>
                <a:lnTo>
                  <a:pt x="1049" y="13857"/>
                </a:lnTo>
                <a:lnTo>
                  <a:pt x="2097" y="12634"/>
                </a:lnTo>
                <a:lnTo>
                  <a:pt x="4614" y="7743"/>
                </a:lnTo>
                <a:lnTo>
                  <a:pt x="5872" y="5706"/>
                </a:lnTo>
                <a:lnTo>
                  <a:pt x="6920" y="4075"/>
                </a:lnTo>
                <a:lnTo>
                  <a:pt x="7969" y="2038"/>
                </a:lnTo>
                <a:lnTo>
                  <a:pt x="9227" y="408"/>
                </a:lnTo>
                <a:lnTo>
                  <a:pt x="10695" y="0"/>
                </a:lnTo>
                <a:lnTo>
                  <a:pt x="11953" y="0"/>
                </a:lnTo>
                <a:lnTo>
                  <a:pt x="13421" y="1223"/>
                </a:lnTo>
                <a:lnTo>
                  <a:pt x="14680" y="2038"/>
                </a:lnTo>
                <a:lnTo>
                  <a:pt x="15728" y="2853"/>
                </a:lnTo>
                <a:lnTo>
                  <a:pt x="16986" y="4483"/>
                </a:lnTo>
                <a:lnTo>
                  <a:pt x="18035" y="5706"/>
                </a:lnTo>
                <a:lnTo>
                  <a:pt x="19503" y="8151"/>
                </a:lnTo>
                <a:lnTo>
                  <a:pt x="21600" y="12226"/>
                </a:lnTo>
                <a:lnTo>
                  <a:pt x="20551" y="12634"/>
                </a:lnTo>
                <a:lnTo>
                  <a:pt x="18874" y="13449"/>
                </a:lnTo>
                <a:lnTo>
                  <a:pt x="17825" y="14264"/>
                </a:lnTo>
                <a:lnTo>
                  <a:pt x="17196" y="17117"/>
                </a:lnTo>
                <a:lnTo>
                  <a:pt x="17196" y="21192"/>
                </a:lnTo>
                <a:close/>
              </a:path>
            </a:pathLst>
          </a:custGeom>
          <a:solidFill>
            <a:srgbClr val="BFCCD8"/>
          </a:solidFill>
          <a:ln w="12700">
            <a:miter lim="400000"/>
          </a:ln>
        </p:spPr>
        <p:txBody>
          <a:bodyPr lIns="45719" rIns="45719"/>
          <a:lstStyle/>
          <a:p>
            <a:pPr>
              <a:defRPr sz="2400">
                <a:solidFill>
                  <a:srgbClr val="660066"/>
                </a:solidFill>
                <a:latin typeface="Times New Roman"/>
                <a:ea typeface="Times New Roman"/>
                <a:cs typeface="Times New Roman"/>
                <a:sym typeface="Times New Roman"/>
              </a:defRPr>
            </a:pPr>
            <a:endParaRPr/>
          </a:p>
        </p:txBody>
      </p:sp>
      <p:grpSp>
        <p:nvGrpSpPr>
          <p:cNvPr id="130" name="Group"/>
          <p:cNvGrpSpPr/>
          <p:nvPr/>
        </p:nvGrpSpPr>
        <p:grpSpPr>
          <a:xfrm>
            <a:off x="1543050" y="519112"/>
            <a:ext cx="1344613" cy="425451"/>
            <a:chOff x="0" y="0"/>
            <a:chExt cx="1344612" cy="425449"/>
          </a:xfrm>
        </p:grpSpPr>
        <p:sp>
          <p:nvSpPr>
            <p:cNvPr id="113" name="Shape"/>
            <p:cNvSpPr/>
            <p:nvPr/>
          </p:nvSpPr>
          <p:spPr>
            <a:xfrm>
              <a:off x="0" y="73033"/>
              <a:ext cx="1344613" cy="310684"/>
            </a:xfrm>
            <a:custGeom>
              <a:avLst/>
              <a:gdLst/>
              <a:ahLst/>
              <a:cxnLst>
                <a:cxn ang="0">
                  <a:pos x="wd2" y="hd2"/>
                </a:cxn>
                <a:cxn ang="5400000">
                  <a:pos x="wd2" y="hd2"/>
                </a:cxn>
                <a:cxn ang="10800000">
                  <a:pos x="wd2" y="hd2"/>
                </a:cxn>
                <a:cxn ang="16200000">
                  <a:pos x="wd2" y="hd2"/>
                </a:cxn>
              </a:cxnLst>
              <a:rect l="0" t="0" r="r" b="b"/>
              <a:pathLst>
                <a:path w="21600" h="21600" extrusionOk="0">
                  <a:moveTo>
                    <a:pt x="20672" y="7538"/>
                  </a:moveTo>
                  <a:lnTo>
                    <a:pt x="20524" y="7518"/>
                  </a:lnTo>
                  <a:lnTo>
                    <a:pt x="20415" y="7440"/>
                  </a:lnTo>
                  <a:lnTo>
                    <a:pt x="20327" y="7362"/>
                  </a:lnTo>
                  <a:lnTo>
                    <a:pt x="20248" y="7265"/>
                  </a:lnTo>
                  <a:lnTo>
                    <a:pt x="20178" y="7148"/>
                  </a:lnTo>
                  <a:lnTo>
                    <a:pt x="20119" y="7031"/>
                  </a:lnTo>
                  <a:lnTo>
                    <a:pt x="20040" y="6914"/>
                  </a:lnTo>
                  <a:lnTo>
                    <a:pt x="19951" y="6797"/>
                  </a:lnTo>
                  <a:lnTo>
                    <a:pt x="19833" y="6720"/>
                  </a:lnTo>
                  <a:lnTo>
                    <a:pt x="19665" y="6700"/>
                  </a:lnTo>
                  <a:lnTo>
                    <a:pt x="19448" y="6700"/>
                  </a:lnTo>
                  <a:lnTo>
                    <a:pt x="19221" y="6720"/>
                  </a:lnTo>
                  <a:lnTo>
                    <a:pt x="18984" y="6739"/>
                  </a:lnTo>
                  <a:lnTo>
                    <a:pt x="18777" y="6778"/>
                  </a:lnTo>
                  <a:lnTo>
                    <a:pt x="18609" y="6739"/>
                  </a:lnTo>
                  <a:lnTo>
                    <a:pt x="18520" y="6720"/>
                  </a:lnTo>
                  <a:lnTo>
                    <a:pt x="18461" y="6720"/>
                  </a:lnTo>
                  <a:lnTo>
                    <a:pt x="18392" y="6817"/>
                  </a:lnTo>
                  <a:lnTo>
                    <a:pt x="18313" y="6934"/>
                  </a:lnTo>
                  <a:lnTo>
                    <a:pt x="18076" y="7401"/>
                  </a:lnTo>
                  <a:lnTo>
                    <a:pt x="17987" y="7518"/>
                  </a:lnTo>
                  <a:lnTo>
                    <a:pt x="17799" y="7421"/>
                  </a:lnTo>
                  <a:lnTo>
                    <a:pt x="17641" y="7401"/>
                  </a:lnTo>
                  <a:lnTo>
                    <a:pt x="17503" y="7440"/>
                  </a:lnTo>
                  <a:lnTo>
                    <a:pt x="17395" y="7538"/>
                  </a:lnTo>
                  <a:lnTo>
                    <a:pt x="17276" y="7616"/>
                  </a:lnTo>
                  <a:lnTo>
                    <a:pt x="17177" y="7713"/>
                  </a:lnTo>
                  <a:lnTo>
                    <a:pt x="17069" y="7810"/>
                  </a:lnTo>
                  <a:lnTo>
                    <a:pt x="16950" y="7830"/>
                  </a:lnTo>
                  <a:lnTo>
                    <a:pt x="16901" y="7849"/>
                  </a:lnTo>
                  <a:lnTo>
                    <a:pt x="16861" y="7908"/>
                  </a:lnTo>
                  <a:lnTo>
                    <a:pt x="16792" y="8005"/>
                  </a:lnTo>
                  <a:lnTo>
                    <a:pt x="16733" y="8102"/>
                  </a:lnTo>
                  <a:lnTo>
                    <a:pt x="16654" y="8180"/>
                  </a:lnTo>
                  <a:lnTo>
                    <a:pt x="16585" y="8258"/>
                  </a:lnTo>
                  <a:lnTo>
                    <a:pt x="16496" y="8297"/>
                  </a:lnTo>
                  <a:lnTo>
                    <a:pt x="16417" y="8278"/>
                  </a:lnTo>
                  <a:lnTo>
                    <a:pt x="16348" y="8258"/>
                  </a:lnTo>
                  <a:lnTo>
                    <a:pt x="16230" y="8219"/>
                  </a:lnTo>
                  <a:lnTo>
                    <a:pt x="16101" y="8219"/>
                  </a:lnTo>
                  <a:lnTo>
                    <a:pt x="15963" y="8200"/>
                  </a:lnTo>
                  <a:lnTo>
                    <a:pt x="15242" y="8200"/>
                  </a:lnTo>
                  <a:lnTo>
                    <a:pt x="15104" y="8180"/>
                  </a:lnTo>
                  <a:lnTo>
                    <a:pt x="14946" y="8180"/>
                  </a:lnTo>
                  <a:lnTo>
                    <a:pt x="14749" y="8161"/>
                  </a:lnTo>
                  <a:lnTo>
                    <a:pt x="14561" y="8122"/>
                  </a:lnTo>
                  <a:lnTo>
                    <a:pt x="14354" y="8063"/>
                  </a:lnTo>
                  <a:lnTo>
                    <a:pt x="14176" y="8025"/>
                  </a:lnTo>
                  <a:lnTo>
                    <a:pt x="14028" y="7947"/>
                  </a:lnTo>
                  <a:lnTo>
                    <a:pt x="13979" y="7947"/>
                  </a:lnTo>
                  <a:lnTo>
                    <a:pt x="13890" y="7986"/>
                  </a:lnTo>
                  <a:lnTo>
                    <a:pt x="13653" y="8102"/>
                  </a:lnTo>
                  <a:lnTo>
                    <a:pt x="13525" y="8141"/>
                  </a:lnTo>
                  <a:lnTo>
                    <a:pt x="13426" y="8141"/>
                  </a:lnTo>
                  <a:lnTo>
                    <a:pt x="13327" y="8102"/>
                  </a:lnTo>
                  <a:lnTo>
                    <a:pt x="13298" y="7986"/>
                  </a:lnTo>
                  <a:lnTo>
                    <a:pt x="13238" y="7908"/>
                  </a:lnTo>
                  <a:lnTo>
                    <a:pt x="13100" y="7810"/>
                  </a:lnTo>
                  <a:lnTo>
                    <a:pt x="12903" y="7674"/>
                  </a:lnTo>
                  <a:lnTo>
                    <a:pt x="12676" y="7538"/>
                  </a:lnTo>
                  <a:lnTo>
                    <a:pt x="12439" y="7421"/>
                  </a:lnTo>
                  <a:lnTo>
                    <a:pt x="12241" y="7304"/>
                  </a:lnTo>
                  <a:lnTo>
                    <a:pt x="12093" y="7226"/>
                  </a:lnTo>
                  <a:lnTo>
                    <a:pt x="12014" y="7168"/>
                  </a:lnTo>
                  <a:lnTo>
                    <a:pt x="11935" y="7148"/>
                  </a:lnTo>
                  <a:lnTo>
                    <a:pt x="11866" y="7168"/>
                  </a:lnTo>
                  <a:lnTo>
                    <a:pt x="11817" y="7245"/>
                  </a:lnTo>
                  <a:lnTo>
                    <a:pt x="11777" y="7323"/>
                  </a:lnTo>
                  <a:lnTo>
                    <a:pt x="11738" y="7421"/>
                  </a:lnTo>
                  <a:lnTo>
                    <a:pt x="11688" y="7479"/>
                  </a:lnTo>
                  <a:lnTo>
                    <a:pt x="11649" y="7538"/>
                  </a:lnTo>
                  <a:lnTo>
                    <a:pt x="11590" y="7518"/>
                  </a:lnTo>
                  <a:lnTo>
                    <a:pt x="11432" y="7421"/>
                  </a:lnTo>
                  <a:lnTo>
                    <a:pt x="11234" y="7323"/>
                  </a:lnTo>
                  <a:lnTo>
                    <a:pt x="11007" y="7245"/>
                  </a:lnTo>
                  <a:lnTo>
                    <a:pt x="10770" y="7148"/>
                  </a:lnTo>
                  <a:lnTo>
                    <a:pt x="10524" y="7070"/>
                  </a:lnTo>
                  <a:lnTo>
                    <a:pt x="10069" y="6914"/>
                  </a:lnTo>
                  <a:lnTo>
                    <a:pt x="9882" y="6836"/>
                  </a:lnTo>
                  <a:lnTo>
                    <a:pt x="9823" y="6797"/>
                  </a:lnTo>
                  <a:lnTo>
                    <a:pt x="9783" y="6700"/>
                  </a:lnTo>
                  <a:lnTo>
                    <a:pt x="9724" y="6622"/>
                  </a:lnTo>
                  <a:lnTo>
                    <a:pt x="9684" y="6486"/>
                  </a:lnTo>
                  <a:lnTo>
                    <a:pt x="9625" y="6369"/>
                  </a:lnTo>
                  <a:lnTo>
                    <a:pt x="9576" y="6252"/>
                  </a:lnTo>
                  <a:lnTo>
                    <a:pt x="9497" y="6135"/>
                  </a:lnTo>
                  <a:lnTo>
                    <a:pt x="9428" y="6116"/>
                  </a:lnTo>
                  <a:lnTo>
                    <a:pt x="9339" y="6077"/>
                  </a:lnTo>
                  <a:lnTo>
                    <a:pt x="9201" y="5979"/>
                  </a:lnTo>
                  <a:lnTo>
                    <a:pt x="9043" y="5902"/>
                  </a:lnTo>
                  <a:lnTo>
                    <a:pt x="8875" y="5765"/>
                  </a:lnTo>
                  <a:lnTo>
                    <a:pt x="8678" y="5648"/>
                  </a:lnTo>
                  <a:lnTo>
                    <a:pt x="8490" y="5493"/>
                  </a:lnTo>
                  <a:lnTo>
                    <a:pt x="8075" y="5220"/>
                  </a:lnTo>
                  <a:lnTo>
                    <a:pt x="7878" y="5083"/>
                  </a:lnTo>
                  <a:lnTo>
                    <a:pt x="7700" y="4947"/>
                  </a:lnTo>
                  <a:lnTo>
                    <a:pt x="7532" y="4850"/>
                  </a:lnTo>
                  <a:lnTo>
                    <a:pt x="7394" y="4752"/>
                  </a:lnTo>
                  <a:lnTo>
                    <a:pt x="7276" y="4655"/>
                  </a:lnTo>
                  <a:lnTo>
                    <a:pt x="7157" y="4597"/>
                  </a:lnTo>
                  <a:lnTo>
                    <a:pt x="6940" y="4499"/>
                  </a:lnTo>
                  <a:lnTo>
                    <a:pt x="6752" y="4363"/>
                  </a:lnTo>
                  <a:lnTo>
                    <a:pt x="6604" y="4188"/>
                  </a:lnTo>
                  <a:lnTo>
                    <a:pt x="6486" y="3993"/>
                  </a:lnTo>
                  <a:lnTo>
                    <a:pt x="6377" y="3817"/>
                  </a:lnTo>
                  <a:lnTo>
                    <a:pt x="6288" y="3623"/>
                  </a:lnTo>
                  <a:lnTo>
                    <a:pt x="6210" y="3525"/>
                  </a:lnTo>
                  <a:lnTo>
                    <a:pt x="6131" y="3447"/>
                  </a:lnTo>
                  <a:lnTo>
                    <a:pt x="5992" y="3389"/>
                  </a:lnTo>
                  <a:lnTo>
                    <a:pt x="5834" y="3292"/>
                  </a:lnTo>
                  <a:lnTo>
                    <a:pt x="5637" y="3155"/>
                  </a:lnTo>
                  <a:lnTo>
                    <a:pt x="5430" y="3019"/>
                  </a:lnTo>
                  <a:lnTo>
                    <a:pt x="5203" y="2844"/>
                  </a:lnTo>
                  <a:lnTo>
                    <a:pt x="4946" y="2668"/>
                  </a:lnTo>
                  <a:lnTo>
                    <a:pt x="4699" y="2493"/>
                  </a:lnTo>
                  <a:lnTo>
                    <a:pt x="4452" y="2279"/>
                  </a:lnTo>
                  <a:lnTo>
                    <a:pt x="4196" y="2104"/>
                  </a:lnTo>
                  <a:lnTo>
                    <a:pt x="3959" y="1928"/>
                  </a:lnTo>
                  <a:lnTo>
                    <a:pt x="3732" y="1772"/>
                  </a:lnTo>
                  <a:lnTo>
                    <a:pt x="3514" y="1617"/>
                  </a:lnTo>
                  <a:lnTo>
                    <a:pt x="3337" y="1500"/>
                  </a:lnTo>
                  <a:lnTo>
                    <a:pt x="3169" y="1402"/>
                  </a:lnTo>
                  <a:lnTo>
                    <a:pt x="3050" y="1344"/>
                  </a:lnTo>
                  <a:lnTo>
                    <a:pt x="2971" y="1324"/>
                  </a:lnTo>
                  <a:lnTo>
                    <a:pt x="2823" y="1305"/>
                  </a:lnTo>
                  <a:lnTo>
                    <a:pt x="2626" y="1247"/>
                  </a:lnTo>
                  <a:lnTo>
                    <a:pt x="2389" y="1169"/>
                  </a:lnTo>
                  <a:lnTo>
                    <a:pt x="2142" y="1071"/>
                  </a:lnTo>
                  <a:lnTo>
                    <a:pt x="1886" y="974"/>
                  </a:lnTo>
                  <a:lnTo>
                    <a:pt x="1659" y="896"/>
                  </a:lnTo>
                  <a:lnTo>
                    <a:pt x="1481" y="799"/>
                  </a:lnTo>
                  <a:lnTo>
                    <a:pt x="1352" y="740"/>
                  </a:lnTo>
                  <a:lnTo>
                    <a:pt x="1204" y="643"/>
                  </a:lnTo>
                  <a:lnTo>
                    <a:pt x="1027" y="565"/>
                  </a:lnTo>
                  <a:lnTo>
                    <a:pt x="829" y="467"/>
                  </a:lnTo>
                  <a:lnTo>
                    <a:pt x="642" y="351"/>
                  </a:lnTo>
                  <a:lnTo>
                    <a:pt x="444" y="273"/>
                  </a:lnTo>
                  <a:lnTo>
                    <a:pt x="267" y="175"/>
                  </a:lnTo>
                  <a:lnTo>
                    <a:pt x="0" y="0"/>
                  </a:lnTo>
                  <a:lnTo>
                    <a:pt x="0" y="21600"/>
                  </a:lnTo>
                  <a:lnTo>
                    <a:pt x="21600" y="21600"/>
                  </a:lnTo>
                  <a:lnTo>
                    <a:pt x="21600" y="7752"/>
                  </a:lnTo>
                  <a:lnTo>
                    <a:pt x="21442" y="7771"/>
                  </a:lnTo>
                  <a:lnTo>
                    <a:pt x="21294" y="7771"/>
                  </a:lnTo>
                  <a:lnTo>
                    <a:pt x="21156" y="7752"/>
                  </a:lnTo>
                  <a:lnTo>
                    <a:pt x="21047" y="7713"/>
                  </a:lnTo>
                  <a:lnTo>
                    <a:pt x="20929" y="7654"/>
                  </a:lnTo>
                  <a:lnTo>
                    <a:pt x="20840" y="7596"/>
                  </a:lnTo>
                  <a:lnTo>
                    <a:pt x="20751" y="7557"/>
                  </a:lnTo>
                  <a:lnTo>
                    <a:pt x="20672" y="7538"/>
                  </a:lnTo>
                  <a:close/>
                </a:path>
              </a:pathLst>
            </a:custGeom>
            <a:solidFill>
              <a:srgbClr val="BFA07C">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14" name="Shape"/>
            <p:cNvSpPr/>
            <p:nvPr/>
          </p:nvSpPr>
          <p:spPr>
            <a:xfrm>
              <a:off x="0" y="-1"/>
              <a:ext cx="194195" cy="180847"/>
            </a:xfrm>
            <a:custGeom>
              <a:avLst/>
              <a:gdLst/>
              <a:ahLst/>
              <a:cxnLst>
                <a:cxn ang="0">
                  <a:pos x="wd2" y="hd2"/>
                </a:cxn>
                <a:cxn ang="5400000">
                  <a:pos x="wd2" y="hd2"/>
                </a:cxn>
                <a:cxn ang="10800000">
                  <a:pos x="wd2" y="hd2"/>
                </a:cxn>
                <a:cxn ang="16200000">
                  <a:pos x="wd2" y="hd2"/>
                </a:cxn>
              </a:cxnLst>
              <a:rect l="0" t="0" r="r" b="b"/>
              <a:pathLst>
                <a:path w="21600" h="21600" extrusionOk="0">
                  <a:moveTo>
                    <a:pt x="0" y="4072"/>
                  </a:moveTo>
                  <a:lnTo>
                    <a:pt x="954" y="3934"/>
                  </a:lnTo>
                  <a:lnTo>
                    <a:pt x="1840" y="3658"/>
                  </a:lnTo>
                  <a:lnTo>
                    <a:pt x="3475" y="3243"/>
                  </a:lnTo>
                  <a:lnTo>
                    <a:pt x="4088" y="2967"/>
                  </a:lnTo>
                  <a:lnTo>
                    <a:pt x="4633" y="2829"/>
                  </a:lnTo>
                  <a:lnTo>
                    <a:pt x="5110" y="2622"/>
                  </a:lnTo>
                  <a:lnTo>
                    <a:pt x="5724" y="2415"/>
                  </a:lnTo>
                  <a:lnTo>
                    <a:pt x="6405" y="2001"/>
                  </a:lnTo>
                  <a:lnTo>
                    <a:pt x="6814" y="1794"/>
                  </a:lnTo>
                  <a:lnTo>
                    <a:pt x="7155" y="1656"/>
                  </a:lnTo>
                  <a:lnTo>
                    <a:pt x="7359" y="1449"/>
                  </a:lnTo>
                  <a:lnTo>
                    <a:pt x="7632" y="1311"/>
                  </a:lnTo>
                  <a:lnTo>
                    <a:pt x="7768" y="1311"/>
                  </a:lnTo>
                  <a:lnTo>
                    <a:pt x="7904" y="483"/>
                  </a:lnTo>
                  <a:lnTo>
                    <a:pt x="8109" y="207"/>
                  </a:lnTo>
                  <a:lnTo>
                    <a:pt x="8313" y="138"/>
                  </a:lnTo>
                  <a:lnTo>
                    <a:pt x="8585" y="138"/>
                  </a:lnTo>
                  <a:lnTo>
                    <a:pt x="9062" y="0"/>
                  </a:lnTo>
                  <a:lnTo>
                    <a:pt x="11788" y="0"/>
                  </a:lnTo>
                  <a:lnTo>
                    <a:pt x="12810" y="345"/>
                  </a:lnTo>
                  <a:lnTo>
                    <a:pt x="13764" y="690"/>
                  </a:lnTo>
                  <a:lnTo>
                    <a:pt x="14854" y="1035"/>
                  </a:lnTo>
                  <a:lnTo>
                    <a:pt x="15944" y="1656"/>
                  </a:lnTo>
                  <a:lnTo>
                    <a:pt x="17035" y="2070"/>
                  </a:lnTo>
                  <a:lnTo>
                    <a:pt x="18670" y="2898"/>
                  </a:lnTo>
                  <a:lnTo>
                    <a:pt x="19011" y="3105"/>
                  </a:lnTo>
                  <a:lnTo>
                    <a:pt x="19488" y="3934"/>
                  </a:lnTo>
                  <a:lnTo>
                    <a:pt x="20033" y="5038"/>
                  </a:lnTo>
                  <a:lnTo>
                    <a:pt x="20510" y="6280"/>
                  </a:lnTo>
                  <a:lnTo>
                    <a:pt x="20714" y="7246"/>
                  </a:lnTo>
                  <a:lnTo>
                    <a:pt x="20782" y="8902"/>
                  </a:lnTo>
                  <a:lnTo>
                    <a:pt x="20987" y="11663"/>
                  </a:lnTo>
                  <a:lnTo>
                    <a:pt x="21123" y="14285"/>
                  </a:lnTo>
                  <a:lnTo>
                    <a:pt x="21259" y="15803"/>
                  </a:lnTo>
                  <a:lnTo>
                    <a:pt x="21600" y="16631"/>
                  </a:lnTo>
                  <a:lnTo>
                    <a:pt x="21600" y="17183"/>
                  </a:lnTo>
                  <a:lnTo>
                    <a:pt x="21327" y="17597"/>
                  </a:lnTo>
                  <a:lnTo>
                    <a:pt x="20850" y="17735"/>
                  </a:lnTo>
                  <a:lnTo>
                    <a:pt x="20101" y="17942"/>
                  </a:lnTo>
                  <a:lnTo>
                    <a:pt x="19420" y="18081"/>
                  </a:lnTo>
                  <a:lnTo>
                    <a:pt x="18738" y="18288"/>
                  </a:lnTo>
                  <a:lnTo>
                    <a:pt x="18193" y="18564"/>
                  </a:lnTo>
                  <a:lnTo>
                    <a:pt x="17716" y="18771"/>
                  </a:lnTo>
                  <a:lnTo>
                    <a:pt x="17239" y="19047"/>
                  </a:lnTo>
                  <a:lnTo>
                    <a:pt x="16558" y="19323"/>
                  </a:lnTo>
                  <a:lnTo>
                    <a:pt x="16013" y="19530"/>
                  </a:lnTo>
                  <a:lnTo>
                    <a:pt x="15263" y="19875"/>
                  </a:lnTo>
                  <a:lnTo>
                    <a:pt x="14105" y="20289"/>
                  </a:lnTo>
                  <a:lnTo>
                    <a:pt x="12878" y="20772"/>
                  </a:lnTo>
                  <a:lnTo>
                    <a:pt x="11515" y="21186"/>
                  </a:lnTo>
                  <a:lnTo>
                    <a:pt x="10221" y="21462"/>
                  </a:lnTo>
                  <a:lnTo>
                    <a:pt x="8926" y="21600"/>
                  </a:lnTo>
                  <a:lnTo>
                    <a:pt x="7836" y="21393"/>
                  </a:lnTo>
                  <a:lnTo>
                    <a:pt x="6814" y="21186"/>
                  </a:lnTo>
                  <a:lnTo>
                    <a:pt x="5724" y="21048"/>
                  </a:lnTo>
                  <a:lnTo>
                    <a:pt x="4633" y="20841"/>
                  </a:lnTo>
                  <a:lnTo>
                    <a:pt x="2453" y="20841"/>
                  </a:lnTo>
                  <a:lnTo>
                    <a:pt x="1499" y="20910"/>
                  </a:lnTo>
                  <a:lnTo>
                    <a:pt x="613" y="21117"/>
                  </a:lnTo>
                  <a:lnTo>
                    <a:pt x="0" y="21255"/>
                  </a:lnTo>
                  <a:lnTo>
                    <a:pt x="0" y="4072"/>
                  </a:lnTo>
                  <a:close/>
                </a:path>
              </a:pathLst>
            </a:custGeom>
            <a:solidFill>
              <a:srgbClr val="7F99B2">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15" name="Shape"/>
            <p:cNvSpPr/>
            <p:nvPr/>
          </p:nvSpPr>
          <p:spPr>
            <a:xfrm>
              <a:off x="45475" y="-1"/>
              <a:ext cx="148720" cy="180847"/>
            </a:xfrm>
            <a:custGeom>
              <a:avLst/>
              <a:gdLst/>
              <a:ahLst/>
              <a:cxnLst>
                <a:cxn ang="0">
                  <a:pos x="wd2" y="hd2"/>
                </a:cxn>
                <a:cxn ang="5400000">
                  <a:pos x="wd2" y="hd2"/>
                </a:cxn>
                <a:cxn ang="10800000">
                  <a:pos x="wd2" y="hd2"/>
                </a:cxn>
                <a:cxn ang="16200000">
                  <a:pos x="wd2" y="hd2"/>
                </a:cxn>
              </a:cxnLst>
              <a:rect l="0" t="0" r="r" b="b"/>
              <a:pathLst>
                <a:path w="21600" h="21600" extrusionOk="0">
                  <a:moveTo>
                    <a:pt x="3644" y="21393"/>
                  </a:moveTo>
                  <a:lnTo>
                    <a:pt x="5067" y="21600"/>
                  </a:lnTo>
                  <a:lnTo>
                    <a:pt x="6756" y="21462"/>
                  </a:lnTo>
                  <a:lnTo>
                    <a:pt x="8444" y="21186"/>
                  </a:lnTo>
                  <a:lnTo>
                    <a:pt x="10222" y="20772"/>
                  </a:lnTo>
                  <a:lnTo>
                    <a:pt x="11822" y="20289"/>
                  </a:lnTo>
                  <a:lnTo>
                    <a:pt x="13333" y="19875"/>
                  </a:lnTo>
                  <a:lnTo>
                    <a:pt x="14311" y="19530"/>
                  </a:lnTo>
                  <a:lnTo>
                    <a:pt x="15022" y="19323"/>
                  </a:lnTo>
                  <a:lnTo>
                    <a:pt x="15911" y="19047"/>
                  </a:lnTo>
                  <a:lnTo>
                    <a:pt x="16533" y="18771"/>
                  </a:lnTo>
                  <a:lnTo>
                    <a:pt x="17156" y="18564"/>
                  </a:lnTo>
                  <a:lnTo>
                    <a:pt x="17867" y="18288"/>
                  </a:lnTo>
                  <a:lnTo>
                    <a:pt x="18756" y="18081"/>
                  </a:lnTo>
                  <a:lnTo>
                    <a:pt x="19644" y="17942"/>
                  </a:lnTo>
                  <a:lnTo>
                    <a:pt x="20622" y="17735"/>
                  </a:lnTo>
                  <a:lnTo>
                    <a:pt x="21244" y="17597"/>
                  </a:lnTo>
                  <a:lnTo>
                    <a:pt x="21600" y="17183"/>
                  </a:lnTo>
                  <a:lnTo>
                    <a:pt x="21600" y="16631"/>
                  </a:lnTo>
                  <a:lnTo>
                    <a:pt x="21156" y="15803"/>
                  </a:lnTo>
                  <a:lnTo>
                    <a:pt x="20978" y="14285"/>
                  </a:lnTo>
                  <a:lnTo>
                    <a:pt x="20800" y="11663"/>
                  </a:lnTo>
                  <a:lnTo>
                    <a:pt x="20533" y="8902"/>
                  </a:lnTo>
                  <a:lnTo>
                    <a:pt x="20444" y="7246"/>
                  </a:lnTo>
                  <a:lnTo>
                    <a:pt x="20178" y="6280"/>
                  </a:lnTo>
                  <a:lnTo>
                    <a:pt x="19556" y="5038"/>
                  </a:lnTo>
                  <a:lnTo>
                    <a:pt x="18844" y="3934"/>
                  </a:lnTo>
                  <a:lnTo>
                    <a:pt x="18222" y="3105"/>
                  </a:lnTo>
                  <a:lnTo>
                    <a:pt x="17778" y="2898"/>
                  </a:lnTo>
                  <a:lnTo>
                    <a:pt x="15644" y="2070"/>
                  </a:lnTo>
                  <a:lnTo>
                    <a:pt x="14222" y="1656"/>
                  </a:lnTo>
                  <a:lnTo>
                    <a:pt x="12800" y="1035"/>
                  </a:lnTo>
                  <a:lnTo>
                    <a:pt x="11378" y="690"/>
                  </a:lnTo>
                  <a:lnTo>
                    <a:pt x="10133" y="345"/>
                  </a:lnTo>
                  <a:lnTo>
                    <a:pt x="8800" y="0"/>
                  </a:lnTo>
                  <a:lnTo>
                    <a:pt x="5244" y="0"/>
                  </a:lnTo>
                  <a:lnTo>
                    <a:pt x="4622" y="138"/>
                  </a:lnTo>
                  <a:lnTo>
                    <a:pt x="4267" y="138"/>
                  </a:lnTo>
                  <a:lnTo>
                    <a:pt x="4089" y="276"/>
                  </a:lnTo>
                  <a:lnTo>
                    <a:pt x="4089" y="414"/>
                  </a:lnTo>
                  <a:lnTo>
                    <a:pt x="4267" y="483"/>
                  </a:lnTo>
                  <a:lnTo>
                    <a:pt x="4444" y="621"/>
                  </a:lnTo>
                  <a:lnTo>
                    <a:pt x="4889" y="690"/>
                  </a:lnTo>
                  <a:lnTo>
                    <a:pt x="5956" y="966"/>
                  </a:lnTo>
                  <a:lnTo>
                    <a:pt x="6222" y="1173"/>
                  </a:lnTo>
                  <a:lnTo>
                    <a:pt x="6844" y="1449"/>
                  </a:lnTo>
                  <a:lnTo>
                    <a:pt x="7733" y="2070"/>
                  </a:lnTo>
                  <a:lnTo>
                    <a:pt x="8622" y="2760"/>
                  </a:lnTo>
                  <a:lnTo>
                    <a:pt x="8889" y="3105"/>
                  </a:lnTo>
                  <a:lnTo>
                    <a:pt x="8444" y="3658"/>
                  </a:lnTo>
                  <a:lnTo>
                    <a:pt x="7644" y="4486"/>
                  </a:lnTo>
                  <a:lnTo>
                    <a:pt x="6756" y="5452"/>
                  </a:lnTo>
                  <a:lnTo>
                    <a:pt x="6311" y="6142"/>
                  </a:lnTo>
                  <a:lnTo>
                    <a:pt x="6133" y="7108"/>
                  </a:lnTo>
                  <a:lnTo>
                    <a:pt x="6044" y="8488"/>
                  </a:lnTo>
                  <a:lnTo>
                    <a:pt x="5778" y="9730"/>
                  </a:lnTo>
                  <a:lnTo>
                    <a:pt x="5511" y="10420"/>
                  </a:lnTo>
                  <a:lnTo>
                    <a:pt x="5067" y="10627"/>
                  </a:lnTo>
                  <a:lnTo>
                    <a:pt x="4444" y="10835"/>
                  </a:lnTo>
                  <a:lnTo>
                    <a:pt x="3644" y="11111"/>
                  </a:lnTo>
                  <a:lnTo>
                    <a:pt x="2756" y="11387"/>
                  </a:lnTo>
                  <a:lnTo>
                    <a:pt x="1778" y="11732"/>
                  </a:lnTo>
                  <a:lnTo>
                    <a:pt x="978" y="12008"/>
                  </a:lnTo>
                  <a:lnTo>
                    <a:pt x="533" y="12284"/>
                  </a:lnTo>
                  <a:lnTo>
                    <a:pt x="178" y="12491"/>
                  </a:lnTo>
                  <a:lnTo>
                    <a:pt x="89" y="12974"/>
                  </a:lnTo>
                  <a:lnTo>
                    <a:pt x="0" y="13802"/>
                  </a:lnTo>
                  <a:lnTo>
                    <a:pt x="0" y="14975"/>
                  </a:lnTo>
                  <a:lnTo>
                    <a:pt x="89" y="16217"/>
                  </a:lnTo>
                  <a:lnTo>
                    <a:pt x="356" y="17666"/>
                  </a:lnTo>
                  <a:lnTo>
                    <a:pt x="1067" y="19116"/>
                  </a:lnTo>
                  <a:lnTo>
                    <a:pt x="2133" y="20358"/>
                  </a:lnTo>
                  <a:lnTo>
                    <a:pt x="3644" y="21393"/>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16" name="Shape"/>
            <p:cNvSpPr/>
            <p:nvPr/>
          </p:nvSpPr>
          <p:spPr>
            <a:xfrm>
              <a:off x="0" y="135633"/>
              <a:ext cx="149948" cy="150706"/>
            </a:xfrm>
            <a:custGeom>
              <a:avLst/>
              <a:gdLst/>
              <a:ahLst/>
              <a:cxnLst>
                <a:cxn ang="0">
                  <a:pos x="wd2" y="hd2"/>
                </a:cxn>
                <a:cxn ang="5400000">
                  <a:pos x="wd2" y="hd2"/>
                </a:cxn>
                <a:cxn ang="10800000">
                  <a:pos x="wd2" y="hd2"/>
                </a:cxn>
                <a:cxn ang="16200000">
                  <a:pos x="wd2" y="hd2"/>
                </a:cxn>
              </a:cxnLst>
              <a:rect l="0" t="0" r="r" b="b"/>
              <a:pathLst>
                <a:path w="21600" h="21600" extrusionOk="0">
                  <a:moveTo>
                    <a:pt x="0" y="1329"/>
                  </a:moveTo>
                  <a:lnTo>
                    <a:pt x="267" y="1080"/>
                  </a:lnTo>
                  <a:lnTo>
                    <a:pt x="1067" y="498"/>
                  </a:lnTo>
                  <a:lnTo>
                    <a:pt x="1867" y="0"/>
                  </a:lnTo>
                  <a:lnTo>
                    <a:pt x="2578" y="0"/>
                  </a:lnTo>
                  <a:lnTo>
                    <a:pt x="2933" y="166"/>
                  </a:lnTo>
                  <a:lnTo>
                    <a:pt x="3467" y="332"/>
                  </a:lnTo>
                  <a:lnTo>
                    <a:pt x="4089" y="415"/>
                  </a:lnTo>
                  <a:lnTo>
                    <a:pt x="5511" y="415"/>
                  </a:lnTo>
                  <a:lnTo>
                    <a:pt x="6222" y="498"/>
                  </a:lnTo>
                  <a:lnTo>
                    <a:pt x="6844" y="582"/>
                  </a:lnTo>
                  <a:lnTo>
                    <a:pt x="7289" y="748"/>
                  </a:lnTo>
                  <a:lnTo>
                    <a:pt x="7644" y="1080"/>
                  </a:lnTo>
                  <a:lnTo>
                    <a:pt x="8356" y="1662"/>
                  </a:lnTo>
                  <a:lnTo>
                    <a:pt x="9244" y="2243"/>
                  </a:lnTo>
                  <a:lnTo>
                    <a:pt x="11022" y="3572"/>
                  </a:lnTo>
                  <a:lnTo>
                    <a:pt x="11911" y="4154"/>
                  </a:lnTo>
                  <a:lnTo>
                    <a:pt x="12622" y="4486"/>
                  </a:lnTo>
                  <a:lnTo>
                    <a:pt x="13067" y="4735"/>
                  </a:lnTo>
                  <a:lnTo>
                    <a:pt x="13689" y="4818"/>
                  </a:lnTo>
                  <a:lnTo>
                    <a:pt x="14044" y="4902"/>
                  </a:lnTo>
                  <a:lnTo>
                    <a:pt x="14311" y="4985"/>
                  </a:lnTo>
                  <a:lnTo>
                    <a:pt x="14578" y="5151"/>
                  </a:lnTo>
                  <a:lnTo>
                    <a:pt x="14756" y="5400"/>
                  </a:lnTo>
                  <a:lnTo>
                    <a:pt x="15289" y="5732"/>
                  </a:lnTo>
                  <a:lnTo>
                    <a:pt x="16711" y="6895"/>
                  </a:lnTo>
                  <a:lnTo>
                    <a:pt x="17511" y="7560"/>
                  </a:lnTo>
                  <a:lnTo>
                    <a:pt x="18222" y="8058"/>
                  </a:lnTo>
                  <a:lnTo>
                    <a:pt x="18844" y="8474"/>
                  </a:lnTo>
                  <a:lnTo>
                    <a:pt x="19289" y="8640"/>
                  </a:lnTo>
                  <a:lnTo>
                    <a:pt x="19289" y="9803"/>
                  </a:lnTo>
                  <a:lnTo>
                    <a:pt x="19111" y="10883"/>
                  </a:lnTo>
                  <a:lnTo>
                    <a:pt x="18844" y="11880"/>
                  </a:lnTo>
                  <a:lnTo>
                    <a:pt x="18311" y="12295"/>
                  </a:lnTo>
                  <a:lnTo>
                    <a:pt x="16889" y="12960"/>
                  </a:lnTo>
                  <a:lnTo>
                    <a:pt x="16356" y="13043"/>
                  </a:lnTo>
                  <a:lnTo>
                    <a:pt x="15467" y="13375"/>
                  </a:lnTo>
                  <a:lnTo>
                    <a:pt x="15289" y="13708"/>
                  </a:lnTo>
                  <a:lnTo>
                    <a:pt x="15378" y="13874"/>
                  </a:lnTo>
                  <a:lnTo>
                    <a:pt x="15733" y="14372"/>
                  </a:lnTo>
                  <a:lnTo>
                    <a:pt x="16356" y="14788"/>
                  </a:lnTo>
                  <a:lnTo>
                    <a:pt x="16978" y="15120"/>
                  </a:lnTo>
                  <a:lnTo>
                    <a:pt x="17689" y="15286"/>
                  </a:lnTo>
                  <a:lnTo>
                    <a:pt x="18133" y="15452"/>
                  </a:lnTo>
                  <a:lnTo>
                    <a:pt x="18667" y="15286"/>
                  </a:lnTo>
                  <a:lnTo>
                    <a:pt x="19467" y="15286"/>
                  </a:lnTo>
                  <a:lnTo>
                    <a:pt x="20000" y="15702"/>
                  </a:lnTo>
                  <a:lnTo>
                    <a:pt x="20800" y="16532"/>
                  </a:lnTo>
                  <a:lnTo>
                    <a:pt x="21422" y="17529"/>
                  </a:lnTo>
                  <a:lnTo>
                    <a:pt x="21600" y="18443"/>
                  </a:lnTo>
                  <a:lnTo>
                    <a:pt x="20444" y="18858"/>
                  </a:lnTo>
                  <a:lnTo>
                    <a:pt x="20000" y="19357"/>
                  </a:lnTo>
                  <a:lnTo>
                    <a:pt x="19644" y="19855"/>
                  </a:lnTo>
                  <a:lnTo>
                    <a:pt x="19467" y="20022"/>
                  </a:lnTo>
                  <a:lnTo>
                    <a:pt x="18311" y="20105"/>
                  </a:lnTo>
                  <a:lnTo>
                    <a:pt x="17067" y="20188"/>
                  </a:lnTo>
                  <a:lnTo>
                    <a:pt x="15733" y="20520"/>
                  </a:lnTo>
                  <a:lnTo>
                    <a:pt x="14578" y="20769"/>
                  </a:lnTo>
                  <a:lnTo>
                    <a:pt x="13422" y="21102"/>
                  </a:lnTo>
                  <a:lnTo>
                    <a:pt x="12356" y="21268"/>
                  </a:lnTo>
                  <a:lnTo>
                    <a:pt x="11467" y="21434"/>
                  </a:lnTo>
                  <a:lnTo>
                    <a:pt x="10844" y="21517"/>
                  </a:lnTo>
                  <a:lnTo>
                    <a:pt x="10044" y="21517"/>
                  </a:lnTo>
                  <a:lnTo>
                    <a:pt x="8889" y="21600"/>
                  </a:lnTo>
                  <a:lnTo>
                    <a:pt x="5867" y="21600"/>
                  </a:lnTo>
                  <a:lnTo>
                    <a:pt x="4089" y="21517"/>
                  </a:lnTo>
                  <a:lnTo>
                    <a:pt x="2578" y="21351"/>
                  </a:lnTo>
                  <a:lnTo>
                    <a:pt x="1156" y="21102"/>
                  </a:lnTo>
                  <a:lnTo>
                    <a:pt x="0" y="20686"/>
                  </a:lnTo>
                  <a:lnTo>
                    <a:pt x="0" y="1329"/>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17" name="Shape"/>
            <p:cNvSpPr/>
            <p:nvPr/>
          </p:nvSpPr>
          <p:spPr>
            <a:xfrm>
              <a:off x="159780" y="220260"/>
              <a:ext cx="83578" cy="61442"/>
            </a:xfrm>
            <a:custGeom>
              <a:avLst/>
              <a:gdLst/>
              <a:ahLst/>
              <a:cxnLst>
                <a:cxn ang="0">
                  <a:pos x="wd2" y="hd2"/>
                </a:cxn>
                <a:cxn ang="5400000">
                  <a:pos x="wd2" y="hd2"/>
                </a:cxn>
                <a:cxn ang="10800000">
                  <a:pos x="wd2" y="hd2"/>
                </a:cxn>
                <a:cxn ang="16200000">
                  <a:pos x="wd2" y="hd2"/>
                </a:cxn>
              </a:cxnLst>
              <a:rect l="0" t="0" r="r" b="b"/>
              <a:pathLst>
                <a:path w="21600" h="21600" extrusionOk="0">
                  <a:moveTo>
                    <a:pt x="640" y="4279"/>
                  </a:moveTo>
                  <a:lnTo>
                    <a:pt x="320" y="6317"/>
                  </a:lnTo>
                  <a:lnTo>
                    <a:pt x="0" y="9577"/>
                  </a:lnTo>
                  <a:lnTo>
                    <a:pt x="0" y="14672"/>
                  </a:lnTo>
                  <a:lnTo>
                    <a:pt x="960" y="14672"/>
                  </a:lnTo>
                  <a:lnTo>
                    <a:pt x="2080" y="14875"/>
                  </a:lnTo>
                  <a:lnTo>
                    <a:pt x="3360" y="14875"/>
                  </a:lnTo>
                  <a:lnTo>
                    <a:pt x="4480" y="15079"/>
                  </a:lnTo>
                  <a:lnTo>
                    <a:pt x="5760" y="15079"/>
                  </a:lnTo>
                  <a:lnTo>
                    <a:pt x="6720" y="15487"/>
                  </a:lnTo>
                  <a:lnTo>
                    <a:pt x="7360" y="15691"/>
                  </a:lnTo>
                  <a:lnTo>
                    <a:pt x="7840" y="15894"/>
                  </a:lnTo>
                  <a:lnTo>
                    <a:pt x="8800" y="17117"/>
                  </a:lnTo>
                  <a:lnTo>
                    <a:pt x="9600" y="17932"/>
                  </a:lnTo>
                  <a:lnTo>
                    <a:pt x="11520" y="19970"/>
                  </a:lnTo>
                  <a:lnTo>
                    <a:pt x="12160" y="20785"/>
                  </a:lnTo>
                  <a:lnTo>
                    <a:pt x="12960" y="21192"/>
                  </a:lnTo>
                  <a:lnTo>
                    <a:pt x="13280" y="21600"/>
                  </a:lnTo>
                  <a:lnTo>
                    <a:pt x="13920" y="21192"/>
                  </a:lnTo>
                  <a:lnTo>
                    <a:pt x="14880" y="20377"/>
                  </a:lnTo>
                  <a:lnTo>
                    <a:pt x="16160" y="19155"/>
                  </a:lnTo>
                  <a:lnTo>
                    <a:pt x="17440" y="17728"/>
                  </a:lnTo>
                  <a:lnTo>
                    <a:pt x="18560" y="16506"/>
                  </a:lnTo>
                  <a:lnTo>
                    <a:pt x="20320" y="14264"/>
                  </a:lnTo>
                  <a:lnTo>
                    <a:pt x="20960" y="12634"/>
                  </a:lnTo>
                  <a:lnTo>
                    <a:pt x="21280" y="11004"/>
                  </a:lnTo>
                  <a:lnTo>
                    <a:pt x="21600" y="9577"/>
                  </a:lnTo>
                  <a:lnTo>
                    <a:pt x="21600" y="8558"/>
                  </a:lnTo>
                  <a:lnTo>
                    <a:pt x="21120" y="7132"/>
                  </a:lnTo>
                  <a:lnTo>
                    <a:pt x="19840" y="4687"/>
                  </a:lnTo>
                  <a:lnTo>
                    <a:pt x="18240" y="2242"/>
                  </a:lnTo>
                  <a:lnTo>
                    <a:pt x="17280" y="815"/>
                  </a:lnTo>
                  <a:lnTo>
                    <a:pt x="16640" y="611"/>
                  </a:lnTo>
                  <a:lnTo>
                    <a:pt x="15680" y="408"/>
                  </a:lnTo>
                  <a:lnTo>
                    <a:pt x="14400" y="408"/>
                  </a:lnTo>
                  <a:lnTo>
                    <a:pt x="13120" y="204"/>
                  </a:lnTo>
                  <a:lnTo>
                    <a:pt x="11680" y="204"/>
                  </a:lnTo>
                  <a:lnTo>
                    <a:pt x="10400" y="0"/>
                  </a:lnTo>
                  <a:lnTo>
                    <a:pt x="9280" y="0"/>
                  </a:lnTo>
                  <a:lnTo>
                    <a:pt x="8480" y="204"/>
                  </a:lnTo>
                  <a:lnTo>
                    <a:pt x="7840" y="408"/>
                  </a:lnTo>
                  <a:lnTo>
                    <a:pt x="6720" y="815"/>
                  </a:lnTo>
                  <a:lnTo>
                    <a:pt x="5440" y="1630"/>
                  </a:lnTo>
                  <a:lnTo>
                    <a:pt x="4160" y="2242"/>
                  </a:lnTo>
                  <a:lnTo>
                    <a:pt x="2880" y="3057"/>
                  </a:lnTo>
                  <a:lnTo>
                    <a:pt x="1760" y="3668"/>
                  </a:lnTo>
                  <a:lnTo>
                    <a:pt x="960" y="4075"/>
                  </a:lnTo>
                  <a:lnTo>
                    <a:pt x="640" y="4279"/>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18" name="Shape"/>
            <p:cNvSpPr/>
            <p:nvPr/>
          </p:nvSpPr>
          <p:spPr>
            <a:xfrm>
              <a:off x="234754" y="374442"/>
              <a:ext cx="49164" cy="17390"/>
            </a:xfrm>
            <a:custGeom>
              <a:avLst/>
              <a:gdLst/>
              <a:ahLst/>
              <a:cxnLst>
                <a:cxn ang="0">
                  <a:pos x="wd2" y="hd2"/>
                </a:cxn>
                <a:cxn ang="5400000">
                  <a:pos x="wd2" y="hd2"/>
                </a:cxn>
                <a:cxn ang="10800000">
                  <a:pos x="wd2" y="hd2"/>
                </a:cxn>
                <a:cxn ang="16200000">
                  <a:pos x="wd2" y="hd2"/>
                </a:cxn>
              </a:cxnLst>
              <a:rect l="0" t="0" r="r" b="b"/>
              <a:pathLst>
                <a:path w="21600" h="21600" extrusionOk="0">
                  <a:moveTo>
                    <a:pt x="5742" y="17876"/>
                  </a:moveTo>
                  <a:lnTo>
                    <a:pt x="7109" y="18621"/>
                  </a:lnTo>
                  <a:lnTo>
                    <a:pt x="11484" y="20110"/>
                  </a:lnTo>
                  <a:lnTo>
                    <a:pt x="13944" y="20855"/>
                  </a:lnTo>
                  <a:lnTo>
                    <a:pt x="16132" y="21600"/>
                  </a:lnTo>
                  <a:lnTo>
                    <a:pt x="19686" y="21600"/>
                  </a:lnTo>
                  <a:lnTo>
                    <a:pt x="20780" y="20110"/>
                  </a:lnTo>
                  <a:lnTo>
                    <a:pt x="21327" y="17131"/>
                  </a:lnTo>
                  <a:lnTo>
                    <a:pt x="21600" y="14152"/>
                  </a:lnTo>
                  <a:lnTo>
                    <a:pt x="21600" y="11172"/>
                  </a:lnTo>
                  <a:lnTo>
                    <a:pt x="20233" y="9683"/>
                  </a:lnTo>
                  <a:lnTo>
                    <a:pt x="17772" y="8193"/>
                  </a:lnTo>
                  <a:lnTo>
                    <a:pt x="15038" y="6703"/>
                  </a:lnTo>
                  <a:lnTo>
                    <a:pt x="12851" y="4469"/>
                  </a:lnTo>
                  <a:lnTo>
                    <a:pt x="10937" y="2234"/>
                  </a:lnTo>
                  <a:lnTo>
                    <a:pt x="8476" y="745"/>
                  </a:lnTo>
                  <a:lnTo>
                    <a:pt x="5742" y="0"/>
                  </a:lnTo>
                  <a:lnTo>
                    <a:pt x="4101" y="1490"/>
                  </a:lnTo>
                  <a:lnTo>
                    <a:pt x="2461" y="5959"/>
                  </a:lnTo>
                  <a:lnTo>
                    <a:pt x="820" y="9683"/>
                  </a:lnTo>
                  <a:lnTo>
                    <a:pt x="0" y="13407"/>
                  </a:lnTo>
                  <a:lnTo>
                    <a:pt x="273" y="15641"/>
                  </a:lnTo>
                  <a:lnTo>
                    <a:pt x="1367" y="17131"/>
                  </a:lnTo>
                  <a:lnTo>
                    <a:pt x="3008" y="17131"/>
                  </a:lnTo>
                  <a:lnTo>
                    <a:pt x="4648" y="17876"/>
                  </a:lnTo>
                  <a:lnTo>
                    <a:pt x="5742" y="17876"/>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19" name="Shape"/>
            <p:cNvSpPr/>
            <p:nvPr/>
          </p:nvSpPr>
          <p:spPr>
            <a:xfrm>
              <a:off x="275313" y="392990"/>
              <a:ext cx="70059" cy="32460"/>
            </a:xfrm>
            <a:custGeom>
              <a:avLst/>
              <a:gdLst/>
              <a:ahLst/>
              <a:cxnLst>
                <a:cxn ang="0">
                  <a:pos x="wd2" y="hd2"/>
                </a:cxn>
                <a:cxn ang="5400000">
                  <a:pos x="wd2" y="hd2"/>
                </a:cxn>
                <a:cxn ang="10800000">
                  <a:pos x="wd2" y="hd2"/>
                </a:cxn>
                <a:cxn ang="16200000">
                  <a:pos x="wd2" y="hd2"/>
                </a:cxn>
              </a:cxnLst>
              <a:rect l="0" t="0" r="r" b="b"/>
              <a:pathLst>
                <a:path w="21600" h="21600" extrusionOk="0">
                  <a:moveTo>
                    <a:pt x="11558" y="0"/>
                  </a:moveTo>
                  <a:lnTo>
                    <a:pt x="10800" y="0"/>
                  </a:lnTo>
                  <a:lnTo>
                    <a:pt x="8147" y="800"/>
                  </a:lnTo>
                  <a:lnTo>
                    <a:pt x="6821" y="2000"/>
                  </a:lnTo>
                  <a:lnTo>
                    <a:pt x="5305" y="2800"/>
                  </a:lnTo>
                  <a:lnTo>
                    <a:pt x="4168" y="4000"/>
                  </a:lnTo>
                  <a:lnTo>
                    <a:pt x="3221" y="5600"/>
                  </a:lnTo>
                  <a:lnTo>
                    <a:pt x="2653" y="6800"/>
                  </a:lnTo>
                  <a:lnTo>
                    <a:pt x="2084" y="9600"/>
                  </a:lnTo>
                  <a:lnTo>
                    <a:pt x="1326" y="11200"/>
                  </a:lnTo>
                  <a:lnTo>
                    <a:pt x="189" y="12800"/>
                  </a:lnTo>
                  <a:lnTo>
                    <a:pt x="0" y="14400"/>
                  </a:lnTo>
                  <a:lnTo>
                    <a:pt x="0" y="16400"/>
                  </a:lnTo>
                  <a:lnTo>
                    <a:pt x="568" y="18800"/>
                  </a:lnTo>
                  <a:lnTo>
                    <a:pt x="1516" y="19600"/>
                  </a:lnTo>
                  <a:lnTo>
                    <a:pt x="3032" y="19600"/>
                  </a:lnTo>
                  <a:lnTo>
                    <a:pt x="5116" y="19200"/>
                  </a:lnTo>
                  <a:lnTo>
                    <a:pt x="7958" y="19200"/>
                  </a:lnTo>
                  <a:lnTo>
                    <a:pt x="8337" y="19600"/>
                  </a:lnTo>
                  <a:lnTo>
                    <a:pt x="8716" y="20400"/>
                  </a:lnTo>
                  <a:lnTo>
                    <a:pt x="9284" y="21200"/>
                  </a:lnTo>
                  <a:lnTo>
                    <a:pt x="10232" y="21600"/>
                  </a:lnTo>
                  <a:lnTo>
                    <a:pt x="15916" y="21600"/>
                  </a:lnTo>
                  <a:lnTo>
                    <a:pt x="17811" y="21200"/>
                  </a:lnTo>
                  <a:lnTo>
                    <a:pt x="19326" y="20400"/>
                  </a:lnTo>
                  <a:lnTo>
                    <a:pt x="21221" y="18000"/>
                  </a:lnTo>
                  <a:lnTo>
                    <a:pt x="21600" y="14800"/>
                  </a:lnTo>
                  <a:lnTo>
                    <a:pt x="21411" y="12000"/>
                  </a:lnTo>
                  <a:lnTo>
                    <a:pt x="20842" y="8800"/>
                  </a:lnTo>
                  <a:lnTo>
                    <a:pt x="19516" y="6000"/>
                  </a:lnTo>
                  <a:lnTo>
                    <a:pt x="17811" y="3600"/>
                  </a:lnTo>
                  <a:lnTo>
                    <a:pt x="15726" y="2000"/>
                  </a:lnTo>
                  <a:lnTo>
                    <a:pt x="13832" y="800"/>
                  </a:lnTo>
                  <a:lnTo>
                    <a:pt x="11558" y="0"/>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0" name="Shape"/>
            <p:cNvSpPr/>
            <p:nvPr/>
          </p:nvSpPr>
          <p:spPr>
            <a:xfrm>
              <a:off x="1006615" y="338505"/>
              <a:ext cx="108160" cy="30142"/>
            </a:xfrm>
            <a:custGeom>
              <a:avLst/>
              <a:gdLst/>
              <a:ahLst/>
              <a:cxnLst>
                <a:cxn ang="0">
                  <a:pos x="wd2" y="hd2"/>
                </a:cxn>
                <a:cxn ang="5400000">
                  <a:pos x="wd2" y="hd2"/>
                </a:cxn>
                <a:cxn ang="10800000">
                  <a:pos x="wd2" y="hd2"/>
                </a:cxn>
                <a:cxn ang="16200000">
                  <a:pos x="wd2" y="hd2"/>
                </a:cxn>
              </a:cxnLst>
              <a:rect l="0" t="0" r="r" b="b"/>
              <a:pathLst>
                <a:path w="21600" h="21600" extrusionOk="0">
                  <a:moveTo>
                    <a:pt x="21600" y="17932"/>
                  </a:moveTo>
                  <a:lnTo>
                    <a:pt x="20990" y="15487"/>
                  </a:lnTo>
                  <a:lnTo>
                    <a:pt x="20624" y="14264"/>
                  </a:lnTo>
                  <a:lnTo>
                    <a:pt x="20014" y="12634"/>
                  </a:lnTo>
                  <a:lnTo>
                    <a:pt x="19403" y="11411"/>
                  </a:lnTo>
                  <a:lnTo>
                    <a:pt x="18915" y="11004"/>
                  </a:lnTo>
                  <a:lnTo>
                    <a:pt x="18305" y="10189"/>
                  </a:lnTo>
                  <a:lnTo>
                    <a:pt x="14522" y="10189"/>
                  </a:lnTo>
                  <a:lnTo>
                    <a:pt x="13668" y="9374"/>
                  </a:lnTo>
                  <a:lnTo>
                    <a:pt x="12692" y="8966"/>
                  </a:lnTo>
                  <a:lnTo>
                    <a:pt x="11837" y="8151"/>
                  </a:lnTo>
                  <a:lnTo>
                    <a:pt x="11105" y="7336"/>
                  </a:lnTo>
                  <a:lnTo>
                    <a:pt x="10495" y="5706"/>
                  </a:lnTo>
                  <a:lnTo>
                    <a:pt x="9885" y="4483"/>
                  </a:lnTo>
                  <a:lnTo>
                    <a:pt x="9153" y="2853"/>
                  </a:lnTo>
                  <a:lnTo>
                    <a:pt x="8542" y="1630"/>
                  </a:lnTo>
                  <a:lnTo>
                    <a:pt x="7810" y="408"/>
                  </a:lnTo>
                  <a:lnTo>
                    <a:pt x="6956" y="0"/>
                  </a:lnTo>
                  <a:lnTo>
                    <a:pt x="6224" y="0"/>
                  </a:lnTo>
                  <a:lnTo>
                    <a:pt x="5369" y="408"/>
                  </a:lnTo>
                  <a:lnTo>
                    <a:pt x="4637" y="2038"/>
                  </a:lnTo>
                  <a:lnTo>
                    <a:pt x="4027" y="4075"/>
                  </a:lnTo>
                  <a:lnTo>
                    <a:pt x="3417" y="5706"/>
                  </a:lnTo>
                  <a:lnTo>
                    <a:pt x="2685" y="7743"/>
                  </a:lnTo>
                  <a:lnTo>
                    <a:pt x="1220" y="12634"/>
                  </a:lnTo>
                  <a:lnTo>
                    <a:pt x="610" y="13857"/>
                  </a:lnTo>
                  <a:lnTo>
                    <a:pt x="0" y="14672"/>
                  </a:lnTo>
                  <a:lnTo>
                    <a:pt x="1708" y="14672"/>
                  </a:lnTo>
                  <a:lnTo>
                    <a:pt x="2197" y="15487"/>
                  </a:lnTo>
                  <a:lnTo>
                    <a:pt x="2685" y="16709"/>
                  </a:lnTo>
                  <a:lnTo>
                    <a:pt x="3295" y="17525"/>
                  </a:lnTo>
                  <a:lnTo>
                    <a:pt x="4149" y="18340"/>
                  </a:lnTo>
                  <a:lnTo>
                    <a:pt x="5247" y="19562"/>
                  </a:lnTo>
                  <a:lnTo>
                    <a:pt x="6468" y="20377"/>
                  </a:lnTo>
                  <a:lnTo>
                    <a:pt x="7810" y="20785"/>
                  </a:lnTo>
                  <a:lnTo>
                    <a:pt x="8908" y="21192"/>
                  </a:lnTo>
                  <a:lnTo>
                    <a:pt x="9641" y="21600"/>
                  </a:lnTo>
                  <a:lnTo>
                    <a:pt x="10007" y="21192"/>
                  </a:lnTo>
                  <a:lnTo>
                    <a:pt x="10373" y="18747"/>
                  </a:lnTo>
                  <a:lnTo>
                    <a:pt x="10739" y="17525"/>
                  </a:lnTo>
                  <a:lnTo>
                    <a:pt x="11471" y="17117"/>
                  </a:lnTo>
                  <a:lnTo>
                    <a:pt x="12081" y="17117"/>
                  </a:lnTo>
                  <a:lnTo>
                    <a:pt x="13302" y="17525"/>
                  </a:lnTo>
                  <a:lnTo>
                    <a:pt x="14644" y="17525"/>
                  </a:lnTo>
                  <a:lnTo>
                    <a:pt x="16231" y="17932"/>
                  </a:lnTo>
                  <a:lnTo>
                    <a:pt x="17817" y="17932"/>
                  </a:lnTo>
                  <a:lnTo>
                    <a:pt x="19281" y="18340"/>
                  </a:lnTo>
                  <a:lnTo>
                    <a:pt x="20624" y="17932"/>
                  </a:lnTo>
                  <a:lnTo>
                    <a:pt x="21600" y="17932"/>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1" name="Shape"/>
            <p:cNvSpPr/>
            <p:nvPr/>
          </p:nvSpPr>
          <p:spPr>
            <a:xfrm>
              <a:off x="1025051" y="207508"/>
              <a:ext cx="319562" cy="161139"/>
            </a:xfrm>
            <a:custGeom>
              <a:avLst/>
              <a:gdLst/>
              <a:ahLst/>
              <a:cxnLst>
                <a:cxn ang="0">
                  <a:pos x="wd2" y="hd2"/>
                </a:cxn>
                <a:cxn ang="5400000">
                  <a:pos x="wd2" y="hd2"/>
                </a:cxn>
                <a:cxn ang="10800000">
                  <a:pos x="wd2" y="hd2"/>
                </a:cxn>
                <a:cxn ang="16200000">
                  <a:pos x="wd2" y="hd2"/>
                </a:cxn>
              </a:cxnLst>
              <a:rect l="0" t="0" r="r" b="b"/>
              <a:pathLst>
                <a:path w="21600" h="21600" extrusionOk="0">
                  <a:moveTo>
                    <a:pt x="21600" y="3275"/>
                  </a:moveTo>
                  <a:lnTo>
                    <a:pt x="21351" y="3197"/>
                  </a:lnTo>
                  <a:lnTo>
                    <a:pt x="21018" y="3119"/>
                  </a:lnTo>
                  <a:lnTo>
                    <a:pt x="20478" y="2807"/>
                  </a:lnTo>
                  <a:lnTo>
                    <a:pt x="19938" y="2651"/>
                  </a:lnTo>
                  <a:lnTo>
                    <a:pt x="19191" y="2417"/>
                  </a:lnTo>
                  <a:lnTo>
                    <a:pt x="18485" y="2105"/>
                  </a:lnTo>
                  <a:lnTo>
                    <a:pt x="16906" y="1482"/>
                  </a:lnTo>
                  <a:lnTo>
                    <a:pt x="16075" y="1248"/>
                  </a:lnTo>
                  <a:lnTo>
                    <a:pt x="15286" y="858"/>
                  </a:lnTo>
                  <a:lnTo>
                    <a:pt x="14580" y="702"/>
                  </a:lnTo>
                  <a:lnTo>
                    <a:pt x="13874" y="390"/>
                  </a:lnTo>
                  <a:lnTo>
                    <a:pt x="13292" y="234"/>
                  </a:lnTo>
                  <a:lnTo>
                    <a:pt x="12794" y="78"/>
                  </a:lnTo>
                  <a:lnTo>
                    <a:pt x="12420" y="0"/>
                  </a:lnTo>
                  <a:lnTo>
                    <a:pt x="11922" y="0"/>
                  </a:lnTo>
                  <a:lnTo>
                    <a:pt x="11548" y="78"/>
                  </a:lnTo>
                  <a:lnTo>
                    <a:pt x="10634" y="78"/>
                  </a:lnTo>
                  <a:lnTo>
                    <a:pt x="10218" y="156"/>
                  </a:lnTo>
                  <a:lnTo>
                    <a:pt x="9845" y="234"/>
                  </a:lnTo>
                  <a:lnTo>
                    <a:pt x="9554" y="312"/>
                  </a:lnTo>
                  <a:lnTo>
                    <a:pt x="9346" y="390"/>
                  </a:lnTo>
                  <a:lnTo>
                    <a:pt x="9222" y="624"/>
                  </a:lnTo>
                  <a:lnTo>
                    <a:pt x="9014" y="858"/>
                  </a:lnTo>
                  <a:lnTo>
                    <a:pt x="8765" y="1170"/>
                  </a:lnTo>
                  <a:lnTo>
                    <a:pt x="8515" y="1404"/>
                  </a:lnTo>
                  <a:lnTo>
                    <a:pt x="8308" y="1638"/>
                  </a:lnTo>
                  <a:lnTo>
                    <a:pt x="8100" y="1949"/>
                  </a:lnTo>
                  <a:lnTo>
                    <a:pt x="7892" y="2105"/>
                  </a:lnTo>
                  <a:lnTo>
                    <a:pt x="7809" y="2339"/>
                  </a:lnTo>
                  <a:lnTo>
                    <a:pt x="7394" y="2729"/>
                  </a:lnTo>
                  <a:lnTo>
                    <a:pt x="7103" y="3041"/>
                  </a:lnTo>
                  <a:lnTo>
                    <a:pt x="6854" y="3275"/>
                  </a:lnTo>
                  <a:lnTo>
                    <a:pt x="6729" y="3587"/>
                  </a:lnTo>
                  <a:lnTo>
                    <a:pt x="6522" y="3899"/>
                  </a:lnTo>
                  <a:lnTo>
                    <a:pt x="6314" y="4445"/>
                  </a:lnTo>
                  <a:lnTo>
                    <a:pt x="6065" y="4913"/>
                  </a:lnTo>
                  <a:lnTo>
                    <a:pt x="5815" y="5458"/>
                  </a:lnTo>
                  <a:lnTo>
                    <a:pt x="5525" y="6004"/>
                  </a:lnTo>
                  <a:lnTo>
                    <a:pt x="5317" y="6316"/>
                  </a:lnTo>
                  <a:lnTo>
                    <a:pt x="5151" y="6628"/>
                  </a:lnTo>
                  <a:lnTo>
                    <a:pt x="4902" y="6784"/>
                  </a:lnTo>
                  <a:lnTo>
                    <a:pt x="4528" y="7096"/>
                  </a:lnTo>
                  <a:lnTo>
                    <a:pt x="4029" y="7408"/>
                  </a:lnTo>
                  <a:lnTo>
                    <a:pt x="3489" y="7720"/>
                  </a:lnTo>
                  <a:lnTo>
                    <a:pt x="2118" y="8578"/>
                  </a:lnTo>
                  <a:lnTo>
                    <a:pt x="1911" y="8734"/>
                  </a:lnTo>
                  <a:lnTo>
                    <a:pt x="1786" y="9045"/>
                  </a:lnTo>
                  <a:lnTo>
                    <a:pt x="1495" y="9513"/>
                  </a:lnTo>
                  <a:lnTo>
                    <a:pt x="1205" y="10137"/>
                  </a:lnTo>
                  <a:lnTo>
                    <a:pt x="540" y="11385"/>
                  </a:lnTo>
                  <a:lnTo>
                    <a:pt x="249" y="11853"/>
                  </a:lnTo>
                  <a:lnTo>
                    <a:pt x="83" y="12165"/>
                  </a:lnTo>
                  <a:lnTo>
                    <a:pt x="0" y="12399"/>
                  </a:lnTo>
                  <a:lnTo>
                    <a:pt x="748" y="13022"/>
                  </a:lnTo>
                  <a:lnTo>
                    <a:pt x="1537" y="13490"/>
                  </a:lnTo>
                  <a:lnTo>
                    <a:pt x="2409" y="14192"/>
                  </a:lnTo>
                  <a:lnTo>
                    <a:pt x="3240" y="14660"/>
                  </a:lnTo>
                  <a:lnTo>
                    <a:pt x="4611" y="15518"/>
                  </a:lnTo>
                  <a:lnTo>
                    <a:pt x="5068" y="15752"/>
                  </a:lnTo>
                  <a:lnTo>
                    <a:pt x="5358" y="15752"/>
                  </a:lnTo>
                  <a:lnTo>
                    <a:pt x="5691" y="15596"/>
                  </a:lnTo>
                  <a:lnTo>
                    <a:pt x="6065" y="15518"/>
                  </a:lnTo>
                  <a:lnTo>
                    <a:pt x="6397" y="15440"/>
                  </a:lnTo>
                  <a:lnTo>
                    <a:pt x="6605" y="15440"/>
                  </a:lnTo>
                  <a:lnTo>
                    <a:pt x="7228" y="15674"/>
                  </a:lnTo>
                  <a:lnTo>
                    <a:pt x="7809" y="15986"/>
                  </a:lnTo>
                  <a:lnTo>
                    <a:pt x="8432" y="16219"/>
                  </a:lnTo>
                  <a:lnTo>
                    <a:pt x="9055" y="16531"/>
                  </a:lnTo>
                  <a:lnTo>
                    <a:pt x="9637" y="16687"/>
                  </a:lnTo>
                  <a:lnTo>
                    <a:pt x="10052" y="16843"/>
                  </a:lnTo>
                  <a:lnTo>
                    <a:pt x="10260" y="16999"/>
                  </a:lnTo>
                  <a:lnTo>
                    <a:pt x="10468" y="17311"/>
                  </a:lnTo>
                  <a:lnTo>
                    <a:pt x="10634" y="17467"/>
                  </a:lnTo>
                  <a:lnTo>
                    <a:pt x="11132" y="17779"/>
                  </a:lnTo>
                  <a:lnTo>
                    <a:pt x="11423" y="17857"/>
                  </a:lnTo>
                  <a:lnTo>
                    <a:pt x="11797" y="17935"/>
                  </a:lnTo>
                  <a:lnTo>
                    <a:pt x="12088" y="18013"/>
                  </a:lnTo>
                  <a:lnTo>
                    <a:pt x="12171" y="18091"/>
                  </a:lnTo>
                  <a:lnTo>
                    <a:pt x="11880" y="18793"/>
                  </a:lnTo>
                  <a:lnTo>
                    <a:pt x="12254" y="19105"/>
                  </a:lnTo>
                  <a:lnTo>
                    <a:pt x="12752" y="19261"/>
                  </a:lnTo>
                  <a:lnTo>
                    <a:pt x="13334" y="19495"/>
                  </a:lnTo>
                  <a:lnTo>
                    <a:pt x="13957" y="19651"/>
                  </a:lnTo>
                  <a:lnTo>
                    <a:pt x="15037" y="19806"/>
                  </a:lnTo>
                  <a:lnTo>
                    <a:pt x="15494" y="19806"/>
                  </a:lnTo>
                  <a:lnTo>
                    <a:pt x="15702" y="19729"/>
                  </a:lnTo>
                  <a:lnTo>
                    <a:pt x="16034" y="19729"/>
                  </a:lnTo>
                  <a:lnTo>
                    <a:pt x="16615" y="19806"/>
                  </a:lnTo>
                  <a:lnTo>
                    <a:pt x="17322" y="19962"/>
                  </a:lnTo>
                  <a:lnTo>
                    <a:pt x="18152" y="20274"/>
                  </a:lnTo>
                  <a:lnTo>
                    <a:pt x="19025" y="20586"/>
                  </a:lnTo>
                  <a:lnTo>
                    <a:pt x="19772" y="20976"/>
                  </a:lnTo>
                  <a:lnTo>
                    <a:pt x="20354" y="21288"/>
                  </a:lnTo>
                  <a:lnTo>
                    <a:pt x="20728" y="21444"/>
                  </a:lnTo>
                  <a:lnTo>
                    <a:pt x="21309" y="21600"/>
                  </a:lnTo>
                  <a:lnTo>
                    <a:pt x="21600" y="21600"/>
                  </a:lnTo>
                  <a:lnTo>
                    <a:pt x="21600" y="3275"/>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2" name="Shape"/>
            <p:cNvSpPr/>
            <p:nvPr/>
          </p:nvSpPr>
          <p:spPr>
            <a:xfrm>
              <a:off x="0" y="135633"/>
              <a:ext cx="113076" cy="150706"/>
            </a:xfrm>
            <a:custGeom>
              <a:avLst/>
              <a:gdLst/>
              <a:ahLst/>
              <a:cxnLst>
                <a:cxn ang="0">
                  <a:pos x="wd2" y="hd2"/>
                </a:cxn>
                <a:cxn ang="5400000">
                  <a:pos x="wd2" y="hd2"/>
                </a:cxn>
                <a:cxn ang="10800000">
                  <a:pos x="wd2" y="hd2"/>
                </a:cxn>
                <a:cxn ang="16200000">
                  <a:pos x="wd2" y="hd2"/>
                </a:cxn>
              </a:cxnLst>
              <a:rect l="0" t="0" r="r" b="b"/>
              <a:pathLst>
                <a:path w="21600" h="21600" extrusionOk="0">
                  <a:moveTo>
                    <a:pt x="14322" y="21517"/>
                  </a:moveTo>
                  <a:lnTo>
                    <a:pt x="13265" y="21517"/>
                  </a:lnTo>
                  <a:lnTo>
                    <a:pt x="11739" y="21600"/>
                  </a:lnTo>
                  <a:lnTo>
                    <a:pt x="7748" y="21600"/>
                  </a:lnTo>
                  <a:lnTo>
                    <a:pt x="5400" y="21517"/>
                  </a:lnTo>
                  <a:lnTo>
                    <a:pt x="3404" y="21351"/>
                  </a:lnTo>
                  <a:lnTo>
                    <a:pt x="1526" y="21102"/>
                  </a:lnTo>
                  <a:lnTo>
                    <a:pt x="0" y="20686"/>
                  </a:lnTo>
                  <a:lnTo>
                    <a:pt x="0" y="1329"/>
                  </a:lnTo>
                  <a:lnTo>
                    <a:pt x="352" y="1080"/>
                  </a:lnTo>
                  <a:lnTo>
                    <a:pt x="1409" y="498"/>
                  </a:lnTo>
                  <a:lnTo>
                    <a:pt x="2465" y="0"/>
                  </a:lnTo>
                  <a:lnTo>
                    <a:pt x="3404" y="0"/>
                  </a:lnTo>
                  <a:lnTo>
                    <a:pt x="3874" y="332"/>
                  </a:lnTo>
                  <a:lnTo>
                    <a:pt x="4578" y="665"/>
                  </a:lnTo>
                  <a:lnTo>
                    <a:pt x="5400" y="1080"/>
                  </a:lnTo>
                  <a:lnTo>
                    <a:pt x="6104" y="1329"/>
                  </a:lnTo>
                  <a:lnTo>
                    <a:pt x="6809" y="1745"/>
                  </a:lnTo>
                  <a:lnTo>
                    <a:pt x="7396" y="1994"/>
                  </a:lnTo>
                  <a:lnTo>
                    <a:pt x="7748" y="2326"/>
                  </a:lnTo>
                  <a:lnTo>
                    <a:pt x="7865" y="2492"/>
                  </a:lnTo>
                  <a:lnTo>
                    <a:pt x="7630" y="3157"/>
                  </a:lnTo>
                  <a:lnTo>
                    <a:pt x="7161" y="4154"/>
                  </a:lnTo>
                  <a:lnTo>
                    <a:pt x="6926" y="5317"/>
                  </a:lnTo>
                  <a:lnTo>
                    <a:pt x="6926" y="6314"/>
                  </a:lnTo>
                  <a:lnTo>
                    <a:pt x="7748" y="8308"/>
                  </a:lnTo>
                  <a:lnTo>
                    <a:pt x="8687" y="9222"/>
                  </a:lnTo>
                  <a:lnTo>
                    <a:pt x="9391" y="9554"/>
                  </a:lnTo>
                  <a:lnTo>
                    <a:pt x="9861" y="10052"/>
                  </a:lnTo>
                  <a:lnTo>
                    <a:pt x="10565" y="10883"/>
                  </a:lnTo>
                  <a:lnTo>
                    <a:pt x="11622" y="12046"/>
                  </a:lnTo>
                  <a:lnTo>
                    <a:pt x="12796" y="13126"/>
                  </a:lnTo>
                  <a:lnTo>
                    <a:pt x="13852" y="13625"/>
                  </a:lnTo>
                  <a:lnTo>
                    <a:pt x="14439" y="13708"/>
                  </a:lnTo>
                  <a:lnTo>
                    <a:pt x="15378" y="14040"/>
                  </a:lnTo>
                  <a:lnTo>
                    <a:pt x="16670" y="14455"/>
                  </a:lnTo>
                  <a:lnTo>
                    <a:pt x="17961" y="15037"/>
                  </a:lnTo>
                  <a:lnTo>
                    <a:pt x="19370" y="15535"/>
                  </a:lnTo>
                  <a:lnTo>
                    <a:pt x="20426" y="16117"/>
                  </a:lnTo>
                  <a:lnTo>
                    <a:pt x="21248" y="16698"/>
                  </a:lnTo>
                  <a:lnTo>
                    <a:pt x="21600" y="17031"/>
                  </a:lnTo>
                  <a:lnTo>
                    <a:pt x="21600" y="17695"/>
                  </a:lnTo>
                  <a:lnTo>
                    <a:pt x="21248" y="18111"/>
                  </a:lnTo>
                  <a:lnTo>
                    <a:pt x="20543" y="18443"/>
                  </a:lnTo>
                  <a:lnTo>
                    <a:pt x="19604" y="18692"/>
                  </a:lnTo>
                  <a:lnTo>
                    <a:pt x="19017" y="18858"/>
                  </a:lnTo>
                  <a:lnTo>
                    <a:pt x="18548" y="19274"/>
                  </a:lnTo>
                  <a:lnTo>
                    <a:pt x="17843" y="19606"/>
                  </a:lnTo>
                  <a:lnTo>
                    <a:pt x="15613" y="21185"/>
                  </a:lnTo>
                  <a:lnTo>
                    <a:pt x="14909" y="21434"/>
                  </a:lnTo>
                  <a:lnTo>
                    <a:pt x="14322" y="21517"/>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3" name="Shape"/>
            <p:cNvSpPr/>
            <p:nvPr/>
          </p:nvSpPr>
          <p:spPr>
            <a:xfrm>
              <a:off x="0" y="229534"/>
              <a:ext cx="113076" cy="56805"/>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14439" y="225"/>
                  </a:lnTo>
                  <a:lnTo>
                    <a:pt x="15378" y="1125"/>
                  </a:lnTo>
                  <a:lnTo>
                    <a:pt x="16670" y="2250"/>
                  </a:lnTo>
                  <a:lnTo>
                    <a:pt x="17961" y="3825"/>
                  </a:lnTo>
                  <a:lnTo>
                    <a:pt x="19370" y="5175"/>
                  </a:lnTo>
                  <a:lnTo>
                    <a:pt x="20426" y="6750"/>
                  </a:lnTo>
                  <a:lnTo>
                    <a:pt x="21248" y="8325"/>
                  </a:lnTo>
                  <a:lnTo>
                    <a:pt x="21600" y="9225"/>
                  </a:lnTo>
                  <a:lnTo>
                    <a:pt x="21600" y="11025"/>
                  </a:lnTo>
                  <a:lnTo>
                    <a:pt x="21248" y="12150"/>
                  </a:lnTo>
                  <a:lnTo>
                    <a:pt x="20543" y="13050"/>
                  </a:lnTo>
                  <a:lnTo>
                    <a:pt x="19604" y="13725"/>
                  </a:lnTo>
                  <a:lnTo>
                    <a:pt x="19017" y="14175"/>
                  </a:lnTo>
                  <a:lnTo>
                    <a:pt x="18548" y="15300"/>
                  </a:lnTo>
                  <a:lnTo>
                    <a:pt x="17843" y="16200"/>
                  </a:lnTo>
                  <a:lnTo>
                    <a:pt x="15613" y="20475"/>
                  </a:lnTo>
                  <a:lnTo>
                    <a:pt x="14909" y="21150"/>
                  </a:lnTo>
                  <a:lnTo>
                    <a:pt x="14322" y="21375"/>
                  </a:lnTo>
                  <a:lnTo>
                    <a:pt x="13265" y="21375"/>
                  </a:lnTo>
                  <a:lnTo>
                    <a:pt x="11739" y="21600"/>
                  </a:lnTo>
                  <a:lnTo>
                    <a:pt x="7748" y="21600"/>
                  </a:lnTo>
                  <a:lnTo>
                    <a:pt x="5400" y="21375"/>
                  </a:lnTo>
                  <a:lnTo>
                    <a:pt x="3404" y="20925"/>
                  </a:lnTo>
                  <a:lnTo>
                    <a:pt x="1526" y="20250"/>
                  </a:lnTo>
                  <a:lnTo>
                    <a:pt x="0" y="19125"/>
                  </a:lnTo>
                  <a:lnTo>
                    <a:pt x="0" y="6525"/>
                  </a:lnTo>
                  <a:lnTo>
                    <a:pt x="704" y="6075"/>
                  </a:lnTo>
                  <a:lnTo>
                    <a:pt x="1526" y="5850"/>
                  </a:lnTo>
                  <a:lnTo>
                    <a:pt x="2465" y="5400"/>
                  </a:lnTo>
                  <a:lnTo>
                    <a:pt x="3522" y="4950"/>
                  </a:lnTo>
                  <a:lnTo>
                    <a:pt x="4461" y="4275"/>
                  </a:lnTo>
                  <a:lnTo>
                    <a:pt x="5283" y="3825"/>
                  </a:lnTo>
                  <a:lnTo>
                    <a:pt x="6104" y="3600"/>
                  </a:lnTo>
                  <a:lnTo>
                    <a:pt x="6574" y="3375"/>
                  </a:lnTo>
                  <a:lnTo>
                    <a:pt x="7161" y="3150"/>
                  </a:lnTo>
                  <a:lnTo>
                    <a:pt x="7865" y="2475"/>
                  </a:lnTo>
                  <a:lnTo>
                    <a:pt x="8687" y="2025"/>
                  </a:lnTo>
                  <a:lnTo>
                    <a:pt x="9626" y="1125"/>
                  </a:lnTo>
                  <a:lnTo>
                    <a:pt x="11739" y="225"/>
                  </a:lnTo>
                  <a:lnTo>
                    <a:pt x="12678" y="0"/>
                  </a:lnTo>
                  <a:lnTo>
                    <a:pt x="13852" y="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4" name="Shape"/>
            <p:cNvSpPr/>
            <p:nvPr/>
          </p:nvSpPr>
          <p:spPr>
            <a:xfrm>
              <a:off x="159780" y="228375"/>
              <a:ext cx="57767" cy="53327"/>
            </a:xfrm>
            <a:custGeom>
              <a:avLst/>
              <a:gdLst/>
              <a:ahLst/>
              <a:cxnLst>
                <a:cxn ang="0">
                  <a:pos x="wd2" y="hd2"/>
                </a:cxn>
                <a:cxn ang="5400000">
                  <a:pos x="wd2" y="hd2"/>
                </a:cxn>
                <a:cxn ang="10800000">
                  <a:pos x="wd2" y="hd2"/>
                </a:cxn>
                <a:cxn ang="16200000">
                  <a:pos x="wd2" y="hd2"/>
                </a:cxn>
              </a:cxnLst>
              <a:rect l="0" t="0" r="r" b="b"/>
              <a:pathLst>
                <a:path w="21600" h="21600" extrusionOk="0">
                  <a:moveTo>
                    <a:pt x="18872" y="21600"/>
                  </a:moveTo>
                  <a:lnTo>
                    <a:pt x="18417" y="21140"/>
                  </a:lnTo>
                  <a:lnTo>
                    <a:pt x="17280" y="20681"/>
                  </a:lnTo>
                  <a:lnTo>
                    <a:pt x="16371" y="19762"/>
                  </a:lnTo>
                  <a:lnTo>
                    <a:pt x="13642" y="17464"/>
                  </a:lnTo>
                  <a:lnTo>
                    <a:pt x="12505" y="16545"/>
                  </a:lnTo>
                  <a:lnTo>
                    <a:pt x="11141" y="15166"/>
                  </a:lnTo>
                  <a:lnTo>
                    <a:pt x="10459" y="14936"/>
                  </a:lnTo>
                  <a:lnTo>
                    <a:pt x="9549" y="14706"/>
                  </a:lnTo>
                  <a:lnTo>
                    <a:pt x="8185" y="14247"/>
                  </a:lnTo>
                  <a:lnTo>
                    <a:pt x="6366" y="14247"/>
                  </a:lnTo>
                  <a:lnTo>
                    <a:pt x="4775" y="14017"/>
                  </a:lnTo>
                  <a:lnTo>
                    <a:pt x="2956" y="14017"/>
                  </a:lnTo>
                  <a:lnTo>
                    <a:pt x="1364" y="13787"/>
                  </a:lnTo>
                  <a:lnTo>
                    <a:pt x="0" y="13787"/>
                  </a:lnTo>
                  <a:lnTo>
                    <a:pt x="0" y="8043"/>
                  </a:lnTo>
                  <a:lnTo>
                    <a:pt x="455" y="4366"/>
                  </a:lnTo>
                  <a:lnTo>
                    <a:pt x="909" y="2068"/>
                  </a:lnTo>
                  <a:lnTo>
                    <a:pt x="1819" y="1609"/>
                  </a:lnTo>
                  <a:lnTo>
                    <a:pt x="3183" y="1149"/>
                  </a:lnTo>
                  <a:lnTo>
                    <a:pt x="4547" y="919"/>
                  </a:lnTo>
                  <a:lnTo>
                    <a:pt x="5912" y="230"/>
                  </a:lnTo>
                  <a:lnTo>
                    <a:pt x="7276" y="230"/>
                  </a:lnTo>
                  <a:lnTo>
                    <a:pt x="7958" y="0"/>
                  </a:lnTo>
                  <a:lnTo>
                    <a:pt x="8640" y="0"/>
                  </a:lnTo>
                  <a:lnTo>
                    <a:pt x="9095" y="230"/>
                  </a:lnTo>
                  <a:lnTo>
                    <a:pt x="10004" y="919"/>
                  </a:lnTo>
                  <a:lnTo>
                    <a:pt x="11823" y="1149"/>
                  </a:lnTo>
                  <a:lnTo>
                    <a:pt x="13869" y="1609"/>
                  </a:lnTo>
                  <a:lnTo>
                    <a:pt x="15234" y="2068"/>
                  </a:lnTo>
                  <a:lnTo>
                    <a:pt x="16371" y="2987"/>
                  </a:lnTo>
                  <a:lnTo>
                    <a:pt x="17735" y="4366"/>
                  </a:lnTo>
                  <a:lnTo>
                    <a:pt x="18872" y="6204"/>
                  </a:lnTo>
                  <a:lnTo>
                    <a:pt x="19326" y="8043"/>
                  </a:lnTo>
                  <a:lnTo>
                    <a:pt x="19554" y="9651"/>
                  </a:lnTo>
                  <a:lnTo>
                    <a:pt x="20463" y="11949"/>
                  </a:lnTo>
                  <a:lnTo>
                    <a:pt x="21145" y="12868"/>
                  </a:lnTo>
                  <a:lnTo>
                    <a:pt x="21600" y="14017"/>
                  </a:lnTo>
                  <a:lnTo>
                    <a:pt x="21600" y="16545"/>
                  </a:lnTo>
                  <a:lnTo>
                    <a:pt x="20691" y="19072"/>
                  </a:lnTo>
                  <a:lnTo>
                    <a:pt x="18872" y="2160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5" name="Shape"/>
            <p:cNvSpPr/>
            <p:nvPr/>
          </p:nvSpPr>
          <p:spPr>
            <a:xfrm>
              <a:off x="234754" y="374442"/>
              <a:ext cx="40560" cy="16231"/>
            </a:xfrm>
            <a:custGeom>
              <a:avLst/>
              <a:gdLst/>
              <a:ahLst/>
              <a:cxnLst>
                <a:cxn ang="0">
                  <a:pos x="wd2" y="hd2"/>
                </a:cxn>
                <a:cxn ang="5400000">
                  <a:pos x="wd2" y="hd2"/>
                </a:cxn>
                <a:cxn ang="10800000">
                  <a:pos x="wd2" y="hd2"/>
                </a:cxn>
                <a:cxn ang="16200000">
                  <a:pos x="wd2" y="hd2"/>
                </a:cxn>
              </a:cxnLst>
              <a:rect l="0" t="0" r="r" b="b"/>
              <a:pathLst>
                <a:path w="21600" h="21600" extrusionOk="0">
                  <a:moveTo>
                    <a:pt x="15863" y="4800"/>
                  </a:moveTo>
                  <a:lnTo>
                    <a:pt x="13500" y="2400"/>
                  </a:lnTo>
                  <a:lnTo>
                    <a:pt x="10462" y="800"/>
                  </a:lnTo>
                  <a:lnTo>
                    <a:pt x="7087" y="0"/>
                  </a:lnTo>
                  <a:lnTo>
                    <a:pt x="5063" y="1600"/>
                  </a:lnTo>
                  <a:lnTo>
                    <a:pt x="3037" y="6400"/>
                  </a:lnTo>
                  <a:lnTo>
                    <a:pt x="1012" y="10400"/>
                  </a:lnTo>
                  <a:lnTo>
                    <a:pt x="0" y="14400"/>
                  </a:lnTo>
                  <a:lnTo>
                    <a:pt x="337" y="16800"/>
                  </a:lnTo>
                  <a:lnTo>
                    <a:pt x="1687" y="18400"/>
                  </a:lnTo>
                  <a:lnTo>
                    <a:pt x="3712" y="18400"/>
                  </a:lnTo>
                  <a:lnTo>
                    <a:pt x="5737" y="19200"/>
                  </a:lnTo>
                  <a:lnTo>
                    <a:pt x="7087" y="19200"/>
                  </a:lnTo>
                  <a:lnTo>
                    <a:pt x="8775" y="20000"/>
                  </a:lnTo>
                  <a:lnTo>
                    <a:pt x="10800" y="20800"/>
                  </a:lnTo>
                  <a:lnTo>
                    <a:pt x="13163" y="20800"/>
                  </a:lnTo>
                  <a:lnTo>
                    <a:pt x="15525" y="21600"/>
                  </a:lnTo>
                  <a:lnTo>
                    <a:pt x="17212" y="21600"/>
                  </a:lnTo>
                  <a:lnTo>
                    <a:pt x="19237" y="20800"/>
                  </a:lnTo>
                  <a:lnTo>
                    <a:pt x="20925" y="20800"/>
                  </a:lnTo>
                  <a:lnTo>
                    <a:pt x="21600" y="19200"/>
                  </a:lnTo>
                  <a:lnTo>
                    <a:pt x="21600" y="16800"/>
                  </a:lnTo>
                  <a:lnTo>
                    <a:pt x="21263" y="13600"/>
                  </a:lnTo>
                  <a:lnTo>
                    <a:pt x="19237" y="8800"/>
                  </a:lnTo>
                  <a:lnTo>
                    <a:pt x="15863" y="480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6" name="Shape"/>
            <p:cNvSpPr/>
            <p:nvPr/>
          </p:nvSpPr>
          <p:spPr>
            <a:xfrm>
              <a:off x="275313" y="392990"/>
              <a:ext cx="45477" cy="28983"/>
            </a:xfrm>
            <a:custGeom>
              <a:avLst/>
              <a:gdLst/>
              <a:ahLst/>
              <a:cxnLst>
                <a:cxn ang="0">
                  <a:pos x="wd2" y="hd2"/>
                </a:cxn>
                <a:cxn ang="5400000">
                  <a:pos x="wd2" y="hd2"/>
                </a:cxn>
                <a:cxn ang="10800000">
                  <a:pos x="wd2" y="hd2"/>
                </a:cxn>
                <a:cxn ang="16200000">
                  <a:pos x="wd2" y="hd2"/>
                </a:cxn>
              </a:cxnLst>
              <a:rect l="0" t="0" r="r" b="b"/>
              <a:pathLst>
                <a:path w="21600" h="21600" extrusionOk="0">
                  <a:moveTo>
                    <a:pt x="17805" y="0"/>
                  </a:moveTo>
                  <a:lnTo>
                    <a:pt x="16638" y="0"/>
                  </a:lnTo>
                  <a:lnTo>
                    <a:pt x="12551" y="882"/>
                  </a:lnTo>
                  <a:lnTo>
                    <a:pt x="10508" y="2204"/>
                  </a:lnTo>
                  <a:lnTo>
                    <a:pt x="8173" y="3086"/>
                  </a:lnTo>
                  <a:lnTo>
                    <a:pt x="6422" y="4408"/>
                  </a:lnTo>
                  <a:lnTo>
                    <a:pt x="4962" y="6171"/>
                  </a:lnTo>
                  <a:lnTo>
                    <a:pt x="4086" y="7494"/>
                  </a:lnTo>
                  <a:lnTo>
                    <a:pt x="3211" y="10580"/>
                  </a:lnTo>
                  <a:lnTo>
                    <a:pt x="2043" y="12343"/>
                  </a:lnTo>
                  <a:lnTo>
                    <a:pt x="292" y="14106"/>
                  </a:lnTo>
                  <a:lnTo>
                    <a:pt x="0" y="15869"/>
                  </a:lnTo>
                  <a:lnTo>
                    <a:pt x="0" y="18073"/>
                  </a:lnTo>
                  <a:lnTo>
                    <a:pt x="876" y="20718"/>
                  </a:lnTo>
                  <a:lnTo>
                    <a:pt x="2335" y="21600"/>
                  </a:lnTo>
                  <a:lnTo>
                    <a:pt x="4670" y="21600"/>
                  </a:lnTo>
                  <a:lnTo>
                    <a:pt x="7881" y="21159"/>
                  </a:lnTo>
                  <a:lnTo>
                    <a:pt x="12259" y="21159"/>
                  </a:lnTo>
                  <a:lnTo>
                    <a:pt x="14303" y="20278"/>
                  </a:lnTo>
                  <a:lnTo>
                    <a:pt x="16638" y="18073"/>
                  </a:lnTo>
                  <a:lnTo>
                    <a:pt x="18681" y="15869"/>
                  </a:lnTo>
                  <a:lnTo>
                    <a:pt x="20141" y="12784"/>
                  </a:lnTo>
                  <a:lnTo>
                    <a:pt x="21600" y="9257"/>
                  </a:lnTo>
                  <a:lnTo>
                    <a:pt x="21600" y="6171"/>
                  </a:lnTo>
                  <a:lnTo>
                    <a:pt x="20432" y="2645"/>
                  </a:lnTo>
                  <a:lnTo>
                    <a:pt x="17805" y="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7" name="Shape"/>
            <p:cNvSpPr/>
            <p:nvPr/>
          </p:nvSpPr>
          <p:spPr>
            <a:xfrm>
              <a:off x="1006615" y="338505"/>
              <a:ext cx="62684" cy="30142"/>
            </a:xfrm>
            <a:custGeom>
              <a:avLst/>
              <a:gdLst/>
              <a:ahLst/>
              <a:cxnLst>
                <a:cxn ang="0">
                  <a:pos x="wd2" y="hd2"/>
                </a:cxn>
                <a:cxn ang="5400000">
                  <a:pos x="wd2" y="hd2"/>
                </a:cxn>
                <a:cxn ang="10800000">
                  <a:pos x="wd2" y="hd2"/>
                </a:cxn>
                <a:cxn ang="16200000">
                  <a:pos x="wd2" y="hd2"/>
                </a:cxn>
              </a:cxnLst>
              <a:rect l="0" t="0" r="r" b="b"/>
              <a:pathLst>
                <a:path w="21600" h="21600" extrusionOk="0">
                  <a:moveTo>
                    <a:pt x="17196" y="21192"/>
                  </a:moveTo>
                  <a:lnTo>
                    <a:pt x="16567" y="21600"/>
                  </a:lnTo>
                  <a:lnTo>
                    <a:pt x="15309" y="21192"/>
                  </a:lnTo>
                  <a:lnTo>
                    <a:pt x="13421" y="20785"/>
                  </a:lnTo>
                  <a:lnTo>
                    <a:pt x="11115" y="20377"/>
                  </a:lnTo>
                  <a:lnTo>
                    <a:pt x="9017" y="19562"/>
                  </a:lnTo>
                  <a:lnTo>
                    <a:pt x="7130" y="18340"/>
                  </a:lnTo>
                  <a:lnTo>
                    <a:pt x="5662" y="17525"/>
                  </a:lnTo>
                  <a:lnTo>
                    <a:pt x="4614" y="16709"/>
                  </a:lnTo>
                  <a:lnTo>
                    <a:pt x="3775" y="15487"/>
                  </a:lnTo>
                  <a:lnTo>
                    <a:pt x="2936" y="14672"/>
                  </a:lnTo>
                  <a:lnTo>
                    <a:pt x="0" y="14672"/>
                  </a:lnTo>
                  <a:lnTo>
                    <a:pt x="1049" y="13857"/>
                  </a:lnTo>
                  <a:lnTo>
                    <a:pt x="2097" y="12634"/>
                  </a:lnTo>
                  <a:lnTo>
                    <a:pt x="4614" y="7743"/>
                  </a:lnTo>
                  <a:lnTo>
                    <a:pt x="5872" y="5706"/>
                  </a:lnTo>
                  <a:lnTo>
                    <a:pt x="6920" y="4075"/>
                  </a:lnTo>
                  <a:lnTo>
                    <a:pt x="7969" y="2038"/>
                  </a:lnTo>
                  <a:lnTo>
                    <a:pt x="9227" y="408"/>
                  </a:lnTo>
                  <a:lnTo>
                    <a:pt x="10695" y="0"/>
                  </a:lnTo>
                  <a:lnTo>
                    <a:pt x="11953" y="0"/>
                  </a:lnTo>
                  <a:lnTo>
                    <a:pt x="13421" y="1223"/>
                  </a:lnTo>
                  <a:lnTo>
                    <a:pt x="14680" y="2038"/>
                  </a:lnTo>
                  <a:lnTo>
                    <a:pt x="15728" y="2853"/>
                  </a:lnTo>
                  <a:lnTo>
                    <a:pt x="16986" y="4483"/>
                  </a:lnTo>
                  <a:lnTo>
                    <a:pt x="18035" y="5706"/>
                  </a:lnTo>
                  <a:lnTo>
                    <a:pt x="19503" y="8151"/>
                  </a:lnTo>
                  <a:lnTo>
                    <a:pt x="21600" y="12226"/>
                  </a:lnTo>
                  <a:lnTo>
                    <a:pt x="20551" y="12634"/>
                  </a:lnTo>
                  <a:lnTo>
                    <a:pt x="18874" y="13449"/>
                  </a:lnTo>
                  <a:lnTo>
                    <a:pt x="17825" y="14264"/>
                  </a:lnTo>
                  <a:lnTo>
                    <a:pt x="17196" y="17117"/>
                  </a:lnTo>
                  <a:lnTo>
                    <a:pt x="17196" y="21192"/>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8" name="Shape"/>
            <p:cNvSpPr/>
            <p:nvPr/>
          </p:nvSpPr>
          <p:spPr>
            <a:xfrm>
              <a:off x="1200810" y="302567"/>
              <a:ext cx="131512" cy="637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687" y="21214"/>
                  </a:lnTo>
                  <a:lnTo>
                    <a:pt x="19268" y="20443"/>
                  </a:lnTo>
                  <a:lnTo>
                    <a:pt x="17442" y="19479"/>
                  </a:lnTo>
                  <a:lnTo>
                    <a:pt x="15313" y="18707"/>
                  </a:lnTo>
                  <a:lnTo>
                    <a:pt x="13285" y="17936"/>
                  </a:lnTo>
                  <a:lnTo>
                    <a:pt x="11561" y="17550"/>
                  </a:lnTo>
                  <a:lnTo>
                    <a:pt x="10141" y="17357"/>
                  </a:lnTo>
                  <a:lnTo>
                    <a:pt x="9330" y="17357"/>
                  </a:lnTo>
                  <a:lnTo>
                    <a:pt x="8823" y="17550"/>
                  </a:lnTo>
                  <a:lnTo>
                    <a:pt x="7707" y="17550"/>
                  </a:lnTo>
                  <a:lnTo>
                    <a:pt x="5070" y="17164"/>
                  </a:lnTo>
                  <a:lnTo>
                    <a:pt x="3549" y="16779"/>
                  </a:lnTo>
                  <a:lnTo>
                    <a:pt x="2130" y="16200"/>
                  </a:lnTo>
                  <a:lnTo>
                    <a:pt x="913" y="15814"/>
                  </a:lnTo>
                  <a:lnTo>
                    <a:pt x="0" y="15043"/>
                  </a:lnTo>
                  <a:lnTo>
                    <a:pt x="1318" y="11957"/>
                  </a:lnTo>
                  <a:lnTo>
                    <a:pt x="2941" y="10414"/>
                  </a:lnTo>
                  <a:lnTo>
                    <a:pt x="3042" y="10221"/>
                  </a:lnTo>
                  <a:lnTo>
                    <a:pt x="3144" y="9450"/>
                  </a:lnTo>
                  <a:lnTo>
                    <a:pt x="3448" y="8486"/>
                  </a:lnTo>
                  <a:lnTo>
                    <a:pt x="3651" y="7136"/>
                  </a:lnTo>
                  <a:lnTo>
                    <a:pt x="3955" y="5979"/>
                  </a:lnTo>
                  <a:lnTo>
                    <a:pt x="4361" y="5207"/>
                  </a:lnTo>
                  <a:lnTo>
                    <a:pt x="4665" y="4436"/>
                  </a:lnTo>
                  <a:lnTo>
                    <a:pt x="5070" y="4050"/>
                  </a:lnTo>
                  <a:lnTo>
                    <a:pt x="5375" y="3857"/>
                  </a:lnTo>
                  <a:lnTo>
                    <a:pt x="5983" y="3279"/>
                  </a:lnTo>
                  <a:lnTo>
                    <a:pt x="6693" y="2700"/>
                  </a:lnTo>
                  <a:lnTo>
                    <a:pt x="7606" y="1736"/>
                  </a:lnTo>
                  <a:lnTo>
                    <a:pt x="8417" y="1157"/>
                  </a:lnTo>
                  <a:lnTo>
                    <a:pt x="9228" y="386"/>
                  </a:lnTo>
                  <a:lnTo>
                    <a:pt x="9837" y="0"/>
                  </a:lnTo>
                  <a:lnTo>
                    <a:pt x="10141" y="0"/>
                  </a:lnTo>
                  <a:lnTo>
                    <a:pt x="10648" y="386"/>
                  </a:lnTo>
                  <a:lnTo>
                    <a:pt x="11459" y="1543"/>
                  </a:lnTo>
                  <a:lnTo>
                    <a:pt x="12473" y="3086"/>
                  </a:lnTo>
                  <a:lnTo>
                    <a:pt x="13690" y="4629"/>
                  </a:lnTo>
                  <a:lnTo>
                    <a:pt x="15008" y="6557"/>
                  </a:lnTo>
                  <a:lnTo>
                    <a:pt x="16023" y="7714"/>
                  </a:lnTo>
                  <a:lnTo>
                    <a:pt x="16935" y="8871"/>
                  </a:lnTo>
                  <a:lnTo>
                    <a:pt x="17442" y="9450"/>
                  </a:lnTo>
                  <a:lnTo>
                    <a:pt x="18152" y="9836"/>
                  </a:lnTo>
                  <a:lnTo>
                    <a:pt x="19065" y="10221"/>
                  </a:lnTo>
                  <a:lnTo>
                    <a:pt x="19876" y="10607"/>
                  </a:lnTo>
                  <a:lnTo>
                    <a:pt x="20383" y="11186"/>
                  </a:lnTo>
                  <a:lnTo>
                    <a:pt x="20383" y="14271"/>
                  </a:lnTo>
                  <a:lnTo>
                    <a:pt x="20485" y="16393"/>
                  </a:lnTo>
                  <a:lnTo>
                    <a:pt x="20687" y="17743"/>
                  </a:lnTo>
                  <a:lnTo>
                    <a:pt x="20992" y="18514"/>
                  </a:lnTo>
                  <a:lnTo>
                    <a:pt x="21397" y="19479"/>
                  </a:lnTo>
                  <a:lnTo>
                    <a:pt x="21600" y="20636"/>
                  </a:lnTo>
                  <a:lnTo>
                    <a:pt x="21600" y="2160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29" name="Shape"/>
            <p:cNvSpPr/>
            <p:nvPr/>
          </p:nvSpPr>
          <p:spPr>
            <a:xfrm>
              <a:off x="1025051" y="256197"/>
              <a:ext cx="235985" cy="83468"/>
            </a:xfrm>
            <a:custGeom>
              <a:avLst/>
              <a:gdLst/>
              <a:ahLst/>
              <a:cxnLst>
                <a:cxn ang="0">
                  <a:pos x="wd2" y="hd2"/>
                </a:cxn>
                <a:cxn ang="5400000">
                  <a:pos x="wd2" y="hd2"/>
                </a:cxn>
                <a:cxn ang="10800000">
                  <a:pos x="wd2" y="hd2"/>
                </a:cxn>
                <a:cxn ang="16200000">
                  <a:pos x="wd2" y="hd2"/>
                </a:cxn>
              </a:cxnLst>
              <a:rect l="0" t="0" r="r" b="b"/>
              <a:pathLst>
                <a:path w="21600" h="21600" extrusionOk="0">
                  <a:moveTo>
                    <a:pt x="6975" y="0"/>
                  </a:moveTo>
                  <a:lnTo>
                    <a:pt x="6637" y="302"/>
                  </a:lnTo>
                  <a:lnTo>
                    <a:pt x="6131" y="906"/>
                  </a:lnTo>
                  <a:lnTo>
                    <a:pt x="5456" y="1510"/>
                  </a:lnTo>
                  <a:lnTo>
                    <a:pt x="4725" y="2115"/>
                  </a:lnTo>
                  <a:lnTo>
                    <a:pt x="2869" y="3776"/>
                  </a:lnTo>
                  <a:lnTo>
                    <a:pt x="2587" y="4078"/>
                  </a:lnTo>
                  <a:lnTo>
                    <a:pt x="2419" y="4683"/>
                  </a:lnTo>
                  <a:lnTo>
                    <a:pt x="2025" y="5589"/>
                  </a:lnTo>
                  <a:lnTo>
                    <a:pt x="1631" y="6797"/>
                  </a:lnTo>
                  <a:lnTo>
                    <a:pt x="731" y="9214"/>
                  </a:lnTo>
                  <a:lnTo>
                    <a:pt x="337" y="10120"/>
                  </a:lnTo>
                  <a:lnTo>
                    <a:pt x="112" y="10724"/>
                  </a:lnTo>
                  <a:lnTo>
                    <a:pt x="0" y="11178"/>
                  </a:lnTo>
                  <a:lnTo>
                    <a:pt x="1012" y="12386"/>
                  </a:lnTo>
                  <a:lnTo>
                    <a:pt x="2081" y="13292"/>
                  </a:lnTo>
                  <a:lnTo>
                    <a:pt x="3262" y="14652"/>
                  </a:lnTo>
                  <a:lnTo>
                    <a:pt x="4387" y="15558"/>
                  </a:lnTo>
                  <a:lnTo>
                    <a:pt x="6244" y="17220"/>
                  </a:lnTo>
                  <a:lnTo>
                    <a:pt x="6862" y="17673"/>
                  </a:lnTo>
                  <a:lnTo>
                    <a:pt x="7256" y="17673"/>
                  </a:lnTo>
                  <a:lnTo>
                    <a:pt x="7706" y="17371"/>
                  </a:lnTo>
                  <a:lnTo>
                    <a:pt x="8212" y="17220"/>
                  </a:lnTo>
                  <a:lnTo>
                    <a:pt x="8663" y="17069"/>
                  </a:lnTo>
                  <a:lnTo>
                    <a:pt x="8944" y="17069"/>
                  </a:lnTo>
                  <a:lnTo>
                    <a:pt x="9788" y="17522"/>
                  </a:lnTo>
                  <a:lnTo>
                    <a:pt x="10575" y="18126"/>
                  </a:lnTo>
                  <a:lnTo>
                    <a:pt x="11419" y="18579"/>
                  </a:lnTo>
                  <a:lnTo>
                    <a:pt x="12263" y="19183"/>
                  </a:lnTo>
                  <a:lnTo>
                    <a:pt x="13050" y="19485"/>
                  </a:lnTo>
                  <a:lnTo>
                    <a:pt x="13613" y="19787"/>
                  </a:lnTo>
                  <a:lnTo>
                    <a:pt x="13894" y="20090"/>
                  </a:lnTo>
                  <a:lnTo>
                    <a:pt x="14175" y="20694"/>
                  </a:lnTo>
                  <a:lnTo>
                    <a:pt x="14400" y="20996"/>
                  </a:lnTo>
                  <a:lnTo>
                    <a:pt x="15075" y="21600"/>
                  </a:lnTo>
                  <a:lnTo>
                    <a:pt x="15525" y="21298"/>
                  </a:lnTo>
                  <a:lnTo>
                    <a:pt x="15975" y="21147"/>
                  </a:lnTo>
                  <a:lnTo>
                    <a:pt x="16369" y="20996"/>
                  </a:lnTo>
                  <a:lnTo>
                    <a:pt x="16875" y="20543"/>
                  </a:lnTo>
                  <a:lnTo>
                    <a:pt x="17213" y="19938"/>
                  </a:lnTo>
                  <a:lnTo>
                    <a:pt x="17438" y="19334"/>
                  </a:lnTo>
                  <a:lnTo>
                    <a:pt x="17663" y="18579"/>
                  </a:lnTo>
                  <a:lnTo>
                    <a:pt x="17775" y="17673"/>
                  </a:lnTo>
                  <a:lnTo>
                    <a:pt x="18000" y="16313"/>
                  </a:lnTo>
                  <a:lnTo>
                    <a:pt x="18225" y="15105"/>
                  </a:lnTo>
                  <a:lnTo>
                    <a:pt x="18563" y="14199"/>
                  </a:lnTo>
                  <a:lnTo>
                    <a:pt x="18788" y="13897"/>
                  </a:lnTo>
                  <a:lnTo>
                    <a:pt x="19181" y="13292"/>
                  </a:lnTo>
                  <a:lnTo>
                    <a:pt x="19631" y="12839"/>
                  </a:lnTo>
                  <a:lnTo>
                    <a:pt x="20194" y="12386"/>
                  </a:lnTo>
                  <a:lnTo>
                    <a:pt x="20644" y="11933"/>
                  </a:lnTo>
                  <a:lnTo>
                    <a:pt x="21094" y="11631"/>
                  </a:lnTo>
                  <a:lnTo>
                    <a:pt x="21600" y="11178"/>
                  </a:lnTo>
                  <a:lnTo>
                    <a:pt x="21488" y="9365"/>
                  </a:lnTo>
                  <a:lnTo>
                    <a:pt x="21150" y="8308"/>
                  </a:lnTo>
                  <a:lnTo>
                    <a:pt x="20700" y="7401"/>
                  </a:lnTo>
                  <a:lnTo>
                    <a:pt x="20306" y="6948"/>
                  </a:lnTo>
                  <a:lnTo>
                    <a:pt x="20025" y="6646"/>
                  </a:lnTo>
                  <a:lnTo>
                    <a:pt x="19631" y="5891"/>
                  </a:lnTo>
                  <a:lnTo>
                    <a:pt x="19181" y="5136"/>
                  </a:lnTo>
                  <a:lnTo>
                    <a:pt x="18675" y="4380"/>
                  </a:lnTo>
                  <a:lnTo>
                    <a:pt x="17775" y="2870"/>
                  </a:lnTo>
                  <a:lnTo>
                    <a:pt x="17381" y="2568"/>
                  </a:lnTo>
                  <a:lnTo>
                    <a:pt x="17213" y="2417"/>
                  </a:lnTo>
                  <a:lnTo>
                    <a:pt x="16988" y="2568"/>
                  </a:lnTo>
                  <a:lnTo>
                    <a:pt x="16650" y="2870"/>
                  </a:lnTo>
                  <a:lnTo>
                    <a:pt x="16313" y="3323"/>
                  </a:lnTo>
                  <a:lnTo>
                    <a:pt x="15806" y="3776"/>
                  </a:lnTo>
                  <a:lnTo>
                    <a:pt x="15469" y="4531"/>
                  </a:lnTo>
                  <a:lnTo>
                    <a:pt x="15131" y="4985"/>
                  </a:lnTo>
                  <a:lnTo>
                    <a:pt x="14794" y="5740"/>
                  </a:lnTo>
                  <a:lnTo>
                    <a:pt x="14681" y="6344"/>
                  </a:lnTo>
                  <a:lnTo>
                    <a:pt x="14344" y="6797"/>
                  </a:lnTo>
                  <a:lnTo>
                    <a:pt x="13950" y="7250"/>
                  </a:lnTo>
                  <a:lnTo>
                    <a:pt x="13556" y="7552"/>
                  </a:lnTo>
                  <a:lnTo>
                    <a:pt x="13162" y="8006"/>
                  </a:lnTo>
                  <a:lnTo>
                    <a:pt x="12769" y="8157"/>
                  </a:lnTo>
                  <a:lnTo>
                    <a:pt x="12488" y="8308"/>
                  </a:lnTo>
                  <a:lnTo>
                    <a:pt x="12263" y="8308"/>
                  </a:lnTo>
                  <a:lnTo>
                    <a:pt x="12150" y="8157"/>
                  </a:lnTo>
                  <a:lnTo>
                    <a:pt x="12094" y="7401"/>
                  </a:lnTo>
                  <a:lnTo>
                    <a:pt x="11869" y="6344"/>
                  </a:lnTo>
                  <a:lnTo>
                    <a:pt x="11700" y="5438"/>
                  </a:lnTo>
                  <a:lnTo>
                    <a:pt x="11475" y="4834"/>
                  </a:lnTo>
                  <a:lnTo>
                    <a:pt x="11306" y="4683"/>
                  </a:lnTo>
                  <a:lnTo>
                    <a:pt x="10913" y="4078"/>
                  </a:lnTo>
                  <a:lnTo>
                    <a:pt x="10406" y="3474"/>
                  </a:lnTo>
                  <a:lnTo>
                    <a:pt x="9281" y="1662"/>
                  </a:lnTo>
                  <a:lnTo>
                    <a:pt x="8775" y="1057"/>
                  </a:lnTo>
                  <a:lnTo>
                    <a:pt x="8381" y="453"/>
                  </a:lnTo>
                  <a:lnTo>
                    <a:pt x="7538" y="0"/>
                  </a:lnTo>
                  <a:lnTo>
                    <a:pt x="6975" y="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grpSp>
      <p:sp>
        <p:nvSpPr>
          <p:cNvPr id="131" name="Title Text"/>
          <p:cNvSpPr txBox="1">
            <a:spLocks noGrp="1"/>
          </p:cNvSpPr>
          <p:nvPr>
            <p:ph type="title"/>
          </p:nvPr>
        </p:nvSpPr>
        <p:spPr>
          <a:xfrm>
            <a:off x="2695575" y="0"/>
            <a:ext cx="7772400" cy="844550"/>
          </a:xfrm>
          <a:prstGeom prst="rect">
            <a:avLst/>
          </a:prstGeom>
        </p:spPr>
        <p:txBody>
          <a:bodyPr>
            <a:noAutofit/>
          </a:bodyPr>
          <a:lstStyle>
            <a:lvl1pPr>
              <a:lnSpc>
                <a:spcPct val="100000"/>
              </a:lnSpc>
              <a:defRPr sz="3200" b="1">
                <a:solidFill>
                  <a:srgbClr val="006600"/>
                </a:solidFill>
                <a:latin typeface="+mn-lt"/>
                <a:ea typeface="+mn-ea"/>
                <a:cs typeface="+mn-cs"/>
                <a:sym typeface="Helvetica"/>
              </a:defRPr>
            </a:lvl1pPr>
          </a:lstStyle>
          <a:p>
            <a:r>
              <a:t>Title Text</a:t>
            </a:r>
          </a:p>
        </p:txBody>
      </p:sp>
      <p:sp>
        <p:nvSpPr>
          <p:cNvPr id="132" name="Body Level One…"/>
          <p:cNvSpPr txBox="1">
            <a:spLocks noGrp="1"/>
          </p:cNvSpPr>
          <p:nvPr>
            <p:ph type="body" idx="1"/>
          </p:nvPr>
        </p:nvSpPr>
        <p:spPr>
          <a:xfrm>
            <a:off x="2571750" y="1724025"/>
            <a:ext cx="7029450" cy="5133975"/>
          </a:xfrm>
          <a:prstGeom prst="rect">
            <a:avLst/>
          </a:prstGeom>
        </p:spPr>
        <p:txBody>
          <a:bodyPr>
            <a:noAutofit/>
          </a:bodyPr>
          <a:lstStyle>
            <a:lvl1pPr marL="342900" indent="-342900">
              <a:lnSpc>
                <a:spcPct val="100000"/>
              </a:lnSpc>
              <a:spcBef>
                <a:spcPts val="400"/>
              </a:spcBef>
              <a:buClr>
                <a:srgbClr val="006600"/>
              </a:buClr>
              <a:buSzPct val="90000"/>
              <a:buFontTx/>
              <a:buChar char="»"/>
              <a:defRPr sz="2000">
                <a:solidFill>
                  <a:srgbClr val="660066"/>
                </a:solidFill>
                <a:latin typeface="+mn-lt"/>
                <a:ea typeface="+mn-ea"/>
                <a:cs typeface="+mn-cs"/>
                <a:sym typeface="Helvetica"/>
              </a:defRPr>
            </a:lvl1pPr>
            <a:lvl2pPr marL="774700" indent="-317500">
              <a:lnSpc>
                <a:spcPct val="100000"/>
              </a:lnSpc>
              <a:spcBef>
                <a:spcPts val="400"/>
              </a:spcBef>
              <a:buClr>
                <a:srgbClr val="006600"/>
              </a:buClr>
              <a:buSzPct val="90000"/>
              <a:buFontTx/>
              <a:buChar char=""/>
              <a:defRPr sz="2000">
                <a:solidFill>
                  <a:srgbClr val="660066"/>
                </a:solidFill>
                <a:latin typeface="+mn-lt"/>
                <a:ea typeface="+mn-ea"/>
                <a:cs typeface="+mn-cs"/>
                <a:sym typeface="Helvetica"/>
              </a:defRPr>
            </a:lvl2pPr>
            <a:lvl3pPr marL="1168400" indent="-254000">
              <a:lnSpc>
                <a:spcPct val="100000"/>
              </a:lnSpc>
              <a:spcBef>
                <a:spcPts val="400"/>
              </a:spcBef>
              <a:buClr>
                <a:srgbClr val="006600"/>
              </a:buClr>
              <a:buSzPct val="90000"/>
              <a:buFontTx/>
              <a:buChar char=""/>
              <a:defRPr sz="2000">
                <a:solidFill>
                  <a:srgbClr val="660066"/>
                </a:solidFill>
                <a:latin typeface="+mn-lt"/>
                <a:ea typeface="+mn-ea"/>
                <a:cs typeface="+mn-cs"/>
                <a:sym typeface="Helvetica"/>
              </a:defRPr>
            </a:lvl3pPr>
            <a:lvl4pPr marL="1625600" indent="-254000">
              <a:lnSpc>
                <a:spcPct val="100000"/>
              </a:lnSpc>
              <a:spcBef>
                <a:spcPts val="400"/>
              </a:spcBef>
              <a:buClr>
                <a:srgbClr val="006600"/>
              </a:buClr>
              <a:buFontTx/>
              <a:buChar char="–"/>
              <a:defRPr sz="2000">
                <a:solidFill>
                  <a:srgbClr val="660066"/>
                </a:solidFill>
                <a:latin typeface="+mn-lt"/>
                <a:ea typeface="+mn-ea"/>
                <a:cs typeface="+mn-cs"/>
                <a:sym typeface="Helvetica"/>
              </a:defRPr>
            </a:lvl4pPr>
            <a:lvl5pPr marL="2082800" indent="-254000">
              <a:lnSpc>
                <a:spcPct val="100000"/>
              </a:lnSpc>
              <a:spcBef>
                <a:spcPts val="400"/>
              </a:spcBef>
              <a:buClr>
                <a:srgbClr val="006600"/>
              </a:buClr>
              <a:buFontTx/>
              <a:buChar char="»"/>
              <a:defRPr sz="2000">
                <a:solidFill>
                  <a:srgbClr val="660066"/>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9" name="Rectangle"/>
          <p:cNvSpPr/>
          <p:nvPr/>
        </p:nvSpPr>
        <p:spPr>
          <a:xfrm>
            <a:off x="1523999" y="0"/>
            <a:ext cx="9144002" cy="6858000"/>
          </a:xfrm>
          <a:prstGeom prst="rect">
            <a:avLst/>
          </a:prstGeom>
          <a:gradFill>
            <a:gsLst>
              <a:gs pos="0">
                <a:srgbClr val="FFCC99"/>
              </a:gs>
              <a:gs pos="100000">
                <a:srgbClr val="99CCFF"/>
              </a:gs>
            </a:gsLst>
            <a:lin ang="16200000"/>
          </a:gradFill>
          <a:ln w="3175">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140" name="Slide Number"/>
          <p:cNvSpPr txBox="1">
            <a:spLocks noGrp="1"/>
          </p:cNvSpPr>
          <p:nvPr>
            <p:ph type="sldNum" sz="quarter" idx="2"/>
          </p:nvPr>
        </p:nvSpPr>
        <p:spPr>
          <a:xfrm>
            <a:off x="6261100" y="6525066"/>
            <a:ext cx="408940" cy="421393"/>
          </a:xfrm>
          <a:prstGeom prst="rect">
            <a:avLst/>
          </a:prstGeom>
        </p:spPr>
        <p:txBody>
          <a:bodyPr wrap="none"/>
          <a:lstStyle>
            <a:lvl1pPr algn="l">
              <a:defRPr sz="2400">
                <a:solidFill>
                  <a:srgbClr val="660066"/>
                </a:solidFill>
                <a:latin typeface="Times New Roman"/>
                <a:ea typeface="Times New Roman"/>
                <a:cs typeface="Times New Roman"/>
                <a:sym typeface="Times New Roman"/>
              </a:defRPr>
            </a:lvl1pPr>
          </a:lstStyle>
          <a:p>
            <a:fld id="{86CB4B4D-7CA3-9044-876B-883B54F8677D}" type="slidenum">
              <a:t>‹#›</a:t>
            </a:fld>
            <a:endParaRPr/>
          </a:p>
        </p:txBody>
      </p:sp>
      <p:sp>
        <p:nvSpPr>
          <p:cNvPr id="141" name="Shape"/>
          <p:cNvSpPr/>
          <p:nvPr/>
        </p:nvSpPr>
        <p:spPr>
          <a:xfrm>
            <a:off x="1524000" y="0"/>
            <a:ext cx="1649413" cy="9096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9772"/>
                </a:lnTo>
                <a:lnTo>
                  <a:pt x="21501" y="19772"/>
                </a:lnTo>
                <a:lnTo>
                  <a:pt x="21373" y="19709"/>
                </a:lnTo>
                <a:lnTo>
                  <a:pt x="21215" y="19608"/>
                </a:lnTo>
                <a:lnTo>
                  <a:pt x="21018" y="19469"/>
                </a:lnTo>
                <a:lnTo>
                  <a:pt x="20800" y="19292"/>
                </a:lnTo>
                <a:lnTo>
                  <a:pt x="20563" y="19091"/>
                </a:lnTo>
                <a:lnTo>
                  <a:pt x="20307" y="18851"/>
                </a:lnTo>
                <a:lnTo>
                  <a:pt x="20030" y="18599"/>
                </a:lnTo>
                <a:lnTo>
                  <a:pt x="19734" y="18334"/>
                </a:lnTo>
                <a:lnTo>
                  <a:pt x="19428" y="18044"/>
                </a:lnTo>
                <a:lnTo>
                  <a:pt x="19122" y="17767"/>
                </a:lnTo>
                <a:lnTo>
                  <a:pt x="18806" y="17477"/>
                </a:lnTo>
                <a:lnTo>
                  <a:pt x="18155" y="16897"/>
                </a:lnTo>
                <a:lnTo>
                  <a:pt x="17849" y="16632"/>
                </a:lnTo>
                <a:lnTo>
                  <a:pt x="17533" y="16367"/>
                </a:lnTo>
                <a:lnTo>
                  <a:pt x="17404" y="16279"/>
                </a:lnTo>
                <a:lnTo>
                  <a:pt x="17266" y="16216"/>
                </a:lnTo>
                <a:lnTo>
                  <a:pt x="17118" y="16153"/>
                </a:lnTo>
                <a:lnTo>
                  <a:pt x="16980" y="16115"/>
                </a:lnTo>
                <a:lnTo>
                  <a:pt x="16832" y="16077"/>
                </a:lnTo>
                <a:lnTo>
                  <a:pt x="16536" y="16027"/>
                </a:lnTo>
                <a:lnTo>
                  <a:pt x="16388" y="16014"/>
                </a:lnTo>
                <a:lnTo>
                  <a:pt x="16249" y="15976"/>
                </a:lnTo>
                <a:lnTo>
                  <a:pt x="15993" y="15926"/>
                </a:lnTo>
                <a:lnTo>
                  <a:pt x="15874" y="15863"/>
                </a:lnTo>
                <a:lnTo>
                  <a:pt x="15766" y="15800"/>
                </a:lnTo>
                <a:lnTo>
                  <a:pt x="15677" y="15711"/>
                </a:lnTo>
                <a:lnTo>
                  <a:pt x="15578" y="15636"/>
                </a:lnTo>
                <a:lnTo>
                  <a:pt x="15519" y="15497"/>
                </a:lnTo>
                <a:lnTo>
                  <a:pt x="15390" y="15232"/>
                </a:lnTo>
                <a:lnTo>
                  <a:pt x="15262" y="14980"/>
                </a:lnTo>
                <a:lnTo>
                  <a:pt x="15144" y="14728"/>
                </a:lnTo>
                <a:lnTo>
                  <a:pt x="15015" y="14501"/>
                </a:lnTo>
                <a:lnTo>
                  <a:pt x="14877" y="14261"/>
                </a:lnTo>
                <a:lnTo>
                  <a:pt x="14620" y="13833"/>
                </a:lnTo>
                <a:lnTo>
                  <a:pt x="14482" y="13643"/>
                </a:lnTo>
                <a:lnTo>
                  <a:pt x="14344" y="13467"/>
                </a:lnTo>
                <a:lnTo>
                  <a:pt x="14196" y="13303"/>
                </a:lnTo>
                <a:lnTo>
                  <a:pt x="14058" y="13164"/>
                </a:lnTo>
                <a:lnTo>
                  <a:pt x="13762" y="12937"/>
                </a:lnTo>
                <a:lnTo>
                  <a:pt x="13614" y="12862"/>
                </a:lnTo>
                <a:lnTo>
                  <a:pt x="13456" y="12811"/>
                </a:lnTo>
                <a:lnTo>
                  <a:pt x="13298" y="12786"/>
                </a:lnTo>
                <a:lnTo>
                  <a:pt x="13140" y="12723"/>
                </a:lnTo>
                <a:lnTo>
                  <a:pt x="13001" y="12609"/>
                </a:lnTo>
                <a:lnTo>
                  <a:pt x="12873" y="12446"/>
                </a:lnTo>
                <a:lnTo>
                  <a:pt x="12774" y="12256"/>
                </a:lnTo>
                <a:lnTo>
                  <a:pt x="12656" y="12067"/>
                </a:lnTo>
                <a:lnTo>
                  <a:pt x="12567" y="11878"/>
                </a:lnTo>
                <a:lnTo>
                  <a:pt x="12468" y="11727"/>
                </a:lnTo>
                <a:lnTo>
                  <a:pt x="12380" y="11626"/>
                </a:lnTo>
                <a:lnTo>
                  <a:pt x="12310" y="11550"/>
                </a:lnTo>
                <a:lnTo>
                  <a:pt x="12261" y="11437"/>
                </a:lnTo>
                <a:lnTo>
                  <a:pt x="12212" y="11298"/>
                </a:lnTo>
                <a:lnTo>
                  <a:pt x="12152" y="11021"/>
                </a:lnTo>
                <a:lnTo>
                  <a:pt x="12123" y="10895"/>
                </a:lnTo>
                <a:lnTo>
                  <a:pt x="12083" y="10794"/>
                </a:lnTo>
                <a:lnTo>
                  <a:pt x="12034" y="10731"/>
                </a:lnTo>
                <a:lnTo>
                  <a:pt x="11985" y="10693"/>
                </a:lnTo>
                <a:lnTo>
                  <a:pt x="11945" y="10630"/>
                </a:lnTo>
                <a:lnTo>
                  <a:pt x="11886" y="10567"/>
                </a:lnTo>
                <a:lnTo>
                  <a:pt x="11837" y="10491"/>
                </a:lnTo>
                <a:lnTo>
                  <a:pt x="11797" y="10415"/>
                </a:lnTo>
                <a:lnTo>
                  <a:pt x="11758" y="10352"/>
                </a:lnTo>
                <a:lnTo>
                  <a:pt x="11728" y="10302"/>
                </a:lnTo>
                <a:lnTo>
                  <a:pt x="11688" y="10277"/>
                </a:lnTo>
                <a:lnTo>
                  <a:pt x="11511" y="10125"/>
                </a:lnTo>
                <a:lnTo>
                  <a:pt x="11373" y="9911"/>
                </a:lnTo>
                <a:lnTo>
                  <a:pt x="11264" y="9634"/>
                </a:lnTo>
                <a:lnTo>
                  <a:pt x="11155" y="9318"/>
                </a:lnTo>
                <a:lnTo>
                  <a:pt x="11057" y="8991"/>
                </a:lnTo>
                <a:lnTo>
                  <a:pt x="10938" y="8675"/>
                </a:lnTo>
                <a:lnTo>
                  <a:pt x="10790" y="8411"/>
                </a:lnTo>
                <a:lnTo>
                  <a:pt x="10612" y="8209"/>
                </a:lnTo>
                <a:lnTo>
                  <a:pt x="10563" y="8184"/>
                </a:lnTo>
                <a:lnTo>
                  <a:pt x="10514" y="8120"/>
                </a:lnTo>
                <a:lnTo>
                  <a:pt x="10435" y="8057"/>
                </a:lnTo>
                <a:lnTo>
                  <a:pt x="10336" y="8007"/>
                </a:lnTo>
                <a:lnTo>
                  <a:pt x="10237" y="7931"/>
                </a:lnTo>
                <a:lnTo>
                  <a:pt x="10139" y="7868"/>
                </a:lnTo>
                <a:lnTo>
                  <a:pt x="10030" y="7830"/>
                </a:lnTo>
                <a:lnTo>
                  <a:pt x="9941" y="7793"/>
                </a:lnTo>
                <a:lnTo>
                  <a:pt x="9872" y="7742"/>
                </a:lnTo>
                <a:lnTo>
                  <a:pt x="9655" y="7604"/>
                </a:lnTo>
                <a:lnTo>
                  <a:pt x="9517" y="7503"/>
                </a:lnTo>
                <a:lnTo>
                  <a:pt x="9369" y="7414"/>
                </a:lnTo>
                <a:lnTo>
                  <a:pt x="9211" y="7339"/>
                </a:lnTo>
                <a:lnTo>
                  <a:pt x="9053" y="7276"/>
                </a:lnTo>
                <a:lnTo>
                  <a:pt x="8905" y="7250"/>
                </a:lnTo>
                <a:lnTo>
                  <a:pt x="8875" y="7238"/>
                </a:lnTo>
                <a:lnTo>
                  <a:pt x="8826" y="7187"/>
                </a:lnTo>
                <a:lnTo>
                  <a:pt x="8796" y="7124"/>
                </a:lnTo>
                <a:lnTo>
                  <a:pt x="8737" y="7049"/>
                </a:lnTo>
                <a:lnTo>
                  <a:pt x="8678" y="6960"/>
                </a:lnTo>
                <a:lnTo>
                  <a:pt x="8599" y="6860"/>
                </a:lnTo>
                <a:lnTo>
                  <a:pt x="8510" y="6784"/>
                </a:lnTo>
                <a:lnTo>
                  <a:pt x="8381" y="6708"/>
                </a:lnTo>
                <a:lnTo>
                  <a:pt x="8352" y="6620"/>
                </a:lnTo>
                <a:lnTo>
                  <a:pt x="8312" y="6456"/>
                </a:lnTo>
                <a:lnTo>
                  <a:pt x="8283" y="6204"/>
                </a:lnTo>
                <a:lnTo>
                  <a:pt x="8243" y="5977"/>
                </a:lnTo>
                <a:lnTo>
                  <a:pt x="8214" y="5914"/>
                </a:lnTo>
                <a:lnTo>
                  <a:pt x="8144" y="5851"/>
                </a:lnTo>
                <a:lnTo>
                  <a:pt x="8075" y="5800"/>
                </a:lnTo>
                <a:lnTo>
                  <a:pt x="8006" y="5763"/>
                </a:lnTo>
                <a:lnTo>
                  <a:pt x="7878" y="5573"/>
                </a:lnTo>
                <a:lnTo>
                  <a:pt x="7819" y="5246"/>
                </a:lnTo>
                <a:lnTo>
                  <a:pt x="7769" y="4930"/>
                </a:lnTo>
                <a:lnTo>
                  <a:pt x="7680" y="4754"/>
                </a:lnTo>
                <a:lnTo>
                  <a:pt x="7522" y="4653"/>
                </a:lnTo>
                <a:lnTo>
                  <a:pt x="7335" y="4489"/>
                </a:lnTo>
                <a:lnTo>
                  <a:pt x="7118" y="4287"/>
                </a:lnTo>
                <a:lnTo>
                  <a:pt x="6891" y="4073"/>
                </a:lnTo>
                <a:lnTo>
                  <a:pt x="6654" y="3846"/>
                </a:lnTo>
                <a:lnTo>
                  <a:pt x="6427" y="3657"/>
                </a:lnTo>
                <a:lnTo>
                  <a:pt x="6210" y="3505"/>
                </a:lnTo>
                <a:lnTo>
                  <a:pt x="6032" y="3417"/>
                </a:lnTo>
                <a:lnTo>
                  <a:pt x="5973" y="3354"/>
                </a:lnTo>
                <a:lnTo>
                  <a:pt x="5894" y="3241"/>
                </a:lnTo>
                <a:lnTo>
                  <a:pt x="5805" y="3077"/>
                </a:lnTo>
                <a:lnTo>
                  <a:pt x="5706" y="2888"/>
                </a:lnTo>
                <a:lnTo>
                  <a:pt x="5617" y="2724"/>
                </a:lnTo>
                <a:lnTo>
                  <a:pt x="5538" y="2560"/>
                </a:lnTo>
                <a:lnTo>
                  <a:pt x="5469" y="2446"/>
                </a:lnTo>
                <a:lnTo>
                  <a:pt x="5430" y="2396"/>
                </a:lnTo>
                <a:lnTo>
                  <a:pt x="5321" y="2358"/>
                </a:lnTo>
                <a:lnTo>
                  <a:pt x="5212" y="2282"/>
                </a:lnTo>
                <a:lnTo>
                  <a:pt x="5094" y="2194"/>
                </a:lnTo>
                <a:lnTo>
                  <a:pt x="4985" y="2081"/>
                </a:lnTo>
                <a:lnTo>
                  <a:pt x="4877" y="1980"/>
                </a:lnTo>
                <a:lnTo>
                  <a:pt x="4778" y="1891"/>
                </a:lnTo>
                <a:lnTo>
                  <a:pt x="4709" y="1816"/>
                </a:lnTo>
                <a:lnTo>
                  <a:pt x="4650" y="1791"/>
                </a:lnTo>
                <a:lnTo>
                  <a:pt x="4423" y="1740"/>
                </a:lnTo>
                <a:lnTo>
                  <a:pt x="4235" y="1677"/>
                </a:lnTo>
                <a:lnTo>
                  <a:pt x="4048" y="1601"/>
                </a:lnTo>
                <a:lnTo>
                  <a:pt x="3899" y="1513"/>
                </a:lnTo>
                <a:lnTo>
                  <a:pt x="3781" y="1437"/>
                </a:lnTo>
                <a:lnTo>
                  <a:pt x="3663" y="1349"/>
                </a:lnTo>
                <a:lnTo>
                  <a:pt x="3574" y="1299"/>
                </a:lnTo>
                <a:lnTo>
                  <a:pt x="3485" y="1261"/>
                </a:lnTo>
                <a:lnTo>
                  <a:pt x="3258" y="1173"/>
                </a:lnTo>
                <a:lnTo>
                  <a:pt x="3021" y="1059"/>
                </a:lnTo>
                <a:lnTo>
                  <a:pt x="2814" y="920"/>
                </a:lnTo>
                <a:lnTo>
                  <a:pt x="2596" y="769"/>
                </a:lnTo>
                <a:lnTo>
                  <a:pt x="2389" y="643"/>
                </a:lnTo>
                <a:lnTo>
                  <a:pt x="2192" y="530"/>
                </a:lnTo>
                <a:lnTo>
                  <a:pt x="2024" y="441"/>
                </a:lnTo>
                <a:lnTo>
                  <a:pt x="1886" y="404"/>
                </a:lnTo>
                <a:lnTo>
                  <a:pt x="1510" y="404"/>
                </a:lnTo>
                <a:lnTo>
                  <a:pt x="1372" y="391"/>
                </a:lnTo>
                <a:lnTo>
                  <a:pt x="1116" y="366"/>
                </a:lnTo>
                <a:lnTo>
                  <a:pt x="997" y="340"/>
                </a:lnTo>
                <a:lnTo>
                  <a:pt x="898" y="303"/>
                </a:lnTo>
                <a:lnTo>
                  <a:pt x="770" y="252"/>
                </a:lnTo>
                <a:lnTo>
                  <a:pt x="642" y="189"/>
                </a:lnTo>
                <a:lnTo>
                  <a:pt x="513" y="139"/>
                </a:lnTo>
                <a:lnTo>
                  <a:pt x="385" y="76"/>
                </a:lnTo>
                <a:lnTo>
                  <a:pt x="276" y="25"/>
                </a:lnTo>
                <a:lnTo>
                  <a:pt x="158" y="0"/>
                </a:lnTo>
                <a:lnTo>
                  <a:pt x="69" y="0"/>
                </a:lnTo>
                <a:lnTo>
                  <a:pt x="0" y="25"/>
                </a:lnTo>
                <a:lnTo>
                  <a:pt x="0" y="21600"/>
                </a:lnTo>
                <a:lnTo>
                  <a:pt x="21600" y="21600"/>
                </a:lnTo>
                <a:close/>
              </a:path>
            </a:pathLst>
          </a:custGeom>
          <a:solidFill>
            <a:srgbClr val="995933">
              <a:alpha val="50000"/>
            </a:srgbClr>
          </a:solidFill>
          <a:ln w="12700">
            <a:miter lim="400000"/>
          </a:ln>
        </p:spPr>
        <p:txBody>
          <a:bodyPr lIns="45719" rIns="45719"/>
          <a:lstStyle/>
          <a:p>
            <a:pPr>
              <a:defRPr sz="2400">
                <a:solidFill>
                  <a:srgbClr val="660066"/>
                </a:solidFill>
                <a:latin typeface="Times New Roman"/>
                <a:ea typeface="Times New Roman"/>
                <a:cs typeface="Times New Roman"/>
                <a:sym typeface="Times New Roman"/>
              </a:defRPr>
            </a:pPr>
            <a:endParaRPr/>
          </a:p>
        </p:txBody>
      </p:sp>
      <p:sp>
        <p:nvSpPr>
          <p:cNvPr id="142" name="Shape"/>
          <p:cNvSpPr/>
          <p:nvPr/>
        </p:nvSpPr>
        <p:spPr>
          <a:xfrm>
            <a:off x="2454275" y="1852612"/>
            <a:ext cx="34925" cy="17463"/>
          </a:xfrm>
          <a:custGeom>
            <a:avLst/>
            <a:gdLst/>
            <a:ahLst/>
            <a:cxnLst>
              <a:cxn ang="0">
                <a:pos x="wd2" y="hd2"/>
              </a:cxn>
              <a:cxn ang="5400000">
                <a:pos x="wd2" y="hd2"/>
              </a:cxn>
              <a:cxn ang="10800000">
                <a:pos x="wd2" y="hd2"/>
              </a:cxn>
              <a:cxn ang="16200000">
                <a:pos x="wd2" y="hd2"/>
              </a:cxn>
            </a:cxnLst>
            <a:rect l="0" t="0" r="r" b="b"/>
            <a:pathLst>
              <a:path w="21600" h="21600" extrusionOk="0">
                <a:moveTo>
                  <a:pt x="5742" y="17876"/>
                </a:moveTo>
                <a:lnTo>
                  <a:pt x="7109" y="18621"/>
                </a:lnTo>
                <a:lnTo>
                  <a:pt x="11484" y="20110"/>
                </a:lnTo>
                <a:lnTo>
                  <a:pt x="13944" y="20855"/>
                </a:lnTo>
                <a:lnTo>
                  <a:pt x="16132" y="21600"/>
                </a:lnTo>
                <a:lnTo>
                  <a:pt x="19686" y="21600"/>
                </a:lnTo>
                <a:lnTo>
                  <a:pt x="20780" y="20110"/>
                </a:lnTo>
                <a:lnTo>
                  <a:pt x="21327" y="17131"/>
                </a:lnTo>
                <a:lnTo>
                  <a:pt x="21600" y="14152"/>
                </a:lnTo>
                <a:lnTo>
                  <a:pt x="21600" y="11172"/>
                </a:lnTo>
                <a:lnTo>
                  <a:pt x="20233" y="9683"/>
                </a:lnTo>
                <a:lnTo>
                  <a:pt x="17772" y="8193"/>
                </a:lnTo>
                <a:lnTo>
                  <a:pt x="15038" y="6703"/>
                </a:lnTo>
                <a:lnTo>
                  <a:pt x="12851" y="4469"/>
                </a:lnTo>
                <a:lnTo>
                  <a:pt x="10937" y="2234"/>
                </a:lnTo>
                <a:lnTo>
                  <a:pt x="8476" y="745"/>
                </a:lnTo>
                <a:lnTo>
                  <a:pt x="5742" y="0"/>
                </a:lnTo>
                <a:lnTo>
                  <a:pt x="4101" y="1490"/>
                </a:lnTo>
                <a:lnTo>
                  <a:pt x="2461" y="5959"/>
                </a:lnTo>
                <a:lnTo>
                  <a:pt x="820" y="9683"/>
                </a:lnTo>
                <a:lnTo>
                  <a:pt x="0" y="13407"/>
                </a:lnTo>
                <a:lnTo>
                  <a:pt x="273" y="15641"/>
                </a:lnTo>
                <a:lnTo>
                  <a:pt x="1367" y="17131"/>
                </a:lnTo>
                <a:lnTo>
                  <a:pt x="3008" y="17131"/>
                </a:lnTo>
                <a:lnTo>
                  <a:pt x="4648" y="17876"/>
                </a:lnTo>
                <a:lnTo>
                  <a:pt x="5742" y="17876"/>
                </a:lnTo>
                <a:close/>
              </a:path>
            </a:pathLst>
          </a:custGeom>
          <a:solidFill>
            <a:srgbClr val="284C70"/>
          </a:solidFill>
          <a:ln w="12700">
            <a:miter lim="400000"/>
          </a:ln>
        </p:spPr>
        <p:txBody>
          <a:bodyPr lIns="45719" rIns="45719"/>
          <a:lstStyle/>
          <a:p>
            <a:pPr>
              <a:defRPr sz="2400">
                <a:solidFill>
                  <a:srgbClr val="660066"/>
                </a:solidFill>
                <a:latin typeface="Times New Roman"/>
                <a:ea typeface="Times New Roman"/>
                <a:cs typeface="Times New Roman"/>
                <a:sym typeface="Times New Roman"/>
              </a:defRPr>
            </a:pPr>
            <a:endParaRPr/>
          </a:p>
        </p:txBody>
      </p:sp>
      <p:sp>
        <p:nvSpPr>
          <p:cNvPr id="143" name="Shape"/>
          <p:cNvSpPr/>
          <p:nvPr/>
        </p:nvSpPr>
        <p:spPr>
          <a:xfrm>
            <a:off x="2454275" y="1852612"/>
            <a:ext cx="28575" cy="17463"/>
          </a:xfrm>
          <a:custGeom>
            <a:avLst/>
            <a:gdLst/>
            <a:ahLst/>
            <a:cxnLst>
              <a:cxn ang="0">
                <a:pos x="wd2" y="hd2"/>
              </a:cxn>
              <a:cxn ang="5400000">
                <a:pos x="wd2" y="hd2"/>
              </a:cxn>
              <a:cxn ang="10800000">
                <a:pos x="wd2" y="hd2"/>
              </a:cxn>
              <a:cxn ang="16200000">
                <a:pos x="wd2" y="hd2"/>
              </a:cxn>
            </a:cxnLst>
            <a:rect l="0" t="0" r="r" b="b"/>
            <a:pathLst>
              <a:path w="21600" h="21600" extrusionOk="0">
                <a:moveTo>
                  <a:pt x="15862" y="4800"/>
                </a:moveTo>
                <a:lnTo>
                  <a:pt x="13500" y="2400"/>
                </a:lnTo>
                <a:lnTo>
                  <a:pt x="10462" y="800"/>
                </a:lnTo>
                <a:lnTo>
                  <a:pt x="7088" y="0"/>
                </a:lnTo>
                <a:lnTo>
                  <a:pt x="5062" y="1600"/>
                </a:lnTo>
                <a:lnTo>
                  <a:pt x="3038" y="6400"/>
                </a:lnTo>
                <a:lnTo>
                  <a:pt x="1012" y="10400"/>
                </a:lnTo>
                <a:lnTo>
                  <a:pt x="0" y="14400"/>
                </a:lnTo>
                <a:lnTo>
                  <a:pt x="338" y="16800"/>
                </a:lnTo>
                <a:lnTo>
                  <a:pt x="1688" y="18400"/>
                </a:lnTo>
                <a:lnTo>
                  <a:pt x="3712" y="18400"/>
                </a:lnTo>
                <a:lnTo>
                  <a:pt x="5738" y="19200"/>
                </a:lnTo>
                <a:lnTo>
                  <a:pt x="7088" y="19200"/>
                </a:lnTo>
                <a:lnTo>
                  <a:pt x="8775" y="20000"/>
                </a:lnTo>
                <a:lnTo>
                  <a:pt x="10800" y="20800"/>
                </a:lnTo>
                <a:lnTo>
                  <a:pt x="13162" y="20800"/>
                </a:lnTo>
                <a:lnTo>
                  <a:pt x="15525" y="21600"/>
                </a:lnTo>
                <a:lnTo>
                  <a:pt x="17212" y="21600"/>
                </a:lnTo>
                <a:lnTo>
                  <a:pt x="19238" y="20800"/>
                </a:lnTo>
                <a:lnTo>
                  <a:pt x="20925" y="20800"/>
                </a:lnTo>
                <a:lnTo>
                  <a:pt x="21600" y="19200"/>
                </a:lnTo>
                <a:lnTo>
                  <a:pt x="21600" y="16800"/>
                </a:lnTo>
                <a:lnTo>
                  <a:pt x="21262" y="13600"/>
                </a:lnTo>
                <a:lnTo>
                  <a:pt x="19238" y="8800"/>
                </a:lnTo>
                <a:lnTo>
                  <a:pt x="15862" y="4800"/>
                </a:lnTo>
                <a:close/>
              </a:path>
            </a:pathLst>
          </a:custGeom>
          <a:solidFill>
            <a:srgbClr val="BFCCD8"/>
          </a:solidFill>
          <a:ln w="12700">
            <a:miter lim="400000"/>
          </a:ln>
        </p:spPr>
        <p:txBody>
          <a:bodyPr lIns="45719" rIns="45719"/>
          <a:lstStyle/>
          <a:p>
            <a:pPr>
              <a:defRPr sz="2400">
                <a:solidFill>
                  <a:srgbClr val="660066"/>
                </a:solidFill>
                <a:latin typeface="Times New Roman"/>
                <a:ea typeface="Times New Roman"/>
                <a:cs typeface="Times New Roman"/>
                <a:sym typeface="Times New Roman"/>
              </a:defRPr>
            </a:pPr>
            <a:endParaRPr/>
          </a:p>
        </p:txBody>
      </p:sp>
      <p:sp>
        <p:nvSpPr>
          <p:cNvPr id="144" name="Shape"/>
          <p:cNvSpPr/>
          <p:nvPr/>
        </p:nvSpPr>
        <p:spPr>
          <a:xfrm>
            <a:off x="3009900" y="1817687"/>
            <a:ext cx="44450" cy="30163"/>
          </a:xfrm>
          <a:custGeom>
            <a:avLst/>
            <a:gdLst/>
            <a:ahLst/>
            <a:cxnLst>
              <a:cxn ang="0">
                <a:pos x="wd2" y="hd2"/>
              </a:cxn>
              <a:cxn ang="5400000">
                <a:pos x="wd2" y="hd2"/>
              </a:cxn>
              <a:cxn ang="10800000">
                <a:pos x="wd2" y="hd2"/>
              </a:cxn>
              <a:cxn ang="16200000">
                <a:pos x="wd2" y="hd2"/>
              </a:cxn>
            </a:cxnLst>
            <a:rect l="0" t="0" r="r" b="b"/>
            <a:pathLst>
              <a:path w="21600" h="21600" extrusionOk="0">
                <a:moveTo>
                  <a:pt x="17196" y="21192"/>
                </a:moveTo>
                <a:lnTo>
                  <a:pt x="16567" y="21600"/>
                </a:lnTo>
                <a:lnTo>
                  <a:pt x="15309" y="21192"/>
                </a:lnTo>
                <a:lnTo>
                  <a:pt x="13421" y="20785"/>
                </a:lnTo>
                <a:lnTo>
                  <a:pt x="11115" y="20377"/>
                </a:lnTo>
                <a:lnTo>
                  <a:pt x="9017" y="19562"/>
                </a:lnTo>
                <a:lnTo>
                  <a:pt x="7130" y="18340"/>
                </a:lnTo>
                <a:lnTo>
                  <a:pt x="5662" y="17525"/>
                </a:lnTo>
                <a:lnTo>
                  <a:pt x="4614" y="16709"/>
                </a:lnTo>
                <a:lnTo>
                  <a:pt x="3775" y="15487"/>
                </a:lnTo>
                <a:lnTo>
                  <a:pt x="2936" y="14672"/>
                </a:lnTo>
                <a:lnTo>
                  <a:pt x="0" y="14672"/>
                </a:lnTo>
                <a:lnTo>
                  <a:pt x="1049" y="13857"/>
                </a:lnTo>
                <a:lnTo>
                  <a:pt x="2097" y="12634"/>
                </a:lnTo>
                <a:lnTo>
                  <a:pt x="4614" y="7743"/>
                </a:lnTo>
                <a:lnTo>
                  <a:pt x="5872" y="5706"/>
                </a:lnTo>
                <a:lnTo>
                  <a:pt x="6920" y="4075"/>
                </a:lnTo>
                <a:lnTo>
                  <a:pt x="7969" y="2038"/>
                </a:lnTo>
                <a:lnTo>
                  <a:pt x="9227" y="408"/>
                </a:lnTo>
                <a:lnTo>
                  <a:pt x="10695" y="0"/>
                </a:lnTo>
                <a:lnTo>
                  <a:pt x="11953" y="0"/>
                </a:lnTo>
                <a:lnTo>
                  <a:pt x="13421" y="1223"/>
                </a:lnTo>
                <a:lnTo>
                  <a:pt x="14680" y="2038"/>
                </a:lnTo>
                <a:lnTo>
                  <a:pt x="15728" y="2853"/>
                </a:lnTo>
                <a:lnTo>
                  <a:pt x="16986" y="4483"/>
                </a:lnTo>
                <a:lnTo>
                  <a:pt x="18035" y="5706"/>
                </a:lnTo>
                <a:lnTo>
                  <a:pt x="19503" y="8151"/>
                </a:lnTo>
                <a:lnTo>
                  <a:pt x="21600" y="12226"/>
                </a:lnTo>
                <a:lnTo>
                  <a:pt x="20551" y="12634"/>
                </a:lnTo>
                <a:lnTo>
                  <a:pt x="18874" y="13449"/>
                </a:lnTo>
                <a:lnTo>
                  <a:pt x="17825" y="14264"/>
                </a:lnTo>
                <a:lnTo>
                  <a:pt x="17196" y="17117"/>
                </a:lnTo>
                <a:lnTo>
                  <a:pt x="17196" y="21192"/>
                </a:lnTo>
                <a:close/>
              </a:path>
            </a:pathLst>
          </a:custGeom>
          <a:solidFill>
            <a:srgbClr val="BFCCD8"/>
          </a:solidFill>
          <a:ln w="12700">
            <a:miter lim="400000"/>
          </a:ln>
        </p:spPr>
        <p:txBody>
          <a:bodyPr lIns="45719" rIns="45719"/>
          <a:lstStyle/>
          <a:p>
            <a:pPr>
              <a:defRPr sz="2400">
                <a:solidFill>
                  <a:srgbClr val="660066"/>
                </a:solidFill>
                <a:latin typeface="Times New Roman"/>
                <a:ea typeface="Times New Roman"/>
                <a:cs typeface="Times New Roman"/>
                <a:sym typeface="Times New Roman"/>
              </a:defRPr>
            </a:pPr>
            <a:endParaRPr/>
          </a:p>
        </p:txBody>
      </p:sp>
      <p:grpSp>
        <p:nvGrpSpPr>
          <p:cNvPr id="162" name="Group"/>
          <p:cNvGrpSpPr/>
          <p:nvPr/>
        </p:nvGrpSpPr>
        <p:grpSpPr>
          <a:xfrm>
            <a:off x="1543050" y="519112"/>
            <a:ext cx="1344613" cy="425451"/>
            <a:chOff x="0" y="0"/>
            <a:chExt cx="1344612" cy="425449"/>
          </a:xfrm>
        </p:grpSpPr>
        <p:sp>
          <p:nvSpPr>
            <p:cNvPr id="145" name="Shape"/>
            <p:cNvSpPr/>
            <p:nvPr/>
          </p:nvSpPr>
          <p:spPr>
            <a:xfrm>
              <a:off x="0" y="73033"/>
              <a:ext cx="1344613" cy="310684"/>
            </a:xfrm>
            <a:custGeom>
              <a:avLst/>
              <a:gdLst/>
              <a:ahLst/>
              <a:cxnLst>
                <a:cxn ang="0">
                  <a:pos x="wd2" y="hd2"/>
                </a:cxn>
                <a:cxn ang="5400000">
                  <a:pos x="wd2" y="hd2"/>
                </a:cxn>
                <a:cxn ang="10800000">
                  <a:pos x="wd2" y="hd2"/>
                </a:cxn>
                <a:cxn ang="16200000">
                  <a:pos x="wd2" y="hd2"/>
                </a:cxn>
              </a:cxnLst>
              <a:rect l="0" t="0" r="r" b="b"/>
              <a:pathLst>
                <a:path w="21600" h="21600" extrusionOk="0">
                  <a:moveTo>
                    <a:pt x="20672" y="7538"/>
                  </a:moveTo>
                  <a:lnTo>
                    <a:pt x="20524" y="7518"/>
                  </a:lnTo>
                  <a:lnTo>
                    <a:pt x="20415" y="7440"/>
                  </a:lnTo>
                  <a:lnTo>
                    <a:pt x="20327" y="7362"/>
                  </a:lnTo>
                  <a:lnTo>
                    <a:pt x="20248" y="7265"/>
                  </a:lnTo>
                  <a:lnTo>
                    <a:pt x="20178" y="7148"/>
                  </a:lnTo>
                  <a:lnTo>
                    <a:pt x="20119" y="7031"/>
                  </a:lnTo>
                  <a:lnTo>
                    <a:pt x="20040" y="6914"/>
                  </a:lnTo>
                  <a:lnTo>
                    <a:pt x="19951" y="6797"/>
                  </a:lnTo>
                  <a:lnTo>
                    <a:pt x="19833" y="6720"/>
                  </a:lnTo>
                  <a:lnTo>
                    <a:pt x="19665" y="6700"/>
                  </a:lnTo>
                  <a:lnTo>
                    <a:pt x="19448" y="6700"/>
                  </a:lnTo>
                  <a:lnTo>
                    <a:pt x="19221" y="6720"/>
                  </a:lnTo>
                  <a:lnTo>
                    <a:pt x="18984" y="6739"/>
                  </a:lnTo>
                  <a:lnTo>
                    <a:pt x="18777" y="6778"/>
                  </a:lnTo>
                  <a:lnTo>
                    <a:pt x="18609" y="6739"/>
                  </a:lnTo>
                  <a:lnTo>
                    <a:pt x="18520" y="6720"/>
                  </a:lnTo>
                  <a:lnTo>
                    <a:pt x="18461" y="6720"/>
                  </a:lnTo>
                  <a:lnTo>
                    <a:pt x="18392" y="6817"/>
                  </a:lnTo>
                  <a:lnTo>
                    <a:pt x="18313" y="6934"/>
                  </a:lnTo>
                  <a:lnTo>
                    <a:pt x="18076" y="7401"/>
                  </a:lnTo>
                  <a:lnTo>
                    <a:pt x="17987" y="7518"/>
                  </a:lnTo>
                  <a:lnTo>
                    <a:pt x="17799" y="7421"/>
                  </a:lnTo>
                  <a:lnTo>
                    <a:pt x="17641" y="7401"/>
                  </a:lnTo>
                  <a:lnTo>
                    <a:pt x="17503" y="7440"/>
                  </a:lnTo>
                  <a:lnTo>
                    <a:pt x="17395" y="7538"/>
                  </a:lnTo>
                  <a:lnTo>
                    <a:pt x="17276" y="7616"/>
                  </a:lnTo>
                  <a:lnTo>
                    <a:pt x="17177" y="7713"/>
                  </a:lnTo>
                  <a:lnTo>
                    <a:pt x="17069" y="7810"/>
                  </a:lnTo>
                  <a:lnTo>
                    <a:pt x="16950" y="7830"/>
                  </a:lnTo>
                  <a:lnTo>
                    <a:pt x="16901" y="7849"/>
                  </a:lnTo>
                  <a:lnTo>
                    <a:pt x="16861" y="7908"/>
                  </a:lnTo>
                  <a:lnTo>
                    <a:pt x="16792" y="8005"/>
                  </a:lnTo>
                  <a:lnTo>
                    <a:pt x="16733" y="8102"/>
                  </a:lnTo>
                  <a:lnTo>
                    <a:pt x="16654" y="8180"/>
                  </a:lnTo>
                  <a:lnTo>
                    <a:pt x="16585" y="8258"/>
                  </a:lnTo>
                  <a:lnTo>
                    <a:pt x="16496" y="8297"/>
                  </a:lnTo>
                  <a:lnTo>
                    <a:pt x="16417" y="8278"/>
                  </a:lnTo>
                  <a:lnTo>
                    <a:pt x="16348" y="8258"/>
                  </a:lnTo>
                  <a:lnTo>
                    <a:pt x="16230" y="8219"/>
                  </a:lnTo>
                  <a:lnTo>
                    <a:pt x="16101" y="8219"/>
                  </a:lnTo>
                  <a:lnTo>
                    <a:pt x="15963" y="8200"/>
                  </a:lnTo>
                  <a:lnTo>
                    <a:pt x="15242" y="8200"/>
                  </a:lnTo>
                  <a:lnTo>
                    <a:pt x="15104" y="8180"/>
                  </a:lnTo>
                  <a:lnTo>
                    <a:pt x="14946" y="8180"/>
                  </a:lnTo>
                  <a:lnTo>
                    <a:pt x="14749" y="8161"/>
                  </a:lnTo>
                  <a:lnTo>
                    <a:pt x="14561" y="8122"/>
                  </a:lnTo>
                  <a:lnTo>
                    <a:pt x="14354" y="8063"/>
                  </a:lnTo>
                  <a:lnTo>
                    <a:pt x="14176" y="8025"/>
                  </a:lnTo>
                  <a:lnTo>
                    <a:pt x="14028" y="7947"/>
                  </a:lnTo>
                  <a:lnTo>
                    <a:pt x="13979" y="7947"/>
                  </a:lnTo>
                  <a:lnTo>
                    <a:pt x="13890" y="7986"/>
                  </a:lnTo>
                  <a:lnTo>
                    <a:pt x="13653" y="8102"/>
                  </a:lnTo>
                  <a:lnTo>
                    <a:pt x="13525" y="8141"/>
                  </a:lnTo>
                  <a:lnTo>
                    <a:pt x="13426" y="8141"/>
                  </a:lnTo>
                  <a:lnTo>
                    <a:pt x="13327" y="8102"/>
                  </a:lnTo>
                  <a:lnTo>
                    <a:pt x="13298" y="7986"/>
                  </a:lnTo>
                  <a:lnTo>
                    <a:pt x="13238" y="7908"/>
                  </a:lnTo>
                  <a:lnTo>
                    <a:pt x="13100" y="7810"/>
                  </a:lnTo>
                  <a:lnTo>
                    <a:pt x="12903" y="7674"/>
                  </a:lnTo>
                  <a:lnTo>
                    <a:pt x="12676" y="7538"/>
                  </a:lnTo>
                  <a:lnTo>
                    <a:pt x="12439" y="7421"/>
                  </a:lnTo>
                  <a:lnTo>
                    <a:pt x="12241" y="7304"/>
                  </a:lnTo>
                  <a:lnTo>
                    <a:pt x="12093" y="7226"/>
                  </a:lnTo>
                  <a:lnTo>
                    <a:pt x="12014" y="7168"/>
                  </a:lnTo>
                  <a:lnTo>
                    <a:pt x="11935" y="7148"/>
                  </a:lnTo>
                  <a:lnTo>
                    <a:pt x="11866" y="7168"/>
                  </a:lnTo>
                  <a:lnTo>
                    <a:pt x="11817" y="7245"/>
                  </a:lnTo>
                  <a:lnTo>
                    <a:pt x="11777" y="7323"/>
                  </a:lnTo>
                  <a:lnTo>
                    <a:pt x="11738" y="7421"/>
                  </a:lnTo>
                  <a:lnTo>
                    <a:pt x="11688" y="7479"/>
                  </a:lnTo>
                  <a:lnTo>
                    <a:pt x="11649" y="7538"/>
                  </a:lnTo>
                  <a:lnTo>
                    <a:pt x="11590" y="7518"/>
                  </a:lnTo>
                  <a:lnTo>
                    <a:pt x="11432" y="7421"/>
                  </a:lnTo>
                  <a:lnTo>
                    <a:pt x="11234" y="7323"/>
                  </a:lnTo>
                  <a:lnTo>
                    <a:pt x="11007" y="7245"/>
                  </a:lnTo>
                  <a:lnTo>
                    <a:pt x="10770" y="7148"/>
                  </a:lnTo>
                  <a:lnTo>
                    <a:pt x="10524" y="7070"/>
                  </a:lnTo>
                  <a:lnTo>
                    <a:pt x="10069" y="6914"/>
                  </a:lnTo>
                  <a:lnTo>
                    <a:pt x="9882" y="6836"/>
                  </a:lnTo>
                  <a:lnTo>
                    <a:pt x="9823" y="6797"/>
                  </a:lnTo>
                  <a:lnTo>
                    <a:pt x="9783" y="6700"/>
                  </a:lnTo>
                  <a:lnTo>
                    <a:pt x="9724" y="6622"/>
                  </a:lnTo>
                  <a:lnTo>
                    <a:pt x="9684" y="6486"/>
                  </a:lnTo>
                  <a:lnTo>
                    <a:pt x="9625" y="6369"/>
                  </a:lnTo>
                  <a:lnTo>
                    <a:pt x="9576" y="6252"/>
                  </a:lnTo>
                  <a:lnTo>
                    <a:pt x="9497" y="6135"/>
                  </a:lnTo>
                  <a:lnTo>
                    <a:pt x="9428" y="6116"/>
                  </a:lnTo>
                  <a:lnTo>
                    <a:pt x="9339" y="6077"/>
                  </a:lnTo>
                  <a:lnTo>
                    <a:pt x="9201" y="5979"/>
                  </a:lnTo>
                  <a:lnTo>
                    <a:pt x="9043" y="5902"/>
                  </a:lnTo>
                  <a:lnTo>
                    <a:pt x="8875" y="5765"/>
                  </a:lnTo>
                  <a:lnTo>
                    <a:pt x="8678" y="5648"/>
                  </a:lnTo>
                  <a:lnTo>
                    <a:pt x="8490" y="5493"/>
                  </a:lnTo>
                  <a:lnTo>
                    <a:pt x="8075" y="5220"/>
                  </a:lnTo>
                  <a:lnTo>
                    <a:pt x="7878" y="5083"/>
                  </a:lnTo>
                  <a:lnTo>
                    <a:pt x="7700" y="4947"/>
                  </a:lnTo>
                  <a:lnTo>
                    <a:pt x="7532" y="4850"/>
                  </a:lnTo>
                  <a:lnTo>
                    <a:pt x="7394" y="4752"/>
                  </a:lnTo>
                  <a:lnTo>
                    <a:pt x="7276" y="4655"/>
                  </a:lnTo>
                  <a:lnTo>
                    <a:pt x="7157" y="4597"/>
                  </a:lnTo>
                  <a:lnTo>
                    <a:pt x="6940" y="4499"/>
                  </a:lnTo>
                  <a:lnTo>
                    <a:pt x="6752" y="4363"/>
                  </a:lnTo>
                  <a:lnTo>
                    <a:pt x="6604" y="4188"/>
                  </a:lnTo>
                  <a:lnTo>
                    <a:pt x="6486" y="3993"/>
                  </a:lnTo>
                  <a:lnTo>
                    <a:pt x="6377" y="3817"/>
                  </a:lnTo>
                  <a:lnTo>
                    <a:pt x="6288" y="3623"/>
                  </a:lnTo>
                  <a:lnTo>
                    <a:pt x="6210" y="3525"/>
                  </a:lnTo>
                  <a:lnTo>
                    <a:pt x="6131" y="3447"/>
                  </a:lnTo>
                  <a:lnTo>
                    <a:pt x="5992" y="3389"/>
                  </a:lnTo>
                  <a:lnTo>
                    <a:pt x="5834" y="3292"/>
                  </a:lnTo>
                  <a:lnTo>
                    <a:pt x="5637" y="3155"/>
                  </a:lnTo>
                  <a:lnTo>
                    <a:pt x="5430" y="3019"/>
                  </a:lnTo>
                  <a:lnTo>
                    <a:pt x="5203" y="2844"/>
                  </a:lnTo>
                  <a:lnTo>
                    <a:pt x="4946" y="2668"/>
                  </a:lnTo>
                  <a:lnTo>
                    <a:pt x="4699" y="2493"/>
                  </a:lnTo>
                  <a:lnTo>
                    <a:pt x="4452" y="2279"/>
                  </a:lnTo>
                  <a:lnTo>
                    <a:pt x="4196" y="2104"/>
                  </a:lnTo>
                  <a:lnTo>
                    <a:pt x="3959" y="1928"/>
                  </a:lnTo>
                  <a:lnTo>
                    <a:pt x="3732" y="1772"/>
                  </a:lnTo>
                  <a:lnTo>
                    <a:pt x="3514" y="1617"/>
                  </a:lnTo>
                  <a:lnTo>
                    <a:pt x="3337" y="1500"/>
                  </a:lnTo>
                  <a:lnTo>
                    <a:pt x="3169" y="1402"/>
                  </a:lnTo>
                  <a:lnTo>
                    <a:pt x="3050" y="1344"/>
                  </a:lnTo>
                  <a:lnTo>
                    <a:pt x="2971" y="1324"/>
                  </a:lnTo>
                  <a:lnTo>
                    <a:pt x="2823" y="1305"/>
                  </a:lnTo>
                  <a:lnTo>
                    <a:pt x="2626" y="1247"/>
                  </a:lnTo>
                  <a:lnTo>
                    <a:pt x="2389" y="1169"/>
                  </a:lnTo>
                  <a:lnTo>
                    <a:pt x="2142" y="1071"/>
                  </a:lnTo>
                  <a:lnTo>
                    <a:pt x="1886" y="974"/>
                  </a:lnTo>
                  <a:lnTo>
                    <a:pt x="1659" y="896"/>
                  </a:lnTo>
                  <a:lnTo>
                    <a:pt x="1481" y="799"/>
                  </a:lnTo>
                  <a:lnTo>
                    <a:pt x="1352" y="740"/>
                  </a:lnTo>
                  <a:lnTo>
                    <a:pt x="1204" y="643"/>
                  </a:lnTo>
                  <a:lnTo>
                    <a:pt x="1027" y="565"/>
                  </a:lnTo>
                  <a:lnTo>
                    <a:pt x="829" y="467"/>
                  </a:lnTo>
                  <a:lnTo>
                    <a:pt x="642" y="351"/>
                  </a:lnTo>
                  <a:lnTo>
                    <a:pt x="444" y="273"/>
                  </a:lnTo>
                  <a:lnTo>
                    <a:pt x="267" y="175"/>
                  </a:lnTo>
                  <a:lnTo>
                    <a:pt x="0" y="0"/>
                  </a:lnTo>
                  <a:lnTo>
                    <a:pt x="0" y="21600"/>
                  </a:lnTo>
                  <a:lnTo>
                    <a:pt x="21600" y="21600"/>
                  </a:lnTo>
                  <a:lnTo>
                    <a:pt x="21600" y="7752"/>
                  </a:lnTo>
                  <a:lnTo>
                    <a:pt x="21442" y="7771"/>
                  </a:lnTo>
                  <a:lnTo>
                    <a:pt x="21294" y="7771"/>
                  </a:lnTo>
                  <a:lnTo>
                    <a:pt x="21156" y="7752"/>
                  </a:lnTo>
                  <a:lnTo>
                    <a:pt x="21047" y="7713"/>
                  </a:lnTo>
                  <a:lnTo>
                    <a:pt x="20929" y="7654"/>
                  </a:lnTo>
                  <a:lnTo>
                    <a:pt x="20840" y="7596"/>
                  </a:lnTo>
                  <a:lnTo>
                    <a:pt x="20751" y="7557"/>
                  </a:lnTo>
                  <a:lnTo>
                    <a:pt x="20672" y="7538"/>
                  </a:lnTo>
                  <a:close/>
                </a:path>
              </a:pathLst>
            </a:custGeom>
            <a:solidFill>
              <a:srgbClr val="BFA07C">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46" name="Shape"/>
            <p:cNvSpPr/>
            <p:nvPr/>
          </p:nvSpPr>
          <p:spPr>
            <a:xfrm>
              <a:off x="0" y="-1"/>
              <a:ext cx="194195" cy="180847"/>
            </a:xfrm>
            <a:custGeom>
              <a:avLst/>
              <a:gdLst/>
              <a:ahLst/>
              <a:cxnLst>
                <a:cxn ang="0">
                  <a:pos x="wd2" y="hd2"/>
                </a:cxn>
                <a:cxn ang="5400000">
                  <a:pos x="wd2" y="hd2"/>
                </a:cxn>
                <a:cxn ang="10800000">
                  <a:pos x="wd2" y="hd2"/>
                </a:cxn>
                <a:cxn ang="16200000">
                  <a:pos x="wd2" y="hd2"/>
                </a:cxn>
              </a:cxnLst>
              <a:rect l="0" t="0" r="r" b="b"/>
              <a:pathLst>
                <a:path w="21600" h="21600" extrusionOk="0">
                  <a:moveTo>
                    <a:pt x="0" y="4072"/>
                  </a:moveTo>
                  <a:lnTo>
                    <a:pt x="954" y="3934"/>
                  </a:lnTo>
                  <a:lnTo>
                    <a:pt x="1840" y="3658"/>
                  </a:lnTo>
                  <a:lnTo>
                    <a:pt x="3475" y="3243"/>
                  </a:lnTo>
                  <a:lnTo>
                    <a:pt x="4088" y="2967"/>
                  </a:lnTo>
                  <a:lnTo>
                    <a:pt x="4633" y="2829"/>
                  </a:lnTo>
                  <a:lnTo>
                    <a:pt x="5110" y="2622"/>
                  </a:lnTo>
                  <a:lnTo>
                    <a:pt x="5724" y="2415"/>
                  </a:lnTo>
                  <a:lnTo>
                    <a:pt x="6405" y="2001"/>
                  </a:lnTo>
                  <a:lnTo>
                    <a:pt x="6814" y="1794"/>
                  </a:lnTo>
                  <a:lnTo>
                    <a:pt x="7155" y="1656"/>
                  </a:lnTo>
                  <a:lnTo>
                    <a:pt x="7359" y="1449"/>
                  </a:lnTo>
                  <a:lnTo>
                    <a:pt x="7632" y="1311"/>
                  </a:lnTo>
                  <a:lnTo>
                    <a:pt x="7768" y="1311"/>
                  </a:lnTo>
                  <a:lnTo>
                    <a:pt x="7904" y="483"/>
                  </a:lnTo>
                  <a:lnTo>
                    <a:pt x="8109" y="207"/>
                  </a:lnTo>
                  <a:lnTo>
                    <a:pt x="8313" y="138"/>
                  </a:lnTo>
                  <a:lnTo>
                    <a:pt x="8585" y="138"/>
                  </a:lnTo>
                  <a:lnTo>
                    <a:pt x="9062" y="0"/>
                  </a:lnTo>
                  <a:lnTo>
                    <a:pt x="11788" y="0"/>
                  </a:lnTo>
                  <a:lnTo>
                    <a:pt x="12810" y="345"/>
                  </a:lnTo>
                  <a:lnTo>
                    <a:pt x="13764" y="690"/>
                  </a:lnTo>
                  <a:lnTo>
                    <a:pt x="14854" y="1035"/>
                  </a:lnTo>
                  <a:lnTo>
                    <a:pt x="15944" y="1656"/>
                  </a:lnTo>
                  <a:lnTo>
                    <a:pt x="17035" y="2070"/>
                  </a:lnTo>
                  <a:lnTo>
                    <a:pt x="18670" y="2898"/>
                  </a:lnTo>
                  <a:lnTo>
                    <a:pt x="19011" y="3105"/>
                  </a:lnTo>
                  <a:lnTo>
                    <a:pt x="19488" y="3934"/>
                  </a:lnTo>
                  <a:lnTo>
                    <a:pt x="20033" y="5038"/>
                  </a:lnTo>
                  <a:lnTo>
                    <a:pt x="20510" y="6280"/>
                  </a:lnTo>
                  <a:lnTo>
                    <a:pt x="20714" y="7246"/>
                  </a:lnTo>
                  <a:lnTo>
                    <a:pt x="20782" y="8902"/>
                  </a:lnTo>
                  <a:lnTo>
                    <a:pt x="20987" y="11663"/>
                  </a:lnTo>
                  <a:lnTo>
                    <a:pt x="21123" y="14285"/>
                  </a:lnTo>
                  <a:lnTo>
                    <a:pt x="21259" y="15803"/>
                  </a:lnTo>
                  <a:lnTo>
                    <a:pt x="21600" y="16631"/>
                  </a:lnTo>
                  <a:lnTo>
                    <a:pt x="21600" y="17183"/>
                  </a:lnTo>
                  <a:lnTo>
                    <a:pt x="21327" y="17597"/>
                  </a:lnTo>
                  <a:lnTo>
                    <a:pt x="20850" y="17735"/>
                  </a:lnTo>
                  <a:lnTo>
                    <a:pt x="20101" y="17942"/>
                  </a:lnTo>
                  <a:lnTo>
                    <a:pt x="19420" y="18081"/>
                  </a:lnTo>
                  <a:lnTo>
                    <a:pt x="18738" y="18288"/>
                  </a:lnTo>
                  <a:lnTo>
                    <a:pt x="18193" y="18564"/>
                  </a:lnTo>
                  <a:lnTo>
                    <a:pt x="17716" y="18771"/>
                  </a:lnTo>
                  <a:lnTo>
                    <a:pt x="17239" y="19047"/>
                  </a:lnTo>
                  <a:lnTo>
                    <a:pt x="16558" y="19323"/>
                  </a:lnTo>
                  <a:lnTo>
                    <a:pt x="16013" y="19530"/>
                  </a:lnTo>
                  <a:lnTo>
                    <a:pt x="15263" y="19875"/>
                  </a:lnTo>
                  <a:lnTo>
                    <a:pt x="14105" y="20289"/>
                  </a:lnTo>
                  <a:lnTo>
                    <a:pt x="12878" y="20772"/>
                  </a:lnTo>
                  <a:lnTo>
                    <a:pt x="11515" y="21186"/>
                  </a:lnTo>
                  <a:lnTo>
                    <a:pt x="10221" y="21462"/>
                  </a:lnTo>
                  <a:lnTo>
                    <a:pt x="8926" y="21600"/>
                  </a:lnTo>
                  <a:lnTo>
                    <a:pt x="7836" y="21393"/>
                  </a:lnTo>
                  <a:lnTo>
                    <a:pt x="6814" y="21186"/>
                  </a:lnTo>
                  <a:lnTo>
                    <a:pt x="5724" y="21048"/>
                  </a:lnTo>
                  <a:lnTo>
                    <a:pt x="4633" y="20841"/>
                  </a:lnTo>
                  <a:lnTo>
                    <a:pt x="2453" y="20841"/>
                  </a:lnTo>
                  <a:lnTo>
                    <a:pt x="1499" y="20910"/>
                  </a:lnTo>
                  <a:lnTo>
                    <a:pt x="613" y="21117"/>
                  </a:lnTo>
                  <a:lnTo>
                    <a:pt x="0" y="21255"/>
                  </a:lnTo>
                  <a:lnTo>
                    <a:pt x="0" y="4072"/>
                  </a:lnTo>
                  <a:close/>
                </a:path>
              </a:pathLst>
            </a:custGeom>
            <a:solidFill>
              <a:srgbClr val="7F99B2">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47" name="Shape"/>
            <p:cNvSpPr/>
            <p:nvPr/>
          </p:nvSpPr>
          <p:spPr>
            <a:xfrm>
              <a:off x="45475" y="-1"/>
              <a:ext cx="148720" cy="180847"/>
            </a:xfrm>
            <a:custGeom>
              <a:avLst/>
              <a:gdLst/>
              <a:ahLst/>
              <a:cxnLst>
                <a:cxn ang="0">
                  <a:pos x="wd2" y="hd2"/>
                </a:cxn>
                <a:cxn ang="5400000">
                  <a:pos x="wd2" y="hd2"/>
                </a:cxn>
                <a:cxn ang="10800000">
                  <a:pos x="wd2" y="hd2"/>
                </a:cxn>
                <a:cxn ang="16200000">
                  <a:pos x="wd2" y="hd2"/>
                </a:cxn>
              </a:cxnLst>
              <a:rect l="0" t="0" r="r" b="b"/>
              <a:pathLst>
                <a:path w="21600" h="21600" extrusionOk="0">
                  <a:moveTo>
                    <a:pt x="3644" y="21393"/>
                  </a:moveTo>
                  <a:lnTo>
                    <a:pt x="5067" y="21600"/>
                  </a:lnTo>
                  <a:lnTo>
                    <a:pt x="6756" y="21462"/>
                  </a:lnTo>
                  <a:lnTo>
                    <a:pt x="8444" y="21186"/>
                  </a:lnTo>
                  <a:lnTo>
                    <a:pt x="10222" y="20772"/>
                  </a:lnTo>
                  <a:lnTo>
                    <a:pt x="11822" y="20289"/>
                  </a:lnTo>
                  <a:lnTo>
                    <a:pt x="13333" y="19875"/>
                  </a:lnTo>
                  <a:lnTo>
                    <a:pt x="14311" y="19530"/>
                  </a:lnTo>
                  <a:lnTo>
                    <a:pt x="15022" y="19323"/>
                  </a:lnTo>
                  <a:lnTo>
                    <a:pt x="15911" y="19047"/>
                  </a:lnTo>
                  <a:lnTo>
                    <a:pt x="16533" y="18771"/>
                  </a:lnTo>
                  <a:lnTo>
                    <a:pt x="17156" y="18564"/>
                  </a:lnTo>
                  <a:lnTo>
                    <a:pt x="17867" y="18288"/>
                  </a:lnTo>
                  <a:lnTo>
                    <a:pt x="18756" y="18081"/>
                  </a:lnTo>
                  <a:lnTo>
                    <a:pt x="19644" y="17942"/>
                  </a:lnTo>
                  <a:lnTo>
                    <a:pt x="20622" y="17735"/>
                  </a:lnTo>
                  <a:lnTo>
                    <a:pt x="21244" y="17597"/>
                  </a:lnTo>
                  <a:lnTo>
                    <a:pt x="21600" y="17183"/>
                  </a:lnTo>
                  <a:lnTo>
                    <a:pt x="21600" y="16631"/>
                  </a:lnTo>
                  <a:lnTo>
                    <a:pt x="21156" y="15803"/>
                  </a:lnTo>
                  <a:lnTo>
                    <a:pt x="20978" y="14285"/>
                  </a:lnTo>
                  <a:lnTo>
                    <a:pt x="20800" y="11663"/>
                  </a:lnTo>
                  <a:lnTo>
                    <a:pt x="20533" y="8902"/>
                  </a:lnTo>
                  <a:lnTo>
                    <a:pt x="20444" y="7246"/>
                  </a:lnTo>
                  <a:lnTo>
                    <a:pt x="20178" y="6280"/>
                  </a:lnTo>
                  <a:lnTo>
                    <a:pt x="19556" y="5038"/>
                  </a:lnTo>
                  <a:lnTo>
                    <a:pt x="18844" y="3934"/>
                  </a:lnTo>
                  <a:lnTo>
                    <a:pt x="18222" y="3105"/>
                  </a:lnTo>
                  <a:lnTo>
                    <a:pt x="17778" y="2898"/>
                  </a:lnTo>
                  <a:lnTo>
                    <a:pt x="15644" y="2070"/>
                  </a:lnTo>
                  <a:lnTo>
                    <a:pt x="14222" y="1656"/>
                  </a:lnTo>
                  <a:lnTo>
                    <a:pt x="12800" y="1035"/>
                  </a:lnTo>
                  <a:lnTo>
                    <a:pt x="11378" y="690"/>
                  </a:lnTo>
                  <a:lnTo>
                    <a:pt x="10133" y="345"/>
                  </a:lnTo>
                  <a:lnTo>
                    <a:pt x="8800" y="0"/>
                  </a:lnTo>
                  <a:lnTo>
                    <a:pt x="5244" y="0"/>
                  </a:lnTo>
                  <a:lnTo>
                    <a:pt x="4622" y="138"/>
                  </a:lnTo>
                  <a:lnTo>
                    <a:pt x="4267" y="138"/>
                  </a:lnTo>
                  <a:lnTo>
                    <a:pt x="4089" y="276"/>
                  </a:lnTo>
                  <a:lnTo>
                    <a:pt x="4089" y="414"/>
                  </a:lnTo>
                  <a:lnTo>
                    <a:pt x="4267" y="483"/>
                  </a:lnTo>
                  <a:lnTo>
                    <a:pt x="4444" y="621"/>
                  </a:lnTo>
                  <a:lnTo>
                    <a:pt x="4889" y="690"/>
                  </a:lnTo>
                  <a:lnTo>
                    <a:pt x="5956" y="966"/>
                  </a:lnTo>
                  <a:lnTo>
                    <a:pt x="6222" y="1173"/>
                  </a:lnTo>
                  <a:lnTo>
                    <a:pt x="6844" y="1449"/>
                  </a:lnTo>
                  <a:lnTo>
                    <a:pt x="7733" y="2070"/>
                  </a:lnTo>
                  <a:lnTo>
                    <a:pt x="8622" y="2760"/>
                  </a:lnTo>
                  <a:lnTo>
                    <a:pt x="8889" y="3105"/>
                  </a:lnTo>
                  <a:lnTo>
                    <a:pt x="8444" y="3658"/>
                  </a:lnTo>
                  <a:lnTo>
                    <a:pt x="7644" y="4486"/>
                  </a:lnTo>
                  <a:lnTo>
                    <a:pt x="6756" y="5452"/>
                  </a:lnTo>
                  <a:lnTo>
                    <a:pt x="6311" y="6142"/>
                  </a:lnTo>
                  <a:lnTo>
                    <a:pt x="6133" y="7108"/>
                  </a:lnTo>
                  <a:lnTo>
                    <a:pt x="6044" y="8488"/>
                  </a:lnTo>
                  <a:lnTo>
                    <a:pt x="5778" y="9730"/>
                  </a:lnTo>
                  <a:lnTo>
                    <a:pt x="5511" y="10420"/>
                  </a:lnTo>
                  <a:lnTo>
                    <a:pt x="5067" y="10627"/>
                  </a:lnTo>
                  <a:lnTo>
                    <a:pt x="4444" y="10835"/>
                  </a:lnTo>
                  <a:lnTo>
                    <a:pt x="3644" y="11111"/>
                  </a:lnTo>
                  <a:lnTo>
                    <a:pt x="2756" y="11387"/>
                  </a:lnTo>
                  <a:lnTo>
                    <a:pt x="1778" y="11732"/>
                  </a:lnTo>
                  <a:lnTo>
                    <a:pt x="978" y="12008"/>
                  </a:lnTo>
                  <a:lnTo>
                    <a:pt x="533" y="12284"/>
                  </a:lnTo>
                  <a:lnTo>
                    <a:pt x="178" y="12491"/>
                  </a:lnTo>
                  <a:lnTo>
                    <a:pt x="89" y="12974"/>
                  </a:lnTo>
                  <a:lnTo>
                    <a:pt x="0" y="13802"/>
                  </a:lnTo>
                  <a:lnTo>
                    <a:pt x="0" y="14975"/>
                  </a:lnTo>
                  <a:lnTo>
                    <a:pt x="89" y="16217"/>
                  </a:lnTo>
                  <a:lnTo>
                    <a:pt x="356" y="17666"/>
                  </a:lnTo>
                  <a:lnTo>
                    <a:pt x="1067" y="19116"/>
                  </a:lnTo>
                  <a:lnTo>
                    <a:pt x="2133" y="20358"/>
                  </a:lnTo>
                  <a:lnTo>
                    <a:pt x="3644" y="21393"/>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48" name="Shape"/>
            <p:cNvSpPr/>
            <p:nvPr/>
          </p:nvSpPr>
          <p:spPr>
            <a:xfrm>
              <a:off x="0" y="135633"/>
              <a:ext cx="149948" cy="150706"/>
            </a:xfrm>
            <a:custGeom>
              <a:avLst/>
              <a:gdLst/>
              <a:ahLst/>
              <a:cxnLst>
                <a:cxn ang="0">
                  <a:pos x="wd2" y="hd2"/>
                </a:cxn>
                <a:cxn ang="5400000">
                  <a:pos x="wd2" y="hd2"/>
                </a:cxn>
                <a:cxn ang="10800000">
                  <a:pos x="wd2" y="hd2"/>
                </a:cxn>
                <a:cxn ang="16200000">
                  <a:pos x="wd2" y="hd2"/>
                </a:cxn>
              </a:cxnLst>
              <a:rect l="0" t="0" r="r" b="b"/>
              <a:pathLst>
                <a:path w="21600" h="21600" extrusionOk="0">
                  <a:moveTo>
                    <a:pt x="0" y="1329"/>
                  </a:moveTo>
                  <a:lnTo>
                    <a:pt x="267" y="1080"/>
                  </a:lnTo>
                  <a:lnTo>
                    <a:pt x="1067" y="498"/>
                  </a:lnTo>
                  <a:lnTo>
                    <a:pt x="1867" y="0"/>
                  </a:lnTo>
                  <a:lnTo>
                    <a:pt x="2578" y="0"/>
                  </a:lnTo>
                  <a:lnTo>
                    <a:pt x="2933" y="166"/>
                  </a:lnTo>
                  <a:lnTo>
                    <a:pt x="3467" y="332"/>
                  </a:lnTo>
                  <a:lnTo>
                    <a:pt x="4089" y="415"/>
                  </a:lnTo>
                  <a:lnTo>
                    <a:pt x="5511" y="415"/>
                  </a:lnTo>
                  <a:lnTo>
                    <a:pt x="6222" y="498"/>
                  </a:lnTo>
                  <a:lnTo>
                    <a:pt x="6844" y="582"/>
                  </a:lnTo>
                  <a:lnTo>
                    <a:pt x="7289" y="748"/>
                  </a:lnTo>
                  <a:lnTo>
                    <a:pt x="7644" y="1080"/>
                  </a:lnTo>
                  <a:lnTo>
                    <a:pt x="8356" y="1662"/>
                  </a:lnTo>
                  <a:lnTo>
                    <a:pt x="9244" y="2243"/>
                  </a:lnTo>
                  <a:lnTo>
                    <a:pt x="11022" y="3572"/>
                  </a:lnTo>
                  <a:lnTo>
                    <a:pt x="11911" y="4154"/>
                  </a:lnTo>
                  <a:lnTo>
                    <a:pt x="12622" y="4486"/>
                  </a:lnTo>
                  <a:lnTo>
                    <a:pt x="13067" y="4735"/>
                  </a:lnTo>
                  <a:lnTo>
                    <a:pt x="13689" y="4818"/>
                  </a:lnTo>
                  <a:lnTo>
                    <a:pt x="14044" y="4902"/>
                  </a:lnTo>
                  <a:lnTo>
                    <a:pt x="14311" y="4985"/>
                  </a:lnTo>
                  <a:lnTo>
                    <a:pt x="14578" y="5151"/>
                  </a:lnTo>
                  <a:lnTo>
                    <a:pt x="14756" y="5400"/>
                  </a:lnTo>
                  <a:lnTo>
                    <a:pt x="15289" y="5732"/>
                  </a:lnTo>
                  <a:lnTo>
                    <a:pt x="16711" y="6895"/>
                  </a:lnTo>
                  <a:lnTo>
                    <a:pt x="17511" y="7560"/>
                  </a:lnTo>
                  <a:lnTo>
                    <a:pt x="18222" y="8058"/>
                  </a:lnTo>
                  <a:lnTo>
                    <a:pt x="18844" y="8474"/>
                  </a:lnTo>
                  <a:lnTo>
                    <a:pt x="19289" y="8640"/>
                  </a:lnTo>
                  <a:lnTo>
                    <a:pt x="19289" y="9803"/>
                  </a:lnTo>
                  <a:lnTo>
                    <a:pt x="19111" y="10883"/>
                  </a:lnTo>
                  <a:lnTo>
                    <a:pt x="18844" y="11880"/>
                  </a:lnTo>
                  <a:lnTo>
                    <a:pt x="18311" y="12295"/>
                  </a:lnTo>
                  <a:lnTo>
                    <a:pt x="16889" y="12960"/>
                  </a:lnTo>
                  <a:lnTo>
                    <a:pt x="16356" y="13043"/>
                  </a:lnTo>
                  <a:lnTo>
                    <a:pt x="15467" y="13375"/>
                  </a:lnTo>
                  <a:lnTo>
                    <a:pt x="15289" y="13708"/>
                  </a:lnTo>
                  <a:lnTo>
                    <a:pt x="15378" y="13874"/>
                  </a:lnTo>
                  <a:lnTo>
                    <a:pt x="15733" y="14372"/>
                  </a:lnTo>
                  <a:lnTo>
                    <a:pt x="16356" y="14788"/>
                  </a:lnTo>
                  <a:lnTo>
                    <a:pt x="16978" y="15120"/>
                  </a:lnTo>
                  <a:lnTo>
                    <a:pt x="17689" y="15286"/>
                  </a:lnTo>
                  <a:lnTo>
                    <a:pt x="18133" y="15452"/>
                  </a:lnTo>
                  <a:lnTo>
                    <a:pt x="18667" y="15286"/>
                  </a:lnTo>
                  <a:lnTo>
                    <a:pt x="19467" y="15286"/>
                  </a:lnTo>
                  <a:lnTo>
                    <a:pt x="20000" y="15702"/>
                  </a:lnTo>
                  <a:lnTo>
                    <a:pt x="20800" y="16532"/>
                  </a:lnTo>
                  <a:lnTo>
                    <a:pt x="21422" y="17529"/>
                  </a:lnTo>
                  <a:lnTo>
                    <a:pt x="21600" y="18443"/>
                  </a:lnTo>
                  <a:lnTo>
                    <a:pt x="20444" y="18858"/>
                  </a:lnTo>
                  <a:lnTo>
                    <a:pt x="20000" y="19357"/>
                  </a:lnTo>
                  <a:lnTo>
                    <a:pt x="19644" y="19855"/>
                  </a:lnTo>
                  <a:lnTo>
                    <a:pt x="19467" y="20022"/>
                  </a:lnTo>
                  <a:lnTo>
                    <a:pt x="18311" y="20105"/>
                  </a:lnTo>
                  <a:lnTo>
                    <a:pt x="17067" y="20188"/>
                  </a:lnTo>
                  <a:lnTo>
                    <a:pt x="15733" y="20520"/>
                  </a:lnTo>
                  <a:lnTo>
                    <a:pt x="14578" y="20769"/>
                  </a:lnTo>
                  <a:lnTo>
                    <a:pt x="13422" y="21102"/>
                  </a:lnTo>
                  <a:lnTo>
                    <a:pt x="12356" y="21268"/>
                  </a:lnTo>
                  <a:lnTo>
                    <a:pt x="11467" y="21434"/>
                  </a:lnTo>
                  <a:lnTo>
                    <a:pt x="10844" y="21517"/>
                  </a:lnTo>
                  <a:lnTo>
                    <a:pt x="10044" y="21517"/>
                  </a:lnTo>
                  <a:lnTo>
                    <a:pt x="8889" y="21600"/>
                  </a:lnTo>
                  <a:lnTo>
                    <a:pt x="5867" y="21600"/>
                  </a:lnTo>
                  <a:lnTo>
                    <a:pt x="4089" y="21517"/>
                  </a:lnTo>
                  <a:lnTo>
                    <a:pt x="2578" y="21351"/>
                  </a:lnTo>
                  <a:lnTo>
                    <a:pt x="1156" y="21102"/>
                  </a:lnTo>
                  <a:lnTo>
                    <a:pt x="0" y="20686"/>
                  </a:lnTo>
                  <a:lnTo>
                    <a:pt x="0" y="1329"/>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49" name="Shape"/>
            <p:cNvSpPr/>
            <p:nvPr/>
          </p:nvSpPr>
          <p:spPr>
            <a:xfrm>
              <a:off x="159780" y="220260"/>
              <a:ext cx="83578" cy="61442"/>
            </a:xfrm>
            <a:custGeom>
              <a:avLst/>
              <a:gdLst/>
              <a:ahLst/>
              <a:cxnLst>
                <a:cxn ang="0">
                  <a:pos x="wd2" y="hd2"/>
                </a:cxn>
                <a:cxn ang="5400000">
                  <a:pos x="wd2" y="hd2"/>
                </a:cxn>
                <a:cxn ang="10800000">
                  <a:pos x="wd2" y="hd2"/>
                </a:cxn>
                <a:cxn ang="16200000">
                  <a:pos x="wd2" y="hd2"/>
                </a:cxn>
              </a:cxnLst>
              <a:rect l="0" t="0" r="r" b="b"/>
              <a:pathLst>
                <a:path w="21600" h="21600" extrusionOk="0">
                  <a:moveTo>
                    <a:pt x="640" y="4279"/>
                  </a:moveTo>
                  <a:lnTo>
                    <a:pt x="320" y="6317"/>
                  </a:lnTo>
                  <a:lnTo>
                    <a:pt x="0" y="9577"/>
                  </a:lnTo>
                  <a:lnTo>
                    <a:pt x="0" y="14672"/>
                  </a:lnTo>
                  <a:lnTo>
                    <a:pt x="960" y="14672"/>
                  </a:lnTo>
                  <a:lnTo>
                    <a:pt x="2080" y="14875"/>
                  </a:lnTo>
                  <a:lnTo>
                    <a:pt x="3360" y="14875"/>
                  </a:lnTo>
                  <a:lnTo>
                    <a:pt x="4480" y="15079"/>
                  </a:lnTo>
                  <a:lnTo>
                    <a:pt x="5760" y="15079"/>
                  </a:lnTo>
                  <a:lnTo>
                    <a:pt x="6720" y="15487"/>
                  </a:lnTo>
                  <a:lnTo>
                    <a:pt x="7360" y="15691"/>
                  </a:lnTo>
                  <a:lnTo>
                    <a:pt x="7840" y="15894"/>
                  </a:lnTo>
                  <a:lnTo>
                    <a:pt x="8800" y="17117"/>
                  </a:lnTo>
                  <a:lnTo>
                    <a:pt x="9600" y="17932"/>
                  </a:lnTo>
                  <a:lnTo>
                    <a:pt x="11520" y="19970"/>
                  </a:lnTo>
                  <a:lnTo>
                    <a:pt x="12160" y="20785"/>
                  </a:lnTo>
                  <a:lnTo>
                    <a:pt x="12960" y="21192"/>
                  </a:lnTo>
                  <a:lnTo>
                    <a:pt x="13280" y="21600"/>
                  </a:lnTo>
                  <a:lnTo>
                    <a:pt x="13920" y="21192"/>
                  </a:lnTo>
                  <a:lnTo>
                    <a:pt x="14880" y="20377"/>
                  </a:lnTo>
                  <a:lnTo>
                    <a:pt x="16160" y="19155"/>
                  </a:lnTo>
                  <a:lnTo>
                    <a:pt x="17440" y="17728"/>
                  </a:lnTo>
                  <a:lnTo>
                    <a:pt x="18560" y="16506"/>
                  </a:lnTo>
                  <a:lnTo>
                    <a:pt x="20320" y="14264"/>
                  </a:lnTo>
                  <a:lnTo>
                    <a:pt x="20960" y="12634"/>
                  </a:lnTo>
                  <a:lnTo>
                    <a:pt x="21280" y="11004"/>
                  </a:lnTo>
                  <a:lnTo>
                    <a:pt x="21600" y="9577"/>
                  </a:lnTo>
                  <a:lnTo>
                    <a:pt x="21600" y="8558"/>
                  </a:lnTo>
                  <a:lnTo>
                    <a:pt x="21120" y="7132"/>
                  </a:lnTo>
                  <a:lnTo>
                    <a:pt x="19840" y="4687"/>
                  </a:lnTo>
                  <a:lnTo>
                    <a:pt x="18240" y="2242"/>
                  </a:lnTo>
                  <a:lnTo>
                    <a:pt x="17280" y="815"/>
                  </a:lnTo>
                  <a:lnTo>
                    <a:pt x="16640" y="611"/>
                  </a:lnTo>
                  <a:lnTo>
                    <a:pt x="15680" y="408"/>
                  </a:lnTo>
                  <a:lnTo>
                    <a:pt x="14400" y="408"/>
                  </a:lnTo>
                  <a:lnTo>
                    <a:pt x="13120" y="204"/>
                  </a:lnTo>
                  <a:lnTo>
                    <a:pt x="11680" y="204"/>
                  </a:lnTo>
                  <a:lnTo>
                    <a:pt x="10400" y="0"/>
                  </a:lnTo>
                  <a:lnTo>
                    <a:pt x="9280" y="0"/>
                  </a:lnTo>
                  <a:lnTo>
                    <a:pt x="8480" y="204"/>
                  </a:lnTo>
                  <a:lnTo>
                    <a:pt x="7840" y="408"/>
                  </a:lnTo>
                  <a:lnTo>
                    <a:pt x="6720" y="815"/>
                  </a:lnTo>
                  <a:lnTo>
                    <a:pt x="5440" y="1630"/>
                  </a:lnTo>
                  <a:lnTo>
                    <a:pt x="4160" y="2242"/>
                  </a:lnTo>
                  <a:lnTo>
                    <a:pt x="2880" y="3057"/>
                  </a:lnTo>
                  <a:lnTo>
                    <a:pt x="1760" y="3668"/>
                  </a:lnTo>
                  <a:lnTo>
                    <a:pt x="960" y="4075"/>
                  </a:lnTo>
                  <a:lnTo>
                    <a:pt x="640" y="4279"/>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0" name="Shape"/>
            <p:cNvSpPr/>
            <p:nvPr/>
          </p:nvSpPr>
          <p:spPr>
            <a:xfrm>
              <a:off x="234754" y="374442"/>
              <a:ext cx="49164" cy="17390"/>
            </a:xfrm>
            <a:custGeom>
              <a:avLst/>
              <a:gdLst/>
              <a:ahLst/>
              <a:cxnLst>
                <a:cxn ang="0">
                  <a:pos x="wd2" y="hd2"/>
                </a:cxn>
                <a:cxn ang="5400000">
                  <a:pos x="wd2" y="hd2"/>
                </a:cxn>
                <a:cxn ang="10800000">
                  <a:pos x="wd2" y="hd2"/>
                </a:cxn>
                <a:cxn ang="16200000">
                  <a:pos x="wd2" y="hd2"/>
                </a:cxn>
              </a:cxnLst>
              <a:rect l="0" t="0" r="r" b="b"/>
              <a:pathLst>
                <a:path w="21600" h="21600" extrusionOk="0">
                  <a:moveTo>
                    <a:pt x="5742" y="17876"/>
                  </a:moveTo>
                  <a:lnTo>
                    <a:pt x="7109" y="18621"/>
                  </a:lnTo>
                  <a:lnTo>
                    <a:pt x="11484" y="20110"/>
                  </a:lnTo>
                  <a:lnTo>
                    <a:pt x="13944" y="20855"/>
                  </a:lnTo>
                  <a:lnTo>
                    <a:pt x="16132" y="21600"/>
                  </a:lnTo>
                  <a:lnTo>
                    <a:pt x="19686" y="21600"/>
                  </a:lnTo>
                  <a:lnTo>
                    <a:pt x="20780" y="20110"/>
                  </a:lnTo>
                  <a:lnTo>
                    <a:pt x="21327" y="17131"/>
                  </a:lnTo>
                  <a:lnTo>
                    <a:pt x="21600" y="14152"/>
                  </a:lnTo>
                  <a:lnTo>
                    <a:pt x="21600" y="11172"/>
                  </a:lnTo>
                  <a:lnTo>
                    <a:pt x="20233" y="9683"/>
                  </a:lnTo>
                  <a:lnTo>
                    <a:pt x="17772" y="8193"/>
                  </a:lnTo>
                  <a:lnTo>
                    <a:pt x="15038" y="6703"/>
                  </a:lnTo>
                  <a:lnTo>
                    <a:pt x="12851" y="4469"/>
                  </a:lnTo>
                  <a:lnTo>
                    <a:pt x="10937" y="2234"/>
                  </a:lnTo>
                  <a:lnTo>
                    <a:pt x="8476" y="745"/>
                  </a:lnTo>
                  <a:lnTo>
                    <a:pt x="5742" y="0"/>
                  </a:lnTo>
                  <a:lnTo>
                    <a:pt x="4101" y="1490"/>
                  </a:lnTo>
                  <a:lnTo>
                    <a:pt x="2461" y="5959"/>
                  </a:lnTo>
                  <a:lnTo>
                    <a:pt x="820" y="9683"/>
                  </a:lnTo>
                  <a:lnTo>
                    <a:pt x="0" y="13407"/>
                  </a:lnTo>
                  <a:lnTo>
                    <a:pt x="273" y="15641"/>
                  </a:lnTo>
                  <a:lnTo>
                    <a:pt x="1367" y="17131"/>
                  </a:lnTo>
                  <a:lnTo>
                    <a:pt x="3008" y="17131"/>
                  </a:lnTo>
                  <a:lnTo>
                    <a:pt x="4648" y="17876"/>
                  </a:lnTo>
                  <a:lnTo>
                    <a:pt x="5742" y="17876"/>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1" name="Shape"/>
            <p:cNvSpPr/>
            <p:nvPr/>
          </p:nvSpPr>
          <p:spPr>
            <a:xfrm>
              <a:off x="275313" y="392990"/>
              <a:ext cx="70059" cy="32460"/>
            </a:xfrm>
            <a:custGeom>
              <a:avLst/>
              <a:gdLst/>
              <a:ahLst/>
              <a:cxnLst>
                <a:cxn ang="0">
                  <a:pos x="wd2" y="hd2"/>
                </a:cxn>
                <a:cxn ang="5400000">
                  <a:pos x="wd2" y="hd2"/>
                </a:cxn>
                <a:cxn ang="10800000">
                  <a:pos x="wd2" y="hd2"/>
                </a:cxn>
                <a:cxn ang="16200000">
                  <a:pos x="wd2" y="hd2"/>
                </a:cxn>
              </a:cxnLst>
              <a:rect l="0" t="0" r="r" b="b"/>
              <a:pathLst>
                <a:path w="21600" h="21600" extrusionOk="0">
                  <a:moveTo>
                    <a:pt x="11558" y="0"/>
                  </a:moveTo>
                  <a:lnTo>
                    <a:pt x="10800" y="0"/>
                  </a:lnTo>
                  <a:lnTo>
                    <a:pt x="8147" y="800"/>
                  </a:lnTo>
                  <a:lnTo>
                    <a:pt x="6821" y="2000"/>
                  </a:lnTo>
                  <a:lnTo>
                    <a:pt x="5305" y="2800"/>
                  </a:lnTo>
                  <a:lnTo>
                    <a:pt x="4168" y="4000"/>
                  </a:lnTo>
                  <a:lnTo>
                    <a:pt x="3221" y="5600"/>
                  </a:lnTo>
                  <a:lnTo>
                    <a:pt x="2653" y="6800"/>
                  </a:lnTo>
                  <a:lnTo>
                    <a:pt x="2084" y="9600"/>
                  </a:lnTo>
                  <a:lnTo>
                    <a:pt x="1326" y="11200"/>
                  </a:lnTo>
                  <a:lnTo>
                    <a:pt x="189" y="12800"/>
                  </a:lnTo>
                  <a:lnTo>
                    <a:pt x="0" y="14400"/>
                  </a:lnTo>
                  <a:lnTo>
                    <a:pt x="0" y="16400"/>
                  </a:lnTo>
                  <a:lnTo>
                    <a:pt x="568" y="18800"/>
                  </a:lnTo>
                  <a:lnTo>
                    <a:pt x="1516" y="19600"/>
                  </a:lnTo>
                  <a:lnTo>
                    <a:pt x="3032" y="19600"/>
                  </a:lnTo>
                  <a:lnTo>
                    <a:pt x="5116" y="19200"/>
                  </a:lnTo>
                  <a:lnTo>
                    <a:pt x="7958" y="19200"/>
                  </a:lnTo>
                  <a:lnTo>
                    <a:pt x="8337" y="19600"/>
                  </a:lnTo>
                  <a:lnTo>
                    <a:pt x="8716" y="20400"/>
                  </a:lnTo>
                  <a:lnTo>
                    <a:pt x="9284" y="21200"/>
                  </a:lnTo>
                  <a:lnTo>
                    <a:pt x="10232" y="21600"/>
                  </a:lnTo>
                  <a:lnTo>
                    <a:pt x="15916" y="21600"/>
                  </a:lnTo>
                  <a:lnTo>
                    <a:pt x="17811" y="21200"/>
                  </a:lnTo>
                  <a:lnTo>
                    <a:pt x="19326" y="20400"/>
                  </a:lnTo>
                  <a:lnTo>
                    <a:pt x="21221" y="18000"/>
                  </a:lnTo>
                  <a:lnTo>
                    <a:pt x="21600" y="14800"/>
                  </a:lnTo>
                  <a:lnTo>
                    <a:pt x="21411" y="12000"/>
                  </a:lnTo>
                  <a:lnTo>
                    <a:pt x="20842" y="8800"/>
                  </a:lnTo>
                  <a:lnTo>
                    <a:pt x="19516" y="6000"/>
                  </a:lnTo>
                  <a:lnTo>
                    <a:pt x="17811" y="3600"/>
                  </a:lnTo>
                  <a:lnTo>
                    <a:pt x="15726" y="2000"/>
                  </a:lnTo>
                  <a:lnTo>
                    <a:pt x="13832" y="800"/>
                  </a:lnTo>
                  <a:lnTo>
                    <a:pt x="11558" y="0"/>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2" name="Shape"/>
            <p:cNvSpPr/>
            <p:nvPr/>
          </p:nvSpPr>
          <p:spPr>
            <a:xfrm>
              <a:off x="1006615" y="338505"/>
              <a:ext cx="108160" cy="30142"/>
            </a:xfrm>
            <a:custGeom>
              <a:avLst/>
              <a:gdLst/>
              <a:ahLst/>
              <a:cxnLst>
                <a:cxn ang="0">
                  <a:pos x="wd2" y="hd2"/>
                </a:cxn>
                <a:cxn ang="5400000">
                  <a:pos x="wd2" y="hd2"/>
                </a:cxn>
                <a:cxn ang="10800000">
                  <a:pos x="wd2" y="hd2"/>
                </a:cxn>
                <a:cxn ang="16200000">
                  <a:pos x="wd2" y="hd2"/>
                </a:cxn>
              </a:cxnLst>
              <a:rect l="0" t="0" r="r" b="b"/>
              <a:pathLst>
                <a:path w="21600" h="21600" extrusionOk="0">
                  <a:moveTo>
                    <a:pt x="21600" y="17932"/>
                  </a:moveTo>
                  <a:lnTo>
                    <a:pt x="20990" y="15487"/>
                  </a:lnTo>
                  <a:lnTo>
                    <a:pt x="20624" y="14264"/>
                  </a:lnTo>
                  <a:lnTo>
                    <a:pt x="20014" y="12634"/>
                  </a:lnTo>
                  <a:lnTo>
                    <a:pt x="19403" y="11411"/>
                  </a:lnTo>
                  <a:lnTo>
                    <a:pt x="18915" y="11004"/>
                  </a:lnTo>
                  <a:lnTo>
                    <a:pt x="18305" y="10189"/>
                  </a:lnTo>
                  <a:lnTo>
                    <a:pt x="14522" y="10189"/>
                  </a:lnTo>
                  <a:lnTo>
                    <a:pt x="13668" y="9374"/>
                  </a:lnTo>
                  <a:lnTo>
                    <a:pt x="12692" y="8966"/>
                  </a:lnTo>
                  <a:lnTo>
                    <a:pt x="11837" y="8151"/>
                  </a:lnTo>
                  <a:lnTo>
                    <a:pt x="11105" y="7336"/>
                  </a:lnTo>
                  <a:lnTo>
                    <a:pt x="10495" y="5706"/>
                  </a:lnTo>
                  <a:lnTo>
                    <a:pt x="9885" y="4483"/>
                  </a:lnTo>
                  <a:lnTo>
                    <a:pt x="9153" y="2853"/>
                  </a:lnTo>
                  <a:lnTo>
                    <a:pt x="8542" y="1630"/>
                  </a:lnTo>
                  <a:lnTo>
                    <a:pt x="7810" y="408"/>
                  </a:lnTo>
                  <a:lnTo>
                    <a:pt x="6956" y="0"/>
                  </a:lnTo>
                  <a:lnTo>
                    <a:pt x="6224" y="0"/>
                  </a:lnTo>
                  <a:lnTo>
                    <a:pt x="5369" y="408"/>
                  </a:lnTo>
                  <a:lnTo>
                    <a:pt x="4637" y="2038"/>
                  </a:lnTo>
                  <a:lnTo>
                    <a:pt x="4027" y="4075"/>
                  </a:lnTo>
                  <a:lnTo>
                    <a:pt x="3417" y="5706"/>
                  </a:lnTo>
                  <a:lnTo>
                    <a:pt x="2685" y="7743"/>
                  </a:lnTo>
                  <a:lnTo>
                    <a:pt x="1220" y="12634"/>
                  </a:lnTo>
                  <a:lnTo>
                    <a:pt x="610" y="13857"/>
                  </a:lnTo>
                  <a:lnTo>
                    <a:pt x="0" y="14672"/>
                  </a:lnTo>
                  <a:lnTo>
                    <a:pt x="1708" y="14672"/>
                  </a:lnTo>
                  <a:lnTo>
                    <a:pt x="2197" y="15487"/>
                  </a:lnTo>
                  <a:lnTo>
                    <a:pt x="2685" y="16709"/>
                  </a:lnTo>
                  <a:lnTo>
                    <a:pt x="3295" y="17525"/>
                  </a:lnTo>
                  <a:lnTo>
                    <a:pt x="4149" y="18340"/>
                  </a:lnTo>
                  <a:lnTo>
                    <a:pt x="5247" y="19562"/>
                  </a:lnTo>
                  <a:lnTo>
                    <a:pt x="6468" y="20377"/>
                  </a:lnTo>
                  <a:lnTo>
                    <a:pt x="7810" y="20785"/>
                  </a:lnTo>
                  <a:lnTo>
                    <a:pt x="8908" y="21192"/>
                  </a:lnTo>
                  <a:lnTo>
                    <a:pt x="9641" y="21600"/>
                  </a:lnTo>
                  <a:lnTo>
                    <a:pt x="10007" y="21192"/>
                  </a:lnTo>
                  <a:lnTo>
                    <a:pt x="10373" y="18747"/>
                  </a:lnTo>
                  <a:lnTo>
                    <a:pt x="10739" y="17525"/>
                  </a:lnTo>
                  <a:lnTo>
                    <a:pt x="11471" y="17117"/>
                  </a:lnTo>
                  <a:lnTo>
                    <a:pt x="12081" y="17117"/>
                  </a:lnTo>
                  <a:lnTo>
                    <a:pt x="13302" y="17525"/>
                  </a:lnTo>
                  <a:lnTo>
                    <a:pt x="14644" y="17525"/>
                  </a:lnTo>
                  <a:lnTo>
                    <a:pt x="16231" y="17932"/>
                  </a:lnTo>
                  <a:lnTo>
                    <a:pt x="17817" y="17932"/>
                  </a:lnTo>
                  <a:lnTo>
                    <a:pt x="19281" y="18340"/>
                  </a:lnTo>
                  <a:lnTo>
                    <a:pt x="20624" y="17932"/>
                  </a:lnTo>
                  <a:lnTo>
                    <a:pt x="21600" y="17932"/>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3" name="Shape"/>
            <p:cNvSpPr/>
            <p:nvPr/>
          </p:nvSpPr>
          <p:spPr>
            <a:xfrm>
              <a:off x="1025051" y="207508"/>
              <a:ext cx="319562" cy="161139"/>
            </a:xfrm>
            <a:custGeom>
              <a:avLst/>
              <a:gdLst/>
              <a:ahLst/>
              <a:cxnLst>
                <a:cxn ang="0">
                  <a:pos x="wd2" y="hd2"/>
                </a:cxn>
                <a:cxn ang="5400000">
                  <a:pos x="wd2" y="hd2"/>
                </a:cxn>
                <a:cxn ang="10800000">
                  <a:pos x="wd2" y="hd2"/>
                </a:cxn>
                <a:cxn ang="16200000">
                  <a:pos x="wd2" y="hd2"/>
                </a:cxn>
              </a:cxnLst>
              <a:rect l="0" t="0" r="r" b="b"/>
              <a:pathLst>
                <a:path w="21600" h="21600" extrusionOk="0">
                  <a:moveTo>
                    <a:pt x="21600" y="3275"/>
                  </a:moveTo>
                  <a:lnTo>
                    <a:pt x="21351" y="3197"/>
                  </a:lnTo>
                  <a:lnTo>
                    <a:pt x="21018" y="3119"/>
                  </a:lnTo>
                  <a:lnTo>
                    <a:pt x="20478" y="2807"/>
                  </a:lnTo>
                  <a:lnTo>
                    <a:pt x="19938" y="2651"/>
                  </a:lnTo>
                  <a:lnTo>
                    <a:pt x="19191" y="2417"/>
                  </a:lnTo>
                  <a:lnTo>
                    <a:pt x="18485" y="2105"/>
                  </a:lnTo>
                  <a:lnTo>
                    <a:pt x="16906" y="1482"/>
                  </a:lnTo>
                  <a:lnTo>
                    <a:pt x="16075" y="1248"/>
                  </a:lnTo>
                  <a:lnTo>
                    <a:pt x="15286" y="858"/>
                  </a:lnTo>
                  <a:lnTo>
                    <a:pt x="14580" y="702"/>
                  </a:lnTo>
                  <a:lnTo>
                    <a:pt x="13874" y="390"/>
                  </a:lnTo>
                  <a:lnTo>
                    <a:pt x="13292" y="234"/>
                  </a:lnTo>
                  <a:lnTo>
                    <a:pt x="12794" y="78"/>
                  </a:lnTo>
                  <a:lnTo>
                    <a:pt x="12420" y="0"/>
                  </a:lnTo>
                  <a:lnTo>
                    <a:pt x="11922" y="0"/>
                  </a:lnTo>
                  <a:lnTo>
                    <a:pt x="11548" y="78"/>
                  </a:lnTo>
                  <a:lnTo>
                    <a:pt x="10634" y="78"/>
                  </a:lnTo>
                  <a:lnTo>
                    <a:pt x="10218" y="156"/>
                  </a:lnTo>
                  <a:lnTo>
                    <a:pt x="9845" y="234"/>
                  </a:lnTo>
                  <a:lnTo>
                    <a:pt x="9554" y="312"/>
                  </a:lnTo>
                  <a:lnTo>
                    <a:pt x="9346" y="390"/>
                  </a:lnTo>
                  <a:lnTo>
                    <a:pt x="9222" y="624"/>
                  </a:lnTo>
                  <a:lnTo>
                    <a:pt x="9014" y="858"/>
                  </a:lnTo>
                  <a:lnTo>
                    <a:pt x="8765" y="1170"/>
                  </a:lnTo>
                  <a:lnTo>
                    <a:pt x="8515" y="1404"/>
                  </a:lnTo>
                  <a:lnTo>
                    <a:pt x="8308" y="1638"/>
                  </a:lnTo>
                  <a:lnTo>
                    <a:pt x="8100" y="1949"/>
                  </a:lnTo>
                  <a:lnTo>
                    <a:pt x="7892" y="2105"/>
                  </a:lnTo>
                  <a:lnTo>
                    <a:pt x="7809" y="2339"/>
                  </a:lnTo>
                  <a:lnTo>
                    <a:pt x="7394" y="2729"/>
                  </a:lnTo>
                  <a:lnTo>
                    <a:pt x="7103" y="3041"/>
                  </a:lnTo>
                  <a:lnTo>
                    <a:pt x="6854" y="3275"/>
                  </a:lnTo>
                  <a:lnTo>
                    <a:pt x="6729" y="3587"/>
                  </a:lnTo>
                  <a:lnTo>
                    <a:pt x="6522" y="3899"/>
                  </a:lnTo>
                  <a:lnTo>
                    <a:pt x="6314" y="4445"/>
                  </a:lnTo>
                  <a:lnTo>
                    <a:pt x="6065" y="4913"/>
                  </a:lnTo>
                  <a:lnTo>
                    <a:pt x="5815" y="5458"/>
                  </a:lnTo>
                  <a:lnTo>
                    <a:pt x="5525" y="6004"/>
                  </a:lnTo>
                  <a:lnTo>
                    <a:pt x="5317" y="6316"/>
                  </a:lnTo>
                  <a:lnTo>
                    <a:pt x="5151" y="6628"/>
                  </a:lnTo>
                  <a:lnTo>
                    <a:pt x="4902" y="6784"/>
                  </a:lnTo>
                  <a:lnTo>
                    <a:pt x="4528" y="7096"/>
                  </a:lnTo>
                  <a:lnTo>
                    <a:pt x="4029" y="7408"/>
                  </a:lnTo>
                  <a:lnTo>
                    <a:pt x="3489" y="7720"/>
                  </a:lnTo>
                  <a:lnTo>
                    <a:pt x="2118" y="8578"/>
                  </a:lnTo>
                  <a:lnTo>
                    <a:pt x="1911" y="8734"/>
                  </a:lnTo>
                  <a:lnTo>
                    <a:pt x="1786" y="9045"/>
                  </a:lnTo>
                  <a:lnTo>
                    <a:pt x="1495" y="9513"/>
                  </a:lnTo>
                  <a:lnTo>
                    <a:pt x="1205" y="10137"/>
                  </a:lnTo>
                  <a:lnTo>
                    <a:pt x="540" y="11385"/>
                  </a:lnTo>
                  <a:lnTo>
                    <a:pt x="249" y="11853"/>
                  </a:lnTo>
                  <a:lnTo>
                    <a:pt x="83" y="12165"/>
                  </a:lnTo>
                  <a:lnTo>
                    <a:pt x="0" y="12399"/>
                  </a:lnTo>
                  <a:lnTo>
                    <a:pt x="748" y="13022"/>
                  </a:lnTo>
                  <a:lnTo>
                    <a:pt x="1537" y="13490"/>
                  </a:lnTo>
                  <a:lnTo>
                    <a:pt x="2409" y="14192"/>
                  </a:lnTo>
                  <a:lnTo>
                    <a:pt x="3240" y="14660"/>
                  </a:lnTo>
                  <a:lnTo>
                    <a:pt x="4611" y="15518"/>
                  </a:lnTo>
                  <a:lnTo>
                    <a:pt x="5068" y="15752"/>
                  </a:lnTo>
                  <a:lnTo>
                    <a:pt x="5358" y="15752"/>
                  </a:lnTo>
                  <a:lnTo>
                    <a:pt x="5691" y="15596"/>
                  </a:lnTo>
                  <a:lnTo>
                    <a:pt x="6065" y="15518"/>
                  </a:lnTo>
                  <a:lnTo>
                    <a:pt x="6397" y="15440"/>
                  </a:lnTo>
                  <a:lnTo>
                    <a:pt x="6605" y="15440"/>
                  </a:lnTo>
                  <a:lnTo>
                    <a:pt x="7228" y="15674"/>
                  </a:lnTo>
                  <a:lnTo>
                    <a:pt x="7809" y="15986"/>
                  </a:lnTo>
                  <a:lnTo>
                    <a:pt x="8432" y="16219"/>
                  </a:lnTo>
                  <a:lnTo>
                    <a:pt x="9055" y="16531"/>
                  </a:lnTo>
                  <a:lnTo>
                    <a:pt x="9637" y="16687"/>
                  </a:lnTo>
                  <a:lnTo>
                    <a:pt x="10052" y="16843"/>
                  </a:lnTo>
                  <a:lnTo>
                    <a:pt x="10260" y="16999"/>
                  </a:lnTo>
                  <a:lnTo>
                    <a:pt x="10468" y="17311"/>
                  </a:lnTo>
                  <a:lnTo>
                    <a:pt x="10634" y="17467"/>
                  </a:lnTo>
                  <a:lnTo>
                    <a:pt x="11132" y="17779"/>
                  </a:lnTo>
                  <a:lnTo>
                    <a:pt x="11423" y="17857"/>
                  </a:lnTo>
                  <a:lnTo>
                    <a:pt x="11797" y="17935"/>
                  </a:lnTo>
                  <a:lnTo>
                    <a:pt x="12088" y="18013"/>
                  </a:lnTo>
                  <a:lnTo>
                    <a:pt x="12171" y="18091"/>
                  </a:lnTo>
                  <a:lnTo>
                    <a:pt x="11880" y="18793"/>
                  </a:lnTo>
                  <a:lnTo>
                    <a:pt x="12254" y="19105"/>
                  </a:lnTo>
                  <a:lnTo>
                    <a:pt x="12752" y="19261"/>
                  </a:lnTo>
                  <a:lnTo>
                    <a:pt x="13334" y="19495"/>
                  </a:lnTo>
                  <a:lnTo>
                    <a:pt x="13957" y="19651"/>
                  </a:lnTo>
                  <a:lnTo>
                    <a:pt x="15037" y="19806"/>
                  </a:lnTo>
                  <a:lnTo>
                    <a:pt x="15494" y="19806"/>
                  </a:lnTo>
                  <a:lnTo>
                    <a:pt x="15702" y="19729"/>
                  </a:lnTo>
                  <a:lnTo>
                    <a:pt x="16034" y="19729"/>
                  </a:lnTo>
                  <a:lnTo>
                    <a:pt x="16615" y="19806"/>
                  </a:lnTo>
                  <a:lnTo>
                    <a:pt x="17322" y="19962"/>
                  </a:lnTo>
                  <a:lnTo>
                    <a:pt x="18152" y="20274"/>
                  </a:lnTo>
                  <a:lnTo>
                    <a:pt x="19025" y="20586"/>
                  </a:lnTo>
                  <a:lnTo>
                    <a:pt x="19772" y="20976"/>
                  </a:lnTo>
                  <a:lnTo>
                    <a:pt x="20354" y="21288"/>
                  </a:lnTo>
                  <a:lnTo>
                    <a:pt x="20728" y="21444"/>
                  </a:lnTo>
                  <a:lnTo>
                    <a:pt x="21309" y="21600"/>
                  </a:lnTo>
                  <a:lnTo>
                    <a:pt x="21600" y="21600"/>
                  </a:lnTo>
                  <a:lnTo>
                    <a:pt x="21600" y="3275"/>
                  </a:lnTo>
                  <a:close/>
                </a:path>
              </a:pathLst>
            </a:custGeom>
            <a:solidFill>
              <a:srgbClr val="284C70">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4" name="Shape"/>
            <p:cNvSpPr/>
            <p:nvPr/>
          </p:nvSpPr>
          <p:spPr>
            <a:xfrm>
              <a:off x="0" y="135633"/>
              <a:ext cx="113076" cy="150706"/>
            </a:xfrm>
            <a:custGeom>
              <a:avLst/>
              <a:gdLst/>
              <a:ahLst/>
              <a:cxnLst>
                <a:cxn ang="0">
                  <a:pos x="wd2" y="hd2"/>
                </a:cxn>
                <a:cxn ang="5400000">
                  <a:pos x="wd2" y="hd2"/>
                </a:cxn>
                <a:cxn ang="10800000">
                  <a:pos x="wd2" y="hd2"/>
                </a:cxn>
                <a:cxn ang="16200000">
                  <a:pos x="wd2" y="hd2"/>
                </a:cxn>
              </a:cxnLst>
              <a:rect l="0" t="0" r="r" b="b"/>
              <a:pathLst>
                <a:path w="21600" h="21600" extrusionOk="0">
                  <a:moveTo>
                    <a:pt x="14322" y="21517"/>
                  </a:moveTo>
                  <a:lnTo>
                    <a:pt x="13265" y="21517"/>
                  </a:lnTo>
                  <a:lnTo>
                    <a:pt x="11739" y="21600"/>
                  </a:lnTo>
                  <a:lnTo>
                    <a:pt x="7748" y="21600"/>
                  </a:lnTo>
                  <a:lnTo>
                    <a:pt x="5400" y="21517"/>
                  </a:lnTo>
                  <a:lnTo>
                    <a:pt x="3404" y="21351"/>
                  </a:lnTo>
                  <a:lnTo>
                    <a:pt x="1526" y="21102"/>
                  </a:lnTo>
                  <a:lnTo>
                    <a:pt x="0" y="20686"/>
                  </a:lnTo>
                  <a:lnTo>
                    <a:pt x="0" y="1329"/>
                  </a:lnTo>
                  <a:lnTo>
                    <a:pt x="352" y="1080"/>
                  </a:lnTo>
                  <a:lnTo>
                    <a:pt x="1409" y="498"/>
                  </a:lnTo>
                  <a:lnTo>
                    <a:pt x="2465" y="0"/>
                  </a:lnTo>
                  <a:lnTo>
                    <a:pt x="3404" y="0"/>
                  </a:lnTo>
                  <a:lnTo>
                    <a:pt x="3874" y="332"/>
                  </a:lnTo>
                  <a:lnTo>
                    <a:pt x="4578" y="665"/>
                  </a:lnTo>
                  <a:lnTo>
                    <a:pt x="5400" y="1080"/>
                  </a:lnTo>
                  <a:lnTo>
                    <a:pt x="6104" y="1329"/>
                  </a:lnTo>
                  <a:lnTo>
                    <a:pt x="6809" y="1745"/>
                  </a:lnTo>
                  <a:lnTo>
                    <a:pt x="7396" y="1994"/>
                  </a:lnTo>
                  <a:lnTo>
                    <a:pt x="7748" y="2326"/>
                  </a:lnTo>
                  <a:lnTo>
                    <a:pt x="7865" y="2492"/>
                  </a:lnTo>
                  <a:lnTo>
                    <a:pt x="7630" y="3157"/>
                  </a:lnTo>
                  <a:lnTo>
                    <a:pt x="7161" y="4154"/>
                  </a:lnTo>
                  <a:lnTo>
                    <a:pt x="6926" y="5317"/>
                  </a:lnTo>
                  <a:lnTo>
                    <a:pt x="6926" y="6314"/>
                  </a:lnTo>
                  <a:lnTo>
                    <a:pt x="7748" y="8308"/>
                  </a:lnTo>
                  <a:lnTo>
                    <a:pt x="8687" y="9222"/>
                  </a:lnTo>
                  <a:lnTo>
                    <a:pt x="9391" y="9554"/>
                  </a:lnTo>
                  <a:lnTo>
                    <a:pt x="9861" y="10052"/>
                  </a:lnTo>
                  <a:lnTo>
                    <a:pt x="10565" y="10883"/>
                  </a:lnTo>
                  <a:lnTo>
                    <a:pt x="11622" y="12046"/>
                  </a:lnTo>
                  <a:lnTo>
                    <a:pt x="12796" y="13126"/>
                  </a:lnTo>
                  <a:lnTo>
                    <a:pt x="13852" y="13625"/>
                  </a:lnTo>
                  <a:lnTo>
                    <a:pt x="14439" y="13708"/>
                  </a:lnTo>
                  <a:lnTo>
                    <a:pt x="15378" y="14040"/>
                  </a:lnTo>
                  <a:lnTo>
                    <a:pt x="16670" y="14455"/>
                  </a:lnTo>
                  <a:lnTo>
                    <a:pt x="17961" y="15037"/>
                  </a:lnTo>
                  <a:lnTo>
                    <a:pt x="19370" y="15535"/>
                  </a:lnTo>
                  <a:lnTo>
                    <a:pt x="20426" y="16117"/>
                  </a:lnTo>
                  <a:lnTo>
                    <a:pt x="21248" y="16698"/>
                  </a:lnTo>
                  <a:lnTo>
                    <a:pt x="21600" y="17031"/>
                  </a:lnTo>
                  <a:lnTo>
                    <a:pt x="21600" y="17695"/>
                  </a:lnTo>
                  <a:lnTo>
                    <a:pt x="21248" y="18111"/>
                  </a:lnTo>
                  <a:lnTo>
                    <a:pt x="20543" y="18443"/>
                  </a:lnTo>
                  <a:lnTo>
                    <a:pt x="19604" y="18692"/>
                  </a:lnTo>
                  <a:lnTo>
                    <a:pt x="19017" y="18858"/>
                  </a:lnTo>
                  <a:lnTo>
                    <a:pt x="18548" y="19274"/>
                  </a:lnTo>
                  <a:lnTo>
                    <a:pt x="17843" y="19606"/>
                  </a:lnTo>
                  <a:lnTo>
                    <a:pt x="15613" y="21185"/>
                  </a:lnTo>
                  <a:lnTo>
                    <a:pt x="14909" y="21434"/>
                  </a:lnTo>
                  <a:lnTo>
                    <a:pt x="14322" y="21517"/>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5" name="Shape"/>
            <p:cNvSpPr/>
            <p:nvPr/>
          </p:nvSpPr>
          <p:spPr>
            <a:xfrm>
              <a:off x="0" y="229534"/>
              <a:ext cx="113076" cy="56805"/>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14439" y="225"/>
                  </a:lnTo>
                  <a:lnTo>
                    <a:pt x="15378" y="1125"/>
                  </a:lnTo>
                  <a:lnTo>
                    <a:pt x="16670" y="2250"/>
                  </a:lnTo>
                  <a:lnTo>
                    <a:pt x="17961" y="3825"/>
                  </a:lnTo>
                  <a:lnTo>
                    <a:pt x="19370" y="5175"/>
                  </a:lnTo>
                  <a:lnTo>
                    <a:pt x="20426" y="6750"/>
                  </a:lnTo>
                  <a:lnTo>
                    <a:pt x="21248" y="8325"/>
                  </a:lnTo>
                  <a:lnTo>
                    <a:pt x="21600" y="9225"/>
                  </a:lnTo>
                  <a:lnTo>
                    <a:pt x="21600" y="11025"/>
                  </a:lnTo>
                  <a:lnTo>
                    <a:pt x="21248" y="12150"/>
                  </a:lnTo>
                  <a:lnTo>
                    <a:pt x="20543" y="13050"/>
                  </a:lnTo>
                  <a:lnTo>
                    <a:pt x="19604" y="13725"/>
                  </a:lnTo>
                  <a:lnTo>
                    <a:pt x="19017" y="14175"/>
                  </a:lnTo>
                  <a:lnTo>
                    <a:pt x="18548" y="15300"/>
                  </a:lnTo>
                  <a:lnTo>
                    <a:pt x="17843" y="16200"/>
                  </a:lnTo>
                  <a:lnTo>
                    <a:pt x="15613" y="20475"/>
                  </a:lnTo>
                  <a:lnTo>
                    <a:pt x="14909" y="21150"/>
                  </a:lnTo>
                  <a:lnTo>
                    <a:pt x="14322" y="21375"/>
                  </a:lnTo>
                  <a:lnTo>
                    <a:pt x="13265" y="21375"/>
                  </a:lnTo>
                  <a:lnTo>
                    <a:pt x="11739" y="21600"/>
                  </a:lnTo>
                  <a:lnTo>
                    <a:pt x="7748" y="21600"/>
                  </a:lnTo>
                  <a:lnTo>
                    <a:pt x="5400" y="21375"/>
                  </a:lnTo>
                  <a:lnTo>
                    <a:pt x="3404" y="20925"/>
                  </a:lnTo>
                  <a:lnTo>
                    <a:pt x="1526" y="20250"/>
                  </a:lnTo>
                  <a:lnTo>
                    <a:pt x="0" y="19125"/>
                  </a:lnTo>
                  <a:lnTo>
                    <a:pt x="0" y="6525"/>
                  </a:lnTo>
                  <a:lnTo>
                    <a:pt x="704" y="6075"/>
                  </a:lnTo>
                  <a:lnTo>
                    <a:pt x="1526" y="5850"/>
                  </a:lnTo>
                  <a:lnTo>
                    <a:pt x="2465" y="5400"/>
                  </a:lnTo>
                  <a:lnTo>
                    <a:pt x="3522" y="4950"/>
                  </a:lnTo>
                  <a:lnTo>
                    <a:pt x="4461" y="4275"/>
                  </a:lnTo>
                  <a:lnTo>
                    <a:pt x="5283" y="3825"/>
                  </a:lnTo>
                  <a:lnTo>
                    <a:pt x="6104" y="3600"/>
                  </a:lnTo>
                  <a:lnTo>
                    <a:pt x="6574" y="3375"/>
                  </a:lnTo>
                  <a:lnTo>
                    <a:pt x="7161" y="3150"/>
                  </a:lnTo>
                  <a:lnTo>
                    <a:pt x="7865" y="2475"/>
                  </a:lnTo>
                  <a:lnTo>
                    <a:pt x="8687" y="2025"/>
                  </a:lnTo>
                  <a:lnTo>
                    <a:pt x="9626" y="1125"/>
                  </a:lnTo>
                  <a:lnTo>
                    <a:pt x="11739" y="225"/>
                  </a:lnTo>
                  <a:lnTo>
                    <a:pt x="12678" y="0"/>
                  </a:lnTo>
                  <a:lnTo>
                    <a:pt x="13852" y="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6" name="Shape"/>
            <p:cNvSpPr/>
            <p:nvPr/>
          </p:nvSpPr>
          <p:spPr>
            <a:xfrm>
              <a:off x="159780" y="228375"/>
              <a:ext cx="57767" cy="53327"/>
            </a:xfrm>
            <a:custGeom>
              <a:avLst/>
              <a:gdLst/>
              <a:ahLst/>
              <a:cxnLst>
                <a:cxn ang="0">
                  <a:pos x="wd2" y="hd2"/>
                </a:cxn>
                <a:cxn ang="5400000">
                  <a:pos x="wd2" y="hd2"/>
                </a:cxn>
                <a:cxn ang="10800000">
                  <a:pos x="wd2" y="hd2"/>
                </a:cxn>
                <a:cxn ang="16200000">
                  <a:pos x="wd2" y="hd2"/>
                </a:cxn>
              </a:cxnLst>
              <a:rect l="0" t="0" r="r" b="b"/>
              <a:pathLst>
                <a:path w="21600" h="21600" extrusionOk="0">
                  <a:moveTo>
                    <a:pt x="18872" y="21600"/>
                  </a:moveTo>
                  <a:lnTo>
                    <a:pt x="18417" y="21140"/>
                  </a:lnTo>
                  <a:lnTo>
                    <a:pt x="17280" y="20681"/>
                  </a:lnTo>
                  <a:lnTo>
                    <a:pt x="16371" y="19762"/>
                  </a:lnTo>
                  <a:lnTo>
                    <a:pt x="13642" y="17464"/>
                  </a:lnTo>
                  <a:lnTo>
                    <a:pt x="12505" y="16545"/>
                  </a:lnTo>
                  <a:lnTo>
                    <a:pt x="11141" y="15166"/>
                  </a:lnTo>
                  <a:lnTo>
                    <a:pt x="10459" y="14936"/>
                  </a:lnTo>
                  <a:lnTo>
                    <a:pt x="9549" y="14706"/>
                  </a:lnTo>
                  <a:lnTo>
                    <a:pt x="8185" y="14247"/>
                  </a:lnTo>
                  <a:lnTo>
                    <a:pt x="6366" y="14247"/>
                  </a:lnTo>
                  <a:lnTo>
                    <a:pt x="4775" y="14017"/>
                  </a:lnTo>
                  <a:lnTo>
                    <a:pt x="2956" y="14017"/>
                  </a:lnTo>
                  <a:lnTo>
                    <a:pt x="1364" y="13787"/>
                  </a:lnTo>
                  <a:lnTo>
                    <a:pt x="0" y="13787"/>
                  </a:lnTo>
                  <a:lnTo>
                    <a:pt x="0" y="8043"/>
                  </a:lnTo>
                  <a:lnTo>
                    <a:pt x="455" y="4366"/>
                  </a:lnTo>
                  <a:lnTo>
                    <a:pt x="909" y="2068"/>
                  </a:lnTo>
                  <a:lnTo>
                    <a:pt x="1819" y="1609"/>
                  </a:lnTo>
                  <a:lnTo>
                    <a:pt x="3183" y="1149"/>
                  </a:lnTo>
                  <a:lnTo>
                    <a:pt x="4547" y="919"/>
                  </a:lnTo>
                  <a:lnTo>
                    <a:pt x="5912" y="230"/>
                  </a:lnTo>
                  <a:lnTo>
                    <a:pt x="7276" y="230"/>
                  </a:lnTo>
                  <a:lnTo>
                    <a:pt x="7958" y="0"/>
                  </a:lnTo>
                  <a:lnTo>
                    <a:pt x="8640" y="0"/>
                  </a:lnTo>
                  <a:lnTo>
                    <a:pt x="9095" y="230"/>
                  </a:lnTo>
                  <a:lnTo>
                    <a:pt x="10004" y="919"/>
                  </a:lnTo>
                  <a:lnTo>
                    <a:pt x="11823" y="1149"/>
                  </a:lnTo>
                  <a:lnTo>
                    <a:pt x="13869" y="1609"/>
                  </a:lnTo>
                  <a:lnTo>
                    <a:pt x="15234" y="2068"/>
                  </a:lnTo>
                  <a:lnTo>
                    <a:pt x="16371" y="2987"/>
                  </a:lnTo>
                  <a:lnTo>
                    <a:pt x="17735" y="4366"/>
                  </a:lnTo>
                  <a:lnTo>
                    <a:pt x="18872" y="6204"/>
                  </a:lnTo>
                  <a:lnTo>
                    <a:pt x="19326" y="8043"/>
                  </a:lnTo>
                  <a:lnTo>
                    <a:pt x="19554" y="9651"/>
                  </a:lnTo>
                  <a:lnTo>
                    <a:pt x="20463" y="11949"/>
                  </a:lnTo>
                  <a:lnTo>
                    <a:pt x="21145" y="12868"/>
                  </a:lnTo>
                  <a:lnTo>
                    <a:pt x="21600" y="14017"/>
                  </a:lnTo>
                  <a:lnTo>
                    <a:pt x="21600" y="16545"/>
                  </a:lnTo>
                  <a:lnTo>
                    <a:pt x="20691" y="19072"/>
                  </a:lnTo>
                  <a:lnTo>
                    <a:pt x="18872" y="2160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7" name="Shape"/>
            <p:cNvSpPr/>
            <p:nvPr/>
          </p:nvSpPr>
          <p:spPr>
            <a:xfrm>
              <a:off x="234754" y="374442"/>
              <a:ext cx="40560" cy="16231"/>
            </a:xfrm>
            <a:custGeom>
              <a:avLst/>
              <a:gdLst/>
              <a:ahLst/>
              <a:cxnLst>
                <a:cxn ang="0">
                  <a:pos x="wd2" y="hd2"/>
                </a:cxn>
                <a:cxn ang="5400000">
                  <a:pos x="wd2" y="hd2"/>
                </a:cxn>
                <a:cxn ang="10800000">
                  <a:pos x="wd2" y="hd2"/>
                </a:cxn>
                <a:cxn ang="16200000">
                  <a:pos x="wd2" y="hd2"/>
                </a:cxn>
              </a:cxnLst>
              <a:rect l="0" t="0" r="r" b="b"/>
              <a:pathLst>
                <a:path w="21600" h="21600" extrusionOk="0">
                  <a:moveTo>
                    <a:pt x="15863" y="4800"/>
                  </a:moveTo>
                  <a:lnTo>
                    <a:pt x="13500" y="2400"/>
                  </a:lnTo>
                  <a:lnTo>
                    <a:pt x="10462" y="800"/>
                  </a:lnTo>
                  <a:lnTo>
                    <a:pt x="7087" y="0"/>
                  </a:lnTo>
                  <a:lnTo>
                    <a:pt x="5063" y="1600"/>
                  </a:lnTo>
                  <a:lnTo>
                    <a:pt x="3037" y="6400"/>
                  </a:lnTo>
                  <a:lnTo>
                    <a:pt x="1012" y="10400"/>
                  </a:lnTo>
                  <a:lnTo>
                    <a:pt x="0" y="14400"/>
                  </a:lnTo>
                  <a:lnTo>
                    <a:pt x="337" y="16800"/>
                  </a:lnTo>
                  <a:lnTo>
                    <a:pt x="1687" y="18400"/>
                  </a:lnTo>
                  <a:lnTo>
                    <a:pt x="3712" y="18400"/>
                  </a:lnTo>
                  <a:lnTo>
                    <a:pt x="5737" y="19200"/>
                  </a:lnTo>
                  <a:lnTo>
                    <a:pt x="7087" y="19200"/>
                  </a:lnTo>
                  <a:lnTo>
                    <a:pt x="8775" y="20000"/>
                  </a:lnTo>
                  <a:lnTo>
                    <a:pt x="10800" y="20800"/>
                  </a:lnTo>
                  <a:lnTo>
                    <a:pt x="13163" y="20800"/>
                  </a:lnTo>
                  <a:lnTo>
                    <a:pt x="15525" y="21600"/>
                  </a:lnTo>
                  <a:lnTo>
                    <a:pt x="17212" y="21600"/>
                  </a:lnTo>
                  <a:lnTo>
                    <a:pt x="19237" y="20800"/>
                  </a:lnTo>
                  <a:lnTo>
                    <a:pt x="20925" y="20800"/>
                  </a:lnTo>
                  <a:lnTo>
                    <a:pt x="21600" y="19200"/>
                  </a:lnTo>
                  <a:lnTo>
                    <a:pt x="21600" y="16800"/>
                  </a:lnTo>
                  <a:lnTo>
                    <a:pt x="21263" y="13600"/>
                  </a:lnTo>
                  <a:lnTo>
                    <a:pt x="19237" y="8800"/>
                  </a:lnTo>
                  <a:lnTo>
                    <a:pt x="15863" y="480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8" name="Shape"/>
            <p:cNvSpPr/>
            <p:nvPr/>
          </p:nvSpPr>
          <p:spPr>
            <a:xfrm>
              <a:off x="275313" y="392990"/>
              <a:ext cx="45477" cy="28983"/>
            </a:xfrm>
            <a:custGeom>
              <a:avLst/>
              <a:gdLst/>
              <a:ahLst/>
              <a:cxnLst>
                <a:cxn ang="0">
                  <a:pos x="wd2" y="hd2"/>
                </a:cxn>
                <a:cxn ang="5400000">
                  <a:pos x="wd2" y="hd2"/>
                </a:cxn>
                <a:cxn ang="10800000">
                  <a:pos x="wd2" y="hd2"/>
                </a:cxn>
                <a:cxn ang="16200000">
                  <a:pos x="wd2" y="hd2"/>
                </a:cxn>
              </a:cxnLst>
              <a:rect l="0" t="0" r="r" b="b"/>
              <a:pathLst>
                <a:path w="21600" h="21600" extrusionOk="0">
                  <a:moveTo>
                    <a:pt x="17805" y="0"/>
                  </a:moveTo>
                  <a:lnTo>
                    <a:pt x="16638" y="0"/>
                  </a:lnTo>
                  <a:lnTo>
                    <a:pt x="12551" y="882"/>
                  </a:lnTo>
                  <a:lnTo>
                    <a:pt x="10508" y="2204"/>
                  </a:lnTo>
                  <a:lnTo>
                    <a:pt x="8173" y="3086"/>
                  </a:lnTo>
                  <a:lnTo>
                    <a:pt x="6422" y="4408"/>
                  </a:lnTo>
                  <a:lnTo>
                    <a:pt x="4962" y="6171"/>
                  </a:lnTo>
                  <a:lnTo>
                    <a:pt x="4086" y="7494"/>
                  </a:lnTo>
                  <a:lnTo>
                    <a:pt x="3211" y="10580"/>
                  </a:lnTo>
                  <a:lnTo>
                    <a:pt x="2043" y="12343"/>
                  </a:lnTo>
                  <a:lnTo>
                    <a:pt x="292" y="14106"/>
                  </a:lnTo>
                  <a:lnTo>
                    <a:pt x="0" y="15869"/>
                  </a:lnTo>
                  <a:lnTo>
                    <a:pt x="0" y="18073"/>
                  </a:lnTo>
                  <a:lnTo>
                    <a:pt x="876" y="20718"/>
                  </a:lnTo>
                  <a:lnTo>
                    <a:pt x="2335" y="21600"/>
                  </a:lnTo>
                  <a:lnTo>
                    <a:pt x="4670" y="21600"/>
                  </a:lnTo>
                  <a:lnTo>
                    <a:pt x="7881" y="21159"/>
                  </a:lnTo>
                  <a:lnTo>
                    <a:pt x="12259" y="21159"/>
                  </a:lnTo>
                  <a:lnTo>
                    <a:pt x="14303" y="20278"/>
                  </a:lnTo>
                  <a:lnTo>
                    <a:pt x="16638" y="18073"/>
                  </a:lnTo>
                  <a:lnTo>
                    <a:pt x="18681" y="15869"/>
                  </a:lnTo>
                  <a:lnTo>
                    <a:pt x="20141" y="12784"/>
                  </a:lnTo>
                  <a:lnTo>
                    <a:pt x="21600" y="9257"/>
                  </a:lnTo>
                  <a:lnTo>
                    <a:pt x="21600" y="6171"/>
                  </a:lnTo>
                  <a:lnTo>
                    <a:pt x="20432" y="2645"/>
                  </a:lnTo>
                  <a:lnTo>
                    <a:pt x="17805" y="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59" name="Shape"/>
            <p:cNvSpPr/>
            <p:nvPr/>
          </p:nvSpPr>
          <p:spPr>
            <a:xfrm>
              <a:off x="1006615" y="338505"/>
              <a:ext cx="62684" cy="30142"/>
            </a:xfrm>
            <a:custGeom>
              <a:avLst/>
              <a:gdLst/>
              <a:ahLst/>
              <a:cxnLst>
                <a:cxn ang="0">
                  <a:pos x="wd2" y="hd2"/>
                </a:cxn>
                <a:cxn ang="5400000">
                  <a:pos x="wd2" y="hd2"/>
                </a:cxn>
                <a:cxn ang="10800000">
                  <a:pos x="wd2" y="hd2"/>
                </a:cxn>
                <a:cxn ang="16200000">
                  <a:pos x="wd2" y="hd2"/>
                </a:cxn>
              </a:cxnLst>
              <a:rect l="0" t="0" r="r" b="b"/>
              <a:pathLst>
                <a:path w="21600" h="21600" extrusionOk="0">
                  <a:moveTo>
                    <a:pt x="17196" y="21192"/>
                  </a:moveTo>
                  <a:lnTo>
                    <a:pt x="16567" y="21600"/>
                  </a:lnTo>
                  <a:lnTo>
                    <a:pt x="15309" y="21192"/>
                  </a:lnTo>
                  <a:lnTo>
                    <a:pt x="13421" y="20785"/>
                  </a:lnTo>
                  <a:lnTo>
                    <a:pt x="11115" y="20377"/>
                  </a:lnTo>
                  <a:lnTo>
                    <a:pt x="9017" y="19562"/>
                  </a:lnTo>
                  <a:lnTo>
                    <a:pt x="7130" y="18340"/>
                  </a:lnTo>
                  <a:lnTo>
                    <a:pt x="5662" y="17525"/>
                  </a:lnTo>
                  <a:lnTo>
                    <a:pt x="4614" y="16709"/>
                  </a:lnTo>
                  <a:lnTo>
                    <a:pt x="3775" y="15487"/>
                  </a:lnTo>
                  <a:lnTo>
                    <a:pt x="2936" y="14672"/>
                  </a:lnTo>
                  <a:lnTo>
                    <a:pt x="0" y="14672"/>
                  </a:lnTo>
                  <a:lnTo>
                    <a:pt x="1049" y="13857"/>
                  </a:lnTo>
                  <a:lnTo>
                    <a:pt x="2097" y="12634"/>
                  </a:lnTo>
                  <a:lnTo>
                    <a:pt x="4614" y="7743"/>
                  </a:lnTo>
                  <a:lnTo>
                    <a:pt x="5872" y="5706"/>
                  </a:lnTo>
                  <a:lnTo>
                    <a:pt x="6920" y="4075"/>
                  </a:lnTo>
                  <a:lnTo>
                    <a:pt x="7969" y="2038"/>
                  </a:lnTo>
                  <a:lnTo>
                    <a:pt x="9227" y="408"/>
                  </a:lnTo>
                  <a:lnTo>
                    <a:pt x="10695" y="0"/>
                  </a:lnTo>
                  <a:lnTo>
                    <a:pt x="11953" y="0"/>
                  </a:lnTo>
                  <a:lnTo>
                    <a:pt x="13421" y="1223"/>
                  </a:lnTo>
                  <a:lnTo>
                    <a:pt x="14680" y="2038"/>
                  </a:lnTo>
                  <a:lnTo>
                    <a:pt x="15728" y="2853"/>
                  </a:lnTo>
                  <a:lnTo>
                    <a:pt x="16986" y="4483"/>
                  </a:lnTo>
                  <a:lnTo>
                    <a:pt x="18035" y="5706"/>
                  </a:lnTo>
                  <a:lnTo>
                    <a:pt x="19503" y="8151"/>
                  </a:lnTo>
                  <a:lnTo>
                    <a:pt x="21600" y="12226"/>
                  </a:lnTo>
                  <a:lnTo>
                    <a:pt x="20551" y="12634"/>
                  </a:lnTo>
                  <a:lnTo>
                    <a:pt x="18874" y="13449"/>
                  </a:lnTo>
                  <a:lnTo>
                    <a:pt x="17825" y="14264"/>
                  </a:lnTo>
                  <a:lnTo>
                    <a:pt x="17196" y="17117"/>
                  </a:lnTo>
                  <a:lnTo>
                    <a:pt x="17196" y="21192"/>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60" name="Shape"/>
            <p:cNvSpPr/>
            <p:nvPr/>
          </p:nvSpPr>
          <p:spPr>
            <a:xfrm>
              <a:off x="1200810" y="302567"/>
              <a:ext cx="131512" cy="637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687" y="21214"/>
                  </a:lnTo>
                  <a:lnTo>
                    <a:pt x="19268" y="20443"/>
                  </a:lnTo>
                  <a:lnTo>
                    <a:pt x="17442" y="19479"/>
                  </a:lnTo>
                  <a:lnTo>
                    <a:pt x="15313" y="18707"/>
                  </a:lnTo>
                  <a:lnTo>
                    <a:pt x="13285" y="17936"/>
                  </a:lnTo>
                  <a:lnTo>
                    <a:pt x="11561" y="17550"/>
                  </a:lnTo>
                  <a:lnTo>
                    <a:pt x="10141" y="17357"/>
                  </a:lnTo>
                  <a:lnTo>
                    <a:pt x="9330" y="17357"/>
                  </a:lnTo>
                  <a:lnTo>
                    <a:pt x="8823" y="17550"/>
                  </a:lnTo>
                  <a:lnTo>
                    <a:pt x="7707" y="17550"/>
                  </a:lnTo>
                  <a:lnTo>
                    <a:pt x="5070" y="17164"/>
                  </a:lnTo>
                  <a:lnTo>
                    <a:pt x="3549" y="16779"/>
                  </a:lnTo>
                  <a:lnTo>
                    <a:pt x="2130" y="16200"/>
                  </a:lnTo>
                  <a:lnTo>
                    <a:pt x="913" y="15814"/>
                  </a:lnTo>
                  <a:lnTo>
                    <a:pt x="0" y="15043"/>
                  </a:lnTo>
                  <a:lnTo>
                    <a:pt x="1318" y="11957"/>
                  </a:lnTo>
                  <a:lnTo>
                    <a:pt x="2941" y="10414"/>
                  </a:lnTo>
                  <a:lnTo>
                    <a:pt x="3042" y="10221"/>
                  </a:lnTo>
                  <a:lnTo>
                    <a:pt x="3144" y="9450"/>
                  </a:lnTo>
                  <a:lnTo>
                    <a:pt x="3448" y="8486"/>
                  </a:lnTo>
                  <a:lnTo>
                    <a:pt x="3651" y="7136"/>
                  </a:lnTo>
                  <a:lnTo>
                    <a:pt x="3955" y="5979"/>
                  </a:lnTo>
                  <a:lnTo>
                    <a:pt x="4361" y="5207"/>
                  </a:lnTo>
                  <a:lnTo>
                    <a:pt x="4665" y="4436"/>
                  </a:lnTo>
                  <a:lnTo>
                    <a:pt x="5070" y="4050"/>
                  </a:lnTo>
                  <a:lnTo>
                    <a:pt x="5375" y="3857"/>
                  </a:lnTo>
                  <a:lnTo>
                    <a:pt x="5983" y="3279"/>
                  </a:lnTo>
                  <a:lnTo>
                    <a:pt x="6693" y="2700"/>
                  </a:lnTo>
                  <a:lnTo>
                    <a:pt x="7606" y="1736"/>
                  </a:lnTo>
                  <a:lnTo>
                    <a:pt x="8417" y="1157"/>
                  </a:lnTo>
                  <a:lnTo>
                    <a:pt x="9228" y="386"/>
                  </a:lnTo>
                  <a:lnTo>
                    <a:pt x="9837" y="0"/>
                  </a:lnTo>
                  <a:lnTo>
                    <a:pt x="10141" y="0"/>
                  </a:lnTo>
                  <a:lnTo>
                    <a:pt x="10648" y="386"/>
                  </a:lnTo>
                  <a:lnTo>
                    <a:pt x="11459" y="1543"/>
                  </a:lnTo>
                  <a:lnTo>
                    <a:pt x="12473" y="3086"/>
                  </a:lnTo>
                  <a:lnTo>
                    <a:pt x="13690" y="4629"/>
                  </a:lnTo>
                  <a:lnTo>
                    <a:pt x="15008" y="6557"/>
                  </a:lnTo>
                  <a:lnTo>
                    <a:pt x="16023" y="7714"/>
                  </a:lnTo>
                  <a:lnTo>
                    <a:pt x="16935" y="8871"/>
                  </a:lnTo>
                  <a:lnTo>
                    <a:pt x="17442" y="9450"/>
                  </a:lnTo>
                  <a:lnTo>
                    <a:pt x="18152" y="9836"/>
                  </a:lnTo>
                  <a:lnTo>
                    <a:pt x="19065" y="10221"/>
                  </a:lnTo>
                  <a:lnTo>
                    <a:pt x="19876" y="10607"/>
                  </a:lnTo>
                  <a:lnTo>
                    <a:pt x="20383" y="11186"/>
                  </a:lnTo>
                  <a:lnTo>
                    <a:pt x="20383" y="14271"/>
                  </a:lnTo>
                  <a:lnTo>
                    <a:pt x="20485" y="16393"/>
                  </a:lnTo>
                  <a:lnTo>
                    <a:pt x="20687" y="17743"/>
                  </a:lnTo>
                  <a:lnTo>
                    <a:pt x="20992" y="18514"/>
                  </a:lnTo>
                  <a:lnTo>
                    <a:pt x="21397" y="19479"/>
                  </a:lnTo>
                  <a:lnTo>
                    <a:pt x="21600" y="20636"/>
                  </a:lnTo>
                  <a:lnTo>
                    <a:pt x="21600" y="2160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sp>
          <p:nvSpPr>
            <p:cNvPr id="161" name="Shape"/>
            <p:cNvSpPr/>
            <p:nvPr/>
          </p:nvSpPr>
          <p:spPr>
            <a:xfrm>
              <a:off x="1025051" y="256197"/>
              <a:ext cx="235985" cy="83468"/>
            </a:xfrm>
            <a:custGeom>
              <a:avLst/>
              <a:gdLst/>
              <a:ahLst/>
              <a:cxnLst>
                <a:cxn ang="0">
                  <a:pos x="wd2" y="hd2"/>
                </a:cxn>
                <a:cxn ang="5400000">
                  <a:pos x="wd2" y="hd2"/>
                </a:cxn>
                <a:cxn ang="10800000">
                  <a:pos x="wd2" y="hd2"/>
                </a:cxn>
                <a:cxn ang="16200000">
                  <a:pos x="wd2" y="hd2"/>
                </a:cxn>
              </a:cxnLst>
              <a:rect l="0" t="0" r="r" b="b"/>
              <a:pathLst>
                <a:path w="21600" h="21600" extrusionOk="0">
                  <a:moveTo>
                    <a:pt x="6975" y="0"/>
                  </a:moveTo>
                  <a:lnTo>
                    <a:pt x="6637" y="302"/>
                  </a:lnTo>
                  <a:lnTo>
                    <a:pt x="6131" y="906"/>
                  </a:lnTo>
                  <a:lnTo>
                    <a:pt x="5456" y="1510"/>
                  </a:lnTo>
                  <a:lnTo>
                    <a:pt x="4725" y="2115"/>
                  </a:lnTo>
                  <a:lnTo>
                    <a:pt x="2869" y="3776"/>
                  </a:lnTo>
                  <a:lnTo>
                    <a:pt x="2587" y="4078"/>
                  </a:lnTo>
                  <a:lnTo>
                    <a:pt x="2419" y="4683"/>
                  </a:lnTo>
                  <a:lnTo>
                    <a:pt x="2025" y="5589"/>
                  </a:lnTo>
                  <a:lnTo>
                    <a:pt x="1631" y="6797"/>
                  </a:lnTo>
                  <a:lnTo>
                    <a:pt x="731" y="9214"/>
                  </a:lnTo>
                  <a:lnTo>
                    <a:pt x="337" y="10120"/>
                  </a:lnTo>
                  <a:lnTo>
                    <a:pt x="112" y="10724"/>
                  </a:lnTo>
                  <a:lnTo>
                    <a:pt x="0" y="11178"/>
                  </a:lnTo>
                  <a:lnTo>
                    <a:pt x="1012" y="12386"/>
                  </a:lnTo>
                  <a:lnTo>
                    <a:pt x="2081" y="13292"/>
                  </a:lnTo>
                  <a:lnTo>
                    <a:pt x="3262" y="14652"/>
                  </a:lnTo>
                  <a:lnTo>
                    <a:pt x="4387" y="15558"/>
                  </a:lnTo>
                  <a:lnTo>
                    <a:pt x="6244" y="17220"/>
                  </a:lnTo>
                  <a:lnTo>
                    <a:pt x="6862" y="17673"/>
                  </a:lnTo>
                  <a:lnTo>
                    <a:pt x="7256" y="17673"/>
                  </a:lnTo>
                  <a:lnTo>
                    <a:pt x="7706" y="17371"/>
                  </a:lnTo>
                  <a:lnTo>
                    <a:pt x="8212" y="17220"/>
                  </a:lnTo>
                  <a:lnTo>
                    <a:pt x="8663" y="17069"/>
                  </a:lnTo>
                  <a:lnTo>
                    <a:pt x="8944" y="17069"/>
                  </a:lnTo>
                  <a:lnTo>
                    <a:pt x="9788" y="17522"/>
                  </a:lnTo>
                  <a:lnTo>
                    <a:pt x="10575" y="18126"/>
                  </a:lnTo>
                  <a:lnTo>
                    <a:pt x="11419" y="18579"/>
                  </a:lnTo>
                  <a:lnTo>
                    <a:pt x="12263" y="19183"/>
                  </a:lnTo>
                  <a:lnTo>
                    <a:pt x="13050" y="19485"/>
                  </a:lnTo>
                  <a:lnTo>
                    <a:pt x="13613" y="19787"/>
                  </a:lnTo>
                  <a:lnTo>
                    <a:pt x="13894" y="20090"/>
                  </a:lnTo>
                  <a:lnTo>
                    <a:pt x="14175" y="20694"/>
                  </a:lnTo>
                  <a:lnTo>
                    <a:pt x="14400" y="20996"/>
                  </a:lnTo>
                  <a:lnTo>
                    <a:pt x="15075" y="21600"/>
                  </a:lnTo>
                  <a:lnTo>
                    <a:pt x="15525" y="21298"/>
                  </a:lnTo>
                  <a:lnTo>
                    <a:pt x="15975" y="21147"/>
                  </a:lnTo>
                  <a:lnTo>
                    <a:pt x="16369" y="20996"/>
                  </a:lnTo>
                  <a:lnTo>
                    <a:pt x="16875" y="20543"/>
                  </a:lnTo>
                  <a:lnTo>
                    <a:pt x="17213" y="19938"/>
                  </a:lnTo>
                  <a:lnTo>
                    <a:pt x="17438" y="19334"/>
                  </a:lnTo>
                  <a:lnTo>
                    <a:pt x="17663" y="18579"/>
                  </a:lnTo>
                  <a:lnTo>
                    <a:pt x="17775" y="17673"/>
                  </a:lnTo>
                  <a:lnTo>
                    <a:pt x="18000" y="16313"/>
                  </a:lnTo>
                  <a:lnTo>
                    <a:pt x="18225" y="15105"/>
                  </a:lnTo>
                  <a:lnTo>
                    <a:pt x="18563" y="14199"/>
                  </a:lnTo>
                  <a:lnTo>
                    <a:pt x="18788" y="13897"/>
                  </a:lnTo>
                  <a:lnTo>
                    <a:pt x="19181" y="13292"/>
                  </a:lnTo>
                  <a:lnTo>
                    <a:pt x="19631" y="12839"/>
                  </a:lnTo>
                  <a:lnTo>
                    <a:pt x="20194" y="12386"/>
                  </a:lnTo>
                  <a:lnTo>
                    <a:pt x="20644" y="11933"/>
                  </a:lnTo>
                  <a:lnTo>
                    <a:pt x="21094" y="11631"/>
                  </a:lnTo>
                  <a:lnTo>
                    <a:pt x="21600" y="11178"/>
                  </a:lnTo>
                  <a:lnTo>
                    <a:pt x="21488" y="9365"/>
                  </a:lnTo>
                  <a:lnTo>
                    <a:pt x="21150" y="8308"/>
                  </a:lnTo>
                  <a:lnTo>
                    <a:pt x="20700" y="7401"/>
                  </a:lnTo>
                  <a:lnTo>
                    <a:pt x="20306" y="6948"/>
                  </a:lnTo>
                  <a:lnTo>
                    <a:pt x="20025" y="6646"/>
                  </a:lnTo>
                  <a:lnTo>
                    <a:pt x="19631" y="5891"/>
                  </a:lnTo>
                  <a:lnTo>
                    <a:pt x="19181" y="5136"/>
                  </a:lnTo>
                  <a:lnTo>
                    <a:pt x="18675" y="4380"/>
                  </a:lnTo>
                  <a:lnTo>
                    <a:pt x="17775" y="2870"/>
                  </a:lnTo>
                  <a:lnTo>
                    <a:pt x="17381" y="2568"/>
                  </a:lnTo>
                  <a:lnTo>
                    <a:pt x="17213" y="2417"/>
                  </a:lnTo>
                  <a:lnTo>
                    <a:pt x="16988" y="2568"/>
                  </a:lnTo>
                  <a:lnTo>
                    <a:pt x="16650" y="2870"/>
                  </a:lnTo>
                  <a:lnTo>
                    <a:pt x="16313" y="3323"/>
                  </a:lnTo>
                  <a:lnTo>
                    <a:pt x="15806" y="3776"/>
                  </a:lnTo>
                  <a:lnTo>
                    <a:pt x="15469" y="4531"/>
                  </a:lnTo>
                  <a:lnTo>
                    <a:pt x="15131" y="4985"/>
                  </a:lnTo>
                  <a:lnTo>
                    <a:pt x="14794" y="5740"/>
                  </a:lnTo>
                  <a:lnTo>
                    <a:pt x="14681" y="6344"/>
                  </a:lnTo>
                  <a:lnTo>
                    <a:pt x="14344" y="6797"/>
                  </a:lnTo>
                  <a:lnTo>
                    <a:pt x="13950" y="7250"/>
                  </a:lnTo>
                  <a:lnTo>
                    <a:pt x="13556" y="7552"/>
                  </a:lnTo>
                  <a:lnTo>
                    <a:pt x="13162" y="8006"/>
                  </a:lnTo>
                  <a:lnTo>
                    <a:pt x="12769" y="8157"/>
                  </a:lnTo>
                  <a:lnTo>
                    <a:pt x="12488" y="8308"/>
                  </a:lnTo>
                  <a:lnTo>
                    <a:pt x="12263" y="8308"/>
                  </a:lnTo>
                  <a:lnTo>
                    <a:pt x="12150" y="8157"/>
                  </a:lnTo>
                  <a:lnTo>
                    <a:pt x="12094" y="7401"/>
                  </a:lnTo>
                  <a:lnTo>
                    <a:pt x="11869" y="6344"/>
                  </a:lnTo>
                  <a:lnTo>
                    <a:pt x="11700" y="5438"/>
                  </a:lnTo>
                  <a:lnTo>
                    <a:pt x="11475" y="4834"/>
                  </a:lnTo>
                  <a:lnTo>
                    <a:pt x="11306" y="4683"/>
                  </a:lnTo>
                  <a:lnTo>
                    <a:pt x="10913" y="4078"/>
                  </a:lnTo>
                  <a:lnTo>
                    <a:pt x="10406" y="3474"/>
                  </a:lnTo>
                  <a:lnTo>
                    <a:pt x="9281" y="1662"/>
                  </a:lnTo>
                  <a:lnTo>
                    <a:pt x="8775" y="1057"/>
                  </a:lnTo>
                  <a:lnTo>
                    <a:pt x="8381" y="453"/>
                  </a:lnTo>
                  <a:lnTo>
                    <a:pt x="7538" y="0"/>
                  </a:lnTo>
                  <a:lnTo>
                    <a:pt x="6975" y="0"/>
                  </a:lnTo>
                  <a:close/>
                </a:path>
              </a:pathLst>
            </a:custGeom>
            <a:solidFill>
              <a:srgbClr val="BFCCD8">
                <a:alpha val="50000"/>
              </a:srgbClr>
            </a:solidFill>
            <a:ln w="12700" cap="flat">
              <a:noFill/>
              <a:miter lim="400000"/>
            </a:ln>
            <a:effectLst/>
          </p:spPr>
          <p:txBody>
            <a:bodyPr wrap="square" lIns="45719" tIns="45719" rIns="45719" bIns="45719" numCol="1" anchor="t">
              <a:noAutofit/>
            </a:bodyPr>
            <a:lstStyle/>
            <a:p>
              <a:pPr>
                <a:defRPr sz="2400">
                  <a:solidFill>
                    <a:srgbClr val="660066"/>
                  </a:solidFill>
                  <a:latin typeface="Times New Roman"/>
                  <a:ea typeface="Times New Roman"/>
                  <a:cs typeface="Times New Roman"/>
                  <a:sym typeface="Times New Roman"/>
                </a:defRPr>
              </a:pPr>
              <a:endParaRPr/>
            </a:p>
          </p:txBody>
        </p:sp>
      </p:grpSp>
      <p:sp>
        <p:nvSpPr>
          <p:cNvPr id="163" name="Title Text"/>
          <p:cNvSpPr txBox="1">
            <a:spLocks noGrp="1"/>
          </p:cNvSpPr>
          <p:nvPr>
            <p:ph type="title"/>
          </p:nvPr>
        </p:nvSpPr>
        <p:spPr>
          <a:xfrm>
            <a:off x="2695575" y="0"/>
            <a:ext cx="7772400" cy="844550"/>
          </a:xfrm>
          <a:prstGeom prst="rect">
            <a:avLst/>
          </a:prstGeom>
        </p:spPr>
        <p:txBody>
          <a:bodyPr>
            <a:noAutofit/>
          </a:bodyPr>
          <a:lstStyle>
            <a:lvl1pPr>
              <a:lnSpc>
                <a:spcPct val="100000"/>
              </a:lnSpc>
              <a:defRPr sz="3200" b="1">
                <a:solidFill>
                  <a:srgbClr val="006600"/>
                </a:solidFill>
                <a:latin typeface="+mn-lt"/>
                <a:ea typeface="+mn-ea"/>
                <a:cs typeface="+mn-cs"/>
                <a:sym typeface="Helvetica"/>
              </a:defRPr>
            </a:lvl1pPr>
          </a:lstStyle>
          <a:p>
            <a:r>
              <a:t>Title Text</a:t>
            </a:r>
          </a:p>
        </p:txBody>
      </p:sp>
      <p:sp>
        <p:nvSpPr>
          <p:cNvPr id="164" name="Body Level One…"/>
          <p:cNvSpPr txBox="1">
            <a:spLocks noGrp="1"/>
          </p:cNvSpPr>
          <p:nvPr>
            <p:ph type="body" idx="1"/>
          </p:nvPr>
        </p:nvSpPr>
        <p:spPr>
          <a:xfrm>
            <a:off x="2571750" y="1724025"/>
            <a:ext cx="7029450" cy="5133975"/>
          </a:xfrm>
          <a:prstGeom prst="rect">
            <a:avLst/>
          </a:prstGeom>
        </p:spPr>
        <p:txBody>
          <a:bodyPr>
            <a:noAutofit/>
          </a:bodyPr>
          <a:lstStyle>
            <a:lvl1pPr marL="342900" indent="-342900">
              <a:lnSpc>
                <a:spcPct val="100000"/>
              </a:lnSpc>
              <a:spcBef>
                <a:spcPts val="400"/>
              </a:spcBef>
              <a:buClr>
                <a:srgbClr val="006600"/>
              </a:buClr>
              <a:buSzPct val="90000"/>
              <a:buFontTx/>
              <a:buChar char="»"/>
              <a:defRPr sz="2000">
                <a:solidFill>
                  <a:srgbClr val="660066"/>
                </a:solidFill>
                <a:latin typeface="+mn-lt"/>
                <a:ea typeface="+mn-ea"/>
                <a:cs typeface="+mn-cs"/>
                <a:sym typeface="Helvetica"/>
              </a:defRPr>
            </a:lvl1pPr>
            <a:lvl2pPr marL="774700" indent="-317500">
              <a:lnSpc>
                <a:spcPct val="100000"/>
              </a:lnSpc>
              <a:spcBef>
                <a:spcPts val="400"/>
              </a:spcBef>
              <a:buClr>
                <a:srgbClr val="006600"/>
              </a:buClr>
              <a:buSzPct val="90000"/>
              <a:buFontTx/>
              <a:buChar char=""/>
              <a:defRPr sz="2000">
                <a:solidFill>
                  <a:srgbClr val="660066"/>
                </a:solidFill>
                <a:latin typeface="+mn-lt"/>
                <a:ea typeface="+mn-ea"/>
                <a:cs typeface="+mn-cs"/>
                <a:sym typeface="Helvetica"/>
              </a:defRPr>
            </a:lvl2pPr>
            <a:lvl3pPr marL="1168400" indent="-254000">
              <a:lnSpc>
                <a:spcPct val="100000"/>
              </a:lnSpc>
              <a:spcBef>
                <a:spcPts val="400"/>
              </a:spcBef>
              <a:buClr>
                <a:srgbClr val="006600"/>
              </a:buClr>
              <a:buSzPct val="90000"/>
              <a:buFontTx/>
              <a:buChar char=""/>
              <a:defRPr sz="2000">
                <a:solidFill>
                  <a:srgbClr val="660066"/>
                </a:solidFill>
                <a:latin typeface="+mn-lt"/>
                <a:ea typeface="+mn-ea"/>
                <a:cs typeface="+mn-cs"/>
                <a:sym typeface="Helvetica"/>
              </a:defRPr>
            </a:lvl3pPr>
            <a:lvl4pPr marL="1625600" indent="-254000">
              <a:lnSpc>
                <a:spcPct val="100000"/>
              </a:lnSpc>
              <a:spcBef>
                <a:spcPts val="400"/>
              </a:spcBef>
              <a:buClr>
                <a:srgbClr val="006600"/>
              </a:buClr>
              <a:buFontTx/>
              <a:buChar char="–"/>
              <a:defRPr sz="2000">
                <a:solidFill>
                  <a:srgbClr val="660066"/>
                </a:solidFill>
                <a:latin typeface="+mn-lt"/>
                <a:ea typeface="+mn-ea"/>
                <a:cs typeface="+mn-cs"/>
                <a:sym typeface="Helvetica"/>
              </a:defRPr>
            </a:lvl4pPr>
            <a:lvl5pPr marL="2082800" indent="-254000">
              <a:lnSpc>
                <a:spcPct val="100000"/>
              </a:lnSpc>
              <a:spcBef>
                <a:spcPts val="400"/>
              </a:spcBef>
              <a:buClr>
                <a:srgbClr val="006600"/>
              </a:buClr>
              <a:buFontTx/>
              <a:buChar char="»"/>
              <a:defRPr sz="2000">
                <a:solidFill>
                  <a:srgbClr val="660066"/>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1" name="Title Text"/>
          <p:cNvSpPr txBox="1">
            <a:spLocks noGrp="1"/>
          </p:cNvSpPr>
          <p:nvPr>
            <p:ph type="title"/>
          </p:nvPr>
        </p:nvSpPr>
        <p:spPr>
          <a:xfrm>
            <a:off x="2209800" y="609600"/>
            <a:ext cx="7772400" cy="1143000"/>
          </a:xfrm>
          <a:prstGeom prst="rect">
            <a:avLst/>
          </a:prstGeom>
        </p:spPr>
        <p:txBody>
          <a:bodyPr>
            <a:noAutofit/>
          </a:bodyPr>
          <a:lstStyle>
            <a:lvl1pPr>
              <a:lnSpc>
                <a:spcPct val="100000"/>
              </a:lnSpc>
              <a:defRPr>
                <a:latin typeface="Times New Roman"/>
                <a:ea typeface="Times New Roman"/>
                <a:cs typeface="Times New Roman"/>
                <a:sym typeface="Times New Roman"/>
              </a:defRPr>
            </a:lvl1pPr>
          </a:lstStyle>
          <a:p>
            <a:r>
              <a:t>Title Text</a:t>
            </a:r>
          </a:p>
        </p:txBody>
      </p:sp>
      <p:sp>
        <p:nvSpPr>
          <p:cNvPr id="172" name="Slide Number"/>
          <p:cNvSpPr txBox="1">
            <a:spLocks noGrp="1"/>
          </p:cNvSpPr>
          <p:nvPr>
            <p:ph type="sldNum" sz="quarter" idx="2"/>
          </p:nvPr>
        </p:nvSpPr>
        <p:spPr>
          <a:xfrm>
            <a:off x="8077200" y="6248400"/>
            <a:ext cx="1905000"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79" name="Title Text"/>
          <p:cNvSpPr txBox="1">
            <a:spLocks noGrp="1"/>
          </p:cNvSpPr>
          <p:nvPr>
            <p:ph type="title"/>
          </p:nvPr>
        </p:nvSpPr>
        <p:spPr>
          <a:xfrm>
            <a:off x="2209800" y="381000"/>
            <a:ext cx="7772400" cy="1600200"/>
          </a:xfrm>
          <a:prstGeom prst="rect">
            <a:avLst/>
          </a:prstGeom>
        </p:spPr>
        <p:txBody>
          <a:bodyPr>
            <a:noAutofit/>
          </a:bodyPr>
          <a:lstStyle>
            <a:lvl1pPr>
              <a:lnSpc>
                <a:spcPct val="100000"/>
              </a:lnSpc>
              <a:defRPr>
                <a:latin typeface="Times New Roman"/>
                <a:ea typeface="Times New Roman"/>
                <a:cs typeface="Times New Roman"/>
                <a:sym typeface="Times New Roman"/>
              </a:defRPr>
            </a:lvl1pPr>
          </a:lstStyle>
          <a:p>
            <a:r>
              <a:t>Title Text</a:t>
            </a:r>
          </a:p>
        </p:txBody>
      </p:sp>
      <p:sp>
        <p:nvSpPr>
          <p:cNvPr id="180" name="Body Level One…"/>
          <p:cNvSpPr txBox="1">
            <a:spLocks noGrp="1"/>
          </p:cNvSpPr>
          <p:nvPr>
            <p:ph type="body" idx="1"/>
          </p:nvPr>
        </p:nvSpPr>
        <p:spPr>
          <a:xfrm>
            <a:off x="2209800" y="1981200"/>
            <a:ext cx="7772400" cy="4876800"/>
          </a:xfrm>
          <a:prstGeom prst="rect">
            <a:avLst/>
          </a:prstGeom>
        </p:spPr>
        <p:txBody>
          <a:bodyPr>
            <a:noAutofit/>
          </a:bodyPr>
          <a:lstStyle>
            <a:lvl1pPr marL="342900" indent="-342900">
              <a:lnSpc>
                <a:spcPct val="100000"/>
              </a:lnSpc>
              <a:spcBef>
                <a:spcPts val="700"/>
              </a:spcBef>
              <a:buFontTx/>
              <a:defRPr sz="3200">
                <a:latin typeface="Times New Roman"/>
                <a:ea typeface="Times New Roman"/>
                <a:cs typeface="Times New Roman"/>
                <a:sym typeface="Times New Roman"/>
              </a:defRPr>
            </a:lvl1pPr>
            <a:lvl2pPr marL="783771" indent="-326571">
              <a:lnSpc>
                <a:spcPct val="100000"/>
              </a:lnSpc>
              <a:spcBef>
                <a:spcPts val="700"/>
              </a:spcBef>
              <a:buFontTx/>
              <a:buChar char="–"/>
              <a:defRPr sz="3200">
                <a:latin typeface="Times New Roman"/>
                <a:ea typeface="Times New Roman"/>
                <a:cs typeface="Times New Roman"/>
                <a:sym typeface="Times New Roman"/>
              </a:defRPr>
            </a:lvl2pPr>
            <a:lvl3pPr marL="1219200" indent="-304800">
              <a:lnSpc>
                <a:spcPct val="100000"/>
              </a:lnSpc>
              <a:spcBef>
                <a:spcPts val="700"/>
              </a:spcBef>
              <a:buFontTx/>
              <a:defRPr sz="3200">
                <a:latin typeface="Times New Roman"/>
                <a:ea typeface="Times New Roman"/>
                <a:cs typeface="Times New Roman"/>
                <a:sym typeface="Times New Roman"/>
              </a:defRPr>
            </a:lvl3pPr>
            <a:lvl4pPr marL="1737360" indent="-365760">
              <a:lnSpc>
                <a:spcPct val="100000"/>
              </a:lnSpc>
              <a:spcBef>
                <a:spcPts val="700"/>
              </a:spcBef>
              <a:buFontTx/>
              <a:buChar char="–"/>
              <a:defRPr sz="3200">
                <a:latin typeface="Times New Roman"/>
                <a:ea typeface="Times New Roman"/>
                <a:cs typeface="Times New Roman"/>
                <a:sym typeface="Times New Roman"/>
              </a:defRPr>
            </a:lvl4pPr>
            <a:lvl5pPr marL="2194560" indent="-365760">
              <a:lnSpc>
                <a:spcPct val="100000"/>
              </a:lnSpc>
              <a:spcBef>
                <a:spcPts val="700"/>
              </a:spcBef>
              <a:buFontTx/>
              <a:buChar char="»"/>
              <a:defRPr sz="3200">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81" name="Slide Number"/>
          <p:cNvSpPr txBox="1">
            <a:spLocks noGrp="1"/>
          </p:cNvSpPr>
          <p:nvPr>
            <p:ph type="sldNum" sz="quarter" idx="2"/>
          </p:nvPr>
        </p:nvSpPr>
        <p:spPr>
          <a:xfrm>
            <a:off x="8077200" y="6248400"/>
            <a:ext cx="1905000"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8" name="Slide Number"/>
          <p:cNvSpPr txBox="1">
            <a:spLocks noGrp="1"/>
          </p:cNvSpPr>
          <p:nvPr>
            <p:ph type="sldNum" sz="quarter" idx="2"/>
          </p:nvPr>
        </p:nvSpPr>
        <p:spPr>
          <a:xfrm>
            <a:off x="8077200" y="6248400"/>
            <a:ext cx="1905000"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CC"/>
        </a:solidFill>
        <a:effectLst/>
      </p:bgPr>
    </p:bg>
    <p:spTree>
      <p:nvGrpSpPr>
        <p:cNvPr id="1" name=""/>
        <p:cNvGrpSpPr/>
        <p:nvPr/>
      </p:nvGrpSpPr>
      <p:grpSpPr>
        <a:xfrm>
          <a:off x="0" y="0"/>
          <a:ext cx="0" cy="0"/>
          <a:chOff x="0" y="0"/>
          <a:chExt cx="0" cy="0"/>
        </a:xfrm>
      </p:grpSpPr>
      <p:sp>
        <p:nvSpPr>
          <p:cNvPr id="195" name="Jim Anderson"/>
          <p:cNvSpPr txBox="1"/>
          <p:nvPr/>
        </p:nvSpPr>
        <p:spPr>
          <a:xfrm>
            <a:off x="1524000" y="6456362"/>
            <a:ext cx="1086989" cy="28708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a:solidFill>
                  <a:srgbClr val="0033CC"/>
                </a:solidFill>
                <a:latin typeface="Times New Roman"/>
                <a:ea typeface="Times New Roman"/>
                <a:cs typeface="Times New Roman"/>
                <a:sym typeface="Times New Roman"/>
              </a:defRPr>
            </a:lvl1pPr>
          </a:lstStyle>
          <a:p>
            <a:pPr>
              <a:defRPr sz="2400">
                <a:solidFill>
                  <a:srgbClr val="000000"/>
                </a:solidFill>
              </a:defRPr>
            </a:pPr>
            <a:r>
              <a:rPr sz="1400">
                <a:solidFill>
                  <a:srgbClr val="0033CC"/>
                </a:solidFill>
              </a:rPr>
              <a:t>Jim Anderson</a:t>
            </a:r>
          </a:p>
        </p:txBody>
      </p:sp>
      <p:sp>
        <p:nvSpPr>
          <p:cNvPr id="196" name="Title Text"/>
          <p:cNvSpPr txBox="1">
            <a:spLocks noGrp="1"/>
          </p:cNvSpPr>
          <p:nvPr>
            <p:ph type="title"/>
          </p:nvPr>
        </p:nvSpPr>
        <p:spPr>
          <a:xfrm>
            <a:off x="1524000" y="0"/>
            <a:ext cx="9142414" cy="914400"/>
          </a:xfrm>
          <a:prstGeom prst="rect">
            <a:avLst/>
          </a:prstGeom>
        </p:spPr>
        <p:txBody>
          <a:bodyPr lIns="46037" tIns="46037" rIns="46037" bIns="46037">
            <a:noAutofit/>
          </a:bodyPr>
          <a:lstStyle>
            <a:lvl1pPr>
              <a:lnSpc>
                <a:spcPct val="100000"/>
              </a:lnSpc>
              <a:defRPr>
                <a:solidFill>
                  <a:srgbClr val="0033CC"/>
                </a:solidFill>
                <a:latin typeface="Times New Roman"/>
                <a:ea typeface="Times New Roman"/>
                <a:cs typeface="Times New Roman"/>
                <a:sym typeface="Times New Roman"/>
              </a:defRPr>
            </a:lvl1pPr>
          </a:lstStyle>
          <a:p>
            <a:r>
              <a:t>Title Text</a:t>
            </a:r>
          </a:p>
        </p:txBody>
      </p:sp>
      <p:sp>
        <p:nvSpPr>
          <p:cNvPr id="197" name="Slide Number"/>
          <p:cNvSpPr txBox="1">
            <a:spLocks noGrp="1"/>
          </p:cNvSpPr>
          <p:nvPr>
            <p:ph type="sldNum" sz="quarter" idx="2"/>
          </p:nvPr>
        </p:nvSpPr>
        <p:spPr>
          <a:xfrm>
            <a:off x="10156824" y="6465694"/>
            <a:ext cx="282577" cy="287724"/>
          </a:xfrm>
          <a:prstGeom prst="rect">
            <a:avLst/>
          </a:prstGeom>
        </p:spPr>
        <p:txBody>
          <a:bodyPr wrap="none" lIns="46037" tIns="46037" rIns="46037" bIns="46037"/>
          <a:lstStyle>
            <a:lvl1pPr>
              <a:defRPr sz="1400">
                <a:solidFill>
                  <a:srgbClr val="0033CC"/>
                </a:solid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CC"/>
        </a:solidFill>
        <a:effectLst/>
      </p:bgPr>
    </p:bg>
    <p:spTree>
      <p:nvGrpSpPr>
        <p:cNvPr id="1" name=""/>
        <p:cNvGrpSpPr/>
        <p:nvPr/>
      </p:nvGrpSpPr>
      <p:grpSpPr>
        <a:xfrm>
          <a:off x="0" y="0"/>
          <a:ext cx="0" cy="0"/>
          <a:chOff x="0" y="0"/>
          <a:chExt cx="0" cy="0"/>
        </a:xfrm>
      </p:grpSpPr>
      <p:sp>
        <p:nvSpPr>
          <p:cNvPr id="204" name="Jim Anderson"/>
          <p:cNvSpPr txBox="1"/>
          <p:nvPr/>
        </p:nvSpPr>
        <p:spPr>
          <a:xfrm>
            <a:off x="1524000" y="6456362"/>
            <a:ext cx="1086989" cy="28708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a:solidFill>
                  <a:srgbClr val="0033CC"/>
                </a:solidFill>
                <a:latin typeface="Times New Roman"/>
                <a:ea typeface="Times New Roman"/>
                <a:cs typeface="Times New Roman"/>
                <a:sym typeface="Times New Roman"/>
              </a:defRPr>
            </a:lvl1pPr>
          </a:lstStyle>
          <a:p>
            <a:pPr>
              <a:defRPr sz="2400">
                <a:solidFill>
                  <a:srgbClr val="000000"/>
                </a:solidFill>
              </a:defRPr>
            </a:pPr>
            <a:r>
              <a:rPr sz="1400">
                <a:solidFill>
                  <a:srgbClr val="0033CC"/>
                </a:solidFill>
              </a:rPr>
              <a:t>Jim Anderson</a:t>
            </a:r>
          </a:p>
        </p:txBody>
      </p:sp>
      <p:sp>
        <p:nvSpPr>
          <p:cNvPr id="205" name="Title Text"/>
          <p:cNvSpPr txBox="1">
            <a:spLocks noGrp="1"/>
          </p:cNvSpPr>
          <p:nvPr>
            <p:ph type="title"/>
          </p:nvPr>
        </p:nvSpPr>
        <p:spPr>
          <a:xfrm>
            <a:off x="1524000" y="0"/>
            <a:ext cx="9142414" cy="914400"/>
          </a:xfrm>
          <a:prstGeom prst="rect">
            <a:avLst/>
          </a:prstGeom>
        </p:spPr>
        <p:txBody>
          <a:bodyPr lIns="46037" tIns="46037" rIns="46037" bIns="46037">
            <a:noAutofit/>
          </a:bodyPr>
          <a:lstStyle>
            <a:lvl1pPr>
              <a:lnSpc>
                <a:spcPct val="100000"/>
              </a:lnSpc>
              <a:defRPr>
                <a:solidFill>
                  <a:srgbClr val="0033CC"/>
                </a:solidFill>
                <a:latin typeface="Times New Roman"/>
                <a:ea typeface="Times New Roman"/>
                <a:cs typeface="Times New Roman"/>
                <a:sym typeface="Times New Roman"/>
              </a:defRPr>
            </a:lvl1pPr>
          </a:lstStyle>
          <a:p>
            <a:r>
              <a:t>Title Text</a:t>
            </a:r>
          </a:p>
        </p:txBody>
      </p:sp>
      <p:sp>
        <p:nvSpPr>
          <p:cNvPr id="206" name="Body Level One…"/>
          <p:cNvSpPr txBox="1">
            <a:spLocks noGrp="1"/>
          </p:cNvSpPr>
          <p:nvPr>
            <p:ph type="body" idx="1"/>
          </p:nvPr>
        </p:nvSpPr>
        <p:spPr>
          <a:xfrm>
            <a:off x="1828800" y="1219200"/>
            <a:ext cx="8458200" cy="5638800"/>
          </a:xfrm>
          <a:prstGeom prst="rect">
            <a:avLst/>
          </a:prstGeom>
        </p:spPr>
        <p:txBody>
          <a:bodyPr lIns="46037" tIns="46037" rIns="46037" bIns="46037">
            <a:noAutofit/>
          </a:bodyPr>
          <a:lstStyle>
            <a:lvl1pPr marL="342900" indent="-342900">
              <a:lnSpc>
                <a:spcPct val="100000"/>
              </a:lnSpc>
              <a:spcBef>
                <a:spcPts val="700"/>
              </a:spcBef>
              <a:buClr>
                <a:srgbClr val="000000"/>
              </a:buClr>
              <a:buFontTx/>
              <a:buChar char="■"/>
              <a:defRPr sz="3200">
                <a:solidFill>
                  <a:srgbClr val="010000"/>
                </a:solidFill>
                <a:latin typeface="Times New Roman"/>
                <a:ea typeface="Times New Roman"/>
                <a:cs typeface="Times New Roman"/>
                <a:sym typeface="Times New Roman"/>
              </a:defRPr>
            </a:lvl1pPr>
            <a:lvl2pPr marL="783771" indent="-326571">
              <a:lnSpc>
                <a:spcPct val="100000"/>
              </a:lnSpc>
              <a:spcBef>
                <a:spcPts val="700"/>
              </a:spcBef>
              <a:buClr>
                <a:srgbClr val="000000"/>
              </a:buClr>
              <a:buFontTx/>
              <a:buChar char="⬥"/>
              <a:defRPr sz="3200">
                <a:solidFill>
                  <a:srgbClr val="010000"/>
                </a:solidFill>
                <a:latin typeface="Times New Roman"/>
                <a:ea typeface="Times New Roman"/>
                <a:cs typeface="Times New Roman"/>
                <a:sym typeface="Times New Roman"/>
              </a:defRPr>
            </a:lvl2pPr>
            <a:lvl3pPr marL="1162050" indent="-304800">
              <a:lnSpc>
                <a:spcPct val="100000"/>
              </a:lnSpc>
              <a:spcBef>
                <a:spcPts val="700"/>
              </a:spcBef>
              <a:buClr>
                <a:srgbClr val="000000"/>
              </a:buClr>
              <a:buFontTx/>
              <a:defRPr sz="3200">
                <a:solidFill>
                  <a:srgbClr val="010000"/>
                </a:solidFill>
                <a:latin typeface="Times New Roman"/>
                <a:ea typeface="Times New Roman"/>
                <a:cs typeface="Times New Roman"/>
                <a:sym typeface="Times New Roman"/>
              </a:defRPr>
            </a:lvl3pPr>
            <a:lvl4pPr marL="1565910" indent="-365760">
              <a:lnSpc>
                <a:spcPct val="100000"/>
              </a:lnSpc>
              <a:spcBef>
                <a:spcPts val="700"/>
              </a:spcBef>
              <a:buClr>
                <a:srgbClr val="000000"/>
              </a:buClr>
              <a:buFontTx/>
              <a:buChar char="–"/>
              <a:defRPr sz="3200">
                <a:solidFill>
                  <a:srgbClr val="010000"/>
                </a:solidFill>
                <a:latin typeface="Times New Roman"/>
                <a:ea typeface="Times New Roman"/>
                <a:cs typeface="Times New Roman"/>
                <a:sym typeface="Times New Roman"/>
              </a:defRPr>
            </a:lvl4pPr>
            <a:lvl5pPr marL="1908810" indent="-365760">
              <a:lnSpc>
                <a:spcPct val="100000"/>
              </a:lnSpc>
              <a:spcBef>
                <a:spcPts val="700"/>
              </a:spcBef>
              <a:buClr>
                <a:srgbClr val="000000"/>
              </a:buClr>
              <a:buFontTx/>
              <a:defRPr sz="3200">
                <a:solidFill>
                  <a:srgbClr val="010000"/>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10156824" y="6465694"/>
            <a:ext cx="282577" cy="287724"/>
          </a:xfrm>
          <a:prstGeom prst="rect">
            <a:avLst/>
          </a:prstGeom>
        </p:spPr>
        <p:txBody>
          <a:bodyPr wrap="none" lIns="46037" tIns="46037" rIns="46037" bIns="46037"/>
          <a:lstStyle>
            <a:lvl1pPr>
              <a:defRPr sz="1400">
                <a:solidFill>
                  <a:srgbClr val="0033CC"/>
                </a:solid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14" name="Slide Number"/>
          <p:cNvSpPr txBox="1">
            <a:spLocks noGrp="1"/>
          </p:cNvSpPr>
          <p:nvPr>
            <p:ph type="sldNum" sz="quarter" idx="2"/>
          </p:nvPr>
        </p:nvSpPr>
        <p:spPr>
          <a:xfrm>
            <a:off x="10455472" y="6627812"/>
            <a:ext cx="212528" cy="231777"/>
          </a:xfrm>
          <a:prstGeom prst="rect">
            <a:avLst/>
          </a:prstGeom>
        </p:spPr>
        <p:txBody>
          <a:bodyPr wrap="none" lIns="46037" tIns="46037" rIns="46037" bIns="46037"/>
          <a:lstStyle>
            <a:lvl1pPr>
              <a:defRPr sz="800">
                <a:solidFill>
                  <a:srgbClr val="000000"/>
                </a:solidFill>
                <a:latin typeface="Comic Sans MS"/>
                <a:ea typeface="Comic Sans MS"/>
                <a:cs typeface="Comic Sans MS"/>
                <a:sym typeface="Comic Sans MS"/>
              </a:defRPr>
            </a:lvl1pPr>
          </a:lstStyle>
          <a:p>
            <a:fld id="{86CB4B4D-7CA3-9044-876B-883B54F8677D}" type="slidenum">
              <a:t>‹#›</a:t>
            </a:fld>
            <a:endParaRPr/>
          </a:p>
        </p:txBody>
      </p:sp>
      <p:sp>
        <p:nvSpPr>
          <p:cNvPr id="215" name="Title Text"/>
          <p:cNvSpPr txBox="1">
            <a:spLocks noGrp="1"/>
          </p:cNvSpPr>
          <p:nvPr>
            <p:ph type="title"/>
          </p:nvPr>
        </p:nvSpPr>
        <p:spPr>
          <a:xfrm>
            <a:off x="1524000" y="0"/>
            <a:ext cx="9144000" cy="762000"/>
          </a:xfrm>
          <a:prstGeom prst="rect">
            <a:avLst/>
          </a:prstGeom>
        </p:spPr>
        <p:txBody>
          <a:bodyPr lIns="46037" tIns="46037" rIns="46037" bIns="46037">
            <a:noAutofit/>
          </a:bodyPr>
          <a:lstStyle>
            <a:lvl1pPr>
              <a:lnSpc>
                <a:spcPct val="70000"/>
              </a:lnSpc>
              <a:defRPr sz="2000">
                <a:solidFill>
                  <a:srgbClr val="660066"/>
                </a:solidFill>
                <a:latin typeface="Comic Sans MS"/>
                <a:ea typeface="Comic Sans MS"/>
                <a:cs typeface="Comic Sans MS"/>
                <a:sym typeface="Comic Sans MS"/>
              </a:defRPr>
            </a:lvl1pPr>
          </a:lstStyle>
          <a:p>
            <a:r>
              <a:t>Title Text</a:t>
            </a:r>
          </a:p>
        </p:txBody>
      </p:sp>
      <p:sp>
        <p:nvSpPr>
          <p:cNvPr id="216" name="Body Level One…"/>
          <p:cNvSpPr txBox="1">
            <a:spLocks noGrp="1"/>
          </p:cNvSpPr>
          <p:nvPr>
            <p:ph type="body" idx="1"/>
          </p:nvPr>
        </p:nvSpPr>
        <p:spPr>
          <a:xfrm>
            <a:off x="2133600" y="914400"/>
            <a:ext cx="7848600" cy="5943600"/>
          </a:xfrm>
          <a:prstGeom prst="rect">
            <a:avLst/>
          </a:prstGeom>
        </p:spPr>
        <p:txBody>
          <a:bodyPr lIns="46037" tIns="46037" rIns="46037" bIns="46037">
            <a:noAutofit/>
          </a:bodyPr>
          <a:lstStyle>
            <a:lvl1pPr marL="0" indent="0">
              <a:lnSpc>
                <a:spcPts val="2600"/>
              </a:lnSpc>
              <a:spcBef>
                <a:spcPts val="0"/>
              </a:spcBef>
              <a:buSzTx/>
              <a:buFontTx/>
              <a:buNone/>
              <a:defRPr sz="1800">
                <a:solidFill>
                  <a:srgbClr val="003399"/>
                </a:solidFill>
                <a:latin typeface="Comic Sans MS"/>
                <a:ea typeface="Comic Sans MS"/>
                <a:cs typeface="Comic Sans MS"/>
                <a:sym typeface="Comic Sans MS"/>
              </a:defRPr>
            </a:lvl1pPr>
            <a:lvl2pPr marL="346075" indent="-231775">
              <a:lnSpc>
                <a:spcPts val="2600"/>
              </a:lnSpc>
              <a:spcBef>
                <a:spcPts val="0"/>
              </a:spcBef>
              <a:buSzPct val="35000"/>
              <a:buFontTx/>
              <a:buChar char=""/>
              <a:defRPr sz="1800">
                <a:solidFill>
                  <a:srgbClr val="003399"/>
                </a:solidFill>
                <a:latin typeface="Comic Sans MS"/>
                <a:ea typeface="Comic Sans MS"/>
                <a:cs typeface="Comic Sans MS"/>
                <a:sym typeface="Comic Sans MS"/>
              </a:defRPr>
            </a:lvl2pPr>
            <a:lvl3pPr marL="627062" indent="-166687">
              <a:lnSpc>
                <a:spcPts val="2600"/>
              </a:lnSpc>
              <a:spcBef>
                <a:spcPts val="0"/>
              </a:spcBef>
              <a:buSzPct val="80000"/>
              <a:buFontTx/>
              <a:buChar char="–"/>
              <a:defRPr sz="1800">
                <a:solidFill>
                  <a:srgbClr val="003399"/>
                </a:solidFill>
                <a:latin typeface="Comic Sans MS"/>
                <a:ea typeface="Comic Sans MS"/>
                <a:cs typeface="Comic Sans MS"/>
                <a:sym typeface="Comic Sans MS"/>
              </a:defRPr>
            </a:lvl3pPr>
            <a:lvl4pPr marL="1147762" indent="-404812">
              <a:lnSpc>
                <a:spcPts val="2600"/>
              </a:lnSpc>
              <a:spcBef>
                <a:spcPts val="0"/>
              </a:spcBef>
              <a:buFontTx/>
              <a:buChar char="✏"/>
              <a:defRPr sz="1800">
                <a:solidFill>
                  <a:srgbClr val="003399"/>
                </a:solidFill>
                <a:latin typeface="Comic Sans MS"/>
                <a:ea typeface="Comic Sans MS"/>
                <a:cs typeface="Comic Sans MS"/>
                <a:sym typeface="Comic Sans MS"/>
              </a:defRPr>
            </a:lvl4pPr>
            <a:lvl5pPr marL="1539875" indent="-169862">
              <a:lnSpc>
                <a:spcPts val="2600"/>
              </a:lnSpc>
              <a:spcBef>
                <a:spcPts val="0"/>
              </a:spcBef>
              <a:buFontTx/>
              <a:buChar char="–"/>
              <a:defRPr sz="1800">
                <a:solidFill>
                  <a:srgbClr val="003399"/>
                </a:solidFill>
                <a:latin typeface="Comic Sans MS"/>
                <a:ea typeface="Comic Sans MS"/>
                <a:cs typeface="Comic Sans MS"/>
                <a:sym typeface="Comic Sans MS"/>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0"/>
            <a:ext cx="10515600" cy="4562475"/>
          </a:xfrm>
          <a:prstGeom prst="rect">
            <a:avLst/>
          </a:prstGeom>
        </p:spPr>
        <p:txBody>
          <a:bodyPr anchor="b"/>
          <a:lstStyle>
            <a:lvl1pPr>
              <a:defRPr sz="6000"/>
            </a:lvl1pPr>
          </a:lstStyle>
          <a:p>
            <a:r>
              <a:t>Title Text</a:t>
            </a:r>
          </a:p>
        </p:txBody>
      </p:sp>
      <p:sp>
        <p:nvSpPr>
          <p:cNvPr id="30" name="Body Level One…"/>
          <p:cNvSpPr txBox="1">
            <a:spLocks noGrp="1"/>
          </p:cNvSpPr>
          <p:nvPr>
            <p:ph type="body" sz="half" idx="1"/>
          </p:nvPr>
        </p:nvSpPr>
        <p:spPr>
          <a:xfrm>
            <a:off x="831850" y="4589462"/>
            <a:ext cx="10515600" cy="226853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838200" y="0"/>
            <a:ext cx="10515600" cy="1470906"/>
          </a:xfrm>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50323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Title Text"/>
          <p:cNvSpPr txBox="1">
            <a:spLocks noGrp="1"/>
          </p:cNvSpPr>
          <p:nvPr>
            <p:ph type="title"/>
          </p:nvPr>
        </p:nvSpPr>
        <p:spPr>
          <a:xfrm>
            <a:off x="838200" y="0"/>
            <a:ext cx="10515600" cy="1470906"/>
          </a:xfrm>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Title Text"/>
          <p:cNvSpPr txBox="1">
            <a:spLocks noGrp="1"/>
          </p:cNvSpPr>
          <p:nvPr>
            <p:ph type="title"/>
          </p:nvPr>
        </p:nvSpPr>
        <p:spPr>
          <a:xfrm>
            <a:off x="839787" y="0"/>
            <a:ext cx="3932239" cy="2057400"/>
          </a:xfrm>
          <a:prstGeom prst="rect">
            <a:avLst/>
          </a:prstGeom>
        </p:spPr>
        <p:txBody>
          <a:bodyPr anchor="b"/>
          <a:lstStyle>
            <a:lvl1pPr>
              <a:defRPr sz="3200"/>
            </a:lvl1pPr>
          </a:lstStyle>
          <a:p>
            <a:r>
              <a:t>Title Text</a:t>
            </a:r>
          </a:p>
        </p:txBody>
      </p:sp>
      <p:sp>
        <p:nvSpPr>
          <p:cNvPr id="72" name="Body Level One…"/>
          <p:cNvSpPr txBox="1">
            <a:spLocks noGrp="1"/>
          </p:cNvSpPr>
          <p:nvPr>
            <p:ph type="body" idx="1"/>
          </p:nvPr>
        </p:nvSpPr>
        <p:spPr>
          <a:xfrm>
            <a:off x="5183187" y="987425"/>
            <a:ext cx="6172201"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0" name="Title Text"/>
          <p:cNvSpPr txBox="1">
            <a:spLocks noGrp="1"/>
          </p:cNvSpPr>
          <p:nvPr>
            <p:ph type="title"/>
          </p:nvPr>
        </p:nvSpPr>
        <p:spPr>
          <a:xfrm>
            <a:off x="839787" y="0"/>
            <a:ext cx="3932239" cy="2057400"/>
          </a:xfrm>
          <a:prstGeom prst="rect">
            <a:avLst/>
          </a:prstGeom>
        </p:spPr>
        <p:txBody>
          <a:bodyPr anchor="b"/>
          <a:lstStyle>
            <a:lvl1pPr>
              <a:defRPr sz="3200"/>
            </a:lvl1pPr>
          </a:lstStyle>
          <a:p>
            <a:r>
              <a:t>Title Text</a:t>
            </a:r>
          </a:p>
        </p:txBody>
      </p:sp>
      <p:sp>
        <p:nvSpPr>
          <p:cNvPr id="81" name="Body Level One…"/>
          <p:cNvSpPr txBox="1">
            <a:spLocks noGrp="1"/>
          </p:cNvSpPr>
          <p:nvPr>
            <p:ph type="body" sz="half" idx="1"/>
          </p:nvPr>
        </p:nvSpPr>
        <p:spPr>
          <a:xfrm>
            <a:off x="839787" y="2057400"/>
            <a:ext cx="3932239" cy="4800600"/>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63675"/>
            <a:ext cx="10515600" cy="158425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647930"/>
            <a:ext cx="10515600" cy="521007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ctr"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geeksforgeeks.org/eulerian-path-and-circuit/" TargetMode="Externa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hyperlink" Target="http://www.geeksforgeeks.org/eulerian-path-and-circuit/"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hyperlink" Target="http://www.geeksforgeeks.org/eulerian-path-and-circuit/"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hyperlink" Target="http://www.geeksforgeeks.org/fleurys-algorithm-for-printing-eulerian-path/"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3.xml.rels><?xml version="1.0" encoding="UTF-8" standalone="yes"?>
<Relationships xmlns="http://schemas.openxmlformats.org/package/2006/relationships"><Relationship Id="rId2" Type="http://schemas.openxmlformats.org/officeDocument/2006/relationships/hyperlink" Target="http://www.geeksforgeeks.org/strongly-connected-components/"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britton.disted.camosun.bc.ca/frog_puzzle.ht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226" name="Design and Analysis of Algorithms Lecture-6: Introduction to Graphs"/>
          <p:cNvSpPr txBox="1">
            <a:spLocks noGrp="1"/>
          </p:cNvSpPr>
          <p:nvPr>
            <p:ph type="ctrTitle"/>
          </p:nvPr>
        </p:nvSpPr>
        <p:spPr>
          <a:xfrm>
            <a:off x="914400" y="1351280"/>
            <a:ext cx="10439400" cy="2509521"/>
          </a:xfrm>
          <a:prstGeom prst="rect">
            <a:avLst/>
          </a:prstGeom>
        </p:spPr>
        <p:txBody>
          <a:bodyPr/>
          <a:lstStyle>
            <a:lvl1pPr>
              <a:defRPr sz="4800"/>
            </a:lvl1pPr>
          </a:lstStyle>
          <a:p>
            <a:pPr>
              <a:defRPr sz="6000"/>
            </a:pPr>
            <a:r>
              <a:rPr sz="4800" dirty="0"/>
              <a:t>Introduction to Graphs</a:t>
            </a:r>
          </a:p>
        </p:txBody>
      </p:sp>
      <p:sp>
        <p:nvSpPr>
          <p:cNvPr id="227" name="Dr. Chung-Wen Albert Tsao"/>
          <p:cNvSpPr txBox="1">
            <a:spLocks noGrp="1"/>
          </p:cNvSpPr>
          <p:nvPr>
            <p:ph type="subTitle" sz="quarter" idx="1"/>
          </p:nvPr>
        </p:nvSpPr>
        <p:spPr>
          <a:xfrm>
            <a:off x="1524000" y="4348479"/>
            <a:ext cx="9144000" cy="909321"/>
          </a:xfrm>
          <a:prstGeom prst="rect">
            <a:avLst/>
          </a:prstGeom>
        </p:spPr>
        <p:txBody>
          <a:bodyPr/>
          <a:lstStyle>
            <a:lvl1pPr>
              <a:defRPr sz="3600"/>
            </a:lvl1pPr>
          </a:lstStyle>
          <a:p>
            <a:pPr>
              <a:defRPr sz="2400"/>
            </a:pPr>
            <a:r>
              <a:rPr sz="3600"/>
              <a:t>Dr. Chung-Wen Albert Tsao</a:t>
            </a:r>
          </a:p>
        </p:txBody>
      </p:sp>
      <p:sp>
        <p:nvSpPr>
          <p:cNvPr id="228"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229"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351" name="Directed graph (digraph)"/>
          <p:cNvSpPr txBox="1">
            <a:spLocks noGrp="1"/>
          </p:cNvSpPr>
          <p:nvPr>
            <p:ph type="title"/>
          </p:nvPr>
        </p:nvSpPr>
        <p:spPr>
          <a:xfrm>
            <a:off x="2133600" y="304800"/>
            <a:ext cx="8077200" cy="1143000"/>
          </a:xfrm>
          <a:prstGeom prst="rect">
            <a:avLst/>
          </a:prstGeom>
        </p:spPr>
        <p:txBody>
          <a:bodyPr/>
          <a:lstStyle/>
          <a:p>
            <a:r>
              <a:t>Directed graph (digraph)</a:t>
            </a:r>
          </a:p>
        </p:txBody>
      </p:sp>
      <p:sp>
        <p:nvSpPr>
          <p:cNvPr id="352" name="Directed edge…"/>
          <p:cNvSpPr txBox="1">
            <a:spLocks noGrp="1"/>
          </p:cNvSpPr>
          <p:nvPr>
            <p:ph type="body" idx="1"/>
          </p:nvPr>
        </p:nvSpPr>
        <p:spPr>
          <a:xfrm>
            <a:off x="215060" y="1078237"/>
            <a:ext cx="6882064" cy="5105401"/>
          </a:xfrm>
          <a:prstGeom prst="rect">
            <a:avLst/>
          </a:prstGeom>
        </p:spPr>
        <p:txBody>
          <a:bodyPr/>
          <a:lstStyle/>
          <a:p>
            <a:r>
              <a:rPr b="1"/>
              <a:t>Directed</a:t>
            </a:r>
            <a:r>
              <a:t> edge</a:t>
            </a:r>
          </a:p>
          <a:p>
            <a:pPr marL="685800" lvl="1" indent="-228600">
              <a:spcBef>
                <a:spcPts val="500"/>
              </a:spcBef>
              <a:defRPr sz="2400"/>
            </a:pPr>
            <a:r>
              <a:t>ordered pair of vertices</a:t>
            </a:r>
            <a:r>
              <a:rPr>
                <a:latin typeface="Times New Roman"/>
                <a:ea typeface="Times New Roman"/>
                <a:cs typeface="Times New Roman"/>
                <a:sym typeface="Times New Roman"/>
              </a:rPr>
              <a:t> (</a:t>
            </a:r>
            <a:r>
              <a:rPr b="1" i="1">
                <a:latin typeface="Times New Roman"/>
                <a:ea typeface="Times New Roman"/>
                <a:cs typeface="Times New Roman"/>
                <a:sym typeface="Times New Roman"/>
              </a:rPr>
              <a:t>u</a:t>
            </a:r>
            <a:r>
              <a:rPr>
                <a:latin typeface="Times New Roman"/>
                <a:ea typeface="Times New Roman"/>
                <a:cs typeface="Times New Roman"/>
                <a:sym typeface="Times New Roman"/>
              </a:rPr>
              <a:t>,</a:t>
            </a:r>
            <a:r>
              <a:rPr b="1" i="1">
                <a:latin typeface="Times New Roman"/>
                <a:ea typeface="Times New Roman"/>
                <a:cs typeface="Times New Roman"/>
                <a:sym typeface="Times New Roman"/>
              </a:rPr>
              <a:t>v</a:t>
            </a:r>
            <a:r>
              <a:rPr>
                <a:latin typeface="Times New Roman"/>
                <a:ea typeface="Times New Roman"/>
                <a:cs typeface="Times New Roman"/>
                <a:sym typeface="Times New Roman"/>
              </a:rPr>
              <a:t>)</a:t>
            </a:r>
          </a:p>
          <a:p>
            <a:pPr marL="228600" lvl="1" indent="228600">
              <a:spcBef>
                <a:spcPts val="500"/>
              </a:spcBef>
              <a:buSzTx/>
              <a:buNone/>
              <a:defRPr sz="2400"/>
            </a:pPr>
            <a:endParaRPr>
              <a:latin typeface="Times New Roman"/>
              <a:ea typeface="Times New Roman"/>
              <a:cs typeface="Times New Roman"/>
              <a:sym typeface="Times New Roman"/>
            </a:endParaRPr>
          </a:p>
          <a:p>
            <a:r>
              <a:rPr b="1"/>
              <a:t>Undirected</a:t>
            </a:r>
            <a:r>
              <a:t> edge</a:t>
            </a:r>
          </a:p>
          <a:p>
            <a:pPr marL="685800" lvl="1" indent="-228600">
              <a:spcBef>
                <a:spcPts val="500"/>
              </a:spcBef>
              <a:defRPr sz="2400"/>
            </a:pPr>
            <a:r>
              <a:t>unordered pair of vertices</a:t>
            </a:r>
            <a:r>
              <a:rPr>
                <a:latin typeface="Times New Roman"/>
                <a:ea typeface="Times New Roman"/>
                <a:cs typeface="Times New Roman"/>
                <a:sym typeface="Times New Roman"/>
              </a:rPr>
              <a:t> (</a:t>
            </a:r>
            <a:r>
              <a:rPr b="1" i="1">
                <a:latin typeface="Times New Roman"/>
                <a:ea typeface="Times New Roman"/>
                <a:cs typeface="Times New Roman"/>
                <a:sym typeface="Times New Roman"/>
              </a:rPr>
              <a:t>u</a:t>
            </a:r>
            <a:r>
              <a:rPr>
                <a:latin typeface="Times New Roman"/>
                <a:ea typeface="Times New Roman"/>
                <a:cs typeface="Times New Roman"/>
                <a:sym typeface="Times New Roman"/>
              </a:rPr>
              <a:t>,</a:t>
            </a:r>
            <a:r>
              <a:rPr b="1" i="1">
                <a:latin typeface="Times New Roman"/>
                <a:ea typeface="Times New Roman"/>
                <a:cs typeface="Times New Roman"/>
                <a:sym typeface="Times New Roman"/>
              </a:rPr>
              <a:t>v</a:t>
            </a:r>
            <a:r>
              <a:rPr>
                <a:latin typeface="Times New Roman"/>
                <a:ea typeface="Times New Roman"/>
                <a:cs typeface="Times New Roman"/>
                <a:sym typeface="Times New Roman"/>
              </a:rPr>
              <a:t>)</a:t>
            </a:r>
          </a:p>
          <a:p>
            <a:pPr marL="685800" lvl="1" indent="-228600">
              <a:spcBef>
                <a:spcPts val="500"/>
              </a:spcBef>
              <a:defRPr sz="2400"/>
            </a:pPr>
            <a:endParaRPr>
              <a:latin typeface="Times New Roman"/>
              <a:ea typeface="Times New Roman"/>
              <a:cs typeface="Times New Roman"/>
              <a:sym typeface="Times New Roman"/>
            </a:endParaRPr>
          </a:p>
          <a:p>
            <a:r>
              <a:t>A graph with directed edges is called a </a:t>
            </a:r>
            <a:r>
              <a:rPr b="1">
                <a:solidFill>
                  <a:srgbClr val="CC0000"/>
                </a:solidFill>
              </a:rPr>
              <a:t>directed grap</a:t>
            </a:r>
            <a:r>
              <a:rPr>
                <a:solidFill>
                  <a:srgbClr val="CC0000"/>
                </a:solidFill>
              </a:rPr>
              <a:t>h or </a:t>
            </a:r>
            <a:r>
              <a:rPr b="1">
                <a:solidFill>
                  <a:srgbClr val="CC0000"/>
                </a:solidFill>
              </a:rPr>
              <a:t>digraph</a:t>
            </a:r>
            <a:endParaRPr>
              <a:solidFill>
                <a:srgbClr val="CC0000"/>
              </a:solidFill>
            </a:endParaRPr>
          </a:p>
          <a:p>
            <a:pPr marL="228600" lvl="1" indent="228600">
              <a:spcBef>
                <a:spcPts val="500"/>
              </a:spcBef>
              <a:buSzTx/>
              <a:buNone/>
              <a:defRPr sz="2400"/>
            </a:pPr>
            <a:endParaRPr>
              <a:solidFill>
                <a:srgbClr val="CC0000"/>
              </a:solidFill>
            </a:endParaRPr>
          </a:p>
          <a:p>
            <a:r>
              <a:t>A graph with undirected edges is an </a:t>
            </a:r>
            <a:r>
              <a:rPr b="1">
                <a:solidFill>
                  <a:srgbClr val="CC0000"/>
                </a:solidFill>
              </a:rPr>
              <a:t>undirected graph</a:t>
            </a:r>
            <a:r>
              <a:t> or simply a </a:t>
            </a:r>
            <a:r>
              <a:rPr b="1">
                <a:solidFill>
                  <a:srgbClr val="CC0000"/>
                </a:solidFill>
              </a:rPr>
              <a:t>graph</a:t>
            </a:r>
          </a:p>
        </p:txBody>
      </p:sp>
      <p:grpSp>
        <p:nvGrpSpPr>
          <p:cNvPr id="363" name="Group"/>
          <p:cNvGrpSpPr/>
          <p:nvPr/>
        </p:nvGrpSpPr>
        <p:grpSpPr>
          <a:xfrm>
            <a:off x="7848600" y="3810000"/>
            <a:ext cx="2590800" cy="2133600"/>
            <a:chOff x="0" y="0"/>
            <a:chExt cx="2590800" cy="2133600"/>
          </a:xfrm>
        </p:grpSpPr>
        <p:sp>
          <p:nvSpPr>
            <p:cNvPr id="353" name="Line"/>
            <p:cNvSpPr/>
            <p:nvPr/>
          </p:nvSpPr>
          <p:spPr>
            <a:xfrm>
              <a:off x="1524000" y="1219199"/>
              <a:ext cx="457201" cy="53340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354" name="Line"/>
            <p:cNvSpPr/>
            <p:nvPr/>
          </p:nvSpPr>
          <p:spPr>
            <a:xfrm flipV="1">
              <a:off x="1523999" y="609600"/>
              <a:ext cx="685801" cy="381000"/>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355" name="Line"/>
            <p:cNvSpPr/>
            <p:nvPr/>
          </p:nvSpPr>
          <p:spPr>
            <a:xfrm flipH="1" flipV="1">
              <a:off x="914399" y="380999"/>
              <a:ext cx="381002" cy="60960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356" name="Line"/>
            <p:cNvSpPr/>
            <p:nvPr/>
          </p:nvSpPr>
          <p:spPr>
            <a:xfrm>
              <a:off x="304800" y="1295399"/>
              <a:ext cx="1600201" cy="60960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357" name="Circle"/>
            <p:cNvSpPr/>
            <p:nvPr/>
          </p:nvSpPr>
          <p:spPr>
            <a:xfrm>
              <a:off x="685800" y="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58" name="Circle"/>
            <p:cNvSpPr/>
            <p:nvPr/>
          </p:nvSpPr>
          <p:spPr>
            <a:xfrm>
              <a:off x="1219200" y="91440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59" name="Circle"/>
            <p:cNvSpPr/>
            <p:nvPr/>
          </p:nvSpPr>
          <p:spPr>
            <a:xfrm>
              <a:off x="0" y="106680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60" name="Circle"/>
            <p:cNvSpPr/>
            <p:nvPr/>
          </p:nvSpPr>
          <p:spPr>
            <a:xfrm>
              <a:off x="2209800" y="38100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61" name="Circle"/>
            <p:cNvSpPr/>
            <p:nvPr/>
          </p:nvSpPr>
          <p:spPr>
            <a:xfrm>
              <a:off x="1905000" y="175260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62" name="Line"/>
            <p:cNvSpPr/>
            <p:nvPr/>
          </p:nvSpPr>
          <p:spPr>
            <a:xfrm flipH="1">
              <a:off x="2133599" y="762000"/>
              <a:ext cx="228602" cy="990600"/>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36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365"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10</a:t>
            </a:fld>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0" name="Topological Sort"/>
          <p:cNvSpPr txBox="1">
            <a:spLocks noGrp="1"/>
          </p:cNvSpPr>
          <p:nvPr>
            <p:ph type="title"/>
          </p:nvPr>
        </p:nvSpPr>
        <p:spPr>
          <a:xfrm>
            <a:off x="838200" y="365125"/>
            <a:ext cx="10515600" cy="981354"/>
          </a:xfrm>
          <a:prstGeom prst="rect">
            <a:avLst/>
          </a:prstGeom>
        </p:spPr>
        <p:txBody>
          <a:bodyPr/>
          <a:lstStyle/>
          <a:p>
            <a:r>
              <a:t>Topological Sort</a:t>
            </a:r>
          </a:p>
        </p:txBody>
      </p:sp>
      <p:sp>
        <p:nvSpPr>
          <p:cNvPr id="6211" name="Topological sort of a DAG:…"/>
          <p:cNvSpPr txBox="1">
            <a:spLocks noGrp="1"/>
          </p:cNvSpPr>
          <p:nvPr>
            <p:ph type="body" sz="quarter" idx="1"/>
          </p:nvPr>
        </p:nvSpPr>
        <p:spPr>
          <a:xfrm>
            <a:off x="838200" y="1399768"/>
            <a:ext cx="10515600" cy="1428434"/>
          </a:xfrm>
          <a:prstGeom prst="rect">
            <a:avLst/>
          </a:prstGeom>
        </p:spPr>
        <p:txBody>
          <a:bodyPr/>
          <a:lstStyle/>
          <a:p>
            <a:pPr>
              <a:buClr>
                <a:srgbClr val="44546A"/>
              </a:buClr>
            </a:pPr>
            <a:r>
              <a:rPr i="1">
                <a:solidFill>
                  <a:srgbClr val="44546A"/>
                </a:solidFill>
              </a:rPr>
              <a:t>Topological sort</a:t>
            </a:r>
            <a:r>
              <a:t> of a DAG:</a:t>
            </a:r>
          </a:p>
          <a:p>
            <a:pPr marL="685800" lvl="1" indent="-228600">
              <a:spcBef>
                <a:spcPts val="500"/>
              </a:spcBef>
              <a:defRPr sz="2400"/>
            </a:pPr>
            <a:r>
              <a:t>Linear ordering of all vertices in graph G such that vertex </a:t>
            </a:r>
            <a:r>
              <a:rPr i="1"/>
              <a:t>u</a:t>
            </a:r>
            <a:r>
              <a:t> comes before vertex </a:t>
            </a:r>
            <a:r>
              <a:rPr i="1"/>
              <a:t>v</a:t>
            </a:r>
            <a:r>
              <a:t> if edge (</a:t>
            </a:r>
            <a:r>
              <a:rPr i="1"/>
              <a:t>u</a:t>
            </a:r>
            <a:r>
              <a:t>, </a:t>
            </a:r>
            <a:r>
              <a:rPr i="1"/>
              <a:t>v</a:t>
            </a:r>
            <a:r>
              <a:t>) </a:t>
            </a:r>
            <a:r>
              <a:rPr>
                <a:latin typeface="Symbol"/>
                <a:ea typeface="Symbol"/>
                <a:cs typeface="Symbol"/>
                <a:sym typeface="Symbol"/>
              </a:rPr>
              <a:t>Î </a:t>
            </a:r>
            <a:r>
              <a:t>G</a:t>
            </a:r>
          </a:p>
        </p:txBody>
      </p:sp>
      <p:grpSp>
        <p:nvGrpSpPr>
          <p:cNvPr id="6247" name="Group"/>
          <p:cNvGrpSpPr/>
          <p:nvPr/>
        </p:nvGrpSpPr>
        <p:grpSpPr>
          <a:xfrm>
            <a:off x="4023407" y="2881490"/>
            <a:ext cx="7239001" cy="3657601"/>
            <a:chOff x="0" y="0"/>
            <a:chExt cx="7239000" cy="3657600"/>
          </a:xfrm>
        </p:grpSpPr>
        <p:grpSp>
          <p:nvGrpSpPr>
            <p:cNvPr id="6214" name="Group"/>
            <p:cNvGrpSpPr/>
            <p:nvPr/>
          </p:nvGrpSpPr>
          <p:grpSpPr>
            <a:xfrm>
              <a:off x="0" y="0"/>
              <a:ext cx="1295400" cy="533400"/>
              <a:chOff x="0" y="0"/>
              <a:chExt cx="1295400" cy="533400"/>
            </a:xfrm>
          </p:grpSpPr>
          <p:sp>
            <p:nvSpPr>
              <p:cNvPr id="6212"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13" name="Underwear"/>
              <p:cNvSpPr txBox="1"/>
              <p:nvPr/>
            </p:nvSpPr>
            <p:spPr>
              <a:xfrm>
                <a:off x="9991" y="80325"/>
                <a:ext cx="1275418"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Underwear</a:t>
                </a:r>
              </a:p>
            </p:txBody>
          </p:sp>
        </p:grpSp>
        <p:grpSp>
          <p:nvGrpSpPr>
            <p:cNvPr id="6217" name="Group"/>
            <p:cNvGrpSpPr/>
            <p:nvPr/>
          </p:nvGrpSpPr>
          <p:grpSpPr>
            <a:xfrm>
              <a:off x="3886200" y="0"/>
              <a:ext cx="1295400" cy="533400"/>
              <a:chOff x="0" y="0"/>
              <a:chExt cx="1295400" cy="533400"/>
            </a:xfrm>
          </p:grpSpPr>
          <p:sp>
            <p:nvSpPr>
              <p:cNvPr id="6215"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16" name="Socks"/>
              <p:cNvSpPr txBox="1"/>
              <p:nvPr/>
            </p:nvSpPr>
            <p:spPr>
              <a:xfrm>
                <a:off x="292206" y="80325"/>
                <a:ext cx="710988"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Socks</a:t>
                </a:r>
              </a:p>
            </p:txBody>
          </p:sp>
        </p:grpSp>
        <p:grpSp>
          <p:nvGrpSpPr>
            <p:cNvPr id="6220" name="Group"/>
            <p:cNvGrpSpPr/>
            <p:nvPr/>
          </p:nvGrpSpPr>
          <p:grpSpPr>
            <a:xfrm>
              <a:off x="3886200" y="914400"/>
              <a:ext cx="1295400" cy="533400"/>
              <a:chOff x="0" y="0"/>
              <a:chExt cx="1295400" cy="533400"/>
            </a:xfrm>
          </p:grpSpPr>
          <p:sp>
            <p:nvSpPr>
              <p:cNvPr id="6218"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19" name="Shoes"/>
              <p:cNvSpPr txBox="1"/>
              <p:nvPr/>
            </p:nvSpPr>
            <p:spPr>
              <a:xfrm>
                <a:off x="285075" y="80325"/>
                <a:ext cx="725250"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Shoes</a:t>
                </a:r>
              </a:p>
            </p:txBody>
          </p:sp>
        </p:grpSp>
        <p:grpSp>
          <p:nvGrpSpPr>
            <p:cNvPr id="6223" name="Group"/>
            <p:cNvGrpSpPr/>
            <p:nvPr/>
          </p:nvGrpSpPr>
          <p:grpSpPr>
            <a:xfrm>
              <a:off x="0" y="914400"/>
              <a:ext cx="1295400" cy="533400"/>
              <a:chOff x="0" y="0"/>
              <a:chExt cx="1295400" cy="533400"/>
            </a:xfrm>
          </p:grpSpPr>
          <p:sp>
            <p:nvSpPr>
              <p:cNvPr id="6221"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22" name="Pants"/>
              <p:cNvSpPr txBox="1"/>
              <p:nvPr/>
            </p:nvSpPr>
            <p:spPr>
              <a:xfrm>
                <a:off x="299214" y="80325"/>
                <a:ext cx="696973"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Pants</a:t>
                </a:r>
              </a:p>
            </p:txBody>
          </p:sp>
        </p:grpSp>
        <p:grpSp>
          <p:nvGrpSpPr>
            <p:cNvPr id="6226" name="Group"/>
            <p:cNvGrpSpPr/>
            <p:nvPr/>
          </p:nvGrpSpPr>
          <p:grpSpPr>
            <a:xfrm>
              <a:off x="0" y="1828800"/>
              <a:ext cx="1295400" cy="533400"/>
              <a:chOff x="0" y="0"/>
              <a:chExt cx="1295400" cy="533400"/>
            </a:xfrm>
          </p:grpSpPr>
          <p:sp>
            <p:nvSpPr>
              <p:cNvPr id="6224"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25" name="Belt"/>
              <p:cNvSpPr txBox="1"/>
              <p:nvPr/>
            </p:nvSpPr>
            <p:spPr>
              <a:xfrm>
                <a:off x="383984" y="80325"/>
                <a:ext cx="527433"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Belt</a:t>
                </a:r>
              </a:p>
            </p:txBody>
          </p:sp>
        </p:grpSp>
        <p:grpSp>
          <p:nvGrpSpPr>
            <p:cNvPr id="6229" name="Group"/>
            <p:cNvGrpSpPr/>
            <p:nvPr/>
          </p:nvGrpSpPr>
          <p:grpSpPr>
            <a:xfrm>
              <a:off x="1981200" y="1295400"/>
              <a:ext cx="1295400" cy="533400"/>
              <a:chOff x="0" y="0"/>
              <a:chExt cx="1295400" cy="533400"/>
            </a:xfrm>
          </p:grpSpPr>
          <p:sp>
            <p:nvSpPr>
              <p:cNvPr id="6227"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28" name="Shirt"/>
              <p:cNvSpPr txBox="1"/>
              <p:nvPr/>
            </p:nvSpPr>
            <p:spPr>
              <a:xfrm>
                <a:off x="334374" y="80325"/>
                <a:ext cx="626652"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Shirt</a:t>
                </a:r>
              </a:p>
            </p:txBody>
          </p:sp>
        </p:grpSp>
        <p:grpSp>
          <p:nvGrpSpPr>
            <p:cNvPr id="6232" name="Group"/>
            <p:cNvGrpSpPr/>
            <p:nvPr/>
          </p:nvGrpSpPr>
          <p:grpSpPr>
            <a:xfrm>
              <a:off x="5943600" y="457200"/>
              <a:ext cx="1295400" cy="533400"/>
              <a:chOff x="0" y="0"/>
              <a:chExt cx="1295400" cy="533400"/>
            </a:xfrm>
          </p:grpSpPr>
          <p:sp>
            <p:nvSpPr>
              <p:cNvPr id="6230"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31" name="Watch"/>
              <p:cNvSpPr txBox="1"/>
              <p:nvPr/>
            </p:nvSpPr>
            <p:spPr>
              <a:xfrm>
                <a:off x="266347" y="80325"/>
                <a:ext cx="762706"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Watch</a:t>
                </a:r>
              </a:p>
            </p:txBody>
          </p:sp>
        </p:grpSp>
        <p:grpSp>
          <p:nvGrpSpPr>
            <p:cNvPr id="6235" name="Group"/>
            <p:cNvGrpSpPr/>
            <p:nvPr/>
          </p:nvGrpSpPr>
          <p:grpSpPr>
            <a:xfrm>
              <a:off x="1981200" y="2209800"/>
              <a:ext cx="1295400" cy="533400"/>
              <a:chOff x="0" y="0"/>
              <a:chExt cx="1295400" cy="533400"/>
            </a:xfrm>
          </p:grpSpPr>
          <p:sp>
            <p:nvSpPr>
              <p:cNvPr id="6233"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34" name="Tie"/>
              <p:cNvSpPr txBox="1"/>
              <p:nvPr/>
            </p:nvSpPr>
            <p:spPr>
              <a:xfrm>
                <a:off x="431112" y="80325"/>
                <a:ext cx="433176"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Tie</a:t>
                </a:r>
              </a:p>
            </p:txBody>
          </p:sp>
        </p:grpSp>
        <p:grpSp>
          <p:nvGrpSpPr>
            <p:cNvPr id="6238" name="Group"/>
            <p:cNvGrpSpPr/>
            <p:nvPr/>
          </p:nvGrpSpPr>
          <p:grpSpPr>
            <a:xfrm>
              <a:off x="1981200" y="3124200"/>
              <a:ext cx="1295400" cy="533400"/>
              <a:chOff x="0" y="0"/>
              <a:chExt cx="1295400" cy="533400"/>
            </a:xfrm>
          </p:grpSpPr>
          <p:sp>
            <p:nvSpPr>
              <p:cNvPr id="6236" name="Rounded Rectangle"/>
              <p:cNvSpPr/>
              <p:nvPr/>
            </p:nvSpPr>
            <p:spPr>
              <a:xfrm>
                <a:off x="0" y="0"/>
                <a:ext cx="1295400" cy="533400"/>
              </a:xfrm>
              <a:prstGeom prst="roundRect">
                <a:avLst>
                  <a:gd name="adj" fmla="val 16667"/>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237" name="Jacket"/>
              <p:cNvSpPr txBox="1"/>
              <p:nvPr/>
            </p:nvSpPr>
            <p:spPr>
              <a:xfrm>
                <a:off x="257108" y="80325"/>
                <a:ext cx="781184"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000" b="1" i="1">
                    <a:solidFill>
                      <a:srgbClr val="0000FF"/>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0000FF"/>
                    </a:solidFill>
                    <a:latin typeface="Times New Roman"/>
                    <a:ea typeface="Times New Roman"/>
                    <a:cs typeface="Times New Roman"/>
                    <a:sym typeface="Times New Roman"/>
                  </a:rPr>
                  <a:t>Jacket</a:t>
                </a:r>
              </a:p>
            </p:txBody>
          </p:sp>
        </p:grpSp>
        <p:sp>
          <p:nvSpPr>
            <p:cNvPr id="6248" name="Connection Line"/>
            <p:cNvSpPr/>
            <p:nvPr/>
          </p:nvSpPr>
          <p:spPr>
            <a:xfrm>
              <a:off x="647700" y="547687"/>
              <a:ext cx="1" cy="352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noFill/>
            <a:ln w="28575" cap="flat">
              <a:solidFill>
                <a:srgbClr val="000000"/>
              </a:solidFill>
              <a:prstDash val="solid"/>
              <a:round/>
              <a:tailEnd type="triangle" w="med" len="med"/>
            </a:ln>
            <a:effectLst/>
          </p:spPr>
          <p:txBody>
            <a:bodyPr/>
            <a:lstStyle/>
            <a:p>
              <a:endParaRPr/>
            </a:p>
          </p:txBody>
        </p:sp>
        <p:sp>
          <p:nvSpPr>
            <p:cNvPr id="6249" name="Connection Line"/>
            <p:cNvSpPr/>
            <p:nvPr/>
          </p:nvSpPr>
          <p:spPr>
            <a:xfrm>
              <a:off x="647699" y="1462087"/>
              <a:ext cx="1" cy="352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noFill/>
            <a:ln w="28575" cap="flat">
              <a:solidFill>
                <a:srgbClr val="000000"/>
              </a:solidFill>
              <a:prstDash val="solid"/>
              <a:round/>
              <a:tailEnd type="triangle" w="med" len="med"/>
            </a:ln>
            <a:effectLst/>
          </p:spPr>
          <p:txBody>
            <a:bodyPr/>
            <a:lstStyle/>
            <a:p>
              <a:endParaRPr/>
            </a:p>
          </p:txBody>
        </p:sp>
        <p:sp>
          <p:nvSpPr>
            <p:cNvPr id="6250" name="Connection Line"/>
            <p:cNvSpPr/>
            <p:nvPr/>
          </p:nvSpPr>
          <p:spPr>
            <a:xfrm>
              <a:off x="1309686" y="1740327"/>
              <a:ext cx="657228" cy="1769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noFill/>
            <a:ln w="28575" cap="flat">
              <a:solidFill>
                <a:srgbClr val="000000"/>
              </a:solidFill>
              <a:prstDash val="solid"/>
              <a:round/>
              <a:tailEnd type="triangle" w="med" len="med"/>
            </a:ln>
            <a:effectLst/>
          </p:spPr>
          <p:txBody>
            <a:bodyPr/>
            <a:lstStyle/>
            <a:p>
              <a:endParaRPr/>
            </a:p>
          </p:txBody>
        </p:sp>
        <p:sp>
          <p:nvSpPr>
            <p:cNvPr id="6251" name="Connection Line"/>
            <p:cNvSpPr/>
            <p:nvPr/>
          </p:nvSpPr>
          <p:spPr>
            <a:xfrm>
              <a:off x="2628900" y="1843087"/>
              <a:ext cx="1" cy="352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7200"/>
                    <a:pt x="10800" y="14400"/>
                    <a:pt x="21600" y="21600"/>
                  </a:cubicBezTo>
                </a:path>
              </a:pathLst>
            </a:custGeom>
            <a:noFill/>
            <a:ln w="28575" cap="flat">
              <a:solidFill>
                <a:srgbClr val="000000"/>
              </a:solidFill>
              <a:prstDash val="solid"/>
              <a:round/>
              <a:tailEnd type="triangle" w="med" len="med"/>
            </a:ln>
            <a:effectLst/>
          </p:spPr>
          <p:txBody>
            <a:bodyPr/>
            <a:lstStyle/>
            <a:p>
              <a:endParaRPr/>
            </a:p>
          </p:txBody>
        </p:sp>
        <p:sp>
          <p:nvSpPr>
            <p:cNvPr id="6252" name="Connection Line"/>
            <p:cNvSpPr/>
            <p:nvPr/>
          </p:nvSpPr>
          <p:spPr>
            <a:xfrm>
              <a:off x="2628900" y="2757487"/>
              <a:ext cx="1" cy="352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7200"/>
                    <a:pt x="10800" y="14400"/>
                    <a:pt x="21600" y="21600"/>
                  </a:cubicBezTo>
                </a:path>
              </a:pathLst>
            </a:custGeom>
            <a:noFill/>
            <a:ln w="28575" cap="flat">
              <a:solidFill>
                <a:srgbClr val="000000"/>
              </a:solidFill>
              <a:prstDash val="solid"/>
              <a:round/>
              <a:tailEnd type="triangle" w="med" len="med"/>
            </a:ln>
            <a:effectLst/>
          </p:spPr>
          <p:txBody>
            <a:bodyPr/>
            <a:lstStyle/>
            <a:p>
              <a:endParaRPr/>
            </a:p>
          </p:txBody>
        </p:sp>
        <p:sp>
          <p:nvSpPr>
            <p:cNvPr id="6253" name="Connection Line"/>
            <p:cNvSpPr/>
            <p:nvPr/>
          </p:nvSpPr>
          <p:spPr>
            <a:xfrm>
              <a:off x="4533900" y="547687"/>
              <a:ext cx="0" cy="352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noFill/>
            <a:ln w="28575" cap="flat">
              <a:solidFill>
                <a:srgbClr val="000000"/>
              </a:solidFill>
              <a:prstDash val="solid"/>
              <a:round/>
              <a:tailEnd type="triangle" w="med" len="med"/>
            </a:ln>
            <a:effectLst/>
          </p:spPr>
          <p:txBody>
            <a:bodyPr/>
            <a:lstStyle/>
            <a:p>
              <a:endParaRPr/>
            </a:p>
          </p:txBody>
        </p:sp>
        <p:sp>
          <p:nvSpPr>
            <p:cNvPr id="6254" name="Connection Line"/>
            <p:cNvSpPr/>
            <p:nvPr/>
          </p:nvSpPr>
          <p:spPr>
            <a:xfrm>
              <a:off x="1309687" y="422461"/>
              <a:ext cx="2562226" cy="6028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noFill/>
            <a:ln w="28575" cap="flat">
              <a:solidFill>
                <a:srgbClr val="000000"/>
              </a:solidFill>
              <a:prstDash val="solid"/>
              <a:round/>
              <a:tailEnd type="triangle" w="med" len="med"/>
            </a:ln>
            <a:effectLst/>
          </p:spPr>
          <p:txBody>
            <a:bodyPr/>
            <a:lstStyle/>
            <a:p>
              <a:endParaRPr/>
            </a:p>
          </p:txBody>
        </p:sp>
        <p:sp>
          <p:nvSpPr>
            <p:cNvPr id="6255" name="Connection Line"/>
            <p:cNvSpPr/>
            <p:nvPr/>
          </p:nvSpPr>
          <p:spPr>
            <a:xfrm>
              <a:off x="1309687" y="1181100"/>
              <a:ext cx="2562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noFill/>
            <a:ln w="28575" cap="flat">
              <a:solidFill>
                <a:srgbClr val="000000"/>
              </a:solidFill>
              <a:prstDash val="solid"/>
              <a:round/>
              <a:tailEnd type="triangle" w="med" len="med"/>
            </a:ln>
            <a:effectLst/>
          </p:spPr>
          <p:txBody>
            <a:bodyPr/>
            <a:lstStyle/>
            <a:p>
              <a:endParaRPr/>
            </a:p>
          </p:txBody>
        </p:sp>
      </p:gr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57" name="Image" descr="Image"/>
          <p:cNvPicPr>
            <a:picLocks noChangeAspect="1"/>
          </p:cNvPicPr>
          <p:nvPr/>
        </p:nvPicPr>
        <p:blipFill>
          <a:blip r:embed="rId2">
            <a:extLst/>
          </a:blip>
          <a:stretch>
            <a:fillRect/>
          </a:stretch>
        </p:blipFill>
        <p:spPr>
          <a:xfrm>
            <a:off x="322873" y="4655110"/>
            <a:ext cx="10414001" cy="1511301"/>
          </a:xfrm>
          <a:prstGeom prst="rect">
            <a:avLst/>
          </a:prstGeom>
          <a:ln w="12700">
            <a:miter lim="400000"/>
          </a:ln>
        </p:spPr>
      </p:pic>
      <p:sp>
        <p:nvSpPr>
          <p:cNvPr id="6258" name="Slide Number"/>
          <p:cNvSpPr txBox="1">
            <a:spLocks noGrp="1"/>
          </p:cNvSpPr>
          <p:nvPr>
            <p:ph type="sldNum" sz="quarter" idx="2"/>
          </p:nvPr>
        </p:nvSpPr>
        <p:spPr>
          <a:xfrm>
            <a:off x="8582663" y="6082987"/>
            <a:ext cx="274320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101</a:t>
            </a:fld>
            <a:endParaRPr/>
          </a:p>
        </p:txBody>
      </p:sp>
      <p:pic>
        <p:nvPicPr>
          <p:cNvPr id="6259" name="Image" descr="Image"/>
          <p:cNvPicPr>
            <a:picLocks noChangeAspect="1"/>
          </p:cNvPicPr>
          <p:nvPr/>
        </p:nvPicPr>
        <p:blipFill>
          <a:blip r:embed="rId3">
            <a:extLst/>
          </a:blip>
          <a:stretch>
            <a:fillRect/>
          </a:stretch>
        </p:blipFill>
        <p:spPr>
          <a:xfrm>
            <a:off x="1715479" y="763454"/>
            <a:ext cx="8159587" cy="4109793"/>
          </a:xfrm>
          <a:prstGeom prst="rect">
            <a:avLst/>
          </a:prstGeom>
          <a:ln w="12700">
            <a:miter lim="400000"/>
          </a:ln>
        </p:spPr>
      </p:pic>
      <p:sp>
        <p:nvSpPr>
          <p:cNvPr id="6260" name="Getting Dressed"/>
          <p:cNvSpPr txBox="1">
            <a:spLocks noGrp="1"/>
          </p:cNvSpPr>
          <p:nvPr>
            <p:ph type="title"/>
          </p:nvPr>
        </p:nvSpPr>
        <p:spPr>
          <a:xfrm>
            <a:off x="838200" y="365125"/>
            <a:ext cx="10515600" cy="981354"/>
          </a:xfrm>
          <a:prstGeom prst="rect">
            <a:avLst/>
          </a:prstGeom>
        </p:spPr>
        <p:txBody>
          <a:bodyPr/>
          <a:lstStyle/>
          <a:p>
            <a:r>
              <a:t>Getting Dressed</a:t>
            </a:r>
          </a:p>
        </p:txBody>
      </p:sp>
      <p:sp>
        <p:nvSpPr>
          <p:cNvPr id="6261" name="Start"/>
          <p:cNvSpPr txBox="1"/>
          <p:nvPr/>
        </p:nvSpPr>
        <p:spPr>
          <a:xfrm>
            <a:off x="4163334" y="2287871"/>
            <a:ext cx="548728" cy="370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Start</a:t>
            </a:r>
          </a:p>
        </p:txBody>
      </p:sp>
      <p:sp>
        <p:nvSpPr>
          <p:cNvPr id="6262" name="Rectangle"/>
          <p:cNvSpPr/>
          <p:nvPr/>
        </p:nvSpPr>
        <p:spPr>
          <a:xfrm>
            <a:off x="8266165" y="1404400"/>
            <a:ext cx="1614591" cy="968655"/>
          </a:xfrm>
          <a:prstGeom prst="rect">
            <a:avLst/>
          </a:prstGeom>
          <a:ln w="12700">
            <a:solidFill>
              <a:schemeClr val="accent1"/>
            </a:solidFill>
            <a:miter/>
          </a:ln>
        </p:spPr>
        <p:txBody>
          <a:bodyPr lIns="45719" rIns="45719" anchor="ctr"/>
          <a:lstStyle/>
          <a:p>
            <a:endParaRPr/>
          </a:p>
        </p:txBody>
      </p:sp>
      <p:sp>
        <p:nvSpPr>
          <p:cNvPr id="6263" name="D"/>
          <p:cNvSpPr txBox="1"/>
          <p:nvPr/>
        </p:nvSpPr>
        <p:spPr>
          <a:xfrm>
            <a:off x="7478148" y="1783510"/>
            <a:ext cx="244784" cy="370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D</a:t>
            </a:r>
          </a:p>
        </p:txBody>
      </p:sp>
      <p:sp>
        <p:nvSpPr>
          <p:cNvPr id="6264" name="Topological ordering = the inverse order of the 2nd numbers"/>
          <p:cNvSpPr txBox="1"/>
          <p:nvPr/>
        </p:nvSpPr>
        <p:spPr>
          <a:xfrm>
            <a:off x="1193466" y="6061831"/>
            <a:ext cx="8449322" cy="59097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1" indent="228600" defTabSz="457200">
              <a:defRPr sz="2400">
                <a:latin typeface="+mn-lt"/>
                <a:ea typeface="+mn-ea"/>
                <a:cs typeface="+mn-cs"/>
                <a:sym typeface="Helvetica"/>
              </a:defRPr>
            </a:pPr>
            <a:r>
              <a:t>Topological ordering = the inverse order of the 2nd numbers</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 name="Topological Sort Algorithm"/>
          <p:cNvSpPr txBox="1">
            <a:spLocks noGrp="1"/>
          </p:cNvSpPr>
          <p:nvPr>
            <p:ph type="title"/>
          </p:nvPr>
        </p:nvSpPr>
        <p:spPr>
          <a:xfrm>
            <a:off x="838200" y="365125"/>
            <a:ext cx="10515600" cy="981354"/>
          </a:xfrm>
          <a:prstGeom prst="rect">
            <a:avLst/>
          </a:prstGeom>
        </p:spPr>
        <p:txBody>
          <a:bodyPr/>
          <a:lstStyle/>
          <a:p>
            <a:r>
              <a:t>Topological Sort Algorithm</a:t>
            </a:r>
          </a:p>
        </p:txBody>
      </p:sp>
      <p:sp>
        <p:nvSpPr>
          <p:cNvPr id="6267" name="Topological-Sort()…"/>
          <p:cNvSpPr txBox="1">
            <a:spLocks noGrp="1"/>
          </p:cNvSpPr>
          <p:nvPr>
            <p:ph type="body" idx="1"/>
          </p:nvPr>
        </p:nvSpPr>
        <p:spPr>
          <a:xfrm>
            <a:off x="838200" y="1647930"/>
            <a:ext cx="10515600" cy="4529033"/>
          </a:xfrm>
          <a:prstGeom prst="rect">
            <a:avLst/>
          </a:prstGeom>
        </p:spPr>
        <p:txBody>
          <a:bodyPr/>
          <a:lstStyle/>
          <a:p>
            <a:pPr>
              <a:buSzTx/>
              <a:buNone/>
            </a:pPr>
            <a:r>
              <a:rPr sz="2400" b="1">
                <a:latin typeface="Courier New"/>
                <a:ea typeface="Courier New"/>
                <a:cs typeface="Courier New"/>
                <a:sym typeface="Courier New"/>
              </a:rPr>
              <a:t>Topological-Sort()</a:t>
            </a:r>
          </a:p>
          <a:p>
            <a:pPr>
              <a:buSzTx/>
              <a:buNone/>
            </a:pPr>
            <a:r>
              <a:rPr sz="2400" b="1">
                <a:latin typeface="Courier New"/>
                <a:ea typeface="Courier New"/>
                <a:cs typeface="Courier New"/>
                <a:sym typeface="Courier New"/>
              </a:rPr>
              <a:t>{  // condition: the graph is a DAG</a:t>
            </a:r>
          </a:p>
          <a:p>
            <a:pPr marL="228600" lvl="1" indent="228600">
              <a:spcBef>
                <a:spcPts val="500"/>
              </a:spcBef>
              <a:buSzTx/>
              <a:buNone/>
              <a:defRPr sz="2400"/>
            </a:pPr>
            <a:r>
              <a:rPr b="1">
                <a:latin typeface="Courier New"/>
                <a:ea typeface="Courier New"/>
                <a:cs typeface="Courier New"/>
                <a:sym typeface="Courier New"/>
              </a:rPr>
              <a:t>Run DFS</a:t>
            </a:r>
          </a:p>
          <a:p>
            <a:pPr marL="228600" lvl="1" indent="228600">
              <a:spcBef>
                <a:spcPts val="500"/>
              </a:spcBef>
              <a:buSzTx/>
              <a:buNone/>
              <a:defRPr sz="2400"/>
            </a:pPr>
            <a:r>
              <a:rPr b="1">
                <a:latin typeface="Courier New"/>
                <a:ea typeface="Courier New"/>
                <a:cs typeface="Courier New"/>
                <a:sym typeface="Courier New"/>
              </a:rPr>
              <a:t>When a vertex is finished, output it</a:t>
            </a:r>
          </a:p>
          <a:p>
            <a:pPr marL="228600" lvl="1" indent="228600">
              <a:spcBef>
                <a:spcPts val="500"/>
              </a:spcBef>
              <a:buSzTx/>
              <a:buNone/>
              <a:defRPr sz="2400"/>
            </a:pPr>
            <a:r>
              <a:rPr b="1">
                <a:latin typeface="Courier New"/>
                <a:ea typeface="Courier New"/>
                <a:cs typeface="Courier New"/>
                <a:sym typeface="Courier New"/>
              </a:rPr>
              <a:t>Vertices are output in reverse topological order</a:t>
            </a:r>
          </a:p>
          <a:p>
            <a:pPr>
              <a:buSzTx/>
              <a:buNone/>
            </a:pPr>
            <a:r>
              <a:rPr sz="2400" b="1">
                <a:latin typeface="Courier New"/>
                <a:ea typeface="Courier New"/>
                <a:cs typeface="Courier New"/>
                <a:sym typeface="Courier New"/>
              </a:rPr>
              <a:t>}</a:t>
            </a:r>
          </a:p>
          <a:p>
            <a:r>
              <a:t>Time: O(V+E)</a:t>
            </a:r>
          </a:p>
          <a:p>
            <a:r>
              <a:t>Correctness: Want to prove that</a:t>
            </a:r>
            <a:br/>
            <a:r>
              <a:t>	(</a:t>
            </a:r>
            <a:r>
              <a:rPr i="1"/>
              <a:t>u,v</a:t>
            </a:r>
            <a:r>
              <a:t>) </a:t>
            </a:r>
            <a:r>
              <a:rPr>
                <a:latin typeface="Symbol"/>
                <a:ea typeface="Symbol"/>
                <a:cs typeface="Symbol"/>
                <a:sym typeface="Symbol"/>
              </a:rPr>
              <a:t>Î </a:t>
            </a:r>
            <a:r>
              <a:t>G </a:t>
            </a:r>
            <a:r>
              <a:rPr>
                <a:latin typeface="Symbol"/>
                <a:ea typeface="Symbol"/>
                <a:cs typeface="Symbol"/>
                <a:sym typeface="Symbol"/>
              </a:rPr>
              <a:t>Þ </a:t>
            </a:r>
            <a:r>
              <a:rPr i="1"/>
              <a:t>u</a:t>
            </a:r>
            <a:r>
              <a:rPr>
                <a:latin typeface="Symbol"/>
                <a:ea typeface="Symbol"/>
                <a:cs typeface="Symbol"/>
                <a:sym typeface="Symbol"/>
              </a:rPr>
              <a:t>®</a:t>
            </a:r>
            <a:r>
              <a:t>f &gt; </a:t>
            </a:r>
            <a:r>
              <a:rPr i="1"/>
              <a:t>v</a:t>
            </a:r>
            <a:r>
              <a:rPr>
                <a:latin typeface="Symbol"/>
                <a:ea typeface="Symbol"/>
                <a:cs typeface="Symbol"/>
                <a:sym typeface="Symbol"/>
              </a:rPr>
              <a:t>®</a:t>
            </a:r>
            <a:r>
              <a:t>f</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103</a:t>
            </a:fld>
            <a:endParaRPr/>
          </a:p>
        </p:txBody>
      </p:sp>
      <p:sp>
        <p:nvSpPr>
          <p:cNvPr id="6270" name="LeetCode 210. Course Schedule II"/>
          <p:cNvSpPr txBox="1">
            <a:spLocks noGrp="1"/>
          </p:cNvSpPr>
          <p:nvPr>
            <p:ph type="title"/>
          </p:nvPr>
        </p:nvSpPr>
        <p:spPr>
          <a:prstGeom prst="rect">
            <a:avLst/>
          </a:prstGeom>
        </p:spPr>
        <p:txBody>
          <a:bodyPr/>
          <a:lstStyle/>
          <a:p>
            <a:r>
              <a:t>LeetCode 210. Course Schedule II</a:t>
            </a:r>
          </a:p>
        </p:txBody>
      </p:sp>
      <p:sp>
        <p:nvSpPr>
          <p:cNvPr id="6271" name="Total n courses to take, labeled from 0 to n - 1.…"/>
          <p:cNvSpPr txBox="1"/>
          <p:nvPr/>
        </p:nvSpPr>
        <p:spPr>
          <a:xfrm>
            <a:off x="752267" y="1205071"/>
            <a:ext cx="10515601" cy="3926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55600" indent="-355600">
              <a:buSzPct val="100000"/>
              <a:buChar char="•"/>
              <a:defRPr sz="2800"/>
            </a:pPr>
            <a:r>
              <a:t>Total n courses to take, labeled from 0 to n - 1.</a:t>
            </a:r>
          </a:p>
          <a:p>
            <a:pPr marL="355600" indent="-355600">
              <a:buSzPct val="100000"/>
              <a:buChar char="•"/>
              <a:defRPr sz="2800"/>
            </a:pPr>
            <a:r>
              <a:t>Courses have prerequisites:</a:t>
            </a:r>
          </a:p>
          <a:p>
            <a:pPr marL="905907" lvl="1" indent="-397907">
              <a:buSzPct val="100000"/>
              <a:buChar char="•"/>
              <a:defRPr sz="2200"/>
            </a:pPr>
            <a:r>
              <a:t>[0,1] means course 1 is the prerequisite of course 0</a:t>
            </a:r>
          </a:p>
          <a:p>
            <a:pPr marL="355600" indent="-355600">
              <a:buSzPct val="100000"/>
              <a:buChar char="•"/>
              <a:defRPr sz="2800"/>
            </a:pPr>
            <a:r>
              <a:t>Compute the ordering of courses to satisfy all the prerequisite pairs.</a:t>
            </a:r>
          </a:p>
          <a:p>
            <a:pPr marL="802105" lvl="1" indent="-294105">
              <a:buSzPct val="100000"/>
              <a:buChar char="•"/>
              <a:defRPr sz="2200"/>
            </a:pPr>
            <a:r>
              <a:t> There may be multiple or no answer.</a:t>
            </a:r>
          </a:p>
          <a:p>
            <a:pPr marL="355600" indent="-355600">
              <a:buSzPct val="100000"/>
              <a:buChar char="•"/>
              <a:defRPr sz="2800"/>
            </a:pPr>
            <a:r>
              <a:t>For example:     4, [[1,0],[2,0],[3,1],[3,2]]</a:t>
            </a:r>
          </a:p>
          <a:p>
            <a:pPr marL="802105" lvl="1" indent="-294105">
              <a:buSzPct val="100000"/>
              <a:buChar char="•"/>
              <a:defRPr sz="2200"/>
            </a:pPr>
            <a:r>
              <a:t>Total 4 courses to take. </a:t>
            </a:r>
          </a:p>
          <a:p>
            <a:pPr marL="802105" lvl="1" indent="-294105">
              <a:buSzPct val="100000"/>
              <a:buChar char="•"/>
              <a:defRPr sz="2200"/>
            </a:pPr>
            <a:r>
              <a:t>courses 1 and 2 are prerequisites of course 3. </a:t>
            </a:r>
          </a:p>
          <a:p>
            <a:pPr marL="802105" lvl="1" indent="-294105">
              <a:buSzPct val="100000"/>
              <a:buChar char="•"/>
              <a:defRPr sz="2200"/>
            </a:pPr>
            <a:r>
              <a:t>Course 0 is the prerequisite of course 1 and 2.</a:t>
            </a:r>
          </a:p>
          <a:p>
            <a:pPr marL="802105" lvl="1" indent="-294105">
              <a:buSzPct val="100000"/>
              <a:buChar char="•"/>
              <a:defRPr sz="2200"/>
            </a:pPr>
            <a:r>
              <a:t>Answers: [0,1,2,3] or [0,2,1,3].</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5" name="Topological Sort Runtime"/>
          <p:cNvSpPr txBox="1">
            <a:spLocks noGrp="1"/>
          </p:cNvSpPr>
          <p:nvPr>
            <p:ph type="title"/>
          </p:nvPr>
        </p:nvSpPr>
        <p:spPr>
          <a:xfrm>
            <a:off x="838200" y="280061"/>
            <a:ext cx="10515600" cy="910784"/>
          </a:xfrm>
          <a:prstGeom prst="rect">
            <a:avLst/>
          </a:prstGeom>
        </p:spPr>
        <p:txBody>
          <a:bodyPr/>
          <a:lstStyle/>
          <a:p>
            <a:r>
              <a:t>Topological Sort Runtime</a:t>
            </a:r>
          </a:p>
        </p:txBody>
      </p:sp>
      <p:sp>
        <p:nvSpPr>
          <p:cNvPr id="6526" name="Runtime:…"/>
          <p:cNvSpPr txBox="1"/>
          <p:nvPr/>
        </p:nvSpPr>
        <p:spPr>
          <a:xfrm>
            <a:off x="1979614" y="1743075"/>
            <a:ext cx="8080376" cy="29846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defRPr>
                <a:latin typeface="Arial"/>
                <a:ea typeface="Arial"/>
                <a:cs typeface="Arial"/>
                <a:sym typeface="Arial"/>
              </a:defRPr>
            </a:pPr>
            <a:r>
              <a:rPr sz="3200" b="1">
                <a:latin typeface="Times New Roman"/>
                <a:ea typeface="Times New Roman"/>
                <a:cs typeface="Times New Roman"/>
                <a:sym typeface="Times New Roman"/>
              </a:rPr>
              <a:t>Runtime:</a:t>
            </a:r>
          </a:p>
          <a:p>
            <a:pPr marL="711200" indent="-711200">
              <a:buClr>
                <a:schemeClr val="accent2"/>
              </a:buClr>
              <a:buSzPct val="100000"/>
              <a:buFont typeface="Times New Roman"/>
              <a:buChar char="•"/>
              <a:defRPr>
                <a:latin typeface="Arial"/>
                <a:ea typeface="Arial"/>
                <a:cs typeface="Arial"/>
                <a:sym typeface="Arial"/>
              </a:defRPr>
            </a:pPr>
            <a:r>
              <a:rPr sz="2800">
                <a:latin typeface="Times New Roman"/>
                <a:ea typeface="Times New Roman"/>
                <a:cs typeface="Times New Roman"/>
                <a:sym typeface="Times New Roman"/>
              </a:rPr>
              <a:t> </a:t>
            </a:r>
            <a:r>
              <a:rPr sz="2800">
                <a:solidFill>
                  <a:srgbClr val="008A87"/>
                </a:solidFill>
                <a:latin typeface="Times New Roman"/>
                <a:ea typeface="Times New Roman"/>
                <a:cs typeface="Times New Roman"/>
                <a:sym typeface="Times New Roman"/>
              </a:rPr>
              <a:t>O(|V|)</a:t>
            </a:r>
            <a:r>
              <a:rPr sz="2800">
                <a:latin typeface="Times New Roman"/>
                <a:ea typeface="Times New Roman"/>
                <a:cs typeface="Times New Roman"/>
                <a:sym typeface="Times New Roman"/>
              </a:rPr>
              <a:t> to build heap </a:t>
            </a:r>
            <a:r>
              <a:rPr sz="2800">
                <a:solidFill>
                  <a:srgbClr val="008A87"/>
                </a:solidFill>
                <a:latin typeface="Times New Roman"/>
                <a:ea typeface="Times New Roman"/>
                <a:cs typeface="Times New Roman"/>
                <a:sym typeface="Times New Roman"/>
              </a:rPr>
              <a:t>+</a:t>
            </a:r>
            <a:r>
              <a:rPr sz="2800">
                <a:latin typeface="Times New Roman"/>
                <a:ea typeface="Times New Roman"/>
                <a:cs typeface="Times New Roman"/>
                <a:sym typeface="Times New Roman"/>
              </a:rPr>
              <a:t> </a:t>
            </a:r>
            <a:r>
              <a:rPr sz="2800">
                <a:solidFill>
                  <a:srgbClr val="008A87"/>
                </a:solidFill>
                <a:latin typeface="Times New Roman"/>
                <a:ea typeface="Times New Roman"/>
                <a:cs typeface="Times New Roman"/>
                <a:sym typeface="Times New Roman"/>
              </a:rPr>
              <a:t>O(|E|)</a:t>
            </a:r>
            <a:r>
              <a:rPr sz="2800">
                <a:latin typeface="Times New Roman"/>
                <a:ea typeface="Times New Roman"/>
                <a:cs typeface="Times New Roman"/>
                <a:sym typeface="Times New Roman"/>
              </a:rPr>
              <a:t> D</a:t>
            </a:r>
            <a:r>
              <a:rPr sz="2400">
                <a:latin typeface="Times New Roman"/>
                <a:ea typeface="Times New Roman"/>
                <a:cs typeface="Times New Roman"/>
                <a:sym typeface="Times New Roman"/>
              </a:rPr>
              <a:t>ECREASE</a:t>
            </a:r>
            <a:r>
              <a:rPr sz="2800">
                <a:latin typeface="Times New Roman"/>
                <a:ea typeface="Times New Roman"/>
                <a:cs typeface="Times New Roman"/>
                <a:sym typeface="Times New Roman"/>
              </a:rPr>
              <a:t>-K</a:t>
            </a:r>
            <a:r>
              <a:rPr sz="2400">
                <a:latin typeface="Times New Roman"/>
                <a:ea typeface="Times New Roman"/>
                <a:cs typeface="Times New Roman"/>
                <a:sym typeface="Times New Roman"/>
              </a:rPr>
              <a:t>EY</a:t>
            </a:r>
            <a:r>
              <a:rPr sz="2800">
                <a:latin typeface="Times New Roman"/>
                <a:ea typeface="Times New Roman"/>
                <a:cs typeface="Times New Roman"/>
                <a:sym typeface="Times New Roman"/>
              </a:rPr>
              <a:t> ops</a:t>
            </a:r>
          </a:p>
          <a:p>
            <a:pPr marL="711200" indent="-711200">
              <a:buClr>
                <a:schemeClr val="accent2"/>
              </a:buClr>
              <a:buSzPct val="100000"/>
              <a:buFont typeface="Symbol"/>
              <a:buChar char="Þ"/>
              <a:defRPr>
                <a:latin typeface="Arial"/>
                <a:ea typeface="Arial"/>
                <a:cs typeface="Arial"/>
                <a:sym typeface="Arial"/>
              </a:defRPr>
            </a:pPr>
            <a:r>
              <a:rPr sz="2800">
                <a:latin typeface="Times New Roman"/>
                <a:ea typeface="Times New Roman"/>
                <a:cs typeface="Times New Roman"/>
                <a:sym typeface="Times New Roman"/>
              </a:rPr>
              <a:t> </a:t>
            </a:r>
            <a:r>
              <a:rPr sz="2800">
                <a:solidFill>
                  <a:srgbClr val="008A87"/>
                </a:solidFill>
                <a:latin typeface="Times New Roman"/>
                <a:ea typeface="Times New Roman"/>
                <a:cs typeface="Times New Roman"/>
                <a:sym typeface="Times New Roman"/>
              </a:rPr>
              <a:t>O(|V| + |E| log |V|)</a:t>
            </a:r>
            <a:r>
              <a:rPr sz="2800">
                <a:latin typeface="Times New Roman"/>
                <a:ea typeface="Times New Roman"/>
                <a:cs typeface="Times New Roman"/>
                <a:sym typeface="Times New Roman"/>
              </a:rPr>
              <a:t> with a binary heap</a:t>
            </a:r>
          </a:p>
          <a:p>
            <a:pPr marL="711200" indent="-711200">
              <a:buClr>
                <a:schemeClr val="accent2"/>
              </a:buClr>
              <a:buSzPct val="100000"/>
              <a:buFont typeface="Symbol"/>
              <a:buChar char="Þ"/>
              <a:defRPr>
                <a:latin typeface="Arial"/>
                <a:ea typeface="Arial"/>
                <a:cs typeface="Arial"/>
                <a:sym typeface="Arial"/>
              </a:defRPr>
            </a:pPr>
            <a:r>
              <a:rPr sz="2800">
                <a:solidFill>
                  <a:srgbClr val="008A87"/>
                </a:solidFill>
                <a:latin typeface="Times New Roman"/>
                <a:ea typeface="Times New Roman"/>
                <a:cs typeface="Times New Roman"/>
                <a:sym typeface="Times New Roman"/>
              </a:rPr>
              <a:t>O(|V|</a:t>
            </a:r>
            <a:r>
              <a:rPr sz="2800" baseline="30000">
                <a:solidFill>
                  <a:srgbClr val="008A87"/>
                </a:solidFill>
                <a:latin typeface="Times New Roman"/>
                <a:ea typeface="Times New Roman"/>
                <a:cs typeface="Times New Roman"/>
                <a:sym typeface="Times New Roman"/>
              </a:rPr>
              <a:t>2</a:t>
            </a:r>
            <a:r>
              <a:rPr sz="2800">
                <a:solidFill>
                  <a:srgbClr val="008A87"/>
                </a:solidFill>
                <a:latin typeface="Times New Roman"/>
                <a:ea typeface="Times New Roman"/>
                <a:cs typeface="Times New Roman"/>
                <a:sym typeface="Times New Roman"/>
              </a:rPr>
              <a:t>)</a:t>
            </a:r>
            <a:r>
              <a:rPr sz="2800">
                <a:latin typeface="Times New Roman"/>
                <a:ea typeface="Times New Roman"/>
                <a:cs typeface="Times New Roman"/>
                <a:sym typeface="Times New Roman"/>
              </a:rPr>
              <a:t> with an array</a:t>
            </a:r>
          </a:p>
          <a:p>
            <a:pPr marL="457200" indent="-457200">
              <a:buClr>
                <a:schemeClr val="accent2"/>
              </a:buClr>
              <a:buSzPct val="100000"/>
              <a:buFont typeface="Symbol"/>
              <a:buChar char="Þ"/>
              <a:defRPr>
                <a:latin typeface="Arial"/>
                <a:ea typeface="Arial"/>
                <a:cs typeface="Arial"/>
                <a:sym typeface="Arial"/>
              </a:defRPr>
            </a:pPr>
            <a:endParaRPr sz="2800">
              <a:latin typeface="Times New Roman"/>
              <a:ea typeface="Times New Roman"/>
              <a:cs typeface="Times New Roman"/>
              <a:sym typeface="Times New Roman"/>
            </a:endParaRPr>
          </a:p>
          <a:p>
            <a:pPr marL="457200" indent="-457200">
              <a:defRPr>
                <a:latin typeface="Arial"/>
                <a:ea typeface="Arial"/>
                <a:cs typeface="Arial"/>
                <a:sym typeface="Arial"/>
              </a:defRPr>
            </a:pPr>
            <a:r>
              <a:rPr sz="2800" b="1">
                <a:latin typeface="Times New Roman"/>
                <a:ea typeface="Times New Roman"/>
                <a:cs typeface="Times New Roman"/>
                <a:sym typeface="Times New Roman"/>
              </a:rPr>
              <a:t>Compare to DFS:</a:t>
            </a:r>
          </a:p>
          <a:p>
            <a:pPr marL="711200" indent="-711200">
              <a:buClr>
                <a:schemeClr val="accent2"/>
              </a:buClr>
              <a:buSzPct val="100000"/>
              <a:buFont typeface="Symbol"/>
              <a:buChar char="Þ"/>
              <a:defRPr>
                <a:latin typeface="Arial"/>
                <a:ea typeface="Arial"/>
                <a:cs typeface="Arial"/>
                <a:sym typeface="Arial"/>
              </a:defRPr>
            </a:pPr>
            <a:r>
              <a:rPr sz="2800">
                <a:solidFill>
                  <a:srgbClr val="008A87"/>
                </a:solidFill>
                <a:latin typeface="Times New Roman"/>
                <a:ea typeface="Times New Roman"/>
                <a:cs typeface="Times New Roman"/>
                <a:sym typeface="Times New Roman"/>
              </a:rPr>
              <a:t>O(|V|+|E|)</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8" name="DFS Application:…"/>
          <p:cNvSpPr txBox="1">
            <a:spLocks noGrp="1"/>
          </p:cNvSpPr>
          <p:nvPr>
            <p:ph type="title"/>
          </p:nvPr>
        </p:nvSpPr>
        <p:spPr>
          <a:prstGeom prst="rect">
            <a:avLst/>
          </a:prstGeom>
        </p:spPr>
        <p:txBody>
          <a:bodyPr/>
          <a:lstStyle/>
          <a:p>
            <a:pPr defTabSz="704087">
              <a:defRPr sz="3387"/>
            </a:pPr>
            <a:r>
              <a:t>DFS Application: </a:t>
            </a:r>
          </a:p>
          <a:p>
            <a:pPr defTabSz="704087">
              <a:defRPr sz="3387"/>
            </a:pPr>
            <a:r>
              <a:t>Eulerian Path &amp; Fleury's Algorithm</a:t>
            </a:r>
          </a:p>
          <a:p>
            <a:pPr defTabSz="704087">
              <a:defRPr sz="3387"/>
            </a:pPr>
            <a:r>
              <a:rPr u="sng">
                <a:solidFill>
                  <a:srgbClr val="0563C1"/>
                </a:solidFill>
                <a:uFill>
                  <a:solidFill>
                    <a:srgbClr val="0563C1"/>
                  </a:solidFill>
                </a:uFill>
                <a:hlinkClick r:id="rId2"/>
              </a:rPr>
              <a:t>http://www.geeksforgeeks.org/eulerian-path-and-circuit/</a:t>
            </a:r>
          </a:p>
        </p:txBody>
      </p:sp>
      <p:pic>
        <p:nvPicPr>
          <p:cNvPr id="6529" name="Image" descr="Image"/>
          <p:cNvPicPr>
            <a:picLocks noChangeAspect="1"/>
          </p:cNvPicPr>
          <p:nvPr/>
        </p:nvPicPr>
        <p:blipFill>
          <a:blip r:embed="rId3">
            <a:extLst/>
          </a:blip>
          <a:stretch>
            <a:fillRect/>
          </a:stretch>
        </p:blipFill>
        <p:spPr>
          <a:xfrm>
            <a:off x="3221092" y="1469383"/>
            <a:ext cx="6372620" cy="3999300"/>
          </a:xfrm>
          <a:prstGeom prst="rect">
            <a:avLst/>
          </a:prstGeom>
          <a:ln w="12700">
            <a:miter lim="400000"/>
          </a:ln>
        </p:spPr>
      </p:pic>
      <p:sp>
        <p:nvSpPr>
          <p:cNvPr id="6530" name="Can we trace the graph without lifting pencil from the paper and without tracing any of the edges more than once?"/>
          <p:cNvSpPr/>
          <p:nvPr/>
        </p:nvSpPr>
        <p:spPr>
          <a:xfrm>
            <a:off x="3055945" y="4607690"/>
            <a:ext cx="7025960" cy="789941"/>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 val="1"/>
            </a:ext>
          </a:extLst>
        </p:spPr>
        <p:txBody>
          <a:bodyPr lIns="45719" rIns="45719">
            <a:spAutoFit/>
          </a:bodyPr>
          <a:lstStyle>
            <a:lvl1pPr>
              <a:defRPr sz="2200"/>
            </a:lvl1pPr>
          </a:lstStyle>
          <a:p>
            <a:r>
              <a:t>Can we trace the graph without lifting pencil from the paper and without tracing any of the edges more than once?</a:t>
            </a:r>
          </a:p>
        </p:txBody>
      </p:sp>
      <p:sp>
        <p:nvSpPr>
          <p:cNvPr id="6531" name="How many nodes have odd-number degree?"/>
          <p:cNvSpPr/>
          <p:nvPr/>
        </p:nvSpPr>
        <p:spPr>
          <a:xfrm>
            <a:off x="3055945" y="5598803"/>
            <a:ext cx="7025960" cy="447041"/>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 val="1"/>
            </a:ext>
          </a:extLst>
        </p:spPr>
        <p:txBody>
          <a:bodyPr lIns="45719" rIns="45719">
            <a:spAutoFit/>
          </a:bodyPr>
          <a:lstStyle>
            <a:lvl1pPr>
              <a:defRPr sz="2200"/>
            </a:lvl1pPr>
          </a:lstStyle>
          <a:p>
            <a:r>
              <a:t>How many nodes have odd-number degree?</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33" name="Image" descr="Image"/>
          <p:cNvPicPr>
            <a:picLocks noChangeAspect="1"/>
          </p:cNvPicPr>
          <p:nvPr/>
        </p:nvPicPr>
        <p:blipFill>
          <a:blip r:embed="rId2">
            <a:extLst/>
          </a:blip>
          <a:stretch>
            <a:fillRect/>
          </a:stretch>
        </p:blipFill>
        <p:spPr>
          <a:xfrm>
            <a:off x="3284278" y="1253162"/>
            <a:ext cx="6888200" cy="4159119"/>
          </a:xfrm>
          <a:prstGeom prst="rect">
            <a:avLst/>
          </a:prstGeom>
          <a:ln w="12700">
            <a:miter lim="400000"/>
          </a:ln>
        </p:spPr>
      </p:pic>
      <p:sp>
        <p:nvSpPr>
          <p:cNvPr id="6534" name="DFS Application:…"/>
          <p:cNvSpPr txBox="1">
            <a:spLocks noGrp="1"/>
          </p:cNvSpPr>
          <p:nvPr>
            <p:ph type="title"/>
          </p:nvPr>
        </p:nvSpPr>
        <p:spPr>
          <a:prstGeom prst="rect">
            <a:avLst/>
          </a:prstGeom>
        </p:spPr>
        <p:txBody>
          <a:bodyPr/>
          <a:lstStyle/>
          <a:p>
            <a:pPr defTabSz="704087">
              <a:defRPr sz="3387"/>
            </a:pPr>
            <a:r>
              <a:t>DFS Application: </a:t>
            </a:r>
          </a:p>
          <a:p>
            <a:pPr defTabSz="704087">
              <a:defRPr sz="3387"/>
            </a:pPr>
            <a:r>
              <a:t>Eulerian Path &amp; Fleury's Algorithm</a:t>
            </a:r>
          </a:p>
          <a:p>
            <a:pPr defTabSz="704087">
              <a:defRPr sz="3387"/>
            </a:pPr>
            <a:r>
              <a:rPr u="sng">
                <a:solidFill>
                  <a:srgbClr val="0563C1"/>
                </a:solidFill>
                <a:uFill>
                  <a:solidFill>
                    <a:srgbClr val="0563C1"/>
                  </a:solidFill>
                </a:uFill>
                <a:hlinkClick r:id="rId3"/>
              </a:rPr>
              <a:t>http://www.geeksforgeeks.org/eulerian-path-and-circuit/</a:t>
            </a:r>
          </a:p>
        </p:txBody>
      </p:sp>
      <p:sp>
        <p:nvSpPr>
          <p:cNvPr id="6535" name="Can we trace the graph without lifting pencil from the paper and without tracing any of the edges more than once?"/>
          <p:cNvSpPr/>
          <p:nvPr/>
        </p:nvSpPr>
        <p:spPr>
          <a:xfrm>
            <a:off x="3055945" y="4607690"/>
            <a:ext cx="7025960" cy="789941"/>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 val="1"/>
            </a:ext>
          </a:extLst>
        </p:spPr>
        <p:txBody>
          <a:bodyPr lIns="45719" rIns="45719">
            <a:spAutoFit/>
          </a:bodyPr>
          <a:lstStyle>
            <a:lvl1pPr>
              <a:defRPr sz="2200"/>
            </a:lvl1pPr>
          </a:lstStyle>
          <a:p>
            <a:r>
              <a:t>Can we trace the graph without lifting pencil from the paper and without tracing any of the edges more than once?</a:t>
            </a:r>
          </a:p>
        </p:txBody>
      </p:sp>
      <p:sp>
        <p:nvSpPr>
          <p:cNvPr id="6536" name="How many nodes have odd-number degree?"/>
          <p:cNvSpPr/>
          <p:nvPr/>
        </p:nvSpPr>
        <p:spPr>
          <a:xfrm>
            <a:off x="3055945" y="5598803"/>
            <a:ext cx="7025960" cy="447041"/>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 val="1"/>
            </a:ext>
          </a:extLst>
        </p:spPr>
        <p:txBody>
          <a:bodyPr lIns="45719" rIns="45719">
            <a:spAutoFit/>
          </a:bodyPr>
          <a:lstStyle>
            <a:lvl1pPr>
              <a:defRPr sz="2200"/>
            </a:lvl1pPr>
          </a:lstStyle>
          <a:p>
            <a:r>
              <a:t>How many nodes have odd-number degree?</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38" name="Image" descr="Image"/>
          <p:cNvPicPr>
            <a:picLocks noChangeAspect="1"/>
          </p:cNvPicPr>
          <p:nvPr/>
        </p:nvPicPr>
        <p:blipFill>
          <a:blip r:embed="rId2">
            <a:extLst/>
          </a:blip>
          <a:stretch>
            <a:fillRect/>
          </a:stretch>
        </p:blipFill>
        <p:spPr>
          <a:xfrm>
            <a:off x="3499735" y="1458359"/>
            <a:ext cx="6138379" cy="3941282"/>
          </a:xfrm>
          <a:prstGeom prst="rect">
            <a:avLst/>
          </a:prstGeom>
          <a:ln w="12700">
            <a:miter lim="400000"/>
          </a:ln>
        </p:spPr>
      </p:pic>
      <p:sp>
        <p:nvSpPr>
          <p:cNvPr id="6539" name="DFS Application:…"/>
          <p:cNvSpPr txBox="1">
            <a:spLocks noGrp="1"/>
          </p:cNvSpPr>
          <p:nvPr>
            <p:ph type="title"/>
          </p:nvPr>
        </p:nvSpPr>
        <p:spPr>
          <a:prstGeom prst="rect">
            <a:avLst/>
          </a:prstGeom>
        </p:spPr>
        <p:txBody>
          <a:bodyPr/>
          <a:lstStyle/>
          <a:p>
            <a:pPr defTabSz="704087">
              <a:defRPr sz="3387"/>
            </a:pPr>
            <a:r>
              <a:t>DFS Application: </a:t>
            </a:r>
          </a:p>
          <a:p>
            <a:pPr defTabSz="704087">
              <a:defRPr sz="3387"/>
            </a:pPr>
            <a:r>
              <a:t>Eulerian Path &amp; Fleury's Algorithm</a:t>
            </a:r>
          </a:p>
          <a:p>
            <a:pPr defTabSz="704087">
              <a:defRPr sz="3387"/>
            </a:pPr>
            <a:r>
              <a:rPr u="sng">
                <a:solidFill>
                  <a:srgbClr val="0563C1"/>
                </a:solidFill>
                <a:uFill>
                  <a:solidFill>
                    <a:srgbClr val="0563C1"/>
                  </a:solidFill>
                </a:uFill>
                <a:hlinkClick r:id="rId3"/>
              </a:rPr>
              <a:t>http://www.geeksforgeeks.org/eulerian-path-and-circuit/</a:t>
            </a:r>
          </a:p>
        </p:txBody>
      </p:sp>
      <p:sp>
        <p:nvSpPr>
          <p:cNvPr id="6540" name="Can we trace the graph without lifting pencil from the paper and without tracing any of the edges more than once?"/>
          <p:cNvSpPr/>
          <p:nvPr/>
        </p:nvSpPr>
        <p:spPr>
          <a:xfrm>
            <a:off x="3055945" y="4607690"/>
            <a:ext cx="7025960" cy="789941"/>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 val="1"/>
            </a:ext>
          </a:extLst>
        </p:spPr>
        <p:txBody>
          <a:bodyPr lIns="45719" rIns="45719">
            <a:spAutoFit/>
          </a:bodyPr>
          <a:lstStyle>
            <a:lvl1pPr>
              <a:defRPr sz="2200"/>
            </a:lvl1pPr>
          </a:lstStyle>
          <a:p>
            <a:r>
              <a:t>Can we trace the graph without lifting pencil from the paper and without tracing any of the edges more than once?</a:t>
            </a:r>
          </a:p>
        </p:txBody>
      </p:sp>
      <p:sp>
        <p:nvSpPr>
          <p:cNvPr id="6541" name="How many nodes have odd-number degree?"/>
          <p:cNvSpPr/>
          <p:nvPr/>
        </p:nvSpPr>
        <p:spPr>
          <a:xfrm>
            <a:off x="3055945" y="5598803"/>
            <a:ext cx="7025960" cy="447041"/>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 val="1"/>
            </a:ext>
          </a:extLst>
        </p:spPr>
        <p:txBody>
          <a:bodyPr lIns="45719" rIns="45719">
            <a:spAutoFit/>
          </a:bodyPr>
          <a:lstStyle>
            <a:lvl1pPr>
              <a:defRPr sz="2200"/>
            </a:lvl1pPr>
          </a:lstStyle>
          <a:p>
            <a:r>
              <a:t>How many nodes have odd-number degree?</a:t>
            </a:r>
          </a:p>
        </p:txBody>
      </p:sp>
      <p:sp>
        <p:nvSpPr>
          <p:cNvPr id="6542" name="Star"/>
          <p:cNvSpPr/>
          <p:nvPr/>
        </p:nvSpPr>
        <p:spPr>
          <a:xfrm>
            <a:off x="5009289" y="3291185"/>
            <a:ext cx="528811" cy="484573"/>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
        <p:nvSpPr>
          <p:cNvPr id="6543" name="Star"/>
          <p:cNvSpPr/>
          <p:nvPr/>
        </p:nvSpPr>
        <p:spPr>
          <a:xfrm>
            <a:off x="3719352" y="3005793"/>
            <a:ext cx="528811" cy="484573"/>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
        <p:nvSpPr>
          <p:cNvPr id="6544" name="Star"/>
          <p:cNvSpPr/>
          <p:nvPr/>
        </p:nvSpPr>
        <p:spPr>
          <a:xfrm>
            <a:off x="4914341" y="2054230"/>
            <a:ext cx="528812" cy="484572"/>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
        <p:nvSpPr>
          <p:cNvPr id="6545" name="Star"/>
          <p:cNvSpPr/>
          <p:nvPr/>
        </p:nvSpPr>
        <p:spPr>
          <a:xfrm>
            <a:off x="7198469" y="2054230"/>
            <a:ext cx="528811" cy="484572"/>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108</a:t>
            </a:fld>
            <a:endParaRPr/>
          </a:p>
        </p:txBody>
      </p:sp>
      <p:sp>
        <p:nvSpPr>
          <p:cNvPr id="6548" name="Make sure the graph has either 0 or 2 odd vertices.…"/>
          <p:cNvSpPr txBox="1"/>
          <p:nvPr/>
        </p:nvSpPr>
        <p:spPr>
          <a:xfrm>
            <a:off x="462316" y="1514545"/>
            <a:ext cx="10515601" cy="2072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10552" indent="-210552">
              <a:buSzPct val="100000"/>
              <a:buChar char="•"/>
              <a:defRPr sz="2100"/>
            </a:pPr>
            <a:r>
              <a:t>Make sure the graph has either 0 or 2 odd vertices.</a:t>
            </a:r>
          </a:p>
          <a:p>
            <a:pPr marL="210552" indent="-210552">
              <a:buSzPct val="100000"/>
              <a:buChar char="•"/>
              <a:defRPr sz="2100"/>
            </a:pPr>
            <a:r>
              <a:t>If there are 0 odd vertices, start anywhere. If there are 2 odd vertices, start at one of them.</a:t>
            </a:r>
          </a:p>
          <a:p>
            <a:pPr marL="210552" indent="-210552">
              <a:buSzPct val="100000"/>
              <a:buChar char="•"/>
              <a:defRPr sz="2100"/>
            </a:pPr>
            <a:r>
              <a:t>Follow edges one at a time. </a:t>
            </a:r>
          </a:p>
          <a:p>
            <a:pPr marL="591552" lvl="1" indent="-210552">
              <a:buSzPct val="100000"/>
              <a:buChar char="•"/>
              <a:defRPr sz="2100"/>
            </a:pPr>
            <a:r>
              <a:rPr b="1" u="sng"/>
              <a:t>Do not burn the bridge</a:t>
            </a:r>
            <a:r>
              <a:t>: ff you have a choice between a bridge and a non-bridge, always choose the non-bridge</a:t>
            </a:r>
          </a:p>
          <a:p>
            <a:pPr marL="210552" indent="-210552">
              <a:buSzPct val="100000"/>
              <a:buChar char="•"/>
              <a:defRPr sz="2100"/>
            </a:pPr>
            <a:r>
              <a:t>Stop when you run out of edges.</a:t>
            </a:r>
          </a:p>
        </p:txBody>
      </p:sp>
      <p:pic>
        <p:nvPicPr>
          <p:cNvPr id="6549" name="Image" descr="Image"/>
          <p:cNvPicPr>
            <a:picLocks noChangeAspect="1"/>
          </p:cNvPicPr>
          <p:nvPr/>
        </p:nvPicPr>
        <p:blipFill>
          <a:blip r:embed="rId2">
            <a:extLst/>
          </a:blip>
          <a:stretch>
            <a:fillRect/>
          </a:stretch>
        </p:blipFill>
        <p:spPr>
          <a:xfrm>
            <a:off x="4412835" y="3630824"/>
            <a:ext cx="5718039" cy="3287522"/>
          </a:xfrm>
          <a:prstGeom prst="rect">
            <a:avLst/>
          </a:prstGeom>
          <a:ln w="12700">
            <a:miter lim="400000"/>
          </a:ln>
        </p:spPr>
      </p:pic>
      <p:sp>
        <p:nvSpPr>
          <p:cNvPr id="6550" name="DFS Application:…"/>
          <p:cNvSpPr txBox="1">
            <a:spLocks noGrp="1"/>
          </p:cNvSpPr>
          <p:nvPr>
            <p:ph type="title"/>
          </p:nvPr>
        </p:nvSpPr>
        <p:spPr>
          <a:xfrm>
            <a:off x="838200" y="0"/>
            <a:ext cx="10515600" cy="1470906"/>
          </a:xfrm>
          <a:prstGeom prst="rect">
            <a:avLst/>
          </a:prstGeom>
        </p:spPr>
        <p:txBody>
          <a:bodyPr/>
          <a:lstStyle/>
          <a:p>
            <a:pPr defTabSz="557784">
              <a:defRPr sz="2684"/>
            </a:pPr>
            <a:r>
              <a:rPr dirty="0"/>
              <a:t>DFS Application: </a:t>
            </a:r>
          </a:p>
          <a:p>
            <a:pPr defTabSz="557784">
              <a:defRPr sz="2684"/>
            </a:pPr>
            <a:r>
              <a:rPr dirty="0"/>
              <a:t>Eulerian Path &amp; Fleury's Algorithm</a:t>
            </a:r>
          </a:p>
          <a:p>
            <a:pPr defTabSz="557784">
              <a:defRPr sz="2684"/>
            </a:pPr>
            <a:r>
              <a:rPr u="sng" dirty="0">
                <a:solidFill>
                  <a:srgbClr val="0563C1"/>
                </a:solidFill>
                <a:uFill>
                  <a:solidFill>
                    <a:srgbClr val="0563C1"/>
                  </a:solidFill>
                </a:uFill>
                <a:hlinkClick r:id="rId3"/>
              </a:rPr>
              <a:t>http://www.geeksforgeeks.org/fleurys-algorithm-for-printing-eulerian-path/</a:t>
            </a:r>
          </a:p>
        </p:txBody>
      </p:sp>
      <p:sp>
        <p:nvSpPr>
          <p:cNvPr id="6551" name="Star"/>
          <p:cNvSpPr/>
          <p:nvPr/>
        </p:nvSpPr>
        <p:spPr>
          <a:xfrm>
            <a:off x="5866834" y="3808821"/>
            <a:ext cx="798258" cy="563230"/>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
        <p:nvSpPr>
          <p:cNvPr id="6552" name="Star"/>
          <p:cNvSpPr/>
          <p:nvPr/>
        </p:nvSpPr>
        <p:spPr>
          <a:xfrm>
            <a:off x="2091025" y="5338870"/>
            <a:ext cx="798258" cy="563230"/>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
        <p:nvSpPr>
          <p:cNvPr id="6553" name="Star"/>
          <p:cNvSpPr/>
          <p:nvPr/>
        </p:nvSpPr>
        <p:spPr>
          <a:xfrm>
            <a:off x="6661777" y="5099847"/>
            <a:ext cx="798259" cy="563230"/>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
        <p:nvSpPr>
          <p:cNvPr id="6554" name="Star"/>
          <p:cNvSpPr/>
          <p:nvPr/>
        </p:nvSpPr>
        <p:spPr>
          <a:xfrm>
            <a:off x="7699719" y="5966062"/>
            <a:ext cx="798259" cy="563230"/>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
        <p:nvSpPr>
          <p:cNvPr id="6555" name="Star"/>
          <p:cNvSpPr/>
          <p:nvPr/>
        </p:nvSpPr>
        <p:spPr>
          <a:xfrm>
            <a:off x="2605420" y="5713952"/>
            <a:ext cx="798258" cy="563230"/>
          </a:xfrm>
          <a:prstGeom prst="star5">
            <a:avLst>
              <a:gd name="adj" fmla="val 19100"/>
              <a:gd name="hf" fmla="val 105146"/>
              <a:gd name="vf" fmla="val 110557"/>
            </a:avLst>
          </a:prstGeom>
          <a:solidFill>
            <a:srgbClr val="FFFFFF"/>
          </a:solidFill>
          <a:ln w="12700">
            <a:solidFill>
              <a:schemeClr val="accent1"/>
            </a:solidFill>
            <a:miter/>
          </a:ln>
        </p:spPr>
        <p:txBody>
          <a:bodyPr lIns="45719" rIns="45719" anchor="ctr"/>
          <a:lstStyle/>
          <a:p>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7" name="Data Structure and Algorithm"/>
          <p:cNvSpPr txBox="1"/>
          <p:nvPr/>
        </p:nvSpPr>
        <p:spPr>
          <a:xfrm>
            <a:off x="2538412" y="6537325"/>
            <a:ext cx="2895601" cy="2257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latin typeface="Times New Roman"/>
                <a:ea typeface="Times New Roman"/>
                <a:cs typeface="Times New Roman"/>
                <a:sym typeface="Times New Roman"/>
              </a:defRPr>
            </a:lvl1pPr>
          </a:lstStyle>
          <a:p>
            <a:r>
              <a:t>Data Structure and Algorithm</a:t>
            </a:r>
          </a:p>
        </p:txBody>
      </p:sp>
      <p:sp>
        <p:nvSpPr>
          <p:cNvPr id="6558" name="Strongly Connected Components"/>
          <p:cNvSpPr txBox="1">
            <a:spLocks noGrp="1"/>
          </p:cNvSpPr>
          <p:nvPr>
            <p:ph type="title"/>
          </p:nvPr>
        </p:nvSpPr>
        <p:spPr>
          <a:prstGeom prst="rect">
            <a:avLst/>
          </a:prstGeom>
        </p:spPr>
        <p:txBody>
          <a:bodyPr/>
          <a:lstStyle/>
          <a:p>
            <a:r>
              <a:t>Strongly Connected Components</a:t>
            </a:r>
          </a:p>
        </p:txBody>
      </p:sp>
      <p:sp>
        <p:nvSpPr>
          <p:cNvPr id="6559" name="Every pair of vertices are reachable from each other…"/>
          <p:cNvSpPr txBox="1">
            <a:spLocks noGrp="1"/>
          </p:cNvSpPr>
          <p:nvPr>
            <p:ph type="body" sz="quarter" idx="1"/>
          </p:nvPr>
        </p:nvSpPr>
        <p:spPr>
          <a:xfrm>
            <a:off x="838200" y="1392225"/>
            <a:ext cx="10515600" cy="1511196"/>
          </a:xfrm>
          <a:prstGeom prst="rect">
            <a:avLst/>
          </a:prstGeom>
        </p:spPr>
        <p:txBody>
          <a:bodyPr/>
          <a:lstStyle/>
          <a:p>
            <a:pPr marL="280736" indent="-280736">
              <a:buFontTx/>
            </a:pPr>
            <a:r>
              <a:t>Every pair of vertices are reachable from each other</a:t>
            </a:r>
          </a:p>
          <a:p>
            <a:pPr marL="280736" indent="-280736">
              <a:buFontTx/>
            </a:pPr>
            <a:r>
              <a:t>Graph G is strongly connected if, for every u and v in V, there is some path from u to v and some path from v to u. </a:t>
            </a:r>
          </a:p>
        </p:txBody>
      </p:sp>
      <p:sp>
        <p:nvSpPr>
          <p:cNvPr id="6560" name="Slide Number"/>
          <p:cNvSpPr txBox="1">
            <a:spLocks noGrp="1"/>
          </p:cNvSpPr>
          <p:nvPr>
            <p:ph type="sldNum" sz="quarter" idx="2"/>
          </p:nvPr>
        </p:nvSpPr>
        <p:spPr>
          <a:xfrm>
            <a:off x="8610600" y="6410642"/>
            <a:ext cx="2743200" cy="256541"/>
          </a:xfrm>
          <a:prstGeom prst="rect">
            <a:avLst/>
          </a:prstGeom>
          <a:extLst>
            <a:ext uri="{C572A759-6A51-4108-AA02-DFA0A04FC94B}">
              <ma14:wrappingTextBoxFlag xmlns:ma14="http://schemas.microsoft.com/office/mac/drawingml/2011/main" xmlns="" val="1"/>
            </a:ext>
          </a:extLst>
        </p:spPr>
        <p:txBody>
          <a:bodyPr/>
          <a:lstStyle>
            <a:lvl1pPr>
              <a:spcBef>
                <a:spcPts val="600"/>
              </a:spcBef>
              <a:defRPr sz="1000"/>
            </a:lvl1pPr>
          </a:lstStyle>
          <a:p>
            <a:fld id="{86CB4B4D-7CA3-9044-876B-883B54F8677D}" type="slidenum">
              <a:t>109</a:t>
            </a:fld>
            <a:endParaRPr/>
          </a:p>
        </p:txBody>
      </p:sp>
      <p:sp>
        <p:nvSpPr>
          <p:cNvPr id="6561" name="Strongly Connected"/>
          <p:cNvSpPr txBox="1"/>
          <p:nvPr/>
        </p:nvSpPr>
        <p:spPr>
          <a:xfrm>
            <a:off x="2743200" y="2933700"/>
            <a:ext cx="1371600" cy="61512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000"/>
              </a:spcBef>
              <a:defRPr>
                <a:latin typeface="Times New Roman"/>
                <a:ea typeface="Times New Roman"/>
                <a:cs typeface="Times New Roman"/>
                <a:sym typeface="Times New Roman"/>
              </a:defRPr>
            </a:lvl1pPr>
          </a:lstStyle>
          <a:p>
            <a:r>
              <a:t>Strongly Connected</a:t>
            </a:r>
          </a:p>
        </p:txBody>
      </p:sp>
      <p:sp>
        <p:nvSpPr>
          <p:cNvPr id="6562" name="Not Strongly Connected"/>
          <p:cNvSpPr txBox="1"/>
          <p:nvPr/>
        </p:nvSpPr>
        <p:spPr>
          <a:xfrm>
            <a:off x="7162800" y="2938462"/>
            <a:ext cx="1371600" cy="61513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000"/>
              </a:spcBef>
              <a:defRPr>
                <a:latin typeface="Times New Roman"/>
                <a:ea typeface="Times New Roman"/>
                <a:cs typeface="Times New Roman"/>
                <a:sym typeface="Times New Roman"/>
              </a:defRPr>
            </a:lvl1pPr>
          </a:lstStyle>
          <a:p>
            <a:r>
              <a:t>Not Strongly Connected</a:t>
            </a:r>
          </a:p>
        </p:txBody>
      </p:sp>
      <p:sp>
        <p:nvSpPr>
          <p:cNvPr id="6563" name="Circle"/>
          <p:cNvSpPr/>
          <p:nvPr/>
        </p:nvSpPr>
        <p:spPr>
          <a:xfrm>
            <a:off x="7162800" y="3929062"/>
            <a:ext cx="400050" cy="400051"/>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64" name="Circle"/>
          <p:cNvSpPr/>
          <p:nvPr/>
        </p:nvSpPr>
        <p:spPr>
          <a:xfrm>
            <a:off x="8229600" y="3929062"/>
            <a:ext cx="400050" cy="400051"/>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65" name="Circle"/>
          <p:cNvSpPr/>
          <p:nvPr/>
        </p:nvSpPr>
        <p:spPr>
          <a:xfrm>
            <a:off x="7296150" y="4995862"/>
            <a:ext cx="400050" cy="400051"/>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66" name="Circle"/>
          <p:cNvSpPr/>
          <p:nvPr/>
        </p:nvSpPr>
        <p:spPr>
          <a:xfrm>
            <a:off x="8229600" y="5529262"/>
            <a:ext cx="400050" cy="400051"/>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67" name="Circle"/>
          <p:cNvSpPr/>
          <p:nvPr/>
        </p:nvSpPr>
        <p:spPr>
          <a:xfrm>
            <a:off x="8896350" y="4595812"/>
            <a:ext cx="400050" cy="400051"/>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68" name="Line"/>
          <p:cNvSpPr/>
          <p:nvPr/>
        </p:nvSpPr>
        <p:spPr>
          <a:xfrm>
            <a:off x="7362825" y="4329112"/>
            <a:ext cx="133351" cy="666751"/>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69" name="Line"/>
          <p:cNvSpPr/>
          <p:nvPr/>
        </p:nvSpPr>
        <p:spPr>
          <a:xfrm>
            <a:off x="7637462" y="5337175"/>
            <a:ext cx="592138" cy="392113"/>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70" name="Line"/>
          <p:cNvSpPr/>
          <p:nvPr/>
        </p:nvSpPr>
        <p:spPr>
          <a:xfrm flipV="1">
            <a:off x="8570912" y="4937125"/>
            <a:ext cx="384176" cy="650875"/>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71" name="Line"/>
          <p:cNvSpPr/>
          <p:nvPr/>
        </p:nvSpPr>
        <p:spPr>
          <a:xfrm>
            <a:off x="8570912" y="4270374"/>
            <a:ext cx="384176" cy="384177"/>
          </a:xfrm>
          <a:prstGeom prst="line">
            <a:avLst/>
          </a:prstGeom>
          <a:ln w="38100">
            <a:solidFill>
              <a:srgbClr val="A7A7A7"/>
            </a:solidFill>
            <a:tailEnd type="triangle"/>
          </a:ln>
        </p:spPr>
        <p:txBody>
          <a:bodyPr lIns="45719" rIns="45719"/>
          <a:lstStyle/>
          <a:p>
            <a:pPr defTabSz="457200">
              <a:defRPr sz="1200">
                <a:latin typeface="+mn-lt"/>
                <a:ea typeface="+mn-ea"/>
                <a:cs typeface="+mn-cs"/>
                <a:sym typeface="Helvetica"/>
              </a:defRPr>
            </a:pPr>
            <a:endParaRPr/>
          </a:p>
        </p:txBody>
      </p:sp>
      <p:sp>
        <p:nvSpPr>
          <p:cNvPr id="6572" name="Line"/>
          <p:cNvSpPr/>
          <p:nvPr/>
        </p:nvSpPr>
        <p:spPr>
          <a:xfrm>
            <a:off x="7562850" y="4129087"/>
            <a:ext cx="666750" cy="1"/>
          </a:xfrm>
          <a:prstGeom prst="line">
            <a:avLst/>
          </a:prstGeom>
          <a:ln w="38100">
            <a:solidFill>
              <a:srgbClr val="660066"/>
            </a:solidFill>
            <a:headEnd type="triangle"/>
          </a:ln>
        </p:spPr>
        <p:txBody>
          <a:bodyPr lIns="45719" rIns="45719"/>
          <a:lstStyle/>
          <a:p>
            <a:pPr defTabSz="457200">
              <a:defRPr sz="1200">
                <a:latin typeface="+mn-lt"/>
                <a:ea typeface="+mn-ea"/>
                <a:cs typeface="+mn-cs"/>
                <a:sym typeface="Helvetica"/>
              </a:defRPr>
            </a:pPr>
            <a:endParaRPr/>
          </a:p>
        </p:txBody>
      </p:sp>
      <p:sp>
        <p:nvSpPr>
          <p:cNvPr id="6573" name="Line"/>
          <p:cNvSpPr/>
          <p:nvPr/>
        </p:nvSpPr>
        <p:spPr>
          <a:xfrm flipH="1">
            <a:off x="7637462" y="4270374"/>
            <a:ext cx="650876" cy="784227"/>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74" name="Line"/>
          <p:cNvSpPr/>
          <p:nvPr/>
        </p:nvSpPr>
        <p:spPr>
          <a:xfrm flipV="1">
            <a:off x="8429625" y="4329112"/>
            <a:ext cx="0" cy="1200151"/>
          </a:xfrm>
          <a:prstGeom prst="line">
            <a:avLst/>
          </a:prstGeom>
          <a:ln w="38100">
            <a:solidFill>
              <a:srgbClr val="660066"/>
            </a:solidFill>
            <a:headEnd type="triangle"/>
          </a:ln>
        </p:spPr>
        <p:txBody>
          <a:bodyPr lIns="45719" rIns="45719"/>
          <a:lstStyle/>
          <a:p>
            <a:pPr defTabSz="457200">
              <a:defRPr sz="1200">
                <a:latin typeface="+mn-lt"/>
                <a:ea typeface="+mn-ea"/>
                <a:cs typeface="+mn-cs"/>
                <a:sym typeface="Helvetica"/>
              </a:defRPr>
            </a:pPr>
            <a:endParaRPr/>
          </a:p>
        </p:txBody>
      </p:sp>
      <p:sp>
        <p:nvSpPr>
          <p:cNvPr id="6575" name="Line"/>
          <p:cNvSpPr/>
          <p:nvPr/>
        </p:nvSpPr>
        <p:spPr>
          <a:xfrm>
            <a:off x="7504112" y="4270374"/>
            <a:ext cx="1392238" cy="525464"/>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76" name="Circle"/>
          <p:cNvSpPr/>
          <p:nvPr/>
        </p:nvSpPr>
        <p:spPr>
          <a:xfrm>
            <a:off x="2971800" y="3848100"/>
            <a:ext cx="400050" cy="400050"/>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77" name="Circle"/>
          <p:cNvSpPr/>
          <p:nvPr/>
        </p:nvSpPr>
        <p:spPr>
          <a:xfrm>
            <a:off x="4038600" y="3848100"/>
            <a:ext cx="400050" cy="400050"/>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78" name="Circle"/>
          <p:cNvSpPr/>
          <p:nvPr/>
        </p:nvSpPr>
        <p:spPr>
          <a:xfrm>
            <a:off x="3105150" y="4914900"/>
            <a:ext cx="400050" cy="400050"/>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79" name="Circle"/>
          <p:cNvSpPr/>
          <p:nvPr/>
        </p:nvSpPr>
        <p:spPr>
          <a:xfrm>
            <a:off x="4038600" y="5448300"/>
            <a:ext cx="400050" cy="400050"/>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80" name="Circle"/>
          <p:cNvSpPr/>
          <p:nvPr/>
        </p:nvSpPr>
        <p:spPr>
          <a:xfrm>
            <a:off x="4705350" y="4514850"/>
            <a:ext cx="400050" cy="400050"/>
          </a:xfrm>
          <a:prstGeom prst="ellipse">
            <a:avLst/>
          </a:prstGeom>
          <a:solidFill>
            <a:srgbClr val="FFFFFF"/>
          </a:solidFill>
          <a:ln w="38100">
            <a:solidFill>
              <a:srgbClr val="660066"/>
            </a:solidFill>
          </a:ln>
        </p:spPr>
        <p:txBody>
          <a:bodyPr lIns="45719" rIns="45719" anchor="ctr"/>
          <a:lstStyle/>
          <a:p>
            <a:pPr>
              <a:defRPr sz="2400">
                <a:solidFill>
                  <a:srgbClr val="660066"/>
                </a:solidFill>
                <a:latin typeface="Times New Roman"/>
                <a:ea typeface="Times New Roman"/>
                <a:cs typeface="Times New Roman"/>
                <a:sym typeface="Times New Roman"/>
              </a:defRPr>
            </a:pPr>
            <a:endParaRPr/>
          </a:p>
        </p:txBody>
      </p:sp>
      <p:sp>
        <p:nvSpPr>
          <p:cNvPr id="6581" name="Line"/>
          <p:cNvSpPr/>
          <p:nvPr/>
        </p:nvSpPr>
        <p:spPr>
          <a:xfrm>
            <a:off x="3171824" y="4248149"/>
            <a:ext cx="133352" cy="666752"/>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82" name="Line"/>
          <p:cNvSpPr/>
          <p:nvPr/>
        </p:nvSpPr>
        <p:spPr>
          <a:xfrm>
            <a:off x="3446462" y="5256212"/>
            <a:ext cx="592139" cy="392113"/>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83" name="Line"/>
          <p:cNvSpPr/>
          <p:nvPr/>
        </p:nvSpPr>
        <p:spPr>
          <a:xfrm flipV="1">
            <a:off x="4379912" y="4856162"/>
            <a:ext cx="384176" cy="650876"/>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84" name="Line"/>
          <p:cNvSpPr/>
          <p:nvPr/>
        </p:nvSpPr>
        <p:spPr>
          <a:xfrm flipH="1" flipV="1">
            <a:off x="4379912" y="4189412"/>
            <a:ext cx="384176" cy="384176"/>
          </a:xfrm>
          <a:prstGeom prst="line">
            <a:avLst/>
          </a:prstGeom>
          <a:ln w="38100">
            <a:solidFill>
              <a:srgbClr val="A7A7A7"/>
            </a:solidFill>
            <a:tailEnd type="triangle"/>
          </a:ln>
        </p:spPr>
        <p:txBody>
          <a:bodyPr lIns="45719" rIns="45719"/>
          <a:lstStyle/>
          <a:p>
            <a:pPr defTabSz="457200">
              <a:defRPr sz="1200">
                <a:latin typeface="+mn-lt"/>
                <a:ea typeface="+mn-ea"/>
                <a:cs typeface="+mn-cs"/>
                <a:sym typeface="Helvetica"/>
              </a:defRPr>
            </a:pPr>
            <a:endParaRPr/>
          </a:p>
        </p:txBody>
      </p:sp>
      <p:sp>
        <p:nvSpPr>
          <p:cNvPr id="6585" name="Line"/>
          <p:cNvSpPr/>
          <p:nvPr/>
        </p:nvSpPr>
        <p:spPr>
          <a:xfrm>
            <a:off x="3371850" y="4048125"/>
            <a:ext cx="666750" cy="0"/>
          </a:xfrm>
          <a:prstGeom prst="line">
            <a:avLst/>
          </a:prstGeom>
          <a:ln w="38100">
            <a:solidFill>
              <a:srgbClr val="660066"/>
            </a:solidFill>
            <a:headEnd type="triangle"/>
          </a:ln>
        </p:spPr>
        <p:txBody>
          <a:bodyPr lIns="45719" rIns="45719"/>
          <a:lstStyle/>
          <a:p>
            <a:pPr defTabSz="457200">
              <a:defRPr sz="1200">
                <a:latin typeface="+mn-lt"/>
                <a:ea typeface="+mn-ea"/>
                <a:cs typeface="+mn-cs"/>
                <a:sym typeface="Helvetica"/>
              </a:defRPr>
            </a:pPr>
            <a:endParaRPr/>
          </a:p>
        </p:txBody>
      </p:sp>
      <p:sp>
        <p:nvSpPr>
          <p:cNvPr id="6586" name="Line"/>
          <p:cNvSpPr/>
          <p:nvPr/>
        </p:nvSpPr>
        <p:spPr>
          <a:xfrm flipH="1">
            <a:off x="3446462" y="4189412"/>
            <a:ext cx="650876" cy="784226"/>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
        <p:nvSpPr>
          <p:cNvPr id="6587" name="Line"/>
          <p:cNvSpPr/>
          <p:nvPr/>
        </p:nvSpPr>
        <p:spPr>
          <a:xfrm flipV="1">
            <a:off x="4238625" y="4248150"/>
            <a:ext cx="0" cy="1200150"/>
          </a:xfrm>
          <a:prstGeom prst="line">
            <a:avLst/>
          </a:prstGeom>
          <a:ln w="38100">
            <a:solidFill>
              <a:srgbClr val="660066"/>
            </a:solidFill>
            <a:headEnd type="triangle"/>
          </a:ln>
        </p:spPr>
        <p:txBody>
          <a:bodyPr lIns="45719" rIns="45719"/>
          <a:lstStyle/>
          <a:p>
            <a:pPr defTabSz="457200">
              <a:defRPr sz="1200">
                <a:latin typeface="+mn-lt"/>
                <a:ea typeface="+mn-ea"/>
                <a:cs typeface="+mn-cs"/>
                <a:sym typeface="Helvetica"/>
              </a:defRPr>
            </a:pPr>
            <a:endParaRPr/>
          </a:p>
        </p:txBody>
      </p:sp>
      <p:sp>
        <p:nvSpPr>
          <p:cNvPr id="6588" name="Line"/>
          <p:cNvSpPr/>
          <p:nvPr/>
        </p:nvSpPr>
        <p:spPr>
          <a:xfrm>
            <a:off x="3313112" y="4189412"/>
            <a:ext cx="1392238" cy="525464"/>
          </a:xfrm>
          <a:prstGeom prst="line">
            <a:avLst/>
          </a:prstGeom>
          <a:ln w="38100">
            <a:solidFill>
              <a:srgbClr val="660066"/>
            </a:solidFill>
            <a:tailEnd type="triangle"/>
          </a:ln>
        </p:spPr>
        <p:txBody>
          <a:bodyPr lIns="45719" rIns="45719"/>
          <a:lstStyle/>
          <a:p>
            <a:pPr defTabSz="457200">
              <a:defRPr sz="1200">
                <a:latin typeface="+mn-lt"/>
                <a:ea typeface="+mn-ea"/>
                <a:cs typeface="+mn-cs"/>
                <a:sym typeface="Helvetica"/>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368" name="Weighted Graphs"/>
          <p:cNvSpPr txBox="1">
            <a:spLocks noGrp="1"/>
          </p:cNvSpPr>
          <p:nvPr>
            <p:ph type="title"/>
          </p:nvPr>
        </p:nvSpPr>
        <p:spPr>
          <a:xfrm>
            <a:off x="838200" y="365125"/>
            <a:ext cx="10515600" cy="981354"/>
          </a:xfrm>
          <a:prstGeom prst="rect">
            <a:avLst/>
          </a:prstGeom>
        </p:spPr>
        <p:txBody>
          <a:bodyPr/>
          <a:lstStyle/>
          <a:p>
            <a:r>
              <a:t>Weighted Graphs</a:t>
            </a:r>
          </a:p>
        </p:txBody>
      </p:sp>
      <p:sp>
        <p:nvSpPr>
          <p:cNvPr id="369" name="The edges in a graph may have values associated with them known as their weights…"/>
          <p:cNvSpPr txBox="1">
            <a:spLocks noGrp="1"/>
          </p:cNvSpPr>
          <p:nvPr>
            <p:ph type="body" idx="1"/>
          </p:nvPr>
        </p:nvSpPr>
        <p:spPr>
          <a:xfrm>
            <a:off x="838200" y="1647930"/>
            <a:ext cx="10515600" cy="4529033"/>
          </a:xfrm>
          <a:prstGeom prst="rect">
            <a:avLst/>
          </a:prstGeom>
        </p:spPr>
        <p:txBody>
          <a:bodyPr/>
          <a:lstStyle/>
          <a:p>
            <a:r>
              <a:t>The edges in a graph may have values associated with them known as their </a:t>
            </a:r>
            <a:r>
              <a:rPr b="1">
                <a:solidFill>
                  <a:srgbClr val="CC0000"/>
                </a:solidFill>
              </a:rPr>
              <a:t>weights</a:t>
            </a:r>
            <a:endParaRPr>
              <a:solidFill>
                <a:srgbClr val="CC0000"/>
              </a:solidFill>
            </a:endParaRPr>
          </a:p>
          <a:p>
            <a:r>
              <a:t>A </a:t>
            </a:r>
            <a:r>
              <a:rPr b="1"/>
              <a:t>graph with weighted edges</a:t>
            </a:r>
            <a:r>
              <a:t> is known as a </a:t>
            </a:r>
            <a:r>
              <a:rPr b="1">
                <a:solidFill>
                  <a:srgbClr val="CC0000"/>
                </a:solidFill>
              </a:rPr>
              <a:t>weighted</a:t>
            </a:r>
            <a:r>
              <a:rPr>
                <a:solidFill>
                  <a:srgbClr val="CC0000"/>
                </a:solidFill>
              </a:rPr>
              <a:t> graph</a:t>
            </a:r>
          </a:p>
        </p:txBody>
      </p:sp>
      <p:pic>
        <p:nvPicPr>
          <p:cNvPr id="370" name="image1.png" descr="image1.png"/>
          <p:cNvPicPr>
            <a:picLocks noChangeAspect="1"/>
          </p:cNvPicPr>
          <p:nvPr/>
        </p:nvPicPr>
        <p:blipFill>
          <a:blip r:embed="rId2">
            <a:extLst/>
          </a:blip>
          <a:stretch>
            <a:fillRect/>
          </a:stretch>
        </p:blipFill>
        <p:spPr>
          <a:xfrm>
            <a:off x="1676400" y="3200400"/>
            <a:ext cx="8458200" cy="3143250"/>
          </a:xfrm>
          <a:prstGeom prst="rect">
            <a:avLst/>
          </a:prstGeom>
          <a:ln w="12700">
            <a:miter lim="400000"/>
          </a:ln>
        </p:spPr>
      </p:pic>
      <p:sp>
        <p:nvSpPr>
          <p:cNvPr id="371" name="Rectangle"/>
          <p:cNvSpPr/>
          <p:nvPr/>
        </p:nvSpPr>
        <p:spPr>
          <a:xfrm>
            <a:off x="1524000" y="2971800"/>
            <a:ext cx="1981200" cy="1371600"/>
          </a:xfrm>
          <a:prstGeom prst="rect">
            <a:avLst/>
          </a:prstGeom>
          <a:solidFill>
            <a:srgbClr val="FFFFFF"/>
          </a:solidFill>
          <a:ln w="12700">
            <a:miter lim="400000"/>
          </a:ln>
        </p:spPr>
        <p:txBody>
          <a:bodyPr lIns="45719" rIns="45719" anchor="ctr"/>
          <a:lstStyle/>
          <a:p>
            <a:endParaRPr/>
          </a:p>
        </p:txBody>
      </p:sp>
      <p:sp>
        <p:nvSpPr>
          <p:cNvPr id="372"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37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11</a:t>
            </a:fld>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0" name="Finding Strongly Connected Components"/>
          <p:cNvSpPr txBox="1">
            <a:spLocks noGrp="1"/>
          </p:cNvSpPr>
          <p:nvPr>
            <p:ph type="title"/>
          </p:nvPr>
        </p:nvSpPr>
        <p:spPr>
          <a:prstGeom prst="rect">
            <a:avLst/>
          </a:prstGeom>
        </p:spPr>
        <p:txBody>
          <a:bodyPr/>
          <a:lstStyle/>
          <a:p>
            <a:r>
              <a:t>Finding Strongly Connected Components</a:t>
            </a:r>
          </a:p>
        </p:txBody>
      </p:sp>
      <p:sp>
        <p:nvSpPr>
          <p:cNvPr id="6591" name="Input: A directed graph G = (V,E)…"/>
          <p:cNvSpPr txBox="1">
            <a:spLocks noGrp="1"/>
          </p:cNvSpPr>
          <p:nvPr>
            <p:ph type="body" sz="quarter" idx="1"/>
          </p:nvPr>
        </p:nvSpPr>
        <p:spPr>
          <a:xfrm>
            <a:off x="838200" y="1264373"/>
            <a:ext cx="10515600" cy="1584256"/>
          </a:xfrm>
          <a:prstGeom prst="rect">
            <a:avLst/>
          </a:prstGeom>
        </p:spPr>
        <p:txBody>
          <a:bodyPr/>
          <a:lstStyle/>
          <a:p>
            <a:pPr marL="320842" indent="-320842">
              <a:spcBef>
                <a:spcPts val="700"/>
              </a:spcBef>
              <a:buFontTx/>
              <a:defRPr sz="3200"/>
            </a:pPr>
            <a:r>
              <a:t>Input: A directed graph G = (V,E)</a:t>
            </a:r>
          </a:p>
          <a:p>
            <a:pPr marL="320842" indent="-320842">
              <a:spcBef>
                <a:spcPts val="700"/>
              </a:spcBef>
              <a:buFontTx/>
              <a:defRPr sz="3200"/>
            </a:pPr>
            <a:r>
              <a:t>Output: a partition of V into disjoint sets so that each set defines a strongly connected component (SCC) of G</a:t>
            </a:r>
          </a:p>
        </p:txBody>
      </p:sp>
      <p:sp>
        <p:nvSpPr>
          <p:cNvPr id="6592" name="Slide Number"/>
          <p:cNvSpPr txBox="1">
            <a:spLocks noGrp="1"/>
          </p:cNvSpPr>
          <p:nvPr>
            <p:ph type="sldNum" sz="quarter" idx="2"/>
          </p:nvPr>
        </p:nvSpPr>
        <p:spPr>
          <a:xfrm>
            <a:off x="8610600" y="6410642"/>
            <a:ext cx="2743200" cy="256541"/>
          </a:xfrm>
          <a:prstGeom prst="rect">
            <a:avLst/>
          </a:prstGeom>
          <a:extLst>
            <a:ext uri="{C572A759-6A51-4108-AA02-DFA0A04FC94B}">
              <ma14:wrappingTextBoxFlag xmlns:ma14="http://schemas.microsoft.com/office/mac/drawingml/2011/main" xmlns="" val="1"/>
            </a:ext>
          </a:extLst>
        </p:spPr>
        <p:txBody>
          <a:bodyPr/>
          <a:lstStyle>
            <a:lvl1pPr>
              <a:spcBef>
                <a:spcPts val="600"/>
              </a:spcBef>
              <a:defRPr sz="1000"/>
            </a:lvl1pPr>
          </a:lstStyle>
          <a:p>
            <a:fld id="{86CB4B4D-7CA3-9044-876B-883B54F8677D}" type="slidenum">
              <a:t>110</a:t>
            </a:fld>
            <a:endParaRPr/>
          </a:p>
        </p:txBody>
      </p:sp>
      <p:grpSp>
        <p:nvGrpSpPr>
          <p:cNvPr id="6671" name="Group"/>
          <p:cNvGrpSpPr/>
          <p:nvPr/>
        </p:nvGrpSpPr>
        <p:grpSpPr>
          <a:xfrm>
            <a:off x="1511559" y="2921765"/>
            <a:ext cx="8775896" cy="3748771"/>
            <a:chOff x="0" y="0"/>
            <a:chExt cx="8775895" cy="3748769"/>
          </a:xfrm>
        </p:grpSpPr>
        <p:sp>
          <p:nvSpPr>
            <p:cNvPr id="6593" name="Oval"/>
            <p:cNvSpPr/>
            <p:nvPr/>
          </p:nvSpPr>
          <p:spPr>
            <a:xfrm>
              <a:off x="8123" y="12185"/>
              <a:ext cx="706779" cy="517899"/>
            </a:xfrm>
            <a:prstGeom prst="ellipse">
              <a:avLst/>
            </a:prstGeom>
            <a:noFill/>
            <a:ln w="38100" cap="flat">
              <a:solidFill>
                <a:srgbClr val="FF0000"/>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594" name="Shape"/>
            <p:cNvSpPr/>
            <p:nvPr/>
          </p:nvSpPr>
          <p:spPr>
            <a:xfrm>
              <a:off x="2821016" y="1198271"/>
              <a:ext cx="73116" cy="40621"/>
            </a:xfrm>
            <a:custGeom>
              <a:avLst/>
              <a:gdLst/>
              <a:ahLst/>
              <a:cxnLst>
                <a:cxn ang="0">
                  <a:pos x="wd2" y="hd2"/>
                </a:cxn>
                <a:cxn ang="5400000">
                  <a:pos x="wd2" y="hd2"/>
                </a:cxn>
                <a:cxn ang="10800000">
                  <a:pos x="wd2" y="hd2"/>
                </a:cxn>
                <a:cxn ang="16200000">
                  <a:pos x="wd2" y="hd2"/>
                </a:cxn>
              </a:cxnLst>
              <a:rect l="0" t="0" r="r" b="b"/>
              <a:pathLst>
                <a:path w="21600" h="21600" extrusionOk="0">
                  <a:moveTo>
                    <a:pt x="21600" y="14040"/>
                  </a:moveTo>
                  <a:lnTo>
                    <a:pt x="21600" y="6480"/>
                  </a:lnTo>
                  <a:lnTo>
                    <a:pt x="16200" y="0"/>
                  </a:lnTo>
                  <a:lnTo>
                    <a:pt x="10800" y="0"/>
                  </a:lnTo>
                  <a:lnTo>
                    <a:pt x="5400" y="6480"/>
                  </a:lnTo>
                  <a:lnTo>
                    <a:pt x="0" y="14040"/>
                  </a:lnTo>
                  <a:lnTo>
                    <a:pt x="5400" y="21600"/>
                  </a:lnTo>
                  <a:lnTo>
                    <a:pt x="16200" y="21600"/>
                  </a:lnTo>
                  <a:lnTo>
                    <a:pt x="21600" y="1404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595" name="Shape"/>
            <p:cNvSpPr/>
            <p:nvPr/>
          </p:nvSpPr>
          <p:spPr>
            <a:xfrm>
              <a:off x="2821016" y="1141404"/>
              <a:ext cx="379792" cy="209191"/>
            </a:xfrm>
            <a:custGeom>
              <a:avLst/>
              <a:gdLst/>
              <a:ahLst/>
              <a:cxnLst>
                <a:cxn ang="0">
                  <a:pos x="wd2" y="hd2"/>
                </a:cxn>
                <a:cxn ang="5400000">
                  <a:pos x="wd2" y="hd2"/>
                </a:cxn>
                <a:cxn ang="10800000">
                  <a:pos x="wd2" y="hd2"/>
                </a:cxn>
                <a:cxn ang="16200000">
                  <a:pos x="wd2" y="hd2"/>
                </a:cxn>
              </a:cxnLst>
              <a:rect l="0" t="0" r="r" b="b"/>
              <a:pathLst>
                <a:path w="21600" h="21600" extrusionOk="0">
                  <a:moveTo>
                    <a:pt x="3119" y="8598"/>
                  </a:moveTo>
                  <a:lnTo>
                    <a:pt x="5198" y="0"/>
                  </a:lnTo>
                  <a:lnTo>
                    <a:pt x="21600" y="21600"/>
                  </a:lnTo>
                  <a:lnTo>
                    <a:pt x="0" y="15938"/>
                  </a:lnTo>
                  <a:lnTo>
                    <a:pt x="3119" y="8598"/>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596" name="Shape"/>
            <p:cNvSpPr/>
            <p:nvPr/>
          </p:nvSpPr>
          <p:spPr>
            <a:xfrm>
              <a:off x="2821016" y="1141404"/>
              <a:ext cx="379792" cy="209191"/>
            </a:xfrm>
            <a:custGeom>
              <a:avLst/>
              <a:gdLst/>
              <a:ahLst/>
              <a:cxnLst>
                <a:cxn ang="0">
                  <a:pos x="wd2" y="hd2"/>
                </a:cxn>
                <a:cxn ang="5400000">
                  <a:pos x="wd2" y="hd2"/>
                </a:cxn>
                <a:cxn ang="10800000">
                  <a:pos x="wd2" y="hd2"/>
                </a:cxn>
                <a:cxn ang="16200000">
                  <a:pos x="wd2" y="hd2"/>
                </a:cxn>
              </a:cxnLst>
              <a:rect l="0" t="0" r="r" b="b"/>
              <a:pathLst>
                <a:path w="21600" h="21600" extrusionOk="0">
                  <a:moveTo>
                    <a:pt x="3119" y="8598"/>
                  </a:moveTo>
                  <a:lnTo>
                    <a:pt x="5198" y="0"/>
                  </a:lnTo>
                  <a:lnTo>
                    <a:pt x="21600" y="21600"/>
                  </a:lnTo>
                  <a:lnTo>
                    <a:pt x="0" y="15938"/>
                  </a:lnTo>
                  <a:lnTo>
                    <a:pt x="3119" y="8598"/>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597" name="Shape"/>
            <p:cNvSpPr/>
            <p:nvPr/>
          </p:nvSpPr>
          <p:spPr>
            <a:xfrm>
              <a:off x="306676" y="223406"/>
              <a:ext cx="73116" cy="69054"/>
            </a:xfrm>
            <a:custGeom>
              <a:avLst/>
              <a:gdLst/>
              <a:ahLst/>
              <a:cxnLst>
                <a:cxn ang="0">
                  <a:pos x="wd2" y="hd2"/>
                </a:cxn>
                <a:cxn ang="5400000">
                  <a:pos x="wd2" y="hd2"/>
                </a:cxn>
                <a:cxn ang="10800000">
                  <a:pos x="wd2" y="hd2"/>
                </a:cxn>
                <a:cxn ang="16200000">
                  <a:pos x="wd2" y="hd2"/>
                </a:cxn>
              </a:cxnLst>
              <a:rect l="0" t="0" r="r" b="b"/>
              <a:pathLst>
                <a:path w="21600" h="21600" extrusionOk="0">
                  <a:moveTo>
                    <a:pt x="21600" y="3812"/>
                  </a:moveTo>
                  <a:lnTo>
                    <a:pt x="10800" y="0"/>
                  </a:lnTo>
                  <a:lnTo>
                    <a:pt x="0" y="17153"/>
                  </a:lnTo>
                  <a:lnTo>
                    <a:pt x="10800" y="21600"/>
                  </a:lnTo>
                  <a:lnTo>
                    <a:pt x="21600" y="3812"/>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598" name="Shape"/>
            <p:cNvSpPr/>
            <p:nvPr/>
          </p:nvSpPr>
          <p:spPr>
            <a:xfrm>
              <a:off x="2839295" y="1184055"/>
              <a:ext cx="73116" cy="690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447"/>
                  </a:lnTo>
                  <a:lnTo>
                    <a:pt x="10800" y="21600"/>
                  </a:lnTo>
                  <a:lnTo>
                    <a:pt x="0" y="17153"/>
                  </a:lnTo>
                  <a:lnTo>
                    <a:pt x="10800"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599" name="Shape"/>
            <p:cNvSpPr/>
            <p:nvPr/>
          </p:nvSpPr>
          <p:spPr>
            <a:xfrm>
              <a:off x="343233" y="235592"/>
              <a:ext cx="2532620" cy="1003300"/>
            </a:xfrm>
            <a:custGeom>
              <a:avLst/>
              <a:gdLst/>
              <a:ahLst/>
              <a:cxnLst>
                <a:cxn ang="0">
                  <a:pos x="wd2" y="hd2"/>
                </a:cxn>
                <a:cxn ang="5400000">
                  <a:pos x="wd2" y="hd2"/>
                </a:cxn>
                <a:cxn ang="10800000">
                  <a:pos x="wd2" y="hd2"/>
                </a:cxn>
                <a:cxn ang="16200000">
                  <a:pos x="wd2" y="hd2"/>
                </a:cxn>
              </a:cxnLst>
              <a:rect l="0" t="0" r="r" b="b"/>
              <a:pathLst>
                <a:path w="21600" h="21600" extrusionOk="0">
                  <a:moveTo>
                    <a:pt x="312" y="0"/>
                  </a:moveTo>
                  <a:lnTo>
                    <a:pt x="0" y="1224"/>
                  </a:lnTo>
                  <a:lnTo>
                    <a:pt x="21288" y="21600"/>
                  </a:lnTo>
                  <a:lnTo>
                    <a:pt x="21600" y="20419"/>
                  </a:lnTo>
                  <a:lnTo>
                    <a:pt x="312"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0" name="Shape"/>
            <p:cNvSpPr/>
            <p:nvPr/>
          </p:nvSpPr>
          <p:spPr>
            <a:xfrm>
              <a:off x="1084537" y="333078"/>
              <a:ext cx="73116" cy="568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0" y="16200"/>
                  </a:lnTo>
                  <a:lnTo>
                    <a:pt x="10800" y="21600"/>
                  </a:lnTo>
                  <a:lnTo>
                    <a:pt x="16200" y="21600"/>
                  </a:lnTo>
                  <a:lnTo>
                    <a:pt x="21600" y="16200"/>
                  </a:lnTo>
                  <a:lnTo>
                    <a:pt x="21600" y="5400"/>
                  </a:lnTo>
                  <a:lnTo>
                    <a:pt x="16200" y="0"/>
                  </a:lnTo>
                  <a:lnTo>
                    <a:pt x="5400" y="0"/>
                  </a:lnTo>
                  <a:lnTo>
                    <a:pt x="0" y="108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1" name="Shape"/>
            <p:cNvSpPr/>
            <p:nvPr/>
          </p:nvSpPr>
          <p:spPr>
            <a:xfrm>
              <a:off x="759582" y="278242"/>
              <a:ext cx="379792" cy="166541"/>
            </a:xfrm>
            <a:custGeom>
              <a:avLst/>
              <a:gdLst/>
              <a:ahLst/>
              <a:cxnLst>
                <a:cxn ang="0">
                  <a:pos x="wd2" y="hd2"/>
                </a:cxn>
                <a:cxn ang="5400000">
                  <a:pos x="wd2" y="hd2"/>
                </a:cxn>
                <a:cxn ang="10800000">
                  <a:pos x="wd2" y="hd2"/>
                </a:cxn>
                <a:cxn ang="16200000">
                  <a:pos x="wd2" y="hd2"/>
                </a:cxn>
              </a:cxnLst>
              <a:rect l="0" t="0" r="r" b="b"/>
              <a:pathLst>
                <a:path w="21600" h="21600" extrusionOk="0">
                  <a:moveTo>
                    <a:pt x="20560" y="10800"/>
                  </a:moveTo>
                  <a:lnTo>
                    <a:pt x="18481" y="21600"/>
                  </a:lnTo>
                  <a:lnTo>
                    <a:pt x="0" y="0"/>
                  </a:lnTo>
                  <a:lnTo>
                    <a:pt x="21600" y="0"/>
                  </a:lnTo>
                  <a:lnTo>
                    <a:pt x="20560" y="10800"/>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2" name="Shape"/>
            <p:cNvSpPr/>
            <p:nvPr/>
          </p:nvSpPr>
          <p:spPr>
            <a:xfrm>
              <a:off x="759582" y="278242"/>
              <a:ext cx="379792" cy="166541"/>
            </a:xfrm>
            <a:custGeom>
              <a:avLst/>
              <a:gdLst/>
              <a:ahLst/>
              <a:cxnLst>
                <a:cxn ang="0">
                  <a:pos x="wd2" y="hd2"/>
                </a:cxn>
                <a:cxn ang="5400000">
                  <a:pos x="wd2" y="hd2"/>
                </a:cxn>
                <a:cxn ang="10800000">
                  <a:pos x="wd2" y="hd2"/>
                </a:cxn>
                <a:cxn ang="16200000">
                  <a:pos x="wd2" y="hd2"/>
                </a:cxn>
              </a:cxnLst>
              <a:rect l="0" t="0" r="r" b="b"/>
              <a:pathLst>
                <a:path w="21600" h="21600" extrusionOk="0">
                  <a:moveTo>
                    <a:pt x="20560" y="10800"/>
                  </a:moveTo>
                  <a:lnTo>
                    <a:pt x="18481" y="21600"/>
                  </a:lnTo>
                  <a:lnTo>
                    <a:pt x="0" y="0"/>
                  </a:lnTo>
                  <a:lnTo>
                    <a:pt x="21600" y="0"/>
                  </a:lnTo>
                  <a:lnTo>
                    <a:pt x="20560" y="108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3" name="Shape"/>
            <p:cNvSpPr/>
            <p:nvPr/>
          </p:nvSpPr>
          <p:spPr>
            <a:xfrm>
              <a:off x="5660311" y="1336377"/>
              <a:ext cx="54838" cy="69054"/>
            </a:xfrm>
            <a:custGeom>
              <a:avLst/>
              <a:gdLst/>
              <a:ahLst/>
              <a:cxnLst>
                <a:cxn ang="0">
                  <a:pos x="wd2" y="hd2"/>
                </a:cxn>
                <a:cxn ang="5400000">
                  <a:pos x="wd2" y="hd2"/>
                </a:cxn>
                <a:cxn ang="10800000">
                  <a:pos x="wd2" y="hd2"/>
                </a:cxn>
                <a:cxn ang="16200000">
                  <a:pos x="wd2" y="hd2"/>
                </a:cxn>
              </a:cxnLst>
              <a:rect l="0" t="0" r="r" b="b"/>
              <a:pathLst>
                <a:path w="21600" h="21600" extrusionOk="0">
                  <a:moveTo>
                    <a:pt x="0" y="17788"/>
                  </a:moveTo>
                  <a:lnTo>
                    <a:pt x="14400" y="21600"/>
                  </a:lnTo>
                  <a:lnTo>
                    <a:pt x="21600" y="4447"/>
                  </a:lnTo>
                  <a:lnTo>
                    <a:pt x="7200" y="0"/>
                  </a:lnTo>
                  <a:lnTo>
                    <a:pt x="0" y="17788"/>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4" name="Shape"/>
            <p:cNvSpPr/>
            <p:nvPr/>
          </p:nvSpPr>
          <p:spPr>
            <a:xfrm>
              <a:off x="1084537" y="333078"/>
              <a:ext cx="54837" cy="56869"/>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lnTo>
                    <a:pt x="0" y="21600"/>
                  </a:lnTo>
                  <a:lnTo>
                    <a:pt x="7200" y="0"/>
                  </a:lnTo>
                  <a:lnTo>
                    <a:pt x="21600" y="0"/>
                  </a:lnTo>
                  <a:lnTo>
                    <a:pt x="14400" y="216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5" name="Shape"/>
            <p:cNvSpPr/>
            <p:nvPr/>
          </p:nvSpPr>
          <p:spPr>
            <a:xfrm>
              <a:off x="1121095" y="333078"/>
              <a:ext cx="4557496" cy="1060167"/>
            </a:xfrm>
            <a:custGeom>
              <a:avLst/>
              <a:gdLst/>
              <a:ahLst/>
              <a:cxnLst>
                <a:cxn ang="0">
                  <a:pos x="wd2" y="hd2"/>
                </a:cxn>
                <a:cxn ang="5400000">
                  <a:pos x="wd2" y="hd2"/>
                </a:cxn>
                <a:cxn ang="10800000">
                  <a:pos x="wd2" y="hd2"/>
                </a:cxn>
                <a:cxn ang="16200000">
                  <a:pos x="wd2" y="hd2"/>
                </a:cxn>
              </a:cxnLst>
              <a:rect l="0" t="0" r="r" b="b"/>
              <a:pathLst>
                <a:path w="21600" h="21600" extrusionOk="0">
                  <a:moveTo>
                    <a:pt x="21513" y="21600"/>
                  </a:moveTo>
                  <a:lnTo>
                    <a:pt x="21600" y="20441"/>
                  </a:lnTo>
                  <a:lnTo>
                    <a:pt x="87" y="0"/>
                  </a:lnTo>
                  <a:lnTo>
                    <a:pt x="0" y="1159"/>
                  </a:lnTo>
                  <a:lnTo>
                    <a:pt x="21513" y="216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6" name="Oval"/>
            <p:cNvSpPr/>
            <p:nvPr/>
          </p:nvSpPr>
          <p:spPr>
            <a:xfrm>
              <a:off x="324955" y="2812892"/>
              <a:ext cx="73116" cy="54837"/>
            </a:xfrm>
            <a:prstGeom prst="ellipse">
              <a:avLst/>
            </a:pr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7" name="Shape"/>
            <p:cNvSpPr/>
            <p:nvPr/>
          </p:nvSpPr>
          <p:spPr>
            <a:xfrm>
              <a:off x="253871" y="2841326"/>
              <a:ext cx="215283" cy="2924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lnTo>
                    <a:pt x="10800" y="21600"/>
                  </a:lnTo>
                  <a:lnTo>
                    <a:pt x="0" y="0"/>
                  </a:lnTo>
                  <a:lnTo>
                    <a:pt x="10800" y="0"/>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8" name="Shape"/>
            <p:cNvSpPr/>
            <p:nvPr/>
          </p:nvSpPr>
          <p:spPr>
            <a:xfrm>
              <a:off x="253871" y="2841326"/>
              <a:ext cx="215283" cy="2924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lnTo>
                    <a:pt x="10800" y="21600"/>
                  </a:lnTo>
                  <a:lnTo>
                    <a:pt x="0" y="0"/>
                  </a:lnTo>
                  <a:lnTo>
                    <a:pt x="10800"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09" name="Rectangle"/>
            <p:cNvSpPr/>
            <p:nvPr/>
          </p:nvSpPr>
          <p:spPr>
            <a:xfrm>
              <a:off x="324955" y="235592"/>
              <a:ext cx="73116" cy="28435"/>
            </a:xfrm>
            <a:prstGeom prst="rect">
              <a:avLst/>
            </a:pr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0" name="Rectangle"/>
            <p:cNvSpPr/>
            <p:nvPr/>
          </p:nvSpPr>
          <p:spPr>
            <a:xfrm>
              <a:off x="324955" y="2827109"/>
              <a:ext cx="73116" cy="28434"/>
            </a:xfrm>
            <a:prstGeom prst="rect">
              <a:avLst/>
            </a:pr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1" name="Rectangle"/>
            <p:cNvSpPr/>
            <p:nvPr/>
          </p:nvSpPr>
          <p:spPr>
            <a:xfrm>
              <a:off x="324955" y="264026"/>
              <a:ext cx="73116" cy="3245490"/>
            </a:xfrm>
            <a:prstGeom prst="rect">
              <a:avLst/>
            </a:pr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2" name="Shape"/>
            <p:cNvSpPr/>
            <p:nvPr/>
          </p:nvSpPr>
          <p:spPr>
            <a:xfrm>
              <a:off x="1681642" y="2520432"/>
              <a:ext cx="73116" cy="54838"/>
            </a:xfrm>
            <a:custGeom>
              <a:avLst/>
              <a:gdLst/>
              <a:ahLst/>
              <a:cxnLst>
                <a:cxn ang="0">
                  <a:pos x="wd2" y="hd2"/>
                </a:cxn>
                <a:cxn ang="5400000">
                  <a:pos x="wd2" y="hd2"/>
                </a:cxn>
                <a:cxn ang="10800000">
                  <a:pos x="wd2" y="hd2"/>
                </a:cxn>
                <a:cxn ang="16200000">
                  <a:pos x="wd2" y="hd2"/>
                </a:cxn>
              </a:cxnLst>
              <a:rect l="0" t="0" r="r" b="b"/>
              <a:pathLst>
                <a:path w="21600" h="21600" extrusionOk="0">
                  <a:moveTo>
                    <a:pt x="16200" y="5600"/>
                  </a:moveTo>
                  <a:lnTo>
                    <a:pt x="10800" y="0"/>
                  </a:lnTo>
                  <a:lnTo>
                    <a:pt x="0" y="5600"/>
                  </a:lnTo>
                  <a:lnTo>
                    <a:pt x="0" y="21600"/>
                  </a:lnTo>
                  <a:lnTo>
                    <a:pt x="16200" y="21600"/>
                  </a:lnTo>
                  <a:lnTo>
                    <a:pt x="21600" y="11200"/>
                  </a:lnTo>
                  <a:lnTo>
                    <a:pt x="16200" y="56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3" name="Shape"/>
            <p:cNvSpPr/>
            <p:nvPr/>
          </p:nvSpPr>
          <p:spPr>
            <a:xfrm>
              <a:off x="1645085" y="2368110"/>
              <a:ext cx="361513" cy="235593"/>
            </a:xfrm>
            <a:custGeom>
              <a:avLst/>
              <a:gdLst/>
              <a:ahLst/>
              <a:cxnLst>
                <a:cxn ang="0">
                  <a:pos x="wd2" y="hd2"/>
                </a:cxn>
                <a:cxn ang="5400000">
                  <a:pos x="wd2" y="hd2"/>
                </a:cxn>
                <a:cxn ang="10800000">
                  <a:pos x="wd2" y="hd2"/>
                </a:cxn>
                <a:cxn ang="16200000">
                  <a:pos x="wd2" y="hd2"/>
                </a:cxn>
              </a:cxnLst>
              <a:rect l="0" t="0" r="r" b="b"/>
              <a:pathLst>
                <a:path w="21600" h="21600" extrusionOk="0">
                  <a:moveTo>
                    <a:pt x="4369" y="16572"/>
                  </a:moveTo>
                  <a:lnTo>
                    <a:pt x="0" y="10055"/>
                  </a:lnTo>
                  <a:lnTo>
                    <a:pt x="21600" y="0"/>
                  </a:lnTo>
                  <a:lnTo>
                    <a:pt x="8737" y="21600"/>
                  </a:lnTo>
                  <a:lnTo>
                    <a:pt x="4369" y="16572"/>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4" name="Shape"/>
            <p:cNvSpPr/>
            <p:nvPr/>
          </p:nvSpPr>
          <p:spPr>
            <a:xfrm>
              <a:off x="1645085" y="2368110"/>
              <a:ext cx="361513" cy="235593"/>
            </a:xfrm>
            <a:custGeom>
              <a:avLst/>
              <a:gdLst/>
              <a:ahLst/>
              <a:cxnLst>
                <a:cxn ang="0">
                  <a:pos x="wd2" y="hd2"/>
                </a:cxn>
                <a:cxn ang="5400000">
                  <a:pos x="wd2" y="hd2"/>
                </a:cxn>
                <a:cxn ang="10800000">
                  <a:pos x="wd2" y="hd2"/>
                </a:cxn>
                <a:cxn ang="16200000">
                  <a:pos x="wd2" y="hd2"/>
                </a:cxn>
              </a:cxnLst>
              <a:rect l="0" t="0" r="r" b="b"/>
              <a:pathLst>
                <a:path w="21600" h="21600" extrusionOk="0">
                  <a:moveTo>
                    <a:pt x="4369" y="16572"/>
                  </a:moveTo>
                  <a:lnTo>
                    <a:pt x="0" y="10055"/>
                  </a:lnTo>
                  <a:lnTo>
                    <a:pt x="21600" y="0"/>
                  </a:lnTo>
                  <a:lnTo>
                    <a:pt x="8737" y="21600"/>
                  </a:lnTo>
                  <a:lnTo>
                    <a:pt x="4369" y="16572"/>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5" name="Shape"/>
            <p:cNvSpPr/>
            <p:nvPr/>
          </p:nvSpPr>
          <p:spPr>
            <a:xfrm>
              <a:off x="306676" y="3412028"/>
              <a:ext cx="91395" cy="54837"/>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lnTo>
                    <a:pt x="0" y="5600"/>
                  </a:lnTo>
                  <a:lnTo>
                    <a:pt x="12960" y="21600"/>
                  </a:lnTo>
                  <a:lnTo>
                    <a:pt x="21600" y="16000"/>
                  </a:lnTo>
                  <a:lnTo>
                    <a:pt x="8640"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6" name="Shape"/>
            <p:cNvSpPr/>
            <p:nvPr/>
          </p:nvSpPr>
          <p:spPr>
            <a:xfrm>
              <a:off x="1699921" y="2506216"/>
              <a:ext cx="73116" cy="69054"/>
            </a:xfrm>
            <a:custGeom>
              <a:avLst/>
              <a:gdLst/>
              <a:ahLst/>
              <a:cxnLst>
                <a:cxn ang="0">
                  <a:pos x="wd2" y="hd2"/>
                </a:cxn>
                <a:cxn ang="5400000">
                  <a:pos x="wd2" y="hd2"/>
                </a:cxn>
                <a:cxn ang="10800000">
                  <a:pos x="wd2" y="hd2"/>
                </a:cxn>
                <a:cxn ang="16200000">
                  <a:pos x="wd2" y="hd2"/>
                </a:cxn>
              </a:cxnLst>
              <a:rect l="0" t="0" r="r" b="b"/>
              <a:pathLst>
                <a:path w="21600" h="21600" extrusionOk="0">
                  <a:moveTo>
                    <a:pt x="0" y="8894"/>
                  </a:moveTo>
                  <a:lnTo>
                    <a:pt x="10800" y="0"/>
                  </a:lnTo>
                  <a:lnTo>
                    <a:pt x="21600" y="17788"/>
                  </a:lnTo>
                  <a:lnTo>
                    <a:pt x="16200" y="21600"/>
                  </a:lnTo>
                  <a:lnTo>
                    <a:pt x="0" y="8894"/>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7" name="Shape"/>
            <p:cNvSpPr/>
            <p:nvPr/>
          </p:nvSpPr>
          <p:spPr>
            <a:xfrm>
              <a:off x="343233" y="2534649"/>
              <a:ext cx="1411525" cy="917999"/>
            </a:xfrm>
            <a:custGeom>
              <a:avLst/>
              <a:gdLst/>
              <a:ahLst/>
              <a:cxnLst>
                <a:cxn ang="0">
                  <a:pos x="wd2" y="hd2"/>
                </a:cxn>
                <a:cxn ang="5400000">
                  <a:pos x="wd2" y="hd2"/>
                </a:cxn>
                <a:cxn ang="10800000">
                  <a:pos x="wd2" y="hd2"/>
                </a:cxn>
                <a:cxn ang="16200000">
                  <a:pos x="wd2" y="hd2"/>
                </a:cxn>
              </a:cxnLst>
              <a:rect l="0" t="0" r="r" b="b"/>
              <a:pathLst>
                <a:path w="21600" h="21600" extrusionOk="0">
                  <a:moveTo>
                    <a:pt x="0" y="20644"/>
                  </a:moveTo>
                  <a:lnTo>
                    <a:pt x="839" y="21600"/>
                  </a:lnTo>
                  <a:lnTo>
                    <a:pt x="21600" y="956"/>
                  </a:lnTo>
                  <a:lnTo>
                    <a:pt x="20761" y="0"/>
                  </a:lnTo>
                  <a:lnTo>
                    <a:pt x="0" y="20644"/>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8" name="Shape"/>
            <p:cNvSpPr/>
            <p:nvPr/>
          </p:nvSpPr>
          <p:spPr>
            <a:xfrm>
              <a:off x="3525763" y="2758056"/>
              <a:ext cx="73115" cy="54837"/>
            </a:xfrm>
            <a:custGeom>
              <a:avLst/>
              <a:gdLst/>
              <a:ahLst/>
              <a:cxnLst>
                <a:cxn ang="0">
                  <a:pos x="wd2" y="hd2"/>
                </a:cxn>
                <a:cxn ang="5400000">
                  <a:pos x="wd2" y="hd2"/>
                </a:cxn>
                <a:cxn ang="10800000">
                  <a:pos x="wd2" y="hd2"/>
                </a:cxn>
                <a:cxn ang="16200000">
                  <a:pos x="wd2" y="hd2"/>
                </a:cxn>
              </a:cxnLst>
              <a:rect l="0" t="0" r="r" b="b"/>
              <a:pathLst>
                <a:path w="21600" h="21600" extrusionOk="0">
                  <a:moveTo>
                    <a:pt x="21600" y="10400"/>
                  </a:moveTo>
                  <a:lnTo>
                    <a:pt x="16200" y="4800"/>
                  </a:lnTo>
                  <a:lnTo>
                    <a:pt x="5400" y="0"/>
                  </a:lnTo>
                  <a:lnTo>
                    <a:pt x="0" y="4800"/>
                  </a:lnTo>
                  <a:lnTo>
                    <a:pt x="0" y="16000"/>
                  </a:lnTo>
                  <a:lnTo>
                    <a:pt x="5400" y="21600"/>
                  </a:lnTo>
                  <a:lnTo>
                    <a:pt x="10800" y="21600"/>
                  </a:lnTo>
                  <a:lnTo>
                    <a:pt x="21600" y="104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19" name="Shape"/>
            <p:cNvSpPr/>
            <p:nvPr/>
          </p:nvSpPr>
          <p:spPr>
            <a:xfrm>
              <a:off x="3544041" y="2715406"/>
              <a:ext cx="379793" cy="152323"/>
            </a:xfrm>
            <a:custGeom>
              <a:avLst/>
              <a:gdLst/>
              <a:ahLst/>
              <a:cxnLst>
                <a:cxn ang="0">
                  <a:pos x="wd2" y="hd2"/>
                </a:cxn>
                <a:cxn ang="5400000">
                  <a:pos x="wd2" y="hd2"/>
                </a:cxn>
                <a:cxn ang="10800000">
                  <a:pos x="wd2" y="hd2"/>
                </a:cxn>
                <a:cxn ang="16200000">
                  <a:pos x="wd2" y="hd2"/>
                </a:cxn>
              </a:cxnLst>
              <a:rect l="0" t="0" r="r" b="b"/>
              <a:pathLst>
                <a:path w="21600" h="21600" extrusionOk="0">
                  <a:moveTo>
                    <a:pt x="1040" y="9792"/>
                  </a:moveTo>
                  <a:lnTo>
                    <a:pt x="0" y="0"/>
                  </a:lnTo>
                  <a:lnTo>
                    <a:pt x="21600" y="0"/>
                  </a:lnTo>
                  <a:lnTo>
                    <a:pt x="3119" y="21600"/>
                  </a:lnTo>
                  <a:lnTo>
                    <a:pt x="1040" y="9792"/>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0" name="Shape"/>
            <p:cNvSpPr/>
            <p:nvPr/>
          </p:nvSpPr>
          <p:spPr>
            <a:xfrm>
              <a:off x="3544041" y="2715406"/>
              <a:ext cx="379793" cy="152323"/>
            </a:xfrm>
            <a:custGeom>
              <a:avLst/>
              <a:gdLst/>
              <a:ahLst/>
              <a:cxnLst>
                <a:cxn ang="0">
                  <a:pos x="wd2" y="hd2"/>
                </a:cxn>
                <a:cxn ang="5400000">
                  <a:pos x="wd2" y="hd2"/>
                </a:cxn>
                <a:cxn ang="10800000">
                  <a:pos x="wd2" y="hd2"/>
                </a:cxn>
                <a:cxn ang="16200000">
                  <a:pos x="wd2" y="hd2"/>
                </a:cxn>
              </a:cxnLst>
              <a:rect l="0" t="0" r="r" b="b"/>
              <a:pathLst>
                <a:path w="21600" h="21600" extrusionOk="0">
                  <a:moveTo>
                    <a:pt x="1040" y="9792"/>
                  </a:moveTo>
                  <a:lnTo>
                    <a:pt x="0" y="0"/>
                  </a:lnTo>
                  <a:lnTo>
                    <a:pt x="21600" y="0"/>
                  </a:lnTo>
                  <a:lnTo>
                    <a:pt x="3119" y="21600"/>
                  </a:lnTo>
                  <a:lnTo>
                    <a:pt x="1040" y="9792"/>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1" name="Shape"/>
            <p:cNvSpPr/>
            <p:nvPr/>
          </p:nvSpPr>
          <p:spPr>
            <a:xfrm>
              <a:off x="324955" y="3397811"/>
              <a:ext cx="54837" cy="69054"/>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0" y="4447"/>
                  </a:lnTo>
                  <a:lnTo>
                    <a:pt x="7200" y="21600"/>
                  </a:lnTo>
                  <a:lnTo>
                    <a:pt x="21600" y="17153"/>
                  </a:lnTo>
                  <a:lnTo>
                    <a:pt x="14400"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2" name="Shape"/>
            <p:cNvSpPr/>
            <p:nvPr/>
          </p:nvSpPr>
          <p:spPr>
            <a:xfrm>
              <a:off x="3544041" y="2758056"/>
              <a:ext cx="54837" cy="548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00" y="0"/>
                  </a:lnTo>
                  <a:lnTo>
                    <a:pt x="21600" y="21600"/>
                  </a:lnTo>
                  <a:lnTo>
                    <a:pt x="7200" y="21600"/>
                  </a:lnTo>
                  <a:lnTo>
                    <a:pt x="0"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3" name="Shape"/>
            <p:cNvSpPr/>
            <p:nvPr/>
          </p:nvSpPr>
          <p:spPr>
            <a:xfrm>
              <a:off x="361512" y="2758056"/>
              <a:ext cx="3200809" cy="694592"/>
            </a:xfrm>
            <a:custGeom>
              <a:avLst/>
              <a:gdLst/>
              <a:ahLst/>
              <a:cxnLst>
                <a:cxn ang="0">
                  <a:pos x="wd2" y="hd2"/>
                </a:cxn>
                <a:cxn ang="5400000">
                  <a:pos x="wd2" y="hd2"/>
                </a:cxn>
                <a:cxn ang="10800000">
                  <a:pos x="wd2" y="hd2"/>
                </a:cxn>
                <a:cxn ang="16200000">
                  <a:pos x="wd2" y="hd2"/>
                </a:cxn>
              </a:cxnLst>
              <a:rect l="0" t="0" r="r" b="b"/>
              <a:pathLst>
                <a:path w="21600" h="21600" extrusionOk="0">
                  <a:moveTo>
                    <a:pt x="0" y="19895"/>
                  </a:moveTo>
                  <a:lnTo>
                    <a:pt x="123" y="21600"/>
                  </a:lnTo>
                  <a:lnTo>
                    <a:pt x="21600" y="1705"/>
                  </a:lnTo>
                  <a:lnTo>
                    <a:pt x="21477" y="0"/>
                  </a:lnTo>
                  <a:lnTo>
                    <a:pt x="0" y="19895"/>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4" name="Oval"/>
            <p:cNvSpPr/>
            <p:nvPr/>
          </p:nvSpPr>
          <p:spPr>
            <a:xfrm>
              <a:off x="1102816" y="3397811"/>
              <a:ext cx="73116" cy="54838"/>
            </a:xfrm>
            <a:prstGeom prst="ellipse">
              <a:avLst/>
            </a:pr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5" name="Shape"/>
            <p:cNvSpPr/>
            <p:nvPr/>
          </p:nvSpPr>
          <p:spPr>
            <a:xfrm>
              <a:off x="759582" y="3342975"/>
              <a:ext cx="379792" cy="1665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21600" y="21600"/>
                  </a:lnTo>
                  <a:lnTo>
                    <a:pt x="0" y="10800"/>
                  </a:lnTo>
                  <a:lnTo>
                    <a:pt x="21600" y="0"/>
                  </a:lnTo>
                  <a:lnTo>
                    <a:pt x="21600" y="10800"/>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6" name="Shape"/>
            <p:cNvSpPr/>
            <p:nvPr/>
          </p:nvSpPr>
          <p:spPr>
            <a:xfrm>
              <a:off x="759582" y="3342975"/>
              <a:ext cx="379792" cy="1665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21600" y="21600"/>
                  </a:lnTo>
                  <a:lnTo>
                    <a:pt x="0" y="10800"/>
                  </a:lnTo>
                  <a:lnTo>
                    <a:pt x="21600" y="0"/>
                  </a:lnTo>
                  <a:lnTo>
                    <a:pt x="21600" y="108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7" name="Rectangle"/>
            <p:cNvSpPr/>
            <p:nvPr/>
          </p:nvSpPr>
          <p:spPr>
            <a:xfrm>
              <a:off x="5660311" y="3397811"/>
              <a:ext cx="36559" cy="54838"/>
            </a:xfrm>
            <a:prstGeom prst="rect">
              <a:avLst/>
            </a:pr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8" name="Rectangle"/>
            <p:cNvSpPr/>
            <p:nvPr/>
          </p:nvSpPr>
          <p:spPr>
            <a:xfrm>
              <a:off x="1102816" y="3397811"/>
              <a:ext cx="36558" cy="54838"/>
            </a:xfrm>
            <a:prstGeom prst="rect">
              <a:avLst/>
            </a:pr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29" name="Rectangle"/>
            <p:cNvSpPr/>
            <p:nvPr/>
          </p:nvSpPr>
          <p:spPr>
            <a:xfrm>
              <a:off x="1139373" y="3397811"/>
              <a:ext cx="4520939" cy="54838"/>
            </a:xfrm>
            <a:prstGeom prst="rect">
              <a:avLst/>
            </a:pr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0" name="Shape"/>
            <p:cNvSpPr/>
            <p:nvPr/>
          </p:nvSpPr>
          <p:spPr>
            <a:xfrm>
              <a:off x="3418121" y="2394512"/>
              <a:ext cx="73116" cy="56869"/>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21600" y="5400"/>
                  </a:lnTo>
                  <a:lnTo>
                    <a:pt x="16200" y="0"/>
                  </a:lnTo>
                  <a:lnTo>
                    <a:pt x="5400" y="0"/>
                  </a:lnTo>
                  <a:lnTo>
                    <a:pt x="0" y="5400"/>
                  </a:lnTo>
                  <a:lnTo>
                    <a:pt x="0" y="16200"/>
                  </a:lnTo>
                  <a:lnTo>
                    <a:pt x="5400" y="21600"/>
                  </a:lnTo>
                  <a:lnTo>
                    <a:pt x="16200" y="21600"/>
                  </a:lnTo>
                  <a:lnTo>
                    <a:pt x="21600" y="162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1" name="Shape"/>
            <p:cNvSpPr/>
            <p:nvPr/>
          </p:nvSpPr>
          <p:spPr>
            <a:xfrm>
              <a:off x="3436400" y="2339676"/>
              <a:ext cx="379792" cy="166541"/>
            </a:xfrm>
            <a:custGeom>
              <a:avLst/>
              <a:gdLst/>
              <a:ahLst/>
              <a:cxnLst>
                <a:cxn ang="0">
                  <a:pos x="wd2" y="hd2"/>
                </a:cxn>
                <a:cxn ang="5400000">
                  <a:pos x="wd2" y="hd2"/>
                </a:cxn>
                <a:cxn ang="10800000">
                  <a:pos x="wd2" y="hd2"/>
                </a:cxn>
                <a:cxn ang="16200000">
                  <a:pos x="wd2" y="hd2"/>
                </a:cxn>
              </a:cxnLst>
              <a:rect l="0" t="0" r="r" b="b"/>
              <a:pathLst>
                <a:path w="21600" h="21600" extrusionOk="0">
                  <a:moveTo>
                    <a:pt x="2079" y="10800"/>
                  </a:moveTo>
                  <a:lnTo>
                    <a:pt x="3119" y="0"/>
                  </a:lnTo>
                  <a:lnTo>
                    <a:pt x="21600" y="21600"/>
                  </a:lnTo>
                  <a:lnTo>
                    <a:pt x="0" y="21600"/>
                  </a:lnTo>
                  <a:lnTo>
                    <a:pt x="2079" y="10800"/>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2" name="Shape"/>
            <p:cNvSpPr/>
            <p:nvPr/>
          </p:nvSpPr>
          <p:spPr>
            <a:xfrm>
              <a:off x="3436400" y="2339676"/>
              <a:ext cx="379792" cy="166541"/>
            </a:xfrm>
            <a:custGeom>
              <a:avLst/>
              <a:gdLst/>
              <a:ahLst/>
              <a:cxnLst>
                <a:cxn ang="0">
                  <a:pos x="wd2" y="hd2"/>
                </a:cxn>
                <a:cxn ang="5400000">
                  <a:pos x="wd2" y="hd2"/>
                </a:cxn>
                <a:cxn ang="10800000">
                  <a:pos x="wd2" y="hd2"/>
                </a:cxn>
                <a:cxn ang="16200000">
                  <a:pos x="wd2" y="hd2"/>
                </a:cxn>
              </a:cxnLst>
              <a:rect l="0" t="0" r="r" b="b"/>
              <a:pathLst>
                <a:path w="21600" h="21600" extrusionOk="0">
                  <a:moveTo>
                    <a:pt x="2079" y="10800"/>
                  </a:moveTo>
                  <a:lnTo>
                    <a:pt x="3119" y="0"/>
                  </a:lnTo>
                  <a:lnTo>
                    <a:pt x="21600" y="21600"/>
                  </a:lnTo>
                  <a:lnTo>
                    <a:pt x="0" y="21600"/>
                  </a:lnTo>
                  <a:lnTo>
                    <a:pt x="2079" y="108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3" name="Shape"/>
            <p:cNvSpPr/>
            <p:nvPr/>
          </p:nvSpPr>
          <p:spPr>
            <a:xfrm>
              <a:off x="2242190" y="2116270"/>
              <a:ext cx="54837" cy="568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7200" y="0"/>
                  </a:lnTo>
                  <a:lnTo>
                    <a:pt x="0" y="21600"/>
                  </a:lnTo>
                  <a:lnTo>
                    <a:pt x="14400" y="21600"/>
                  </a:lnTo>
                  <a:lnTo>
                    <a:pt x="21600"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4" name="Shape"/>
            <p:cNvSpPr/>
            <p:nvPr/>
          </p:nvSpPr>
          <p:spPr>
            <a:xfrm>
              <a:off x="3454679" y="2394512"/>
              <a:ext cx="52806" cy="71085"/>
            </a:xfrm>
            <a:custGeom>
              <a:avLst/>
              <a:gdLst/>
              <a:ahLst/>
              <a:cxnLst>
                <a:cxn ang="0">
                  <a:pos x="wd2" y="hd2"/>
                </a:cxn>
                <a:cxn ang="5400000">
                  <a:pos x="wd2" y="hd2"/>
                </a:cxn>
                <a:cxn ang="10800000">
                  <a:pos x="wd2" y="hd2"/>
                </a:cxn>
                <a:cxn ang="16200000">
                  <a:pos x="wd2" y="hd2"/>
                </a:cxn>
              </a:cxnLst>
              <a:rect l="0" t="0" r="r" b="b"/>
              <a:pathLst>
                <a:path w="21600" h="21600" extrusionOk="0">
                  <a:moveTo>
                    <a:pt x="7477" y="0"/>
                  </a:moveTo>
                  <a:lnTo>
                    <a:pt x="21600" y="4320"/>
                  </a:lnTo>
                  <a:lnTo>
                    <a:pt x="14954" y="21600"/>
                  </a:lnTo>
                  <a:lnTo>
                    <a:pt x="0" y="17280"/>
                  </a:lnTo>
                  <a:lnTo>
                    <a:pt x="7477"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5" name="Shape"/>
            <p:cNvSpPr/>
            <p:nvPr/>
          </p:nvSpPr>
          <p:spPr>
            <a:xfrm>
              <a:off x="2278747" y="2116270"/>
              <a:ext cx="1194211" cy="335111"/>
            </a:xfrm>
            <a:custGeom>
              <a:avLst/>
              <a:gdLst/>
              <a:ahLst/>
              <a:cxnLst>
                <a:cxn ang="0">
                  <a:pos x="wd2" y="hd2"/>
                </a:cxn>
                <a:cxn ang="5400000">
                  <a:pos x="wd2" y="hd2"/>
                </a:cxn>
                <a:cxn ang="10800000">
                  <a:pos x="wd2" y="hd2"/>
                </a:cxn>
                <a:cxn ang="16200000">
                  <a:pos x="wd2" y="hd2"/>
                </a:cxn>
              </a:cxnLst>
              <a:rect l="0" t="0" r="r" b="b"/>
              <a:pathLst>
                <a:path w="21600" h="21600" extrusionOk="0">
                  <a:moveTo>
                    <a:pt x="331" y="0"/>
                  </a:moveTo>
                  <a:lnTo>
                    <a:pt x="0" y="3665"/>
                  </a:lnTo>
                  <a:lnTo>
                    <a:pt x="21269" y="21600"/>
                  </a:lnTo>
                  <a:lnTo>
                    <a:pt x="21600" y="17935"/>
                  </a:lnTo>
                  <a:lnTo>
                    <a:pt x="331"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6" name="Shape"/>
            <p:cNvSpPr/>
            <p:nvPr/>
          </p:nvSpPr>
          <p:spPr>
            <a:xfrm>
              <a:off x="5044928" y="3007865"/>
              <a:ext cx="73116" cy="54837"/>
            </a:xfrm>
            <a:custGeom>
              <a:avLst/>
              <a:gdLst/>
              <a:ahLst/>
              <a:cxnLst>
                <a:cxn ang="0">
                  <a:pos x="wd2" y="hd2"/>
                </a:cxn>
                <a:cxn ang="5400000">
                  <a:pos x="wd2" y="hd2"/>
                </a:cxn>
                <a:cxn ang="10800000">
                  <a:pos x="wd2" y="hd2"/>
                </a:cxn>
                <a:cxn ang="16200000">
                  <a:pos x="wd2" y="hd2"/>
                </a:cxn>
              </a:cxnLst>
              <a:rect l="0" t="0" r="r" b="b"/>
              <a:pathLst>
                <a:path w="21600" h="21600" extrusionOk="0">
                  <a:moveTo>
                    <a:pt x="16200" y="16800"/>
                  </a:moveTo>
                  <a:lnTo>
                    <a:pt x="21600" y="11200"/>
                  </a:lnTo>
                  <a:lnTo>
                    <a:pt x="10800" y="0"/>
                  </a:lnTo>
                  <a:lnTo>
                    <a:pt x="0" y="5600"/>
                  </a:lnTo>
                  <a:lnTo>
                    <a:pt x="0" y="11200"/>
                  </a:lnTo>
                  <a:lnTo>
                    <a:pt x="5400" y="21600"/>
                  </a:lnTo>
                  <a:lnTo>
                    <a:pt x="10800" y="21600"/>
                  </a:lnTo>
                  <a:lnTo>
                    <a:pt x="16200" y="168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7" name="Shape"/>
            <p:cNvSpPr/>
            <p:nvPr/>
          </p:nvSpPr>
          <p:spPr>
            <a:xfrm>
              <a:off x="5010401" y="2979432"/>
              <a:ext cx="361514" cy="237624"/>
            </a:xfrm>
            <a:custGeom>
              <a:avLst/>
              <a:gdLst/>
              <a:ahLst/>
              <a:cxnLst>
                <a:cxn ang="0">
                  <a:pos x="wd2" y="hd2"/>
                </a:cxn>
                <a:cxn ang="5400000">
                  <a:pos x="wd2" y="hd2"/>
                </a:cxn>
                <a:cxn ang="10800000">
                  <a:pos x="wd2" y="hd2"/>
                </a:cxn>
                <a:cxn ang="16200000">
                  <a:pos x="wd2" y="hd2"/>
                </a:cxn>
              </a:cxnLst>
              <a:rect l="0" t="0" r="r" b="b"/>
              <a:pathLst>
                <a:path w="21600" h="21600" extrusionOk="0">
                  <a:moveTo>
                    <a:pt x="4247" y="5169"/>
                  </a:moveTo>
                  <a:lnTo>
                    <a:pt x="8616" y="0"/>
                  </a:lnTo>
                  <a:lnTo>
                    <a:pt x="21600" y="21600"/>
                  </a:lnTo>
                  <a:lnTo>
                    <a:pt x="0" y="11446"/>
                  </a:lnTo>
                  <a:lnTo>
                    <a:pt x="4247" y="5169"/>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8" name="Shape"/>
            <p:cNvSpPr/>
            <p:nvPr/>
          </p:nvSpPr>
          <p:spPr>
            <a:xfrm>
              <a:off x="5010401" y="2979432"/>
              <a:ext cx="361514" cy="237624"/>
            </a:xfrm>
            <a:custGeom>
              <a:avLst/>
              <a:gdLst/>
              <a:ahLst/>
              <a:cxnLst>
                <a:cxn ang="0">
                  <a:pos x="wd2" y="hd2"/>
                </a:cxn>
                <a:cxn ang="5400000">
                  <a:pos x="wd2" y="hd2"/>
                </a:cxn>
                <a:cxn ang="10800000">
                  <a:pos x="wd2" y="hd2"/>
                </a:cxn>
                <a:cxn ang="16200000">
                  <a:pos x="wd2" y="hd2"/>
                </a:cxn>
              </a:cxnLst>
              <a:rect l="0" t="0" r="r" b="b"/>
              <a:pathLst>
                <a:path w="21600" h="21600" extrusionOk="0">
                  <a:moveTo>
                    <a:pt x="4247" y="5169"/>
                  </a:moveTo>
                  <a:lnTo>
                    <a:pt x="8616" y="0"/>
                  </a:lnTo>
                  <a:lnTo>
                    <a:pt x="21600" y="21600"/>
                  </a:lnTo>
                  <a:lnTo>
                    <a:pt x="0" y="11446"/>
                  </a:lnTo>
                  <a:lnTo>
                    <a:pt x="4247" y="5169"/>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39" name="Shape"/>
            <p:cNvSpPr/>
            <p:nvPr/>
          </p:nvSpPr>
          <p:spPr>
            <a:xfrm>
              <a:off x="4159425" y="2465596"/>
              <a:ext cx="91395" cy="69054"/>
            </a:xfrm>
            <a:custGeom>
              <a:avLst/>
              <a:gdLst/>
              <a:ahLst/>
              <a:cxnLst>
                <a:cxn ang="0">
                  <a:pos x="wd2" y="hd2"/>
                </a:cxn>
                <a:cxn ang="5400000">
                  <a:pos x="wd2" y="hd2"/>
                </a:cxn>
                <a:cxn ang="10800000">
                  <a:pos x="wd2" y="hd2"/>
                </a:cxn>
                <a:cxn ang="16200000">
                  <a:pos x="wd2" y="hd2"/>
                </a:cxn>
              </a:cxnLst>
              <a:rect l="0" t="0" r="r" b="b"/>
              <a:pathLst>
                <a:path w="21600" h="21600" extrusionOk="0">
                  <a:moveTo>
                    <a:pt x="21600" y="8259"/>
                  </a:moveTo>
                  <a:lnTo>
                    <a:pt x="12960" y="0"/>
                  </a:lnTo>
                  <a:lnTo>
                    <a:pt x="0" y="17153"/>
                  </a:lnTo>
                  <a:lnTo>
                    <a:pt x="8640" y="21600"/>
                  </a:lnTo>
                  <a:lnTo>
                    <a:pt x="21600" y="8259"/>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0" name="Shape"/>
            <p:cNvSpPr/>
            <p:nvPr/>
          </p:nvSpPr>
          <p:spPr>
            <a:xfrm>
              <a:off x="5063206" y="3022082"/>
              <a:ext cx="73116" cy="54837"/>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21600" y="5600"/>
                  </a:lnTo>
                  <a:lnTo>
                    <a:pt x="10800" y="21600"/>
                  </a:lnTo>
                  <a:lnTo>
                    <a:pt x="0" y="16000"/>
                  </a:lnTo>
                  <a:lnTo>
                    <a:pt x="16200"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1" name="Shape"/>
            <p:cNvSpPr/>
            <p:nvPr/>
          </p:nvSpPr>
          <p:spPr>
            <a:xfrm>
              <a:off x="4195983" y="2491999"/>
              <a:ext cx="922061" cy="570703"/>
            </a:xfrm>
            <a:custGeom>
              <a:avLst/>
              <a:gdLst/>
              <a:ahLst/>
              <a:cxnLst>
                <a:cxn ang="0">
                  <a:pos x="wd2" y="hd2"/>
                </a:cxn>
                <a:cxn ang="5400000">
                  <a:pos x="wd2" y="hd2"/>
                </a:cxn>
                <a:cxn ang="10800000">
                  <a:pos x="wd2" y="hd2"/>
                </a:cxn>
                <a:cxn ang="16200000">
                  <a:pos x="wd2" y="hd2"/>
                </a:cxn>
              </a:cxnLst>
              <a:rect l="0" t="0" r="r" b="b"/>
              <a:pathLst>
                <a:path w="21600" h="21600" extrusionOk="0">
                  <a:moveTo>
                    <a:pt x="1285" y="0"/>
                  </a:moveTo>
                  <a:lnTo>
                    <a:pt x="0" y="1614"/>
                  </a:lnTo>
                  <a:lnTo>
                    <a:pt x="20315" y="21600"/>
                  </a:lnTo>
                  <a:lnTo>
                    <a:pt x="21600" y="20063"/>
                  </a:lnTo>
                  <a:lnTo>
                    <a:pt x="1285"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2" name="Shape"/>
            <p:cNvSpPr/>
            <p:nvPr/>
          </p:nvSpPr>
          <p:spPr>
            <a:xfrm>
              <a:off x="4845893" y="1379028"/>
              <a:ext cx="73116" cy="54837"/>
            </a:xfrm>
            <a:custGeom>
              <a:avLst/>
              <a:gdLst/>
              <a:ahLst/>
              <a:cxnLst>
                <a:cxn ang="0">
                  <a:pos x="wd2" y="hd2"/>
                </a:cxn>
                <a:cxn ang="5400000">
                  <a:pos x="wd2" y="hd2"/>
                </a:cxn>
                <a:cxn ang="10800000">
                  <a:pos x="wd2" y="hd2"/>
                </a:cxn>
                <a:cxn ang="16200000">
                  <a:pos x="wd2" y="hd2"/>
                </a:cxn>
              </a:cxnLst>
              <a:rect l="0" t="0" r="r" b="b"/>
              <a:pathLst>
                <a:path w="21600" h="21600" extrusionOk="0">
                  <a:moveTo>
                    <a:pt x="21600" y="10400"/>
                  </a:moveTo>
                  <a:lnTo>
                    <a:pt x="16200" y="5600"/>
                  </a:lnTo>
                  <a:lnTo>
                    <a:pt x="10800" y="0"/>
                  </a:lnTo>
                  <a:lnTo>
                    <a:pt x="5400" y="5600"/>
                  </a:lnTo>
                  <a:lnTo>
                    <a:pt x="0" y="16000"/>
                  </a:lnTo>
                  <a:lnTo>
                    <a:pt x="5400" y="21600"/>
                  </a:lnTo>
                  <a:lnTo>
                    <a:pt x="21600" y="21600"/>
                  </a:lnTo>
                  <a:lnTo>
                    <a:pt x="21600" y="104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3" name="Shape"/>
            <p:cNvSpPr/>
            <p:nvPr/>
          </p:nvSpPr>
          <p:spPr>
            <a:xfrm>
              <a:off x="4882450" y="1322161"/>
              <a:ext cx="379793" cy="168571"/>
            </a:xfrm>
            <a:custGeom>
              <a:avLst/>
              <a:gdLst/>
              <a:ahLst/>
              <a:cxnLst>
                <a:cxn ang="0">
                  <a:pos x="wd2" y="hd2"/>
                </a:cxn>
                <a:cxn ang="5400000">
                  <a:pos x="wd2" y="hd2"/>
                </a:cxn>
                <a:cxn ang="10800000">
                  <a:pos x="wd2" y="hd2"/>
                </a:cxn>
                <a:cxn ang="16200000">
                  <a:pos x="wd2" y="hd2"/>
                </a:cxn>
              </a:cxnLst>
              <a:rect l="0" t="0" r="r" b="b"/>
              <a:pathLst>
                <a:path w="21600" h="21600" extrusionOk="0">
                  <a:moveTo>
                    <a:pt x="1040" y="10670"/>
                  </a:moveTo>
                  <a:lnTo>
                    <a:pt x="0" y="0"/>
                  </a:lnTo>
                  <a:lnTo>
                    <a:pt x="21600" y="7287"/>
                  </a:lnTo>
                  <a:lnTo>
                    <a:pt x="1040" y="21600"/>
                  </a:lnTo>
                  <a:lnTo>
                    <a:pt x="1040" y="10670"/>
                  </a:lnTo>
                  <a:close/>
                </a:path>
              </a:pathLst>
            </a:custGeom>
            <a:noFill/>
            <a:ln w="12700" cap="flat">
              <a:solidFill>
                <a:srgbClr val="0000FF"/>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4" name="Shape"/>
            <p:cNvSpPr/>
            <p:nvPr/>
          </p:nvSpPr>
          <p:spPr>
            <a:xfrm>
              <a:off x="4882450" y="1322161"/>
              <a:ext cx="379793" cy="168571"/>
            </a:xfrm>
            <a:custGeom>
              <a:avLst/>
              <a:gdLst/>
              <a:ahLst/>
              <a:cxnLst>
                <a:cxn ang="0">
                  <a:pos x="wd2" y="hd2"/>
                </a:cxn>
                <a:cxn ang="5400000">
                  <a:pos x="wd2" y="hd2"/>
                </a:cxn>
                <a:cxn ang="10800000">
                  <a:pos x="wd2" y="hd2"/>
                </a:cxn>
                <a:cxn ang="16200000">
                  <a:pos x="wd2" y="hd2"/>
                </a:cxn>
              </a:cxnLst>
              <a:rect l="0" t="0" r="r" b="b"/>
              <a:pathLst>
                <a:path w="21600" h="21600" extrusionOk="0">
                  <a:moveTo>
                    <a:pt x="1040" y="10670"/>
                  </a:moveTo>
                  <a:lnTo>
                    <a:pt x="0" y="0"/>
                  </a:lnTo>
                  <a:lnTo>
                    <a:pt x="21600" y="7287"/>
                  </a:lnTo>
                  <a:lnTo>
                    <a:pt x="1040" y="21600"/>
                  </a:lnTo>
                  <a:lnTo>
                    <a:pt x="1040" y="1067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5" name="Shape"/>
            <p:cNvSpPr/>
            <p:nvPr/>
          </p:nvSpPr>
          <p:spPr>
            <a:xfrm>
              <a:off x="3454679" y="1517134"/>
              <a:ext cx="52806" cy="71085"/>
            </a:xfrm>
            <a:custGeom>
              <a:avLst/>
              <a:gdLst/>
              <a:ahLst/>
              <a:cxnLst>
                <a:cxn ang="0">
                  <a:pos x="wd2" y="hd2"/>
                </a:cxn>
                <a:cxn ang="5400000">
                  <a:pos x="wd2" y="hd2"/>
                </a:cxn>
                <a:cxn ang="10800000">
                  <a:pos x="wd2" y="hd2"/>
                </a:cxn>
                <a:cxn ang="16200000">
                  <a:pos x="wd2" y="hd2"/>
                </a:cxn>
              </a:cxnLst>
              <a:rect l="0" t="0" r="r" b="b"/>
              <a:pathLst>
                <a:path w="21600" h="21600" extrusionOk="0">
                  <a:moveTo>
                    <a:pt x="14954" y="0"/>
                  </a:moveTo>
                  <a:lnTo>
                    <a:pt x="0" y="0"/>
                  </a:lnTo>
                  <a:lnTo>
                    <a:pt x="0" y="21600"/>
                  </a:lnTo>
                  <a:lnTo>
                    <a:pt x="21600" y="17280"/>
                  </a:lnTo>
                  <a:lnTo>
                    <a:pt x="14954"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6" name="Shape"/>
            <p:cNvSpPr/>
            <p:nvPr/>
          </p:nvSpPr>
          <p:spPr>
            <a:xfrm>
              <a:off x="4882450" y="1379028"/>
              <a:ext cx="54837" cy="548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00" y="0"/>
                  </a:lnTo>
                  <a:lnTo>
                    <a:pt x="21600" y="21600"/>
                  </a:lnTo>
                  <a:lnTo>
                    <a:pt x="7200" y="21600"/>
                  </a:lnTo>
                  <a:lnTo>
                    <a:pt x="0" y="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7" name="Shape"/>
            <p:cNvSpPr/>
            <p:nvPr/>
          </p:nvSpPr>
          <p:spPr>
            <a:xfrm>
              <a:off x="3491236" y="1379028"/>
              <a:ext cx="1409494" cy="194974"/>
            </a:xfrm>
            <a:custGeom>
              <a:avLst/>
              <a:gdLst/>
              <a:ahLst/>
              <a:cxnLst>
                <a:cxn ang="0">
                  <a:pos x="wd2" y="hd2"/>
                </a:cxn>
                <a:cxn ang="5400000">
                  <a:pos x="wd2" y="hd2"/>
                </a:cxn>
                <a:cxn ang="10800000">
                  <a:pos x="wd2" y="hd2"/>
                </a:cxn>
                <a:cxn ang="16200000">
                  <a:pos x="wd2" y="hd2"/>
                </a:cxn>
              </a:cxnLst>
              <a:rect l="0" t="0" r="r" b="b"/>
              <a:pathLst>
                <a:path w="21600" h="21600" extrusionOk="0">
                  <a:moveTo>
                    <a:pt x="0" y="15300"/>
                  </a:moveTo>
                  <a:lnTo>
                    <a:pt x="249" y="21600"/>
                  </a:lnTo>
                  <a:lnTo>
                    <a:pt x="21600" y="6075"/>
                  </a:lnTo>
                  <a:lnTo>
                    <a:pt x="21320" y="0"/>
                  </a:lnTo>
                  <a:lnTo>
                    <a:pt x="0" y="15300"/>
                  </a:lnTo>
                  <a:close/>
                </a:path>
              </a:pathLst>
            </a:custGeom>
            <a:solidFill>
              <a:srgbClr val="0000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8" name="Oval"/>
            <p:cNvSpPr/>
            <p:nvPr/>
          </p:nvSpPr>
          <p:spPr>
            <a:xfrm>
              <a:off x="0" y="0"/>
              <a:ext cx="723026" cy="542269"/>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49" name="Oval"/>
            <p:cNvSpPr/>
            <p:nvPr/>
          </p:nvSpPr>
          <p:spPr>
            <a:xfrm>
              <a:off x="0" y="3160188"/>
              <a:ext cx="723026" cy="544301"/>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0" name="Oval"/>
            <p:cNvSpPr/>
            <p:nvPr/>
          </p:nvSpPr>
          <p:spPr>
            <a:xfrm>
              <a:off x="8123" y="3174405"/>
              <a:ext cx="706779" cy="517898"/>
            </a:xfrm>
            <a:prstGeom prst="ellipse">
              <a:avLst/>
            </a:prstGeom>
            <a:noFill/>
            <a:ln w="38100" cap="flat">
              <a:solidFill>
                <a:srgbClr val="FF0000"/>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1" name="Oval"/>
            <p:cNvSpPr/>
            <p:nvPr/>
          </p:nvSpPr>
          <p:spPr>
            <a:xfrm>
              <a:off x="1935514" y="1880677"/>
              <a:ext cx="723026" cy="542270"/>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2" name="Oval"/>
            <p:cNvSpPr/>
            <p:nvPr/>
          </p:nvSpPr>
          <p:spPr>
            <a:xfrm>
              <a:off x="1943637" y="1892863"/>
              <a:ext cx="706779" cy="517898"/>
            </a:xfrm>
            <a:prstGeom prst="ellipse">
              <a:avLst/>
            </a:prstGeom>
            <a:noFill/>
            <a:ln w="38100" cap="flat">
              <a:solidFill>
                <a:srgbClr val="FF0000"/>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3" name="Oval"/>
            <p:cNvSpPr/>
            <p:nvPr/>
          </p:nvSpPr>
          <p:spPr>
            <a:xfrm>
              <a:off x="3852749" y="2242190"/>
              <a:ext cx="723026" cy="542270"/>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4" name="Oval"/>
            <p:cNvSpPr/>
            <p:nvPr/>
          </p:nvSpPr>
          <p:spPr>
            <a:xfrm>
              <a:off x="3860872" y="2254375"/>
              <a:ext cx="706779" cy="517899"/>
            </a:xfrm>
            <a:prstGeom prst="ellipse">
              <a:avLst/>
            </a:prstGeom>
            <a:noFill/>
            <a:ln w="38100" cap="flat">
              <a:solidFill>
                <a:srgbClr val="FF0000"/>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5" name="Oval"/>
            <p:cNvSpPr/>
            <p:nvPr/>
          </p:nvSpPr>
          <p:spPr>
            <a:xfrm>
              <a:off x="5298799" y="3091135"/>
              <a:ext cx="723026" cy="544301"/>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6" name="Oval"/>
            <p:cNvSpPr/>
            <p:nvPr/>
          </p:nvSpPr>
          <p:spPr>
            <a:xfrm>
              <a:off x="5306923" y="3103321"/>
              <a:ext cx="706778" cy="517898"/>
            </a:xfrm>
            <a:prstGeom prst="ellipse">
              <a:avLst/>
            </a:prstGeom>
            <a:noFill/>
            <a:ln w="38100" cap="flat">
              <a:solidFill>
                <a:srgbClr val="FF0000"/>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7" name="Oval"/>
            <p:cNvSpPr/>
            <p:nvPr/>
          </p:nvSpPr>
          <p:spPr>
            <a:xfrm>
              <a:off x="5298799" y="1100785"/>
              <a:ext cx="723026" cy="542270"/>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8" name="Oval"/>
            <p:cNvSpPr/>
            <p:nvPr/>
          </p:nvSpPr>
          <p:spPr>
            <a:xfrm>
              <a:off x="5306923" y="1112971"/>
              <a:ext cx="706778" cy="517898"/>
            </a:xfrm>
            <a:prstGeom prst="ellipse">
              <a:avLst/>
            </a:prstGeom>
            <a:noFill/>
            <a:ln w="38100" cap="flat">
              <a:solidFill>
                <a:srgbClr val="FF0000"/>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59" name="Oval"/>
            <p:cNvSpPr/>
            <p:nvPr/>
          </p:nvSpPr>
          <p:spPr>
            <a:xfrm>
              <a:off x="3127693" y="1281541"/>
              <a:ext cx="725057" cy="542270"/>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60" name="Oval"/>
            <p:cNvSpPr/>
            <p:nvPr/>
          </p:nvSpPr>
          <p:spPr>
            <a:xfrm>
              <a:off x="3137847" y="1293727"/>
              <a:ext cx="706779" cy="517898"/>
            </a:xfrm>
            <a:prstGeom prst="ellipse">
              <a:avLst/>
            </a:prstGeom>
            <a:noFill/>
            <a:ln w="38100" cap="flat">
              <a:solidFill>
                <a:srgbClr val="FF0000"/>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endParaRPr/>
            </a:p>
          </p:txBody>
        </p:sp>
        <p:sp>
          <p:nvSpPr>
            <p:cNvPr id="6661" name="a"/>
            <p:cNvSpPr txBox="1"/>
            <p:nvPr/>
          </p:nvSpPr>
          <p:spPr>
            <a:xfrm>
              <a:off x="204502" y="1890216"/>
              <a:ext cx="277463" cy="4768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2000">
                  <a:latin typeface="Times New Roman"/>
                  <a:ea typeface="Times New Roman"/>
                  <a:cs typeface="Times New Roman"/>
                  <a:sym typeface="Times New Roman"/>
                </a:defRPr>
              </a:lvl1pPr>
            </a:lstStyle>
            <a:p>
              <a:r>
                <a:t>a</a:t>
              </a:r>
            </a:p>
          </p:txBody>
        </p:sp>
        <p:sp>
          <p:nvSpPr>
            <p:cNvPr id="6662" name="b"/>
            <p:cNvSpPr txBox="1"/>
            <p:nvPr/>
          </p:nvSpPr>
          <p:spPr>
            <a:xfrm>
              <a:off x="5534392" y="3271891"/>
              <a:ext cx="295710" cy="4768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2000">
                  <a:latin typeface="Times New Roman"/>
                  <a:ea typeface="Times New Roman"/>
                  <a:cs typeface="Times New Roman"/>
                  <a:sym typeface="Times New Roman"/>
                </a:defRPr>
              </a:lvl1pPr>
            </a:lstStyle>
            <a:p>
              <a:r>
                <a:t>b</a:t>
              </a:r>
            </a:p>
          </p:txBody>
        </p:sp>
        <p:sp>
          <p:nvSpPr>
            <p:cNvPr id="6663" name="d"/>
            <p:cNvSpPr txBox="1"/>
            <p:nvPr/>
          </p:nvSpPr>
          <p:spPr>
            <a:xfrm>
              <a:off x="2079712" y="2004566"/>
              <a:ext cx="295710" cy="4768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2000">
                  <a:latin typeface="Times New Roman"/>
                  <a:ea typeface="Times New Roman"/>
                  <a:cs typeface="Times New Roman"/>
                  <a:sym typeface="Times New Roman"/>
                </a:defRPr>
              </a:lvl1pPr>
            </a:lstStyle>
            <a:p>
              <a:r>
                <a:t>d</a:t>
              </a:r>
            </a:p>
          </p:txBody>
        </p:sp>
        <p:sp>
          <p:nvSpPr>
            <p:cNvPr id="6664" name="c"/>
            <p:cNvSpPr txBox="1"/>
            <p:nvPr/>
          </p:nvSpPr>
          <p:spPr>
            <a:xfrm>
              <a:off x="3292201" y="1350594"/>
              <a:ext cx="277463" cy="4768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2000">
                  <a:latin typeface="Times New Roman"/>
                  <a:ea typeface="Times New Roman"/>
                  <a:cs typeface="Times New Roman"/>
                  <a:sym typeface="Times New Roman"/>
                </a:defRPr>
              </a:lvl1pPr>
            </a:lstStyle>
            <a:p>
              <a:r>
                <a:t>c</a:t>
              </a:r>
            </a:p>
          </p:txBody>
        </p:sp>
        <p:sp>
          <p:nvSpPr>
            <p:cNvPr id="6665" name="e"/>
            <p:cNvSpPr txBox="1"/>
            <p:nvPr/>
          </p:nvSpPr>
          <p:spPr>
            <a:xfrm>
              <a:off x="4070062" y="2297026"/>
              <a:ext cx="277463" cy="4768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2000">
                  <a:latin typeface="Times New Roman"/>
                  <a:ea typeface="Times New Roman"/>
                  <a:cs typeface="Times New Roman"/>
                  <a:sym typeface="Times New Roman"/>
                </a:defRPr>
              </a:lvl1pPr>
            </a:lstStyle>
            <a:p>
              <a:r>
                <a:t>e</a:t>
              </a:r>
            </a:p>
          </p:txBody>
        </p:sp>
        <p:sp>
          <p:nvSpPr>
            <p:cNvPr id="6666" name="f"/>
            <p:cNvSpPr txBox="1"/>
            <p:nvPr/>
          </p:nvSpPr>
          <p:spPr>
            <a:xfrm>
              <a:off x="235592" y="3271891"/>
              <a:ext cx="241445" cy="4768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2000">
                  <a:latin typeface="Times New Roman"/>
                  <a:ea typeface="Times New Roman"/>
                  <a:cs typeface="Times New Roman"/>
                  <a:sym typeface="Times New Roman"/>
                </a:defRPr>
              </a:lvl1pPr>
            </a:lstStyle>
            <a:p>
              <a:r>
                <a:t>f</a:t>
              </a:r>
            </a:p>
          </p:txBody>
        </p:sp>
        <p:sp>
          <p:nvSpPr>
            <p:cNvPr id="6667" name="g"/>
            <p:cNvSpPr txBox="1"/>
            <p:nvPr/>
          </p:nvSpPr>
          <p:spPr>
            <a:xfrm>
              <a:off x="5516113" y="1112971"/>
              <a:ext cx="295710" cy="4768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2000">
                  <a:latin typeface="Times New Roman"/>
                  <a:ea typeface="Times New Roman"/>
                  <a:cs typeface="Times New Roman"/>
                  <a:sym typeface="Times New Roman"/>
                </a:defRPr>
              </a:lvl1pPr>
            </a:lstStyle>
            <a:p>
              <a:r>
                <a:t>g</a:t>
              </a:r>
            </a:p>
          </p:txBody>
        </p:sp>
        <p:sp>
          <p:nvSpPr>
            <p:cNvPr id="6668" name="{ a , c , g }"/>
            <p:cNvSpPr txBox="1"/>
            <p:nvPr/>
          </p:nvSpPr>
          <p:spPr>
            <a:xfrm>
              <a:off x="6523473" y="765675"/>
              <a:ext cx="2252423" cy="648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3000">
                  <a:latin typeface="Times New Roman"/>
                  <a:ea typeface="Times New Roman"/>
                  <a:cs typeface="Times New Roman"/>
                  <a:sym typeface="Times New Roman"/>
                </a:defRPr>
              </a:lvl1pPr>
            </a:lstStyle>
            <a:p>
              <a:r>
                <a:t>{ a , c , g }</a:t>
              </a:r>
            </a:p>
          </p:txBody>
        </p:sp>
        <p:sp>
          <p:nvSpPr>
            <p:cNvPr id="6669" name="{ f , d , e , b }"/>
            <p:cNvSpPr txBox="1"/>
            <p:nvPr/>
          </p:nvSpPr>
          <p:spPr>
            <a:xfrm>
              <a:off x="5548608" y="1838027"/>
              <a:ext cx="2807686" cy="648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3000">
                  <a:latin typeface="Times New Roman"/>
                  <a:ea typeface="Times New Roman"/>
                  <a:cs typeface="Times New Roman"/>
                  <a:sym typeface="Times New Roman"/>
                </a:defRPr>
              </a:lvl1pPr>
            </a:lstStyle>
            <a:p>
              <a:r>
                <a:t>{ f , d , e , b }</a:t>
              </a:r>
            </a:p>
          </p:txBody>
        </p:sp>
        <p:sp>
          <p:nvSpPr>
            <p:cNvPr id="6670" name="a"/>
            <p:cNvSpPr txBox="1"/>
            <p:nvPr/>
          </p:nvSpPr>
          <p:spPr>
            <a:xfrm>
              <a:off x="253871" y="76761"/>
              <a:ext cx="178726" cy="3598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2000" b="1">
                  <a:latin typeface="Times New Roman"/>
                  <a:ea typeface="Times New Roman"/>
                  <a:cs typeface="Times New Roman"/>
                  <a:sym typeface="Times New Roman"/>
                </a:defRPr>
              </a:lvl1pPr>
            </a:lstStyle>
            <a:p>
              <a:pPr>
                <a:defRPr b="0">
                  <a:solidFill>
                    <a:srgbClr val="660066"/>
                  </a:solidFill>
                </a:defRPr>
              </a:pPr>
              <a:r>
                <a:rPr b="1">
                  <a:solidFill>
                    <a:srgbClr val="000000"/>
                  </a:solidFill>
                </a:rPr>
                <a:t>a</a:t>
              </a:r>
            </a:p>
          </p:txBody>
        </p:sp>
      </p:gr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3" name="Data Structure and Algorithm"/>
          <p:cNvSpPr txBox="1"/>
          <p:nvPr/>
        </p:nvSpPr>
        <p:spPr>
          <a:xfrm>
            <a:off x="2538412" y="6537325"/>
            <a:ext cx="2895601" cy="2257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latin typeface="Times New Roman"/>
                <a:ea typeface="Times New Roman"/>
                <a:cs typeface="Times New Roman"/>
                <a:sym typeface="Times New Roman"/>
              </a:defRPr>
            </a:lvl1pPr>
          </a:lstStyle>
          <a:p>
            <a:r>
              <a:t>Data Structure and Algorithm</a:t>
            </a:r>
          </a:p>
        </p:txBody>
      </p:sp>
      <p:sp>
        <p:nvSpPr>
          <p:cNvPr id="6674" name="Strongly-Connected-Components(G)"/>
          <p:cNvSpPr txBox="1">
            <a:spLocks noGrp="1"/>
          </p:cNvSpPr>
          <p:nvPr>
            <p:ph type="title"/>
          </p:nvPr>
        </p:nvSpPr>
        <p:spPr>
          <a:prstGeom prst="rect">
            <a:avLst/>
          </a:prstGeom>
        </p:spPr>
        <p:txBody>
          <a:bodyPr/>
          <a:lstStyle/>
          <a:p>
            <a:r>
              <a:t>Strongly-Connected-Components(G)</a:t>
            </a:r>
          </a:p>
        </p:txBody>
      </p:sp>
      <p:sp>
        <p:nvSpPr>
          <p:cNvPr id="6675" name="Call DFS(G) to compute finishing times f[u] for each vertex u.…"/>
          <p:cNvSpPr txBox="1">
            <a:spLocks noGrp="1"/>
          </p:cNvSpPr>
          <p:nvPr>
            <p:ph type="body" idx="1"/>
          </p:nvPr>
        </p:nvSpPr>
        <p:spPr>
          <a:xfrm>
            <a:off x="838200" y="1296336"/>
            <a:ext cx="10515600" cy="5210071"/>
          </a:xfrm>
          <a:prstGeom prst="rect">
            <a:avLst/>
          </a:prstGeom>
        </p:spPr>
        <p:txBody>
          <a:bodyPr/>
          <a:lstStyle/>
          <a:p>
            <a:pPr marL="533400" indent="-533400">
              <a:spcBef>
                <a:spcPts val="500"/>
              </a:spcBef>
              <a:buFontTx/>
              <a:buAutoNum type="arabicPeriod"/>
            </a:pPr>
            <a:r>
              <a:t>Call DFS(G) to compute finishing times f[u] for each vertex u. </a:t>
            </a:r>
          </a:p>
          <a:p>
            <a:pPr marL="661736" lvl="1" indent="-280736">
              <a:spcBef>
                <a:spcPts val="500"/>
              </a:spcBef>
              <a:buFontTx/>
            </a:pPr>
            <a:r>
              <a:t>Cost: O(E+V)</a:t>
            </a:r>
          </a:p>
          <a:p>
            <a:pPr marL="533400" indent="-533400">
              <a:spcBef>
                <a:spcPts val="500"/>
              </a:spcBef>
              <a:buFontTx/>
              <a:buAutoNum type="arabicPeriod"/>
            </a:pPr>
            <a:r>
              <a:t>Compute G</a:t>
            </a:r>
            <a:r>
              <a:rPr sz="3000" baseline="31999"/>
              <a:t>T</a:t>
            </a:r>
            <a:r>
              <a:t>   (transpose of G, all edges are revered.)               </a:t>
            </a:r>
          </a:p>
          <a:p>
            <a:pPr marL="685800" lvl="1" indent="-228600">
              <a:spcBef>
                <a:spcPts val="500"/>
              </a:spcBef>
              <a:buFontTx/>
            </a:pPr>
            <a:r>
              <a:t>Cost: O(E+V)</a:t>
            </a:r>
          </a:p>
          <a:p>
            <a:pPr marL="533400" indent="-533400">
              <a:spcBef>
                <a:spcPts val="500"/>
              </a:spcBef>
              <a:buFontTx/>
              <a:buAutoNum type="arabicPeriod"/>
            </a:pPr>
            <a:r>
              <a:t>Call DFS(G</a:t>
            </a:r>
            <a:r>
              <a:rPr baseline="31999"/>
              <a:t>T</a:t>
            </a:r>
            <a:r>
              <a:t>), but in the main loop of DFS, consider the vertices in order of decreasing f[u]    </a:t>
            </a:r>
          </a:p>
          <a:p>
            <a:pPr marL="685800" lvl="1" indent="-228600">
              <a:spcBef>
                <a:spcPts val="500"/>
              </a:spcBef>
              <a:buFontTx/>
            </a:pPr>
            <a:r>
              <a:t>Cost: O(E+V)</a:t>
            </a:r>
          </a:p>
          <a:p>
            <a:pPr marL="533400" indent="-533400">
              <a:spcBef>
                <a:spcPts val="500"/>
              </a:spcBef>
              <a:buFontTx/>
              <a:buAutoNum type="arabicPeriod"/>
            </a:pPr>
            <a:r>
              <a:t>Each tree output at step 3 is a SCC of G</a:t>
            </a:r>
          </a:p>
        </p:txBody>
      </p:sp>
      <p:sp>
        <p:nvSpPr>
          <p:cNvPr id="6676" name="Slide Number"/>
          <p:cNvSpPr txBox="1">
            <a:spLocks noGrp="1"/>
          </p:cNvSpPr>
          <p:nvPr>
            <p:ph type="sldNum" sz="quarter" idx="2"/>
          </p:nvPr>
        </p:nvSpPr>
        <p:spPr>
          <a:xfrm>
            <a:off x="8610600" y="6410642"/>
            <a:ext cx="2743200" cy="256541"/>
          </a:xfrm>
          <a:prstGeom prst="rect">
            <a:avLst/>
          </a:prstGeom>
          <a:extLst>
            <a:ext uri="{C572A759-6A51-4108-AA02-DFA0A04FC94B}">
              <ma14:wrappingTextBoxFlag xmlns:ma14="http://schemas.microsoft.com/office/mac/drawingml/2011/main" xmlns="" val="1"/>
            </a:ext>
          </a:extLst>
        </p:spPr>
        <p:txBody>
          <a:bodyPr/>
          <a:lstStyle>
            <a:lvl1pPr>
              <a:spcBef>
                <a:spcPts val="600"/>
              </a:spcBef>
              <a:defRPr sz="1000"/>
            </a:lvl1pPr>
          </a:lstStyle>
          <a:p>
            <a:fld id="{86CB4B4D-7CA3-9044-876B-883B54F8677D}" type="slidenum">
              <a:t>111</a:t>
            </a:fld>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8" name="Slide Number"/>
          <p:cNvSpPr txBox="1">
            <a:spLocks noGrp="1"/>
          </p:cNvSpPr>
          <p:nvPr>
            <p:ph type="sldNum" sz="quarter" idx="2"/>
          </p:nvPr>
        </p:nvSpPr>
        <p:spPr>
          <a:xfrm>
            <a:off x="8610600" y="6410642"/>
            <a:ext cx="2743200" cy="256541"/>
          </a:xfrm>
          <a:prstGeom prst="rect">
            <a:avLst/>
          </a:prstGeom>
          <a:extLst>
            <a:ext uri="{C572A759-6A51-4108-AA02-DFA0A04FC94B}">
              <ma14:wrappingTextBoxFlag xmlns:ma14="http://schemas.microsoft.com/office/mac/drawingml/2011/main" xmlns="" val="1"/>
            </a:ext>
          </a:extLst>
        </p:spPr>
        <p:txBody>
          <a:bodyPr/>
          <a:lstStyle>
            <a:lvl1pPr>
              <a:spcBef>
                <a:spcPts val="600"/>
              </a:spcBef>
              <a:defRPr sz="1000"/>
            </a:lvl1pPr>
          </a:lstStyle>
          <a:p>
            <a:fld id="{86CB4B4D-7CA3-9044-876B-883B54F8677D}" type="slidenum">
              <a:t>112</a:t>
            </a:fld>
            <a:endParaRPr/>
          </a:p>
        </p:txBody>
      </p:sp>
      <p:pic>
        <p:nvPicPr>
          <p:cNvPr id="6679" name="Image" descr="Image"/>
          <p:cNvPicPr>
            <a:picLocks noChangeAspect="1"/>
          </p:cNvPicPr>
          <p:nvPr/>
        </p:nvPicPr>
        <p:blipFill>
          <a:blip r:embed="rId2">
            <a:extLst/>
          </a:blip>
          <a:stretch>
            <a:fillRect/>
          </a:stretch>
        </p:blipFill>
        <p:spPr>
          <a:xfrm>
            <a:off x="499540" y="427894"/>
            <a:ext cx="6206891" cy="2488613"/>
          </a:xfrm>
          <a:prstGeom prst="rect">
            <a:avLst/>
          </a:prstGeom>
          <a:ln w="12700">
            <a:miter lim="400000"/>
          </a:ln>
        </p:spPr>
      </p:pic>
      <p:pic>
        <p:nvPicPr>
          <p:cNvPr id="6680" name="Image" descr="Image"/>
          <p:cNvPicPr>
            <a:picLocks noChangeAspect="1"/>
          </p:cNvPicPr>
          <p:nvPr/>
        </p:nvPicPr>
        <p:blipFill>
          <a:blip r:embed="rId3">
            <a:extLst/>
          </a:blip>
          <a:stretch>
            <a:fillRect/>
          </a:stretch>
        </p:blipFill>
        <p:spPr>
          <a:xfrm>
            <a:off x="499540" y="3236766"/>
            <a:ext cx="6206891" cy="2457191"/>
          </a:xfrm>
          <a:prstGeom prst="rect">
            <a:avLst/>
          </a:prstGeom>
          <a:ln w="12700">
            <a:miter lim="400000"/>
          </a:ln>
        </p:spPr>
      </p:pic>
      <p:sp>
        <p:nvSpPr>
          <p:cNvPr id="6681" name="DFS(GT)"/>
          <p:cNvSpPr txBox="1"/>
          <p:nvPr/>
        </p:nvSpPr>
        <p:spPr>
          <a:xfrm>
            <a:off x="740138" y="2861997"/>
            <a:ext cx="1200170" cy="535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nSpc>
                <a:spcPct val="90000"/>
              </a:lnSpc>
              <a:spcBef>
                <a:spcPts val="500"/>
              </a:spcBef>
              <a:defRPr sz="2800"/>
            </a:pPr>
            <a:r>
              <a:t>DFS(G</a:t>
            </a:r>
            <a:r>
              <a:rPr baseline="31999"/>
              <a:t>T</a:t>
            </a:r>
            <a:r>
              <a:t>)</a:t>
            </a:r>
          </a:p>
        </p:txBody>
      </p:sp>
      <p:sp>
        <p:nvSpPr>
          <p:cNvPr id="6682" name="1. Call DFS(G) to compute finishing times f[u] for each vertex u. Cost: O(E+V)"/>
          <p:cNvSpPr txBox="1"/>
          <p:nvPr/>
        </p:nvSpPr>
        <p:spPr>
          <a:xfrm>
            <a:off x="546334" y="224175"/>
            <a:ext cx="7530360" cy="383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nSpc>
                <a:spcPct val="90000"/>
              </a:lnSpc>
              <a:spcBef>
                <a:spcPts val="500"/>
              </a:spcBef>
              <a:defRPr sz="1900"/>
            </a:pPr>
            <a:r>
              <a:t>1. Call DFS(G) to compute finishing times f[u] for each vertex u. Cost: O(E+V)</a:t>
            </a:r>
          </a:p>
        </p:txBody>
      </p:sp>
      <p:grpSp>
        <p:nvGrpSpPr>
          <p:cNvPr id="6687" name="Group"/>
          <p:cNvGrpSpPr/>
          <p:nvPr/>
        </p:nvGrpSpPr>
        <p:grpSpPr>
          <a:xfrm>
            <a:off x="2518664" y="3600247"/>
            <a:ext cx="3347935" cy="1730229"/>
            <a:chOff x="0" y="0"/>
            <a:chExt cx="3347934" cy="1730227"/>
          </a:xfrm>
        </p:grpSpPr>
        <p:sp>
          <p:nvSpPr>
            <p:cNvPr id="6683" name="2"/>
            <p:cNvSpPr txBox="1"/>
            <p:nvPr/>
          </p:nvSpPr>
          <p:spPr>
            <a:xfrm>
              <a:off x="1463328" y="0"/>
              <a:ext cx="329430" cy="624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lvl1pPr>
            </a:lstStyle>
            <a:p>
              <a:r>
                <a:t>2</a:t>
              </a:r>
            </a:p>
          </p:txBody>
        </p:sp>
        <p:sp>
          <p:nvSpPr>
            <p:cNvPr id="6684" name="1"/>
            <p:cNvSpPr txBox="1"/>
            <p:nvPr/>
          </p:nvSpPr>
          <p:spPr>
            <a:xfrm>
              <a:off x="0" y="0"/>
              <a:ext cx="329429" cy="624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lvl1pPr>
            </a:lstStyle>
            <a:p>
              <a:r>
                <a:t>1</a:t>
              </a:r>
            </a:p>
          </p:txBody>
        </p:sp>
        <p:sp>
          <p:nvSpPr>
            <p:cNvPr id="6685" name="4"/>
            <p:cNvSpPr txBox="1"/>
            <p:nvPr/>
          </p:nvSpPr>
          <p:spPr>
            <a:xfrm>
              <a:off x="3018506" y="1105387"/>
              <a:ext cx="329429"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lvl1pPr>
            </a:lstStyle>
            <a:p>
              <a:r>
                <a:t>4</a:t>
              </a:r>
            </a:p>
          </p:txBody>
        </p:sp>
        <p:sp>
          <p:nvSpPr>
            <p:cNvPr id="6686" name="3"/>
            <p:cNvSpPr txBox="1"/>
            <p:nvPr/>
          </p:nvSpPr>
          <p:spPr>
            <a:xfrm>
              <a:off x="1463328" y="1105387"/>
              <a:ext cx="329430"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lvl1pPr>
            </a:lstStyle>
            <a:p>
              <a:r>
                <a:t>3</a:t>
              </a:r>
            </a:p>
          </p:txBody>
        </p:sp>
      </p:grpSp>
      <p:grpSp>
        <p:nvGrpSpPr>
          <p:cNvPr id="6693" name="Group"/>
          <p:cNvGrpSpPr/>
          <p:nvPr/>
        </p:nvGrpSpPr>
        <p:grpSpPr>
          <a:xfrm>
            <a:off x="6915162" y="3343428"/>
            <a:ext cx="4584701" cy="2185001"/>
            <a:chOff x="0" y="0"/>
            <a:chExt cx="4584700" cy="2185000"/>
          </a:xfrm>
        </p:grpSpPr>
        <p:pic>
          <p:nvPicPr>
            <p:cNvPr id="6688" name="Image" descr="Image"/>
            <p:cNvPicPr>
              <a:picLocks noChangeAspect="1"/>
            </p:cNvPicPr>
            <p:nvPr/>
          </p:nvPicPr>
          <p:blipFill>
            <a:blip r:embed="rId4">
              <a:extLst/>
            </a:blip>
            <a:stretch>
              <a:fillRect/>
            </a:stretch>
          </p:blipFill>
          <p:spPr>
            <a:xfrm>
              <a:off x="0" y="381600"/>
              <a:ext cx="4584700" cy="1803401"/>
            </a:xfrm>
            <a:prstGeom prst="rect">
              <a:avLst/>
            </a:prstGeom>
            <a:ln w="12700" cap="flat">
              <a:noFill/>
              <a:miter lim="400000"/>
            </a:ln>
            <a:effectLst/>
          </p:spPr>
        </p:pic>
        <p:sp>
          <p:nvSpPr>
            <p:cNvPr id="6689" name="1"/>
            <p:cNvSpPr txBox="1"/>
            <p:nvPr/>
          </p:nvSpPr>
          <p:spPr>
            <a:xfrm>
              <a:off x="218849" y="474989"/>
              <a:ext cx="329430"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lvl1pPr>
            </a:lstStyle>
            <a:p>
              <a:r>
                <a:t>1</a:t>
              </a:r>
            </a:p>
          </p:txBody>
        </p:sp>
        <p:sp>
          <p:nvSpPr>
            <p:cNvPr id="6690" name="2"/>
            <p:cNvSpPr txBox="1"/>
            <p:nvPr/>
          </p:nvSpPr>
          <p:spPr>
            <a:xfrm>
              <a:off x="3297568" y="0"/>
              <a:ext cx="329430" cy="624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lvl1pPr>
            </a:lstStyle>
            <a:p>
              <a:r>
                <a:t>2</a:t>
              </a:r>
            </a:p>
          </p:txBody>
        </p:sp>
        <p:sp>
          <p:nvSpPr>
            <p:cNvPr id="6691" name="3"/>
            <p:cNvSpPr txBox="1"/>
            <p:nvPr/>
          </p:nvSpPr>
          <p:spPr>
            <a:xfrm>
              <a:off x="1831755" y="1138314"/>
              <a:ext cx="329429"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lvl1pPr>
            </a:lstStyle>
            <a:p>
              <a:r>
                <a:t>3</a:t>
              </a:r>
            </a:p>
          </p:txBody>
        </p:sp>
        <p:sp>
          <p:nvSpPr>
            <p:cNvPr id="6692" name="4"/>
            <p:cNvSpPr txBox="1"/>
            <p:nvPr/>
          </p:nvSpPr>
          <p:spPr>
            <a:xfrm>
              <a:off x="4037084" y="970880"/>
              <a:ext cx="329430"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lvl1pPr>
            </a:lstStyle>
            <a:p>
              <a:r>
                <a:t>4</a:t>
              </a:r>
            </a:p>
          </p:txBody>
        </p:sp>
      </p:grpSp>
      <p:sp>
        <p:nvSpPr>
          <p:cNvPr id="6694" name="2. Compute GT   (transpose of G, all edges are revered.) :Cost: O(E+V)"/>
          <p:cNvSpPr txBox="1"/>
          <p:nvPr/>
        </p:nvSpPr>
        <p:spPr>
          <a:xfrm>
            <a:off x="2360692" y="2938197"/>
            <a:ext cx="6860069" cy="383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90000"/>
              </a:lnSpc>
              <a:spcBef>
                <a:spcPts val="500"/>
              </a:spcBef>
              <a:defRPr sz="1900"/>
            </a:lvl1pPr>
          </a:lstStyle>
          <a:p>
            <a:r>
              <a:t>2. Compute GT   (transpose of G, all edges are revered.) :Cost: O(E+V)</a:t>
            </a:r>
          </a:p>
        </p:txBody>
      </p:sp>
      <p:sp>
        <p:nvSpPr>
          <p:cNvPr id="6695" name="3. Call DFS(GT), but in the main loop of DFS, consider the vertices in order of decreasing f[u]…"/>
          <p:cNvSpPr txBox="1"/>
          <p:nvPr/>
        </p:nvSpPr>
        <p:spPr>
          <a:xfrm>
            <a:off x="616271" y="5652219"/>
            <a:ext cx="9697583" cy="105562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nSpc>
                <a:spcPct val="90000"/>
              </a:lnSpc>
              <a:spcBef>
                <a:spcPts val="500"/>
              </a:spcBef>
              <a:defRPr sz="1900"/>
            </a:pPr>
            <a:r>
              <a:t>3. Call DFS(GT), but in the main loop of DFS, consider the vertices in order of decreasing f[u]    </a:t>
            </a:r>
          </a:p>
          <a:p>
            <a:pPr lvl="1">
              <a:lnSpc>
                <a:spcPct val="90000"/>
              </a:lnSpc>
              <a:spcBef>
                <a:spcPts val="500"/>
              </a:spcBef>
              <a:defRPr sz="1900"/>
            </a:pPr>
            <a:r>
              <a:t>Cost: O(E+V)</a:t>
            </a:r>
          </a:p>
          <a:p>
            <a:pPr>
              <a:lnSpc>
                <a:spcPct val="90000"/>
              </a:lnSpc>
              <a:spcBef>
                <a:spcPts val="500"/>
              </a:spcBef>
              <a:defRPr sz="1900"/>
            </a:pPr>
            <a:r>
              <a:t>4. Each tree output at step 3 is a SCC of G</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 name="Programming Exercise"/>
          <p:cNvSpPr txBox="1">
            <a:spLocks noGrp="1"/>
          </p:cNvSpPr>
          <p:nvPr>
            <p:ph type="title"/>
          </p:nvPr>
        </p:nvSpPr>
        <p:spPr>
          <a:prstGeom prst="rect">
            <a:avLst/>
          </a:prstGeom>
        </p:spPr>
        <p:txBody>
          <a:bodyPr/>
          <a:lstStyle/>
          <a:p>
            <a:r>
              <a:t>Programming Exercise</a:t>
            </a:r>
          </a:p>
        </p:txBody>
      </p:sp>
      <p:sp>
        <p:nvSpPr>
          <p:cNvPr id="6698" name="Do the programming exercise at http://www.geeksforgeeks.org/strongly-connected-components/"/>
          <p:cNvSpPr txBox="1">
            <a:spLocks noGrp="1"/>
          </p:cNvSpPr>
          <p:nvPr>
            <p:ph type="body" idx="1"/>
          </p:nvPr>
        </p:nvSpPr>
        <p:spPr>
          <a:prstGeom prst="rect">
            <a:avLst/>
          </a:prstGeom>
        </p:spPr>
        <p:txBody>
          <a:bodyPr/>
          <a:lstStyle/>
          <a:p>
            <a:r>
              <a:t>Do the programming exercise at </a:t>
            </a:r>
            <a:r>
              <a:rPr u="sng">
                <a:solidFill>
                  <a:srgbClr val="0563C1"/>
                </a:solidFill>
                <a:uFill>
                  <a:solidFill>
                    <a:srgbClr val="0563C1"/>
                  </a:solidFill>
                </a:uFill>
                <a:hlinkClick r:id="rId2"/>
              </a:rPr>
              <a:t>http://www.geeksforgeeks.org/strongly-connected-components/</a:t>
            </a:r>
          </a:p>
        </p:txBody>
      </p:sp>
      <p:sp>
        <p:nvSpPr>
          <p:cNvPr id="66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113</a:t>
            </a:fld>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1"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02"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03"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04"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05"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706" name="Connection Line"/>
          <p:cNvCxnSpPr>
            <a:stCxn id="6701" idx="0"/>
            <a:endCxn id="6704" idx="0"/>
          </p:cNvCxnSpPr>
          <p:nvPr/>
        </p:nvCxnSpPr>
        <p:spPr>
          <a:xfrm flipH="1">
            <a:off x="822638" y="3682356"/>
            <a:ext cx="1295401" cy="1143001"/>
          </a:xfrm>
          <a:prstGeom prst="straightConnector1">
            <a:avLst/>
          </a:prstGeom>
          <a:ln w="127000">
            <a:solidFill>
              <a:srgbClr val="000000"/>
            </a:solidFill>
            <a:tailEnd type="triangle"/>
          </a:ln>
        </p:spPr>
      </p:cxnSp>
      <p:sp>
        <p:nvSpPr>
          <p:cNvPr id="6732"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8100">
            <a:solidFill>
              <a:srgbClr val="000000"/>
            </a:solidFill>
            <a:tailEnd type="triangle"/>
          </a:ln>
        </p:spPr>
        <p:txBody>
          <a:bodyPr/>
          <a:lstStyle/>
          <a:p>
            <a:endParaRPr/>
          </a:p>
        </p:txBody>
      </p:sp>
      <p:cxnSp>
        <p:nvCxnSpPr>
          <p:cNvPr id="6708" name="Connection Line"/>
          <p:cNvCxnSpPr>
            <a:stCxn id="6704" idx="0"/>
            <a:endCxn id="6703" idx="0"/>
          </p:cNvCxnSpPr>
          <p:nvPr/>
        </p:nvCxnSpPr>
        <p:spPr>
          <a:xfrm>
            <a:off x="822638" y="4825356"/>
            <a:ext cx="3962401" cy="1219200"/>
          </a:xfrm>
          <a:prstGeom prst="straightConnector1">
            <a:avLst/>
          </a:prstGeom>
          <a:ln w="38100">
            <a:solidFill>
              <a:srgbClr val="000000"/>
            </a:solidFill>
            <a:tailEnd type="triangle"/>
          </a:ln>
        </p:spPr>
      </p:cxnSp>
      <p:cxnSp>
        <p:nvCxnSpPr>
          <p:cNvPr id="6709" name="Connection Line"/>
          <p:cNvCxnSpPr>
            <a:stCxn id="6701" idx="0"/>
            <a:endCxn id="6703" idx="0"/>
          </p:cNvCxnSpPr>
          <p:nvPr/>
        </p:nvCxnSpPr>
        <p:spPr>
          <a:xfrm>
            <a:off x="2118038" y="3682356"/>
            <a:ext cx="2667001" cy="2362200"/>
          </a:xfrm>
          <a:prstGeom prst="straightConnector1">
            <a:avLst/>
          </a:prstGeom>
          <a:ln w="38100">
            <a:solidFill>
              <a:srgbClr val="000000"/>
            </a:solidFill>
            <a:tailEnd type="triangle"/>
          </a:ln>
        </p:spPr>
      </p:cxnSp>
      <p:cxnSp>
        <p:nvCxnSpPr>
          <p:cNvPr id="6710" name="Connection Line"/>
          <p:cNvCxnSpPr>
            <a:stCxn id="6701" idx="0"/>
            <a:endCxn id="6702" idx="0"/>
          </p:cNvCxnSpPr>
          <p:nvPr/>
        </p:nvCxnSpPr>
        <p:spPr>
          <a:xfrm>
            <a:off x="2118038" y="3682356"/>
            <a:ext cx="2667001" cy="1"/>
          </a:xfrm>
          <a:prstGeom prst="straightConnector1">
            <a:avLst/>
          </a:prstGeom>
          <a:ln w="38100">
            <a:solidFill>
              <a:srgbClr val="000000"/>
            </a:solidFill>
            <a:tailEnd type="triangle"/>
          </a:ln>
        </p:spPr>
      </p:cxnSp>
      <p:cxnSp>
        <p:nvCxnSpPr>
          <p:cNvPr id="6711" name="Connection Line"/>
          <p:cNvCxnSpPr>
            <a:stCxn id="6702" idx="0"/>
            <a:endCxn id="6705" idx="0"/>
          </p:cNvCxnSpPr>
          <p:nvPr/>
        </p:nvCxnSpPr>
        <p:spPr>
          <a:xfrm>
            <a:off x="4785038" y="3682356"/>
            <a:ext cx="1371601" cy="1143001"/>
          </a:xfrm>
          <a:prstGeom prst="straightConnector1">
            <a:avLst/>
          </a:prstGeom>
          <a:ln w="38100">
            <a:solidFill>
              <a:srgbClr val="000000"/>
            </a:solidFill>
            <a:tailEnd type="triangle"/>
          </a:ln>
        </p:spPr>
      </p:cxnSp>
      <p:sp>
        <p:nvSpPr>
          <p:cNvPr id="6712"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713"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714" name="0|?"/>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a:t>
            </a:r>
          </a:p>
        </p:txBody>
      </p:sp>
      <p:sp>
        <p:nvSpPr>
          <p:cNvPr id="6715" name="1|?"/>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a:t>
            </a:r>
          </a:p>
        </p:txBody>
      </p:sp>
      <p:sp>
        <p:nvSpPr>
          <p:cNvPr id="6716" name="?|?"/>
          <p:cNvSpPr txBox="1"/>
          <p:nvPr/>
        </p:nvSpPr>
        <p:spPr>
          <a:xfrm>
            <a:off x="4552576" y="3618151"/>
            <a:ext cx="48193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a:t>
            </a:r>
            <a:r>
              <a:rPr sz="2400" b="1">
                <a:latin typeface="Times New Roman"/>
                <a:ea typeface="Times New Roman"/>
                <a:cs typeface="Times New Roman"/>
                <a:sym typeface="Times New Roman"/>
              </a:rPr>
              <a:t>|?</a:t>
            </a:r>
          </a:p>
        </p:txBody>
      </p:sp>
      <p:sp>
        <p:nvSpPr>
          <p:cNvPr id="6717" name="?|?"/>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t>
            </a:r>
          </a:p>
        </p:txBody>
      </p:sp>
      <p:sp>
        <p:nvSpPr>
          <p:cNvPr id="6718" name="?|?"/>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t>
            </a:r>
          </a:p>
        </p:txBody>
      </p:sp>
      <p:sp>
        <p:nvSpPr>
          <p:cNvPr id="6719"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720"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721"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722"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723"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724"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6725"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6726"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6727"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6728"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6729"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6730"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6731" name="Example"/>
          <p:cNvSpPr txBox="1">
            <a:spLocks noGrp="1"/>
          </p:cNvSpPr>
          <p:nvPr>
            <p:ph type="title"/>
          </p:nvPr>
        </p:nvSpPr>
        <p:spPr>
          <a:xfrm>
            <a:off x="838200" y="63675"/>
            <a:ext cx="10515600" cy="1310641"/>
          </a:xfrm>
          <a:prstGeom prst="rect">
            <a:avLst/>
          </a:prstGeom>
        </p:spPr>
        <p:txBody>
          <a:bodyPr/>
          <a:lstStyle/>
          <a:p>
            <a:r>
              <a:t>Example</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4"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35"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36"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37"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38"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739" name="Connection Line"/>
          <p:cNvCxnSpPr>
            <a:stCxn id="6734" idx="0"/>
            <a:endCxn id="6737" idx="0"/>
          </p:cNvCxnSpPr>
          <p:nvPr/>
        </p:nvCxnSpPr>
        <p:spPr>
          <a:xfrm flipH="1">
            <a:off x="822638" y="3682356"/>
            <a:ext cx="1295401" cy="1143001"/>
          </a:xfrm>
          <a:prstGeom prst="straightConnector1">
            <a:avLst/>
          </a:prstGeom>
          <a:ln w="127000">
            <a:solidFill>
              <a:srgbClr val="000000"/>
            </a:solidFill>
            <a:tailEnd type="triangle"/>
          </a:ln>
        </p:spPr>
      </p:cxnSp>
      <p:sp>
        <p:nvSpPr>
          <p:cNvPr id="6765"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000000"/>
            </a:solidFill>
            <a:tailEnd type="triangle"/>
          </a:ln>
        </p:spPr>
        <p:txBody>
          <a:bodyPr/>
          <a:lstStyle/>
          <a:p>
            <a:endParaRPr/>
          </a:p>
        </p:txBody>
      </p:sp>
      <p:cxnSp>
        <p:nvCxnSpPr>
          <p:cNvPr id="6741" name="Connection Line"/>
          <p:cNvCxnSpPr>
            <a:stCxn id="6737" idx="0"/>
            <a:endCxn id="6736" idx="0"/>
          </p:cNvCxnSpPr>
          <p:nvPr/>
        </p:nvCxnSpPr>
        <p:spPr>
          <a:xfrm>
            <a:off x="822638" y="4825356"/>
            <a:ext cx="3962401" cy="1219200"/>
          </a:xfrm>
          <a:prstGeom prst="straightConnector1">
            <a:avLst/>
          </a:prstGeom>
          <a:ln w="38100">
            <a:solidFill>
              <a:srgbClr val="000000"/>
            </a:solidFill>
            <a:tailEnd type="triangle"/>
          </a:ln>
        </p:spPr>
      </p:cxnSp>
      <p:cxnSp>
        <p:nvCxnSpPr>
          <p:cNvPr id="6742" name="Connection Line"/>
          <p:cNvCxnSpPr>
            <a:stCxn id="6734" idx="0"/>
            <a:endCxn id="6736" idx="0"/>
          </p:cNvCxnSpPr>
          <p:nvPr/>
        </p:nvCxnSpPr>
        <p:spPr>
          <a:xfrm>
            <a:off x="2118038" y="3682356"/>
            <a:ext cx="2667001" cy="2362200"/>
          </a:xfrm>
          <a:prstGeom prst="straightConnector1">
            <a:avLst/>
          </a:prstGeom>
          <a:ln w="38100">
            <a:solidFill>
              <a:srgbClr val="000000"/>
            </a:solidFill>
            <a:tailEnd type="triangle"/>
          </a:ln>
        </p:spPr>
      </p:cxnSp>
      <p:cxnSp>
        <p:nvCxnSpPr>
          <p:cNvPr id="6743" name="Connection Line"/>
          <p:cNvCxnSpPr>
            <a:stCxn id="6734" idx="0"/>
            <a:endCxn id="6735" idx="0"/>
          </p:cNvCxnSpPr>
          <p:nvPr/>
        </p:nvCxnSpPr>
        <p:spPr>
          <a:xfrm>
            <a:off x="2118038" y="3682356"/>
            <a:ext cx="2667001" cy="1"/>
          </a:xfrm>
          <a:prstGeom prst="straightConnector1">
            <a:avLst/>
          </a:prstGeom>
          <a:ln w="38100">
            <a:solidFill>
              <a:srgbClr val="000000"/>
            </a:solidFill>
            <a:tailEnd type="triangle"/>
          </a:ln>
        </p:spPr>
      </p:cxnSp>
      <p:cxnSp>
        <p:nvCxnSpPr>
          <p:cNvPr id="6744" name="Connection Line"/>
          <p:cNvCxnSpPr>
            <a:stCxn id="6735" idx="0"/>
            <a:endCxn id="6738" idx="0"/>
          </p:cNvCxnSpPr>
          <p:nvPr/>
        </p:nvCxnSpPr>
        <p:spPr>
          <a:xfrm>
            <a:off x="4785038" y="3682356"/>
            <a:ext cx="1371601" cy="1143001"/>
          </a:xfrm>
          <a:prstGeom prst="straightConnector1">
            <a:avLst/>
          </a:prstGeom>
          <a:ln w="38100">
            <a:solidFill>
              <a:srgbClr val="000000"/>
            </a:solidFill>
            <a:tailEnd type="triangle"/>
          </a:ln>
        </p:spPr>
      </p:cxnSp>
      <p:sp>
        <p:nvSpPr>
          <p:cNvPr id="6745"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746"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747" name="0|?"/>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a:t>
            </a:r>
          </a:p>
        </p:txBody>
      </p:sp>
      <p:sp>
        <p:nvSpPr>
          <p:cNvPr id="6748" name="1|?"/>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a:t>
            </a:r>
          </a:p>
        </p:txBody>
      </p:sp>
      <p:sp>
        <p:nvSpPr>
          <p:cNvPr id="6749" name="2|?"/>
          <p:cNvSpPr txBox="1"/>
          <p:nvPr/>
        </p:nvSpPr>
        <p:spPr>
          <a:xfrm>
            <a:off x="4552576" y="3618151"/>
            <a:ext cx="48193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2</a:t>
            </a:r>
            <a:r>
              <a:rPr sz="2400" b="1">
                <a:latin typeface="Times New Roman"/>
                <a:ea typeface="Times New Roman"/>
                <a:cs typeface="Times New Roman"/>
                <a:sym typeface="Times New Roman"/>
              </a:rPr>
              <a:t>|?</a:t>
            </a:r>
          </a:p>
        </p:txBody>
      </p:sp>
      <p:sp>
        <p:nvSpPr>
          <p:cNvPr id="6750" name="?|?"/>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t>
            </a:r>
          </a:p>
        </p:txBody>
      </p:sp>
      <p:sp>
        <p:nvSpPr>
          <p:cNvPr id="6751" name="?|?"/>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t>
            </a:r>
          </a:p>
        </p:txBody>
      </p:sp>
      <p:sp>
        <p:nvSpPr>
          <p:cNvPr id="6752"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753"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754"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755"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756"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757"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6758"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6759"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6760"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6761"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6762"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6763"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6764" name="Example"/>
          <p:cNvSpPr txBox="1">
            <a:spLocks noGrp="1"/>
          </p:cNvSpPr>
          <p:nvPr>
            <p:ph type="title"/>
          </p:nvPr>
        </p:nvSpPr>
        <p:spPr>
          <a:xfrm>
            <a:off x="838200" y="63675"/>
            <a:ext cx="10515600" cy="1310641"/>
          </a:xfrm>
          <a:prstGeom prst="rect">
            <a:avLst/>
          </a:prstGeom>
        </p:spPr>
        <p:txBody>
          <a:bodyPr/>
          <a:lstStyle/>
          <a:p>
            <a:r>
              <a:t>Example</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7"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68"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69"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70"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771"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772" name="Connection Line"/>
          <p:cNvCxnSpPr>
            <a:stCxn id="6767" idx="0"/>
            <a:endCxn id="6770" idx="0"/>
          </p:cNvCxnSpPr>
          <p:nvPr/>
        </p:nvCxnSpPr>
        <p:spPr>
          <a:xfrm flipH="1">
            <a:off x="822638" y="3682356"/>
            <a:ext cx="1295401" cy="1143001"/>
          </a:xfrm>
          <a:prstGeom prst="straightConnector1">
            <a:avLst/>
          </a:prstGeom>
          <a:ln w="127000">
            <a:solidFill>
              <a:srgbClr val="000000"/>
            </a:solidFill>
            <a:tailEnd type="triangle"/>
          </a:ln>
        </p:spPr>
      </p:cxnSp>
      <p:sp>
        <p:nvSpPr>
          <p:cNvPr id="6798"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000000"/>
            </a:solidFill>
            <a:tailEnd type="triangle"/>
          </a:ln>
        </p:spPr>
        <p:txBody>
          <a:bodyPr/>
          <a:lstStyle/>
          <a:p>
            <a:endParaRPr/>
          </a:p>
        </p:txBody>
      </p:sp>
      <p:cxnSp>
        <p:nvCxnSpPr>
          <p:cNvPr id="6774" name="Connection Line"/>
          <p:cNvCxnSpPr>
            <a:stCxn id="6770" idx="0"/>
            <a:endCxn id="6769" idx="0"/>
          </p:cNvCxnSpPr>
          <p:nvPr/>
        </p:nvCxnSpPr>
        <p:spPr>
          <a:xfrm>
            <a:off x="822638" y="4825356"/>
            <a:ext cx="3962401" cy="1219200"/>
          </a:xfrm>
          <a:prstGeom prst="straightConnector1">
            <a:avLst/>
          </a:prstGeom>
          <a:ln w="38100">
            <a:solidFill>
              <a:srgbClr val="000000"/>
            </a:solidFill>
            <a:tailEnd type="triangle"/>
          </a:ln>
        </p:spPr>
      </p:cxnSp>
      <p:cxnSp>
        <p:nvCxnSpPr>
          <p:cNvPr id="6775" name="Connection Line"/>
          <p:cNvCxnSpPr>
            <a:stCxn id="6767" idx="0"/>
            <a:endCxn id="6769" idx="0"/>
          </p:cNvCxnSpPr>
          <p:nvPr/>
        </p:nvCxnSpPr>
        <p:spPr>
          <a:xfrm>
            <a:off x="2118038" y="3682356"/>
            <a:ext cx="2667001" cy="2362200"/>
          </a:xfrm>
          <a:prstGeom prst="straightConnector1">
            <a:avLst/>
          </a:prstGeom>
          <a:ln w="38100">
            <a:solidFill>
              <a:srgbClr val="000000"/>
            </a:solidFill>
            <a:tailEnd type="triangle"/>
          </a:ln>
        </p:spPr>
      </p:cxnSp>
      <p:cxnSp>
        <p:nvCxnSpPr>
          <p:cNvPr id="6776" name="Connection Line"/>
          <p:cNvCxnSpPr>
            <a:stCxn id="6767" idx="0"/>
            <a:endCxn id="6768" idx="0"/>
          </p:cNvCxnSpPr>
          <p:nvPr/>
        </p:nvCxnSpPr>
        <p:spPr>
          <a:xfrm>
            <a:off x="2118038" y="3682356"/>
            <a:ext cx="2667001" cy="1"/>
          </a:xfrm>
          <a:prstGeom prst="straightConnector1">
            <a:avLst/>
          </a:prstGeom>
          <a:ln w="38100">
            <a:solidFill>
              <a:srgbClr val="000000"/>
            </a:solidFill>
            <a:tailEnd type="triangle"/>
          </a:ln>
        </p:spPr>
      </p:cxnSp>
      <p:cxnSp>
        <p:nvCxnSpPr>
          <p:cNvPr id="6777" name="Connection Line"/>
          <p:cNvCxnSpPr>
            <a:stCxn id="6768" idx="0"/>
            <a:endCxn id="6771" idx="0"/>
          </p:cNvCxnSpPr>
          <p:nvPr/>
        </p:nvCxnSpPr>
        <p:spPr>
          <a:xfrm>
            <a:off x="4785038" y="3682356"/>
            <a:ext cx="1371601" cy="1143001"/>
          </a:xfrm>
          <a:prstGeom prst="straightConnector1">
            <a:avLst/>
          </a:prstGeom>
          <a:ln w="127000">
            <a:solidFill>
              <a:srgbClr val="000000"/>
            </a:solidFill>
            <a:tailEnd type="triangle"/>
          </a:ln>
        </p:spPr>
      </p:cxnSp>
      <p:sp>
        <p:nvSpPr>
          <p:cNvPr id="6778"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779"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780" name="0|?"/>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a:t>
            </a:r>
          </a:p>
        </p:txBody>
      </p:sp>
      <p:sp>
        <p:nvSpPr>
          <p:cNvPr id="6781" name="1|?"/>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a:t>
            </a:r>
          </a:p>
        </p:txBody>
      </p:sp>
      <p:sp>
        <p:nvSpPr>
          <p:cNvPr id="6782" name="2|?"/>
          <p:cNvSpPr txBox="1"/>
          <p:nvPr/>
        </p:nvSpPr>
        <p:spPr>
          <a:xfrm>
            <a:off x="4552576" y="3618151"/>
            <a:ext cx="48193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2</a:t>
            </a:r>
            <a:r>
              <a:rPr sz="2400" b="1">
                <a:latin typeface="Times New Roman"/>
                <a:ea typeface="Times New Roman"/>
                <a:cs typeface="Times New Roman"/>
                <a:sym typeface="Times New Roman"/>
              </a:rPr>
              <a:t>|?</a:t>
            </a:r>
          </a:p>
        </p:txBody>
      </p:sp>
      <p:sp>
        <p:nvSpPr>
          <p:cNvPr id="6783" name="3|?"/>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3|?</a:t>
            </a:r>
          </a:p>
        </p:txBody>
      </p:sp>
      <p:sp>
        <p:nvSpPr>
          <p:cNvPr id="6784" name="?|?"/>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t>
            </a:r>
          </a:p>
        </p:txBody>
      </p:sp>
      <p:sp>
        <p:nvSpPr>
          <p:cNvPr id="6785"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786"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787"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788"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789"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790"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6791"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6792"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6793"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6794"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6795"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6796"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6797" name="Example"/>
          <p:cNvSpPr txBox="1">
            <a:spLocks noGrp="1"/>
          </p:cNvSpPr>
          <p:nvPr>
            <p:ph type="title"/>
          </p:nvPr>
        </p:nvSpPr>
        <p:spPr>
          <a:xfrm>
            <a:off x="838200" y="63675"/>
            <a:ext cx="10515600" cy="1310641"/>
          </a:xfrm>
          <a:prstGeom prst="rect">
            <a:avLst/>
          </a:prstGeom>
        </p:spPr>
        <p:txBody>
          <a:bodyPr/>
          <a:lstStyle/>
          <a:p>
            <a:r>
              <a:t>Example</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0"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01"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02"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03"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04"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805" name="Connection Line"/>
          <p:cNvCxnSpPr>
            <a:stCxn id="6800" idx="0"/>
            <a:endCxn id="6803" idx="0"/>
          </p:cNvCxnSpPr>
          <p:nvPr/>
        </p:nvCxnSpPr>
        <p:spPr>
          <a:xfrm flipH="1">
            <a:off x="822638" y="3682356"/>
            <a:ext cx="1295401" cy="1143001"/>
          </a:xfrm>
          <a:prstGeom prst="straightConnector1">
            <a:avLst/>
          </a:prstGeom>
          <a:ln w="127000">
            <a:solidFill>
              <a:srgbClr val="000000"/>
            </a:solidFill>
            <a:tailEnd type="triangle"/>
          </a:ln>
        </p:spPr>
      </p:cxnSp>
      <p:sp>
        <p:nvSpPr>
          <p:cNvPr id="6832"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000000"/>
            </a:solidFill>
            <a:tailEnd type="triangle"/>
          </a:ln>
        </p:spPr>
        <p:txBody>
          <a:bodyPr/>
          <a:lstStyle/>
          <a:p>
            <a:endParaRPr/>
          </a:p>
        </p:txBody>
      </p:sp>
      <p:cxnSp>
        <p:nvCxnSpPr>
          <p:cNvPr id="6807" name="Connection Line"/>
          <p:cNvCxnSpPr>
            <a:stCxn id="6803" idx="0"/>
            <a:endCxn id="6802" idx="0"/>
          </p:cNvCxnSpPr>
          <p:nvPr/>
        </p:nvCxnSpPr>
        <p:spPr>
          <a:xfrm>
            <a:off x="822638" y="4825356"/>
            <a:ext cx="3962401" cy="1219200"/>
          </a:xfrm>
          <a:prstGeom prst="straightConnector1">
            <a:avLst/>
          </a:prstGeom>
          <a:ln w="38100">
            <a:solidFill>
              <a:srgbClr val="000000"/>
            </a:solidFill>
            <a:tailEnd type="triangle"/>
          </a:ln>
        </p:spPr>
      </p:cxnSp>
      <p:cxnSp>
        <p:nvCxnSpPr>
          <p:cNvPr id="6808" name="Connection Line"/>
          <p:cNvCxnSpPr>
            <a:stCxn id="6800" idx="0"/>
            <a:endCxn id="6802" idx="0"/>
          </p:cNvCxnSpPr>
          <p:nvPr/>
        </p:nvCxnSpPr>
        <p:spPr>
          <a:xfrm>
            <a:off x="2118038" y="3682356"/>
            <a:ext cx="2667001" cy="2362200"/>
          </a:xfrm>
          <a:prstGeom prst="straightConnector1">
            <a:avLst/>
          </a:prstGeom>
          <a:ln w="38100">
            <a:solidFill>
              <a:srgbClr val="000000"/>
            </a:solidFill>
            <a:tailEnd type="triangle"/>
          </a:ln>
        </p:spPr>
      </p:cxnSp>
      <p:cxnSp>
        <p:nvCxnSpPr>
          <p:cNvPr id="6809" name="Connection Line"/>
          <p:cNvCxnSpPr>
            <a:stCxn id="6800" idx="0"/>
            <a:endCxn id="6801" idx="0"/>
          </p:cNvCxnSpPr>
          <p:nvPr/>
        </p:nvCxnSpPr>
        <p:spPr>
          <a:xfrm>
            <a:off x="2118038" y="3682356"/>
            <a:ext cx="2667001" cy="1"/>
          </a:xfrm>
          <a:prstGeom prst="straightConnector1">
            <a:avLst/>
          </a:prstGeom>
          <a:ln w="38100">
            <a:solidFill>
              <a:srgbClr val="000000"/>
            </a:solidFill>
            <a:tailEnd type="triangle"/>
          </a:ln>
        </p:spPr>
      </p:cxnSp>
      <p:cxnSp>
        <p:nvCxnSpPr>
          <p:cNvPr id="6810" name="Connection Line"/>
          <p:cNvCxnSpPr>
            <a:stCxn id="6801" idx="0"/>
            <a:endCxn id="6804" idx="0"/>
          </p:cNvCxnSpPr>
          <p:nvPr/>
        </p:nvCxnSpPr>
        <p:spPr>
          <a:xfrm>
            <a:off x="4785038" y="3682356"/>
            <a:ext cx="1371601" cy="1143001"/>
          </a:xfrm>
          <a:prstGeom prst="straightConnector1">
            <a:avLst/>
          </a:prstGeom>
          <a:ln w="127000">
            <a:solidFill>
              <a:srgbClr val="000000"/>
            </a:solidFill>
            <a:tailEnd type="triangle"/>
          </a:ln>
        </p:spPr>
      </p:cxnSp>
      <p:sp>
        <p:nvSpPr>
          <p:cNvPr id="6811"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812"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813" name="0|?"/>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a:t>
            </a:r>
          </a:p>
        </p:txBody>
      </p:sp>
      <p:sp>
        <p:nvSpPr>
          <p:cNvPr id="6814" name="1|?"/>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a:t>
            </a:r>
          </a:p>
        </p:txBody>
      </p:sp>
      <p:sp>
        <p:nvSpPr>
          <p:cNvPr id="6815" name="2|?"/>
          <p:cNvSpPr txBox="1"/>
          <p:nvPr/>
        </p:nvSpPr>
        <p:spPr>
          <a:xfrm>
            <a:off x="4552576" y="3618151"/>
            <a:ext cx="48193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2</a:t>
            </a:r>
            <a:r>
              <a:rPr sz="2400" b="1">
                <a:latin typeface="Times New Roman"/>
                <a:ea typeface="Times New Roman"/>
                <a:cs typeface="Times New Roman"/>
                <a:sym typeface="Times New Roman"/>
              </a:rPr>
              <a:t>|?</a:t>
            </a:r>
          </a:p>
        </p:txBody>
      </p:sp>
      <p:sp>
        <p:nvSpPr>
          <p:cNvPr id="6816" name="3|4"/>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3|4</a:t>
            </a:r>
          </a:p>
        </p:txBody>
      </p:sp>
      <p:sp>
        <p:nvSpPr>
          <p:cNvPr id="6817" name="?|?"/>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t>
            </a:r>
          </a:p>
        </p:txBody>
      </p:sp>
      <p:sp>
        <p:nvSpPr>
          <p:cNvPr id="6818"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819"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820"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821"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822"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823"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6824"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6825"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6826"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6827"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6828"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6829"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6830" name="Example"/>
          <p:cNvSpPr txBox="1">
            <a:spLocks noGrp="1"/>
          </p:cNvSpPr>
          <p:nvPr>
            <p:ph type="title"/>
          </p:nvPr>
        </p:nvSpPr>
        <p:spPr>
          <a:xfrm>
            <a:off x="838200" y="63675"/>
            <a:ext cx="10515600" cy="1310641"/>
          </a:xfrm>
          <a:prstGeom prst="rect">
            <a:avLst/>
          </a:prstGeom>
        </p:spPr>
        <p:txBody>
          <a:bodyPr/>
          <a:lstStyle/>
          <a:p>
            <a:r>
              <a:t>Example</a:t>
            </a:r>
          </a:p>
        </p:txBody>
      </p:sp>
      <p:sp>
        <p:nvSpPr>
          <p:cNvPr id="6833" name="Connection Line"/>
          <p:cNvSpPr/>
          <p:nvPr/>
        </p:nvSpPr>
        <p:spPr>
          <a:xfrm>
            <a:off x="5478886" y="3594627"/>
            <a:ext cx="849961" cy="803278"/>
          </a:xfrm>
          <a:custGeom>
            <a:avLst/>
            <a:gdLst/>
            <a:ahLst/>
            <a:cxnLst>
              <a:cxn ang="0">
                <a:pos x="wd2" y="hd2"/>
              </a:cxn>
              <a:cxn ang="5400000">
                <a:pos x="wd2" y="hd2"/>
              </a:cxn>
              <a:cxn ang="10800000">
                <a:pos x="wd2" y="hd2"/>
              </a:cxn>
              <a:cxn ang="16200000">
                <a:pos x="wd2" y="hd2"/>
              </a:cxn>
            </a:cxnLst>
            <a:rect l="0" t="0" r="r" b="b"/>
            <a:pathLst>
              <a:path w="18433" h="20302" extrusionOk="0">
                <a:moveTo>
                  <a:pt x="0" y="207"/>
                </a:moveTo>
                <a:cubicBezTo>
                  <a:pt x="16023" y="-1298"/>
                  <a:pt x="21600" y="5400"/>
                  <a:pt x="16732" y="20302"/>
                </a:cubicBezTo>
              </a:path>
            </a:pathLst>
          </a:custGeom>
          <a:ln w="12700">
            <a:solidFill>
              <a:schemeClr val="accent1"/>
            </a:solidFill>
            <a:miter/>
            <a:headEnd type="arrow"/>
          </a:ln>
        </p:spPr>
        <p:txBody>
          <a:bodyPr/>
          <a:lstStyle/>
          <a:p>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5"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36"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37"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38"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39"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840" name="Connection Line"/>
          <p:cNvCxnSpPr>
            <a:stCxn id="6835" idx="0"/>
            <a:endCxn id="6838" idx="0"/>
          </p:cNvCxnSpPr>
          <p:nvPr/>
        </p:nvCxnSpPr>
        <p:spPr>
          <a:xfrm flipH="1">
            <a:off x="822638" y="3682356"/>
            <a:ext cx="1295401" cy="1143001"/>
          </a:xfrm>
          <a:prstGeom prst="straightConnector1">
            <a:avLst/>
          </a:prstGeom>
          <a:ln w="127000">
            <a:solidFill>
              <a:srgbClr val="000000"/>
            </a:solidFill>
            <a:tailEnd type="triangle"/>
          </a:ln>
        </p:spPr>
      </p:cxnSp>
      <p:sp>
        <p:nvSpPr>
          <p:cNvPr id="6868"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000000"/>
            </a:solidFill>
            <a:tailEnd type="triangle"/>
          </a:ln>
        </p:spPr>
        <p:txBody>
          <a:bodyPr/>
          <a:lstStyle/>
          <a:p>
            <a:endParaRPr/>
          </a:p>
        </p:txBody>
      </p:sp>
      <p:cxnSp>
        <p:nvCxnSpPr>
          <p:cNvPr id="6842" name="Connection Line"/>
          <p:cNvCxnSpPr>
            <a:stCxn id="6838" idx="0"/>
            <a:endCxn id="6837" idx="0"/>
          </p:cNvCxnSpPr>
          <p:nvPr/>
        </p:nvCxnSpPr>
        <p:spPr>
          <a:xfrm>
            <a:off x="822638" y="4825356"/>
            <a:ext cx="3962401" cy="1219200"/>
          </a:xfrm>
          <a:prstGeom prst="straightConnector1">
            <a:avLst/>
          </a:prstGeom>
          <a:ln w="38100">
            <a:solidFill>
              <a:srgbClr val="000000"/>
            </a:solidFill>
            <a:tailEnd type="triangle"/>
          </a:ln>
        </p:spPr>
      </p:cxnSp>
      <p:cxnSp>
        <p:nvCxnSpPr>
          <p:cNvPr id="6843" name="Connection Line"/>
          <p:cNvCxnSpPr>
            <a:stCxn id="6835" idx="0"/>
            <a:endCxn id="6837" idx="0"/>
          </p:cNvCxnSpPr>
          <p:nvPr/>
        </p:nvCxnSpPr>
        <p:spPr>
          <a:xfrm>
            <a:off x="2118038" y="3682356"/>
            <a:ext cx="2667001" cy="2362200"/>
          </a:xfrm>
          <a:prstGeom prst="straightConnector1">
            <a:avLst/>
          </a:prstGeom>
          <a:ln w="38100">
            <a:solidFill>
              <a:srgbClr val="000000"/>
            </a:solidFill>
            <a:tailEnd type="triangle"/>
          </a:ln>
        </p:spPr>
      </p:cxnSp>
      <p:cxnSp>
        <p:nvCxnSpPr>
          <p:cNvPr id="6844" name="Connection Line"/>
          <p:cNvCxnSpPr>
            <a:stCxn id="6835" idx="0"/>
            <a:endCxn id="6836" idx="0"/>
          </p:cNvCxnSpPr>
          <p:nvPr/>
        </p:nvCxnSpPr>
        <p:spPr>
          <a:xfrm>
            <a:off x="2118038" y="3682356"/>
            <a:ext cx="2667001" cy="1"/>
          </a:xfrm>
          <a:prstGeom prst="straightConnector1">
            <a:avLst/>
          </a:prstGeom>
          <a:ln w="38100">
            <a:solidFill>
              <a:srgbClr val="000000"/>
            </a:solidFill>
            <a:tailEnd type="triangle"/>
          </a:ln>
        </p:spPr>
      </p:cxnSp>
      <p:cxnSp>
        <p:nvCxnSpPr>
          <p:cNvPr id="6845" name="Connection Line"/>
          <p:cNvCxnSpPr>
            <a:stCxn id="6836" idx="0"/>
            <a:endCxn id="6839" idx="0"/>
          </p:cNvCxnSpPr>
          <p:nvPr/>
        </p:nvCxnSpPr>
        <p:spPr>
          <a:xfrm>
            <a:off x="4785038" y="3682356"/>
            <a:ext cx="1371601" cy="1143001"/>
          </a:xfrm>
          <a:prstGeom prst="straightConnector1">
            <a:avLst/>
          </a:prstGeom>
          <a:ln w="127000">
            <a:solidFill>
              <a:srgbClr val="000000"/>
            </a:solidFill>
            <a:tailEnd type="triangle"/>
          </a:ln>
        </p:spPr>
      </p:cxnSp>
      <p:sp>
        <p:nvSpPr>
          <p:cNvPr id="6846"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847"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848" name="0|?"/>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a:t>
            </a:r>
          </a:p>
        </p:txBody>
      </p:sp>
      <p:sp>
        <p:nvSpPr>
          <p:cNvPr id="6849" name="1|?"/>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a:t>
            </a:r>
          </a:p>
        </p:txBody>
      </p:sp>
      <p:sp>
        <p:nvSpPr>
          <p:cNvPr id="6850" name="2|5"/>
          <p:cNvSpPr txBox="1"/>
          <p:nvPr/>
        </p:nvSpPr>
        <p:spPr>
          <a:xfrm>
            <a:off x="4552576" y="3618151"/>
            <a:ext cx="48193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2</a:t>
            </a:r>
            <a:r>
              <a:rPr sz="2400" b="1">
                <a:latin typeface="Times New Roman"/>
                <a:ea typeface="Times New Roman"/>
                <a:cs typeface="Times New Roman"/>
                <a:sym typeface="Times New Roman"/>
              </a:rPr>
              <a:t>|5</a:t>
            </a:r>
          </a:p>
        </p:txBody>
      </p:sp>
      <p:sp>
        <p:nvSpPr>
          <p:cNvPr id="6851" name="3|4"/>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3|4</a:t>
            </a:r>
          </a:p>
        </p:txBody>
      </p:sp>
      <p:sp>
        <p:nvSpPr>
          <p:cNvPr id="6852" name="?|?"/>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t>
            </a:r>
          </a:p>
        </p:txBody>
      </p:sp>
      <p:sp>
        <p:nvSpPr>
          <p:cNvPr id="6853"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854"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855"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856"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857"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858"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6859"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6860"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6861"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6862"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6863"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6864"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6865" name="Example"/>
          <p:cNvSpPr txBox="1">
            <a:spLocks noGrp="1"/>
          </p:cNvSpPr>
          <p:nvPr>
            <p:ph type="title"/>
          </p:nvPr>
        </p:nvSpPr>
        <p:spPr>
          <a:xfrm>
            <a:off x="838200" y="63675"/>
            <a:ext cx="10515600" cy="1310641"/>
          </a:xfrm>
          <a:prstGeom prst="rect">
            <a:avLst/>
          </a:prstGeom>
        </p:spPr>
        <p:txBody>
          <a:bodyPr/>
          <a:lstStyle/>
          <a:p>
            <a:r>
              <a:t>Example</a:t>
            </a:r>
          </a:p>
        </p:txBody>
      </p:sp>
      <p:sp>
        <p:nvSpPr>
          <p:cNvPr id="6869" name="Connection Line"/>
          <p:cNvSpPr/>
          <p:nvPr/>
        </p:nvSpPr>
        <p:spPr>
          <a:xfrm>
            <a:off x="5478886" y="3594627"/>
            <a:ext cx="849961" cy="1013974"/>
          </a:xfrm>
          <a:custGeom>
            <a:avLst/>
            <a:gdLst/>
            <a:ahLst/>
            <a:cxnLst>
              <a:cxn ang="0">
                <a:pos x="wd2" y="hd2"/>
              </a:cxn>
              <a:cxn ang="5400000">
                <a:pos x="wd2" y="hd2"/>
              </a:cxn>
              <a:cxn ang="10800000">
                <a:pos x="wd2" y="hd2"/>
              </a:cxn>
              <a:cxn ang="16200000">
                <a:pos x="wd2" y="hd2"/>
              </a:cxn>
            </a:cxnLst>
            <a:rect l="0" t="0" r="r" b="b"/>
            <a:pathLst>
              <a:path w="17525" h="20431" extrusionOk="0">
                <a:moveTo>
                  <a:pt x="0" y="165"/>
                </a:moveTo>
                <a:cubicBezTo>
                  <a:pt x="16942" y="-1169"/>
                  <a:pt x="21600" y="5586"/>
                  <a:pt x="13974" y="20431"/>
                </a:cubicBezTo>
              </a:path>
            </a:pathLst>
          </a:custGeom>
          <a:ln w="12700">
            <a:solidFill>
              <a:schemeClr val="accent1"/>
            </a:solidFill>
            <a:miter/>
            <a:headEnd type="arrow"/>
          </a:ln>
        </p:spPr>
        <p:txBody>
          <a:bodyPr/>
          <a:lstStyle/>
          <a:p>
            <a:endParaRPr/>
          </a:p>
        </p:txBody>
      </p:sp>
      <p:sp>
        <p:nvSpPr>
          <p:cNvPr id="6870" name="Connection Line"/>
          <p:cNvSpPr/>
          <p:nvPr/>
        </p:nvSpPr>
        <p:spPr>
          <a:xfrm>
            <a:off x="1397078" y="3900134"/>
            <a:ext cx="2973143" cy="1238078"/>
          </a:xfrm>
          <a:custGeom>
            <a:avLst/>
            <a:gdLst/>
            <a:ahLst/>
            <a:cxnLst>
              <a:cxn ang="0">
                <a:pos x="wd2" y="hd2"/>
              </a:cxn>
              <a:cxn ang="5400000">
                <a:pos x="wd2" y="hd2"/>
              </a:cxn>
              <a:cxn ang="10800000">
                <a:pos x="wd2" y="hd2"/>
              </a:cxn>
              <a:cxn ang="16200000">
                <a:pos x="wd2" y="hd2"/>
              </a:cxn>
            </a:cxnLst>
            <a:rect l="0" t="0" r="r" b="b"/>
            <a:pathLst>
              <a:path w="21600" h="17454" extrusionOk="0">
                <a:moveTo>
                  <a:pt x="0" y="13697"/>
                </a:moveTo>
                <a:cubicBezTo>
                  <a:pt x="12015" y="21600"/>
                  <a:pt x="19215" y="17034"/>
                  <a:pt x="21600" y="0"/>
                </a:cubicBezTo>
              </a:path>
            </a:pathLst>
          </a:custGeom>
          <a:ln w="12700">
            <a:solidFill>
              <a:schemeClr val="accent1"/>
            </a:solidFill>
            <a:miter/>
            <a:headEnd type="arrow"/>
          </a:ln>
        </p:spPr>
        <p:txBody>
          <a:bodyPr/>
          <a:lstStyle/>
          <a:p>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2"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73"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74"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75"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876"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877" name="Connection Line"/>
          <p:cNvCxnSpPr>
            <a:stCxn id="6872" idx="0"/>
            <a:endCxn id="6875" idx="0"/>
          </p:cNvCxnSpPr>
          <p:nvPr/>
        </p:nvCxnSpPr>
        <p:spPr>
          <a:xfrm flipH="1">
            <a:off x="822638" y="3682356"/>
            <a:ext cx="1295401" cy="1143001"/>
          </a:xfrm>
          <a:prstGeom prst="straightConnector1">
            <a:avLst/>
          </a:prstGeom>
          <a:ln w="127000">
            <a:solidFill>
              <a:srgbClr val="000000"/>
            </a:solidFill>
            <a:tailEnd type="triangle"/>
          </a:ln>
        </p:spPr>
      </p:cxnSp>
      <p:sp>
        <p:nvSpPr>
          <p:cNvPr id="6903"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000000"/>
            </a:solidFill>
            <a:tailEnd type="triangle"/>
          </a:ln>
        </p:spPr>
        <p:txBody>
          <a:bodyPr/>
          <a:lstStyle/>
          <a:p>
            <a:endParaRPr/>
          </a:p>
        </p:txBody>
      </p:sp>
      <p:cxnSp>
        <p:nvCxnSpPr>
          <p:cNvPr id="6879" name="Connection Line"/>
          <p:cNvCxnSpPr>
            <a:stCxn id="6875" idx="0"/>
            <a:endCxn id="6874" idx="0"/>
          </p:cNvCxnSpPr>
          <p:nvPr/>
        </p:nvCxnSpPr>
        <p:spPr>
          <a:xfrm>
            <a:off x="822638" y="4825356"/>
            <a:ext cx="3962401" cy="1219200"/>
          </a:xfrm>
          <a:prstGeom prst="straightConnector1">
            <a:avLst/>
          </a:prstGeom>
          <a:ln w="127000">
            <a:solidFill>
              <a:srgbClr val="000000"/>
            </a:solidFill>
            <a:tailEnd type="triangle"/>
          </a:ln>
        </p:spPr>
      </p:cxnSp>
      <p:cxnSp>
        <p:nvCxnSpPr>
          <p:cNvPr id="6880" name="Connection Line"/>
          <p:cNvCxnSpPr>
            <a:stCxn id="6872" idx="0"/>
            <a:endCxn id="6874" idx="0"/>
          </p:cNvCxnSpPr>
          <p:nvPr/>
        </p:nvCxnSpPr>
        <p:spPr>
          <a:xfrm>
            <a:off x="2118038" y="3682356"/>
            <a:ext cx="2667001" cy="2362200"/>
          </a:xfrm>
          <a:prstGeom prst="straightConnector1">
            <a:avLst/>
          </a:prstGeom>
          <a:ln w="38100">
            <a:solidFill>
              <a:srgbClr val="000000"/>
            </a:solidFill>
            <a:tailEnd type="triangle"/>
          </a:ln>
        </p:spPr>
      </p:cxnSp>
      <p:cxnSp>
        <p:nvCxnSpPr>
          <p:cNvPr id="6881" name="Connection Line"/>
          <p:cNvCxnSpPr>
            <a:stCxn id="6872" idx="0"/>
            <a:endCxn id="6873" idx="0"/>
          </p:cNvCxnSpPr>
          <p:nvPr/>
        </p:nvCxnSpPr>
        <p:spPr>
          <a:xfrm>
            <a:off x="2118038" y="3682356"/>
            <a:ext cx="2667001" cy="1"/>
          </a:xfrm>
          <a:prstGeom prst="straightConnector1">
            <a:avLst/>
          </a:prstGeom>
          <a:ln w="38100">
            <a:solidFill>
              <a:srgbClr val="000000"/>
            </a:solidFill>
            <a:tailEnd type="triangle"/>
          </a:ln>
        </p:spPr>
      </p:cxnSp>
      <p:cxnSp>
        <p:nvCxnSpPr>
          <p:cNvPr id="6882" name="Connection Line"/>
          <p:cNvCxnSpPr>
            <a:stCxn id="6873" idx="0"/>
            <a:endCxn id="6876" idx="0"/>
          </p:cNvCxnSpPr>
          <p:nvPr/>
        </p:nvCxnSpPr>
        <p:spPr>
          <a:xfrm>
            <a:off x="4785038" y="3682356"/>
            <a:ext cx="1371601" cy="1143001"/>
          </a:xfrm>
          <a:prstGeom prst="straightConnector1">
            <a:avLst/>
          </a:prstGeom>
          <a:ln w="127000">
            <a:solidFill>
              <a:srgbClr val="000000"/>
            </a:solidFill>
            <a:tailEnd type="triangle"/>
          </a:ln>
        </p:spPr>
      </p:cxnSp>
      <p:sp>
        <p:nvSpPr>
          <p:cNvPr id="6883"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884"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885" name="0|?"/>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a:t>
            </a:r>
          </a:p>
        </p:txBody>
      </p:sp>
      <p:sp>
        <p:nvSpPr>
          <p:cNvPr id="6886" name="1|?"/>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a:t>
            </a:r>
          </a:p>
        </p:txBody>
      </p:sp>
      <p:sp>
        <p:nvSpPr>
          <p:cNvPr id="6887" name="2|5"/>
          <p:cNvSpPr txBox="1"/>
          <p:nvPr/>
        </p:nvSpPr>
        <p:spPr>
          <a:xfrm>
            <a:off x="4552576" y="3618151"/>
            <a:ext cx="48193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2</a:t>
            </a:r>
            <a:r>
              <a:rPr sz="2400" b="1">
                <a:latin typeface="Times New Roman"/>
                <a:ea typeface="Times New Roman"/>
                <a:cs typeface="Times New Roman"/>
                <a:sym typeface="Times New Roman"/>
              </a:rPr>
              <a:t>|5</a:t>
            </a:r>
          </a:p>
        </p:txBody>
      </p:sp>
      <p:sp>
        <p:nvSpPr>
          <p:cNvPr id="6888" name="3|4"/>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3|4</a:t>
            </a:r>
          </a:p>
        </p:txBody>
      </p:sp>
      <p:sp>
        <p:nvSpPr>
          <p:cNvPr id="6889" name="6|?"/>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6|?</a:t>
            </a:r>
          </a:p>
        </p:txBody>
      </p:sp>
      <p:sp>
        <p:nvSpPr>
          <p:cNvPr id="6890"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891"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892"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893"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894"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895"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6896"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6897"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6898"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6899"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6900"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6901"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6902" name="Example"/>
          <p:cNvSpPr txBox="1">
            <a:spLocks noGrp="1"/>
          </p:cNvSpPr>
          <p:nvPr>
            <p:ph type="title"/>
          </p:nvPr>
        </p:nvSpPr>
        <p:spPr>
          <a:xfrm>
            <a:off x="838200" y="63675"/>
            <a:ext cx="10515600" cy="1310641"/>
          </a:xfrm>
          <a:prstGeom prst="rect">
            <a:avLst/>
          </a:prstGeom>
        </p:spPr>
        <p:txBody>
          <a:bodyPr/>
          <a:lstStyle/>
          <a:p>
            <a:r>
              <a:t>Example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376" name="Terminology"/>
          <p:cNvSpPr txBox="1">
            <a:spLocks noGrp="1"/>
          </p:cNvSpPr>
          <p:nvPr>
            <p:ph type="title"/>
          </p:nvPr>
        </p:nvSpPr>
        <p:spPr>
          <a:xfrm>
            <a:off x="838200" y="365125"/>
            <a:ext cx="10515600" cy="981354"/>
          </a:xfrm>
          <a:prstGeom prst="rect">
            <a:avLst/>
          </a:prstGeom>
        </p:spPr>
        <p:txBody>
          <a:bodyPr/>
          <a:lstStyle/>
          <a:p>
            <a:r>
              <a:t>Terminology</a:t>
            </a:r>
          </a:p>
        </p:txBody>
      </p:sp>
      <p:sp>
        <p:nvSpPr>
          <p:cNvPr id="377" name="End vertices (or endpoints) of an edge…"/>
          <p:cNvSpPr txBox="1">
            <a:spLocks noGrp="1"/>
          </p:cNvSpPr>
          <p:nvPr>
            <p:ph type="body" sz="half" idx="1"/>
          </p:nvPr>
        </p:nvSpPr>
        <p:spPr>
          <a:xfrm>
            <a:off x="1066800" y="1371600"/>
            <a:ext cx="5529263" cy="4495800"/>
          </a:xfrm>
          <a:prstGeom prst="rect">
            <a:avLst/>
          </a:prstGeom>
        </p:spPr>
        <p:txBody>
          <a:bodyPr/>
          <a:lstStyle/>
          <a:p>
            <a:pPr marL="166551" indent="-166551" defTabSz="777240">
              <a:spcBef>
                <a:spcPts val="800"/>
              </a:spcBef>
              <a:buClr>
                <a:srgbClr val="CC0000"/>
              </a:buClr>
              <a:defRPr sz="2380"/>
            </a:pPr>
            <a:r>
              <a:rPr sz="2040">
                <a:solidFill>
                  <a:srgbClr val="CC0000"/>
                </a:solidFill>
              </a:rPr>
              <a:t>End </a:t>
            </a:r>
            <a:r>
              <a:rPr sz="2040" b="1">
                <a:solidFill>
                  <a:srgbClr val="CC0000"/>
                </a:solidFill>
              </a:rPr>
              <a:t>vertices</a:t>
            </a:r>
            <a:r>
              <a:rPr sz="2040"/>
              <a:t> (or endpoints) of an edge</a:t>
            </a:r>
          </a:p>
          <a:p>
            <a:pPr marL="582930" lvl="1" indent="-194310" defTabSz="777240">
              <a:spcBef>
                <a:spcPts val="400"/>
              </a:spcBef>
              <a:defRPr sz="2040"/>
            </a:pPr>
            <a:r>
              <a:t>U and V are the endpoints of a</a:t>
            </a:r>
          </a:p>
          <a:p>
            <a:pPr marL="166551" indent="-166551" defTabSz="777240">
              <a:spcBef>
                <a:spcPts val="800"/>
              </a:spcBef>
              <a:buClr>
                <a:srgbClr val="CC0000"/>
              </a:buClr>
              <a:defRPr sz="2380"/>
            </a:pPr>
            <a:r>
              <a:rPr sz="2040" b="1">
                <a:solidFill>
                  <a:srgbClr val="CC0000"/>
                </a:solidFill>
              </a:rPr>
              <a:t>Edges</a:t>
            </a:r>
            <a:r>
              <a:rPr sz="2040">
                <a:solidFill>
                  <a:srgbClr val="CC0000"/>
                </a:solidFill>
              </a:rPr>
              <a:t> incident on a vertex</a:t>
            </a:r>
          </a:p>
          <a:p>
            <a:pPr marL="582930" lvl="1" indent="-194310" defTabSz="777240">
              <a:spcBef>
                <a:spcPts val="400"/>
              </a:spcBef>
              <a:defRPr sz="2040"/>
            </a:pPr>
            <a:r>
              <a:t>a, d, and b are incident on V</a:t>
            </a:r>
          </a:p>
          <a:p>
            <a:pPr marL="166551" indent="-166551" defTabSz="777240">
              <a:spcBef>
                <a:spcPts val="800"/>
              </a:spcBef>
              <a:buClr>
                <a:srgbClr val="CC0000"/>
              </a:buClr>
              <a:defRPr sz="2380"/>
            </a:pPr>
            <a:r>
              <a:rPr sz="2040" b="1">
                <a:solidFill>
                  <a:srgbClr val="CC0000"/>
                </a:solidFill>
              </a:rPr>
              <a:t>Adjacent</a:t>
            </a:r>
            <a:r>
              <a:rPr sz="2040">
                <a:solidFill>
                  <a:srgbClr val="CC0000"/>
                </a:solidFill>
              </a:rPr>
              <a:t> vertices</a:t>
            </a:r>
          </a:p>
          <a:p>
            <a:pPr marL="582930" lvl="1" indent="-194310" defTabSz="777240">
              <a:spcBef>
                <a:spcPts val="400"/>
              </a:spcBef>
              <a:defRPr sz="2040"/>
            </a:pPr>
            <a:r>
              <a:t>U and V are adjacent</a:t>
            </a:r>
          </a:p>
          <a:p>
            <a:pPr marL="166551" indent="-166551" defTabSz="777240">
              <a:spcBef>
                <a:spcPts val="800"/>
              </a:spcBef>
              <a:buClr>
                <a:srgbClr val="CC0000"/>
              </a:buClr>
              <a:defRPr sz="2380"/>
            </a:pPr>
            <a:r>
              <a:rPr sz="2040" b="1">
                <a:solidFill>
                  <a:srgbClr val="CC0000"/>
                </a:solidFill>
              </a:rPr>
              <a:t>Degree</a:t>
            </a:r>
            <a:r>
              <a:rPr sz="2040">
                <a:solidFill>
                  <a:srgbClr val="CC0000"/>
                </a:solidFill>
              </a:rPr>
              <a:t> of a vertex</a:t>
            </a:r>
          </a:p>
          <a:p>
            <a:pPr marL="582930" lvl="1" indent="-194310" defTabSz="777240">
              <a:spcBef>
                <a:spcPts val="400"/>
              </a:spcBef>
              <a:defRPr sz="2040"/>
            </a:pPr>
            <a:r>
              <a:t>X has degree 5 </a:t>
            </a:r>
          </a:p>
          <a:p>
            <a:pPr marL="166551" indent="-166551" defTabSz="777240">
              <a:spcBef>
                <a:spcPts val="800"/>
              </a:spcBef>
              <a:buClr>
                <a:srgbClr val="CC0000"/>
              </a:buClr>
              <a:defRPr sz="2380"/>
            </a:pPr>
            <a:r>
              <a:rPr sz="2040">
                <a:solidFill>
                  <a:srgbClr val="CC0000"/>
                </a:solidFill>
              </a:rPr>
              <a:t>Parallel edges</a:t>
            </a:r>
          </a:p>
          <a:p>
            <a:pPr marL="582930" lvl="1" indent="-194310" defTabSz="777240">
              <a:spcBef>
                <a:spcPts val="400"/>
              </a:spcBef>
              <a:defRPr sz="2040"/>
            </a:pPr>
            <a:r>
              <a:t>h and i are parallel edges</a:t>
            </a:r>
          </a:p>
          <a:p>
            <a:pPr marL="166551" indent="-166551" defTabSz="777240">
              <a:spcBef>
                <a:spcPts val="800"/>
              </a:spcBef>
              <a:buClr>
                <a:srgbClr val="CC0000"/>
              </a:buClr>
              <a:defRPr sz="2380"/>
            </a:pPr>
            <a:r>
              <a:rPr sz="2040">
                <a:solidFill>
                  <a:srgbClr val="CC0000"/>
                </a:solidFill>
              </a:rPr>
              <a:t>Self-loop</a:t>
            </a:r>
          </a:p>
          <a:p>
            <a:pPr marL="582930" lvl="1" indent="-194310" defTabSz="777240">
              <a:spcBef>
                <a:spcPts val="400"/>
              </a:spcBef>
              <a:defRPr sz="2040"/>
            </a:pPr>
            <a:r>
              <a:t>j is a self-loop</a:t>
            </a:r>
          </a:p>
        </p:txBody>
      </p:sp>
      <p:grpSp>
        <p:nvGrpSpPr>
          <p:cNvPr id="416" name="Group"/>
          <p:cNvGrpSpPr/>
          <p:nvPr/>
        </p:nvGrpSpPr>
        <p:grpSpPr>
          <a:xfrm>
            <a:off x="7065963" y="2181543"/>
            <a:ext cx="4711701" cy="3202941"/>
            <a:chOff x="0" y="0"/>
            <a:chExt cx="4711699" cy="3202940"/>
          </a:xfrm>
        </p:grpSpPr>
        <p:grpSp>
          <p:nvGrpSpPr>
            <p:cNvPr id="380" name="Group"/>
            <p:cNvGrpSpPr/>
            <p:nvPr/>
          </p:nvGrpSpPr>
          <p:grpSpPr>
            <a:xfrm>
              <a:off x="1828800" y="914400"/>
              <a:ext cx="457200" cy="459741"/>
              <a:chOff x="0" y="0"/>
              <a:chExt cx="457200" cy="459740"/>
            </a:xfrm>
          </p:grpSpPr>
          <p:sp>
            <p:nvSpPr>
              <p:cNvPr id="378"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379" name="X"/>
              <p:cNvSpPr txBox="1"/>
              <p:nvPr/>
            </p:nvSpPr>
            <p:spPr>
              <a:xfrm>
                <a:off x="88051" y="0"/>
                <a:ext cx="281098"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X</a:t>
                </a:r>
              </a:p>
            </p:txBody>
          </p:sp>
        </p:grpSp>
        <p:grpSp>
          <p:nvGrpSpPr>
            <p:cNvPr id="383" name="Group"/>
            <p:cNvGrpSpPr/>
            <p:nvPr/>
          </p:nvGrpSpPr>
          <p:grpSpPr>
            <a:xfrm>
              <a:off x="0" y="914400"/>
              <a:ext cx="457200" cy="459741"/>
              <a:chOff x="0" y="0"/>
              <a:chExt cx="457200" cy="459740"/>
            </a:xfrm>
          </p:grpSpPr>
          <p:sp>
            <p:nvSpPr>
              <p:cNvPr id="381"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382" name="U"/>
              <p:cNvSpPr txBox="1"/>
              <p:nvPr/>
            </p:nvSpPr>
            <p:spPr>
              <a:xfrm>
                <a:off x="76591" y="0"/>
                <a:ext cx="304018"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U</a:t>
                </a:r>
              </a:p>
            </p:txBody>
          </p:sp>
        </p:grpSp>
        <p:grpSp>
          <p:nvGrpSpPr>
            <p:cNvPr id="386" name="Group"/>
            <p:cNvGrpSpPr/>
            <p:nvPr/>
          </p:nvGrpSpPr>
          <p:grpSpPr>
            <a:xfrm>
              <a:off x="914400" y="0"/>
              <a:ext cx="457200" cy="459741"/>
              <a:chOff x="0" y="0"/>
              <a:chExt cx="457200" cy="459740"/>
            </a:xfrm>
          </p:grpSpPr>
          <p:sp>
            <p:nvSpPr>
              <p:cNvPr id="384"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385" name="V"/>
              <p:cNvSpPr txBox="1"/>
              <p:nvPr/>
            </p:nvSpPr>
            <p:spPr>
              <a:xfrm>
                <a:off x="85596" y="0"/>
                <a:ext cx="286008"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V</a:t>
                </a:r>
              </a:p>
            </p:txBody>
          </p:sp>
        </p:grpSp>
        <p:grpSp>
          <p:nvGrpSpPr>
            <p:cNvPr id="389" name="Group"/>
            <p:cNvGrpSpPr/>
            <p:nvPr/>
          </p:nvGrpSpPr>
          <p:grpSpPr>
            <a:xfrm>
              <a:off x="914400" y="1828800"/>
              <a:ext cx="457200" cy="459741"/>
              <a:chOff x="0" y="0"/>
              <a:chExt cx="457200" cy="459740"/>
            </a:xfrm>
          </p:grpSpPr>
          <p:sp>
            <p:nvSpPr>
              <p:cNvPr id="387"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388" name="W"/>
              <p:cNvSpPr txBox="1"/>
              <p:nvPr/>
            </p:nvSpPr>
            <p:spPr>
              <a:xfrm>
                <a:off x="39087" y="0"/>
                <a:ext cx="379026"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W</a:t>
                </a:r>
              </a:p>
            </p:txBody>
          </p:sp>
        </p:grpSp>
        <p:grpSp>
          <p:nvGrpSpPr>
            <p:cNvPr id="392" name="Group"/>
            <p:cNvGrpSpPr/>
            <p:nvPr/>
          </p:nvGrpSpPr>
          <p:grpSpPr>
            <a:xfrm>
              <a:off x="3048000" y="914400"/>
              <a:ext cx="457200" cy="459741"/>
              <a:chOff x="0" y="0"/>
              <a:chExt cx="457200" cy="459740"/>
            </a:xfrm>
          </p:grpSpPr>
          <p:sp>
            <p:nvSpPr>
              <p:cNvPr id="390"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391" name="Z"/>
              <p:cNvSpPr txBox="1"/>
              <p:nvPr/>
            </p:nvSpPr>
            <p:spPr>
              <a:xfrm>
                <a:off x="91325" y="0"/>
                <a:ext cx="274550"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Z</a:t>
                </a:r>
              </a:p>
            </p:txBody>
          </p:sp>
        </p:grpSp>
        <p:sp>
          <p:nvSpPr>
            <p:cNvPr id="393" name="Line"/>
            <p:cNvSpPr/>
            <p:nvPr/>
          </p:nvSpPr>
          <p:spPr>
            <a:xfrm flipH="1">
              <a:off x="390524" y="401320"/>
              <a:ext cx="590551" cy="571500"/>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394" name="Line"/>
            <p:cNvSpPr/>
            <p:nvPr/>
          </p:nvSpPr>
          <p:spPr>
            <a:xfrm flipH="1" flipV="1">
              <a:off x="390524" y="1315720"/>
              <a:ext cx="590551" cy="571500"/>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395" name="Line"/>
            <p:cNvSpPr/>
            <p:nvPr/>
          </p:nvSpPr>
          <p:spPr>
            <a:xfrm flipV="1">
              <a:off x="1304924" y="1315719"/>
              <a:ext cx="590551" cy="571501"/>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396" name="Line"/>
            <p:cNvSpPr/>
            <p:nvPr/>
          </p:nvSpPr>
          <p:spPr>
            <a:xfrm>
              <a:off x="1304925" y="401319"/>
              <a:ext cx="590550" cy="571502"/>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397" name="Line"/>
            <p:cNvSpPr/>
            <p:nvPr/>
          </p:nvSpPr>
          <p:spPr>
            <a:xfrm flipH="1">
              <a:off x="1143000" y="467994"/>
              <a:ext cx="1" cy="1352551"/>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nvGrpSpPr>
            <p:cNvPr id="400" name="Group"/>
            <p:cNvGrpSpPr/>
            <p:nvPr/>
          </p:nvGrpSpPr>
          <p:grpSpPr>
            <a:xfrm>
              <a:off x="1838325" y="2743200"/>
              <a:ext cx="457200" cy="459741"/>
              <a:chOff x="0" y="0"/>
              <a:chExt cx="457200" cy="459740"/>
            </a:xfrm>
          </p:grpSpPr>
          <p:sp>
            <p:nvSpPr>
              <p:cNvPr id="398"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399" name="Y"/>
              <p:cNvSpPr txBox="1"/>
              <p:nvPr/>
            </p:nvSpPr>
            <p:spPr>
              <a:xfrm>
                <a:off x="88721" y="0"/>
                <a:ext cx="279758"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Y</a:t>
                </a:r>
              </a:p>
            </p:txBody>
          </p:sp>
        </p:grpSp>
        <p:sp>
          <p:nvSpPr>
            <p:cNvPr id="401" name="Line"/>
            <p:cNvSpPr/>
            <p:nvPr/>
          </p:nvSpPr>
          <p:spPr>
            <a:xfrm>
              <a:off x="1304924" y="2230120"/>
              <a:ext cx="600077" cy="571501"/>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02" name="Line"/>
            <p:cNvSpPr/>
            <p:nvPr/>
          </p:nvSpPr>
          <p:spPr>
            <a:xfrm>
              <a:off x="2057400" y="1382395"/>
              <a:ext cx="9525" cy="1352551"/>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03" name="a"/>
            <p:cNvSpPr txBox="1"/>
            <p:nvPr/>
          </p:nvSpPr>
          <p:spPr>
            <a:xfrm>
              <a:off x="430703" y="239395"/>
              <a:ext cx="264131"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a</a:t>
              </a:r>
            </a:p>
          </p:txBody>
        </p:sp>
        <p:sp>
          <p:nvSpPr>
            <p:cNvPr id="404" name="c"/>
            <p:cNvSpPr txBox="1"/>
            <p:nvPr/>
          </p:nvSpPr>
          <p:spPr>
            <a:xfrm>
              <a:off x="418152" y="1382394"/>
              <a:ext cx="244783"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c</a:t>
              </a:r>
            </a:p>
          </p:txBody>
        </p:sp>
        <p:sp>
          <p:nvSpPr>
            <p:cNvPr id="405" name="b"/>
            <p:cNvSpPr txBox="1"/>
            <p:nvPr/>
          </p:nvSpPr>
          <p:spPr>
            <a:xfrm>
              <a:off x="1592480" y="239395"/>
              <a:ext cx="272615"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b</a:t>
              </a:r>
            </a:p>
          </p:txBody>
        </p:sp>
        <p:sp>
          <p:nvSpPr>
            <p:cNvPr id="406" name="e"/>
            <p:cNvSpPr txBox="1"/>
            <p:nvPr/>
          </p:nvSpPr>
          <p:spPr>
            <a:xfrm>
              <a:off x="1597292" y="1430019"/>
              <a:ext cx="264578"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e</a:t>
              </a:r>
            </a:p>
          </p:txBody>
        </p:sp>
        <p:sp>
          <p:nvSpPr>
            <p:cNvPr id="407" name="d"/>
            <p:cNvSpPr txBox="1"/>
            <p:nvPr/>
          </p:nvSpPr>
          <p:spPr>
            <a:xfrm>
              <a:off x="1144805" y="915669"/>
              <a:ext cx="272615"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d</a:t>
              </a:r>
            </a:p>
          </p:txBody>
        </p:sp>
        <p:sp>
          <p:nvSpPr>
            <p:cNvPr id="408" name="f"/>
            <p:cNvSpPr txBox="1"/>
            <p:nvPr/>
          </p:nvSpPr>
          <p:spPr>
            <a:xfrm>
              <a:off x="1417855" y="2449195"/>
              <a:ext cx="201177"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f</a:t>
              </a:r>
            </a:p>
          </p:txBody>
        </p:sp>
        <p:sp>
          <p:nvSpPr>
            <p:cNvPr id="409" name="g"/>
            <p:cNvSpPr txBox="1"/>
            <p:nvPr/>
          </p:nvSpPr>
          <p:spPr>
            <a:xfrm>
              <a:off x="2059205" y="1887220"/>
              <a:ext cx="272615"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g</a:t>
              </a:r>
            </a:p>
          </p:txBody>
        </p:sp>
        <p:sp>
          <p:nvSpPr>
            <p:cNvPr id="410" name="h"/>
            <p:cNvSpPr txBox="1"/>
            <p:nvPr/>
          </p:nvSpPr>
          <p:spPr>
            <a:xfrm>
              <a:off x="2563286" y="458469"/>
              <a:ext cx="274103"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h</a:t>
              </a:r>
            </a:p>
          </p:txBody>
        </p:sp>
        <p:sp>
          <p:nvSpPr>
            <p:cNvPr id="411" name="i"/>
            <p:cNvSpPr txBox="1"/>
            <p:nvPr/>
          </p:nvSpPr>
          <p:spPr>
            <a:xfrm>
              <a:off x="2613441" y="1449069"/>
              <a:ext cx="173793"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i</a:t>
              </a:r>
            </a:p>
          </p:txBody>
        </p:sp>
        <p:sp>
          <p:nvSpPr>
            <p:cNvPr id="412" name="j"/>
            <p:cNvSpPr txBox="1"/>
            <p:nvPr/>
          </p:nvSpPr>
          <p:spPr>
            <a:xfrm>
              <a:off x="3967405" y="458469"/>
              <a:ext cx="190015"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j</a:t>
              </a:r>
            </a:p>
          </p:txBody>
        </p:sp>
        <p:sp>
          <p:nvSpPr>
            <p:cNvPr id="413" name="Line"/>
            <p:cNvSpPr/>
            <p:nvPr/>
          </p:nvSpPr>
          <p:spPr>
            <a:xfrm rot="16200000" flipH="1">
              <a:off x="2543968" y="990282"/>
              <a:ext cx="244476" cy="8953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5400"/>
                    <a:pt x="21600" y="10800"/>
                  </a:cubicBezTo>
                  <a:cubicBezTo>
                    <a:pt x="21600" y="16200"/>
                    <a:pt x="10940" y="21600"/>
                    <a:pt x="281" y="21600"/>
                  </a:cubicBezTo>
                </a:path>
              </a:pathLst>
            </a:custGeom>
            <a:noFill/>
            <a:ln w="19050" cap="flat">
              <a:solidFill>
                <a:srgbClr val="000000"/>
              </a:solidFill>
              <a:prstDash val="solid"/>
              <a:round/>
            </a:ln>
            <a:effectLst/>
          </p:spPr>
          <p:txBody>
            <a:bodyPr wrap="square" lIns="45719" tIns="45719" rIns="45719" bIns="45719" numCol="1" anchor="ctr">
              <a:noAutofit/>
            </a:bodyPr>
            <a:lstStyle/>
            <a:p>
              <a:endParaRPr/>
            </a:p>
          </p:txBody>
        </p:sp>
        <p:sp>
          <p:nvSpPr>
            <p:cNvPr id="414" name="Line"/>
            <p:cNvSpPr/>
            <p:nvPr/>
          </p:nvSpPr>
          <p:spPr>
            <a:xfrm rot="16200000" flipH="1">
              <a:off x="2567781" y="429894"/>
              <a:ext cx="196851" cy="895351"/>
            </a:xfrm>
            <a:custGeom>
              <a:avLst/>
              <a:gdLst/>
              <a:ahLst/>
              <a:cxnLst>
                <a:cxn ang="0">
                  <a:pos x="wd2" y="hd2"/>
                </a:cxn>
                <a:cxn ang="5400000">
                  <a:pos x="wd2" y="hd2"/>
                </a:cxn>
                <a:cxn ang="10800000">
                  <a:pos x="wd2" y="hd2"/>
                </a:cxn>
                <a:cxn ang="16200000">
                  <a:pos x="wd2" y="hd2"/>
                </a:cxn>
              </a:cxnLst>
              <a:rect l="0" t="0" r="r" b="b"/>
              <a:pathLst>
                <a:path w="21600" h="21600" extrusionOk="0">
                  <a:moveTo>
                    <a:pt x="21252" y="0"/>
                  </a:moveTo>
                  <a:cubicBezTo>
                    <a:pt x="10626" y="0"/>
                    <a:pt x="0" y="5400"/>
                    <a:pt x="0" y="10800"/>
                  </a:cubicBezTo>
                  <a:cubicBezTo>
                    <a:pt x="0" y="16200"/>
                    <a:pt x="10800" y="21600"/>
                    <a:pt x="21600" y="21600"/>
                  </a:cubicBezTo>
                </a:path>
              </a:pathLst>
            </a:custGeom>
            <a:noFill/>
            <a:ln w="19050" cap="flat">
              <a:solidFill>
                <a:srgbClr val="000000"/>
              </a:solidFill>
              <a:prstDash val="solid"/>
              <a:round/>
            </a:ln>
            <a:effectLst/>
          </p:spPr>
          <p:txBody>
            <a:bodyPr wrap="square" lIns="45719" tIns="45719" rIns="45719" bIns="45719" numCol="1" anchor="ctr">
              <a:noAutofit/>
            </a:bodyPr>
            <a:lstStyle/>
            <a:p>
              <a:endParaRPr/>
            </a:p>
          </p:txBody>
        </p:sp>
        <p:sp>
          <p:nvSpPr>
            <p:cNvPr id="415" name="Line"/>
            <p:cNvSpPr/>
            <p:nvPr/>
          </p:nvSpPr>
          <p:spPr>
            <a:xfrm rot="16200000">
              <a:off x="3747294" y="502919"/>
              <a:ext cx="655636" cy="1273176"/>
            </a:xfrm>
            <a:custGeom>
              <a:avLst/>
              <a:gdLst/>
              <a:ahLst/>
              <a:cxnLst>
                <a:cxn ang="0">
                  <a:pos x="wd2" y="hd2"/>
                </a:cxn>
                <a:cxn ang="5400000">
                  <a:pos x="wd2" y="hd2"/>
                </a:cxn>
                <a:cxn ang="10800000">
                  <a:pos x="wd2" y="hd2"/>
                </a:cxn>
                <a:cxn ang="16200000">
                  <a:pos x="wd2" y="hd2"/>
                </a:cxn>
              </a:cxnLst>
              <a:rect l="0" t="0" r="r" b="b"/>
              <a:pathLst>
                <a:path w="21600" h="21600" extrusionOk="0">
                  <a:moveTo>
                    <a:pt x="5021" y="0"/>
                  </a:moveTo>
                  <a:cubicBezTo>
                    <a:pt x="2510" y="0"/>
                    <a:pt x="0" y="5400"/>
                    <a:pt x="0" y="10800"/>
                  </a:cubicBezTo>
                  <a:cubicBezTo>
                    <a:pt x="0" y="16200"/>
                    <a:pt x="5400" y="21600"/>
                    <a:pt x="10800" y="21600"/>
                  </a:cubicBezTo>
                  <a:cubicBezTo>
                    <a:pt x="16200" y="21600"/>
                    <a:pt x="21600" y="16213"/>
                    <a:pt x="21600" y="10827"/>
                  </a:cubicBezTo>
                  <a:cubicBezTo>
                    <a:pt x="21600" y="5440"/>
                    <a:pt x="18959" y="54"/>
                    <a:pt x="16318" y="54"/>
                  </a:cubicBezTo>
                </a:path>
              </a:pathLst>
            </a:custGeom>
            <a:noFill/>
            <a:ln w="19050" cap="flat">
              <a:solidFill>
                <a:srgbClr val="000000"/>
              </a:solidFill>
              <a:prstDash val="solid"/>
              <a:round/>
            </a:ln>
            <a:effectLst/>
          </p:spPr>
          <p:txBody>
            <a:bodyPr wrap="square" lIns="45719" tIns="45719" rIns="45719" bIns="45719" numCol="1" anchor="ctr">
              <a:noAutofit/>
            </a:bodyPr>
            <a:lstStyle/>
            <a:p>
              <a:endParaRPr/>
            </a:p>
          </p:txBody>
        </p:sp>
      </p:grpSp>
      <p:sp>
        <p:nvSpPr>
          <p:cNvPr id="417"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1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12</a:t>
            </a:fld>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5"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06"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07"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08"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09"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910" name="Connection Line"/>
          <p:cNvCxnSpPr>
            <a:stCxn id="6905" idx="0"/>
            <a:endCxn id="6908" idx="0"/>
          </p:cNvCxnSpPr>
          <p:nvPr/>
        </p:nvCxnSpPr>
        <p:spPr>
          <a:xfrm flipH="1">
            <a:off x="822638" y="3682356"/>
            <a:ext cx="1295401" cy="1143001"/>
          </a:xfrm>
          <a:prstGeom prst="straightConnector1">
            <a:avLst/>
          </a:prstGeom>
          <a:ln w="127000">
            <a:solidFill>
              <a:srgbClr val="000000"/>
            </a:solidFill>
            <a:tailEnd type="triangle"/>
          </a:ln>
        </p:spPr>
      </p:cxnSp>
      <p:sp>
        <p:nvSpPr>
          <p:cNvPr id="6937"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000000"/>
            </a:solidFill>
            <a:tailEnd type="triangle"/>
          </a:ln>
        </p:spPr>
        <p:txBody>
          <a:bodyPr/>
          <a:lstStyle/>
          <a:p>
            <a:endParaRPr/>
          </a:p>
        </p:txBody>
      </p:sp>
      <p:cxnSp>
        <p:nvCxnSpPr>
          <p:cNvPr id="6912" name="Connection Line"/>
          <p:cNvCxnSpPr>
            <a:stCxn id="6908" idx="0"/>
            <a:endCxn id="6907" idx="0"/>
          </p:cNvCxnSpPr>
          <p:nvPr/>
        </p:nvCxnSpPr>
        <p:spPr>
          <a:xfrm>
            <a:off x="822638" y="4825356"/>
            <a:ext cx="3962401" cy="1219200"/>
          </a:xfrm>
          <a:prstGeom prst="straightConnector1">
            <a:avLst/>
          </a:prstGeom>
          <a:ln w="127000">
            <a:solidFill>
              <a:srgbClr val="000000"/>
            </a:solidFill>
            <a:tailEnd type="triangle"/>
          </a:ln>
        </p:spPr>
      </p:cxnSp>
      <p:cxnSp>
        <p:nvCxnSpPr>
          <p:cNvPr id="6913" name="Connection Line"/>
          <p:cNvCxnSpPr>
            <a:stCxn id="6905" idx="0"/>
            <a:endCxn id="6907" idx="0"/>
          </p:cNvCxnSpPr>
          <p:nvPr/>
        </p:nvCxnSpPr>
        <p:spPr>
          <a:xfrm>
            <a:off x="2118038" y="3682356"/>
            <a:ext cx="2667001" cy="2362200"/>
          </a:xfrm>
          <a:prstGeom prst="straightConnector1">
            <a:avLst/>
          </a:prstGeom>
          <a:ln w="38100">
            <a:solidFill>
              <a:srgbClr val="000000"/>
            </a:solidFill>
            <a:tailEnd type="triangle"/>
          </a:ln>
        </p:spPr>
      </p:cxnSp>
      <p:cxnSp>
        <p:nvCxnSpPr>
          <p:cNvPr id="6914" name="Connection Line"/>
          <p:cNvCxnSpPr>
            <a:stCxn id="6905" idx="0"/>
            <a:endCxn id="6906" idx="0"/>
          </p:cNvCxnSpPr>
          <p:nvPr/>
        </p:nvCxnSpPr>
        <p:spPr>
          <a:xfrm>
            <a:off x="2118038" y="3682356"/>
            <a:ext cx="2667001" cy="1"/>
          </a:xfrm>
          <a:prstGeom prst="straightConnector1">
            <a:avLst/>
          </a:prstGeom>
          <a:ln w="38100">
            <a:solidFill>
              <a:srgbClr val="000000"/>
            </a:solidFill>
            <a:tailEnd type="triangle"/>
          </a:ln>
        </p:spPr>
      </p:cxnSp>
      <p:cxnSp>
        <p:nvCxnSpPr>
          <p:cNvPr id="6915" name="Connection Line"/>
          <p:cNvCxnSpPr>
            <a:stCxn id="6906" idx="0"/>
            <a:endCxn id="6909" idx="0"/>
          </p:cNvCxnSpPr>
          <p:nvPr/>
        </p:nvCxnSpPr>
        <p:spPr>
          <a:xfrm>
            <a:off x="4785038" y="3682356"/>
            <a:ext cx="1371601" cy="1143001"/>
          </a:xfrm>
          <a:prstGeom prst="straightConnector1">
            <a:avLst/>
          </a:prstGeom>
          <a:ln w="127000">
            <a:solidFill>
              <a:srgbClr val="000000"/>
            </a:solidFill>
            <a:tailEnd type="triangle"/>
          </a:ln>
        </p:spPr>
      </p:cxnSp>
      <p:sp>
        <p:nvSpPr>
          <p:cNvPr id="6916"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917"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918" name="0|?"/>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a:t>
            </a:r>
          </a:p>
        </p:txBody>
      </p:sp>
      <p:sp>
        <p:nvSpPr>
          <p:cNvPr id="6919" name="1|?"/>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a:t>
            </a:r>
          </a:p>
        </p:txBody>
      </p:sp>
      <p:sp>
        <p:nvSpPr>
          <p:cNvPr id="6920" name="2|5"/>
          <p:cNvSpPr txBox="1"/>
          <p:nvPr/>
        </p:nvSpPr>
        <p:spPr>
          <a:xfrm>
            <a:off x="4552576" y="3618151"/>
            <a:ext cx="48193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2</a:t>
            </a:r>
            <a:r>
              <a:rPr sz="2400" b="1">
                <a:latin typeface="Times New Roman"/>
                <a:ea typeface="Times New Roman"/>
                <a:cs typeface="Times New Roman"/>
                <a:sym typeface="Times New Roman"/>
              </a:rPr>
              <a:t>|5</a:t>
            </a:r>
          </a:p>
        </p:txBody>
      </p:sp>
      <p:sp>
        <p:nvSpPr>
          <p:cNvPr id="6921" name="3|4"/>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3|4</a:t>
            </a:r>
          </a:p>
        </p:txBody>
      </p:sp>
      <p:sp>
        <p:nvSpPr>
          <p:cNvPr id="6922" name="6|7"/>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6|7</a:t>
            </a:r>
          </a:p>
        </p:txBody>
      </p:sp>
      <p:sp>
        <p:nvSpPr>
          <p:cNvPr id="6923"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924"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925"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926"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927"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928"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6929"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6930"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6931"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6932"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6933"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6934"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6935" name="Example"/>
          <p:cNvSpPr txBox="1">
            <a:spLocks noGrp="1"/>
          </p:cNvSpPr>
          <p:nvPr>
            <p:ph type="title"/>
          </p:nvPr>
        </p:nvSpPr>
        <p:spPr>
          <a:xfrm>
            <a:off x="838200" y="63675"/>
            <a:ext cx="10515600" cy="1310641"/>
          </a:xfrm>
          <a:prstGeom prst="rect">
            <a:avLst/>
          </a:prstGeom>
        </p:spPr>
        <p:txBody>
          <a:bodyPr/>
          <a:lstStyle/>
          <a:p>
            <a:r>
              <a:t>Example</a:t>
            </a:r>
          </a:p>
        </p:txBody>
      </p:sp>
      <p:sp>
        <p:nvSpPr>
          <p:cNvPr id="6938" name="Connection Line"/>
          <p:cNvSpPr/>
          <p:nvPr/>
        </p:nvSpPr>
        <p:spPr>
          <a:xfrm>
            <a:off x="1028488" y="5255519"/>
            <a:ext cx="3129087" cy="955366"/>
          </a:xfrm>
          <a:custGeom>
            <a:avLst/>
            <a:gdLst/>
            <a:ahLst/>
            <a:cxnLst>
              <a:cxn ang="0">
                <a:pos x="wd2" y="hd2"/>
              </a:cxn>
              <a:cxn ang="5400000">
                <a:pos x="wd2" y="hd2"/>
              </a:cxn>
              <a:cxn ang="10800000">
                <a:pos x="wd2" y="hd2"/>
              </a:cxn>
              <a:cxn ang="16200000">
                <a:pos x="wd2" y="hd2"/>
              </a:cxn>
            </a:cxnLst>
            <a:rect l="0" t="0" r="r" b="b"/>
            <a:pathLst>
              <a:path w="21600" h="19527" extrusionOk="0">
                <a:moveTo>
                  <a:pt x="0" y="0"/>
                </a:moveTo>
                <a:cubicBezTo>
                  <a:pt x="6051" y="15289"/>
                  <a:pt x="13251" y="21600"/>
                  <a:pt x="21600" y="18933"/>
                </a:cubicBezTo>
              </a:path>
            </a:pathLst>
          </a:custGeom>
          <a:ln w="12700">
            <a:solidFill>
              <a:schemeClr val="accent1"/>
            </a:solidFill>
            <a:miter/>
            <a:headEnd type="arrow"/>
          </a:ln>
        </p:spPr>
        <p:txBody>
          <a:bodyPr/>
          <a:lstStyle/>
          <a:p>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0"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41"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42"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43"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44"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945" name="Connection Line"/>
          <p:cNvCxnSpPr>
            <a:stCxn id="6940" idx="0"/>
            <a:endCxn id="6943" idx="0"/>
          </p:cNvCxnSpPr>
          <p:nvPr/>
        </p:nvCxnSpPr>
        <p:spPr>
          <a:xfrm flipH="1">
            <a:off x="822638" y="3682356"/>
            <a:ext cx="1295401" cy="1143001"/>
          </a:xfrm>
          <a:prstGeom prst="straightConnector1">
            <a:avLst/>
          </a:prstGeom>
          <a:ln w="127000">
            <a:solidFill>
              <a:srgbClr val="000000"/>
            </a:solidFill>
            <a:tailEnd type="triangle"/>
          </a:ln>
        </p:spPr>
      </p:cxnSp>
      <p:sp>
        <p:nvSpPr>
          <p:cNvPr id="6973"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000000"/>
            </a:solidFill>
            <a:tailEnd type="triangle"/>
          </a:ln>
        </p:spPr>
        <p:txBody>
          <a:bodyPr/>
          <a:lstStyle/>
          <a:p>
            <a:endParaRPr/>
          </a:p>
        </p:txBody>
      </p:sp>
      <p:cxnSp>
        <p:nvCxnSpPr>
          <p:cNvPr id="6947" name="Connection Line"/>
          <p:cNvCxnSpPr>
            <a:stCxn id="6943" idx="0"/>
            <a:endCxn id="6942" idx="0"/>
          </p:cNvCxnSpPr>
          <p:nvPr/>
        </p:nvCxnSpPr>
        <p:spPr>
          <a:xfrm>
            <a:off x="822638" y="4825356"/>
            <a:ext cx="3962401" cy="1219200"/>
          </a:xfrm>
          <a:prstGeom prst="straightConnector1">
            <a:avLst/>
          </a:prstGeom>
          <a:ln w="127000">
            <a:solidFill>
              <a:srgbClr val="000000"/>
            </a:solidFill>
            <a:tailEnd type="triangle"/>
          </a:ln>
        </p:spPr>
      </p:cxnSp>
      <p:cxnSp>
        <p:nvCxnSpPr>
          <p:cNvPr id="6948" name="Connection Line"/>
          <p:cNvCxnSpPr>
            <a:stCxn id="6940" idx="0"/>
            <a:endCxn id="6942" idx="0"/>
          </p:cNvCxnSpPr>
          <p:nvPr/>
        </p:nvCxnSpPr>
        <p:spPr>
          <a:xfrm>
            <a:off x="2118038" y="3682356"/>
            <a:ext cx="2667001" cy="2362200"/>
          </a:xfrm>
          <a:prstGeom prst="straightConnector1">
            <a:avLst/>
          </a:prstGeom>
          <a:ln w="38100">
            <a:solidFill>
              <a:srgbClr val="000000"/>
            </a:solidFill>
            <a:tailEnd type="triangle"/>
          </a:ln>
        </p:spPr>
      </p:cxnSp>
      <p:cxnSp>
        <p:nvCxnSpPr>
          <p:cNvPr id="6949" name="Connection Line"/>
          <p:cNvCxnSpPr>
            <a:stCxn id="6940" idx="0"/>
            <a:endCxn id="6941" idx="0"/>
          </p:cNvCxnSpPr>
          <p:nvPr/>
        </p:nvCxnSpPr>
        <p:spPr>
          <a:xfrm>
            <a:off x="2118038" y="3682356"/>
            <a:ext cx="2667001" cy="1"/>
          </a:xfrm>
          <a:prstGeom prst="straightConnector1">
            <a:avLst/>
          </a:prstGeom>
          <a:ln w="38100">
            <a:solidFill>
              <a:srgbClr val="000000"/>
            </a:solidFill>
            <a:tailEnd type="triangle"/>
          </a:ln>
        </p:spPr>
      </p:cxnSp>
      <p:cxnSp>
        <p:nvCxnSpPr>
          <p:cNvPr id="6950" name="Connection Line"/>
          <p:cNvCxnSpPr>
            <a:stCxn id="6941" idx="0"/>
            <a:endCxn id="6944" idx="0"/>
          </p:cNvCxnSpPr>
          <p:nvPr/>
        </p:nvCxnSpPr>
        <p:spPr>
          <a:xfrm>
            <a:off x="4785038" y="3682356"/>
            <a:ext cx="1371601" cy="1143001"/>
          </a:xfrm>
          <a:prstGeom prst="straightConnector1">
            <a:avLst/>
          </a:prstGeom>
          <a:ln w="127000">
            <a:solidFill>
              <a:srgbClr val="000000"/>
            </a:solidFill>
            <a:tailEnd type="triangle"/>
          </a:ln>
        </p:spPr>
      </p:cxnSp>
      <p:sp>
        <p:nvSpPr>
          <p:cNvPr id="6951"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952"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953" name="0|?"/>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a:t>
            </a:r>
          </a:p>
        </p:txBody>
      </p:sp>
      <p:sp>
        <p:nvSpPr>
          <p:cNvPr id="6954" name="1|8"/>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1|8</a:t>
            </a:r>
          </a:p>
        </p:txBody>
      </p:sp>
      <p:sp>
        <p:nvSpPr>
          <p:cNvPr id="6955" name="2|5"/>
          <p:cNvSpPr txBox="1"/>
          <p:nvPr/>
        </p:nvSpPr>
        <p:spPr>
          <a:xfrm>
            <a:off x="4552576" y="3618151"/>
            <a:ext cx="48193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2</a:t>
            </a:r>
            <a:r>
              <a:rPr sz="2400" b="1">
                <a:latin typeface="Times New Roman"/>
                <a:ea typeface="Times New Roman"/>
                <a:cs typeface="Times New Roman"/>
                <a:sym typeface="Times New Roman"/>
              </a:rPr>
              <a:t>|5</a:t>
            </a:r>
          </a:p>
        </p:txBody>
      </p:sp>
      <p:sp>
        <p:nvSpPr>
          <p:cNvPr id="6956" name="3|4"/>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3|4</a:t>
            </a:r>
          </a:p>
        </p:txBody>
      </p:sp>
      <p:sp>
        <p:nvSpPr>
          <p:cNvPr id="6957" name="6|7"/>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6|7</a:t>
            </a:r>
          </a:p>
        </p:txBody>
      </p:sp>
      <p:sp>
        <p:nvSpPr>
          <p:cNvPr id="6958"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959"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960"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961"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962"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963"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6964"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6965"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6966"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6967"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6968"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6969"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6970" name="Example"/>
          <p:cNvSpPr txBox="1">
            <a:spLocks noGrp="1"/>
          </p:cNvSpPr>
          <p:nvPr>
            <p:ph type="title"/>
          </p:nvPr>
        </p:nvSpPr>
        <p:spPr>
          <a:xfrm>
            <a:off x="838200" y="63675"/>
            <a:ext cx="10515600" cy="1310641"/>
          </a:xfrm>
          <a:prstGeom prst="rect">
            <a:avLst/>
          </a:prstGeom>
        </p:spPr>
        <p:txBody>
          <a:bodyPr/>
          <a:lstStyle/>
          <a:p>
            <a:r>
              <a:t>Example</a:t>
            </a:r>
          </a:p>
        </p:txBody>
      </p:sp>
      <p:sp>
        <p:nvSpPr>
          <p:cNvPr id="6974" name="Connection Line"/>
          <p:cNvSpPr/>
          <p:nvPr/>
        </p:nvSpPr>
        <p:spPr>
          <a:xfrm>
            <a:off x="1028488" y="5255519"/>
            <a:ext cx="3129087" cy="955366"/>
          </a:xfrm>
          <a:custGeom>
            <a:avLst/>
            <a:gdLst/>
            <a:ahLst/>
            <a:cxnLst>
              <a:cxn ang="0">
                <a:pos x="wd2" y="hd2"/>
              </a:cxn>
              <a:cxn ang="5400000">
                <a:pos x="wd2" y="hd2"/>
              </a:cxn>
              <a:cxn ang="10800000">
                <a:pos x="wd2" y="hd2"/>
              </a:cxn>
              <a:cxn ang="16200000">
                <a:pos x="wd2" y="hd2"/>
              </a:cxn>
            </a:cxnLst>
            <a:rect l="0" t="0" r="r" b="b"/>
            <a:pathLst>
              <a:path w="21600" h="19527" extrusionOk="0">
                <a:moveTo>
                  <a:pt x="0" y="0"/>
                </a:moveTo>
                <a:cubicBezTo>
                  <a:pt x="6051" y="15289"/>
                  <a:pt x="13251" y="21600"/>
                  <a:pt x="21600" y="18933"/>
                </a:cubicBezTo>
              </a:path>
            </a:pathLst>
          </a:custGeom>
          <a:ln w="12700">
            <a:solidFill>
              <a:schemeClr val="accent1"/>
            </a:solidFill>
            <a:miter/>
            <a:headEnd type="arrow"/>
          </a:ln>
        </p:spPr>
        <p:txBody>
          <a:bodyPr/>
          <a:lstStyle/>
          <a:p>
            <a:endParaRPr/>
          </a:p>
        </p:txBody>
      </p:sp>
      <p:sp>
        <p:nvSpPr>
          <p:cNvPr id="6975" name="Connection Line"/>
          <p:cNvSpPr/>
          <p:nvPr/>
        </p:nvSpPr>
        <p:spPr>
          <a:xfrm>
            <a:off x="564254" y="3604480"/>
            <a:ext cx="931880" cy="790895"/>
          </a:xfrm>
          <a:custGeom>
            <a:avLst/>
            <a:gdLst/>
            <a:ahLst/>
            <a:cxnLst>
              <a:cxn ang="0">
                <a:pos x="wd2" y="hd2"/>
              </a:cxn>
              <a:cxn ang="5400000">
                <a:pos x="wd2" y="hd2"/>
              </a:cxn>
              <a:cxn ang="10800000">
                <a:pos x="wd2" y="hd2"/>
              </a:cxn>
              <a:cxn ang="16200000">
                <a:pos x="wd2" y="hd2"/>
              </a:cxn>
            </a:cxnLst>
            <a:rect l="0" t="0" r="r" b="b"/>
            <a:pathLst>
              <a:path w="21600" h="19421" extrusionOk="0">
                <a:moveTo>
                  <a:pt x="21600" y="668"/>
                </a:moveTo>
                <a:cubicBezTo>
                  <a:pt x="7749" y="-2179"/>
                  <a:pt x="549" y="4072"/>
                  <a:pt x="0" y="19421"/>
                </a:cubicBezTo>
              </a:path>
            </a:pathLst>
          </a:custGeom>
          <a:ln w="12700">
            <a:solidFill>
              <a:schemeClr val="accent1"/>
            </a:solidFill>
            <a:miter/>
            <a:headEnd type="arrow"/>
          </a:ln>
        </p:spPr>
        <p:txBody>
          <a:bodyPr/>
          <a:lstStyle/>
          <a:p>
            <a:endParaRP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7" name="Oval"/>
          <p:cNvSpPr/>
          <p:nvPr/>
        </p:nvSpPr>
        <p:spPr>
          <a:xfrm>
            <a:off x="1584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78" name="Oval"/>
          <p:cNvSpPr/>
          <p:nvPr/>
        </p:nvSpPr>
        <p:spPr>
          <a:xfrm>
            <a:off x="4251638" y="3339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79" name="Oval"/>
          <p:cNvSpPr/>
          <p:nvPr/>
        </p:nvSpPr>
        <p:spPr>
          <a:xfrm>
            <a:off x="4251638" y="5701655"/>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80" name="Oval"/>
          <p:cNvSpPr/>
          <p:nvPr/>
        </p:nvSpPr>
        <p:spPr>
          <a:xfrm>
            <a:off x="289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6981" name="Oval"/>
          <p:cNvSpPr/>
          <p:nvPr/>
        </p:nvSpPr>
        <p:spPr>
          <a:xfrm>
            <a:off x="5623238" y="4482456"/>
            <a:ext cx="1066801" cy="685801"/>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6982" name="Connection Line"/>
          <p:cNvCxnSpPr>
            <a:stCxn id="6977" idx="0"/>
            <a:endCxn id="6980" idx="0"/>
          </p:cNvCxnSpPr>
          <p:nvPr/>
        </p:nvCxnSpPr>
        <p:spPr>
          <a:xfrm flipH="1">
            <a:off x="822638" y="3682356"/>
            <a:ext cx="1295401" cy="1143001"/>
          </a:xfrm>
          <a:prstGeom prst="straightConnector1">
            <a:avLst/>
          </a:prstGeom>
          <a:ln w="127000">
            <a:solidFill>
              <a:srgbClr val="000000"/>
            </a:solidFill>
            <a:tailEnd type="triangle"/>
          </a:ln>
        </p:spPr>
      </p:cxnSp>
      <p:sp>
        <p:nvSpPr>
          <p:cNvPr id="7010" name="Connection Line"/>
          <p:cNvSpPr/>
          <p:nvPr/>
        </p:nvSpPr>
        <p:spPr>
          <a:xfrm>
            <a:off x="1334388" y="3960935"/>
            <a:ext cx="2951464" cy="7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000000"/>
            </a:solidFill>
            <a:tailEnd type="triangle"/>
          </a:ln>
        </p:spPr>
        <p:txBody>
          <a:bodyPr/>
          <a:lstStyle/>
          <a:p>
            <a:endParaRPr/>
          </a:p>
        </p:txBody>
      </p:sp>
      <p:cxnSp>
        <p:nvCxnSpPr>
          <p:cNvPr id="6984" name="Connection Line"/>
          <p:cNvCxnSpPr>
            <a:stCxn id="6980" idx="0"/>
            <a:endCxn id="6979" idx="0"/>
          </p:cNvCxnSpPr>
          <p:nvPr/>
        </p:nvCxnSpPr>
        <p:spPr>
          <a:xfrm>
            <a:off x="822638" y="4825356"/>
            <a:ext cx="3962401" cy="1219200"/>
          </a:xfrm>
          <a:prstGeom prst="straightConnector1">
            <a:avLst/>
          </a:prstGeom>
          <a:ln w="127000">
            <a:solidFill>
              <a:srgbClr val="000000"/>
            </a:solidFill>
            <a:tailEnd type="triangle"/>
          </a:ln>
        </p:spPr>
      </p:cxnSp>
      <p:cxnSp>
        <p:nvCxnSpPr>
          <p:cNvPr id="6985" name="Connection Line"/>
          <p:cNvCxnSpPr>
            <a:stCxn id="6977" idx="0"/>
            <a:endCxn id="6979" idx="0"/>
          </p:cNvCxnSpPr>
          <p:nvPr/>
        </p:nvCxnSpPr>
        <p:spPr>
          <a:xfrm>
            <a:off x="2118038" y="3682356"/>
            <a:ext cx="2667001" cy="2362200"/>
          </a:xfrm>
          <a:prstGeom prst="straightConnector1">
            <a:avLst/>
          </a:prstGeom>
          <a:ln w="38100">
            <a:solidFill>
              <a:srgbClr val="000000"/>
            </a:solidFill>
            <a:tailEnd type="triangle"/>
          </a:ln>
        </p:spPr>
      </p:cxnSp>
      <p:cxnSp>
        <p:nvCxnSpPr>
          <p:cNvPr id="6986" name="Connection Line"/>
          <p:cNvCxnSpPr>
            <a:stCxn id="6977" idx="0"/>
            <a:endCxn id="6978" idx="0"/>
          </p:cNvCxnSpPr>
          <p:nvPr/>
        </p:nvCxnSpPr>
        <p:spPr>
          <a:xfrm>
            <a:off x="2118038" y="3682356"/>
            <a:ext cx="2667001" cy="1"/>
          </a:xfrm>
          <a:prstGeom prst="straightConnector1">
            <a:avLst/>
          </a:prstGeom>
          <a:ln w="38100">
            <a:solidFill>
              <a:srgbClr val="000000"/>
            </a:solidFill>
            <a:tailEnd type="triangle"/>
          </a:ln>
        </p:spPr>
      </p:cxnSp>
      <p:cxnSp>
        <p:nvCxnSpPr>
          <p:cNvPr id="6987" name="Connection Line"/>
          <p:cNvCxnSpPr>
            <a:stCxn id="6978" idx="0"/>
            <a:endCxn id="6981" idx="0"/>
          </p:cNvCxnSpPr>
          <p:nvPr/>
        </p:nvCxnSpPr>
        <p:spPr>
          <a:xfrm>
            <a:off x="4785038" y="3682356"/>
            <a:ext cx="1371601" cy="1143001"/>
          </a:xfrm>
          <a:prstGeom prst="straightConnector1">
            <a:avLst/>
          </a:prstGeom>
          <a:ln w="127000">
            <a:solidFill>
              <a:srgbClr val="000000"/>
            </a:solidFill>
            <a:tailEnd type="triangle"/>
          </a:ln>
        </p:spPr>
      </p:cxnSp>
      <p:sp>
        <p:nvSpPr>
          <p:cNvPr id="6988" name="Line"/>
          <p:cNvSpPr/>
          <p:nvPr/>
        </p:nvSpPr>
        <p:spPr>
          <a:xfrm>
            <a:off x="1402932" y="3310150"/>
            <a:ext cx="181707" cy="181707"/>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989" name="start"/>
          <p:cNvSpPr txBox="1"/>
          <p:nvPr/>
        </p:nvSpPr>
        <p:spPr>
          <a:xfrm>
            <a:off x="996247" y="2866955"/>
            <a:ext cx="569973"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6990" name="0|9"/>
          <p:cNvSpPr txBox="1"/>
          <p:nvPr/>
        </p:nvSpPr>
        <p:spPr>
          <a:xfrm>
            <a:off x="1841907" y="3618151"/>
            <a:ext cx="552263"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|9</a:t>
            </a:r>
          </a:p>
        </p:txBody>
      </p:sp>
      <p:sp>
        <p:nvSpPr>
          <p:cNvPr id="6991" name="1|8"/>
          <p:cNvSpPr txBox="1"/>
          <p:nvPr/>
        </p:nvSpPr>
        <p:spPr>
          <a:xfrm>
            <a:off x="584607" y="4684046"/>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1|8</a:t>
            </a:r>
          </a:p>
        </p:txBody>
      </p:sp>
      <p:sp>
        <p:nvSpPr>
          <p:cNvPr id="6992" name="2|5"/>
          <p:cNvSpPr txBox="1"/>
          <p:nvPr/>
        </p:nvSpPr>
        <p:spPr>
          <a:xfrm>
            <a:off x="4547007" y="3618151"/>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2|5</a:t>
            </a:r>
          </a:p>
        </p:txBody>
      </p:sp>
      <p:sp>
        <p:nvSpPr>
          <p:cNvPr id="6993" name="3|4"/>
          <p:cNvSpPr txBox="1"/>
          <p:nvPr/>
        </p:nvSpPr>
        <p:spPr>
          <a:xfrm>
            <a:off x="5918607" y="4778363"/>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3|4</a:t>
            </a:r>
          </a:p>
        </p:txBody>
      </p:sp>
      <p:sp>
        <p:nvSpPr>
          <p:cNvPr id="6994" name="6|7"/>
          <p:cNvSpPr txBox="1"/>
          <p:nvPr/>
        </p:nvSpPr>
        <p:spPr>
          <a:xfrm>
            <a:off x="4547007" y="5963544"/>
            <a:ext cx="47606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6|7</a:t>
            </a:r>
          </a:p>
        </p:txBody>
      </p:sp>
      <p:sp>
        <p:nvSpPr>
          <p:cNvPr id="6995" name="A"/>
          <p:cNvSpPr txBox="1"/>
          <p:nvPr/>
        </p:nvSpPr>
        <p:spPr>
          <a:xfrm>
            <a:off x="1833390" y="3325168"/>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996" name="C"/>
          <p:cNvSpPr txBox="1"/>
          <p:nvPr/>
        </p:nvSpPr>
        <p:spPr>
          <a:xfrm>
            <a:off x="668918" y="4397904"/>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997" name="E"/>
          <p:cNvSpPr txBox="1"/>
          <p:nvPr/>
        </p:nvSpPr>
        <p:spPr>
          <a:xfrm>
            <a:off x="4631318" y="5645085"/>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998" name="D"/>
          <p:cNvSpPr txBox="1"/>
          <p:nvPr/>
        </p:nvSpPr>
        <p:spPr>
          <a:xfrm>
            <a:off x="5994510" y="4397904"/>
            <a:ext cx="324257"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999" name="B"/>
          <p:cNvSpPr txBox="1"/>
          <p:nvPr/>
        </p:nvSpPr>
        <p:spPr>
          <a:xfrm>
            <a:off x="4631318" y="3325168"/>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7000" name="e6"/>
          <p:cNvSpPr txBox="1"/>
          <p:nvPr/>
        </p:nvSpPr>
        <p:spPr>
          <a:xfrm>
            <a:off x="2680053" y="5048691"/>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6</a:t>
            </a:r>
          </a:p>
        </p:txBody>
      </p:sp>
      <p:sp>
        <p:nvSpPr>
          <p:cNvPr id="7001" name="e2"/>
          <p:cNvSpPr txBox="1"/>
          <p:nvPr/>
        </p:nvSpPr>
        <p:spPr>
          <a:xfrm>
            <a:off x="2990188" y="3281160"/>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2</a:t>
            </a:r>
          </a:p>
        </p:txBody>
      </p:sp>
      <p:sp>
        <p:nvSpPr>
          <p:cNvPr id="7002" name="e1"/>
          <p:cNvSpPr txBox="1"/>
          <p:nvPr/>
        </p:nvSpPr>
        <p:spPr>
          <a:xfrm>
            <a:off x="1082331" y="3751179"/>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1</a:t>
            </a:r>
          </a:p>
        </p:txBody>
      </p:sp>
      <p:sp>
        <p:nvSpPr>
          <p:cNvPr id="7003" name="e3"/>
          <p:cNvSpPr txBox="1"/>
          <p:nvPr/>
        </p:nvSpPr>
        <p:spPr>
          <a:xfrm>
            <a:off x="3290737" y="4397904"/>
            <a:ext cx="397803"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3</a:t>
            </a:r>
          </a:p>
        </p:txBody>
      </p:sp>
      <p:sp>
        <p:nvSpPr>
          <p:cNvPr id="7004" name="e4"/>
          <p:cNvSpPr txBox="1"/>
          <p:nvPr/>
        </p:nvSpPr>
        <p:spPr>
          <a:xfrm>
            <a:off x="1976801" y="4397904"/>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4</a:t>
            </a:r>
          </a:p>
        </p:txBody>
      </p:sp>
      <p:sp>
        <p:nvSpPr>
          <p:cNvPr id="7005" name="e5"/>
          <p:cNvSpPr txBox="1"/>
          <p:nvPr/>
        </p:nvSpPr>
        <p:spPr>
          <a:xfrm>
            <a:off x="5427318" y="3941578"/>
            <a:ext cx="39780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lgn="ctr">
              <a:defRPr sz="2000" i="1">
                <a:latin typeface="Arial"/>
                <a:ea typeface="Arial"/>
                <a:cs typeface="Arial"/>
                <a:sym typeface="Arial"/>
              </a:defRPr>
            </a:pPr>
            <a:r>
              <a:t>e</a:t>
            </a:r>
            <a:r>
              <a:rPr sz="2400" b="1">
                <a:latin typeface="Times New Roman"/>
                <a:ea typeface="Times New Roman"/>
                <a:cs typeface="Times New Roman"/>
                <a:sym typeface="Times New Roman"/>
              </a:rPr>
              <a:t>5</a:t>
            </a:r>
          </a:p>
        </p:txBody>
      </p:sp>
      <p:sp>
        <p:nvSpPr>
          <p:cNvPr id="7006" name="Question: Consider the example below. What are the discovered and finished times for each node, and the topological order? (Note that the answers can be not unique. To make the answer unique, we assume that lower-numbered edges are explored first.)"/>
          <p:cNvSpPr txBox="1"/>
          <p:nvPr/>
        </p:nvSpPr>
        <p:spPr>
          <a:xfrm>
            <a:off x="800965" y="1427825"/>
            <a:ext cx="11125356"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R="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lvl1pPr>
          </a:lstStyle>
          <a:p>
            <a:r>
              <a:t>Question: Consider the example below. What are the discovered and finished times for each node, and the topological order? (Note that the answers can be not unique. To make the answer unique, we assume that lower-numbered edges are explored first.) </a:t>
            </a:r>
          </a:p>
        </p:txBody>
      </p:sp>
      <p:sp>
        <p:nvSpPr>
          <p:cNvPr id="7007" name="1) Node A? Answer(1pt): 0 | 9…"/>
          <p:cNvSpPr txBox="1"/>
          <p:nvPr/>
        </p:nvSpPr>
        <p:spPr>
          <a:xfrm>
            <a:off x="7061535" y="3128654"/>
            <a:ext cx="5361909" cy="2047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marR="457200"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solidFill>
                  <a:srgbClr val="FF2600"/>
                </a:solidFill>
                <a:latin typeface="Menlo"/>
                <a:ea typeface="Menlo"/>
                <a:cs typeface="Menlo"/>
                <a:sym typeface="Menlo"/>
              </a:defRPr>
            </a:pPr>
            <a:r>
              <a:rPr>
                <a:solidFill>
                  <a:srgbClr val="000000"/>
                </a:solidFill>
              </a:rPr>
              <a:t>1)	Node A? </a:t>
            </a:r>
            <a:r>
              <a:t>Answer(1pt): </a:t>
            </a:r>
            <a:r>
              <a:rPr u="sng"/>
              <a:t>0 </a:t>
            </a:r>
            <a:r>
              <a:rPr u="sng">
                <a:solidFill>
                  <a:srgbClr val="000000"/>
                </a:solidFill>
              </a:rPr>
              <a:t>|</a:t>
            </a:r>
            <a:r>
              <a:rPr u="sng"/>
              <a:t> 9</a:t>
            </a:r>
            <a:endParaRPr>
              <a:solidFill>
                <a:srgbClr val="000000"/>
              </a:solidFill>
            </a:endParaRPr>
          </a:p>
          <a:p>
            <a:pPr marL="228600" marR="457200"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solidFill>
                  <a:srgbClr val="FF2600"/>
                </a:solidFill>
                <a:latin typeface="Menlo"/>
                <a:ea typeface="Menlo"/>
                <a:cs typeface="Menlo"/>
                <a:sym typeface="Menlo"/>
              </a:defRPr>
            </a:pPr>
            <a:r>
              <a:rPr>
                <a:solidFill>
                  <a:srgbClr val="000000"/>
                </a:solidFill>
              </a:rPr>
              <a:t>2)	Node B? </a:t>
            </a:r>
            <a:r>
              <a:t>Answer(1pt): </a:t>
            </a:r>
            <a:r>
              <a:rPr u="sng"/>
              <a:t>2</a:t>
            </a:r>
            <a:r>
              <a:t> </a:t>
            </a:r>
            <a:r>
              <a:rPr>
                <a:solidFill>
                  <a:srgbClr val="000000"/>
                </a:solidFill>
              </a:rPr>
              <a:t>|</a:t>
            </a:r>
            <a:r>
              <a:t> </a:t>
            </a:r>
            <a:r>
              <a:rPr u="sng"/>
              <a:t>5</a:t>
            </a:r>
          </a:p>
          <a:p>
            <a:pPr marL="228600" marR="457200"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solidFill>
                  <a:srgbClr val="FF2600"/>
                </a:solidFill>
                <a:latin typeface="Menlo"/>
                <a:ea typeface="Menlo"/>
                <a:cs typeface="Menlo"/>
                <a:sym typeface="Menlo"/>
              </a:defRPr>
            </a:pPr>
            <a:r>
              <a:rPr>
                <a:solidFill>
                  <a:srgbClr val="000000"/>
                </a:solidFill>
              </a:rPr>
              <a:t>3)	Node C? </a:t>
            </a:r>
            <a:r>
              <a:t>Answer(1pt): </a:t>
            </a:r>
            <a:r>
              <a:rPr u="sng"/>
              <a:t>1</a:t>
            </a:r>
            <a:r>
              <a:t> </a:t>
            </a:r>
            <a:r>
              <a:rPr>
                <a:solidFill>
                  <a:srgbClr val="000000"/>
                </a:solidFill>
              </a:rPr>
              <a:t>|</a:t>
            </a:r>
            <a:r>
              <a:t>  </a:t>
            </a:r>
            <a:r>
              <a:rPr u="sng"/>
              <a:t>8</a:t>
            </a:r>
            <a:endParaRPr>
              <a:solidFill>
                <a:srgbClr val="000000"/>
              </a:solidFill>
            </a:endParaRPr>
          </a:p>
          <a:p>
            <a:pPr marL="228600" marR="457200"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solidFill>
                  <a:srgbClr val="FF2600"/>
                </a:solidFill>
                <a:latin typeface="Menlo"/>
                <a:ea typeface="Menlo"/>
                <a:cs typeface="Menlo"/>
                <a:sym typeface="Menlo"/>
              </a:defRPr>
            </a:pPr>
            <a:r>
              <a:rPr>
                <a:solidFill>
                  <a:srgbClr val="000000"/>
                </a:solidFill>
              </a:rPr>
              <a:t>4)	Node D? </a:t>
            </a:r>
            <a:r>
              <a:t>Answer(1pt): </a:t>
            </a:r>
            <a:r>
              <a:rPr u="sng"/>
              <a:t>3</a:t>
            </a:r>
            <a:r>
              <a:t> </a:t>
            </a:r>
            <a:r>
              <a:rPr>
                <a:solidFill>
                  <a:srgbClr val="000000"/>
                </a:solidFill>
              </a:rPr>
              <a:t>|</a:t>
            </a:r>
            <a:r>
              <a:t>  </a:t>
            </a:r>
            <a:r>
              <a:rPr u="sng"/>
              <a:t>4</a:t>
            </a:r>
            <a:endParaRPr>
              <a:solidFill>
                <a:srgbClr val="000000"/>
              </a:solidFill>
            </a:endParaRPr>
          </a:p>
          <a:p>
            <a:pPr marL="228600" marR="457200"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solidFill>
                  <a:srgbClr val="FF2600"/>
                </a:solidFill>
                <a:latin typeface="Menlo"/>
                <a:ea typeface="Menlo"/>
                <a:cs typeface="Menlo"/>
                <a:sym typeface="Menlo"/>
              </a:defRPr>
            </a:pPr>
            <a:r>
              <a:rPr>
                <a:solidFill>
                  <a:srgbClr val="000000"/>
                </a:solidFill>
              </a:rPr>
              <a:t>5)	Node E? </a:t>
            </a:r>
            <a:r>
              <a:t>Answer(1pt): </a:t>
            </a:r>
            <a:r>
              <a:rPr u="sng"/>
              <a:t>6</a:t>
            </a:r>
            <a:r>
              <a:t> </a:t>
            </a:r>
            <a:r>
              <a:rPr>
                <a:solidFill>
                  <a:srgbClr val="000000"/>
                </a:solidFill>
              </a:rPr>
              <a:t>|</a:t>
            </a:r>
            <a:r>
              <a:t>  </a:t>
            </a:r>
            <a:r>
              <a:rPr u="sng"/>
              <a:t>7</a:t>
            </a:r>
          </a:p>
          <a:p>
            <a:pPr marL="228600" marR="457200"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latin typeface="Menlo"/>
                <a:ea typeface="Menlo"/>
                <a:cs typeface="Menlo"/>
                <a:sym typeface="Menlo"/>
              </a:defRPr>
            </a:pPr>
            <a:r>
              <a:t>6)	What is the topological order?</a:t>
            </a:r>
          </a:p>
          <a:p>
            <a:pPr marL="228600" marR="457200" indent="-228600" algn="just"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latin typeface="Menlo"/>
                <a:ea typeface="Menlo"/>
                <a:cs typeface="Menlo"/>
                <a:sym typeface="Menlo"/>
              </a:defRPr>
            </a:pPr>
            <a:r>
              <a:rPr>
                <a:solidFill>
                  <a:srgbClr val="FF2600"/>
                </a:solidFill>
              </a:rPr>
              <a:t>Answer(1pt): </a:t>
            </a:r>
          </a:p>
        </p:txBody>
      </p:sp>
      <p:sp>
        <p:nvSpPr>
          <p:cNvPr id="7008" name="Example"/>
          <p:cNvSpPr txBox="1">
            <a:spLocks noGrp="1"/>
          </p:cNvSpPr>
          <p:nvPr>
            <p:ph type="title"/>
          </p:nvPr>
        </p:nvSpPr>
        <p:spPr>
          <a:xfrm>
            <a:off x="838200" y="63675"/>
            <a:ext cx="10515600" cy="1310641"/>
          </a:xfrm>
          <a:prstGeom prst="rect">
            <a:avLst/>
          </a:prstGeom>
        </p:spPr>
        <p:txBody>
          <a:bodyPr/>
          <a:lstStyle/>
          <a:p>
            <a:r>
              <a:t>Example</a:t>
            </a:r>
          </a:p>
        </p:txBody>
      </p:sp>
      <p:sp>
        <p:nvSpPr>
          <p:cNvPr id="7009" name="Topological ordering = the inverse order of the 2nd numbers"/>
          <p:cNvSpPr txBox="1"/>
          <p:nvPr/>
        </p:nvSpPr>
        <p:spPr>
          <a:xfrm>
            <a:off x="4697240" y="5287741"/>
            <a:ext cx="8449322" cy="59097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marR="384047" lvl="1" indent="192023" defTabSz="384047">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1764">
                <a:latin typeface="Menlo"/>
                <a:ea typeface="Menlo"/>
                <a:cs typeface="Menlo"/>
                <a:sym typeface="Menlo"/>
              </a:defRPr>
            </a:pPr>
            <a:r>
              <a:t>Topological ordering = the inverse order of the 2nd numbers</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2" name="Title"/>
          <p:cNvSpPr txBox="1">
            <a:spLocks noGrp="1"/>
          </p:cNvSpPr>
          <p:nvPr>
            <p:ph type="title"/>
          </p:nvPr>
        </p:nvSpPr>
        <p:spPr>
          <a:prstGeom prst="rect">
            <a:avLst/>
          </a:prstGeom>
        </p:spPr>
        <p:txBody>
          <a:bodyPr/>
          <a:lstStyle/>
          <a:p>
            <a:endParaRPr/>
          </a:p>
        </p:txBody>
      </p:sp>
      <p:sp>
        <p:nvSpPr>
          <p:cNvPr id="7013" name="Body"/>
          <p:cNvSpPr txBox="1">
            <a:spLocks noGrp="1"/>
          </p:cNvSpPr>
          <p:nvPr>
            <p:ph type="body" idx="1"/>
          </p:nvPr>
        </p:nvSpPr>
        <p:spPr>
          <a:prstGeom prst="rect">
            <a:avLst/>
          </a:prstGeom>
        </p:spPr>
        <p:txBody>
          <a:bodyPr/>
          <a:lstStyle/>
          <a:p>
            <a:endParaRPr/>
          </a:p>
        </p:txBody>
      </p:sp>
      <p:sp>
        <p:nvSpPr>
          <p:cNvPr id="701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123</a:t>
            </a:fld>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42" name="Group"/>
          <p:cNvGrpSpPr/>
          <p:nvPr/>
        </p:nvGrpSpPr>
        <p:grpSpPr>
          <a:xfrm>
            <a:off x="5664507" y="1392510"/>
            <a:ext cx="6400801" cy="3544823"/>
            <a:chOff x="0" y="0"/>
            <a:chExt cx="6400800" cy="3544821"/>
          </a:xfrm>
        </p:grpSpPr>
        <p:sp>
          <p:nvSpPr>
            <p:cNvPr id="7016" name="Oval"/>
            <p:cNvSpPr/>
            <p:nvPr/>
          </p:nvSpPr>
          <p:spPr>
            <a:xfrm>
              <a:off x="1295400" y="496821"/>
              <a:ext cx="1066800" cy="685801"/>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800" b="1">
                  <a:solidFill>
                    <a:schemeClr val="accent1"/>
                  </a:solidFill>
                  <a:latin typeface="Times New Roman"/>
                  <a:ea typeface="Times New Roman"/>
                  <a:cs typeface="Times New Roman"/>
                  <a:sym typeface="Times New Roman"/>
                </a:defRPr>
              </a:pPr>
              <a:endParaRPr/>
            </a:p>
          </p:txBody>
        </p:sp>
        <p:sp>
          <p:nvSpPr>
            <p:cNvPr id="7017" name="Oval"/>
            <p:cNvSpPr/>
            <p:nvPr/>
          </p:nvSpPr>
          <p:spPr>
            <a:xfrm>
              <a:off x="3962400" y="496821"/>
              <a:ext cx="1066800" cy="685801"/>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800" b="1">
                  <a:solidFill>
                    <a:schemeClr val="accent1"/>
                  </a:solidFill>
                  <a:latin typeface="Times New Roman"/>
                  <a:ea typeface="Times New Roman"/>
                  <a:cs typeface="Times New Roman"/>
                  <a:sym typeface="Times New Roman"/>
                </a:defRPr>
              </a:pPr>
              <a:endParaRPr/>
            </a:p>
          </p:txBody>
        </p:sp>
        <p:sp>
          <p:nvSpPr>
            <p:cNvPr id="7018" name="Oval"/>
            <p:cNvSpPr/>
            <p:nvPr/>
          </p:nvSpPr>
          <p:spPr>
            <a:xfrm>
              <a:off x="3962400" y="2859022"/>
              <a:ext cx="1066800" cy="685801"/>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800" b="1">
                  <a:solidFill>
                    <a:schemeClr val="accent1"/>
                  </a:solidFill>
                  <a:latin typeface="Times New Roman"/>
                  <a:ea typeface="Times New Roman"/>
                  <a:cs typeface="Times New Roman"/>
                  <a:sym typeface="Times New Roman"/>
                </a:defRPr>
              </a:pPr>
              <a:endParaRPr/>
            </a:p>
          </p:txBody>
        </p:sp>
        <p:sp>
          <p:nvSpPr>
            <p:cNvPr id="7019" name="Oval"/>
            <p:cNvSpPr/>
            <p:nvPr/>
          </p:nvSpPr>
          <p:spPr>
            <a:xfrm>
              <a:off x="1295400" y="2859022"/>
              <a:ext cx="1066800" cy="685801"/>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800" b="1">
                  <a:solidFill>
                    <a:schemeClr val="accent1"/>
                  </a:solidFill>
                  <a:latin typeface="Times New Roman"/>
                  <a:ea typeface="Times New Roman"/>
                  <a:cs typeface="Times New Roman"/>
                  <a:sym typeface="Times New Roman"/>
                </a:defRPr>
              </a:pPr>
              <a:endParaRPr/>
            </a:p>
          </p:txBody>
        </p:sp>
        <p:sp>
          <p:nvSpPr>
            <p:cNvPr id="7020" name="Oval"/>
            <p:cNvSpPr/>
            <p:nvPr/>
          </p:nvSpPr>
          <p:spPr>
            <a:xfrm>
              <a:off x="0" y="1639822"/>
              <a:ext cx="1066800" cy="685801"/>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800" b="1">
                  <a:solidFill>
                    <a:schemeClr val="accent1"/>
                  </a:solidFill>
                  <a:latin typeface="Times New Roman"/>
                  <a:ea typeface="Times New Roman"/>
                  <a:cs typeface="Times New Roman"/>
                  <a:sym typeface="Times New Roman"/>
                </a:defRPr>
              </a:pPr>
              <a:endParaRPr/>
            </a:p>
          </p:txBody>
        </p:sp>
        <p:sp>
          <p:nvSpPr>
            <p:cNvPr id="7021" name="Oval"/>
            <p:cNvSpPr/>
            <p:nvPr/>
          </p:nvSpPr>
          <p:spPr>
            <a:xfrm>
              <a:off x="5334000" y="1639822"/>
              <a:ext cx="1066800" cy="685801"/>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800" b="1">
                  <a:solidFill>
                    <a:schemeClr val="accent1"/>
                  </a:solidFill>
                  <a:latin typeface="Times New Roman"/>
                  <a:ea typeface="Times New Roman"/>
                  <a:cs typeface="Times New Roman"/>
                  <a:sym typeface="Times New Roman"/>
                </a:defRPr>
              </a:pPr>
              <a:endParaRPr/>
            </a:p>
          </p:txBody>
        </p:sp>
        <p:cxnSp>
          <p:nvCxnSpPr>
            <p:cNvPr id="7022" name="Connection Line"/>
            <p:cNvCxnSpPr>
              <a:stCxn id="7016" idx="0"/>
              <a:endCxn id="7020" idx="0"/>
            </p:cNvCxnSpPr>
            <p:nvPr/>
          </p:nvCxnSpPr>
          <p:spPr>
            <a:xfrm flipH="1">
              <a:off x="533400" y="839721"/>
              <a:ext cx="1295400" cy="1143002"/>
            </a:xfrm>
            <a:prstGeom prst="straightConnector1">
              <a:avLst/>
            </a:prstGeom>
            <a:ln w="63500" cap="flat">
              <a:solidFill>
                <a:srgbClr val="000000"/>
              </a:solidFill>
              <a:prstDash val="solid"/>
              <a:round/>
              <a:tailEnd type="triangle" w="med" len="med"/>
            </a:ln>
            <a:effectLst/>
          </p:spPr>
        </p:cxnSp>
        <p:cxnSp>
          <p:nvCxnSpPr>
            <p:cNvPr id="7023" name="Connection Line"/>
            <p:cNvCxnSpPr>
              <a:stCxn id="7020" idx="0"/>
              <a:endCxn id="7019" idx="0"/>
            </p:cNvCxnSpPr>
            <p:nvPr/>
          </p:nvCxnSpPr>
          <p:spPr>
            <a:xfrm>
              <a:off x="533400" y="1982722"/>
              <a:ext cx="1295400" cy="1219201"/>
            </a:xfrm>
            <a:prstGeom prst="straightConnector1">
              <a:avLst/>
            </a:prstGeom>
            <a:ln w="63500" cap="flat">
              <a:solidFill>
                <a:srgbClr val="000000"/>
              </a:solidFill>
              <a:prstDash val="solid"/>
              <a:round/>
              <a:tailEnd type="triangle" w="med" len="med"/>
            </a:ln>
            <a:effectLst/>
          </p:spPr>
        </p:cxnSp>
        <p:cxnSp>
          <p:nvCxnSpPr>
            <p:cNvPr id="7024" name="Connection Line"/>
            <p:cNvCxnSpPr>
              <a:stCxn id="7020" idx="0"/>
              <a:endCxn id="7018" idx="0"/>
            </p:cNvCxnSpPr>
            <p:nvPr/>
          </p:nvCxnSpPr>
          <p:spPr>
            <a:xfrm>
              <a:off x="533400" y="1982722"/>
              <a:ext cx="3962400" cy="1219201"/>
            </a:xfrm>
            <a:prstGeom prst="straightConnector1">
              <a:avLst/>
            </a:prstGeom>
            <a:ln w="63500" cap="flat">
              <a:solidFill>
                <a:srgbClr val="000000"/>
              </a:solidFill>
              <a:prstDash val="solid"/>
              <a:round/>
              <a:tailEnd type="triangle" w="med" len="med"/>
            </a:ln>
            <a:effectLst/>
          </p:spPr>
        </p:cxnSp>
        <p:cxnSp>
          <p:nvCxnSpPr>
            <p:cNvPr id="7025" name="Connection Line"/>
            <p:cNvCxnSpPr>
              <a:stCxn id="7016" idx="0"/>
              <a:endCxn id="7018" idx="0"/>
            </p:cNvCxnSpPr>
            <p:nvPr/>
          </p:nvCxnSpPr>
          <p:spPr>
            <a:xfrm>
              <a:off x="1828800" y="839721"/>
              <a:ext cx="2667000" cy="2362202"/>
            </a:xfrm>
            <a:prstGeom prst="straightConnector1">
              <a:avLst/>
            </a:prstGeom>
            <a:ln w="63500" cap="flat">
              <a:solidFill>
                <a:srgbClr val="000000"/>
              </a:solidFill>
              <a:prstDash val="solid"/>
              <a:round/>
              <a:tailEnd type="triangle" w="med" len="med"/>
            </a:ln>
            <a:effectLst/>
          </p:spPr>
        </p:cxnSp>
        <p:cxnSp>
          <p:nvCxnSpPr>
            <p:cNvPr id="7026" name="Connection Line"/>
            <p:cNvCxnSpPr>
              <a:stCxn id="7016" idx="0"/>
              <a:endCxn id="7017" idx="0"/>
            </p:cNvCxnSpPr>
            <p:nvPr/>
          </p:nvCxnSpPr>
          <p:spPr>
            <a:xfrm>
              <a:off x="1828800" y="839721"/>
              <a:ext cx="2667000" cy="1"/>
            </a:xfrm>
            <a:prstGeom prst="straightConnector1">
              <a:avLst/>
            </a:prstGeom>
            <a:ln w="63500" cap="flat">
              <a:solidFill>
                <a:srgbClr val="000000"/>
              </a:solidFill>
              <a:prstDash val="solid"/>
              <a:round/>
              <a:tailEnd type="triangle" w="med" len="med"/>
            </a:ln>
            <a:effectLst/>
          </p:spPr>
        </p:cxnSp>
        <p:cxnSp>
          <p:nvCxnSpPr>
            <p:cNvPr id="7027" name="Connection Line"/>
            <p:cNvCxnSpPr>
              <a:stCxn id="7017" idx="0"/>
              <a:endCxn id="7021" idx="0"/>
            </p:cNvCxnSpPr>
            <p:nvPr/>
          </p:nvCxnSpPr>
          <p:spPr>
            <a:xfrm>
              <a:off x="4495800" y="839721"/>
              <a:ext cx="1371600" cy="1143002"/>
            </a:xfrm>
            <a:prstGeom prst="straightConnector1">
              <a:avLst/>
            </a:prstGeom>
            <a:ln w="63500" cap="flat">
              <a:solidFill>
                <a:srgbClr val="000000"/>
              </a:solidFill>
              <a:prstDash val="solid"/>
              <a:round/>
              <a:tailEnd type="triangle" w="med" len="med"/>
            </a:ln>
            <a:effectLst/>
          </p:spPr>
        </p:cxnSp>
        <p:sp>
          <p:nvSpPr>
            <p:cNvPr id="7028" name="Line"/>
            <p:cNvSpPr/>
            <p:nvPr/>
          </p:nvSpPr>
          <p:spPr>
            <a:xfrm>
              <a:off x="1113693" y="467516"/>
              <a:ext cx="181707" cy="181707"/>
            </a:xfrm>
            <a:prstGeom prst="line">
              <a:avLst/>
            </a:prstGeom>
            <a:noFill/>
            <a:ln w="28575" cap="flat">
              <a:solidFill>
                <a:schemeClr val="accent1"/>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7029" name="start"/>
            <p:cNvSpPr txBox="1"/>
            <p:nvPr/>
          </p:nvSpPr>
          <p:spPr>
            <a:xfrm>
              <a:off x="707008" y="24320"/>
              <a:ext cx="569973"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start</a:t>
              </a:r>
            </a:p>
          </p:txBody>
        </p:sp>
        <p:sp>
          <p:nvSpPr>
            <p:cNvPr id="7030" name="0| 11"/>
            <p:cNvSpPr txBox="1"/>
            <p:nvPr/>
          </p:nvSpPr>
          <p:spPr>
            <a:xfrm>
              <a:off x="1490446" y="629026"/>
              <a:ext cx="676708"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pPr algn="ctr">
                <a:defRPr sz="2000" i="1">
                  <a:latin typeface="Arial"/>
                  <a:ea typeface="Arial"/>
                  <a:cs typeface="Arial"/>
                  <a:sym typeface="Arial"/>
                </a:defRPr>
              </a:pPr>
              <a:r>
                <a:t>0</a:t>
              </a:r>
              <a:r>
                <a:rPr sz="2400" b="1">
                  <a:latin typeface="Times New Roman"/>
                  <a:ea typeface="Times New Roman"/>
                  <a:cs typeface="Times New Roman"/>
                  <a:sym typeface="Times New Roman"/>
                </a:rPr>
                <a:t>| 11</a:t>
              </a:r>
            </a:p>
          </p:txBody>
        </p:sp>
        <p:sp>
          <p:nvSpPr>
            <p:cNvPr id="7031" name="1| 6"/>
            <p:cNvSpPr txBox="1"/>
            <p:nvPr/>
          </p:nvSpPr>
          <p:spPr>
            <a:xfrm>
              <a:off x="257269" y="1773408"/>
              <a:ext cx="552262"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 6</a:t>
              </a:r>
            </a:p>
          </p:txBody>
        </p:sp>
        <p:sp>
          <p:nvSpPr>
            <p:cNvPr id="7032" name="2| 3"/>
            <p:cNvSpPr txBox="1"/>
            <p:nvPr/>
          </p:nvSpPr>
          <p:spPr>
            <a:xfrm>
              <a:off x="1552669" y="2771299"/>
              <a:ext cx="552262"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2| 3</a:t>
              </a:r>
            </a:p>
          </p:txBody>
        </p:sp>
        <p:sp>
          <p:nvSpPr>
            <p:cNvPr id="7033" name="7| 10"/>
            <p:cNvSpPr txBox="1"/>
            <p:nvPr/>
          </p:nvSpPr>
          <p:spPr>
            <a:xfrm>
              <a:off x="4143469" y="629026"/>
              <a:ext cx="704662"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7| 10</a:t>
              </a:r>
            </a:p>
          </p:txBody>
        </p:sp>
        <p:sp>
          <p:nvSpPr>
            <p:cNvPr id="7034" name="8 |9"/>
            <p:cNvSpPr txBox="1"/>
            <p:nvPr/>
          </p:nvSpPr>
          <p:spPr>
            <a:xfrm>
              <a:off x="5448806" y="1688235"/>
              <a:ext cx="552263"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8 |9</a:t>
              </a:r>
            </a:p>
          </p:txBody>
        </p:sp>
        <p:sp>
          <p:nvSpPr>
            <p:cNvPr id="7035" name="4| 5"/>
            <p:cNvSpPr txBox="1"/>
            <p:nvPr/>
          </p:nvSpPr>
          <p:spPr>
            <a:xfrm>
              <a:off x="4219669" y="2991226"/>
              <a:ext cx="552262"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4| 5</a:t>
              </a:r>
            </a:p>
          </p:txBody>
        </p:sp>
        <p:sp>
          <p:nvSpPr>
            <p:cNvPr id="7036" name="A"/>
            <p:cNvSpPr txBox="1"/>
            <p:nvPr/>
          </p:nvSpPr>
          <p:spPr>
            <a:xfrm>
              <a:off x="1787751" y="0"/>
              <a:ext cx="307440"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7037" name="C"/>
            <p:cNvSpPr txBox="1"/>
            <p:nvPr/>
          </p:nvSpPr>
          <p:spPr>
            <a:xfrm>
              <a:off x="379680" y="1144382"/>
              <a:ext cx="307440"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7038" name="E"/>
            <p:cNvSpPr txBox="1"/>
            <p:nvPr/>
          </p:nvSpPr>
          <p:spPr>
            <a:xfrm>
              <a:off x="1045775" y="2771299"/>
              <a:ext cx="307441"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7039" name="F"/>
            <p:cNvSpPr txBox="1"/>
            <p:nvPr/>
          </p:nvSpPr>
          <p:spPr>
            <a:xfrm>
              <a:off x="4342080" y="2473406"/>
              <a:ext cx="307440"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F</a:t>
              </a:r>
            </a:p>
          </p:txBody>
        </p:sp>
        <p:sp>
          <p:nvSpPr>
            <p:cNvPr id="7040" name="D"/>
            <p:cNvSpPr txBox="1"/>
            <p:nvPr/>
          </p:nvSpPr>
          <p:spPr>
            <a:xfrm>
              <a:off x="5821957" y="1253448"/>
              <a:ext cx="324258"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7041" name="B"/>
            <p:cNvSpPr txBox="1"/>
            <p:nvPr/>
          </p:nvSpPr>
          <p:spPr>
            <a:xfrm>
              <a:off x="4342080" y="105138"/>
              <a:ext cx="307440"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grpSp>
      <p:sp>
        <p:nvSpPr>
          <p:cNvPr id="7043" name="What are the the discovered and finished time for each node?…"/>
          <p:cNvSpPr txBox="1"/>
          <p:nvPr/>
        </p:nvSpPr>
        <p:spPr>
          <a:xfrm>
            <a:off x="408579" y="4048374"/>
            <a:ext cx="5923753" cy="2745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What are the the discovered and finished time for each node?</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Node A (1pt) ___0___ | ____11_____</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Node B (1pt) ___7___ | ____10_____</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Node C (1pt) ___1___ | _____6____</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Node D (1pt) ___8___ | _____9____</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Node E (1pt) ___2___ | _____3____</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Node F (1pt) ___4___ | _____5____</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What is the topological oder? ABDCFE</a:t>
            </a:r>
          </a:p>
        </p:txBody>
      </p:sp>
      <p:sp>
        <p:nvSpPr>
          <p:cNvPr id="7044" name="Consider the example on the right.…"/>
          <p:cNvSpPr txBox="1"/>
          <p:nvPr/>
        </p:nvSpPr>
        <p:spPr>
          <a:xfrm>
            <a:off x="353392" y="1557439"/>
            <a:ext cx="5518795" cy="2021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Consider the example on the right.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What are the the discovered and finished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time for each node, and the topological order?</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Note that the answers can be not unique.</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To make the answer unique, we assume that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enlo"/>
                <a:ea typeface="Menlo"/>
                <a:cs typeface="Menlo"/>
                <a:sym typeface="Menlo"/>
              </a:defRPr>
            </a:pPr>
            <a:r>
              <a:t>lower-numbered edges are explored first.</a:t>
            </a:r>
          </a:p>
        </p:txBody>
      </p:sp>
      <p:sp>
        <p:nvSpPr>
          <p:cNvPr id="7045" name="5"/>
          <p:cNvSpPr txBox="1"/>
          <p:nvPr/>
        </p:nvSpPr>
        <p:spPr>
          <a:xfrm>
            <a:off x="6461511" y="3774953"/>
            <a:ext cx="2565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5</a:t>
            </a:r>
          </a:p>
        </p:txBody>
      </p:sp>
      <p:sp>
        <p:nvSpPr>
          <p:cNvPr id="7046" name="6"/>
          <p:cNvSpPr txBox="1"/>
          <p:nvPr/>
        </p:nvSpPr>
        <p:spPr>
          <a:xfrm>
            <a:off x="7276319" y="3343109"/>
            <a:ext cx="2565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6</a:t>
            </a:r>
          </a:p>
        </p:txBody>
      </p:sp>
      <p:sp>
        <p:nvSpPr>
          <p:cNvPr id="7047" name="2"/>
          <p:cNvSpPr txBox="1"/>
          <p:nvPr/>
        </p:nvSpPr>
        <p:spPr>
          <a:xfrm>
            <a:off x="7790211" y="2610349"/>
            <a:ext cx="2565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2</a:t>
            </a:r>
          </a:p>
        </p:txBody>
      </p:sp>
      <p:sp>
        <p:nvSpPr>
          <p:cNvPr id="7048" name="1"/>
          <p:cNvSpPr txBox="1"/>
          <p:nvPr/>
        </p:nvSpPr>
        <p:spPr>
          <a:xfrm>
            <a:off x="6631499" y="2495714"/>
            <a:ext cx="2565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1</a:t>
            </a:r>
          </a:p>
        </p:txBody>
      </p:sp>
      <p:sp>
        <p:nvSpPr>
          <p:cNvPr id="7049" name="3"/>
          <p:cNvSpPr txBox="1"/>
          <p:nvPr/>
        </p:nvSpPr>
        <p:spPr>
          <a:xfrm>
            <a:off x="8633677" y="1834601"/>
            <a:ext cx="2565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3</a:t>
            </a:r>
          </a:p>
        </p:txBody>
      </p:sp>
      <p:sp>
        <p:nvSpPr>
          <p:cNvPr id="7050" name="4"/>
          <p:cNvSpPr txBox="1"/>
          <p:nvPr/>
        </p:nvSpPr>
        <p:spPr>
          <a:xfrm>
            <a:off x="10766783" y="2362823"/>
            <a:ext cx="2565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4</a:t>
            </a:r>
          </a:p>
        </p:txBody>
      </p:sp>
      <p:sp>
        <p:nvSpPr>
          <p:cNvPr id="7051" name="Example 2"/>
          <p:cNvSpPr txBox="1">
            <a:spLocks noGrp="1"/>
          </p:cNvSpPr>
          <p:nvPr>
            <p:ph type="title"/>
          </p:nvPr>
        </p:nvSpPr>
        <p:spPr>
          <a:xfrm>
            <a:off x="838200" y="63675"/>
            <a:ext cx="10515600" cy="1310641"/>
          </a:xfrm>
          <a:prstGeom prst="rect">
            <a:avLst/>
          </a:prstGeom>
        </p:spPr>
        <p:txBody>
          <a:bodyPr/>
          <a:lstStyle/>
          <a:p>
            <a:r>
              <a:t>Example 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21" name="DAG"/>
          <p:cNvSpPr txBox="1">
            <a:spLocks noGrp="1"/>
          </p:cNvSpPr>
          <p:nvPr>
            <p:ph type="title"/>
          </p:nvPr>
        </p:nvSpPr>
        <p:spPr>
          <a:xfrm>
            <a:off x="838200" y="365125"/>
            <a:ext cx="10515600" cy="981354"/>
          </a:xfrm>
          <a:prstGeom prst="rect">
            <a:avLst/>
          </a:prstGeom>
        </p:spPr>
        <p:txBody>
          <a:bodyPr/>
          <a:lstStyle/>
          <a:p>
            <a:r>
              <a:t>DAG</a:t>
            </a:r>
          </a:p>
        </p:txBody>
      </p:sp>
      <p:sp>
        <p:nvSpPr>
          <p:cNvPr id="422" name="A Directed Acyclic Graph (DAG) is a digraph that has no directed cycles"/>
          <p:cNvSpPr txBox="1">
            <a:spLocks noGrp="1"/>
          </p:cNvSpPr>
          <p:nvPr>
            <p:ph type="body" idx="1"/>
          </p:nvPr>
        </p:nvSpPr>
        <p:spPr>
          <a:xfrm>
            <a:off x="1905000" y="1219200"/>
            <a:ext cx="8229600" cy="5257800"/>
          </a:xfrm>
          <a:prstGeom prst="rect">
            <a:avLst/>
          </a:prstGeom>
        </p:spPr>
        <p:txBody>
          <a:bodyPr/>
          <a:lstStyle/>
          <a:p>
            <a:r>
              <a:t>A </a:t>
            </a:r>
            <a:r>
              <a:rPr b="1" u="sng"/>
              <a:t>Directed Acyclic Graph</a:t>
            </a:r>
            <a:r>
              <a:t> (DAG) is a digraph that has </a:t>
            </a:r>
            <a:r>
              <a:rPr b="1"/>
              <a:t>no</a:t>
            </a:r>
            <a:r>
              <a:t> directed </a:t>
            </a:r>
            <a:r>
              <a:rPr b="1"/>
              <a:t>cycles</a:t>
            </a:r>
          </a:p>
        </p:txBody>
      </p:sp>
      <p:grpSp>
        <p:nvGrpSpPr>
          <p:cNvPr id="444" name="Group"/>
          <p:cNvGrpSpPr/>
          <p:nvPr/>
        </p:nvGrpSpPr>
        <p:grpSpPr>
          <a:xfrm>
            <a:off x="4343400" y="2589529"/>
            <a:ext cx="3173219" cy="2064188"/>
            <a:chOff x="0" y="0"/>
            <a:chExt cx="3173218" cy="2064186"/>
          </a:xfrm>
        </p:grpSpPr>
        <p:grpSp>
          <p:nvGrpSpPr>
            <p:cNvPr id="425" name="Group"/>
            <p:cNvGrpSpPr/>
            <p:nvPr/>
          </p:nvGrpSpPr>
          <p:grpSpPr>
            <a:xfrm>
              <a:off x="0" y="609600"/>
              <a:ext cx="457200" cy="459741"/>
              <a:chOff x="0" y="0"/>
              <a:chExt cx="457200" cy="459740"/>
            </a:xfrm>
          </p:grpSpPr>
          <p:sp>
            <p:nvSpPr>
              <p:cNvPr id="423"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424" name="B"/>
              <p:cNvSpPr txBox="1"/>
              <p:nvPr/>
            </p:nvSpPr>
            <p:spPr>
              <a:xfrm>
                <a:off x="86712" y="0"/>
                <a:ext cx="283776"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B</a:t>
                </a:r>
              </a:p>
            </p:txBody>
          </p:sp>
        </p:grpSp>
        <p:grpSp>
          <p:nvGrpSpPr>
            <p:cNvPr id="428" name="Group"/>
            <p:cNvGrpSpPr/>
            <p:nvPr/>
          </p:nvGrpSpPr>
          <p:grpSpPr>
            <a:xfrm>
              <a:off x="0" y="1600200"/>
              <a:ext cx="457200" cy="459741"/>
              <a:chOff x="0" y="0"/>
              <a:chExt cx="457200" cy="459740"/>
            </a:xfrm>
          </p:grpSpPr>
          <p:sp>
            <p:nvSpPr>
              <p:cNvPr id="426"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427" name="A"/>
              <p:cNvSpPr txBox="1"/>
              <p:nvPr/>
            </p:nvSpPr>
            <p:spPr>
              <a:xfrm>
                <a:off x="85149" y="0"/>
                <a:ext cx="286902"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A</a:t>
                </a:r>
              </a:p>
            </p:txBody>
          </p:sp>
        </p:grpSp>
        <p:grpSp>
          <p:nvGrpSpPr>
            <p:cNvPr id="431" name="Group"/>
            <p:cNvGrpSpPr/>
            <p:nvPr/>
          </p:nvGrpSpPr>
          <p:grpSpPr>
            <a:xfrm>
              <a:off x="1295400" y="0"/>
              <a:ext cx="457200" cy="459741"/>
              <a:chOff x="0" y="0"/>
              <a:chExt cx="457200" cy="459740"/>
            </a:xfrm>
          </p:grpSpPr>
          <p:sp>
            <p:nvSpPr>
              <p:cNvPr id="429"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430" name="D"/>
              <p:cNvSpPr txBox="1"/>
              <p:nvPr/>
            </p:nvSpPr>
            <p:spPr>
              <a:xfrm>
                <a:off x="73168" y="0"/>
                <a:ext cx="310864"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D</a:t>
                </a:r>
              </a:p>
            </p:txBody>
          </p:sp>
        </p:grpSp>
        <p:grpSp>
          <p:nvGrpSpPr>
            <p:cNvPr id="434" name="Group"/>
            <p:cNvGrpSpPr/>
            <p:nvPr/>
          </p:nvGrpSpPr>
          <p:grpSpPr>
            <a:xfrm>
              <a:off x="1295400" y="1143000"/>
              <a:ext cx="457200" cy="459741"/>
              <a:chOff x="0" y="0"/>
              <a:chExt cx="457200" cy="459740"/>
            </a:xfrm>
          </p:grpSpPr>
          <p:sp>
            <p:nvSpPr>
              <p:cNvPr id="432"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433" name="C"/>
              <p:cNvSpPr txBox="1"/>
              <p:nvPr/>
            </p:nvSpPr>
            <p:spPr>
              <a:xfrm>
                <a:off x="85000" y="0"/>
                <a:ext cx="287200"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C</a:t>
                </a:r>
              </a:p>
            </p:txBody>
          </p:sp>
        </p:grpSp>
        <p:grpSp>
          <p:nvGrpSpPr>
            <p:cNvPr id="437" name="Group"/>
            <p:cNvGrpSpPr/>
            <p:nvPr/>
          </p:nvGrpSpPr>
          <p:grpSpPr>
            <a:xfrm>
              <a:off x="2581275" y="0"/>
              <a:ext cx="457200" cy="459741"/>
              <a:chOff x="0" y="0"/>
              <a:chExt cx="457200" cy="459740"/>
            </a:xfrm>
          </p:grpSpPr>
          <p:sp>
            <p:nvSpPr>
              <p:cNvPr id="435" name="Circle"/>
              <p:cNvSpPr/>
              <p:nvPr/>
            </p:nvSpPr>
            <p:spPr>
              <a:xfrm>
                <a:off x="0" y="1269"/>
                <a:ext cx="457200" cy="457201"/>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endParaRPr/>
              </a:p>
            </p:txBody>
          </p:sp>
          <p:sp>
            <p:nvSpPr>
              <p:cNvPr id="436" name="E"/>
              <p:cNvSpPr txBox="1"/>
              <p:nvPr/>
            </p:nvSpPr>
            <p:spPr>
              <a:xfrm>
                <a:off x="91028" y="0"/>
                <a:ext cx="275144"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a:latin typeface="Tahoma"/>
                    <a:ea typeface="Tahoma"/>
                    <a:cs typeface="Tahoma"/>
                    <a:sym typeface="Tahoma"/>
                  </a:defRPr>
                </a:lvl1pPr>
              </a:lstStyle>
              <a:p>
                <a:pPr>
                  <a:defRPr sz="1800">
                    <a:latin typeface="Calibri"/>
                    <a:ea typeface="Calibri"/>
                    <a:cs typeface="Calibri"/>
                    <a:sym typeface="Calibri"/>
                  </a:defRPr>
                </a:pPr>
                <a:r>
                  <a:rPr sz="2400">
                    <a:latin typeface="Tahoma"/>
                    <a:ea typeface="Tahoma"/>
                    <a:cs typeface="Tahoma"/>
                    <a:sym typeface="Tahoma"/>
                  </a:rPr>
                  <a:t>E</a:t>
                </a:r>
              </a:p>
            </p:txBody>
          </p:sp>
        </p:grpSp>
        <p:sp>
          <p:nvSpPr>
            <p:cNvPr id="438" name="Line"/>
            <p:cNvSpPr/>
            <p:nvPr/>
          </p:nvSpPr>
          <p:spPr>
            <a:xfrm flipV="1">
              <a:off x="390524" y="229869"/>
              <a:ext cx="895352" cy="438151"/>
            </a:xfrm>
            <a:prstGeom prst="line">
              <a:avLst/>
            </a:prstGeom>
            <a:noFill/>
            <a:ln w="635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39" name="Line"/>
            <p:cNvSpPr/>
            <p:nvPr/>
          </p:nvSpPr>
          <p:spPr>
            <a:xfrm>
              <a:off x="390525" y="1010919"/>
              <a:ext cx="895351" cy="361952"/>
            </a:xfrm>
            <a:prstGeom prst="line">
              <a:avLst/>
            </a:prstGeom>
            <a:noFill/>
            <a:ln w="635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40" name="Line"/>
            <p:cNvSpPr/>
            <p:nvPr/>
          </p:nvSpPr>
          <p:spPr>
            <a:xfrm>
              <a:off x="1762125" y="229870"/>
              <a:ext cx="809625" cy="1"/>
            </a:xfrm>
            <a:prstGeom prst="line">
              <a:avLst/>
            </a:prstGeom>
            <a:noFill/>
            <a:ln w="635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41" name="Line"/>
            <p:cNvSpPr/>
            <p:nvPr/>
          </p:nvSpPr>
          <p:spPr>
            <a:xfrm flipV="1">
              <a:off x="1524000" y="467994"/>
              <a:ext cx="0" cy="666751"/>
            </a:xfrm>
            <a:prstGeom prst="line">
              <a:avLst/>
            </a:prstGeom>
            <a:noFill/>
            <a:ln w="635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42" name="Line"/>
            <p:cNvSpPr/>
            <p:nvPr/>
          </p:nvSpPr>
          <p:spPr>
            <a:xfrm flipV="1">
              <a:off x="466724" y="1544320"/>
              <a:ext cx="895352" cy="285751"/>
            </a:xfrm>
            <a:prstGeom prst="line">
              <a:avLst/>
            </a:prstGeom>
            <a:noFill/>
            <a:ln w="63500" cap="flat">
              <a:solidFill>
                <a:srgbClr val="000000"/>
              </a:solidFill>
              <a:prstDash val="solid"/>
              <a:round/>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43" name="DAG G"/>
            <p:cNvSpPr txBox="1"/>
            <p:nvPr/>
          </p:nvSpPr>
          <p:spPr>
            <a:xfrm>
              <a:off x="2160780" y="1601469"/>
              <a:ext cx="1012440" cy="4627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r>
                <a:rPr sz="2400">
                  <a:latin typeface="Tahoma"/>
                  <a:ea typeface="Tahoma"/>
                  <a:cs typeface="Tahoma"/>
                  <a:sym typeface="Tahoma"/>
                </a:rPr>
                <a:t>DAG </a:t>
              </a:r>
              <a:r>
                <a:rPr sz="2400" b="1" i="1">
                  <a:latin typeface="Times New Roman"/>
                  <a:ea typeface="Times New Roman"/>
                  <a:cs typeface="Times New Roman"/>
                  <a:sym typeface="Times New Roman"/>
                </a:rPr>
                <a:t>G</a:t>
              </a:r>
            </a:p>
          </p:txBody>
        </p:sp>
      </p:grpSp>
      <p:sp>
        <p:nvSpPr>
          <p:cNvPr id="44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4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49" name="Spanning Trees and Forests"/>
          <p:cNvSpPr txBox="1">
            <a:spLocks noGrp="1"/>
          </p:cNvSpPr>
          <p:nvPr>
            <p:ph type="title"/>
          </p:nvPr>
        </p:nvSpPr>
        <p:spPr>
          <a:xfrm>
            <a:off x="838200" y="365125"/>
            <a:ext cx="10515600" cy="981354"/>
          </a:xfrm>
          <a:prstGeom prst="rect">
            <a:avLst/>
          </a:prstGeom>
        </p:spPr>
        <p:txBody>
          <a:bodyPr/>
          <a:lstStyle/>
          <a:p>
            <a:r>
              <a:t>Spanning Trees and Forests</a:t>
            </a:r>
          </a:p>
        </p:txBody>
      </p:sp>
      <p:sp>
        <p:nvSpPr>
          <p:cNvPr id="450" name="A spanning tree of a connected graph is a spanning subgraph that is a tree…"/>
          <p:cNvSpPr txBox="1">
            <a:spLocks noGrp="1"/>
          </p:cNvSpPr>
          <p:nvPr>
            <p:ph type="body" sz="half" idx="1"/>
          </p:nvPr>
        </p:nvSpPr>
        <p:spPr>
          <a:xfrm>
            <a:off x="1066800" y="1776414"/>
            <a:ext cx="5334000" cy="4243388"/>
          </a:xfrm>
          <a:prstGeom prst="rect">
            <a:avLst/>
          </a:prstGeom>
        </p:spPr>
        <p:txBody>
          <a:bodyPr/>
          <a:lstStyle/>
          <a:p>
            <a:r>
              <a:t>A </a:t>
            </a:r>
            <a:r>
              <a:rPr>
                <a:solidFill>
                  <a:srgbClr val="CC0000"/>
                </a:solidFill>
              </a:rPr>
              <a:t>spanning </a:t>
            </a:r>
            <a:r>
              <a:rPr b="1">
                <a:solidFill>
                  <a:srgbClr val="CC0000"/>
                </a:solidFill>
              </a:rPr>
              <a:t>tree</a:t>
            </a:r>
            <a:r>
              <a:t> of a connected graph is a </a:t>
            </a:r>
            <a:r>
              <a:rPr b="1"/>
              <a:t>spanning</a:t>
            </a:r>
            <a:r>
              <a:t> subgraph that is a </a:t>
            </a:r>
            <a:r>
              <a:rPr b="1"/>
              <a:t>tree</a:t>
            </a:r>
          </a:p>
          <a:p>
            <a:r>
              <a:t>A spanning tree is not </a:t>
            </a:r>
            <a:r>
              <a:rPr b="1"/>
              <a:t>unique</a:t>
            </a:r>
            <a:r>
              <a:t> unless the graph is a tree</a:t>
            </a:r>
          </a:p>
          <a:p>
            <a:r>
              <a:t>A </a:t>
            </a:r>
            <a:r>
              <a:rPr>
                <a:solidFill>
                  <a:srgbClr val="CC0000"/>
                </a:solidFill>
              </a:rPr>
              <a:t>spanning forest</a:t>
            </a:r>
            <a:r>
              <a:t> of a graph is a spanning subgraph that is a forest</a:t>
            </a:r>
          </a:p>
        </p:txBody>
      </p:sp>
      <p:sp>
        <p:nvSpPr>
          <p:cNvPr id="451" name="Graph"/>
          <p:cNvSpPr txBox="1"/>
          <p:nvPr/>
        </p:nvSpPr>
        <p:spPr>
          <a:xfrm>
            <a:off x="6959600" y="3355976"/>
            <a:ext cx="2857500"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a:latin typeface="Tahoma"/>
                <a:ea typeface="Tahoma"/>
                <a:cs typeface="Tahoma"/>
                <a:sym typeface="Tahoma"/>
              </a:defRPr>
            </a:lvl1pPr>
          </a:lstStyle>
          <a:p>
            <a:pPr>
              <a:defRPr sz="1800">
                <a:latin typeface="Calibri"/>
                <a:ea typeface="Calibri"/>
                <a:cs typeface="Calibri"/>
                <a:sym typeface="Calibri"/>
              </a:defRPr>
            </a:pPr>
            <a:r>
              <a:rPr sz="2000">
                <a:latin typeface="Tahoma"/>
                <a:ea typeface="Tahoma"/>
                <a:cs typeface="Tahoma"/>
                <a:sym typeface="Tahoma"/>
              </a:rPr>
              <a:t>Graph</a:t>
            </a:r>
          </a:p>
        </p:txBody>
      </p:sp>
      <p:sp>
        <p:nvSpPr>
          <p:cNvPr id="452" name="Spanning tree"/>
          <p:cNvSpPr txBox="1"/>
          <p:nvPr/>
        </p:nvSpPr>
        <p:spPr>
          <a:xfrm>
            <a:off x="6565900" y="5937251"/>
            <a:ext cx="3644900"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a:latin typeface="Tahoma"/>
                <a:ea typeface="Tahoma"/>
                <a:cs typeface="Tahoma"/>
                <a:sym typeface="Tahoma"/>
              </a:defRPr>
            </a:lvl1pPr>
          </a:lstStyle>
          <a:p>
            <a:pPr>
              <a:defRPr sz="1800">
                <a:latin typeface="Calibri"/>
                <a:ea typeface="Calibri"/>
                <a:cs typeface="Calibri"/>
                <a:sym typeface="Calibri"/>
              </a:defRPr>
            </a:pPr>
            <a:r>
              <a:rPr sz="2000">
                <a:latin typeface="Tahoma"/>
                <a:ea typeface="Tahoma"/>
                <a:cs typeface="Tahoma"/>
                <a:sym typeface="Tahoma"/>
              </a:rPr>
              <a:t>Spanning tree</a:t>
            </a:r>
          </a:p>
        </p:txBody>
      </p:sp>
      <p:grpSp>
        <p:nvGrpSpPr>
          <p:cNvPr id="466" name="Group"/>
          <p:cNvGrpSpPr/>
          <p:nvPr/>
        </p:nvGrpSpPr>
        <p:grpSpPr>
          <a:xfrm>
            <a:off x="6848474" y="1457324"/>
            <a:ext cx="3081339" cy="1830389"/>
            <a:chOff x="0" y="0"/>
            <a:chExt cx="3081337" cy="1830387"/>
          </a:xfrm>
        </p:grpSpPr>
        <p:sp>
          <p:nvSpPr>
            <p:cNvPr id="453" name="Circle"/>
            <p:cNvSpPr/>
            <p:nvPr/>
          </p:nvSpPr>
          <p:spPr>
            <a:xfrm>
              <a:off x="1463675" y="731837"/>
              <a:ext cx="366713" cy="366713"/>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defRPr sz="2400">
                  <a:latin typeface="Tahoma"/>
                  <a:ea typeface="Tahoma"/>
                  <a:cs typeface="Tahoma"/>
                  <a:sym typeface="Tahoma"/>
                </a:defRPr>
              </a:pPr>
              <a:endParaRPr/>
            </a:p>
          </p:txBody>
        </p:sp>
        <p:sp>
          <p:nvSpPr>
            <p:cNvPr id="454" name="Circle"/>
            <p:cNvSpPr/>
            <p:nvPr/>
          </p:nvSpPr>
          <p:spPr>
            <a:xfrm>
              <a:off x="-1" y="731837"/>
              <a:ext cx="366713" cy="366713"/>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defRPr sz="2400">
                  <a:latin typeface="Tahoma"/>
                  <a:ea typeface="Tahoma"/>
                  <a:cs typeface="Tahoma"/>
                  <a:sym typeface="Tahoma"/>
                </a:defRPr>
              </a:pPr>
              <a:endParaRPr/>
            </a:p>
          </p:txBody>
        </p:sp>
        <p:sp>
          <p:nvSpPr>
            <p:cNvPr id="455" name="Circle"/>
            <p:cNvSpPr/>
            <p:nvPr/>
          </p:nvSpPr>
          <p:spPr>
            <a:xfrm>
              <a:off x="731837" y="-1"/>
              <a:ext cx="366713" cy="366713"/>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defRPr sz="2400">
                  <a:latin typeface="Tahoma"/>
                  <a:ea typeface="Tahoma"/>
                  <a:cs typeface="Tahoma"/>
                  <a:sym typeface="Tahoma"/>
                </a:defRPr>
              </a:pPr>
              <a:endParaRPr/>
            </a:p>
          </p:txBody>
        </p:sp>
        <p:sp>
          <p:nvSpPr>
            <p:cNvPr id="456" name="Circle"/>
            <p:cNvSpPr/>
            <p:nvPr/>
          </p:nvSpPr>
          <p:spPr>
            <a:xfrm>
              <a:off x="731837" y="1463675"/>
              <a:ext cx="366713" cy="366713"/>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defRPr sz="2400">
                  <a:latin typeface="Tahoma"/>
                  <a:ea typeface="Tahoma"/>
                  <a:cs typeface="Tahoma"/>
                  <a:sym typeface="Tahoma"/>
                </a:defRPr>
              </a:pPr>
              <a:endParaRPr/>
            </a:p>
          </p:txBody>
        </p:sp>
        <p:sp>
          <p:nvSpPr>
            <p:cNvPr id="457" name="Line"/>
            <p:cNvSpPr/>
            <p:nvPr/>
          </p:nvSpPr>
          <p:spPr>
            <a:xfrm flipH="1">
              <a:off x="311150" y="319087"/>
              <a:ext cx="474663" cy="458788"/>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58" name="Line"/>
            <p:cNvSpPr/>
            <p:nvPr/>
          </p:nvSpPr>
          <p:spPr>
            <a:xfrm flipH="1" flipV="1">
              <a:off x="311150" y="1050925"/>
              <a:ext cx="474663" cy="458789"/>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59" name="Line"/>
            <p:cNvSpPr/>
            <p:nvPr/>
          </p:nvSpPr>
          <p:spPr>
            <a:xfrm flipV="1">
              <a:off x="1042987" y="1050926"/>
              <a:ext cx="474663" cy="458788"/>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60" name="Line"/>
            <p:cNvSpPr/>
            <p:nvPr/>
          </p:nvSpPr>
          <p:spPr>
            <a:xfrm>
              <a:off x="1042987" y="319087"/>
              <a:ext cx="474663" cy="458788"/>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61" name="Line"/>
            <p:cNvSpPr/>
            <p:nvPr/>
          </p:nvSpPr>
          <p:spPr>
            <a:xfrm flipH="1">
              <a:off x="912812" y="373062"/>
              <a:ext cx="1" cy="1082676"/>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62" name="Circle"/>
            <p:cNvSpPr/>
            <p:nvPr/>
          </p:nvSpPr>
          <p:spPr>
            <a:xfrm>
              <a:off x="2714625" y="731837"/>
              <a:ext cx="366713" cy="366713"/>
            </a:xfrm>
            <a:prstGeom prst="ellipse">
              <a:avLst/>
            </a:prstGeom>
            <a:solidFill>
              <a:schemeClr val="accent1"/>
            </a:solidFill>
            <a:ln w="19050" cap="flat">
              <a:solidFill>
                <a:srgbClr val="000000"/>
              </a:solidFill>
              <a:prstDash val="solid"/>
              <a:round/>
            </a:ln>
            <a:effectLst/>
          </p:spPr>
          <p:txBody>
            <a:bodyPr wrap="square" lIns="45719" tIns="45719" rIns="45719" bIns="45719" numCol="1" anchor="ctr">
              <a:noAutofit/>
            </a:bodyPr>
            <a:lstStyle/>
            <a:p>
              <a:pPr algn="ctr">
                <a:defRPr sz="2400">
                  <a:latin typeface="Tahoma"/>
                  <a:ea typeface="Tahoma"/>
                  <a:cs typeface="Tahoma"/>
                  <a:sym typeface="Tahoma"/>
                </a:defRPr>
              </a:pPr>
              <a:endParaRPr/>
            </a:p>
          </p:txBody>
        </p:sp>
        <p:sp>
          <p:nvSpPr>
            <p:cNvPr id="463" name="Line"/>
            <p:cNvSpPr/>
            <p:nvPr/>
          </p:nvSpPr>
          <p:spPr>
            <a:xfrm>
              <a:off x="1836737" y="914400"/>
              <a:ext cx="869951" cy="1"/>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64" name="Line"/>
            <p:cNvSpPr/>
            <p:nvPr/>
          </p:nvSpPr>
          <p:spPr>
            <a:xfrm flipV="1">
              <a:off x="1106487" y="1054101"/>
              <a:ext cx="1660526" cy="592138"/>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465" name="Line"/>
            <p:cNvSpPr/>
            <p:nvPr/>
          </p:nvSpPr>
          <p:spPr>
            <a:xfrm flipH="1" flipV="1">
              <a:off x="1106487" y="182563"/>
              <a:ext cx="1660526" cy="592138"/>
            </a:xfrm>
            <a:prstGeom prst="line">
              <a:avLst/>
            </a:prstGeom>
            <a:noFill/>
            <a:ln w="1905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467" name="Circle"/>
          <p:cNvSpPr/>
          <p:nvPr/>
        </p:nvSpPr>
        <p:spPr>
          <a:xfrm>
            <a:off x="8310563" y="4770437"/>
            <a:ext cx="366713" cy="366713"/>
          </a:xfrm>
          <a:prstGeom prst="ellipse">
            <a:avLst/>
          </a:prstGeom>
          <a:solidFill>
            <a:srgbClr val="954F72"/>
          </a:solidFill>
          <a:ln w="19050">
            <a:solidFill>
              <a:srgbClr val="44546A"/>
            </a:solidFill>
          </a:ln>
        </p:spPr>
        <p:txBody>
          <a:bodyPr lIns="45719" rIns="45719" anchor="ctr"/>
          <a:lstStyle/>
          <a:p>
            <a:pPr algn="ctr">
              <a:defRPr sz="2400">
                <a:latin typeface="Tahoma"/>
                <a:ea typeface="Tahoma"/>
                <a:cs typeface="Tahoma"/>
                <a:sym typeface="Tahoma"/>
              </a:defRPr>
            </a:pPr>
            <a:endParaRPr/>
          </a:p>
        </p:txBody>
      </p:sp>
      <p:sp>
        <p:nvSpPr>
          <p:cNvPr id="468" name="Circle"/>
          <p:cNvSpPr/>
          <p:nvPr/>
        </p:nvSpPr>
        <p:spPr>
          <a:xfrm>
            <a:off x="6846888" y="4770437"/>
            <a:ext cx="366713" cy="366713"/>
          </a:xfrm>
          <a:prstGeom prst="ellipse">
            <a:avLst/>
          </a:prstGeom>
          <a:solidFill>
            <a:srgbClr val="954F72"/>
          </a:solidFill>
          <a:ln w="19050">
            <a:solidFill>
              <a:srgbClr val="44546A"/>
            </a:solidFill>
          </a:ln>
        </p:spPr>
        <p:txBody>
          <a:bodyPr lIns="45719" rIns="45719" anchor="ctr"/>
          <a:lstStyle/>
          <a:p>
            <a:pPr algn="ctr">
              <a:defRPr sz="2400">
                <a:latin typeface="Tahoma"/>
                <a:ea typeface="Tahoma"/>
                <a:cs typeface="Tahoma"/>
                <a:sym typeface="Tahoma"/>
              </a:defRPr>
            </a:pPr>
            <a:endParaRPr/>
          </a:p>
        </p:txBody>
      </p:sp>
      <p:sp>
        <p:nvSpPr>
          <p:cNvPr id="469" name="Circle"/>
          <p:cNvSpPr/>
          <p:nvPr/>
        </p:nvSpPr>
        <p:spPr>
          <a:xfrm>
            <a:off x="7578725" y="4038601"/>
            <a:ext cx="366715" cy="366715"/>
          </a:xfrm>
          <a:prstGeom prst="ellipse">
            <a:avLst/>
          </a:prstGeom>
          <a:solidFill>
            <a:srgbClr val="954F72"/>
          </a:solidFill>
          <a:ln w="19050">
            <a:solidFill>
              <a:srgbClr val="44546A"/>
            </a:solidFill>
          </a:ln>
        </p:spPr>
        <p:txBody>
          <a:bodyPr lIns="45719" rIns="45719" anchor="ctr"/>
          <a:lstStyle/>
          <a:p>
            <a:pPr algn="ctr">
              <a:defRPr sz="2400">
                <a:latin typeface="Tahoma"/>
                <a:ea typeface="Tahoma"/>
                <a:cs typeface="Tahoma"/>
                <a:sym typeface="Tahoma"/>
              </a:defRPr>
            </a:pPr>
            <a:endParaRPr/>
          </a:p>
        </p:txBody>
      </p:sp>
      <p:sp>
        <p:nvSpPr>
          <p:cNvPr id="470" name="Circle"/>
          <p:cNvSpPr/>
          <p:nvPr/>
        </p:nvSpPr>
        <p:spPr>
          <a:xfrm>
            <a:off x="7578725" y="5502276"/>
            <a:ext cx="366715" cy="366715"/>
          </a:xfrm>
          <a:prstGeom prst="ellipse">
            <a:avLst/>
          </a:prstGeom>
          <a:solidFill>
            <a:srgbClr val="954F72"/>
          </a:solidFill>
          <a:ln w="19050">
            <a:solidFill>
              <a:srgbClr val="44546A"/>
            </a:solidFill>
          </a:ln>
        </p:spPr>
        <p:txBody>
          <a:bodyPr lIns="45719" rIns="45719" anchor="ctr"/>
          <a:lstStyle/>
          <a:p>
            <a:pPr algn="ctr">
              <a:defRPr sz="2400">
                <a:latin typeface="Tahoma"/>
                <a:ea typeface="Tahoma"/>
                <a:cs typeface="Tahoma"/>
                <a:sym typeface="Tahoma"/>
              </a:defRPr>
            </a:pPr>
            <a:endParaRPr/>
          </a:p>
        </p:txBody>
      </p:sp>
      <p:cxnSp>
        <p:nvCxnSpPr>
          <p:cNvPr id="471" name="Connection Line"/>
          <p:cNvCxnSpPr>
            <a:stCxn id="469" idx="0"/>
            <a:endCxn id="468" idx="0"/>
          </p:cNvCxnSpPr>
          <p:nvPr/>
        </p:nvCxnSpPr>
        <p:spPr>
          <a:xfrm flipH="1">
            <a:off x="7030244" y="4221958"/>
            <a:ext cx="731839" cy="731836"/>
          </a:xfrm>
          <a:prstGeom prst="straightConnector1">
            <a:avLst/>
          </a:prstGeom>
          <a:ln w="76200">
            <a:solidFill>
              <a:srgbClr val="44546A"/>
            </a:solidFill>
          </a:ln>
        </p:spPr>
      </p:cxnSp>
      <p:cxnSp>
        <p:nvCxnSpPr>
          <p:cNvPr id="472" name="Connection Line"/>
          <p:cNvCxnSpPr>
            <a:stCxn id="470" idx="0"/>
            <a:endCxn id="468" idx="0"/>
          </p:cNvCxnSpPr>
          <p:nvPr/>
        </p:nvCxnSpPr>
        <p:spPr>
          <a:xfrm flipH="1" flipV="1">
            <a:off x="7030244" y="4953793"/>
            <a:ext cx="731839" cy="731841"/>
          </a:xfrm>
          <a:prstGeom prst="straightConnector1">
            <a:avLst/>
          </a:prstGeom>
          <a:ln w="19050">
            <a:solidFill>
              <a:srgbClr val="000000"/>
            </a:solidFill>
            <a:prstDash val="dash"/>
          </a:ln>
        </p:spPr>
      </p:cxnSp>
      <p:cxnSp>
        <p:nvCxnSpPr>
          <p:cNvPr id="473" name="Connection Line"/>
          <p:cNvCxnSpPr>
            <a:stCxn id="470" idx="0"/>
            <a:endCxn id="467" idx="0"/>
          </p:cNvCxnSpPr>
          <p:nvPr/>
        </p:nvCxnSpPr>
        <p:spPr>
          <a:xfrm flipV="1">
            <a:off x="7762082" y="4953793"/>
            <a:ext cx="731838" cy="731841"/>
          </a:xfrm>
          <a:prstGeom prst="straightConnector1">
            <a:avLst/>
          </a:prstGeom>
          <a:ln w="76200">
            <a:solidFill>
              <a:srgbClr val="44546A"/>
            </a:solidFill>
          </a:ln>
        </p:spPr>
      </p:cxnSp>
      <p:cxnSp>
        <p:nvCxnSpPr>
          <p:cNvPr id="474" name="Connection Line"/>
          <p:cNvCxnSpPr>
            <a:stCxn id="469" idx="0"/>
            <a:endCxn id="467" idx="0"/>
          </p:cNvCxnSpPr>
          <p:nvPr/>
        </p:nvCxnSpPr>
        <p:spPr>
          <a:xfrm>
            <a:off x="7762082" y="4221958"/>
            <a:ext cx="731838" cy="731836"/>
          </a:xfrm>
          <a:prstGeom prst="straightConnector1">
            <a:avLst/>
          </a:prstGeom>
          <a:ln w="76200">
            <a:solidFill>
              <a:srgbClr val="44546A"/>
            </a:solidFill>
          </a:ln>
        </p:spPr>
      </p:cxnSp>
      <p:cxnSp>
        <p:nvCxnSpPr>
          <p:cNvPr id="475" name="Connection Line"/>
          <p:cNvCxnSpPr>
            <a:stCxn id="469" idx="0"/>
            <a:endCxn id="470" idx="0"/>
          </p:cNvCxnSpPr>
          <p:nvPr/>
        </p:nvCxnSpPr>
        <p:spPr>
          <a:xfrm>
            <a:off x="7762082" y="4221958"/>
            <a:ext cx="1" cy="1463676"/>
          </a:xfrm>
          <a:prstGeom prst="straightConnector1">
            <a:avLst/>
          </a:prstGeom>
          <a:ln w="19050">
            <a:solidFill>
              <a:srgbClr val="000000"/>
            </a:solidFill>
            <a:prstDash val="dash"/>
          </a:ln>
        </p:spPr>
      </p:cxnSp>
      <p:sp>
        <p:nvSpPr>
          <p:cNvPr id="476" name="Circle"/>
          <p:cNvSpPr/>
          <p:nvPr/>
        </p:nvSpPr>
        <p:spPr>
          <a:xfrm>
            <a:off x="9561513" y="4770437"/>
            <a:ext cx="366713" cy="366713"/>
          </a:xfrm>
          <a:prstGeom prst="ellipse">
            <a:avLst/>
          </a:prstGeom>
          <a:solidFill>
            <a:srgbClr val="954F72"/>
          </a:solidFill>
          <a:ln w="19050">
            <a:solidFill>
              <a:srgbClr val="44546A"/>
            </a:solidFill>
          </a:ln>
        </p:spPr>
        <p:txBody>
          <a:bodyPr lIns="45719" rIns="45719" anchor="ctr"/>
          <a:lstStyle/>
          <a:p>
            <a:pPr algn="ctr">
              <a:defRPr sz="2400">
                <a:latin typeface="Tahoma"/>
                <a:ea typeface="Tahoma"/>
                <a:cs typeface="Tahoma"/>
                <a:sym typeface="Tahoma"/>
              </a:defRPr>
            </a:pPr>
            <a:endParaRPr/>
          </a:p>
        </p:txBody>
      </p:sp>
      <p:cxnSp>
        <p:nvCxnSpPr>
          <p:cNvPr id="477" name="Connection Line"/>
          <p:cNvCxnSpPr>
            <a:stCxn id="467" idx="0"/>
            <a:endCxn id="476" idx="0"/>
          </p:cNvCxnSpPr>
          <p:nvPr/>
        </p:nvCxnSpPr>
        <p:spPr>
          <a:xfrm>
            <a:off x="8493919" y="4953793"/>
            <a:ext cx="1250951" cy="1"/>
          </a:xfrm>
          <a:prstGeom prst="straightConnector1">
            <a:avLst/>
          </a:prstGeom>
          <a:ln w="76200">
            <a:solidFill>
              <a:srgbClr val="44546A"/>
            </a:solidFill>
          </a:ln>
        </p:spPr>
      </p:cxnSp>
      <p:cxnSp>
        <p:nvCxnSpPr>
          <p:cNvPr id="478" name="Connection Line"/>
          <p:cNvCxnSpPr>
            <a:stCxn id="470" idx="0"/>
            <a:endCxn id="476" idx="0"/>
          </p:cNvCxnSpPr>
          <p:nvPr/>
        </p:nvCxnSpPr>
        <p:spPr>
          <a:xfrm flipV="1">
            <a:off x="7762082" y="4953793"/>
            <a:ext cx="1982788" cy="731841"/>
          </a:xfrm>
          <a:prstGeom prst="straightConnector1">
            <a:avLst/>
          </a:prstGeom>
          <a:ln w="19050">
            <a:solidFill>
              <a:srgbClr val="000000"/>
            </a:solidFill>
            <a:prstDash val="dash"/>
          </a:ln>
        </p:spPr>
      </p:cxnSp>
      <p:cxnSp>
        <p:nvCxnSpPr>
          <p:cNvPr id="479" name="Connection Line"/>
          <p:cNvCxnSpPr>
            <a:stCxn id="476" idx="0"/>
            <a:endCxn id="469" idx="0"/>
          </p:cNvCxnSpPr>
          <p:nvPr/>
        </p:nvCxnSpPr>
        <p:spPr>
          <a:xfrm flipH="1" flipV="1">
            <a:off x="7762082" y="4221958"/>
            <a:ext cx="1982788" cy="731836"/>
          </a:xfrm>
          <a:prstGeom prst="straightConnector1">
            <a:avLst/>
          </a:prstGeom>
          <a:ln w="19050">
            <a:solidFill>
              <a:srgbClr val="000000"/>
            </a:solidFill>
            <a:prstDash val="dash"/>
          </a:ln>
        </p:spPr>
      </p:cxnSp>
      <p:sp>
        <p:nvSpPr>
          <p:cNvPr id="480"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81"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84" name="Representing Graphs"/>
          <p:cNvSpPr txBox="1">
            <a:spLocks noGrp="1"/>
          </p:cNvSpPr>
          <p:nvPr>
            <p:ph type="title"/>
          </p:nvPr>
        </p:nvSpPr>
        <p:spPr>
          <a:xfrm>
            <a:off x="838200" y="365125"/>
            <a:ext cx="10515600" cy="981354"/>
          </a:xfrm>
          <a:prstGeom prst="rect">
            <a:avLst/>
          </a:prstGeom>
        </p:spPr>
        <p:txBody>
          <a:bodyPr/>
          <a:lstStyle/>
          <a:p>
            <a:r>
              <a:t>Representing Graphs</a:t>
            </a:r>
          </a:p>
        </p:txBody>
      </p:sp>
      <p:sp>
        <p:nvSpPr>
          <p:cNvPr id="485" name="Assume V = {1, 2, …, n}…"/>
          <p:cNvSpPr txBox="1">
            <a:spLocks noGrp="1"/>
          </p:cNvSpPr>
          <p:nvPr>
            <p:ph type="body" idx="1"/>
          </p:nvPr>
        </p:nvSpPr>
        <p:spPr>
          <a:xfrm>
            <a:off x="838200" y="1647930"/>
            <a:ext cx="10515600" cy="4529033"/>
          </a:xfrm>
          <a:prstGeom prst="rect">
            <a:avLst/>
          </a:prstGeom>
        </p:spPr>
        <p:txBody>
          <a:bodyPr/>
          <a:lstStyle/>
          <a:p>
            <a:r>
              <a:t>Assume </a:t>
            </a:r>
            <a:r>
              <a:rPr b="1"/>
              <a:t>V</a:t>
            </a:r>
            <a:r>
              <a:t> = {1, 2, …, </a:t>
            </a:r>
            <a:r>
              <a:rPr i="1"/>
              <a:t>n</a:t>
            </a:r>
            <a:r>
              <a:t>}</a:t>
            </a:r>
          </a:p>
          <a:p>
            <a:r>
              <a:t>An </a:t>
            </a:r>
            <a:r>
              <a:rPr b="1" i="1">
                <a:solidFill>
                  <a:srgbClr val="0000CC"/>
                </a:solidFill>
              </a:rPr>
              <a:t>adjacency matrix</a:t>
            </a:r>
            <a:r>
              <a:rPr i="1"/>
              <a:t> </a:t>
            </a:r>
            <a:r>
              <a:t>represents the graph as a </a:t>
            </a:r>
            <a:r>
              <a:rPr i="1"/>
              <a:t>n </a:t>
            </a:r>
            <a:r>
              <a:t>x </a:t>
            </a:r>
            <a:r>
              <a:rPr i="1"/>
              <a:t>n</a:t>
            </a:r>
            <a:r>
              <a:t> matrix A:</a:t>
            </a:r>
          </a:p>
          <a:p>
            <a:pPr marL="685800" lvl="1" indent="-228600">
              <a:spcBef>
                <a:spcPts val="500"/>
              </a:spcBef>
              <a:defRPr sz="2400"/>
            </a:pPr>
            <a:r>
              <a:rPr i="1">
                <a:latin typeface="Times New Roman"/>
                <a:ea typeface="Times New Roman"/>
                <a:cs typeface="Times New Roman"/>
                <a:sym typeface="Times New Roman"/>
              </a:rPr>
              <a:t>A</a:t>
            </a:r>
            <a:r>
              <a:rPr>
                <a:latin typeface="Times New Roman"/>
                <a:ea typeface="Times New Roman"/>
                <a:cs typeface="Times New Roman"/>
                <a:sym typeface="Times New Roman"/>
              </a:rPr>
              <a:t>[</a:t>
            </a:r>
            <a:r>
              <a:rPr i="1">
                <a:latin typeface="Times New Roman"/>
                <a:ea typeface="Times New Roman"/>
                <a:cs typeface="Times New Roman"/>
                <a:sym typeface="Times New Roman"/>
              </a:rPr>
              <a:t>i, j</a:t>
            </a:r>
            <a:r>
              <a:rPr>
                <a:latin typeface="Times New Roman"/>
                <a:ea typeface="Times New Roman"/>
                <a:cs typeface="Times New Roman"/>
                <a:sym typeface="Times New Roman"/>
              </a:rPr>
              <a:t>]</a:t>
            </a:r>
            <a:r>
              <a:t> 	= </a:t>
            </a:r>
            <a:r>
              <a:rPr>
                <a:latin typeface="Times New Roman"/>
                <a:ea typeface="Times New Roman"/>
                <a:cs typeface="Times New Roman"/>
                <a:sym typeface="Times New Roman"/>
              </a:rPr>
              <a:t>1</a:t>
            </a:r>
            <a:r>
              <a:t> if edge (</a:t>
            </a:r>
            <a:r>
              <a:rPr i="1">
                <a:latin typeface="Times New Roman"/>
                <a:ea typeface="Times New Roman"/>
                <a:cs typeface="Times New Roman"/>
                <a:sym typeface="Times New Roman"/>
              </a:rPr>
              <a:t>i, j</a:t>
            </a:r>
            <a:r>
              <a:t>) </a:t>
            </a:r>
            <a:r>
              <a:rPr>
                <a:latin typeface="Symbol"/>
                <a:ea typeface="Symbol"/>
                <a:cs typeface="Symbol"/>
                <a:sym typeface="Symbol"/>
              </a:rPr>
              <a:t>Î </a:t>
            </a:r>
            <a:r>
              <a:rPr i="1">
                <a:latin typeface="Times New Roman"/>
                <a:ea typeface="Times New Roman"/>
                <a:cs typeface="Times New Roman"/>
                <a:sym typeface="Times New Roman"/>
              </a:rPr>
              <a:t>E</a:t>
            </a:r>
            <a:r>
              <a:t> </a:t>
            </a:r>
            <a:br/>
            <a:r>
              <a:t>		= </a:t>
            </a:r>
            <a:r>
              <a:rPr>
                <a:latin typeface="Times New Roman"/>
                <a:ea typeface="Times New Roman"/>
                <a:cs typeface="Times New Roman"/>
                <a:sym typeface="Times New Roman"/>
              </a:rPr>
              <a:t>0</a:t>
            </a:r>
            <a:r>
              <a:t> if edge </a:t>
            </a:r>
            <a:r>
              <a:rPr>
                <a:latin typeface="Times New Roman"/>
                <a:ea typeface="Times New Roman"/>
                <a:cs typeface="Times New Roman"/>
                <a:sym typeface="Times New Roman"/>
              </a:rPr>
              <a:t>(</a:t>
            </a:r>
            <a:r>
              <a:rPr i="1">
                <a:latin typeface="Times New Roman"/>
                <a:ea typeface="Times New Roman"/>
                <a:cs typeface="Times New Roman"/>
                <a:sym typeface="Times New Roman"/>
              </a:rPr>
              <a:t>i</a:t>
            </a:r>
            <a:r>
              <a:rPr>
                <a:latin typeface="Times New Roman"/>
                <a:ea typeface="Times New Roman"/>
                <a:cs typeface="Times New Roman"/>
                <a:sym typeface="Times New Roman"/>
              </a:rPr>
              <a:t>, </a:t>
            </a:r>
            <a:r>
              <a:rPr i="1">
                <a:latin typeface="Times New Roman"/>
                <a:ea typeface="Times New Roman"/>
                <a:cs typeface="Times New Roman"/>
                <a:sym typeface="Times New Roman"/>
              </a:rPr>
              <a:t>j</a:t>
            </a:r>
            <a:r>
              <a:rPr>
                <a:latin typeface="Times New Roman"/>
                <a:ea typeface="Times New Roman"/>
                <a:cs typeface="Times New Roman"/>
                <a:sym typeface="Times New Roman"/>
              </a:rPr>
              <a:t>) </a:t>
            </a:r>
            <a:r>
              <a:rPr>
                <a:latin typeface="Symbol"/>
                <a:ea typeface="Symbol"/>
                <a:cs typeface="Symbol"/>
                <a:sym typeface="Symbol"/>
              </a:rPr>
              <a:t>Ï </a:t>
            </a:r>
            <a:r>
              <a:rPr i="1">
                <a:latin typeface="Times New Roman"/>
                <a:ea typeface="Times New Roman"/>
                <a:cs typeface="Times New Roman"/>
                <a:sym typeface="Times New Roman"/>
              </a:rPr>
              <a:t>E</a:t>
            </a:r>
          </a:p>
          <a:p>
            <a:r>
              <a:t>For weighted graph</a:t>
            </a:r>
          </a:p>
          <a:p>
            <a:pPr marL="685800" lvl="1" indent="-228600">
              <a:spcBef>
                <a:spcPts val="500"/>
              </a:spcBef>
              <a:defRPr sz="2400"/>
            </a:pPr>
            <a:r>
              <a:rPr i="1">
                <a:latin typeface="Times New Roman"/>
                <a:ea typeface="Times New Roman"/>
                <a:cs typeface="Times New Roman"/>
                <a:sym typeface="Times New Roman"/>
              </a:rPr>
              <a:t>A</a:t>
            </a:r>
            <a:r>
              <a:rPr>
                <a:latin typeface="Times New Roman"/>
                <a:ea typeface="Times New Roman"/>
                <a:cs typeface="Times New Roman"/>
                <a:sym typeface="Times New Roman"/>
              </a:rPr>
              <a:t>[</a:t>
            </a:r>
            <a:r>
              <a:rPr i="1">
                <a:latin typeface="Times New Roman"/>
                <a:ea typeface="Times New Roman"/>
                <a:cs typeface="Times New Roman"/>
                <a:sym typeface="Times New Roman"/>
              </a:rPr>
              <a:t>i, j</a:t>
            </a:r>
            <a:r>
              <a:rPr>
                <a:latin typeface="Times New Roman"/>
                <a:ea typeface="Times New Roman"/>
                <a:cs typeface="Times New Roman"/>
                <a:sym typeface="Times New Roman"/>
              </a:rPr>
              <a:t>]</a:t>
            </a:r>
            <a:r>
              <a:t> 	= </a:t>
            </a:r>
            <a:r>
              <a:rPr i="1">
                <a:latin typeface="Times New Roman"/>
                <a:ea typeface="Times New Roman"/>
                <a:cs typeface="Times New Roman"/>
                <a:sym typeface="Times New Roman"/>
              </a:rPr>
              <a:t>w</a:t>
            </a:r>
            <a:r>
              <a:rPr i="1" baseline="-25000">
                <a:latin typeface="Times New Roman"/>
                <a:ea typeface="Times New Roman"/>
                <a:cs typeface="Times New Roman"/>
                <a:sym typeface="Times New Roman"/>
              </a:rPr>
              <a:t>ij</a:t>
            </a:r>
            <a:r>
              <a:t> if edge (</a:t>
            </a:r>
            <a:r>
              <a:rPr i="1">
                <a:latin typeface="Times New Roman"/>
                <a:ea typeface="Times New Roman"/>
                <a:cs typeface="Times New Roman"/>
                <a:sym typeface="Times New Roman"/>
              </a:rPr>
              <a:t>i, j</a:t>
            </a:r>
            <a:r>
              <a:t>) </a:t>
            </a:r>
            <a:r>
              <a:rPr>
                <a:latin typeface="Symbol"/>
                <a:ea typeface="Symbol"/>
                <a:cs typeface="Symbol"/>
                <a:sym typeface="Symbol"/>
              </a:rPr>
              <a:t>Î </a:t>
            </a:r>
            <a:r>
              <a:rPr i="1">
                <a:latin typeface="Times New Roman"/>
                <a:ea typeface="Times New Roman"/>
                <a:cs typeface="Times New Roman"/>
                <a:sym typeface="Times New Roman"/>
              </a:rPr>
              <a:t>E</a:t>
            </a:r>
          </a:p>
          <a:p>
            <a:pPr marL="228600" lvl="1" indent="228600">
              <a:spcBef>
                <a:spcPts val="500"/>
              </a:spcBef>
              <a:buSzTx/>
              <a:buNone/>
              <a:defRPr sz="2400"/>
            </a:pPr>
            <a:r>
              <a:t>			= </a:t>
            </a:r>
            <a:r>
              <a:rPr>
                <a:latin typeface="Times New Roman"/>
                <a:ea typeface="Times New Roman"/>
                <a:cs typeface="Times New Roman"/>
                <a:sym typeface="Times New Roman"/>
              </a:rPr>
              <a:t>0</a:t>
            </a:r>
            <a:r>
              <a:t> if edge </a:t>
            </a:r>
            <a:r>
              <a:rPr>
                <a:latin typeface="Times New Roman"/>
                <a:ea typeface="Times New Roman"/>
                <a:cs typeface="Times New Roman"/>
                <a:sym typeface="Times New Roman"/>
              </a:rPr>
              <a:t>(</a:t>
            </a:r>
            <a:r>
              <a:rPr i="1">
                <a:latin typeface="Times New Roman"/>
                <a:ea typeface="Times New Roman"/>
                <a:cs typeface="Times New Roman"/>
                <a:sym typeface="Times New Roman"/>
              </a:rPr>
              <a:t>i</a:t>
            </a:r>
            <a:r>
              <a:rPr>
                <a:latin typeface="Times New Roman"/>
                <a:ea typeface="Times New Roman"/>
                <a:cs typeface="Times New Roman"/>
                <a:sym typeface="Times New Roman"/>
              </a:rPr>
              <a:t>, </a:t>
            </a:r>
            <a:r>
              <a:rPr i="1">
                <a:latin typeface="Times New Roman"/>
                <a:ea typeface="Times New Roman"/>
                <a:cs typeface="Times New Roman"/>
                <a:sym typeface="Times New Roman"/>
              </a:rPr>
              <a:t>j</a:t>
            </a:r>
            <a:r>
              <a:rPr>
                <a:latin typeface="Times New Roman"/>
                <a:ea typeface="Times New Roman"/>
                <a:cs typeface="Times New Roman"/>
                <a:sym typeface="Times New Roman"/>
              </a:rPr>
              <a:t>) </a:t>
            </a:r>
            <a:r>
              <a:rPr>
                <a:latin typeface="Symbol"/>
                <a:ea typeface="Symbol"/>
                <a:cs typeface="Symbol"/>
                <a:sym typeface="Symbol"/>
              </a:rPr>
              <a:t>Ï </a:t>
            </a:r>
            <a:r>
              <a:rPr i="1">
                <a:latin typeface="Times New Roman"/>
                <a:ea typeface="Times New Roman"/>
                <a:cs typeface="Times New Roman"/>
                <a:sym typeface="Times New Roman"/>
              </a:rPr>
              <a:t>E</a:t>
            </a:r>
          </a:p>
          <a:p>
            <a:r>
              <a:t>For undirected graph</a:t>
            </a:r>
          </a:p>
          <a:p>
            <a:pPr marL="685800" lvl="1" indent="-228600">
              <a:spcBef>
                <a:spcPts val="500"/>
              </a:spcBef>
              <a:defRPr sz="2400"/>
            </a:pPr>
            <a:r>
              <a:t>Matrix is symmetric: </a:t>
            </a:r>
            <a:r>
              <a:rPr i="1">
                <a:latin typeface="Times New Roman"/>
                <a:ea typeface="Times New Roman"/>
                <a:cs typeface="Times New Roman"/>
                <a:sym typeface="Times New Roman"/>
              </a:rPr>
              <a:t>A</a:t>
            </a:r>
            <a:r>
              <a:rPr>
                <a:latin typeface="Times New Roman"/>
                <a:ea typeface="Times New Roman"/>
                <a:cs typeface="Times New Roman"/>
                <a:sym typeface="Times New Roman"/>
              </a:rPr>
              <a:t>[</a:t>
            </a:r>
            <a:r>
              <a:rPr i="1">
                <a:latin typeface="Times New Roman"/>
                <a:ea typeface="Times New Roman"/>
                <a:cs typeface="Times New Roman"/>
                <a:sym typeface="Times New Roman"/>
              </a:rPr>
              <a:t>i, j</a:t>
            </a:r>
            <a:r>
              <a:rPr>
                <a:latin typeface="Times New Roman"/>
                <a:ea typeface="Times New Roman"/>
                <a:cs typeface="Times New Roman"/>
                <a:sym typeface="Times New Roman"/>
              </a:rPr>
              <a:t>]</a:t>
            </a:r>
            <a:r>
              <a:t> = </a:t>
            </a:r>
            <a:r>
              <a:rPr i="1">
                <a:latin typeface="Times New Roman"/>
                <a:ea typeface="Times New Roman"/>
                <a:cs typeface="Times New Roman"/>
                <a:sym typeface="Times New Roman"/>
              </a:rPr>
              <a:t>A</a:t>
            </a:r>
            <a:r>
              <a:rPr>
                <a:latin typeface="Times New Roman"/>
                <a:ea typeface="Times New Roman"/>
                <a:cs typeface="Times New Roman"/>
                <a:sym typeface="Times New Roman"/>
              </a:rPr>
              <a:t>[</a:t>
            </a:r>
            <a:r>
              <a:rPr i="1">
                <a:latin typeface="Times New Roman"/>
                <a:ea typeface="Times New Roman"/>
                <a:cs typeface="Times New Roman"/>
                <a:sym typeface="Times New Roman"/>
              </a:rPr>
              <a:t>j, i</a:t>
            </a:r>
            <a:r>
              <a:rPr>
                <a:latin typeface="Times New Roman"/>
                <a:ea typeface="Times New Roman"/>
                <a:cs typeface="Times New Roman"/>
                <a:sym typeface="Times New Roman"/>
              </a:rPr>
              <a:t>]</a:t>
            </a:r>
          </a:p>
        </p:txBody>
      </p:sp>
      <p:sp>
        <p:nvSpPr>
          <p:cNvPr id="486"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87"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90" name="Directed Graphs: Adjacency Matrix"/>
          <p:cNvSpPr txBox="1">
            <a:spLocks noGrp="1"/>
          </p:cNvSpPr>
          <p:nvPr>
            <p:ph type="title"/>
          </p:nvPr>
        </p:nvSpPr>
        <p:spPr>
          <a:xfrm>
            <a:off x="838200" y="365125"/>
            <a:ext cx="10515600" cy="981354"/>
          </a:xfrm>
          <a:prstGeom prst="rect">
            <a:avLst/>
          </a:prstGeom>
        </p:spPr>
        <p:txBody>
          <a:bodyPr/>
          <a:lstStyle/>
          <a:p>
            <a:r>
              <a:t>Directed Graphs: Adjacency </a:t>
            </a:r>
            <a:r>
              <a:rPr b="1">
                <a:latin typeface="Calibri"/>
                <a:ea typeface="Calibri"/>
                <a:cs typeface="Calibri"/>
                <a:sym typeface="Calibri"/>
              </a:rPr>
              <a:t>Matrix</a:t>
            </a:r>
          </a:p>
        </p:txBody>
      </p:sp>
      <p:sp>
        <p:nvSpPr>
          <p:cNvPr id="491" name="Example:"/>
          <p:cNvSpPr txBox="1">
            <a:spLocks noGrp="1"/>
          </p:cNvSpPr>
          <p:nvPr>
            <p:ph type="body" idx="1"/>
          </p:nvPr>
        </p:nvSpPr>
        <p:spPr>
          <a:xfrm>
            <a:off x="838200" y="1647930"/>
            <a:ext cx="10515600" cy="4529033"/>
          </a:xfrm>
          <a:prstGeom prst="rect">
            <a:avLst/>
          </a:prstGeom>
        </p:spPr>
        <p:txBody>
          <a:bodyPr/>
          <a:lstStyle/>
          <a:p>
            <a:r>
              <a:t>Example:</a:t>
            </a:r>
          </a:p>
        </p:txBody>
      </p:sp>
      <p:grpSp>
        <p:nvGrpSpPr>
          <p:cNvPr id="494" name="Group"/>
          <p:cNvGrpSpPr/>
          <p:nvPr/>
        </p:nvGrpSpPr>
        <p:grpSpPr>
          <a:xfrm>
            <a:off x="3581400" y="2514600"/>
            <a:ext cx="609600" cy="609600"/>
            <a:chOff x="0" y="0"/>
            <a:chExt cx="609600" cy="609600"/>
          </a:xfrm>
        </p:grpSpPr>
        <p:sp>
          <p:nvSpPr>
            <p:cNvPr id="492"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493" name="1"/>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1</a:t>
              </a:r>
            </a:p>
          </p:txBody>
        </p:sp>
      </p:grpSp>
      <p:grpSp>
        <p:nvGrpSpPr>
          <p:cNvPr id="497" name="Group"/>
          <p:cNvGrpSpPr/>
          <p:nvPr/>
        </p:nvGrpSpPr>
        <p:grpSpPr>
          <a:xfrm>
            <a:off x="2438400" y="3581400"/>
            <a:ext cx="609600" cy="609600"/>
            <a:chOff x="0" y="0"/>
            <a:chExt cx="609600" cy="609600"/>
          </a:xfrm>
        </p:grpSpPr>
        <p:sp>
          <p:nvSpPr>
            <p:cNvPr id="495"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496" name="2"/>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2</a:t>
              </a:r>
            </a:p>
          </p:txBody>
        </p:sp>
      </p:grpSp>
      <p:grpSp>
        <p:nvGrpSpPr>
          <p:cNvPr id="500" name="Group"/>
          <p:cNvGrpSpPr/>
          <p:nvPr/>
        </p:nvGrpSpPr>
        <p:grpSpPr>
          <a:xfrm>
            <a:off x="4724400" y="3581400"/>
            <a:ext cx="609600" cy="609600"/>
            <a:chOff x="0" y="0"/>
            <a:chExt cx="609600" cy="609600"/>
          </a:xfrm>
        </p:grpSpPr>
        <p:sp>
          <p:nvSpPr>
            <p:cNvPr id="498"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499" name="4"/>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4</a:t>
              </a:r>
            </a:p>
          </p:txBody>
        </p:sp>
      </p:grpSp>
      <p:grpSp>
        <p:nvGrpSpPr>
          <p:cNvPr id="503" name="Group"/>
          <p:cNvGrpSpPr/>
          <p:nvPr/>
        </p:nvGrpSpPr>
        <p:grpSpPr>
          <a:xfrm>
            <a:off x="3581400" y="4648200"/>
            <a:ext cx="609600" cy="609600"/>
            <a:chOff x="0" y="0"/>
            <a:chExt cx="609600" cy="609600"/>
          </a:xfrm>
        </p:grpSpPr>
        <p:sp>
          <p:nvSpPr>
            <p:cNvPr id="501"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02" name="3"/>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3</a:t>
              </a:r>
            </a:p>
          </p:txBody>
        </p:sp>
      </p:grpSp>
      <p:sp>
        <p:nvSpPr>
          <p:cNvPr id="511" name="Connection Line"/>
          <p:cNvSpPr/>
          <p:nvPr/>
        </p:nvSpPr>
        <p:spPr>
          <a:xfrm>
            <a:off x="2976671" y="30373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tailEnd type="triangle"/>
          </a:ln>
        </p:spPr>
        <p:txBody>
          <a:bodyPr/>
          <a:lstStyle/>
          <a:p>
            <a:endParaRPr/>
          </a:p>
        </p:txBody>
      </p:sp>
      <p:sp>
        <p:nvSpPr>
          <p:cNvPr id="512" name="Connection Line"/>
          <p:cNvSpPr/>
          <p:nvPr/>
        </p:nvSpPr>
        <p:spPr>
          <a:xfrm>
            <a:off x="2976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44546A"/>
            </a:solidFill>
            <a:tailEnd type="triangle"/>
          </a:ln>
        </p:spPr>
        <p:txBody>
          <a:bodyPr/>
          <a:lstStyle/>
          <a:p>
            <a:endParaRPr/>
          </a:p>
        </p:txBody>
      </p:sp>
      <p:sp>
        <p:nvSpPr>
          <p:cNvPr id="513" name="Connection Line"/>
          <p:cNvSpPr/>
          <p:nvPr/>
        </p:nvSpPr>
        <p:spPr>
          <a:xfrm>
            <a:off x="4119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tailEnd type="triangle"/>
          </a:ln>
        </p:spPr>
        <p:txBody>
          <a:bodyPr/>
          <a:lstStyle/>
          <a:p>
            <a:endParaRPr/>
          </a:p>
        </p:txBody>
      </p:sp>
      <p:sp>
        <p:nvSpPr>
          <p:cNvPr id="514" name="Connection Line"/>
          <p:cNvSpPr/>
          <p:nvPr/>
        </p:nvSpPr>
        <p:spPr>
          <a:xfrm>
            <a:off x="3886200" y="3138487"/>
            <a:ext cx="0" cy="1495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44546A"/>
            </a:solidFill>
            <a:tailEnd type="triangle"/>
          </a:ln>
        </p:spPr>
        <p:txBody>
          <a:bodyPr/>
          <a:lstStyle/>
          <a:p>
            <a:endParaRPr/>
          </a:p>
        </p:txBody>
      </p:sp>
      <p:graphicFrame>
        <p:nvGraphicFramePr>
          <p:cNvPr id="508" name="Table"/>
          <p:cNvGraphicFramePr/>
          <p:nvPr/>
        </p:nvGraphicFramePr>
        <p:xfrm>
          <a:off x="6248400" y="2209800"/>
          <a:ext cx="4176710" cy="3409008"/>
        </p:xfrm>
        <a:graphic>
          <a:graphicData uri="http://schemas.openxmlformats.org/drawingml/2006/table">
            <a:tbl>
              <a:tblPr>
                <a:tableStyleId>{4C3C2611-4C71-4FC5-86AE-919BDF0F9419}</a:tableStyleId>
              </a:tblPr>
              <a:tblGrid>
                <a:gridCol w="835342">
                  <a:extLst>
                    <a:ext uri="{9D8B030D-6E8A-4147-A177-3AD203B41FA5}">
                      <a16:colId xmlns:a16="http://schemas.microsoft.com/office/drawing/2014/main" val="20000"/>
                    </a:ext>
                  </a:extLst>
                </a:gridCol>
                <a:gridCol w="835342">
                  <a:extLst>
                    <a:ext uri="{9D8B030D-6E8A-4147-A177-3AD203B41FA5}">
                      <a16:colId xmlns:a16="http://schemas.microsoft.com/office/drawing/2014/main" val="20001"/>
                    </a:ext>
                  </a:extLst>
                </a:gridCol>
                <a:gridCol w="835342">
                  <a:extLst>
                    <a:ext uri="{9D8B030D-6E8A-4147-A177-3AD203B41FA5}">
                      <a16:colId xmlns:a16="http://schemas.microsoft.com/office/drawing/2014/main" val="20002"/>
                    </a:ext>
                  </a:extLst>
                </a:gridCol>
                <a:gridCol w="835342">
                  <a:extLst>
                    <a:ext uri="{9D8B030D-6E8A-4147-A177-3AD203B41FA5}">
                      <a16:colId xmlns:a16="http://schemas.microsoft.com/office/drawing/2014/main" val="20003"/>
                    </a:ext>
                  </a:extLst>
                </a:gridCol>
                <a:gridCol w="835342">
                  <a:extLst>
                    <a:ext uri="{9D8B030D-6E8A-4147-A177-3AD203B41FA5}">
                      <a16:colId xmlns:a16="http://schemas.microsoft.com/office/drawing/2014/main" val="20004"/>
                    </a:ext>
                  </a:extLst>
                </a:gridCol>
              </a:tblGrid>
              <a:tr h="661342">
                <a:tc>
                  <a:txBody>
                    <a:bodyPr/>
                    <a:lstStyle/>
                    <a:p>
                      <a:pPr algn="l">
                        <a:spcBef>
                          <a:spcPts val="600"/>
                        </a:spcBef>
                        <a:defRPr sz="2800" b="0" i="0">
                          <a:latin typeface="Arial"/>
                          <a:ea typeface="Arial"/>
                          <a:cs typeface="Arial"/>
                          <a:sym typeface="Arial"/>
                        </a:defRPr>
                      </a:pPr>
                      <a:r>
                        <a:t>A</a:t>
                      </a:r>
                    </a:p>
                  </a:txBody>
                  <a:tcPr marL="45720" marR="45720" horzOverflow="overflow">
                    <a:lnL w="12700">
                      <a:miter lim="400000"/>
                    </a:lnL>
                    <a:lnR w="12700">
                      <a:solidFill>
                        <a:srgbClr val="000000"/>
                      </a:solidFill>
                    </a:lnR>
                    <a:lnT w="12700">
                      <a:miter lim="400000"/>
                    </a:lnT>
                    <a:lnB w="12700">
                      <a:solidFill>
                        <a:srgbClr val="000000"/>
                      </a:solidFill>
                    </a:lnB>
                    <a:noFill/>
                  </a:tcPr>
                </a:tc>
                <a:tc>
                  <a:txBody>
                    <a:bodyPr/>
                    <a:lstStyle/>
                    <a:p>
                      <a:pPr algn="l">
                        <a:spcBef>
                          <a:spcPts val="600"/>
                        </a:spcBef>
                        <a:defRPr sz="2800" b="0" i="0">
                          <a:latin typeface="Arial"/>
                          <a:ea typeface="Arial"/>
                          <a:cs typeface="Arial"/>
                          <a:sym typeface="Arial"/>
                        </a:defRPr>
                      </a:pPr>
                      <a:r>
                        <a:t>1</a:t>
                      </a:r>
                    </a:p>
                  </a:txBody>
                  <a:tcPr marL="45720" marR="45720" horzOverflow="overflow">
                    <a:lnL w="12700">
                      <a:solidFill>
                        <a:srgbClr val="000000"/>
                      </a:solidFill>
                    </a:lnL>
                    <a:lnR w="12700">
                      <a:miter lim="400000"/>
                    </a:lnR>
                    <a:lnT w="12700">
                      <a:miter lim="400000"/>
                    </a:lnT>
                    <a:lnB w="12700">
                      <a:solidFill>
                        <a:srgbClr val="000000"/>
                      </a:solidFill>
                    </a:lnB>
                    <a:noFill/>
                  </a:tcPr>
                </a:tc>
                <a:tc>
                  <a:txBody>
                    <a:bodyPr/>
                    <a:lstStyle/>
                    <a:p>
                      <a:pPr algn="l">
                        <a:spcBef>
                          <a:spcPts val="600"/>
                        </a:spcBef>
                        <a:defRPr sz="2800" b="0" i="0">
                          <a:latin typeface="Arial"/>
                          <a:ea typeface="Arial"/>
                          <a:cs typeface="Arial"/>
                          <a:sym typeface="Arial"/>
                        </a:defRPr>
                      </a:pPr>
                      <a:r>
                        <a:t>2</a:t>
                      </a:r>
                    </a:p>
                  </a:txBody>
                  <a:tcPr marL="45720" marR="45720" horzOverflow="overflow">
                    <a:lnL w="12700">
                      <a:miter lim="400000"/>
                    </a:lnL>
                    <a:lnR w="12700">
                      <a:miter lim="400000"/>
                    </a:lnR>
                    <a:lnT w="12700">
                      <a:miter lim="400000"/>
                    </a:lnT>
                    <a:lnB w="12700">
                      <a:solidFill>
                        <a:srgbClr val="000000"/>
                      </a:solidFill>
                    </a:lnB>
                    <a:noFill/>
                  </a:tcPr>
                </a:tc>
                <a:tc>
                  <a:txBody>
                    <a:bodyPr/>
                    <a:lstStyle/>
                    <a:p>
                      <a:pPr algn="l">
                        <a:spcBef>
                          <a:spcPts val="600"/>
                        </a:spcBef>
                        <a:defRPr sz="2800" b="0" i="0">
                          <a:latin typeface="Arial"/>
                          <a:ea typeface="Arial"/>
                          <a:cs typeface="Arial"/>
                          <a:sym typeface="Arial"/>
                        </a:defRPr>
                      </a:pPr>
                      <a:r>
                        <a:t>3</a:t>
                      </a:r>
                    </a:p>
                  </a:txBody>
                  <a:tcPr marL="45720" marR="45720" horzOverflow="overflow">
                    <a:lnL w="12700">
                      <a:miter lim="400000"/>
                    </a:lnL>
                    <a:lnR w="12700">
                      <a:miter lim="400000"/>
                    </a:lnR>
                    <a:lnT w="12700">
                      <a:miter lim="400000"/>
                    </a:lnT>
                    <a:lnB w="12700">
                      <a:solidFill>
                        <a:srgbClr val="000000"/>
                      </a:solidFill>
                    </a:lnB>
                    <a:noFill/>
                  </a:tcPr>
                </a:tc>
                <a:tc>
                  <a:txBody>
                    <a:bodyPr/>
                    <a:lstStyle/>
                    <a:p>
                      <a:pPr algn="l">
                        <a:spcBef>
                          <a:spcPts val="600"/>
                        </a:spcBef>
                        <a:defRPr sz="2800" b="0" i="0">
                          <a:latin typeface="Arial"/>
                          <a:ea typeface="Arial"/>
                          <a:cs typeface="Arial"/>
                          <a:sym typeface="Arial"/>
                        </a:defRPr>
                      </a:pPr>
                      <a:r>
                        <a:t>4</a:t>
                      </a:r>
                    </a:p>
                  </a:txBody>
                  <a:tcPr marL="45720" marR="45720" horzOverflow="overflow">
                    <a:lnL w="12700">
                      <a:miter lim="400000"/>
                    </a:lnL>
                    <a:lnR w="28575">
                      <a:solidFill>
                        <a:srgbClr val="000000"/>
                      </a:solidFill>
                    </a:lnR>
                    <a:lnT w="12700">
                      <a:miter lim="400000"/>
                    </a:lnT>
                    <a:lnB w="12700">
                      <a:solidFill>
                        <a:srgbClr val="000000"/>
                      </a:solidFill>
                    </a:lnB>
                    <a:noFill/>
                  </a:tcPr>
                </a:tc>
                <a:extLst>
                  <a:ext uri="{0D108BD9-81ED-4DB2-BD59-A6C34878D82A}">
                    <a16:rowId xmlns:a16="http://schemas.microsoft.com/office/drawing/2014/main" val="10000"/>
                  </a:ext>
                </a:extLst>
              </a:tr>
              <a:tr h="661342">
                <a:tc>
                  <a:txBody>
                    <a:bodyPr/>
                    <a:lstStyle/>
                    <a:p>
                      <a:pPr algn="l">
                        <a:spcBef>
                          <a:spcPts val="600"/>
                        </a:spcBef>
                        <a:defRPr sz="2800" b="0" i="0">
                          <a:latin typeface="Arial"/>
                          <a:ea typeface="Arial"/>
                          <a:cs typeface="Arial"/>
                          <a:sym typeface="Arial"/>
                        </a:defRPr>
                      </a:pPr>
                      <a:r>
                        <a:t>1</a:t>
                      </a:r>
                    </a:p>
                  </a:txBody>
                  <a:tcPr marL="45720" marR="45720" horzOverflow="overflow">
                    <a:lnL w="12700">
                      <a:miter lim="400000"/>
                    </a:lnL>
                    <a:lnR w="12700">
                      <a:solidFill>
                        <a:srgbClr val="000000"/>
                      </a:solidFill>
                    </a:lnR>
                    <a:lnT w="12700">
                      <a:solidFill>
                        <a:srgbClr val="000000"/>
                      </a:solidFill>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solidFill>
                        <a:srgbClr val="000000"/>
                      </a:solidFill>
                    </a:lnL>
                    <a:lnR w="12700">
                      <a:miter lim="400000"/>
                    </a:lnR>
                    <a:lnT w="12700">
                      <a:solidFill>
                        <a:srgbClr val="000000"/>
                      </a:solidFill>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12700">
                      <a:miter lim="400000"/>
                    </a:lnR>
                    <a:lnT w="12700">
                      <a:solidFill>
                        <a:srgbClr val="000000"/>
                      </a:solidFill>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12700">
                      <a:miter lim="400000"/>
                    </a:lnR>
                    <a:lnT w="12700">
                      <a:solidFill>
                        <a:srgbClr val="000000"/>
                      </a:solidFill>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28575">
                      <a:solidFill>
                        <a:srgbClr val="000000"/>
                      </a:solidFill>
                    </a:lnR>
                    <a:lnT w="12700">
                      <a:solidFill>
                        <a:srgbClr val="000000"/>
                      </a:solidFill>
                    </a:lnT>
                    <a:lnB w="12700">
                      <a:miter lim="400000"/>
                    </a:lnB>
                    <a:noFill/>
                  </a:tcPr>
                </a:tc>
                <a:extLst>
                  <a:ext uri="{0D108BD9-81ED-4DB2-BD59-A6C34878D82A}">
                    <a16:rowId xmlns:a16="http://schemas.microsoft.com/office/drawing/2014/main" val="10001"/>
                  </a:ext>
                </a:extLst>
              </a:tr>
              <a:tr h="662982">
                <a:tc>
                  <a:txBody>
                    <a:bodyPr/>
                    <a:lstStyle/>
                    <a:p>
                      <a:pPr algn="l">
                        <a:spcBef>
                          <a:spcPts val="600"/>
                        </a:spcBef>
                        <a:defRPr sz="2800" b="0" i="0">
                          <a:latin typeface="Arial"/>
                          <a:ea typeface="Arial"/>
                          <a:cs typeface="Arial"/>
                          <a:sym typeface="Arial"/>
                        </a:defRPr>
                      </a:pPr>
                      <a:r>
                        <a:t>2</a:t>
                      </a:r>
                    </a:p>
                  </a:txBody>
                  <a:tcPr marL="45720" marR="45720" horzOverflow="overflow">
                    <a:lnL w="12700">
                      <a:miter lim="400000"/>
                    </a:lnL>
                    <a:lnR w="12700">
                      <a:solidFill>
                        <a:srgbClr val="000000"/>
                      </a:solidFill>
                    </a:lnR>
                    <a:lnT w="12700">
                      <a:miter lim="400000"/>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solidFill>
                        <a:srgbClr val="000000"/>
                      </a:solidFill>
                    </a:lnL>
                    <a:lnR w="12700">
                      <a:miter lim="400000"/>
                    </a:lnR>
                    <a:lnT w="12700">
                      <a:miter lim="400000"/>
                    </a:lnT>
                    <a:lnB w="12700">
                      <a:miter lim="400000"/>
                    </a:lnB>
                    <a:noFill/>
                  </a:tcPr>
                </a:tc>
                <a:tc>
                  <a:txBody>
                    <a:bodyPr/>
                    <a:lstStyle/>
                    <a:p>
                      <a:pPr algn="l">
                        <a:spcBef>
                          <a:spcPts val="600"/>
                        </a:spcBef>
                        <a:defRPr sz="2800" b="0">
                          <a:solidFill>
                            <a:schemeClr val="accent1"/>
                          </a:solidFill>
                          <a:latin typeface="Arial"/>
                          <a:ea typeface="Arial"/>
                          <a:cs typeface="Arial"/>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28575">
                      <a:solidFill>
                        <a:srgbClr val="000000"/>
                      </a:solidFill>
                    </a:lnR>
                    <a:lnT w="12700">
                      <a:miter lim="400000"/>
                    </a:lnT>
                    <a:lnB w="12700">
                      <a:miter lim="400000"/>
                    </a:lnB>
                    <a:noFill/>
                  </a:tcPr>
                </a:tc>
                <a:extLst>
                  <a:ext uri="{0D108BD9-81ED-4DB2-BD59-A6C34878D82A}">
                    <a16:rowId xmlns:a16="http://schemas.microsoft.com/office/drawing/2014/main" val="10002"/>
                  </a:ext>
                </a:extLst>
              </a:tr>
              <a:tr h="661342">
                <a:tc>
                  <a:txBody>
                    <a:bodyPr/>
                    <a:lstStyle/>
                    <a:p>
                      <a:pPr algn="l">
                        <a:spcBef>
                          <a:spcPts val="600"/>
                        </a:spcBef>
                        <a:defRPr sz="2800" b="0" i="0">
                          <a:latin typeface="Arial"/>
                          <a:ea typeface="Arial"/>
                          <a:cs typeface="Arial"/>
                          <a:sym typeface="Arial"/>
                        </a:defRPr>
                      </a:pPr>
                      <a:r>
                        <a:t>3</a:t>
                      </a:r>
                    </a:p>
                  </a:txBody>
                  <a:tcPr marL="45720" marR="45720" horzOverflow="overflow">
                    <a:lnL w="12700">
                      <a:miter lim="400000"/>
                    </a:lnL>
                    <a:lnR w="12700">
                      <a:solidFill>
                        <a:srgbClr val="000000"/>
                      </a:solidFill>
                    </a:lnR>
                    <a:lnT w="12700">
                      <a:miter lim="400000"/>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solidFill>
                        <a:srgbClr val="000000"/>
                      </a:solidFill>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12700">
                      <a:miter lim="400000"/>
                    </a:lnR>
                    <a:lnT w="12700">
                      <a:miter lim="400000"/>
                    </a:lnT>
                    <a:lnB w="12700">
                      <a:miter lim="400000"/>
                    </a:lnB>
                    <a:noFill/>
                  </a:tcPr>
                </a:tc>
                <a:tc>
                  <a:txBody>
                    <a:bodyPr/>
                    <a:lstStyle/>
                    <a:p>
                      <a:pPr algn="l">
                        <a:spcBef>
                          <a:spcPts val="1000"/>
                        </a:spcBef>
                        <a:defRPr sz="2800" b="0" i="0">
                          <a:latin typeface="Arial"/>
                          <a:ea typeface="Arial"/>
                          <a:cs typeface="Arial"/>
                          <a:sym typeface="Arial"/>
                        </a:defRPr>
                      </a:pPr>
                      <a:r>
                        <a:rPr sz="4400" i="1">
                          <a:solidFill>
                            <a:srgbClr val="0000CC"/>
                          </a:solidFill>
                        </a:rPr>
                        <a:t>??</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28575">
                      <a:solidFill>
                        <a:srgbClr val="000000"/>
                      </a:solidFill>
                    </a:lnR>
                    <a:lnT w="12700">
                      <a:miter lim="400000"/>
                    </a:lnT>
                    <a:lnB w="12700">
                      <a:miter lim="400000"/>
                    </a:lnB>
                    <a:noFill/>
                  </a:tcPr>
                </a:tc>
                <a:extLst>
                  <a:ext uri="{0D108BD9-81ED-4DB2-BD59-A6C34878D82A}">
                    <a16:rowId xmlns:a16="http://schemas.microsoft.com/office/drawing/2014/main" val="10003"/>
                  </a:ext>
                </a:extLst>
              </a:tr>
              <a:tr h="661342">
                <a:tc>
                  <a:txBody>
                    <a:bodyPr/>
                    <a:lstStyle/>
                    <a:p>
                      <a:pPr algn="l">
                        <a:spcBef>
                          <a:spcPts val="600"/>
                        </a:spcBef>
                        <a:defRPr sz="2800" b="0" i="0">
                          <a:latin typeface="Arial"/>
                          <a:ea typeface="Arial"/>
                          <a:cs typeface="Arial"/>
                          <a:sym typeface="Arial"/>
                        </a:defRPr>
                      </a:pPr>
                      <a:r>
                        <a:t>4</a:t>
                      </a:r>
                    </a:p>
                  </a:txBody>
                  <a:tcPr marL="45720" marR="45720" horzOverflow="overflow">
                    <a:lnL w="12700">
                      <a:miter lim="400000"/>
                    </a:lnL>
                    <a:lnR w="12700">
                      <a:solidFill>
                        <a:srgbClr val="000000"/>
                      </a:solidFill>
                    </a:lnR>
                    <a:lnT w="12700">
                      <a:miter lim="400000"/>
                    </a:lnT>
                    <a:lnB w="28575">
                      <a:solidFill>
                        <a:srgbClr val="000000"/>
                      </a:solidFill>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solidFill>
                        <a:srgbClr val="000000"/>
                      </a:solidFill>
                    </a:lnL>
                    <a:lnR w="12700">
                      <a:miter lim="400000"/>
                    </a:lnR>
                    <a:lnT w="12700">
                      <a:miter lim="400000"/>
                    </a:lnT>
                    <a:lnB w="28575">
                      <a:solidFill>
                        <a:srgbClr val="000000"/>
                      </a:solidFill>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12700">
                      <a:miter lim="400000"/>
                    </a:lnR>
                    <a:lnT w="12700">
                      <a:miter lim="400000"/>
                    </a:lnT>
                    <a:lnB w="28575">
                      <a:solidFill>
                        <a:srgbClr val="000000"/>
                      </a:solidFill>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12700">
                      <a:miter lim="400000"/>
                    </a:lnR>
                    <a:lnT w="12700">
                      <a:miter lim="400000"/>
                    </a:lnT>
                    <a:lnB w="28575">
                      <a:solidFill>
                        <a:srgbClr val="000000"/>
                      </a:solidFill>
                    </a:lnB>
                    <a:noFill/>
                  </a:tcPr>
                </a:tc>
                <a:tc>
                  <a:txBody>
                    <a:bodyPr/>
                    <a:lstStyle/>
                    <a:p>
                      <a:pPr algn="l">
                        <a:spcBef>
                          <a:spcPts val="600"/>
                        </a:spcBef>
                        <a:defRPr sz="2800" b="0" i="0">
                          <a:latin typeface="Arial"/>
                          <a:ea typeface="Arial"/>
                          <a:cs typeface="Arial"/>
                          <a:sym typeface="Arial"/>
                        </a:defRPr>
                      </a:pPr>
                      <a:endParaRPr/>
                    </a:p>
                  </a:txBody>
                  <a:tcPr marL="45720" marR="45720" horzOverflow="overflow">
                    <a:lnL w="12700">
                      <a:miter lim="400000"/>
                    </a:lnL>
                    <a:lnR w="28575">
                      <a:solidFill>
                        <a:srgbClr val="000000"/>
                      </a:solidFill>
                    </a:lnR>
                    <a:lnT w="12700">
                      <a:miter lim="400000"/>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50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1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17" name="Example:"/>
          <p:cNvSpPr txBox="1">
            <a:spLocks noGrp="1"/>
          </p:cNvSpPr>
          <p:nvPr>
            <p:ph type="body" idx="1"/>
          </p:nvPr>
        </p:nvSpPr>
        <p:spPr>
          <a:xfrm>
            <a:off x="838200" y="1647930"/>
            <a:ext cx="10515600" cy="4529033"/>
          </a:xfrm>
          <a:prstGeom prst="rect">
            <a:avLst/>
          </a:prstGeom>
        </p:spPr>
        <p:txBody>
          <a:bodyPr/>
          <a:lstStyle/>
          <a:p>
            <a:r>
              <a:t>Example:</a:t>
            </a:r>
          </a:p>
        </p:txBody>
      </p:sp>
      <p:grpSp>
        <p:nvGrpSpPr>
          <p:cNvPr id="520" name="Group"/>
          <p:cNvGrpSpPr/>
          <p:nvPr/>
        </p:nvGrpSpPr>
        <p:grpSpPr>
          <a:xfrm>
            <a:off x="3581400" y="2514600"/>
            <a:ext cx="609600" cy="609600"/>
            <a:chOff x="0" y="0"/>
            <a:chExt cx="609600" cy="609600"/>
          </a:xfrm>
        </p:grpSpPr>
        <p:sp>
          <p:nvSpPr>
            <p:cNvPr id="518"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19" name="1"/>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1</a:t>
              </a:r>
            </a:p>
          </p:txBody>
        </p:sp>
      </p:grpSp>
      <p:grpSp>
        <p:nvGrpSpPr>
          <p:cNvPr id="523" name="Group"/>
          <p:cNvGrpSpPr/>
          <p:nvPr/>
        </p:nvGrpSpPr>
        <p:grpSpPr>
          <a:xfrm>
            <a:off x="2438400" y="3581400"/>
            <a:ext cx="609600" cy="609600"/>
            <a:chOff x="0" y="0"/>
            <a:chExt cx="609600" cy="609600"/>
          </a:xfrm>
        </p:grpSpPr>
        <p:sp>
          <p:nvSpPr>
            <p:cNvPr id="521"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22" name="2"/>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2</a:t>
              </a:r>
            </a:p>
          </p:txBody>
        </p:sp>
      </p:grpSp>
      <p:grpSp>
        <p:nvGrpSpPr>
          <p:cNvPr id="526" name="Group"/>
          <p:cNvGrpSpPr/>
          <p:nvPr/>
        </p:nvGrpSpPr>
        <p:grpSpPr>
          <a:xfrm>
            <a:off x="4724400" y="3581400"/>
            <a:ext cx="609600" cy="609600"/>
            <a:chOff x="0" y="0"/>
            <a:chExt cx="609600" cy="609600"/>
          </a:xfrm>
        </p:grpSpPr>
        <p:sp>
          <p:nvSpPr>
            <p:cNvPr id="524"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25" name="4"/>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4</a:t>
              </a:r>
            </a:p>
          </p:txBody>
        </p:sp>
      </p:grpSp>
      <p:grpSp>
        <p:nvGrpSpPr>
          <p:cNvPr id="529" name="Group"/>
          <p:cNvGrpSpPr/>
          <p:nvPr/>
        </p:nvGrpSpPr>
        <p:grpSpPr>
          <a:xfrm>
            <a:off x="3581400" y="4648200"/>
            <a:ext cx="609600" cy="609600"/>
            <a:chOff x="0" y="0"/>
            <a:chExt cx="609600" cy="609600"/>
          </a:xfrm>
        </p:grpSpPr>
        <p:sp>
          <p:nvSpPr>
            <p:cNvPr id="527"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28" name="3"/>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3</a:t>
              </a:r>
            </a:p>
          </p:txBody>
        </p:sp>
      </p:grpSp>
      <p:sp>
        <p:nvSpPr>
          <p:cNvPr id="539" name="Connection Line"/>
          <p:cNvSpPr/>
          <p:nvPr/>
        </p:nvSpPr>
        <p:spPr>
          <a:xfrm>
            <a:off x="2976671" y="30373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tailEnd type="triangle"/>
          </a:ln>
        </p:spPr>
        <p:txBody>
          <a:bodyPr/>
          <a:lstStyle/>
          <a:p>
            <a:endParaRPr/>
          </a:p>
        </p:txBody>
      </p:sp>
      <p:sp>
        <p:nvSpPr>
          <p:cNvPr id="540" name="Connection Line"/>
          <p:cNvSpPr/>
          <p:nvPr/>
        </p:nvSpPr>
        <p:spPr>
          <a:xfrm>
            <a:off x="2976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44546A"/>
            </a:solidFill>
            <a:tailEnd type="triangle"/>
          </a:ln>
        </p:spPr>
        <p:txBody>
          <a:bodyPr/>
          <a:lstStyle/>
          <a:p>
            <a:endParaRPr/>
          </a:p>
        </p:txBody>
      </p:sp>
      <p:sp>
        <p:nvSpPr>
          <p:cNvPr id="541" name="Connection Line"/>
          <p:cNvSpPr/>
          <p:nvPr/>
        </p:nvSpPr>
        <p:spPr>
          <a:xfrm>
            <a:off x="4119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tailEnd type="triangle"/>
          </a:ln>
        </p:spPr>
        <p:txBody>
          <a:bodyPr/>
          <a:lstStyle/>
          <a:p>
            <a:endParaRPr/>
          </a:p>
        </p:txBody>
      </p:sp>
      <p:sp>
        <p:nvSpPr>
          <p:cNvPr id="542" name="Connection Line"/>
          <p:cNvSpPr/>
          <p:nvPr/>
        </p:nvSpPr>
        <p:spPr>
          <a:xfrm>
            <a:off x="3886200" y="3138487"/>
            <a:ext cx="0" cy="1495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44546A"/>
            </a:solidFill>
            <a:tailEnd type="triangle"/>
          </a:ln>
        </p:spPr>
        <p:txBody>
          <a:bodyPr/>
          <a:lstStyle/>
          <a:p>
            <a:endParaRPr/>
          </a:p>
        </p:txBody>
      </p:sp>
      <p:graphicFrame>
        <p:nvGraphicFramePr>
          <p:cNvPr id="534" name="Table"/>
          <p:cNvGraphicFramePr/>
          <p:nvPr/>
        </p:nvGraphicFramePr>
        <p:xfrm>
          <a:off x="6248400" y="2209800"/>
          <a:ext cx="4176710" cy="3186110"/>
        </p:xfrm>
        <a:graphic>
          <a:graphicData uri="http://schemas.openxmlformats.org/drawingml/2006/table">
            <a:tbl>
              <a:tblPr>
                <a:tableStyleId>{4C3C2611-4C71-4FC5-86AE-919BDF0F9419}</a:tableStyleId>
              </a:tblPr>
              <a:tblGrid>
                <a:gridCol w="835342">
                  <a:extLst>
                    <a:ext uri="{9D8B030D-6E8A-4147-A177-3AD203B41FA5}">
                      <a16:colId xmlns:a16="http://schemas.microsoft.com/office/drawing/2014/main" val="20000"/>
                    </a:ext>
                  </a:extLst>
                </a:gridCol>
                <a:gridCol w="759402">
                  <a:extLst>
                    <a:ext uri="{9D8B030D-6E8A-4147-A177-3AD203B41FA5}">
                      <a16:colId xmlns:a16="http://schemas.microsoft.com/office/drawing/2014/main" val="20001"/>
                    </a:ext>
                  </a:extLst>
                </a:gridCol>
                <a:gridCol w="911282">
                  <a:extLst>
                    <a:ext uri="{9D8B030D-6E8A-4147-A177-3AD203B41FA5}">
                      <a16:colId xmlns:a16="http://schemas.microsoft.com/office/drawing/2014/main" val="20002"/>
                    </a:ext>
                  </a:extLst>
                </a:gridCol>
                <a:gridCol w="835342">
                  <a:extLst>
                    <a:ext uri="{9D8B030D-6E8A-4147-A177-3AD203B41FA5}">
                      <a16:colId xmlns:a16="http://schemas.microsoft.com/office/drawing/2014/main" val="20003"/>
                    </a:ext>
                  </a:extLst>
                </a:gridCol>
                <a:gridCol w="835342">
                  <a:extLst>
                    <a:ext uri="{9D8B030D-6E8A-4147-A177-3AD203B41FA5}">
                      <a16:colId xmlns:a16="http://schemas.microsoft.com/office/drawing/2014/main" val="20004"/>
                    </a:ext>
                  </a:extLst>
                </a:gridCol>
              </a:tblGrid>
              <a:tr h="636906">
                <a:tc>
                  <a:txBody>
                    <a:bodyPr/>
                    <a:lstStyle/>
                    <a:p>
                      <a:pPr algn="l">
                        <a:spcBef>
                          <a:spcPts val="600"/>
                        </a:spcBef>
                        <a:defRPr sz="2800" b="0" i="0">
                          <a:latin typeface="Arial"/>
                          <a:ea typeface="Arial"/>
                          <a:cs typeface="Arial"/>
                          <a:sym typeface="Arial"/>
                        </a:defRPr>
                      </a:pPr>
                      <a:r>
                        <a:t>A</a:t>
                      </a:r>
                    </a:p>
                  </a:txBody>
                  <a:tcPr marL="45720" marR="45720" horzOverflow="overflow">
                    <a:lnL w="12700">
                      <a:miter lim="400000"/>
                    </a:lnL>
                    <a:lnR w="12700">
                      <a:solidFill>
                        <a:srgbClr val="000000"/>
                      </a:solidFill>
                    </a:lnR>
                    <a:lnT w="12700">
                      <a:miter lim="400000"/>
                    </a:lnT>
                    <a:lnB w="12700">
                      <a:solidFill>
                        <a:srgbClr val="000000"/>
                      </a:solidFill>
                    </a:lnB>
                    <a:noFill/>
                  </a:tcPr>
                </a:tc>
                <a:tc>
                  <a:txBody>
                    <a:bodyPr/>
                    <a:lstStyle/>
                    <a:p>
                      <a:pPr algn="l">
                        <a:spcBef>
                          <a:spcPts val="600"/>
                        </a:spcBef>
                        <a:defRPr sz="2800" b="0" i="0">
                          <a:latin typeface="Arial"/>
                          <a:ea typeface="Arial"/>
                          <a:cs typeface="Arial"/>
                          <a:sym typeface="Arial"/>
                        </a:defRPr>
                      </a:pPr>
                      <a:r>
                        <a:t>1</a:t>
                      </a:r>
                    </a:p>
                  </a:txBody>
                  <a:tcPr marL="45720" marR="45720" horzOverflow="overflow">
                    <a:lnL w="12700">
                      <a:solidFill>
                        <a:srgbClr val="000000"/>
                      </a:solidFill>
                    </a:lnL>
                    <a:lnR w="12700">
                      <a:miter lim="400000"/>
                    </a:lnR>
                    <a:lnT w="12700">
                      <a:miter lim="400000"/>
                    </a:lnT>
                    <a:lnB w="12700">
                      <a:solidFill>
                        <a:srgbClr val="000000"/>
                      </a:solidFill>
                    </a:lnB>
                    <a:noFill/>
                  </a:tcPr>
                </a:tc>
                <a:tc>
                  <a:txBody>
                    <a:bodyPr/>
                    <a:lstStyle/>
                    <a:p>
                      <a:pPr algn="l">
                        <a:spcBef>
                          <a:spcPts val="600"/>
                        </a:spcBef>
                        <a:defRPr sz="2800" b="0" i="0">
                          <a:latin typeface="Arial"/>
                          <a:ea typeface="Arial"/>
                          <a:cs typeface="Arial"/>
                          <a:sym typeface="Arial"/>
                        </a:defRPr>
                      </a:pPr>
                      <a:r>
                        <a:t>2</a:t>
                      </a:r>
                    </a:p>
                  </a:txBody>
                  <a:tcPr marL="45720" marR="45720" horzOverflow="overflow">
                    <a:lnL w="12700">
                      <a:miter lim="400000"/>
                    </a:lnL>
                    <a:lnR w="12700">
                      <a:miter lim="400000"/>
                    </a:lnR>
                    <a:lnT w="12700">
                      <a:miter lim="400000"/>
                    </a:lnT>
                    <a:lnB w="12700">
                      <a:solidFill>
                        <a:srgbClr val="000000"/>
                      </a:solidFill>
                    </a:lnB>
                    <a:noFill/>
                  </a:tcPr>
                </a:tc>
                <a:tc>
                  <a:txBody>
                    <a:bodyPr/>
                    <a:lstStyle/>
                    <a:p>
                      <a:pPr algn="l">
                        <a:spcBef>
                          <a:spcPts val="600"/>
                        </a:spcBef>
                        <a:defRPr sz="2800" b="0" i="0">
                          <a:latin typeface="Arial"/>
                          <a:ea typeface="Arial"/>
                          <a:cs typeface="Arial"/>
                          <a:sym typeface="Arial"/>
                        </a:defRPr>
                      </a:pPr>
                      <a:r>
                        <a:t>3</a:t>
                      </a:r>
                    </a:p>
                  </a:txBody>
                  <a:tcPr marL="45720" marR="45720" horzOverflow="overflow">
                    <a:lnL w="12700">
                      <a:miter lim="400000"/>
                    </a:lnL>
                    <a:lnR w="12700">
                      <a:miter lim="400000"/>
                    </a:lnR>
                    <a:lnT w="12700">
                      <a:miter lim="400000"/>
                    </a:lnT>
                    <a:lnB w="12700">
                      <a:solidFill>
                        <a:srgbClr val="000000"/>
                      </a:solidFill>
                    </a:lnB>
                    <a:noFill/>
                  </a:tcPr>
                </a:tc>
                <a:tc>
                  <a:txBody>
                    <a:bodyPr/>
                    <a:lstStyle/>
                    <a:p>
                      <a:pPr algn="l">
                        <a:spcBef>
                          <a:spcPts val="600"/>
                        </a:spcBef>
                        <a:defRPr sz="2800" b="0" i="0">
                          <a:latin typeface="Arial"/>
                          <a:ea typeface="Arial"/>
                          <a:cs typeface="Arial"/>
                          <a:sym typeface="Arial"/>
                        </a:defRPr>
                      </a:pPr>
                      <a:r>
                        <a:t>4</a:t>
                      </a:r>
                    </a:p>
                  </a:txBody>
                  <a:tcPr marL="45720" marR="45720" horzOverflow="overflow">
                    <a:lnL w="12700">
                      <a:miter lim="400000"/>
                    </a:lnL>
                    <a:lnR w="28575">
                      <a:solidFill>
                        <a:srgbClr val="000000"/>
                      </a:solidFill>
                    </a:lnR>
                    <a:lnT w="12700">
                      <a:miter lim="400000"/>
                    </a:lnT>
                    <a:lnB w="12700">
                      <a:solidFill>
                        <a:srgbClr val="000000"/>
                      </a:solidFill>
                    </a:lnB>
                    <a:noFill/>
                  </a:tcPr>
                </a:tc>
                <a:extLst>
                  <a:ext uri="{0D108BD9-81ED-4DB2-BD59-A6C34878D82A}">
                    <a16:rowId xmlns:a16="http://schemas.microsoft.com/office/drawing/2014/main" val="10000"/>
                  </a:ext>
                </a:extLst>
              </a:tr>
              <a:tr h="636906">
                <a:tc>
                  <a:txBody>
                    <a:bodyPr/>
                    <a:lstStyle/>
                    <a:p>
                      <a:pPr algn="l">
                        <a:spcBef>
                          <a:spcPts val="600"/>
                        </a:spcBef>
                        <a:defRPr sz="2800" b="0" i="0">
                          <a:latin typeface="Arial"/>
                          <a:ea typeface="Arial"/>
                          <a:cs typeface="Arial"/>
                          <a:sym typeface="Arial"/>
                        </a:defRPr>
                      </a:pPr>
                      <a:r>
                        <a:t>1</a:t>
                      </a:r>
                    </a:p>
                  </a:txBody>
                  <a:tcPr marL="45720" marR="45720" horzOverflow="overflow">
                    <a:lnL w="12700">
                      <a:miter lim="400000"/>
                    </a:lnL>
                    <a:lnR w="12700">
                      <a:solidFill>
                        <a:srgbClr val="000000"/>
                      </a:solidFill>
                    </a:lnR>
                    <a:lnT w="12700">
                      <a:solidFill>
                        <a:srgbClr val="000000"/>
                      </a:solidFill>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solidFill>
                        <a:srgbClr val="000000"/>
                      </a:solidFill>
                    </a:lnL>
                    <a:lnR w="12700">
                      <a:miter lim="400000"/>
                    </a:lnR>
                    <a:lnT w="12700">
                      <a:solidFill>
                        <a:srgbClr val="000000"/>
                      </a:solidFill>
                    </a:lnT>
                    <a:lnB w="12700">
                      <a:miter lim="400000"/>
                    </a:lnB>
                    <a:noFill/>
                  </a:tcPr>
                </a:tc>
                <a:tc>
                  <a:txBody>
                    <a:bodyPr/>
                    <a:lstStyle/>
                    <a:p>
                      <a:pPr algn="l">
                        <a:spcBef>
                          <a:spcPts val="600"/>
                        </a:spcBef>
                        <a:defRPr sz="2800" b="0" i="0">
                          <a:latin typeface="Arial"/>
                          <a:ea typeface="Arial"/>
                          <a:cs typeface="Arial"/>
                          <a:sym typeface="Arial"/>
                        </a:defRPr>
                      </a:pPr>
                      <a:r>
                        <a:t>1</a:t>
                      </a:r>
                    </a:p>
                  </a:txBody>
                  <a:tcPr marL="45720" marR="45720" horzOverflow="overflow">
                    <a:lnL w="12700">
                      <a:miter lim="400000"/>
                    </a:lnL>
                    <a:lnR w="12700">
                      <a:miter lim="400000"/>
                    </a:lnR>
                    <a:lnT w="12700">
                      <a:solidFill>
                        <a:srgbClr val="000000"/>
                      </a:solidFill>
                    </a:lnT>
                    <a:lnB w="12700">
                      <a:miter lim="400000"/>
                    </a:lnB>
                    <a:noFill/>
                  </a:tcPr>
                </a:tc>
                <a:tc>
                  <a:txBody>
                    <a:bodyPr/>
                    <a:lstStyle/>
                    <a:p>
                      <a:pPr algn="l">
                        <a:spcBef>
                          <a:spcPts val="600"/>
                        </a:spcBef>
                        <a:defRPr sz="2800" b="0" i="0">
                          <a:latin typeface="Arial"/>
                          <a:ea typeface="Arial"/>
                          <a:cs typeface="Arial"/>
                          <a:sym typeface="Arial"/>
                        </a:defRPr>
                      </a:pPr>
                      <a:r>
                        <a:t>1</a:t>
                      </a:r>
                    </a:p>
                  </a:txBody>
                  <a:tcPr marL="45720" marR="45720" horzOverflow="overflow">
                    <a:lnL w="12700">
                      <a:miter lim="400000"/>
                    </a:lnL>
                    <a:lnR w="12700">
                      <a:miter lim="400000"/>
                    </a:lnR>
                    <a:lnT w="12700">
                      <a:solidFill>
                        <a:srgbClr val="000000"/>
                      </a:solidFill>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miter lim="400000"/>
                    </a:lnL>
                    <a:lnR w="28575">
                      <a:solidFill>
                        <a:srgbClr val="000000"/>
                      </a:solidFill>
                    </a:lnR>
                    <a:lnT w="12700">
                      <a:solidFill>
                        <a:srgbClr val="000000"/>
                      </a:solidFill>
                    </a:lnT>
                    <a:lnB w="12700">
                      <a:miter lim="400000"/>
                    </a:lnB>
                    <a:noFill/>
                  </a:tcPr>
                </a:tc>
                <a:extLst>
                  <a:ext uri="{0D108BD9-81ED-4DB2-BD59-A6C34878D82A}">
                    <a16:rowId xmlns:a16="http://schemas.microsoft.com/office/drawing/2014/main" val="10001"/>
                  </a:ext>
                </a:extLst>
              </a:tr>
              <a:tr h="638486">
                <a:tc>
                  <a:txBody>
                    <a:bodyPr/>
                    <a:lstStyle/>
                    <a:p>
                      <a:pPr algn="l">
                        <a:spcBef>
                          <a:spcPts val="600"/>
                        </a:spcBef>
                        <a:defRPr sz="2800" b="0" i="0">
                          <a:latin typeface="Arial"/>
                          <a:ea typeface="Arial"/>
                          <a:cs typeface="Arial"/>
                          <a:sym typeface="Arial"/>
                        </a:defRPr>
                      </a:pPr>
                      <a:r>
                        <a:t>2</a:t>
                      </a:r>
                    </a:p>
                  </a:txBody>
                  <a:tcPr marL="45720" marR="45720" horzOverflow="overflow">
                    <a:lnL w="12700">
                      <a:miter lim="400000"/>
                    </a:lnL>
                    <a:lnR w="12700">
                      <a:solidFill>
                        <a:srgbClr val="000000"/>
                      </a:solidFill>
                    </a:lnR>
                    <a:lnT w="12700">
                      <a:miter lim="400000"/>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solidFill>
                        <a:srgbClr val="000000"/>
                      </a:solidFill>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r>
                        <a:t>1</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miter lim="400000"/>
                    </a:lnL>
                    <a:lnR w="28575">
                      <a:solidFill>
                        <a:srgbClr val="000000"/>
                      </a:solidFill>
                    </a:lnR>
                    <a:lnT w="12700">
                      <a:miter lim="400000"/>
                    </a:lnT>
                    <a:lnB w="12700">
                      <a:miter lim="400000"/>
                    </a:lnB>
                    <a:noFill/>
                  </a:tcPr>
                </a:tc>
                <a:extLst>
                  <a:ext uri="{0D108BD9-81ED-4DB2-BD59-A6C34878D82A}">
                    <a16:rowId xmlns:a16="http://schemas.microsoft.com/office/drawing/2014/main" val="10002"/>
                  </a:ext>
                </a:extLst>
              </a:tr>
              <a:tr h="636906">
                <a:tc>
                  <a:txBody>
                    <a:bodyPr/>
                    <a:lstStyle/>
                    <a:p>
                      <a:pPr algn="l">
                        <a:spcBef>
                          <a:spcPts val="600"/>
                        </a:spcBef>
                        <a:defRPr sz="2800" b="0" i="0">
                          <a:latin typeface="Arial"/>
                          <a:ea typeface="Arial"/>
                          <a:cs typeface="Arial"/>
                          <a:sym typeface="Arial"/>
                        </a:defRPr>
                      </a:pPr>
                      <a:r>
                        <a:t>3</a:t>
                      </a:r>
                    </a:p>
                  </a:txBody>
                  <a:tcPr marL="45720" marR="45720" horzOverflow="overflow">
                    <a:lnL w="12700">
                      <a:miter lim="400000"/>
                    </a:lnL>
                    <a:lnR w="12700">
                      <a:solidFill>
                        <a:srgbClr val="000000"/>
                      </a:solidFill>
                    </a:lnR>
                    <a:lnT w="12700">
                      <a:miter lim="400000"/>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solidFill>
                        <a:srgbClr val="000000"/>
                      </a:solidFill>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miter lim="400000"/>
                    </a:lnL>
                    <a:lnR w="12700">
                      <a:miter lim="400000"/>
                    </a:lnR>
                    <a:lnT w="12700">
                      <a:miter lim="400000"/>
                    </a:lnT>
                    <a:lnB w="12700">
                      <a:miter lim="400000"/>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miter lim="400000"/>
                    </a:lnL>
                    <a:lnR w="28575">
                      <a:solidFill>
                        <a:srgbClr val="000000"/>
                      </a:solidFill>
                    </a:lnR>
                    <a:lnT w="12700">
                      <a:miter lim="400000"/>
                    </a:lnT>
                    <a:lnB w="12700">
                      <a:miter lim="400000"/>
                    </a:lnB>
                    <a:noFill/>
                  </a:tcPr>
                </a:tc>
                <a:extLst>
                  <a:ext uri="{0D108BD9-81ED-4DB2-BD59-A6C34878D82A}">
                    <a16:rowId xmlns:a16="http://schemas.microsoft.com/office/drawing/2014/main" val="10003"/>
                  </a:ext>
                </a:extLst>
              </a:tr>
              <a:tr h="636906">
                <a:tc>
                  <a:txBody>
                    <a:bodyPr/>
                    <a:lstStyle/>
                    <a:p>
                      <a:pPr algn="l">
                        <a:spcBef>
                          <a:spcPts val="600"/>
                        </a:spcBef>
                        <a:defRPr sz="2800" b="0" i="0">
                          <a:latin typeface="Arial"/>
                          <a:ea typeface="Arial"/>
                          <a:cs typeface="Arial"/>
                          <a:sym typeface="Arial"/>
                        </a:defRPr>
                      </a:pPr>
                      <a:r>
                        <a:t>4</a:t>
                      </a:r>
                    </a:p>
                  </a:txBody>
                  <a:tcPr marL="45720" marR="45720" horzOverflow="overflow">
                    <a:lnL w="12700">
                      <a:miter lim="400000"/>
                    </a:lnL>
                    <a:lnR w="12700">
                      <a:solidFill>
                        <a:srgbClr val="000000"/>
                      </a:solidFill>
                    </a:lnR>
                    <a:lnT w="12700">
                      <a:miter lim="400000"/>
                    </a:lnT>
                    <a:lnB w="28575">
                      <a:solidFill>
                        <a:srgbClr val="000000"/>
                      </a:solidFill>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solidFill>
                        <a:srgbClr val="000000"/>
                      </a:solidFill>
                    </a:lnL>
                    <a:lnR w="12700">
                      <a:miter lim="400000"/>
                    </a:lnR>
                    <a:lnT w="12700">
                      <a:miter lim="400000"/>
                    </a:lnT>
                    <a:lnB w="28575">
                      <a:solidFill>
                        <a:srgbClr val="000000"/>
                      </a:solidFill>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miter lim="400000"/>
                    </a:lnL>
                    <a:lnR w="12700">
                      <a:miter lim="400000"/>
                    </a:lnR>
                    <a:lnT w="12700">
                      <a:miter lim="400000"/>
                    </a:lnT>
                    <a:lnB w="28575">
                      <a:solidFill>
                        <a:srgbClr val="000000"/>
                      </a:solidFill>
                    </a:lnB>
                    <a:noFill/>
                  </a:tcPr>
                </a:tc>
                <a:tc>
                  <a:txBody>
                    <a:bodyPr/>
                    <a:lstStyle/>
                    <a:p>
                      <a:pPr algn="l">
                        <a:spcBef>
                          <a:spcPts val="600"/>
                        </a:spcBef>
                        <a:defRPr sz="2800" b="0" i="0">
                          <a:latin typeface="Arial"/>
                          <a:ea typeface="Arial"/>
                          <a:cs typeface="Arial"/>
                          <a:sym typeface="Arial"/>
                        </a:defRPr>
                      </a:pPr>
                      <a:r>
                        <a:t>1</a:t>
                      </a:r>
                    </a:p>
                  </a:txBody>
                  <a:tcPr marL="45720" marR="45720" horzOverflow="overflow">
                    <a:lnL w="12700">
                      <a:miter lim="400000"/>
                    </a:lnL>
                    <a:lnR w="12700">
                      <a:miter lim="400000"/>
                    </a:lnR>
                    <a:lnT w="12700">
                      <a:miter lim="400000"/>
                    </a:lnT>
                    <a:lnB w="28575">
                      <a:solidFill>
                        <a:srgbClr val="000000"/>
                      </a:solidFill>
                    </a:lnB>
                    <a:noFill/>
                  </a:tcPr>
                </a:tc>
                <a:tc>
                  <a:txBody>
                    <a:bodyPr/>
                    <a:lstStyle/>
                    <a:p>
                      <a:pPr algn="l">
                        <a:spcBef>
                          <a:spcPts val="600"/>
                        </a:spcBef>
                        <a:defRPr sz="2800" b="0" i="0">
                          <a:latin typeface="Arial"/>
                          <a:ea typeface="Arial"/>
                          <a:cs typeface="Arial"/>
                          <a:sym typeface="Arial"/>
                        </a:defRPr>
                      </a:pPr>
                      <a:r>
                        <a:t>0</a:t>
                      </a:r>
                    </a:p>
                  </a:txBody>
                  <a:tcPr marL="45720" marR="45720" horzOverflow="overflow">
                    <a:lnL w="12700">
                      <a:miter lim="400000"/>
                    </a:lnL>
                    <a:lnR w="28575">
                      <a:solidFill>
                        <a:srgbClr val="000000"/>
                      </a:solidFill>
                    </a:lnR>
                    <a:lnT w="12700">
                      <a:miter lim="400000"/>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535" name="How much storage does the adjacency matrix require?…"/>
          <p:cNvSpPr txBox="1"/>
          <p:nvPr/>
        </p:nvSpPr>
        <p:spPr>
          <a:xfrm>
            <a:off x="2971800" y="5791201"/>
            <a:ext cx="7010400" cy="701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sz="2000" i="1"/>
              <a:t>How much storage does the adjacency matrix require?</a:t>
            </a:r>
          </a:p>
          <a:p>
            <a:r>
              <a:rPr sz="2000">
                <a:solidFill>
                  <a:srgbClr val="0000CC"/>
                </a:solidFill>
              </a:rPr>
              <a:t>A: O(V</a:t>
            </a:r>
            <a:r>
              <a:rPr sz="2000" baseline="30000">
                <a:solidFill>
                  <a:srgbClr val="0000CC"/>
                </a:solidFill>
              </a:rPr>
              <a:t>2</a:t>
            </a:r>
            <a:r>
              <a:rPr sz="2000">
                <a:solidFill>
                  <a:srgbClr val="0000CC"/>
                </a:solidFill>
              </a:rPr>
              <a:t>)</a:t>
            </a:r>
          </a:p>
        </p:txBody>
      </p:sp>
      <p:sp>
        <p:nvSpPr>
          <p:cNvPr id="536"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37"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17</a:t>
            </a:fld>
            <a:endParaRPr/>
          </a:p>
        </p:txBody>
      </p:sp>
      <p:sp>
        <p:nvSpPr>
          <p:cNvPr id="538" name="Directed Graphs: Adjacency Matrix"/>
          <p:cNvSpPr txBox="1">
            <a:spLocks noGrp="1"/>
          </p:cNvSpPr>
          <p:nvPr>
            <p:ph type="title"/>
          </p:nvPr>
        </p:nvSpPr>
        <p:spPr>
          <a:xfrm>
            <a:off x="838200" y="365125"/>
            <a:ext cx="10515600" cy="981354"/>
          </a:xfrm>
          <a:prstGeom prst="rect">
            <a:avLst/>
          </a:prstGeom>
        </p:spPr>
        <p:txBody>
          <a:bodyPr/>
          <a:lstStyle/>
          <a:p>
            <a:r>
              <a:t>Directed Graphs: Adjacency Matrix</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3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5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5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45" name="(Undirected) Graphs: Adjacency Matrix"/>
          <p:cNvSpPr txBox="1">
            <a:spLocks noGrp="1"/>
          </p:cNvSpPr>
          <p:nvPr>
            <p:ph type="title"/>
          </p:nvPr>
        </p:nvSpPr>
        <p:spPr>
          <a:xfrm>
            <a:off x="838200" y="365125"/>
            <a:ext cx="10515600" cy="981354"/>
          </a:xfrm>
          <a:prstGeom prst="rect">
            <a:avLst/>
          </a:prstGeom>
        </p:spPr>
        <p:txBody>
          <a:bodyPr/>
          <a:lstStyle/>
          <a:p>
            <a:r>
              <a:t>(</a:t>
            </a:r>
            <a:r>
              <a:rPr b="1">
                <a:latin typeface="Calibri"/>
                <a:ea typeface="Calibri"/>
                <a:cs typeface="Calibri"/>
                <a:sym typeface="Calibri"/>
              </a:rPr>
              <a:t>Undirected</a:t>
            </a:r>
            <a:r>
              <a:t>) Graphs: Adjacency Matrix</a:t>
            </a:r>
          </a:p>
        </p:txBody>
      </p:sp>
      <p:sp>
        <p:nvSpPr>
          <p:cNvPr id="546" name="Example:"/>
          <p:cNvSpPr txBox="1">
            <a:spLocks noGrp="1"/>
          </p:cNvSpPr>
          <p:nvPr>
            <p:ph type="body" idx="1"/>
          </p:nvPr>
        </p:nvSpPr>
        <p:spPr>
          <a:xfrm>
            <a:off x="838200" y="1647930"/>
            <a:ext cx="10515600" cy="4529033"/>
          </a:xfrm>
          <a:prstGeom prst="rect">
            <a:avLst/>
          </a:prstGeom>
        </p:spPr>
        <p:txBody>
          <a:bodyPr/>
          <a:lstStyle/>
          <a:p>
            <a:r>
              <a:t>Example:</a:t>
            </a:r>
          </a:p>
        </p:txBody>
      </p:sp>
      <p:grpSp>
        <p:nvGrpSpPr>
          <p:cNvPr id="549" name="Group"/>
          <p:cNvGrpSpPr/>
          <p:nvPr/>
        </p:nvGrpSpPr>
        <p:grpSpPr>
          <a:xfrm>
            <a:off x="3581400" y="2514600"/>
            <a:ext cx="609600" cy="609600"/>
            <a:chOff x="0" y="0"/>
            <a:chExt cx="609600" cy="609600"/>
          </a:xfrm>
        </p:grpSpPr>
        <p:sp>
          <p:nvSpPr>
            <p:cNvPr id="547"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48" name="1"/>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1</a:t>
              </a:r>
            </a:p>
          </p:txBody>
        </p:sp>
      </p:grpSp>
      <p:grpSp>
        <p:nvGrpSpPr>
          <p:cNvPr id="552" name="Group"/>
          <p:cNvGrpSpPr/>
          <p:nvPr/>
        </p:nvGrpSpPr>
        <p:grpSpPr>
          <a:xfrm>
            <a:off x="2438400" y="3581400"/>
            <a:ext cx="609600" cy="609600"/>
            <a:chOff x="0" y="0"/>
            <a:chExt cx="609600" cy="609600"/>
          </a:xfrm>
        </p:grpSpPr>
        <p:sp>
          <p:nvSpPr>
            <p:cNvPr id="550"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51" name="2"/>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2</a:t>
              </a:r>
            </a:p>
          </p:txBody>
        </p:sp>
      </p:grpSp>
      <p:grpSp>
        <p:nvGrpSpPr>
          <p:cNvPr id="555" name="Group"/>
          <p:cNvGrpSpPr/>
          <p:nvPr/>
        </p:nvGrpSpPr>
        <p:grpSpPr>
          <a:xfrm>
            <a:off x="4724400" y="3581400"/>
            <a:ext cx="609600" cy="609600"/>
            <a:chOff x="0" y="0"/>
            <a:chExt cx="609600" cy="609600"/>
          </a:xfrm>
        </p:grpSpPr>
        <p:sp>
          <p:nvSpPr>
            <p:cNvPr id="553"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54" name="4"/>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4</a:t>
              </a:r>
            </a:p>
          </p:txBody>
        </p:sp>
      </p:grpSp>
      <p:grpSp>
        <p:nvGrpSpPr>
          <p:cNvPr id="558" name="Group"/>
          <p:cNvGrpSpPr/>
          <p:nvPr/>
        </p:nvGrpSpPr>
        <p:grpSpPr>
          <a:xfrm>
            <a:off x="3581400" y="4648200"/>
            <a:ext cx="609600" cy="609600"/>
            <a:chOff x="0" y="0"/>
            <a:chExt cx="609600" cy="609600"/>
          </a:xfrm>
        </p:grpSpPr>
        <p:sp>
          <p:nvSpPr>
            <p:cNvPr id="556"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557" name="3"/>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3</a:t>
              </a:r>
            </a:p>
          </p:txBody>
        </p:sp>
      </p:grpSp>
      <p:sp>
        <p:nvSpPr>
          <p:cNvPr id="596" name="Connection Line"/>
          <p:cNvSpPr/>
          <p:nvPr/>
        </p:nvSpPr>
        <p:spPr>
          <a:xfrm>
            <a:off x="2976671" y="30373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ln>
        </p:spPr>
        <p:txBody>
          <a:bodyPr/>
          <a:lstStyle/>
          <a:p>
            <a:endParaRPr/>
          </a:p>
        </p:txBody>
      </p:sp>
      <p:sp>
        <p:nvSpPr>
          <p:cNvPr id="597" name="Connection Line"/>
          <p:cNvSpPr/>
          <p:nvPr/>
        </p:nvSpPr>
        <p:spPr>
          <a:xfrm>
            <a:off x="2976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44546A"/>
            </a:solidFill>
          </a:ln>
        </p:spPr>
        <p:txBody>
          <a:bodyPr/>
          <a:lstStyle/>
          <a:p>
            <a:endParaRPr/>
          </a:p>
        </p:txBody>
      </p:sp>
      <p:sp>
        <p:nvSpPr>
          <p:cNvPr id="598" name="Connection Line"/>
          <p:cNvSpPr/>
          <p:nvPr/>
        </p:nvSpPr>
        <p:spPr>
          <a:xfrm>
            <a:off x="4119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ln>
        </p:spPr>
        <p:txBody>
          <a:bodyPr/>
          <a:lstStyle/>
          <a:p>
            <a:endParaRPr/>
          </a:p>
        </p:txBody>
      </p:sp>
      <p:sp>
        <p:nvSpPr>
          <p:cNvPr id="599" name="Connection Line"/>
          <p:cNvSpPr/>
          <p:nvPr/>
        </p:nvSpPr>
        <p:spPr>
          <a:xfrm>
            <a:off x="3886200" y="3138487"/>
            <a:ext cx="0" cy="1495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44546A"/>
            </a:solidFill>
          </a:ln>
        </p:spPr>
        <p:txBody>
          <a:bodyPr/>
          <a:lstStyle/>
          <a:p>
            <a:endParaRPr/>
          </a:p>
        </p:txBody>
      </p:sp>
      <p:sp>
        <p:nvSpPr>
          <p:cNvPr id="563" name="4"/>
          <p:cNvSpPr txBox="1"/>
          <p:nvPr/>
        </p:nvSpPr>
        <p:spPr>
          <a:xfrm>
            <a:off x="6248400" y="4770437"/>
            <a:ext cx="8382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4</a:t>
            </a:r>
          </a:p>
        </p:txBody>
      </p:sp>
      <p:sp>
        <p:nvSpPr>
          <p:cNvPr id="564" name="3"/>
          <p:cNvSpPr txBox="1"/>
          <p:nvPr/>
        </p:nvSpPr>
        <p:spPr>
          <a:xfrm>
            <a:off x="6248400" y="4130676"/>
            <a:ext cx="838200"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3</a:t>
            </a:r>
          </a:p>
        </p:txBody>
      </p:sp>
      <p:sp>
        <p:nvSpPr>
          <p:cNvPr id="565" name="2"/>
          <p:cNvSpPr txBox="1"/>
          <p:nvPr/>
        </p:nvSpPr>
        <p:spPr>
          <a:xfrm>
            <a:off x="6248400" y="3489325"/>
            <a:ext cx="838200"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2</a:t>
            </a:r>
          </a:p>
        </p:txBody>
      </p:sp>
      <p:grpSp>
        <p:nvGrpSpPr>
          <p:cNvPr id="582" name="Group"/>
          <p:cNvGrpSpPr/>
          <p:nvPr/>
        </p:nvGrpSpPr>
        <p:grpSpPr>
          <a:xfrm>
            <a:off x="7086600" y="2849564"/>
            <a:ext cx="3352800" cy="2407082"/>
            <a:chOff x="0" y="0"/>
            <a:chExt cx="3352800" cy="2407081"/>
          </a:xfrm>
        </p:grpSpPr>
        <p:sp>
          <p:nvSpPr>
            <p:cNvPr id="566" name="0"/>
            <p:cNvSpPr txBox="1"/>
            <p:nvPr/>
          </p:nvSpPr>
          <p:spPr>
            <a:xfrm>
              <a:off x="2514600" y="1920874"/>
              <a:ext cx="838200"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567" name="1"/>
            <p:cNvSpPr txBox="1"/>
            <p:nvPr/>
          </p:nvSpPr>
          <p:spPr>
            <a:xfrm>
              <a:off x="1676400" y="1920874"/>
              <a:ext cx="838200"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568" name="0"/>
            <p:cNvSpPr txBox="1"/>
            <p:nvPr/>
          </p:nvSpPr>
          <p:spPr>
            <a:xfrm>
              <a:off x="762000" y="1920874"/>
              <a:ext cx="914400"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569" name="0"/>
            <p:cNvSpPr txBox="1"/>
            <p:nvPr/>
          </p:nvSpPr>
          <p:spPr>
            <a:xfrm>
              <a:off x="0" y="1920874"/>
              <a:ext cx="762000"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570" name="1"/>
            <p:cNvSpPr txBox="1"/>
            <p:nvPr/>
          </p:nvSpPr>
          <p:spPr>
            <a:xfrm>
              <a:off x="2514600" y="1281112"/>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571" name="0"/>
            <p:cNvSpPr txBox="1"/>
            <p:nvPr/>
          </p:nvSpPr>
          <p:spPr>
            <a:xfrm>
              <a:off x="1676400" y="1281112"/>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572" name="1"/>
            <p:cNvSpPr txBox="1"/>
            <p:nvPr/>
          </p:nvSpPr>
          <p:spPr>
            <a:xfrm>
              <a:off x="762000" y="1281112"/>
              <a:ext cx="9144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573" name="1"/>
            <p:cNvSpPr txBox="1"/>
            <p:nvPr/>
          </p:nvSpPr>
          <p:spPr>
            <a:xfrm>
              <a:off x="0" y="1281112"/>
              <a:ext cx="7620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574" name="0"/>
            <p:cNvSpPr txBox="1"/>
            <p:nvPr/>
          </p:nvSpPr>
          <p:spPr>
            <a:xfrm>
              <a:off x="2514600" y="639762"/>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575" name="1"/>
            <p:cNvSpPr txBox="1"/>
            <p:nvPr/>
          </p:nvSpPr>
          <p:spPr>
            <a:xfrm>
              <a:off x="1676400" y="639762"/>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576" name="0"/>
            <p:cNvSpPr txBox="1"/>
            <p:nvPr/>
          </p:nvSpPr>
          <p:spPr>
            <a:xfrm>
              <a:off x="762000" y="639762"/>
              <a:ext cx="9144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577" name="1"/>
            <p:cNvSpPr txBox="1"/>
            <p:nvPr/>
          </p:nvSpPr>
          <p:spPr>
            <a:xfrm>
              <a:off x="0" y="639762"/>
              <a:ext cx="7620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578" name="0"/>
            <p:cNvSpPr txBox="1"/>
            <p:nvPr/>
          </p:nvSpPr>
          <p:spPr>
            <a:xfrm>
              <a:off x="2514600" y="0"/>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579" name="1"/>
            <p:cNvSpPr txBox="1"/>
            <p:nvPr/>
          </p:nvSpPr>
          <p:spPr>
            <a:xfrm>
              <a:off x="1676400" y="0"/>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580" name="1"/>
            <p:cNvSpPr txBox="1"/>
            <p:nvPr/>
          </p:nvSpPr>
          <p:spPr>
            <a:xfrm>
              <a:off x="762000" y="0"/>
              <a:ext cx="9144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581" name="0"/>
            <p:cNvSpPr txBox="1"/>
            <p:nvPr/>
          </p:nvSpPr>
          <p:spPr>
            <a:xfrm>
              <a:off x="0" y="0"/>
              <a:ext cx="7620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grpSp>
      <p:sp>
        <p:nvSpPr>
          <p:cNvPr id="583" name="1"/>
          <p:cNvSpPr txBox="1"/>
          <p:nvPr/>
        </p:nvSpPr>
        <p:spPr>
          <a:xfrm>
            <a:off x="6248400" y="2849563"/>
            <a:ext cx="838200"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1</a:t>
            </a:r>
          </a:p>
        </p:txBody>
      </p:sp>
      <p:sp>
        <p:nvSpPr>
          <p:cNvPr id="584" name="4"/>
          <p:cNvSpPr txBox="1"/>
          <p:nvPr/>
        </p:nvSpPr>
        <p:spPr>
          <a:xfrm>
            <a:off x="9601200" y="2209800"/>
            <a:ext cx="8382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4</a:t>
            </a:r>
          </a:p>
        </p:txBody>
      </p:sp>
      <p:sp>
        <p:nvSpPr>
          <p:cNvPr id="585" name="3"/>
          <p:cNvSpPr txBox="1"/>
          <p:nvPr/>
        </p:nvSpPr>
        <p:spPr>
          <a:xfrm>
            <a:off x="8763000" y="2209800"/>
            <a:ext cx="8382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3</a:t>
            </a:r>
          </a:p>
        </p:txBody>
      </p:sp>
      <p:sp>
        <p:nvSpPr>
          <p:cNvPr id="586" name="2"/>
          <p:cNvSpPr txBox="1"/>
          <p:nvPr/>
        </p:nvSpPr>
        <p:spPr>
          <a:xfrm>
            <a:off x="7848600" y="2209800"/>
            <a:ext cx="9144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2</a:t>
            </a:r>
          </a:p>
        </p:txBody>
      </p:sp>
      <p:sp>
        <p:nvSpPr>
          <p:cNvPr id="587" name="1"/>
          <p:cNvSpPr txBox="1"/>
          <p:nvPr/>
        </p:nvSpPr>
        <p:spPr>
          <a:xfrm>
            <a:off x="7086600" y="2209800"/>
            <a:ext cx="7620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1</a:t>
            </a:r>
          </a:p>
        </p:txBody>
      </p:sp>
      <p:sp>
        <p:nvSpPr>
          <p:cNvPr id="588" name="A"/>
          <p:cNvSpPr txBox="1"/>
          <p:nvPr/>
        </p:nvSpPr>
        <p:spPr>
          <a:xfrm>
            <a:off x="6248400" y="2209800"/>
            <a:ext cx="8382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A</a:t>
            </a:r>
          </a:p>
        </p:txBody>
      </p:sp>
      <p:sp>
        <p:nvSpPr>
          <p:cNvPr id="589" name="Line"/>
          <p:cNvSpPr/>
          <p:nvPr/>
        </p:nvSpPr>
        <p:spPr>
          <a:xfrm>
            <a:off x="6248400" y="2849563"/>
            <a:ext cx="4191000" cy="1"/>
          </a:xfrm>
          <a:prstGeom prst="line">
            <a:avLst/>
          </a:prstGeom>
          <a:ln w="12700">
            <a:solidFill>
              <a:srgbClr val="000000"/>
            </a:solidFill>
          </a:ln>
        </p:spPr>
        <p:txBody>
          <a:bodyPr lIns="45719" rIns="45719"/>
          <a:lstStyle/>
          <a:p>
            <a:pPr defTabSz="457200">
              <a:defRPr sz="1200">
                <a:latin typeface="+mn-lt"/>
                <a:ea typeface="+mn-ea"/>
                <a:cs typeface="+mn-cs"/>
                <a:sym typeface="Helvetica"/>
              </a:defRPr>
            </a:pPr>
            <a:endParaRPr/>
          </a:p>
        </p:txBody>
      </p:sp>
      <p:sp>
        <p:nvSpPr>
          <p:cNvPr id="590" name="Line"/>
          <p:cNvSpPr/>
          <p:nvPr/>
        </p:nvSpPr>
        <p:spPr>
          <a:xfrm>
            <a:off x="6248400" y="5410200"/>
            <a:ext cx="4191000" cy="0"/>
          </a:xfrm>
          <a:prstGeom prst="line">
            <a:avLst/>
          </a:prstGeom>
          <a:ln w="28575" cap="sq">
            <a:solidFill>
              <a:srgbClr val="000000"/>
            </a:solidFill>
          </a:ln>
        </p:spPr>
        <p:txBody>
          <a:bodyPr lIns="45719" rIns="45719"/>
          <a:lstStyle/>
          <a:p>
            <a:pPr defTabSz="457200">
              <a:defRPr sz="1200">
                <a:latin typeface="+mn-lt"/>
                <a:ea typeface="+mn-ea"/>
                <a:cs typeface="+mn-cs"/>
                <a:sym typeface="Helvetica"/>
              </a:defRPr>
            </a:pPr>
            <a:endParaRPr/>
          </a:p>
        </p:txBody>
      </p:sp>
      <p:sp>
        <p:nvSpPr>
          <p:cNvPr id="591" name="Line"/>
          <p:cNvSpPr/>
          <p:nvPr/>
        </p:nvSpPr>
        <p:spPr>
          <a:xfrm>
            <a:off x="7086600" y="2209800"/>
            <a:ext cx="0" cy="3200400"/>
          </a:xfrm>
          <a:prstGeom prst="line">
            <a:avLst/>
          </a:prstGeom>
          <a:ln w="12700">
            <a:solidFill>
              <a:srgbClr val="000000"/>
            </a:solidFill>
          </a:ln>
        </p:spPr>
        <p:txBody>
          <a:bodyPr lIns="45719" rIns="45719"/>
          <a:lstStyle/>
          <a:p>
            <a:pPr defTabSz="457200">
              <a:defRPr sz="1200">
                <a:latin typeface="+mn-lt"/>
                <a:ea typeface="+mn-ea"/>
                <a:cs typeface="+mn-cs"/>
                <a:sym typeface="Helvetica"/>
              </a:defRPr>
            </a:pPr>
            <a:endParaRPr/>
          </a:p>
        </p:txBody>
      </p:sp>
      <p:sp>
        <p:nvSpPr>
          <p:cNvPr id="592" name="Line"/>
          <p:cNvSpPr/>
          <p:nvPr/>
        </p:nvSpPr>
        <p:spPr>
          <a:xfrm>
            <a:off x="10439400" y="2209800"/>
            <a:ext cx="0" cy="3200400"/>
          </a:xfrm>
          <a:prstGeom prst="line">
            <a:avLst/>
          </a:prstGeom>
          <a:ln w="28575" cap="sq">
            <a:solidFill>
              <a:srgbClr val="000000"/>
            </a:solidFill>
          </a:ln>
        </p:spPr>
        <p:txBody>
          <a:bodyPr lIns="45719" rIns="45719"/>
          <a:lstStyle/>
          <a:p>
            <a:pPr defTabSz="457200">
              <a:defRPr sz="1200">
                <a:latin typeface="+mn-lt"/>
                <a:ea typeface="+mn-ea"/>
                <a:cs typeface="+mn-cs"/>
                <a:sym typeface="Helvetica"/>
              </a:defRPr>
            </a:pPr>
            <a:endParaRPr/>
          </a:p>
        </p:txBody>
      </p:sp>
      <p:sp>
        <p:nvSpPr>
          <p:cNvPr id="593" name="Undirected graph → matrix is symmetric…"/>
          <p:cNvSpPr txBox="1"/>
          <p:nvPr/>
        </p:nvSpPr>
        <p:spPr>
          <a:xfrm>
            <a:off x="2803525" y="5486400"/>
            <a:ext cx="5911563" cy="87224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685800" lvl="1" indent="-228600">
              <a:lnSpc>
                <a:spcPct val="90000"/>
              </a:lnSpc>
              <a:spcBef>
                <a:spcPts val="500"/>
              </a:spcBef>
              <a:buSzPct val="100000"/>
              <a:buFont typeface="Arial"/>
              <a:buChar char="•"/>
              <a:defRPr sz="2400"/>
            </a:pPr>
            <a:r>
              <a:t>Undirected graph </a:t>
            </a:r>
            <a:r>
              <a:rPr>
                <a:latin typeface="Symbol"/>
                <a:ea typeface="Symbol"/>
                <a:cs typeface="Symbol"/>
                <a:sym typeface="Symbol"/>
              </a:rPr>
              <a:t>® </a:t>
            </a:r>
            <a:r>
              <a:t>matrix is </a:t>
            </a:r>
            <a:r>
              <a:rPr b="1"/>
              <a:t>symmetric</a:t>
            </a:r>
          </a:p>
          <a:p>
            <a:pPr marL="685800" lvl="1" indent="-228600">
              <a:lnSpc>
                <a:spcPct val="90000"/>
              </a:lnSpc>
              <a:spcBef>
                <a:spcPts val="500"/>
              </a:spcBef>
              <a:buSzPct val="100000"/>
              <a:buFont typeface="Arial"/>
              <a:buChar char="•"/>
              <a:defRPr sz="2400"/>
            </a:pPr>
            <a:r>
              <a:t>No self-loops </a:t>
            </a:r>
            <a:r>
              <a:rPr>
                <a:latin typeface="Symbol"/>
                <a:ea typeface="Symbol"/>
                <a:cs typeface="Symbol"/>
                <a:sym typeface="Symbol"/>
              </a:rPr>
              <a:t>® </a:t>
            </a:r>
            <a:r>
              <a:t>don’t need diagonal</a:t>
            </a:r>
          </a:p>
        </p:txBody>
      </p:sp>
      <p:sp>
        <p:nvSpPr>
          <p:cNvPr id="59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95"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18</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602" name="Example:"/>
          <p:cNvSpPr txBox="1">
            <a:spLocks noGrp="1"/>
          </p:cNvSpPr>
          <p:nvPr>
            <p:ph type="body" idx="1"/>
          </p:nvPr>
        </p:nvSpPr>
        <p:spPr>
          <a:xfrm>
            <a:off x="838200" y="1647930"/>
            <a:ext cx="10515600" cy="4529033"/>
          </a:xfrm>
          <a:prstGeom prst="rect">
            <a:avLst/>
          </a:prstGeom>
        </p:spPr>
        <p:txBody>
          <a:bodyPr/>
          <a:lstStyle/>
          <a:p>
            <a:r>
              <a:t>Example:</a:t>
            </a:r>
          </a:p>
        </p:txBody>
      </p:sp>
      <p:grpSp>
        <p:nvGrpSpPr>
          <p:cNvPr id="605" name="Group"/>
          <p:cNvGrpSpPr/>
          <p:nvPr/>
        </p:nvGrpSpPr>
        <p:grpSpPr>
          <a:xfrm>
            <a:off x="3581400" y="2514600"/>
            <a:ext cx="609600" cy="609600"/>
            <a:chOff x="0" y="0"/>
            <a:chExt cx="609600" cy="609600"/>
          </a:xfrm>
        </p:grpSpPr>
        <p:sp>
          <p:nvSpPr>
            <p:cNvPr id="603"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04" name="1"/>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1</a:t>
              </a:r>
            </a:p>
          </p:txBody>
        </p:sp>
      </p:grpSp>
      <p:grpSp>
        <p:nvGrpSpPr>
          <p:cNvPr id="608" name="Group"/>
          <p:cNvGrpSpPr/>
          <p:nvPr/>
        </p:nvGrpSpPr>
        <p:grpSpPr>
          <a:xfrm>
            <a:off x="2438400" y="3581400"/>
            <a:ext cx="609600" cy="609600"/>
            <a:chOff x="0" y="0"/>
            <a:chExt cx="609600" cy="609600"/>
          </a:xfrm>
        </p:grpSpPr>
        <p:sp>
          <p:nvSpPr>
            <p:cNvPr id="606"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07" name="2"/>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2</a:t>
              </a:r>
            </a:p>
          </p:txBody>
        </p:sp>
      </p:grpSp>
      <p:grpSp>
        <p:nvGrpSpPr>
          <p:cNvPr id="611" name="Group"/>
          <p:cNvGrpSpPr/>
          <p:nvPr/>
        </p:nvGrpSpPr>
        <p:grpSpPr>
          <a:xfrm>
            <a:off x="4724400" y="3581400"/>
            <a:ext cx="609600" cy="609600"/>
            <a:chOff x="0" y="0"/>
            <a:chExt cx="609600" cy="609600"/>
          </a:xfrm>
        </p:grpSpPr>
        <p:sp>
          <p:nvSpPr>
            <p:cNvPr id="609"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10" name="4"/>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4</a:t>
              </a:r>
            </a:p>
          </p:txBody>
        </p:sp>
      </p:grpSp>
      <p:grpSp>
        <p:nvGrpSpPr>
          <p:cNvPr id="614" name="Group"/>
          <p:cNvGrpSpPr/>
          <p:nvPr/>
        </p:nvGrpSpPr>
        <p:grpSpPr>
          <a:xfrm>
            <a:off x="3581400" y="4648200"/>
            <a:ext cx="609600" cy="609600"/>
            <a:chOff x="0" y="0"/>
            <a:chExt cx="609600" cy="609600"/>
          </a:xfrm>
        </p:grpSpPr>
        <p:sp>
          <p:nvSpPr>
            <p:cNvPr id="612"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613" name="3"/>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3</a:t>
              </a:r>
            </a:p>
          </p:txBody>
        </p:sp>
      </p:grpSp>
      <p:sp>
        <p:nvSpPr>
          <p:cNvPr id="657" name="Connection Line"/>
          <p:cNvSpPr/>
          <p:nvPr/>
        </p:nvSpPr>
        <p:spPr>
          <a:xfrm>
            <a:off x="2976671" y="30373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ln>
        </p:spPr>
        <p:txBody>
          <a:bodyPr/>
          <a:lstStyle/>
          <a:p>
            <a:endParaRPr/>
          </a:p>
        </p:txBody>
      </p:sp>
      <p:sp>
        <p:nvSpPr>
          <p:cNvPr id="658" name="Connection Line"/>
          <p:cNvSpPr/>
          <p:nvPr/>
        </p:nvSpPr>
        <p:spPr>
          <a:xfrm>
            <a:off x="2976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44546A"/>
            </a:solidFill>
          </a:ln>
        </p:spPr>
        <p:txBody>
          <a:bodyPr/>
          <a:lstStyle/>
          <a:p>
            <a:endParaRPr/>
          </a:p>
        </p:txBody>
      </p:sp>
      <p:sp>
        <p:nvSpPr>
          <p:cNvPr id="659" name="Connection Line"/>
          <p:cNvSpPr/>
          <p:nvPr/>
        </p:nvSpPr>
        <p:spPr>
          <a:xfrm>
            <a:off x="4119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ln>
        </p:spPr>
        <p:txBody>
          <a:bodyPr/>
          <a:lstStyle/>
          <a:p>
            <a:endParaRPr/>
          </a:p>
        </p:txBody>
      </p:sp>
      <p:sp>
        <p:nvSpPr>
          <p:cNvPr id="660" name="Connection Line"/>
          <p:cNvSpPr/>
          <p:nvPr/>
        </p:nvSpPr>
        <p:spPr>
          <a:xfrm>
            <a:off x="3886200" y="3138487"/>
            <a:ext cx="0" cy="1495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44546A"/>
            </a:solidFill>
          </a:ln>
        </p:spPr>
        <p:txBody>
          <a:bodyPr/>
          <a:lstStyle/>
          <a:p>
            <a:endParaRPr/>
          </a:p>
        </p:txBody>
      </p:sp>
      <p:sp>
        <p:nvSpPr>
          <p:cNvPr id="619" name="5"/>
          <p:cNvSpPr txBox="1"/>
          <p:nvPr/>
        </p:nvSpPr>
        <p:spPr>
          <a:xfrm>
            <a:off x="3068954" y="3032125"/>
            <a:ext cx="269241" cy="45841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600" b="1" i="1">
                <a:solidFill>
                  <a:srgbClr val="44546A"/>
                </a:solidFill>
                <a:latin typeface="Times New Roman"/>
                <a:ea typeface="Times New Roman"/>
                <a:cs typeface="Times New Roman"/>
                <a:sym typeface="Times New Roman"/>
              </a:defRPr>
            </a:lvl1pPr>
          </a:lstStyle>
          <a:p>
            <a:pPr>
              <a:defRPr i="0">
                <a:solidFill>
                  <a:srgbClr val="000000"/>
                </a:solidFill>
                <a:latin typeface="Calibri"/>
                <a:ea typeface="Calibri"/>
                <a:cs typeface="Calibri"/>
                <a:sym typeface="Calibri"/>
              </a:defRPr>
            </a:pPr>
            <a:r>
              <a:rPr i="1">
                <a:solidFill>
                  <a:srgbClr val="44546A"/>
                </a:solidFill>
                <a:latin typeface="Times New Roman"/>
                <a:ea typeface="Times New Roman"/>
                <a:cs typeface="Times New Roman"/>
                <a:sym typeface="Times New Roman"/>
              </a:rPr>
              <a:t>5</a:t>
            </a:r>
          </a:p>
        </p:txBody>
      </p:sp>
      <p:sp>
        <p:nvSpPr>
          <p:cNvPr id="620" name="6"/>
          <p:cNvSpPr txBox="1"/>
          <p:nvPr/>
        </p:nvSpPr>
        <p:spPr>
          <a:xfrm>
            <a:off x="3977004" y="3565526"/>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rgbClr val="44546A"/>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44546A"/>
                </a:solidFill>
                <a:latin typeface="Times New Roman"/>
                <a:ea typeface="Times New Roman"/>
                <a:cs typeface="Times New Roman"/>
                <a:sym typeface="Times New Roman"/>
              </a:rPr>
              <a:t>6</a:t>
            </a:r>
          </a:p>
        </p:txBody>
      </p:sp>
      <p:sp>
        <p:nvSpPr>
          <p:cNvPr id="621" name="9"/>
          <p:cNvSpPr txBox="1"/>
          <p:nvPr/>
        </p:nvSpPr>
        <p:spPr>
          <a:xfrm>
            <a:off x="2954654" y="42672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rgbClr val="44546A"/>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44546A"/>
                </a:solidFill>
                <a:latin typeface="Times New Roman"/>
                <a:ea typeface="Times New Roman"/>
                <a:cs typeface="Times New Roman"/>
                <a:sym typeface="Times New Roman"/>
              </a:rPr>
              <a:t>9</a:t>
            </a:r>
          </a:p>
        </p:txBody>
      </p:sp>
      <p:sp>
        <p:nvSpPr>
          <p:cNvPr id="622" name="4"/>
          <p:cNvSpPr txBox="1"/>
          <p:nvPr/>
        </p:nvSpPr>
        <p:spPr>
          <a:xfrm>
            <a:off x="4537392" y="42672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rgbClr val="44546A"/>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44546A"/>
                </a:solidFill>
                <a:latin typeface="Times New Roman"/>
                <a:ea typeface="Times New Roman"/>
                <a:cs typeface="Times New Roman"/>
                <a:sym typeface="Times New Roman"/>
              </a:rPr>
              <a:t>4</a:t>
            </a:r>
          </a:p>
        </p:txBody>
      </p:sp>
      <p:sp>
        <p:nvSpPr>
          <p:cNvPr id="623" name="4"/>
          <p:cNvSpPr txBox="1"/>
          <p:nvPr/>
        </p:nvSpPr>
        <p:spPr>
          <a:xfrm>
            <a:off x="6248400" y="4770437"/>
            <a:ext cx="8382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4</a:t>
            </a:r>
          </a:p>
        </p:txBody>
      </p:sp>
      <p:sp>
        <p:nvSpPr>
          <p:cNvPr id="624" name="3"/>
          <p:cNvSpPr txBox="1"/>
          <p:nvPr/>
        </p:nvSpPr>
        <p:spPr>
          <a:xfrm>
            <a:off x="6248400" y="4130676"/>
            <a:ext cx="838200"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3</a:t>
            </a:r>
          </a:p>
        </p:txBody>
      </p:sp>
      <p:sp>
        <p:nvSpPr>
          <p:cNvPr id="625" name="2"/>
          <p:cNvSpPr txBox="1"/>
          <p:nvPr/>
        </p:nvSpPr>
        <p:spPr>
          <a:xfrm>
            <a:off x="6248400" y="3489325"/>
            <a:ext cx="838200"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2</a:t>
            </a:r>
          </a:p>
        </p:txBody>
      </p:sp>
      <p:grpSp>
        <p:nvGrpSpPr>
          <p:cNvPr id="642" name="Group"/>
          <p:cNvGrpSpPr/>
          <p:nvPr/>
        </p:nvGrpSpPr>
        <p:grpSpPr>
          <a:xfrm>
            <a:off x="7086600" y="2849564"/>
            <a:ext cx="3352800" cy="2407082"/>
            <a:chOff x="0" y="0"/>
            <a:chExt cx="3352800" cy="2407081"/>
          </a:xfrm>
        </p:grpSpPr>
        <p:sp>
          <p:nvSpPr>
            <p:cNvPr id="626" name="0"/>
            <p:cNvSpPr txBox="1"/>
            <p:nvPr/>
          </p:nvSpPr>
          <p:spPr>
            <a:xfrm>
              <a:off x="2514600" y="1920874"/>
              <a:ext cx="838200"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627" name="4"/>
            <p:cNvSpPr txBox="1"/>
            <p:nvPr/>
          </p:nvSpPr>
          <p:spPr>
            <a:xfrm>
              <a:off x="1676400" y="1920874"/>
              <a:ext cx="838200"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4</a:t>
              </a:r>
            </a:p>
          </p:txBody>
        </p:sp>
        <p:sp>
          <p:nvSpPr>
            <p:cNvPr id="628" name="0"/>
            <p:cNvSpPr txBox="1"/>
            <p:nvPr/>
          </p:nvSpPr>
          <p:spPr>
            <a:xfrm>
              <a:off x="762000" y="1920874"/>
              <a:ext cx="914400"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629" name="0"/>
            <p:cNvSpPr txBox="1"/>
            <p:nvPr/>
          </p:nvSpPr>
          <p:spPr>
            <a:xfrm>
              <a:off x="0" y="1920874"/>
              <a:ext cx="762000"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630" name="4"/>
            <p:cNvSpPr txBox="1"/>
            <p:nvPr/>
          </p:nvSpPr>
          <p:spPr>
            <a:xfrm>
              <a:off x="2514600" y="1281112"/>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4</a:t>
              </a:r>
            </a:p>
          </p:txBody>
        </p:sp>
        <p:sp>
          <p:nvSpPr>
            <p:cNvPr id="631" name="0"/>
            <p:cNvSpPr txBox="1"/>
            <p:nvPr/>
          </p:nvSpPr>
          <p:spPr>
            <a:xfrm>
              <a:off x="1676400" y="1281112"/>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632" name="9"/>
            <p:cNvSpPr txBox="1"/>
            <p:nvPr/>
          </p:nvSpPr>
          <p:spPr>
            <a:xfrm>
              <a:off x="762000" y="1281112"/>
              <a:ext cx="9144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9</a:t>
              </a:r>
            </a:p>
          </p:txBody>
        </p:sp>
        <p:sp>
          <p:nvSpPr>
            <p:cNvPr id="633" name="6"/>
            <p:cNvSpPr txBox="1"/>
            <p:nvPr/>
          </p:nvSpPr>
          <p:spPr>
            <a:xfrm>
              <a:off x="0" y="1281112"/>
              <a:ext cx="7620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6</a:t>
              </a:r>
            </a:p>
          </p:txBody>
        </p:sp>
        <p:sp>
          <p:nvSpPr>
            <p:cNvPr id="634" name="0"/>
            <p:cNvSpPr txBox="1"/>
            <p:nvPr/>
          </p:nvSpPr>
          <p:spPr>
            <a:xfrm>
              <a:off x="2514600" y="639762"/>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635" name="9"/>
            <p:cNvSpPr txBox="1"/>
            <p:nvPr/>
          </p:nvSpPr>
          <p:spPr>
            <a:xfrm>
              <a:off x="1676400" y="639762"/>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9</a:t>
              </a:r>
            </a:p>
          </p:txBody>
        </p:sp>
        <p:sp>
          <p:nvSpPr>
            <p:cNvPr id="636" name="0"/>
            <p:cNvSpPr txBox="1"/>
            <p:nvPr/>
          </p:nvSpPr>
          <p:spPr>
            <a:xfrm>
              <a:off x="762000" y="639762"/>
              <a:ext cx="9144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637" name="5"/>
            <p:cNvSpPr txBox="1"/>
            <p:nvPr/>
          </p:nvSpPr>
          <p:spPr>
            <a:xfrm>
              <a:off x="0" y="639762"/>
              <a:ext cx="7620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b="1">
                  <a:latin typeface="Arial"/>
                  <a:ea typeface="Arial"/>
                  <a:cs typeface="Arial"/>
                  <a:sym typeface="Arial"/>
                </a:defRPr>
              </a:lvl1pPr>
            </a:lstStyle>
            <a:p>
              <a:r>
                <a:t>5</a:t>
              </a:r>
            </a:p>
          </p:txBody>
        </p:sp>
        <p:sp>
          <p:nvSpPr>
            <p:cNvPr id="638" name="0"/>
            <p:cNvSpPr txBox="1"/>
            <p:nvPr/>
          </p:nvSpPr>
          <p:spPr>
            <a:xfrm>
              <a:off x="2514600" y="0"/>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639" name="6"/>
            <p:cNvSpPr txBox="1"/>
            <p:nvPr/>
          </p:nvSpPr>
          <p:spPr>
            <a:xfrm>
              <a:off x="1676400" y="0"/>
              <a:ext cx="8382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6</a:t>
              </a:r>
            </a:p>
          </p:txBody>
        </p:sp>
        <p:sp>
          <p:nvSpPr>
            <p:cNvPr id="640" name="5"/>
            <p:cNvSpPr txBox="1"/>
            <p:nvPr/>
          </p:nvSpPr>
          <p:spPr>
            <a:xfrm>
              <a:off x="762000" y="0"/>
              <a:ext cx="9144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b="1">
                  <a:latin typeface="Arial"/>
                  <a:ea typeface="Arial"/>
                  <a:cs typeface="Arial"/>
                  <a:sym typeface="Arial"/>
                </a:defRPr>
              </a:lvl1pPr>
            </a:lstStyle>
            <a:p>
              <a:r>
                <a:t>5</a:t>
              </a:r>
            </a:p>
          </p:txBody>
        </p:sp>
        <p:sp>
          <p:nvSpPr>
            <p:cNvPr id="641" name="0"/>
            <p:cNvSpPr txBox="1"/>
            <p:nvPr/>
          </p:nvSpPr>
          <p:spPr>
            <a:xfrm>
              <a:off x="0" y="0"/>
              <a:ext cx="762000"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grpSp>
      <p:sp>
        <p:nvSpPr>
          <p:cNvPr id="643" name="1"/>
          <p:cNvSpPr txBox="1"/>
          <p:nvPr/>
        </p:nvSpPr>
        <p:spPr>
          <a:xfrm>
            <a:off x="6248400" y="2849563"/>
            <a:ext cx="838200"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1</a:t>
            </a:r>
          </a:p>
        </p:txBody>
      </p:sp>
      <p:sp>
        <p:nvSpPr>
          <p:cNvPr id="644" name="4"/>
          <p:cNvSpPr txBox="1"/>
          <p:nvPr/>
        </p:nvSpPr>
        <p:spPr>
          <a:xfrm>
            <a:off x="9601200" y="2209800"/>
            <a:ext cx="8382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4</a:t>
            </a:r>
          </a:p>
        </p:txBody>
      </p:sp>
      <p:sp>
        <p:nvSpPr>
          <p:cNvPr id="645" name="3"/>
          <p:cNvSpPr txBox="1"/>
          <p:nvPr/>
        </p:nvSpPr>
        <p:spPr>
          <a:xfrm>
            <a:off x="8763000" y="2209800"/>
            <a:ext cx="8382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3</a:t>
            </a:r>
          </a:p>
        </p:txBody>
      </p:sp>
      <p:sp>
        <p:nvSpPr>
          <p:cNvPr id="646" name="2"/>
          <p:cNvSpPr txBox="1"/>
          <p:nvPr/>
        </p:nvSpPr>
        <p:spPr>
          <a:xfrm>
            <a:off x="7848600" y="2209800"/>
            <a:ext cx="9144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2</a:t>
            </a:r>
          </a:p>
        </p:txBody>
      </p:sp>
      <p:sp>
        <p:nvSpPr>
          <p:cNvPr id="647" name="1"/>
          <p:cNvSpPr txBox="1"/>
          <p:nvPr/>
        </p:nvSpPr>
        <p:spPr>
          <a:xfrm>
            <a:off x="7086600" y="2209800"/>
            <a:ext cx="7620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1</a:t>
            </a:r>
          </a:p>
        </p:txBody>
      </p:sp>
      <p:sp>
        <p:nvSpPr>
          <p:cNvPr id="648" name="A"/>
          <p:cNvSpPr txBox="1"/>
          <p:nvPr/>
        </p:nvSpPr>
        <p:spPr>
          <a:xfrm>
            <a:off x="6248400" y="2209800"/>
            <a:ext cx="838200" cy="4862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600"/>
              </a:spcBef>
              <a:defRPr sz="2800">
                <a:latin typeface="Arial"/>
                <a:ea typeface="Arial"/>
                <a:cs typeface="Arial"/>
                <a:sym typeface="Arial"/>
              </a:defRPr>
            </a:lvl1pPr>
          </a:lstStyle>
          <a:p>
            <a:r>
              <a:t>A</a:t>
            </a:r>
          </a:p>
        </p:txBody>
      </p:sp>
      <p:sp>
        <p:nvSpPr>
          <p:cNvPr id="649" name="Line"/>
          <p:cNvSpPr/>
          <p:nvPr/>
        </p:nvSpPr>
        <p:spPr>
          <a:xfrm>
            <a:off x="6248400" y="2849563"/>
            <a:ext cx="4191000" cy="1"/>
          </a:xfrm>
          <a:prstGeom prst="line">
            <a:avLst/>
          </a:prstGeom>
          <a:ln w="12700">
            <a:solidFill>
              <a:srgbClr val="000000"/>
            </a:solidFill>
          </a:ln>
        </p:spPr>
        <p:txBody>
          <a:bodyPr lIns="45719" rIns="45719"/>
          <a:lstStyle/>
          <a:p>
            <a:pPr defTabSz="457200">
              <a:defRPr sz="1200">
                <a:latin typeface="+mn-lt"/>
                <a:ea typeface="+mn-ea"/>
                <a:cs typeface="+mn-cs"/>
                <a:sym typeface="Helvetica"/>
              </a:defRPr>
            </a:pPr>
            <a:endParaRPr/>
          </a:p>
        </p:txBody>
      </p:sp>
      <p:sp>
        <p:nvSpPr>
          <p:cNvPr id="650" name="Line"/>
          <p:cNvSpPr/>
          <p:nvPr/>
        </p:nvSpPr>
        <p:spPr>
          <a:xfrm>
            <a:off x="6248400" y="5410200"/>
            <a:ext cx="4191000" cy="0"/>
          </a:xfrm>
          <a:prstGeom prst="line">
            <a:avLst/>
          </a:prstGeom>
          <a:ln w="28575" cap="sq">
            <a:solidFill>
              <a:srgbClr val="000000"/>
            </a:solidFill>
          </a:ln>
        </p:spPr>
        <p:txBody>
          <a:bodyPr lIns="45719" rIns="45719"/>
          <a:lstStyle/>
          <a:p>
            <a:pPr defTabSz="457200">
              <a:defRPr sz="1200">
                <a:latin typeface="+mn-lt"/>
                <a:ea typeface="+mn-ea"/>
                <a:cs typeface="+mn-cs"/>
                <a:sym typeface="Helvetica"/>
              </a:defRPr>
            </a:pPr>
            <a:endParaRPr/>
          </a:p>
        </p:txBody>
      </p:sp>
      <p:sp>
        <p:nvSpPr>
          <p:cNvPr id="651" name="Line"/>
          <p:cNvSpPr/>
          <p:nvPr/>
        </p:nvSpPr>
        <p:spPr>
          <a:xfrm>
            <a:off x="7086600" y="2209800"/>
            <a:ext cx="0" cy="3200400"/>
          </a:xfrm>
          <a:prstGeom prst="line">
            <a:avLst/>
          </a:prstGeom>
          <a:ln w="12700">
            <a:solidFill>
              <a:srgbClr val="000000"/>
            </a:solidFill>
          </a:ln>
        </p:spPr>
        <p:txBody>
          <a:bodyPr lIns="45719" rIns="45719"/>
          <a:lstStyle/>
          <a:p>
            <a:pPr defTabSz="457200">
              <a:defRPr sz="1200">
                <a:latin typeface="+mn-lt"/>
                <a:ea typeface="+mn-ea"/>
                <a:cs typeface="+mn-cs"/>
                <a:sym typeface="Helvetica"/>
              </a:defRPr>
            </a:pPr>
            <a:endParaRPr/>
          </a:p>
        </p:txBody>
      </p:sp>
      <p:sp>
        <p:nvSpPr>
          <p:cNvPr id="652" name="Line"/>
          <p:cNvSpPr/>
          <p:nvPr/>
        </p:nvSpPr>
        <p:spPr>
          <a:xfrm>
            <a:off x="10439400" y="2209800"/>
            <a:ext cx="0" cy="3200400"/>
          </a:xfrm>
          <a:prstGeom prst="line">
            <a:avLst/>
          </a:prstGeom>
          <a:ln w="28575" cap="sq">
            <a:solidFill>
              <a:srgbClr val="000000"/>
            </a:solidFill>
          </a:ln>
        </p:spPr>
        <p:txBody>
          <a:bodyPr lIns="45719" rIns="45719"/>
          <a:lstStyle/>
          <a:p>
            <a:pPr defTabSz="457200">
              <a:defRPr sz="1200">
                <a:latin typeface="+mn-lt"/>
                <a:ea typeface="+mn-ea"/>
                <a:cs typeface="+mn-cs"/>
                <a:sym typeface="Helvetica"/>
              </a:defRPr>
            </a:pPr>
            <a:endParaRPr/>
          </a:p>
        </p:txBody>
      </p:sp>
      <p:sp>
        <p:nvSpPr>
          <p:cNvPr id="653" name="Weighted graph"/>
          <p:cNvSpPr txBox="1"/>
          <p:nvPr/>
        </p:nvSpPr>
        <p:spPr>
          <a:xfrm>
            <a:off x="2803525" y="5486400"/>
            <a:ext cx="1582898" cy="3708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Weighted graph</a:t>
            </a:r>
          </a:p>
        </p:txBody>
      </p:sp>
      <p:sp>
        <p:nvSpPr>
          <p:cNvPr id="65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655"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19</a:t>
            </a:fld>
            <a:endParaRPr/>
          </a:p>
        </p:txBody>
      </p:sp>
      <p:sp>
        <p:nvSpPr>
          <p:cNvPr id="656" name="(Undirected) Graphs: Adjacency Matrix"/>
          <p:cNvSpPr txBox="1">
            <a:spLocks noGrp="1"/>
          </p:cNvSpPr>
          <p:nvPr>
            <p:ph type="title"/>
          </p:nvPr>
        </p:nvSpPr>
        <p:spPr>
          <a:xfrm>
            <a:off x="838200" y="365125"/>
            <a:ext cx="10515600" cy="981354"/>
          </a:xfrm>
          <a:prstGeom prst="rect">
            <a:avLst/>
          </a:prstGeom>
        </p:spPr>
        <p:txBody>
          <a:bodyPr/>
          <a:lstStyle/>
          <a:p>
            <a:r>
              <a:t>(Undirected) Graphs: Adjacency Matrix</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232" name="Graphs and Trees"/>
          <p:cNvSpPr txBox="1">
            <a:spLocks noGrp="1"/>
          </p:cNvSpPr>
          <p:nvPr>
            <p:ph type="title"/>
          </p:nvPr>
        </p:nvSpPr>
        <p:spPr>
          <a:xfrm>
            <a:off x="1919288" y="1"/>
            <a:ext cx="8170862" cy="944563"/>
          </a:xfrm>
          <a:prstGeom prst="rect">
            <a:avLst/>
          </a:prstGeom>
        </p:spPr>
        <p:txBody>
          <a:bodyPr/>
          <a:lstStyle>
            <a:lvl1pPr>
              <a:defRPr sz="4000">
                <a:latin typeface="Calibri"/>
                <a:ea typeface="Calibri"/>
                <a:cs typeface="Calibri"/>
                <a:sym typeface="Calibri"/>
              </a:defRPr>
            </a:lvl1pPr>
          </a:lstStyle>
          <a:p>
            <a:pPr>
              <a:defRPr sz="4400">
                <a:latin typeface="Calibri Light"/>
                <a:ea typeface="Calibri Light"/>
                <a:cs typeface="Calibri Light"/>
                <a:sym typeface="Calibri Light"/>
              </a:defRPr>
            </a:pPr>
            <a:r>
              <a:rPr sz="4000">
                <a:latin typeface="Calibri"/>
                <a:ea typeface="Calibri"/>
                <a:cs typeface="Calibri"/>
                <a:sym typeface="Calibri"/>
              </a:rPr>
              <a:t>Graphs and Trees</a:t>
            </a:r>
          </a:p>
        </p:txBody>
      </p:sp>
      <p:sp>
        <p:nvSpPr>
          <p:cNvPr id="233" name="A path that begins and ends at the same node is called a cycle.  Example:…"/>
          <p:cNvSpPr txBox="1">
            <a:spLocks noGrp="1"/>
          </p:cNvSpPr>
          <p:nvPr>
            <p:ph type="body" idx="1"/>
          </p:nvPr>
        </p:nvSpPr>
        <p:spPr>
          <a:xfrm>
            <a:off x="1088020" y="908050"/>
            <a:ext cx="10012103" cy="5949950"/>
          </a:xfrm>
          <a:prstGeom prst="rect">
            <a:avLst/>
          </a:prstGeom>
        </p:spPr>
        <p:txBody>
          <a:bodyPr/>
          <a:lstStyle/>
          <a:p>
            <a:r>
              <a:t>A path that begins and ends at the same node is called a </a:t>
            </a:r>
            <a:r>
              <a:rPr i="1">
                <a:solidFill>
                  <a:schemeClr val="accent2"/>
                </a:solidFill>
              </a:rPr>
              <a:t>cycle</a:t>
            </a:r>
            <a:r>
              <a:t>.  </a:t>
            </a:r>
            <a:r>
              <a:rPr i="1"/>
              <a:t>Example:</a:t>
            </a:r>
          </a:p>
          <a:p>
            <a:pPr>
              <a:buSzTx/>
              <a:buNone/>
            </a:pPr>
            <a:endParaRPr i="1"/>
          </a:p>
          <a:p>
            <a:pPr>
              <a:buSzTx/>
              <a:buNone/>
            </a:pPr>
            <a:endParaRPr i="1"/>
          </a:p>
          <a:p>
            <a:pPr>
              <a:buClr>
                <a:schemeClr val="accent2"/>
              </a:buClr>
            </a:pPr>
            <a:r>
              <a:rPr i="1">
                <a:solidFill>
                  <a:schemeClr val="accent2"/>
                </a:solidFill>
              </a:rPr>
              <a:t>Two nodes are connected</a:t>
            </a:r>
            <a:r>
              <a:t> if there is a path between them.</a:t>
            </a:r>
          </a:p>
          <a:p>
            <a:pPr>
              <a:buClr>
                <a:schemeClr val="accent2"/>
              </a:buClr>
            </a:pPr>
            <a:r>
              <a:rPr i="1">
                <a:solidFill>
                  <a:schemeClr val="accent2"/>
                </a:solidFill>
              </a:rPr>
              <a:t>A graph is connected</a:t>
            </a:r>
            <a:r>
              <a:t> if every pair of its nodes is connected. </a:t>
            </a:r>
          </a:p>
          <a:p>
            <a:r>
              <a:t>A graph is </a:t>
            </a:r>
            <a:r>
              <a:rPr i="1">
                <a:solidFill>
                  <a:schemeClr val="accent2"/>
                </a:solidFill>
              </a:rPr>
              <a:t>acyclic</a:t>
            </a:r>
            <a:r>
              <a:t> if it doesn’t have any cycle.</a:t>
            </a:r>
          </a:p>
          <a:p>
            <a:r>
              <a:rPr i="1">
                <a:solidFill>
                  <a:schemeClr val="accent2"/>
                </a:solidFill>
              </a:rPr>
              <a:t>tree </a:t>
            </a:r>
            <a:r>
              <a:t>is connected, acyclic graph.  |E| = |V| -1</a:t>
            </a:r>
          </a:p>
        </p:txBody>
      </p:sp>
      <p:grpSp>
        <p:nvGrpSpPr>
          <p:cNvPr id="240" name="Group"/>
          <p:cNvGrpSpPr/>
          <p:nvPr/>
        </p:nvGrpSpPr>
        <p:grpSpPr>
          <a:xfrm>
            <a:off x="3827202" y="1592019"/>
            <a:ext cx="1657352" cy="1116013"/>
            <a:chOff x="0" y="0"/>
            <a:chExt cx="1657351" cy="1116011"/>
          </a:xfrm>
        </p:grpSpPr>
        <p:sp>
          <p:nvSpPr>
            <p:cNvPr id="234" name="Oval"/>
            <p:cNvSpPr/>
            <p:nvPr/>
          </p:nvSpPr>
          <p:spPr>
            <a:xfrm>
              <a:off x="-1" y="576262"/>
              <a:ext cx="396878" cy="360363"/>
            </a:xfrm>
            <a:prstGeom prst="ellipse">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235" name="Oval"/>
            <p:cNvSpPr/>
            <p:nvPr/>
          </p:nvSpPr>
          <p:spPr>
            <a:xfrm>
              <a:off x="863600" y="-1"/>
              <a:ext cx="396877" cy="360363"/>
            </a:xfrm>
            <a:prstGeom prst="ellipse">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236" name="Oval"/>
            <p:cNvSpPr/>
            <p:nvPr/>
          </p:nvSpPr>
          <p:spPr>
            <a:xfrm>
              <a:off x="1260475" y="755649"/>
              <a:ext cx="396877" cy="360363"/>
            </a:xfrm>
            <a:prstGeom prst="ellipse">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237" name="Line"/>
            <p:cNvSpPr/>
            <p:nvPr/>
          </p:nvSpPr>
          <p:spPr>
            <a:xfrm flipV="1">
              <a:off x="323849" y="287337"/>
              <a:ext cx="576263" cy="360363"/>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38" name="Line"/>
            <p:cNvSpPr/>
            <p:nvPr/>
          </p:nvSpPr>
          <p:spPr>
            <a:xfrm>
              <a:off x="1187450" y="360362"/>
              <a:ext cx="180976" cy="431800"/>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39" name="Line"/>
            <p:cNvSpPr/>
            <p:nvPr/>
          </p:nvSpPr>
          <p:spPr>
            <a:xfrm flipH="1" flipV="1">
              <a:off x="323850" y="863600"/>
              <a:ext cx="900113" cy="71438"/>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241" name="Oval"/>
          <p:cNvSpPr/>
          <p:nvPr/>
        </p:nvSpPr>
        <p:spPr>
          <a:xfrm>
            <a:off x="3900489" y="5855318"/>
            <a:ext cx="396875" cy="360363"/>
          </a:xfrm>
          <a:prstGeom prst="ellipse">
            <a:avLst/>
          </a:prstGeom>
          <a:solidFill>
            <a:srgbClr val="FFFFFF"/>
          </a:solidFill>
          <a:ln>
            <a:solidFill>
              <a:srgbClr val="000000"/>
            </a:solidFill>
          </a:ln>
        </p:spPr>
        <p:txBody>
          <a:bodyPr lIns="45719" rIns="45719" anchor="ctr"/>
          <a:lstStyle/>
          <a:p>
            <a:endParaRPr/>
          </a:p>
        </p:txBody>
      </p:sp>
      <p:sp>
        <p:nvSpPr>
          <p:cNvPr id="242" name="Oval"/>
          <p:cNvSpPr/>
          <p:nvPr/>
        </p:nvSpPr>
        <p:spPr>
          <a:xfrm>
            <a:off x="4475164" y="5099668"/>
            <a:ext cx="396875" cy="360363"/>
          </a:xfrm>
          <a:prstGeom prst="ellipse">
            <a:avLst/>
          </a:prstGeom>
          <a:solidFill>
            <a:srgbClr val="FFFFFF"/>
          </a:solidFill>
          <a:ln>
            <a:solidFill>
              <a:srgbClr val="000000"/>
            </a:solidFill>
          </a:ln>
        </p:spPr>
        <p:txBody>
          <a:bodyPr lIns="45719" rIns="45719" anchor="ctr"/>
          <a:lstStyle/>
          <a:p>
            <a:endParaRPr/>
          </a:p>
        </p:txBody>
      </p:sp>
      <p:sp>
        <p:nvSpPr>
          <p:cNvPr id="243" name="Oval"/>
          <p:cNvSpPr/>
          <p:nvPr/>
        </p:nvSpPr>
        <p:spPr>
          <a:xfrm>
            <a:off x="3467101" y="5063156"/>
            <a:ext cx="396875" cy="360365"/>
          </a:xfrm>
          <a:prstGeom prst="ellipse">
            <a:avLst/>
          </a:prstGeom>
          <a:solidFill>
            <a:srgbClr val="FFFFFF"/>
          </a:solidFill>
          <a:ln>
            <a:solidFill>
              <a:srgbClr val="000000"/>
            </a:solidFill>
          </a:ln>
        </p:spPr>
        <p:txBody>
          <a:bodyPr lIns="45719" rIns="45719" anchor="ctr"/>
          <a:lstStyle/>
          <a:p>
            <a:endParaRPr/>
          </a:p>
        </p:txBody>
      </p:sp>
      <p:sp>
        <p:nvSpPr>
          <p:cNvPr id="244" name="Oval"/>
          <p:cNvSpPr/>
          <p:nvPr/>
        </p:nvSpPr>
        <p:spPr>
          <a:xfrm>
            <a:off x="5051426" y="5710856"/>
            <a:ext cx="396875" cy="360365"/>
          </a:xfrm>
          <a:prstGeom prst="ellipse">
            <a:avLst/>
          </a:prstGeom>
          <a:solidFill>
            <a:srgbClr val="FFFFFF"/>
          </a:solidFill>
          <a:ln>
            <a:solidFill>
              <a:srgbClr val="000000"/>
            </a:solidFill>
          </a:ln>
        </p:spPr>
        <p:txBody>
          <a:bodyPr lIns="45719" rIns="45719" anchor="ctr"/>
          <a:lstStyle/>
          <a:p>
            <a:endParaRPr/>
          </a:p>
        </p:txBody>
      </p:sp>
      <p:sp>
        <p:nvSpPr>
          <p:cNvPr id="245" name="Oval"/>
          <p:cNvSpPr/>
          <p:nvPr/>
        </p:nvSpPr>
        <p:spPr>
          <a:xfrm>
            <a:off x="5519739" y="5099668"/>
            <a:ext cx="396875" cy="360363"/>
          </a:xfrm>
          <a:prstGeom prst="ellipse">
            <a:avLst/>
          </a:prstGeom>
          <a:solidFill>
            <a:srgbClr val="FFFFFF"/>
          </a:solidFill>
          <a:ln>
            <a:solidFill>
              <a:srgbClr val="000000"/>
            </a:solidFill>
          </a:ln>
        </p:spPr>
        <p:txBody>
          <a:bodyPr lIns="45719" rIns="45719" anchor="ctr"/>
          <a:lstStyle/>
          <a:p>
            <a:endParaRPr/>
          </a:p>
        </p:txBody>
      </p:sp>
      <p:sp>
        <p:nvSpPr>
          <p:cNvPr id="246" name="Oval"/>
          <p:cNvSpPr/>
          <p:nvPr/>
        </p:nvSpPr>
        <p:spPr>
          <a:xfrm>
            <a:off x="6059489" y="5783881"/>
            <a:ext cx="396875" cy="360365"/>
          </a:xfrm>
          <a:prstGeom prst="ellipse">
            <a:avLst/>
          </a:prstGeom>
          <a:solidFill>
            <a:srgbClr val="FFFFFF"/>
          </a:solidFill>
          <a:ln>
            <a:solidFill>
              <a:srgbClr val="000000"/>
            </a:solidFill>
          </a:ln>
        </p:spPr>
        <p:txBody>
          <a:bodyPr lIns="45719" rIns="45719" anchor="ctr"/>
          <a:lstStyle/>
          <a:p>
            <a:endParaRPr/>
          </a:p>
        </p:txBody>
      </p:sp>
      <p:sp>
        <p:nvSpPr>
          <p:cNvPr id="247" name="Oval"/>
          <p:cNvSpPr/>
          <p:nvPr/>
        </p:nvSpPr>
        <p:spPr>
          <a:xfrm>
            <a:off x="6383339" y="5099668"/>
            <a:ext cx="396875" cy="360363"/>
          </a:xfrm>
          <a:prstGeom prst="ellipse">
            <a:avLst/>
          </a:prstGeom>
          <a:solidFill>
            <a:srgbClr val="FFFFFF"/>
          </a:solidFill>
          <a:ln>
            <a:solidFill>
              <a:srgbClr val="000000"/>
            </a:solidFill>
          </a:ln>
        </p:spPr>
        <p:txBody>
          <a:bodyPr lIns="45719" rIns="45719" anchor="ctr"/>
          <a:lstStyle/>
          <a:p>
            <a:endParaRPr/>
          </a:p>
        </p:txBody>
      </p:sp>
      <p:sp>
        <p:nvSpPr>
          <p:cNvPr id="248" name="Line"/>
          <p:cNvSpPr/>
          <p:nvPr/>
        </p:nvSpPr>
        <p:spPr>
          <a:xfrm flipV="1">
            <a:off x="4259263" y="5423519"/>
            <a:ext cx="323850" cy="503238"/>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49" name="Line"/>
          <p:cNvSpPr/>
          <p:nvPr/>
        </p:nvSpPr>
        <p:spPr>
          <a:xfrm>
            <a:off x="3863975" y="5242543"/>
            <a:ext cx="647700" cy="1"/>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50" name="Line"/>
          <p:cNvSpPr/>
          <p:nvPr/>
        </p:nvSpPr>
        <p:spPr>
          <a:xfrm flipV="1">
            <a:off x="5411788" y="5423518"/>
            <a:ext cx="252412" cy="360363"/>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51" name="Line"/>
          <p:cNvSpPr/>
          <p:nvPr/>
        </p:nvSpPr>
        <p:spPr>
          <a:xfrm>
            <a:off x="5880100" y="5423519"/>
            <a:ext cx="287338" cy="395288"/>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52" name="Line"/>
          <p:cNvSpPr/>
          <p:nvPr/>
        </p:nvSpPr>
        <p:spPr>
          <a:xfrm>
            <a:off x="5916614" y="5207618"/>
            <a:ext cx="503237" cy="1"/>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53"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25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2</a:t>
            </a:fld>
            <a:endParaRPr/>
          </a:p>
        </p:txBody>
      </p:sp>
      <p:sp>
        <p:nvSpPr>
          <p:cNvPr id="255" name="Line"/>
          <p:cNvSpPr/>
          <p:nvPr/>
        </p:nvSpPr>
        <p:spPr>
          <a:xfrm>
            <a:off x="4800601" y="5423518"/>
            <a:ext cx="358774" cy="360363"/>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23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23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2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1" build="p" bldLvl="5"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663" name="Graphs: Adjacency Matrix"/>
          <p:cNvSpPr txBox="1">
            <a:spLocks noGrp="1"/>
          </p:cNvSpPr>
          <p:nvPr>
            <p:ph type="title"/>
          </p:nvPr>
        </p:nvSpPr>
        <p:spPr>
          <a:xfrm>
            <a:off x="838200" y="365125"/>
            <a:ext cx="10515600" cy="981354"/>
          </a:xfrm>
          <a:prstGeom prst="rect">
            <a:avLst/>
          </a:prstGeom>
        </p:spPr>
        <p:txBody>
          <a:bodyPr/>
          <a:lstStyle/>
          <a:p>
            <a:r>
              <a:t>Graphs: Adjacency Matrix</a:t>
            </a:r>
          </a:p>
        </p:txBody>
      </p:sp>
      <p:sp>
        <p:nvSpPr>
          <p:cNvPr id="664" name="Time to answer if there is an edge between vertex u and v: Θ(1)…"/>
          <p:cNvSpPr txBox="1">
            <a:spLocks noGrp="1"/>
          </p:cNvSpPr>
          <p:nvPr>
            <p:ph type="body" idx="1"/>
          </p:nvPr>
        </p:nvSpPr>
        <p:spPr>
          <a:xfrm>
            <a:off x="838200" y="1647930"/>
            <a:ext cx="10515600" cy="4529033"/>
          </a:xfrm>
          <a:prstGeom prst="rect">
            <a:avLst/>
          </a:prstGeom>
        </p:spPr>
        <p:txBody>
          <a:bodyPr/>
          <a:lstStyle/>
          <a:p>
            <a:r>
              <a:t>Time to answer if there is an edge between vertex u and v: Θ(1)</a:t>
            </a:r>
          </a:p>
          <a:p>
            <a:r>
              <a:t>Memory required: Θ(n</a:t>
            </a:r>
            <a:r>
              <a:rPr baseline="30000"/>
              <a:t>2</a:t>
            </a:r>
            <a:r>
              <a:t>) regardless of |E|</a:t>
            </a:r>
          </a:p>
          <a:p>
            <a:pPr marL="685800" lvl="1" indent="-228600">
              <a:spcBef>
                <a:spcPts val="500"/>
              </a:spcBef>
              <a:defRPr sz="2400"/>
            </a:pPr>
            <a:r>
              <a:t>Usually too much storage for large graphs</a:t>
            </a:r>
          </a:p>
          <a:p>
            <a:pPr marL="685800" lvl="1" indent="-228600">
              <a:spcBef>
                <a:spcPts val="500"/>
              </a:spcBef>
              <a:defRPr sz="2400"/>
            </a:pPr>
            <a:r>
              <a:t>But can be very efficient for small graphs</a:t>
            </a:r>
          </a:p>
          <a:p>
            <a:r>
              <a:t>Most large interesting graphs are sparse</a:t>
            </a:r>
          </a:p>
          <a:p>
            <a:pPr marL="685800" lvl="1" indent="-228600">
              <a:spcBef>
                <a:spcPts val="500"/>
              </a:spcBef>
              <a:defRPr sz="2400"/>
            </a:pPr>
            <a:r>
              <a:t>E.g., road networks (due to limit on junctions)</a:t>
            </a:r>
          </a:p>
          <a:p>
            <a:pPr marL="685800" lvl="1" indent="-228600">
              <a:spcBef>
                <a:spcPts val="500"/>
              </a:spcBef>
              <a:defRPr sz="2400"/>
            </a:pPr>
            <a:r>
              <a:t>For this reason the </a:t>
            </a:r>
            <a:r>
              <a:rPr b="1" i="1">
                <a:solidFill>
                  <a:srgbClr val="44546A"/>
                </a:solidFill>
              </a:rPr>
              <a:t>adjacency list</a:t>
            </a:r>
            <a:r>
              <a:t> is often a more appropriate representation</a:t>
            </a:r>
          </a:p>
        </p:txBody>
      </p:sp>
      <p:sp>
        <p:nvSpPr>
          <p:cNvPr id="66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66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669" name="Graphs: Adjacency Matrix"/>
          <p:cNvSpPr txBox="1">
            <a:spLocks noGrp="1"/>
          </p:cNvSpPr>
          <p:nvPr>
            <p:ph type="title"/>
          </p:nvPr>
        </p:nvSpPr>
        <p:spPr>
          <a:xfrm>
            <a:off x="838200" y="365125"/>
            <a:ext cx="10515600" cy="981354"/>
          </a:xfrm>
          <a:prstGeom prst="rect">
            <a:avLst/>
          </a:prstGeom>
        </p:spPr>
        <p:txBody>
          <a:bodyPr/>
          <a:lstStyle/>
          <a:p>
            <a:r>
              <a:t>Graphs: Adjacency Matrix</a:t>
            </a:r>
          </a:p>
        </p:txBody>
      </p:sp>
      <p:sp>
        <p:nvSpPr>
          <p:cNvPr id="670" name="The adjacency matrix is a dense representation…"/>
          <p:cNvSpPr txBox="1">
            <a:spLocks noGrp="1"/>
          </p:cNvSpPr>
          <p:nvPr>
            <p:ph type="body" idx="1"/>
          </p:nvPr>
        </p:nvSpPr>
        <p:spPr>
          <a:xfrm>
            <a:off x="838200" y="1647930"/>
            <a:ext cx="10515600" cy="4529033"/>
          </a:xfrm>
          <a:prstGeom prst="rect">
            <a:avLst/>
          </a:prstGeom>
        </p:spPr>
        <p:txBody>
          <a:bodyPr/>
          <a:lstStyle/>
          <a:p>
            <a:r>
              <a:t>The adjacency matrix is a dense representation</a:t>
            </a:r>
          </a:p>
          <a:p>
            <a:pPr marL="685800" lvl="1" indent="-228600">
              <a:spcBef>
                <a:spcPts val="500"/>
              </a:spcBef>
              <a:defRPr sz="2400"/>
            </a:pPr>
            <a:r>
              <a:t>Usually too much storage for large graphs</a:t>
            </a:r>
          </a:p>
          <a:p>
            <a:pPr marL="685800" lvl="1" indent="-228600">
              <a:spcBef>
                <a:spcPts val="500"/>
              </a:spcBef>
              <a:defRPr sz="2400"/>
            </a:pPr>
            <a:r>
              <a:t>But can be very efficient for small graphs</a:t>
            </a:r>
          </a:p>
          <a:p>
            <a:r>
              <a:t>Most large interesting graphs are sparse</a:t>
            </a:r>
          </a:p>
          <a:p>
            <a:pPr marL="685800" lvl="1" indent="-228600">
              <a:spcBef>
                <a:spcPts val="500"/>
              </a:spcBef>
              <a:defRPr sz="2400"/>
            </a:pPr>
            <a:r>
              <a:t>E.g., planar graphs, in which no edges cross, have |E| = O(|V|) by Euler’s formula</a:t>
            </a:r>
          </a:p>
          <a:p>
            <a:pPr marL="685800" lvl="1" indent="-228600">
              <a:spcBef>
                <a:spcPts val="500"/>
              </a:spcBef>
              <a:defRPr sz="2400"/>
            </a:pPr>
            <a:r>
              <a:t>For this reason the </a:t>
            </a:r>
            <a:r>
              <a:rPr b="1" i="1">
                <a:solidFill>
                  <a:srgbClr val="44546A"/>
                </a:solidFill>
              </a:rPr>
              <a:t>adjacency list</a:t>
            </a:r>
            <a:r>
              <a:t> is often a more appropriate representation</a:t>
            </a:r>
          </a:p>
        </p:txBody>
      </p:sp>
      <p:sp>
        <p:nvSpPr>
          <p:cNvPr id="67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672"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675" name="Graphs: Adjacency List"/>
          <p:cNvSpPr txBox="1">
            <a:spLocks noGrp="1"/>
          </p:cNvSpPr>
          <p:nvPr>
            <p:ph type="title"/>
          </p:nvPr>
        </p:nvSpPr>
        <p:spPr>
          <a:xfrm>
            <a:off x="838200" y="365125"/>
            <a:ext cx="10515600" cy="981354"/>
          </a:xfrm>
          <a:prstGeom prst="rect">
            <a:avLst/>
          </a:prstGeom>
        </p:spPr>
        <p:txBody>
          <a:bodyPr/>
          <a:lstStyle/>
          <a:p>
            <a:r>
              <a:t>Graphs: </a:t>
            </a:r>
            <a:r>
              <a:rPr b="1">
                <a:latin typeface="Calibri"/>
                <a:ea typeface="Calibri"/>
                <a:cs typeface="Calibri"/>
                <a:sym typeface="Calibri"/>
              </a:rPr>
              <a:t>Adjacency</a:t>
            </a:r>
            <a:r>
              <a:t> </a:t>
            </a:r>
            <a:r>
              <a:rPr b="1">
                <a:latin typeface="Calibri"/>
                <a:ea typeface="Calibri"/>
                <a:cs typeface="Calibri"/>
                <a:sym typeface="Calibri"/>
              </a:rPr>
              <a:t>List</a:t>
            </a:r>
          </a:p>
        </p:txBody>
      </p:sp>
      <p:sp>
        <p:nvSpPr>
          <p:cNvPr id="676" name="Adjacency list: for each vertex v ∈ V, store a list of vertices adjacent to v…"/>
          <p:cNvSpPr txBox="1">
            <a:spLocks noGrp="1"/>
          </p:cNvSpPr>
          <p:nvPr>
            <p:ph type="body" idx="1"/>
          </p:nvPr>
        </p:nvSpPr>
        <p:spPr>
          <a:xfrm>
            <a:off x="838200" y="1647930"/>
            <a:ext cx="10661613" cy="4529033"/>
          </a:xfrm>
          <a:prstGeom prst="rect">
            <a:avLst/>
          </a:prstGeom>
        </p:spPr>
        <p:txBody>
          <a:bodyPr/>
          <a:lstStyle/>
          <a:p>
            <a:r>
              <a:t>Adjacency list: for each vertex </a:t>
            </a:r>
            <a:r>
              <a:rPr i="1"/>
              <a:t>v </a:t>
            </a:r>
            <a:r>
              <a:rPr>
                <a:latin typeface="Symbol"/>
                <a:ea typeface="Symbol"/>
                <a:cs typeface="Symbol"/>
                <a:sym typeface="Symbol"/>
              </a:rPr>
              <a:t>Î </a:t>
            </a:r>
            <a:r>
              <a:t>V, store a list of vertices adjacent to </a:t>
            </a:r>
            <a:r>
              <a:rPr i="1"/>
              <a:t>v</a:t>
            </a:r>
          </a:p>
          <a:p>
            <a:r>
              <a:t>Example:</a:t>
            </a:r>
          </a:p>
          <a:p>
            <a:pPr marL="685800" lvl="1" indent="-228600">
              <a:spcBef>
                <a:spcPts val="500"/>
              </a:spcBef>
              <a:defRPr sz="2400"/>
            </a:pPr>
            <a:r>
              <a:rPr b="1"/>
              <a:t>Adj</a:t>
            </a:r>
            <a:r>
              <a:t>[1] = {</a:t>
            </a:r>
            <a:r>
              <a:rPr b="1"/>
              <a:t>2,3</a:t>
            </a:r>
            <a:r>
              <a:t>}</a:t>
            </a:r>
          </a:p>
          <a:p>
            <a:pPr marL="685800" lvl="1" indent="-228600">
              <a:spcBef>
                <a:spcPts val="500"/>
              </a:spcBef>
              <a:defRPr sz="2400"/>
            </a:pPr>
            <a:r>
              <a:t>Adj[</a:t>
            </a:r>
            <a:r>
              <a:rPr b="1"/>
              <a:t>2</a:t>
            </a:r>
            <a:r>
              <a:t>] = {3}</a:t>
            </a:r>
          </a:p>
          <a:p>
            <a:pPr marL="685800" lvl="1" indent="-228600">
              <a:spcBef>
                <a:spcPts val="500"/>
              </a:spcBef>
              <a:defRPr sz="2400"/>
            </a:pPr>
            <a:r>
              <a:t>Adj[3] = {}</a:t>
            </a:r>
          </a:p>
          <a:p>
            <a:pPr marL="685800" lvl="1" indent="-228600">
              <a:spcBef>
                <a:spcPts val="500"/>
              </a:spcBef>
              <a:defRPr sz="2400"/>
            </a:pPr>
            <a:r>
              <a:t>Adj[4] = {3}</a:t>
            </a:r>
          </a:p>
          <a:p>
            <a:r>
              <a:t>Variation: can also keep </a:t>
            </a:r>
            <a:br/>
            <a:r>
              <a:t>a list of edges coming </a:t>
            </a:r>
            <a:r>
              <a:rPr i="1"/>
              <a:t>into </a:t>
            </a:r>
            <a:r>
              <a:t>vertex</a:t>
            </a:r>
          </a:p>
        </p:txBody>
      </p:sp>
      <p:grpSp>
        <p:nvGrpSpPr>
          <p:cNvPr id="679" name="Group"/>
          <p:cNvGrpSpPr/>
          <p:nvPr/>
        </p:nvGrpSpPr>
        <p:grpSpPr>
          <a:xfrm>
            <a:off x="8077200" y="2819400"/>
            <a:ext cx="609600" cy="609600"/>
            <a:chOff x="0" y="0"/>
            <a:chExt cx="609600" cy="609600"/>
          </a:xfrm>
        </p:grpSpPr>
        <p:sp>
          <p:nvSpPr>
            <p:cNvPr id="677"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678" name="1"/>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2000" b="0" i="1">
                  <a:latin typeface="Arial"/>
                  <a:ea typeface="Arial"/>
                  <a:cs typeface="Arial"/>
                  <a:sym typeface="Arial"/>
                </a:defRPr>
              </a:pPr>
              <a:r>
                <a:rPr sz="3200" b="1" i="0">
                  <a:latin typeface="Times New Roman"/>
                  <a:ea typeface="Times New Roman"/>
                  <a:cs typeface="Times New Roman"/>
                  <a:sym typeface="Times New Roman"/>
                </a:rPr>
                <a:t>1</a:t>
              </a:r>
            </a:p>
          </p:txBody>
        </p:sp>
      </p:grpSp>
      <p:grpSp>
        <p:nvGrpSpPr>
          <p:cNvPr id="682" name="Group"/>
          <p:cNvGrpSpPr/>
          <p:nvPr/>
        </p:nvGrpSpPr>
        <p:grpSpPr>
          <a:xfrm>
            <a:off x="6934200" y="3886200"/>
            <a:ext cx="609600" cy="609600"/>
            <a:chOff x="0" y="0"/>
            <a:chExt cx="609600" cy="609600"/>
          </a:xfrm>
        </p:grpSpPr>
        <p:sp>
          <p:nvSpPr>
            <p:cNvPr id="680"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681" name="2"/>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2000" b="0" i="1">
                  <a:latin typeface="Arial"/>
                  <a:ea typeface="Arial"/>
                  <a:cs typeface="Arial"/>
                  <a:sym typeface="Arial"/>
                </a:defRPr>
              </a:pPr>
              <a:r>
                <a:rPr sz="3200" b="1" i="0">
                  <a:latin typeface="Times New Roman"/>
                  <a:ea typeface="Times New Roman"/>
                  <a:cs typeface="Times New Roman"/>
                  <a:sym typeface="Times New Roman"/>
                </a:rPr>
                <a:t>2</a:t>
              </a:r>
            </a:p>
          </p:txBody>
        </p:sp>
      </p:grpSp>
      <p:grpSp>
        <p:nvGrpSpPr>
          <p:cNvPr id="685" name="Group"/>
          <p:cNvGrpSpPr/>
          <p:nvPr/>
        </p:nvGrpSpPr>
        <p:grpSpPr>
          <a:xfrm>
            <a:off x="9220200" y="3886200"/>
            <a:ext cx="609600" cy="609600"/>
            <a:chOff x="0" y="0"/>
            <a:chExt cx="609600" cy="609600"/>
          </a:xfrm>
        </p:grpSpPr>
        <p:sp>
          <p:nvSpPr>
            <p:cNvPr id="683"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684" name="4"/>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2000" b="0" i="1">
                  <a:latin typeface="Arial"/>
                  <a:ea typeface="Arial"/>
                  <a:cs typeface="Arial"/>
                  <a:sym typeface="Arial"/>
                </a:defRPr>
              </a:pPr>
              <a:r>
                <a:rPr sz="3200" b="1" i="0">
                  <a:latin typeface="Times New Roman"/>
                  <a:ea typeface="Times New Roman"/>
                  <a:cs typeface="Times New Roman"/>
                  <a:sym typeface="Times New Roman"/>
                </a:rPr>
                <a:t>4</a:t>
              </a:r>
            </a:p>
          </p:txBody>
        </p:sp>
      </p:grpSp>
      <p:grpSp>
        <p:nvGrpSpPr>
          <p:cNvPr id="688" name="Group"/>
          <p:cNvGrpSpPr/>
          <p:nvPr/>
        </p:nvGrpSpPr>
        <p:grpSpPr>
          <a:xfrm>
            <a:off x="8077200" y="4953000"/>
            <a:ext cx="609600" cy="609600"/>
            <a:chOff x="0" y="0"/>
            <a:chExt cx="609600" cy="609600"/>
          </a:xfrm>
        </p:grpSpPr>
        <p:sp>
          <p:nvSpPr>
            <p:cNvPr id="686"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687" name="3"/>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2000" b="0" i="1">
                  <a:latin typeface="Arial"/>
                  <a:ea typeface="Arial"/>
                  <a:cs typeface="Arial"/>
                  <a:sym typeface="Arial"/>
                </a:defRPr>
              </a:pPr>
              <a:r>
                <a:rPr sz="3200" b="1" i="0">
                  <a:latin typeface="Times New Roman"/>
                  <a:ea typeface="Times New Roman"/>
                  <a:cs typeface="Times New Roman"/>
                  <a:sym typeface="Times New Roman"/>
                </a:rPr>
                <a:t>3</a:t>
              </a:r>
            </a:p>
          </p:txBody>
        </p:sp>
      </p:grpSp>
      <p:sp>
        <p:nvSpPr>
          <p:cNvPr id="695" name="Connection Line"/>
          <p:cNvSpPr/>
          <p:nvPr/>
        </p:nvSpPr>
        <p:spPr>
          <a:xfrm>
            <a:off x="7472471" y="3342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tailEnd type="triangle"/>
          </a:ln>
        </p:spPr>
        <p:txBody>
          <a:bodyPr/>
          <a:lstStyle/>
          <a:p>
            <a:endParaRPr/>
          </a:p>
        </p:txBody>
      </p:sp>
      <p:sp>
        <p:nvSpPr>
          <p:cNvPr id="696" name="Connection Line"/>
          <p:cNvSpPr/>
          <p:nvPr/>
        </p:nvSpPr>
        <p:spPr>
          <a:xfrm>
            <a:off x="7472471" y="44089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44546A"/>
            </a:solidFill>
            <a:tailEnd type="triangle"/>
          </a:ln>
        </p:spPr>
        <p:txBody>
          <a:bodyPr/>
          <a:lstStyle/>
          <a:p>
            <a:endParaRPr/>
          </a:p>
        </p:txBody>
      </p:sp>
      <p:sp>
        <p:nvSpPr>
          <p:cNvPr id="697" name="Connection Line"/>
          <p:cNvSpPr/>
          <p:nvPr/>
        </p:nvSpPr>
        <p:spPr>
          <a:xfrm>
            <a:off x="8615471" y="44089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tailEnd type="triangle"/>
          </a:ln>
        </p:spPr>
        <p:txBody>
          <a:bodyPr/>
          <a:lstStyle/>
          <a:p>
            <a:endParaRPr/>
          </a:p>
        </p:txBody>
      </p:sp>
      <p:sp>
        <p:nvSpPr>
          <p:cNvPr id="698" name="Connection Line"/>
          <p:cNvSpPr/>
          <p:nvPr/>
        </p:nvSpPr>
        <p:spPr>
          <a:xfrm>
            <a:off x="8382000" y="3443287"/>
            <a:ext cx="0" cy="1495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44546A"/>
            </a:solidFill>
            <a:tailEnd type="triangle"/>
          </a:ln>
        </p:spPr>
        <p:txBody>
          <a:bodyPr/>
          <a:lstStyle/>
          <a:p>
            <a:endParaRPr/>
          </a:p>
        </p:txBody>
      </p:sp>
      <p:sp>
        <p:nvSpPr>
          <p:cNvPr id="693"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69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701" name="Graph representations"/>
          <p:cNvSpPr txBox="1">
            <a:spLocks noGrp="1"/>
          </p:cNvSpPr>
          <p:nvPr>
            <p:ph type="title"/>
          </p:nvPr>
        </p:nvSpPr>
        <p:spPr>
          <a:xfrm>
            <a:off x="838200" y="365125"/>
            <a:ext cx="10515600" cy="981354"/>
          </a:xfrm>
          <a:prstGeom prst="rect">
            <a:avLst/>
          </a:prstGeom>
        </p:spPr>
        <p:txBody>
          <a:bodyPr/>
          <a:lstStyle/>
          <a:p>
            <a:r>
              <a:t>Graph representations</a:t>
            </a:r>
          </a:p>
        </p:txBody>
      </p:sp>
      <p:sp>
        <p:nvSpPr>
          <p:cNvPr id="702" name="Adjacency list"/>
          <p:cNvSpPr txBox="1">
            <a:spLocks noGrp="1"/>
          </p:cNvSpPr>
          <p:nvPr>
            <p:ph type="body" idx="1"/>
          </p:nvPr>
        </p:nvSpPr>
        <p:spPr>
          <a:xfrm>
            <a:off x="1981200" y="1570037"/>
            <a:ext cx="8229600" cy="4525963"/>
          </a:xfrm>
          <a:prstGeom prst="rect">
            <a:avLst/>
          </a:prstGeom>
        </p:spPr>
        <p:txBody>
          <a:bodyPr/>
          <a:lstStyle/>
          <a:p>
            <a:r>
              <a:t>Adjacency list</a:t>
            </a:r>
            <a:endParaRPr i="1"/>
          </a:p>
          <a:p>
            <a:pPr marL="228600" lvl="1" indent="228600">
              <a:spcBef>
                <a:spcPts val="500"/>
              </a:spcBef>
              <a:buSzTx/>
              <a:buNone/>
              <a:defRPr sz="2400"/>
            </a:pPr>
            <a:r>
              <a:t>    </a:t>
            </a:r>
          </a:p>
          <a:p>
            <a:pPr marL="228600" lvl="1" indent="228600">
              <a:spcBef>
                <a:spcPts val="500"/>
              </a:spcBef>
              <a:buSzTx/>
              <a:buNone/>
              <a:defRPr sz="2400"/>
            </a:pPr>
            <a:r>
              <a:t>    </a:t>
            </a:r>
          </a:p>
          <a:p>
            <a:pPr marL="228600" lvl="1" indent="228600">
              <a:spcBef>
                <a:spcPts val="500"/>
              </a:spcBef>
              <a:buSzTx/>
              <a:buNone/>
              <a:defRPr sz="2400"/>
            </a:pPr>
            <a:r>
              <a:t>    </a:t>
            </a:r>
          </a:p>
          <a:p>
            <a:pPr marL="228600" lvl="1" indent="228600">
              <a:spcBef>
                <a:spcPts val="500"/>
              </a:spcBef>
              <a:buSzTx/>
              <a:buNone/>
              <a:defRPr sz="2400"/>
            </a:pPr>
            <a:r>
              <a:t>    </a:t>
            </a:r>
          </a:p>
        </p:txBody>
      </p:sp>
      <p:grpSp>
        <p:nvGrpSpPr>
          <p:cNvPr id="705" name="Group"/>
          <p:cNvGrpSpPr/>
          <p:nvPr/>
        </p:nvGrpSpPr>
        <p:grpSpPr>
          <a:xfrm>
            <a:off x="5943600" y="2438400"/>
            <a:ext cx="609600" cy="609600"/>
            <a:chOff x="0" y="0"/>
            <a:chExt cx="609600" cy="609600"/>
          </a:xfrm>
        </p:grpSpPr>
        <p:sp>
          <p:nvSpPr>
            <p:cNvPr id="703"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704" name="1"/>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1</a:t>
              </a:r>
            </a:p>
          </p:txBody>
        </p:sp>
      </p:grpSp>
      <p:grpSp>
        <p:nvGrpSpPr>
          <p:cNvPr id="708" name="Group"/>
          <p:cNvGrpSpPr/>
          <p:nvPr/>
        </p:nvGrpSpPr>
        <p:grpSpPr>
          <a:xfrm>
            <a:off x="4800600" y="3505200"/>
            <a:ext cx="609600" cy="609600"/>
            <a:chOff x="0" y="0"/>
            <a:chExt cx="609600" cy="609600"/>
          </a:xfrm>
        </p:grpSpPr>
        <p:sp>
          <p:nvSpPr>
            <p:cNvPr id="706"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707" name="2"/>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2</a:t>
              </a:r>
            </a:p>
          </p:txBody>
        </p:sp>
      </p:grpSp>
      <p:grpSp>
        <p:nvGrpSpPr>
          <p:cNvPr id="711" name="Group"/>
          <p:cNvGrpSpPr/>
          <p:nvPr/>
        </p:nvGrpSpPr>
        <p:grpSpPr>
          <a:xfrm>
            <a:off x="7086600" y="3505200"/>
            <a:ext cx="609600" cy="609600"/>
            <a:chOff x="0" y="0"/>
            <a:chExt cx="609600" cy="609600"/>
          </a:xfrm>
        </p:grpSpPr>
        <p:sp>
          <p:nvSpPr>
            <p:cNvPr id="709"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710" name="4"/>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4</a:t>
              </a:r>
            </a:p>
          </p:txBody>
        </p:sp>
      </p:grpSp>
      <p:grpSp>
        <p:nvGrpSpPr>
          <p:cNvPr id="714" name="Group"/>
          <p:cNvGrpSpPr/>
          <p:nvPr/>
        </p:nvGrpSpPr>
        <p:grpSpPr>
          <a:xfrm>
            <a:off x="5943600" y="4572000"/>
            <a:ext cx="609600" cy="609600"/>
            <a:chOff x="0" y="0"/>
            <a:chExt cx="609600" cy="609600"/>
          </a:xfrm>
        </p:grpSpPr>
        <p:sp>
          <p:nvSpPr>
            <p:cNvPr id="712"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713" name="3"/>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3</a:t>
              </a:r>
            </a:p>
          </p:txBody>
        </p:sp>
      </p:grpSp>
      <p:sp>
        <p:nvSpPr>
          <p:cNvPr id="741" name="Connection Line"/>
          <p:cNvSpPr/>
          <p:nvPr/>
        </p:nvSpPr>
        <p:spPr>
          <a:xfrm>
            <a:off x="5338871" y="2961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tailEnd type="triangle"/>
          </a:ln>
        </p:spPr>
        <p:txBody>
          <a:bodyPr/>
          <a:lstStyle/>
          <a:p>
            <a:endParaRPr/>
          </a:p>
        </p:txBody>
      </p:sp>
      <p:sp>
        <p:nvSpPr>
          <p:cNvPr id="742" name="Connection Line"/>
          <p:cNvSpPr/>
          <p:nvPr/>
        </p:nvSpPr>
        <p:spPr>
          <a:xfrm>
            <a:off x="5338871" y="40279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44546A"/>
            </a:solidFill>
            <a:tailEnd type="triangle"/>
          </a:ln>
        </p:spPr>
        <p:txBody>
          <a:bodyPr/>
          <a:lstStyle/>
          <a:p>
            <a:endParaRPr/>
          </a:p>
        </p:txBody>
      </p:sp>
      <p:sp>
        <p:nvSpPr>
          <p:cNvPr id="743" name="Connection Line"/>
          <p:cNvSpPr/>
          <p:nvPr/>
        </p:nvSpPr>
        <p:spPr>
          <a:xfrm>
            <a:off x="6481871" y="40279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tailEnd type="triangle"/>
          </a:ln>
        </p:spPr>
        <p:txBody>
          <a:bodyPr/>
          <a:lstStyle/>
          <a:p>
            <a:endParaRPr/>
          </a:p>
        </p:txBody>
      </p:sp>
      <p:sp>
        <p:nvSpPr>
          <p:cNvPr id="744" name="Connection Line"/>
          <p:cNvSpPr/>
          <p:nvPr/>
        </p:nvSpPr>
        <p:spPr>
          <a:xfrm>
            <a:off x="6248400" y="3062287"/>
            <a:ext cx="0" cy="1495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44546A"/>
            </a:solidFill>
            <a:tailEnd type="triangle"/>
          </a:ln>
        </p:spPr>
        <p:txBody>
          <a:bodyPr/>
          <a:lstStyle/>
          <a:p>
            <a:endParaRPr/>
          </a:p>
        </p:txBody>
      </p:sp>
      <p:sp>
        <p:nvSpPr>
          <p:cNvPr id="719" name="1"/>
          <p:cNvSpPr/>
          <p:nvPr/>
        </p:nvSpPr>
        <p:spPr>
          <a:xfrm>
            <a:off x="2743200" y="2971800"/>
            <a:ext cx="381000" cy="411164"/>
          </a:xfrm>
          <a:prstGeom prst="rect">
            <a:avLst/>
          </a:prstGeom>
          <a:solidFill>
            <a:schemeClr val="accent1"/>
          </a:solidFill>
          <a:ln>
            <a:solidFill>
              <a:srgbClr val="000000"/>
            </a:solidFill>
            <a:miter/>
          </a:ln>
          <a:extLst>
            <a:ext uri="{C572A759-6A51-4108-AA02-DFA0A04FC94B}">
              <ma14:wrappingTextBoxFlag xmlns:ma14="http://schemas.microsoft.com/office/mac/drawingml/2011/main" xmlns="" val="1"/>
            </a:ext>
          </a:extLst>
        </p:spPr>
        <p:txBody>
          <a:bodyPr lIns="45719" rIns="45719" anchor="ctr"/>
          <a:lstStyle/>
          <a:p>
            <a:r>
              <a:t>1</a:t>
            </a:r>
          </a:p>
        </p:txBody>
      </p:sp>
      <p:sp>
        <p:nvSpPr>
          <p:cNvPr id="720" name="2"/>
          <p:cNvSpPr/>
          <p:nvPr/>
        </p:nvSpPr>
        <p:spPr>
          <a:xfrm>
            <a:off x="2743200" y="3352801"/>
            <a:ext cx="381000" cy="411164"/>
          </a:xfrm>
          <a:prstGeom prst="rect">
            <a:avLst/>
          </a:prstGeom>
          <a:solidFill>
            <a:schemeClr val="accent1"/>
          </a:solidFill>
          <a:ln>
            <a:solidFill>
              <a:srgbClr val="000000"/>
            </a:solidFill>
            <a:miter/>
          </a:ln>
          <a:extLst>
            <a:ext uri="{C572A759-6A51-4108-AA02-DFA0A04FC94B}">
              <ma14:wrappingTextBoxFlag xmlns:ma14="http://schemas.microsoft.com/office/mac/drawingml/2011/main" xmlns="" val="1"/>
            </a:ext>
          </a:extLst>
        </p:spPr>
        <p:txBody>
          <a:bodyPr lIns="45719" rIns="45719" anchor="ctr"/>
          <a:lstStyle/>
          <a:p>
            <a:r>
              <a:t>2</a:t>
            </a:r>
          </a:p>
        </p:txBody>
      </p:sp>
      <p:sp>
        <p:nvSpPr>
          <p:cNvPr id="721" name="3"/>
          <p:cNvSpPr/>
          <p:nvPr/>
        </p:nvSpPr>
        <p:spPr>
          <a:xfrm>
            <a:off x="2743200" y="3733801"/>
            <a:ext cx="381000" cy="411164"/>
          </a:xfrm>
          <a:prstGeom prst="rect">
            <a:avLst/>
          </a:prstGeom>
          <a:solidFill>
            <a:schemeClr val="accent1"/>
          </a:solidFill>
          <a:ln>
            <a:solidFill>
              <a:srgbClr val="000000"/>
            </a:solidFill>
            <a:miter/>
          </a:ln>
          <a:extLst>
            <a:ext uri="{C572A759-6A51-4108-AA02-DFA0A04FC94B}">
              <ma14:wrappingTextBoxFlag xmlns:ma14="http://schemas.microsoft.com/office/mac/drawingml/2011/main" xmlns="" val="1"/>
            </a:ext>
          </a:extLst>
        </p:spPr>
        <p:txBody>
          <a:bodyPr lIns="45719" rIns="45719" anchor="ctr"/>
          <a:lstStyle/>
          <a:p>
            <a:r>
              <a:t>3</a:t>
            </a:r>
          </a:p>
        </p:txBody>
      </p:sp>
      <p:sp>
        <p:nvSpPr>
          <p:cNvPr id="722" name="4"/>
          <p:cNvSpPr/>
          <p:nvPr/>
        </p:nvSpPr>
        <p:spPr>
          <a:xfrm>
            <a:off x="2743200" y="4114801"/>
            <a:ext cx="381000" cy="411164"/>
          </a:xfrm>
          <a:prstGeom prst="rect">
            <a:avLst/>
          </a:prstGeom>
          <a:solidFill>
            <a:schemeClr val="accent1"/>
          </a:solidFill>
          <a:ln>
            <a:solidFill>
              <a:srgbClr val="000000"/>
            </a:solidFill>
            <a:miter/>
          </a:ln>
          <a:extLst>
            <a:ext uri="{C572A759-6A51-4108-AA02-DFA0A04FC94B}">
              <ma14:wrappingTextBoxFlag xmlns:ma14="http://schemas.microsoft.com/office/mac/drawingml/2011/main" xmlns="" val="1"/>
            </a:ext>
          </a:extLst>
        </p:spPr>
        <p:txBody>
          <a:bodyPr lIns="45719" rIns="45719" anchor="ctr"/>
          <a:lstStyle/>
          <a:p>
            <a:r>
              <a:t>4</a:t>
            </a:r>
          </a:p>
        </p:txBody>
      </p:sp>
      <p:grpSp>
        <p:nvGrpSpPr>
          <p:cNvPr id="725" name="Group"/>
          <p:cNvGrpSpPr/>
          <p:nvPr/>
        </p:nvGrpSpPr>
        <p:grpSpPr>
          <a:xfrm>
            <a:off x="3429000" y="2938779"/>
            <a:ext cx="381000" cy="370841"/>
            <a:chOff x="0" y="0"/>
            <a:chExt cx="381000" cy="370840"/>
          </a:xfrm>
        </p:grpSpPr>
        <p:sp>
          <p:nvSpPr>
            <p:cNvPr id="723"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724" name="2"/>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2</a:t>
              </a:r>
            </a:p>
          </p:txBody>
        </p:sp>
      </p:grpSp>
      <p:grpSp>
        <p:nvGrpSpPr>
          <p:cNvPr id="728" name="Group"/>
          <p:cNvGrpSpPr/>
          <p:nvPr/>
        </p:nvGrpSpPr>
        <p:grpSpPr>
          <a:xfrm>
            <a:off x="3810000" y="2938779"/>
            <a:ext cx="381000" cy="370841"/>
            <a:chOff x="0" y="0"/>
            <a:chExt cx="381000" cy="370840"/>
          </a:xfrm>
        </p:grpSpPr>
        <p:sp>
          <p:nvSpPr>
            <p:cNvPr id="726"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727" name="3"/>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a:t>
              </a:r>
            </a:p>
          </p:txBody>
        </p:sp>
      </p:grpSp>
      <p:sp>
        <p:nvSpPr>
          <p:cNvPr id="729" name="Line"/>
          <p:cNvSpPr/>
          <p:nvPr/>
        </p:nvSpPr>
        <p:spPr>
          <a:xfrm>
            <a:off x="2971800" y="3154363"/>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grpSp>
        <p:nvGrpSpPr>
          <p:cNvPr id="732" name="Group"/>
          <p:cNvGrpSpPr/>
          <p:nvPr/>
        </p:nvGrpSpPr>
        <p:grpSpPr>
          <a:xfrm>
            <a:off x="3429000" y="3349942"/>
            <a:ext cx="381000" cy="370841"/>
            <a:chOff x="0" y="0"/>
            <a:chExt cx="381000" cy="370840"/>
          </a:xfrm>
        </p:grpSpPr>
        <p:sp>
          <p:nvSpPr>
            <p:cNvPr id="730"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731" name="3"/>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a:t>
              </a:r>
            </a:p>
          </p:txBody>
        </p:sp>
      </p:grpSp>
      <p:sp>
        <p:nvSpPr>
          <p:cNvPr id="733" name="Line"/>
          <p:cNvSpPr/>
          <p:nvPr/>
        </p:nvSpPr>
        <p:spPr>
          <a:xfrm>
            <a:off x="2971800" y="35353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sp>
        <p:nvSpPr>
          <p:cNvPr id="734" name="Line"/>
          <p:cNvSpPr/>
          <p:nvPr/>
        </p:nvSpPr>
        <p:spPr>
          <a:xfrm>
            <a:off x="2971800" y="42973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grpSp>
        <p:nvGrpSpPr>
          <p:cNvPr id="737" name="Group"/>
          <p:cNvGrpSpPr/>
          <p:nvPr/>
        </p:nvGrpSpPr>
        <p:grpSpPr>
          <a:xfrm>
            <a:off x="3429000" y="4111942"/>
            <a:ext cx="381000" cy="370841"/>
            <a:chOff x="0" y="0"/>
            <a:chExt cx="381000" cy="370840"/>
          </a:xfrm>
        </p:grpSpPr>
        <p:sp>
          <p:nvSpPr>
            <p:cNvPr id="735"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736" name="3"/>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a:t>
              </a:r>
            </a:p>
          </p:txBody>
        </p:sp>
      </p:grpSp>
      <p:sp>
        <p:nvSpPr>
          <p:cNvPr id="738" name="How much storage does the adjacency list require?…"/>
          <p:cNvSpPr txBox="1"/>
          <p:nvPr/>
        </p:nvSpPr>
        <p:spPr>
          <a:xfrm>
            <a:off x="2895600" y="5638801"/>
            <a:ext cx="7010400" cy="701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sz="2000" i="1"/>
              <a:t>How much storage does the adjacency list require?</a:t>
            </a:r>
          </a:p>
          <a:p>
            <a:r>
              <a:rPr sz="2000">
                <a:solidFill>
                  <a:srgbClr val="0000CC"/>
                </a:solidFill>
              </a:rPr>
              <a:t>A: O(V+E)</a:t>
            </a:r>
          </a:p>
        </p:txBody>
      </p:sp>
      <p:sp>
        <p:nvSpPr>
          <p:cNvPr id="73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74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23</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3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7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7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 grpId="1" build="p" bldLvl="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747" name="Graph representations"/>
          <p:cNvSpPr txBox="1">
            <a:spLocks noGrp="1"/>
          </p:cNvSpPr>
          <p:nvPr>
            <p:ph type="title"/>
          </p:nvPr>
        </p:nvSpPr>
        <p:spPr>
          <a:xfrm>
            <a:off x="838200" y="365125"/>
            <a:ext cx="10515600" cy="981354"/>
          </a:xfrm>
          <a:prstGeom prst="rect">
            <a:avLst/>
          </a:prstGeom>
        </p:spPr>
        <p:txBody>
          <a:bodyPr/>
          <a:lstStyle/>
          <a:p>
            <a:r>
              <a:t>Graph representations</a:t>
            </a:r>
          </a:p>
        </p:txBody>
      </p:sp>
      <p:sp>
        <p:nvSpPr>
          <p:cNvPr id="748" name="Undirected graph"/>
          <p:cNvSpPr txBox="1">
            <a:spLocks noGrp="1"/>
          </p:cNvSpPr>
          <p:nvPr>
            <p:ph type="body" idx="1"/>
          </p:nvPr>
        </p:nvSpPr>
        <p:spPr>
          <a:xfrm>
            <a:off x="838200" y="1647930"/>
            <a:ext cx="10515600" cy="4529033"/>
          </a:xfrm>
          <a:prstGeom prst="rect">
            <a:avLst/>
          </a:prstGeom>
        </p:spPr>
        <p:txBody>
          <a:bodyPr/>
          <a:lstStyle/>
          <a:p>
            <a:r>
              <a:t>Undirected graph</a:t>
            </a:r>
          </a:p>
        </p:txBody>
      </p:sp>
      <p:grpSp>
        <p:nvGrpSpPr>
          <p:cNvPr id="751" name="Group"/>
          <p:cNvGrpSpPr/>
          <p:nvPr/>
        </p:nvGrpSpPr>
        <p:grpSpPr>
          <a:xfrm>
            <a:off x="3581400" y="2286000"/>
            <a:ext cx="609600" cy="609600"/>
            <a:chOff x="0" y="0"/>
            <a:chExt cx="609600" cy="609600"/>
          </a:xfrm>
        </p:grpSpPr>
        <p:sp>
          <p:nvSpPr>
            <p:cNvPr id="749"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750" name="1"/>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1</a:t>
              </a:r>
            </a:p>
          </p:txBody>
        </p:sp>
      </p:grpSp>
      <p:grpSp>
        <p:nvGrpSpPr>
          <p:cNvPr id="754" name="Group"/>
          <p:cNvGrpSpPr/>
          <p:nvPr/>
        </p:nvGrpSpPr>
        <p:grpSpPr>
          <a:xfrm>
            <a:off x="2438400" y="3352800"/>
            <a:ext cx="609600" cy="609600"/>
            <a:chOff x="0" y="0"/>
            <a:chExt cx="609600" cy="609600"/>
          </a:xfrm>
        </p:grpSpPr>
        <p:sp>
          <p:nvSpPr>
            <p:cNvPr id="752"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753" name="2"/>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2</a:t>
              </a:r>
            </a:p>
          </p:txBody>
        </p:sp>
      </p:grpSp>
      <p:grpSp>
        <p:nvGrpSpPr>
          <p:cNvPr id="757" name="Group"/>
          <p:cNvGrpSpPr/>
          <p:nvPr/>
        </p:nvGrpSpPr>
        <p:grpSpPr>
          <a:xfrm>
            <a:off x="4724400" y="3352800"/>
            <a:ext cx="609600" cy="609600"/>
            <a:chOff x="0" y="0"/>
            <a:chExt cx="609600" cy="609600"/>
          </a:xfrm>
        </p:grpSpPr>
        <p:sp>
          <p:nvSpPr>
            <p:cNvPr id="755"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756" name="4"/>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4</a:t>
              </a:r>
            </a:p>
          </p:txBody>
        </p:sp>
      </p:grpSp>
      <p:grpSp>
        <p:nvGrpSpPr>
          <p:cNvPr id="760" name="Group"/>
          <p:cNvGrpSpPr/>
          <p:nvPr/>
        </p:nvGrpSpPr>
        <p:grpSpPr>
          <a:xfrm>
            <a:off x="3581400" y="4419600"/>
            <a:ext cx="609600" cy="609600"/>
            <a:chOff x="0" y="0"/>
            <a:chExt cx="609600" cy="609600"/>
          </a:xfrm>
        </p:grpSpPr>
        <p:sp>
          <p:nvSpPr>
            <p:cNvPr id="758"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759" name="3"/>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3</a:t>
              </a:r>
            </a:p>
          </p:txBody>
        </p:sp>
      </p:grpSp>
      <p:sp>
        <p:nvSpPr>
          <p:cNvPr id="830" name="Connection Line"/>
          <p:cNvSpPr/>
          <p:nvPr/>
        </p:nvSpPr>
        <p:spPr>
          <a:xfrm>
            <a:off x="2976671" y="28087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ln>
        </p:spPr>
        <p:txBody>
          <a:bodyPr/>
          <a:lstStyle/>
          <a:p>
            <a:endParaRPr/>
          </a:p>
        </p:txBody>
      </p:sp>
      <p:sp>
        <p:nvSpPr>
          <p:cNvPr id="831" name="Connection Line"/>
          <p:cNvSpPr/>
          <p:nvPr/>
        </p:nvSpPr>
        <p:spPr>
          <a:xfrm>
            <a:off x="2976671" y="38755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44546A"/>
            </a:solidFill>
          </a:ln>
        </p:spPr>
        <p:txBody>
          <a:bodyPr/>
          <a:lstStyle/>
          <a:p>
            <a:endParaRPr/>
          </a:p>
        </p:txBody>
      </p:sp>
      <p:sp>
        <p:nvSpPr>
          <p:cNvPr id="832" name="Connection Line"/>
          <p:cNvSpPr/>
          <p:nvPr/>
        </p:nvSpPr>
        <p:spPr>
          <a:xfrm>
            <a:off x="4119671" y="38755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ln>
        </p:spPr>
        <p:txBody>
          <a:bodyPr/>
          <a:lstStyle/>
          <a:p>
            <a:endParaRPr/>
          </a:p>
        </p:txBody>
      </p:sp>
      <p:sp>
        <p:nvSpPr>
          <p:cNvPr id="833" name="Connection Line"/>
          <p:cNvSpPr/>
          <p:nvPr/>
        </p:nvSpPr>
        <p:spPr>
          <a:xfrm>
            <a:off x="3886200" y="2909887"/>
            <a:ext cx="0" cy="1495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44546A"/>
            </a:solidFill>
          </a:ln>
        </p:spPr>
        <p:txBody>
          <a:bodyPr/>
          <a:lstStyle/>
          <a:p>
            <a:endParaRPr/>
          </a:p>
        </p:txBody>
      </p:sp>
      <p:grpSp>
        <p:nvGrpSpPr>
          <p:cNvPr id="795" name="Group"/>
          <p:cNvGrpSpPr/>
          <p:nvPr/>
        </p:nvGrpSpPr>
        <p:grpSpPr>
          <a:xfrm>
            <a:off x="7010400" y="2209800"/>
            <a:ext cx="2971800" cy="2667000"/>
            <a:chOff x="0" y="0"/>
            <a:chExt cx="2971800" cy="2667000"/>
          </a:xfrm>
        </p:grpSpPr>
        <p:sp>
          <p:nvSpPr>
            <p:cNvPr id="765" name="4"/>
            <p:cNvSpPr txBox="1"/>
            <p:nvPr/>
          </p:nvSpPr>
          <p:spPr>
            <a:xfrm>
              <a:off x="0" y="2133864"/>
              <a:ext cx="59436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4</a:t>
              </a:r>
            </a:p>
          </p:txBody>
        </p:sp>
        <p:sp>
          <p:nvSpPr>
            <p:cNvPr id="766" name="3"/>
            <p:cNvSpPr txBox="1"/>
            <p:nvPr/>
          </p:nvSpPr>
          <p:spPr>
            <a:xfrm>
              <a:off x="0" y="1600729"/>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3</a:t>
              </a:r>
            </a:p>
          </p:txBody>
        </p:sp>
        <p:sp>
          <p:nvSpPr>
            <p:cNvPr id="767" name="2"/>
            <p:cNvSpPr txBox="1"/>
            <p:nvPr/>
          </p:nvSpPr>
          <p:spPr>
            <a:xfrm>
              <a:off x="0" y="1066270"/>
              <a:ext cx="59436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2</a:t>
              </a:r>
            </a:p>
          </p:txBody>
        </p:sp>
        <p:grpSp>
          <p:nvGrpSpPr>
            <p:cNvPr id="784" name="Group"/>
            <p:cNvGrpSpPr/>
            <p:nvPr/>
          </p:nvGrpSpPr>
          <p:grpSpPr>
            <a:xfrm>
              <a:off x="594360" y="533135"/>
              <a:ext cx="2377440" cy="2086937"/>
              <a:chOff x="0" y="0"/>
              <a:chExt cx="2377439" cy="2086935"/>
            </a:xfrm>
          </p:grpSpPr>
          <p:sp>
            <p:nvSpPr>
              <p:cNvPr id="768" name="0"/>
              <p:cNvSpPr txBox="1"/>
              <p:nvPr/>
            </p:nvSpPr>
            <p:spPr>
              <a:xfrm>
                <a:off x="1783079" y="1600729"/>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769" name="1"/>
              <p:cNvSpPr txBox="1"/>
              <p:nvPr/>
            </p:nvSpPr>
            <p:spPr>
              <a:xfrm>
                <a:off x="1188719" y="1600729"/>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70" name="0"/>
              <p:cNvSpPr txBox="1"/>
              <p:nvPr/>
            </p:nvSpPr>
            <p:spPr>
              <a:xfrm>
                <a:off x="540327" y="1600729"/>
                <a:ext cx="648393"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771" name="0"/>
              <p:cNvSpPr txBox="1"/>
              <p:nvPr/>
            </p:nvSpPr>
            <p:spPr>
              <a:xfrm>
                <a:off x="0" y="1600729"/>
                <a:ext cx="540327"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772" name="1"/>
              <p:cNvSpPr txBox="1"/>
              <p:nvPr/>
            </p:nvSpPr>
            <p:spPr>
              <a:xfrm>
                <a:off x="1783079" y="1067593"/>
                <a:ext cx="59436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73" name="0"/>
              <p:cNvSpPr txBox="1"/>
              <p:nvPr/>
            </p:nvSpPr>
            <p:spPr>
              <a:xfrm>
                <a:off x="1188719" y="1067593"/>
                <a:ext cx="59436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774" name="1"/>
              <p:cNvSpPr txBox="1"/>
              <p:nvPr/>
            </p:nvSpPr>
            <p:spPr>
              <a:xfrm>
                <a:off x="540327" y="1067593"/>
                <a:ext cx="648393"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75" name="1"/>
              <p:cNvSpPr txBox="1"/>
              <p:nvPr/>
            </p:nvSpPr>
            <p:spPr>
              <a:xfrm>
                <a:off x="0" y="1067593"/>
                <a:ext cx="540327"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76" name="0"/>
              <p:cNvSpPr txBox="1"/>
              <p:nvPr/>
            </p:nvSpPr>
            <p:spPr>
              <a:xfrm>
                <a:off x="1783079" y="533135"/>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777" name="1"/>
              <p:cNvSpPr txBox="1"/>
              <p:nvPr/>
            </p:nvSpPr>
            <p:spPr>
              <a:xfrm>
                <a:off x="1188719" y="533135"/>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78" name="0"/>
              <p:cNvSpPr txBox="1"/>
              <p:nvPr/>
            </p:nvSpPr>
            <p:spPr>
              <a:xfrm>
                <a:off x="540327" y="533135"/>
                <a:ext cx="648393"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779" name="1"/>
              <p:cNvSpPr txBox="1"/>
              <p:nvPr/>
            </p:nvSpPr>
            <p:spPr>
              <a:xfrm>
                <a:off x="0" y="533135"/>
                <a:ext cx="540327"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80" name="0"/>
              <p:cNvSpPr txBox="1"/>
              <p:nvPr/>
            </p:nvSpPr>
            <p:spPr>
              <a:xfrm>
                <a:off x="1783079" y="0"/>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781" name="1"/>
              <p:cNvSpPr txBox="1"/>
              <p:nvPr/>
            </p:nvSpPr>
            <p:spPr>
              <a:xfrm>
                <a:off x="1188719" y="0"/>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82" name="1"/>
              <p:cNvSpPr txBox="1"/>
              <p:nvPr/>
            </p:nvSpPr>
            <p:spPr>
              <a:xfrm>
                <a:off x="540327" y="0"/>
                <a:ext cx="648393"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83" name="0"/>
              <p:cNvSpPr txBox="1"/>
              <p:nvPr/>
            </p:nvSpPr>
            <p:spPr>
              <a:xfrm>
                <a:off x="0" y="0"/>
                <a:ext cx="540327"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grpSp>
        <p:sp>
          <p:nvSpPr>
            <p:cNvPr id="785" name="1"/>
            <p:cNvSpPr txBox="1"/>
            <p:nvPr/>
          </p:nvSpPr>
          <p:spPr>
            <a:xfrm>
              <a:off x="0" y="533135"/>
              <a:ext cx="59436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86" name="4"/>
            <p:cNvSpPr txBox="1"/>
            <p:nvPr/>
          </p:nvSpPr>
          <p:spPr>
            <a:xfrm>
              <a:off x="2377439" y="0"/>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4</a:t>
              </a:r>
            </a:p>
          </p:txBody>
        </p:sp>
        <p:sp>
          <p:nvSpPr>
            <p:cNvPr id="787" name="3"/>
            <p:cNvSpPr txBox="1"/>
            <p:nvPr/>
          </p:nvSpPr>
          <p:spPr>
            <a:xfrm>
              <a:off x="1783079" y="0"/>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3</a:t>
              </a:r>
            </a:p>
          </p:txBody>
        </p:sp>
        <p:sp>
          <p:nvSpPr>
            <p:cNvPr id="788" name="2"/>
            <p:cNvSpPr txBox="1"/>
            <p:nvPr/>
          </p:nvSpPr>
          <p:spPr>
            <a:xfrm>
              <a:off x="1134687" y="0"/>
              <a:ext cx="648393"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2</a:t>
              </a:r>
            </a:p>
          </p:txBody>
        </p:sp>
        <p:sp>
          <p:nvSpPr>
            <p:cNvPr id="789" name="1"/>
            <p:cNvSpPr txBox="1"/>
            <p:nvPr/>
          </p:nvSpPr>
          <p:spPr>
            <a:xfrm>
              <a:off x="594360" y="0"/>
              <a:ext cx="540328"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790" name="A"/>
            <p:cNvSpPr txBox="1"/>
            <p:nvPr/>
          </p:nvSpPr>
          <p:spPr>
            <a:xfrm>
              <a:off x="0" y="0"/>
              <a:ext cx="59436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A</a:t>
              </a:r>
            </a:p>
          </p:txBody>
        </p:sp>
        <p:sp>
          <p:nvSpPr>
            <p:cNvPr id="791" name="Line"/>
            <p:cNvSpPr/>
            <p:nvPr/>
          </p:nvSpPr>
          <p:spPr>
            <a:xfrm>
              <a:off x="0" y="533135"/>
              <a:ext cx="2971800" cy="1"/>
            </a:xfrm>
            <a:prstGeom prst="line">
              <a:avLst/>
            </a:prstGeom>
            <a:noFill/>
            <a:ln w="1270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792" name="Line"/>
            <p:cNvSpPr/>
            <p:nvPr/>
          </p:nvSpPr>
          <p:spPr>
            <a:xfrm>
              <a:off x="0" y="2667000"/>
              <a:ext cx="2971800" cy="0"/>
            </a:xfrm>
            <a:prstGeom prst="line">
              <a:avLst/>
            </a:prstGeom>
            <a:noFill/>
            <a:ln w="28575" cap="sq">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793" name="Line"/>
            <p:cNvSpPr/>
            <p:nvPr/>
          </p:nvSpPr>
          <p:spPr>
            <a:xfrm flipH="1">
              <a:off x="594359" y="0"/>
              <a:ext cx="1" cy="26670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794" name="Line"/>
            <p:cNvSpPr/>
            <p:nvPr/>
          </p:nvSpPr>
          <p:spPr>
            <a:xfrm flipH="1">
              <a:off x="2971800" y="0"/>
              <a:ext cx="1" cy="2667000"/>
            </a:xfrm>
            <a:prstGeom prst="line">
              <a:avLst/>
            </a:prstGeom>
            <a:noFill/>
            <a:ln w="28575" cap="sq">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796" name="Rectangle"/>
          <p:cNvSpPr/>
          <p:nvPr/>
        </p:nvSpPr>
        <p:spPr>
          <a:xfrm>
            <a:off x="4648200" y="5181601"/>
            <a:ext cx="381000" cy="411164"/>
          </a:xfrm>
          <a:prstGeom prst="rect">
            <a:avLst/>
          </a:prstGeom>
          <a:solidFill>
            <a:schemeClr val="accent1"/>
          </a:solidFill>
          <a:ln>
            <a:solidFill>
              <a:srgbClr val="000000"/>
            </a:solidFill>
            <a:miter/>
          </a:ln>
        </p:spPr>
        <p:txBody>
          <a:bodyPr lIns="45719" rIns="45719" anchor="ctr"/>
          <a:lstStyle/>
          <a:p>
            <a:endParaRPr/>
          </a:p>
        </p:txBody>
      </p:sp>
      <p:sp>
        <p:nvSpPr>
          <p:cNvPr id="797" name="Rectangle"/>
          <p:cNvSpPr/>
          <p:nvPr/>
        </p:nvSpPr>
        <p:spPr>
          <a:xfrm>
            <a:off x="4648200" y="5562601"/>
            <a:ext cx="381000" cy="411164"/>
          </a:xfrm>
          <a:prstGeom prst="rect">
            <a:avLst/>
          </a:prstGeom>
          <a:solidFill>
            <a:schemeClr val="accent1"/>
          </a:solidFill>
          <a:ln>
            <a:solidFill>
              <a:srgbClr val="000000"/>
            </a:solidFill>
            <a:miter/>
          </a:ln>
        </p:spPr>
        <p:txBody>
          <a:bodyPr lIns="45719" rIns="45719" anchor="ctr"/>
          <a:lstStyle/>
          <a:p>
            <a:endParaRPr/>
          </a:p>
        </p:txBody>
      </p:sp>
      <p:sp>
        <p:nvSpPr>
          <p:cNvPr id="798" name="Rectangle"/>
          <p:cNvSpPr/>
          <p:nvPr/>
        </p:nvSpPr>
        <p:spPr>
          <a:xfrm>
            <a:off x="4648200" y="5943601"/>
            <a:ext cx="381000" cy="411164"/>
          </a:xfrm>
          <a:prstGeom prst="rect">
            <a:avLst/>
          </a:prstGeom>
          <a:solidFill>
            <a:schemeClr val="accent1"/>
          </a:solidFill>
          <a:ln>
            <a:solidFill>
              <a:srgbClr val="000000"/>
            </a:solidFill>
            <a:miter/>
          </a:ln>
        </p:spPr>
        <p:txBody>
          <a:bodyPr lIns="45719" rIns="45719" anchor="ctr"/>
          <a:lstStyle/>
          <a:p>
            <a:endParaRPr/>
          </a:p>
        </p:txBody>
      </p:sp>
      <p:sp>
        <p:nvSpPr>
          <p:cNvPr id="799" name="Rectangle"/>
          <p:cNvSpPr/>
          <p:nvPr/>
        </p:nvSpPr>
        <p:spPr>
          <a:xfrm>
            <a:off x="4648200" y="6324601"/>
            <a:ext cx="381000" cy="411164"/>
          </a:xfrm>
          <a:prstGeom prst="rect">
            <a:avLst/>
          </a:prstGeom>
          <a:solidFill>
            <a:schemeClr val="accent1"/>
          </a:solidFill>
          <a:ln>
            <a:solidFill>
              <a:srgbClr val="000000"/>
            </a:solidFill>
            <a:miter/>
          </a:ln>
        </p:spPr>
        <p:txBody>
          <a:bodyPr lIns="45719" rIns="45719" anchor="ctr"/>
          <a:lstStyle/>
          <a:p>
            <a:endParaRPr/>
          </a:p>
        </p:txBody>
      </p:sp>
      <p:grpSp>
        <p:nvGrpSpPr>
          <p:cNvPr id="802" name="Group"/>
          <p:cNvGrpSpPr/>
          <p:nvPr/>
        </p:nvGrpSpPr>
        <p:grpSpPr>
          <a:xfrm>
            <a:off x="5334000" y="5148579"/>
            <a:ext cx="381000" cy="370841"/>
            <a:chOff x="0" y="0"/>
            <a:chExt cx="381000" cy="370840"/>
          </a:xfrm>
        </p:grpSpPr>
        <p:sp>
          <p:nvSpPr>
            <p:cNvPr id="800"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01" name="2"/>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2</a:t>
              </a:r>
            </a:p>
          </p:txBody>
        </p:sp>
      </p:grpSp>
      <p:grpSp>
        <p:nvGrpSpPr>
          <p:cNvPr id="805" name="Group"/>
          <p:cNvGrpSpPr/>
          <p:nvPr/>
        </p:nvGrpSpPr>
        <p:grpSpPr>
          <a:xfrm>
            <a:off x="5715000" y="5148579"/>
            <a:ext cx="381000" cy="370841"/>
            <a:chOff x="0" y="0"/>
            <a:chExt cx="381000" cy="370840"/>
          </a:xfrm>
        </p:grpSpPr>
        <p:sp>
          <p:nvSpPr>
            <p:cNvPr id="803"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04" name="3"/>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a:t>
              </a:r>
            </a:p>
          </p:txBody>
        </p:sp>
      </p:grpSp>
      <p:sp>
        <p:nvSpPr>
          <p:cNvPr id="806" name="Line"/>
          <p:cNvSpPr/>
          <p:nvPr/>
        </p:nvSpPr>
        <p:spPr>
          <a:xfrm>
            <a:off x="4876800" y="53641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grpSp>
        <p:nvGrpSpPr>
          <p:cNvPr id="809" name="Group"/>
          <p:cNvGrpSpPr/>
          <p:nvPr/>
        </p:nvGrpSpPr>
        <p:grpSpPr>
          <a:xfrm>
            <a:off x="5334000" y="5559742"/>
            <a:ext cx="381000" cy="370841"/>
            <a:chOff x="0" y="0"/>
            <a:chExt cx="381000" cy="370840"/>
          </a:xfrm>
        </p:grpSpPr>
        <p:sp>
          <p:nvSpPr>
            <p:cNvPr id="807"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08" name="1"/>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1</a:t>
              </a:r>
            </a:p>
          </p:txBody>
        </p:sp>
      </p:grpSp>
      <p:sp>
        <p:nvSpPr>
          <p:cNvPr id="810" name="Line"/>
          <p:cNvSpPr/>
          <p:nvPr/>
        </p:nvSpPr>
        <p:spPr>
          <a:xfrm>
            <a:off x="4876800" y="57451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sp>
        <p:nvSpPr>
          <p:cNvPr id="811" name="Line"/>
          <p:cNvSpPr/>
          <p:nvPr/>
        </p:nvSpPr>
        <p:spPr>
          <a:xfrm>
            <a:off x="4876800" y="6507163"/>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grpSp>
        <p:nvGrpSpPr>
          <p:cNvPr id="814" name="Group"/>
          <p:cNvGrpSpPr/>
          <p:nvPr/>
        </p:nvGrpSpPr>
        <p:grpSpPr>
          <a:xfrm>
            <a:off x="5334000" y="6321742"/>
            <a:ext cx="381000" cy="370841"/>
            <a:chOff x="0" y="0"/>
            <a:chExt cx="381000" cy="370840"/>
          </a:xfrm>
        </p:grpSpPr>
        <p:sp>
          <p:nvSpPr>
            <p:cNvPr id="812"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13" name="3"/>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a:t>
              </a:r>
            </a:p>
          </p:txBody>
        </p:sp>
      </p:grpSp>
      <p:grpSp>
        <p:nvGrpSpPr>
          <p:cNvPr id="817" name="Group"/>
          <p:cNvGrpSpPr/>
          <p:nvPr/>
        </p:nvGrpSpPr>
        <p:grpSpPr>
          <a:xfrm>
            <a:off x="5715000" y="5559742"/>
            <a:ext cx="381000" cy="370841"/>
            <a:chOff x="0" y="0"/>
            <a:chExt cx="381000" cy="370840"/>
          </a:xfrm>
        </p:grpSpPr>
        <p:sp>
          <p:nvSpPr>
            <p:cNvPr id="815"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16" name="3"/>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a:t>
              </a:r>
            </a:p>
          </p:txBody>
        </p:sp>
      </p:grpSp>
      <p:grpSp>
        <p:nvGrpSpPr>
          <p:cNvPr id="820" name="Group"/>
          <p:cNvGrpSpPr/>
          <p:nvPr/>
        </p:nvGrpSpPr>
        <p:grpSpPr>
          <a:xfrm>
            <a:off x="5334000" y="5940742"/>
            <a:ext cx="381000" cy="370841"/>
            <a:chOff x="0" y="0"/>
            <a:chExt cx="381000" cy="370840"/>
          </a:xfrm>
        </p:grpSpPr>
        <p:sp>
          <p:nvSpPr>
            <p:cNvPr id="818"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19" name="1"/>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1</a:t>
              </a:r>
            </a:p>
          </p:txBody>
        </p:sp>
      </p:grpSp>
      <p:sp>
        <p:nvSpPr>
          <p:cNvPr id="821" name="Line"/>
          <p:cNvSpPr/>
          <p:nvPr/>
        </p:nvSpPr>
        <p:spPr>
          <a:xfrm>
            <a:off x="4876800" y="61261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grpSp>
        <p:nvGrpSpPr>
          <p:cNvPr id="824" name="Group"/>
          <p:cNvGrpSpPr/>
          <p:nvPr/>
        </p:nvGrpSpPr>
        <p:grpSpPr>
          <a:xfrm>
            <a:off x="5715000" y="5940742"/>
            <a:ext cx="381000" cy="370841"/>
            <a:chOff x="0" y="0"/>
            <a:chExt cx="381000" cy="370840"/>
          </a:xfrm>
        </p:grpSpPr>
        <p:sp>
          <p:nvSpPr>
            <p:cNvPr id="822"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23" name="2"/>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2</a:t>
              </a:r>
            </a:p>
          </p:txBody>
        </p:sp>
      </p:grpSp>
      <p:grpSp>
        <p:nvGrpSpPr>
          <p:cNvPr id="827" name="Group"/>
          <p:cNvGrpSpPr/>
          <p:nvPr/>
        </p:nvGrpSpPr>
        <p:grpSpPr>
          <a:xfrm>
            <a:off x="6096000" y="5940742"/>
            <a:ext cx="381000" cy="370841"/>
            <a:chOff x="0" y="0"/>
            <a:chExt cx="381000" cy="370840"/>
          </a:xfrm>
        </p:grpSpPr>
        <p:sp>
          <p:nvSpPr>
            <p:cNvPr id="825" name="Rectangle"/>
            <p:cNvSpPr/>
            <p:nvPr/>
          </p:nvSpPr>
          <p:spPr>
            <a:xfrm>
              <a:off x="0" y="33020"/>
              <a:ext cx="3810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26" name="4"/>
            <p:cNvSpPr txBox="1"/>
            <p:nvPr/>
          </p:nvSpPr>
          <p:spPr>
            <a:xfrm>
              <a:off x="80498" y="0"/>
              <a:ext cx="2200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4</a:t>
              </a:r>
            </a:p>
          </p:txBody>
        </p:sp>
      </p:grpSp>
      <p:sp>
        <p:nvSpPr>
          <p:cNvPr id="828"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829"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836" name="Graph representations"/>
          <p:cNvSpPr txBox="1">
            <a:spLocks noGrp="1"/>
          </p:cNvSpPr>
          <p:nvPr>
            <p:ph type="title"/>
          </p:nvPr>
        </p:nvSpPr>
        <p:spPr>
          <a:xfrm>
            <a:off x="838200" y="365125"/>
            <a:ext cx="10515600" cy="981354"/>
          </a:xfrm>
          <a:prstGeom prst="rect">
            <a:avLst/>
          </a:prstGeom>
        </p:spPr>
        <p:txBody>
          <a:bodyPr/>
          <a:lstStyle/>
          <a:p>
            <a:r>
              <a:t>Graph representations</a:t>
            </a:r>
          </a:p>
        </p:txBody>
      </p:sp>
      <p:sp>
        <p:nvSpPr>
          <p:cNvPr id="837" name="Weighted graph"/>
          <p:cNvSpPr txBox="1">
            <a:spLocks noGrp="1"/>
          </p:cNvSpPr>
          <p:nvPr>
            <p:ph type="body" idx="1"/>
          </p:nvPr>
        </p:nvSpPr>
        <p:spPr>
          <a:xfrm>
            <a:off x="838200" y="1647930"/>
            <a:ext cx="10515600" cy="4529033"/>
          </a:xfrm>
          <a:prstGeom prst="rect">
            <a:avLst/>
          </a:prstGeom>
        </p:spPr>
        <p:txBody>
          <a:bodyPr/>
          <a:lstStyle/>
          <a:p>
            <a:r>
              <a:t>Weighted graph</a:t>
            </a:r>
          </a:p>
        </p:txBody>
      </p:sp>
      <p:grpSp>
        <p:nvGrpSpPr>
          <p:cNvPr id="840" name="Group"/>
          <p:cNvGrpSpPr/>
          <p:nvPr/>
        </p:nvGrpSpPr>
        <p:grpSpPr>
          <a:xfrm>
            <a:off x="3581400" y="2514600"/>
            <a:ext cx="609600" cy="609600"/>
            <a:chOff x="0" y="0"/>
            <a:chExt cx="609600" cy="609600"/>
          </a:xfrm>
        </p:grpSpPr>
        <p:sp>
          <p:nvSpPr>
            <p:cNvPr id="838"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839" name="1"/>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1</a:t>
              </a:r>
            </a:p>
          </p:txBody>
        </p:sp>
      </p:grpSp>
      <p:grpSp>
        <p:nvGrpSpPr>
          <p:cNvPr id="843" name="Group"/>
          <p:cNvGrpSpPr/>
          <p:nvPr/>
        </p:nvGrpSpPr>
        <p:grpSpPr>
          <a:xfrm>
            <a:off x="2438400" y="3581400"/>
            <a:ext cx="609600" cy="609600"/>
            <a:chOff x="0" y="0"/>
            <a:chExt cx="609600" cy="609600"/>
          </a:xfrm>
        </p:grpSpPr>
        <p:sp>
          <p:nvSpPr>
            <p:cNvPr id="841"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842" name="2"/>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2</a:t>
              </a:r>
            </a:p>
          </p:txBody>
        </p:sp>
      </p:grpSp>
      <p:grpSp>
        <p:nvGrpSpPr>
          <p:cNvPr id="846" name="Group"/>
          <p:cNvGrpSpPr/>
          <p:nvPr/>
        </p:nvGrpSpPr>
        <p:grpSpPr>
          <a:xfrm>
            <a:off x="4724400" y="3581400"/>
            <a:ext cx="609600" cy="609600"/>
            <a:chOff x="0" y="0"/>
            <a:chExt cx="609600" cy="609600"/>
          </a:xfrm>
        </p:grpSpPr>
        <p:sp>
          <p:nvSpPr>
            <p:cNvPr id="844"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845" name="4"/>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4</a:t>
              </a:r>
            </a:p>
          </p:txBody>
        </p:sp>
      </p:grpSp>
      <p:grpSp>
        <p:nvGrpSpPr>
          <p:cNvPr id="849" name="Group"/>
          <p:cNvGrpSpPr/>
          <p:nvPr/>
        </p:nvGrpSpPr>
        <p:grpSpPr>
          <a:xfrm>
            <a:off x="3581400" y="4648200"/>
            <a:ext cx="609600" cy="609600"/>
            <a:chOff x="0" y="0"/>
            <a:chExt cx="609600" cy="609600"/>
          </a:xfrm>
        </p:grpSpPr>
        <p:sp>
          <p:nvSpPr>
            <p:cNvPr id="847" name="Circle"/>
            <p:cNvSpPr/>
            <p:nvPr/>
          </p:nvSpPr>
          <p:spPr>
            <a:xfrm>
              <a:off x="0" y="0"/>
              <a:ext cx="609600" cy="6096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848" name="3"/>
            <p:cNvSpPr txBox="1"/>
            <p:nvPr/>
          </p:nvSpPr>
          <p:spPr>
            <a:xfrm>
              <a:off x="151130" y="32762"/>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32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3200" b="1">
                  <a:latin typeface="Times New Roman"/>
                  <a:ea typeface="Times New Roman"/>
                  <a:cs typeface="Times New Roman"/>
                  <a:sym typeface="Times New Roman"/>
                </a:rPr>
                <a:t>3</a:t>
              </a:r>
            </a:p>
          </p:txBody>
        </p:sp>
      </p:grpSp>
      <p:sp>
        <p:nvSpPr>
          <p:cNvPr id="923" name="Connection Line"/>
          <p:cNvSpPr/>
          <p:nvPr/>
        </p:nvSpPr>
        <p:spPr>
          <a:xfrm>
            <a:off x="2976671" y="30373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ln>
        </p:spPr>
        <p:txBody>
          <a:bodyPr/>
          <a:lstStyle/>
          <a:p>
            <a:endParaRPr/>
          </a:p>
        </p:txBody>
      </p:sp>
      <p:sp>
        <p:nvSpPr>
          <p:cNvPr id="924" name="Connection Line"/>
          <p:cNvSpPr/>
          <p:nvPr/>
        </p:nvSpPr>
        <p:spPr>
          <a:xfrm>
            <a:off x="2976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44546A"/>
            </a:solidFill>
          </a:ln>
        </p:spPr>
        <p:txBody>
          <a:bodyPr/>
          <a:lstStyle/>
          <a:p>
            <a:endParaRPr/>
          </a:p>
        </p:txBody>
      </p:sp>
      <p:sp>
        <p:nvSpPr>
          <p:cNvPr id="925" name="Connection Line"/>
          <p:cNvSpPr/>
          <p:nvPr/>
        </p:nvSpPr>
        <p:spPr>
          <a:xfrm>
            <a:off x="4119671" y="4104106"/>
            <a:ext cx="676058" cy="630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44546A"/>
            </a:solidFill>
          </a:ln>
        </p:spPr>
        <p:txBody>
          <a:bodyPr/>
          <a:lstStyle/>
          <a:p>
            <a:endParaRPr/>
          </a:p>
        </p:txBody>
      </p:sp>
      <p:sp>
        <p:nvSpPr>
          <p:cNvPr id="926" name="Connection Line"/>
          <p:cNvSpPr/>
          <p:nvPr/>
        </p:nvSpPr>
        <p:spPr>
          <a:xfrm>
            <a:off x="3886200" y="3138487"/>
            <a:ext cx="0" cy="14954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44546A"/>
            </a:solidFill>
          </a:ln>
        </p:spPr>
        <p:txBody>
          <a:bodyPr/>
          <a:lstStyle/>
          <a:p>
            <a:endParaRPr/>
          </a:p>
        </p:txBody>
      </p:sp>
      <p:sp>
        <p:nvSpPr>
          <p:cNvPr id="854" name="5"/>
          <p:cNvSpPr txBox="1"/>
          <p:nvPr/>
        </p:nvSpPr>
        <p:spPr>
          <a:xfrm>
            <a:off x="3088004" y="3032125"/>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rgbClr val="44546A"/>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44546A"/>
                </a:solidFill>
                <a:latin typeface="Times New Roman"/>
                <a:ea typeface="Times New Roman"/>
                <a:cs typeface="Times New Roman"/>
                <a:sym typeface="Times New Roman"/>
              </a:rPr>
              <a:t>5</a:t>
            </a:r>
          </a:p>
        </p:txBody>
      </p:sp>
      <p:sp>
        <p:nvSpPr>
          <p:cNvPr id="855" name="6"/>
          <p:cNvSpPr txBox="1"/>
          <p:nvPr/>
        </p:nvSpPr>
        <p:spPr>
          <a:xfrm>
            <a:off x="3977004" y="3565526"/>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rgbClr val="44546A"/>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44546A"/>
                </a:solidFill>
                <a:latin typeface="Times New Roman"/>
                <a:ea typeface="Times New Roman"/>
                <a:cs typeface="Times New Roman"/>
                <a:sym typeface="Times New Roman"/>
              </a:rPr>
              <a:t>6</a:t>
            </a:r>
          </a:p>
        </p:txBody>
      </p:sp>
      <p:sp>
        <p:nvSpPr>
          <p:cNvPr id="856" name="9"/>
          <p:cNvSpPr txBox="1"/>
          <p:nvPr/>
        </p:nvSpPr>
        <p:spPr>
          <a:xfrm>
            <a:off x="2954654" y="42672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rgbClr val="44546A"/>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44546A"/>
                </a:solidFill>
                <a:latin typeface="Times New Roman"/>
                <a:ea typeface="Times New Roman"/>
                <a:cs typeface="Times New Roman"/>
                <a:sym typeface="Times New Roman"/>
              </a:rPr>
              <a:t>9</a:t>
            </a:r>
          </a:p>
        </p:txBody>
      </p:sp>
      <p:sp>
        <p:nvSpPr>
          <p:cNvPr id="857" name="4"/>
          <p:cNvSpPr txBox="1"/>
          <p:nvPr/>
        </p:nvSpPr>
        <p:spPr>
          <a:xfrm>
            <a:off x="4537392" y="42672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solidFill>
                  <a:srgbClr val="44546A"/>
                </a:solidFill>
                <a:latin typeface="Times New Roman"/>
                <a:ea typeface="Times New Roman"/>
                <a:cs typeface="Times New Roman"/>
                <a:sym typeface="Times New Roman"/>
              </a:defRPr>
            </a:lvl1pPr>
          </a:lstStyle>
          <a:p>
            <a:pPr>
              <a:defRPr sz="1800" b="0" i="0">
                <a:solidFill>
                  <a:srgbClr val="000000"/>
                </a:solidFill>
                <a:latin typeface="Calibri"/>
                <a:ea typeface="Calibri"/>
                <a:cs typeface="Calibri"/>
                <a:sym typeface="Calibri"/>
              </a:defRPr>
            </a:pPr>
            <a:r>
              <a:rPr sz="2000" b="1" i="1">
                <a:solidFill>
                  <a:srgbClr val="44546A"/>
                </a:solidFill>
                <a:latin typeface="Times New Roman"/>
                <a:ea typeface="Times New Roman"/>
                <a:cs typeface="Times New Roman"/>
                <a:sym typeface="Times New Roman"/>
              </a:rPr>
              <a:t>4</a:t>
            </a:r>
          </a:p>
        </p:txBody>
      </p:sp>
      <p:grpSp>
        <p:nvGrpSpPr>
          <p:cNvPr id="888" name="Group"/>
          <p:cNvGrpSpPr/>
          <p:nvPr/>
        </p:nvGrpSpPr>
        <p:grpSpPr>
          <a:xfrm>
            <a:off x="6553199" y="2209800"/>
            <a:ext cx="3124202" cy="2514600"/>
            <a:chOff x="0" y="0"/>
            <a:chExt cx="3124200" cy="2514600"/>
          </a:xfrm>
        </p:grpSpPr>
        <p:sp>
          <p:nvSpPr>
            <p:cNvPr id="858" name="4"/>
            <p:cNvSpPr txBox="1"/>
            <p:nvPr/>
          </p:nvSpPr>
          <p:spPr>
            <a:xfrm>
              <a:off x="-1" y="2011929"/>
              <a:ext cx="62484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4</a:t>
              </a:r>
            </a:p>
          </p:txBody>
        </p:sp>
        <p:sp>
          <p:nvSpPr>
            <p:cNvPr id="859" name="3"/>
            <p:cNvSpPr txBox="1"/>
            <p:nvPr/>
          </p:nvSpPr>
          <p:spPr>
            <a:xfrm>
              <a:off x="-1" y="1509258"/>
              <a:ext cx="62484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3</a:t>
              </a:r>
            </a:p>
          </p:txBody>
        </p:sp>
        <p:sp>
          <p:nvSpPr>
            <p:cNvPr id="860" name="2"/>
            <p:cNvSpPr txBox="1"/>
            <p:nvPr/>
          </p:nvSpPr>
          <p:spPr>
            <a:xfrm>
              <a:off x="-1" y="1005341"/>
              <a:ext cx="62484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2</a:t>
              </a:r>
            </a:p>
          </p:txBody>
        </p:sp>
        <p:grpSp>
          <p:nvGrpSpPr>
            <p:cNvPr id="877" name="Group"/>
            <p:cNvGrpSpPr/>
            <p:nvPr/>
          </p:nvGrpSpPr>
          <p:grpSpPr>
            <a:xfrm>
              <a:off x="624840" y="502670"/>
              <a:ext cx="2499360" cy="1995466"/>
              <a:chOff x="0" y="0"/>
              <a:chExt cx="2499359" cy="1995465"/>
            </a:xfrm>
          </p:grpSpPr>
          <p:sp>
            <p:nvSpPr>
              <p:cNvPr id="861" name="0"/>
              <p:cNvSpPr txBox="1"/>
              <p:nvPr/>
            </p:nvSpPr>
            <p:spPr>
              <a:xfrm>
                <a:off x="1874519" y="1509258"/>
                <a:ext cx="62484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862" name="4"/>
              <p:cNvSpPr txBox="1"/>
              <p:nvPr/>
            </p:nvSpPr>
            <p:spPr>
              <a:xfrm>
                <a:off x="1249680" y="1509258"/>
                <a:ext cx="62484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4</a:t>
                </a:r>
              </a:p>
            </p:txBody>
          </p:sp>
          <p:sp>
            <p:nvSpPr>
              <p:cNvPr id="863" name="0"/>
              <p:cNvSpPr txBox="1"/>
              <p:nvPr/>
            </p:nvSpPr>
            <p:spPr>
              <a:xfrm>
                <a:off x="568036" y="1509258"/>
                <a:ext cx="681644"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864" name="0"/>
              <p:cNvSpPr txBox="1"/>
              <p:nvPr/>
            </p:nvSpPr>
            <p:spPr>
              <a:xfrm>
                <a:off x="0" y="1509258"/>
                <a:ext cx="568036"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865" name="4"/>
              <p:cNvSpPr txBox="1"/>
              <p:nvPr/>
            </p:nvSpPr>
            <p:spPr>
              <a:xfrm>
                <a:off x="1874519" y="1006588"/>
                <a:ext cx="62484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4</a:t>
                </a:r>
              </a:p>
            </p:txBody>
          </p:sp>
          <p:sp>
            <p:nvSpPr>
              <p:cNvPr id="866" name="0"/>
              <p:cNvSpPr txBox="1"/>
              <p:nvPr/>
            </p:nvSpPr>
            <p:spPr>
              <a:xfrm>
                <a:off x="1249680" y="1006588"/>
                <a:ext cx="62484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867" name="9"/>
              <p:cNvSpPr txBox="1"/>
              <p:nvPr/>
            </p:nvSpPr>
            <p:spPr>
              <a:xfrm>
                <a:off x="568036" y="1006588"/>
                <a:ext cx="681644"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9</a:t>
                </a:r>
              </a:p>
            </p:txBody>
          </p:sp>
          <p:sp>
            <p:nvSpPr>
              <p:cNvPr id="868" name="6"/>
              <p:cNvSpPr txBox="1"/>
              <p:nvPr/>
            </p:nvSpPr>
            <p:spPr>
              <a:xfrm>
                <a:off x="0" y="1006588"/>
                <a:ext cx="568036"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6</a:t>
                </a:r>
              </a:p>
            </p:txBody>
          </p:sp>
          <p:sp>
            <p:nvSpPr>
              <p:cNvPr id="869" name="0"/>
              <p:cNvSpPr txBox="1"/>
              <p:nvPr/>
            </p:nvSpPr>
            <p:spPr>
              <a:xfrm>
                <a:off x="1874519" y="502670"/>
                <a:ext cx="62484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870" name="9"/>
              <p:cNvSpPr txBox="1"/>
              <p:nvPr/>
            </p:nvSpPr>
            <p:spPr>
              <a:xfrm>
                <a:off x="1249680" y="502670"/>
                <a:ext cx="62484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9</a:t>
                </a:r>
              </a:p>
            </p:txBody>
          </p:sp>
          <p:sp>
            <p:nvSpPr>
              <p:cNvPr id="871" name="0"/>
              <p:cNvSpPr txBox="1"/>
              <p:nvPr/>
            </p:nvSpPr>
            <p:spPr>
              <a:xfrm>
                <a:off x="568036" y="502670"/>
                <a:ext cx="681644"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872" name="5"/>
              <p:cNvSpPr txBox="1"/>
              <p:nvPr/>
            </p:nvSpPr>
            <p:spPr>
              <a:xfrm>
                <a:off x="0" y="502670"/>
                <a:ext cx="568036"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5</a:t>
                </a:r>
              </a:p>
            </p:txBody>
          </p:sp>
          <p:sp>
            <p:nvSpPr>
              <p:cNvPr id="873" name="0"/>
              <p:cNvSpPr txBox="1"/>
              <p:nvPr/>
            </p:nvSpPr>
            <p:spPr>
              <a:xfrm>
                <a:off x="1874519" y="0"/>
                <a:ext cx="62484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sp>
            <p:nvSpPr>
              <p:cNvPr id="874" name="6"/>
              <p:cNvSpPr txBox="1"/>
              <p:nvPr/>
            </p:nvSpPr>
            <p:spPr>
              <a:xfrm>
                <a:off x="1249680" y="0"/>
                <a:ext cx="62484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6</a:t>
                </a:r>
              </a:p>
            </p:txBody>
          </p:sp>
          <p:sp>
            <p:nvSpPr>
              <p:cNvPr id="875" name="5"/>
              <p:cNvSpPr txBox="1"/>
              <p:nvPr/>
            </p:nvSpPr>
            <p:spPr>
              <a:xfrm>
                <a:off x="568036" y="0"/>
                <a:ext cx="681644"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5</a:t>
                </a:r>
              </a:p>
            </p:txBody>
          </p:sp>
          <p:sp>
            <p:nvSpPr>
              <p:cNvPr id="876" name="0"/>
              <p:cNvSpPr txBox="1"/>
              <p:nvPr/>
            </p:nvSpPr>
            <p:spPr>
              <a:xfrm>
                <a:off x="0" y="0"/>
                <a:ext cx="568036"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0</a:t>
                </a:r>
              </a:p>
            </p:txBody>
          </p:sp>
        </p:grpSp>
        <p:sp>
          <p:nvSpPr>
            <p:cNvPr id="878" name="1"/>
            <p:cNvSpPr txBox="1"/>
            <p:nvPr/>
          </p:nvSpPr>
          <p:spPr>
            <a:xfrm>
              <a:off x="-1" y="502670"/>
              <a:ext cx="624841" cy="486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879" name="4"/>
            <p:cNvSpPr txBox="1"/>
            <p:nvPr/>
          </p:nvSpPr>
          <p:spPr>
            <a:xfrm>
              <a:off x="2499360" y="0"/>
              <a:ext cx="62484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4</a:t>
              </a:r>
            </a:p>
          </p:txBody>
        </p:sp>
        <p:sp>
          <p:nvSpPr>
            <p:cNvPr id="880" name="3"/>
            <p:cNvSpPr txBox="1"/>
            <p:nvPr/>
          </p:nvSpPr>
          <p:spPr>
            <a:xfrm>
              <a:off x="1874520" y="0"/>
              <a:ext cx="62484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3</a:t>
              </a:r>
            </a:p>
          </p:txBody>
        </p:sp>
        <p:sp>
          <p:nvSpPr>
            <p:cNvPr id="881" name="2"/>
            <p:cNvSpPr txBox="1"/>
            <p:nvPr/>
          </p:nvSpPr>
          <p:spPr>
            <a:xfrm>
              <a:off x="1192876" y="0"/>
              <a:ext cx="681644"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2</a:t>
              </a:r>
            </a:p>
          </p:txBody>
        </p:sp>
        <p:sp>
          <p:nvSpPr>
            <p:cNvPr id="882" name="1"/>
            <p:cNvSpPr txBox="1"/>
            <p:nvPr/>
          </p:nvSpPr>
          <p:spPr>
            <a:xfrm>
              <a:off x="624840" y="0"/>
              <a:ext cx="568036"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1</a:t>
              </a:r>
            </a:p>
          </p:txBody>
        </p:sp>
        <p:sp>
          <p:nvSpPr>
            <p:cNvPr id="883" name="A"/>
            <p:cNvSpPr txBox="1"/>
            <p:nvPr/>
          </p:nvSpPr>
          <p:spPr>
            <a:xfrm>
              <a:off x="-1" y="0"/>
              <a:ext cx="624841" cy="4862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600"/>
                </a:spcBef>
                <a:defRPr sz="2800">
                  <a:latin typeface="Arial"/>
                  <a:ea typeface="Arial"/>
                  <a:cs typeface="Arial"/>
                  <a:sym typeface="Arial"/>
                </a:defRPr>
              </a:lvl1pPr>
            </a:lstStyle>
            <a:p>
              <a:r>
                <a:t>A</a:t>
              </a:r>
            </a:p>
          </p:txBody>
        </p:sp>
        <p:sp>
          <p:nvSpPr>
            <p:cNvPr id="884" name="Line"/>
            <p:cNvSpPr/>
            <p:nvPr/>
          </p:nvSpPr>
          <p:spPr>
            <a:xfrm>
              <a:off x="0" y="502670"/>
              <a:ext cx="3124200" cy="1"/>
            </a:xfrm>
            <a:prstGeom prst="line">
              <a:avLst/>
            </a:prstGeom>
            <a:noFill/>
            <a:ln w="1270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85" name="Line"/>
            <p:cNvSpPr/>
            <p:nvPr/>
          </p:nvSpPr>
          <p:spPr>
            <a:xfrm>
              <a:off x="0" y="2514600"/>
              <a:ext cx="3124200" cy="0"/>
            </a:xfrm>
            <a:prstGeom prst="line">
              <a:avLst/>
            </a:prstGeom>
            <a:noFill/>
            <a:ln w="28575" cap="sq">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86" name="Line"/>
            <p:cNvSpPr/>
            <p:nvPr/>
          </p:nvSpPr>
          <p:spPr>
            <a:xfrm flipH="1">
              <a:off x="624839" y="0"/>
              <a:ext cx="1" cy="25146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87" name="Line"/>
            <p:cNvSpPr/>
            <p:nvPr/>
          </p:nvSpPr>
          <p:spPr>
            <a:xfrm flipH="1">
              <a:off x="3124200" y="0"/>
              <a:ext cx="1" cy="2514600"/>
            </a:xfrm>
            <a:prstGeom prst="line">
              <a:avLst/>
            </a:prstGeom>
            <a:noFill/>
            <a:ln w="28575" cap="sq">
              <a:solidFill>
                <a:srgbClr val="000000"/>
              </a:solidFill>
              <a:prstDash val="solid"/>
              <a:roun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889" name="Rectangle"/>
          <p:cNvSpPr/>
          <p:nvPr/>
        </p:nvSpPr>
        <p:spPr>
          <a:xfrm>
            <a:off x="5486400" y="5105401"/>
            <a:ext cx="381000" cy="411164"/>
          </a:xfrm>
          <a:prstGeom prst="rect">
            <a:avLst/>
          </a:prstGeom>
          <a:solidFill>
            <a:schemeClr val="accent1"/>
          </a:solidFill>
          <a:ln>
            <a:solidFill>
              <a:srgbClr val="000000"/>
            </a:solidFill>
            <a:miter/>
          </a:ln>
        </p:spPr>
        <p:txBody>
          <a:bodyPr lIns="45719" rIns="45719" anchor="ctr"/>
          <a:lstStyle/>
          <a:p>
            <a:endParaRPr/>
          </a:p>
        </p:txBody>
      </p:sp>
      <p:sp>
        <p:nvSpPr>
          <p:cNvPr id="890" name="Rectangle"/>
          <p:cNvSpPr/>
          <p:nvPr/>
        </p:nvSpPr>
        <p:spPr>
          <a:xfrm>
            <a:off x="5486400" y="5486401"/>
            <a:ext cx="381000" cy="411164"/>
          </a:xfrm>
          <a:prstGeom prst="rect">
            <a:avLst/>
          </a:prstGeom>
          <a:solidFill>
            <a:schemeClr val="accent1"/>
          </a:solidFill>
          <a:ln>
            <a:solidFill>
              <a:srgbClr val="000000"/>
            </a:solidFill>
            <a:miter/>
          </a:ln>
        </p:spPr>
        <p:txBody>
          <a:bodyPr lIns="45719" rIns="45719" anchor="ctr"/>
          <a:lstStyle/>
          <a:p>
            <a:endParaRPr/>
          </a:p>
        </p:txBody>
      </p:sp>
      <p:sp>
        <p:nvSpPr>
          <p:cNvPr id="891" name="Rectangle"/>
          <p:cNvSpPr/>
          <p:nvPr/>
        </p:nvSpPr>
        <p:spPr>
          <a:xfrm>
            <a:off x="5486400" y="5867401"/>
            <a:ext cx="381000" cy="411164"/>
          </a:xfrm>
          <a:prstGeom prst="rect">
            <a:avLst/>
          </a:prstGeom>
          <a:solidFill>
            <a:schemeClr val="accent1"/>
          </a:solidFill>
          <a:ln>
            <a:solidFill>
              <a:srgbClr val="000000"/>
            </a:solidFill>
            <a:miter/>
          </a:ln>
        </p:spPr>
        <p:txBody>
          <a:bodyPr lIns="45719" rIns="45719" anchor="ctr"/>
          <a:lstStyle/>
          <a:p>
            <a:endParaRPr/>
          </a:p>
        </p:txBody>
      </p:sp>
      <p:sp>
        <p:nvSpPr>
          <p:cNvPr id="892" name="Rectangle"/>
          <p:cNvSpPr/>
          <p:nvPr/>
        </p:nvSpPr>
        <p:spPr>
          <a:xfrm>
            <a:off x="5486400" y="6248401"/>
            <a:ext cx="381000" cy="411164"/>
          </a:xfrm>
          <a:prstGeom prst="rect">
            <a:avLst/>
          </a:prstGeom>
          <a:solidFill>
            <a:schemeClr val="accent1"/>
          </a:solidFill>
          <a:ln>
            <a:solidFill>
              <a:srgbClr val="000000"/>
            </a:solidFill>
            <a:miter/>
          </a:ln>
        </p:spPr>
        <p:txBody>
          <a:bodyPr lIns="45719" rIns="45719" anchor="ctr"/>
          <a:lstStyle/>
          <a:p>
            <a:endParaRPr/>
          </a:p>
        </p:txBody>
      </p:sp>
      <p:grpSp>
        <p:nvGrpSpPr>
          <p:cNvPr id="895" name="Group"/>
          <p:cNvGrpSpPr/>
          <p:nvPr/>
        </p:nvGrpSpPr>
        <p:grpSpPr>
          <a:xfrm>
            <a:off x="6172200" y="5072379"/>
            <a:ext cx="609600" cy="370841"/>
            <a:chOff x="0" y="0"/>
            <a:chExt cx="609600" cy="370840"/>
          </a:xfrm>
        </p:grpSpPr>
        <p:sp>
          <p:nvSpPr>
            <p:cNvPr id="893" name="Rectangle"/>
            <p:cNvSpPr/>
            <p:nvPr/>
          </p:nvSpPr>
          <p:spPr>
            <a:xfrm>
              <a:off x="0" y="33020"/>
              <a:ext cx="6096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94" name="2,5"/>
            <p:cNvSpPr txBox="1"/>
            <p:nvPr/>
          </p:nvSpPr>
          <p:spPr>
            <a:xfrm>
              <a:off x="108348" y="0"/>
              <a:ext cx="3929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2,5</a:t>
              </a:r>
            </a:p>
          </p:txBody>
        </p:sp>
      </p:grpSp>
      <p:grpSp>
        <p:nvGrpSpPr>
          <p:cNvPr id="898" name="Group"/>
          <p:cNvGrpSpPr/>
          <p:nvPr/>
        </p:nvGrpSpPr>
        <p:grpSpPr>
          <a:xfrm>
            <a:off x="6781800" y="5072379"/>
            <a:ext cx="609600" cy="370841"/>
            <a:chOff x="0" y="0"/>
            <a:chExt cx="609600" cy="370840"/>
          </a:xfrm>
        </p:grpSpPr>
        <p:sp>
          <p:nvSpPr>
            <p:cNvPr id="896" name="Rectangle"/>
            <p:cNvSpPr/>
            <p:nvPr/>
          </p:nvSpPr>
          <p:spPr>
            <a:xfrm>
              <a:off x="0" y="33020"/>
              <a:ext cx="6096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897" name="3,6"/>
            <p:cNvSpPr txBox="1"/>
            <p:nvPr/>
          </p:nvSpPr>
          <p:spPr>
            <a:xfrm>
              <a:off x="108348" y="0"/>
              <a:ext cx="3929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3,6</a:t>
              </a:r>
            </a:p>
          </p:txBody>
        </p:sp>
      </p:grpSp>
      <p:sp>
        <p:nvSpPr>
          <p:cNvPr id="899" name="Line"/>
          <p:cNvSpPr/>
          <p:nvPr/>
        </p:nvSpPr>
        <p:spPr>
          <a:xfrm>
            <a:off x="5715000" y="52879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sp>
        <p:nvSpPr>
          <p:cNvPr id="900" name="Line"/>
          <p:cNvSpPr/>
          <p:nvPr/>
        </p:nvSpPr>
        <p:spPr>
          <a:xfrm>
            <a:off x="5715000" y="56689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sp>
        <p:nvSpPr>
          <p:cNvPr id="901" name="Line"/>
          <p:cNvSpPr/>
          <p:nvPr/>
        </p:nvSpPr>
        <p:spPr>
          <a:xfrm>
            <a:off x="5715000" y="64309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sp>
        <p:nvSpPr>
          <p:cNvPr id="902" name="Line"/>
          <p:cNvSpPr/>
          <p:nvPr/>
        </p:nvSpPr>
        <p:spPr>
          <a:xfrm>
            <a:off x="5715000" y="6049962"/>
            <a:ext cx="457200" cy="1"/>
          </a:xfrm>
          <a:prstGeom prst="line">
            <a:avLst/>
          </a:prstGeom>
          <a:ln>
            <a:solidFill>
              <a:srgbClr val="000000"/>
            </a:solidFill>
            <a:tailEnd type="triangle"/>
          </a:ln>
        </p:spPr>
        <p:txBody>
          <a:bodyPr lIns="45719" rIns="45719"/>
          <a:lstStyle/>
          <a:p>
            <a:pPr defTabSz="457200">
              <a:defRPr sz="1200">
                <a:latin typeface="+mn-lt"/>
                <a:ea typeface="+mn-ea"/>
                <a:cs typeface="+mn-cs"/>
                <a:sym typeface="Helvetica"/>
              </a:defRPr>
            </a:pPr>
            <a:endParaRPr/>
          </a:p>
        </p:txBody>
      </p:sp>
      <p:grpSp>
        <p:nvGrpSpPr>
          <p:cNvPr id="905" name="Group"/>
          <p:cNvGrpSpPr/>
          <p:nvPr/>
        </p:nvGrpSpPr>
        <p:grpSpPr>
          <a:xfrm>
            <a:off x="6172200" y="5453379"/>
            <a:ext cx="609600" cy="370841"/>
            <a:chOff x="0" y="0"/>
            <a:chExt cx="609600" cy="370840"/>
          </a:xfrm>
        </p:grpSpPr>
        <p:sp>
          <p:nvSpPr>
            <p:cNvPr id="903" name="Rectangle"/>
            <p:cNvSpPr/>
            <p:nvPr/>
          </p:nvSpPr>
          <p:spPr>
            <a:xfrm>
              <a:off x="0" y="33020"/>
              <a:ext cx="6096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04" name="1,5"/>
            <p:cNvSpPr txBox="1"/>
            <p:nvPr/>
          </p:nvSpPr>
          <p:spPr>
            <a:xfrm>
              <a:off x="108348" y="0"/>
              <a:ext cx="3929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1,5</a:t>
              </a:r>
            </a:p>
          </p:txBody>
        </p:sp>
      </p:grpSp>
      <p:grpSp>
        <p:nvGrpSpPr>
          <p:cNvPr id="908" name="Group"/>
          <p:cNvGrpSpPr/>
          <p:nvPr/>
        </p:nvGrpSpPr>
        <p:grpSpPr>
          <a:xfrm>
            <a:off x="6781800" y="5453379"/>
            <a:ext cx="609600" cy="370841"/>
            <a:chOff x="0" y="0"/>
            <a:chExt cx="609600" cy="370840"/>
          </a:xfrm>
        </p:grpSpPr>
        <p:sp>
          <p:nvSpPr>
            <p:cNvPr id="906" name="Rectangle"/>
            <p:cNvSpPr/>
            <p:nvPr/>
          </p:nvSpPr>
          <p:spPr>
            <a:xfrm>
              <a:off x="0" y="33020"/>
              <a:ext cx="6096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07" name="3,9"/>
            <p:cNvSpPr txBox="1"/>
            <p:nvPr/>
          </p:nvSpPr>
          <p:spPr>
            <a:xfrm>
              <a:off x="108348" y="0"/>
              <a:ext cx="3929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3,9</a:t>
              </a:r>
            </a:p>
          </p:txBody>
        </p:sp>
      </p:grpSp>
      <p:grpSp>
        <p:nvGrpSpPr>
          <p:cNvPr id="911" name="Group"/>
          <p:cNvGrpSpPr/>
          <p:nvPr/>
        </p:nvGrpSpPr>
        <p:grpSpPr>
          <a:xfrm>
            <a:off x="6172200" y="6291579"/>
            <a:ext cx="609600" cy="370841"/>
            <a:chOff x="0" y="0"/>
            <a:chExt cx="609600" cy="370840"/>
          </a:xfrm>
        </p:grpSpPr>
        <p:sp>
          <p:nvSpPr>
            <p:cNvPr id="909" name="Rectangle"/>
            <p:cNvSpPr/>
            <p:nvPr/>
          </p:nvSpPr>
          <p:spPr>
            <a:xfrm>
              <a:off x="0" y="33020"/>
              <a:ext cx="6096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10" name="3,4"/>
            <p:cNvSpPr txBox="1"/>
            <p:nvPr/>
          </p:nvSpPr>
          <p:spPr>
            <a:xfrm>
              <a:off x="108348" y="0"/>
              <a:ext cx="3929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3,4</a:t>
              </a:r>
            </a:p>
          </p:txBody>
        </p:sp>
      </p:grpSp>
      <p:grpSp>
        <p:nvGrpSpPr>
          <p:cNvPr id="914" name="Group"/>
          <p:cNvGrpSpPr/>
          <p:nvPr/>
        </p:nvGrpSpPr>
        <p:grpSpPr>
          <a:xfrm>
            <a:off x="6172200" y="5834379"/>
            <a:ext cx="609600" cy="370841"/>
            <a:chOff x="0" y="0"/>
            <a:chExt cx="609600" cy="370840"/>
          </a:xfrm>
        </p:grpSpPr>
        <p:sp>
          <p:nvSpPr>
            <p:cNvPr id="912" name="Rectangle"/>
            <p:cNvSpPr/>
            <p:nvPr/>
          </p:nvSpPr>
          <p:spPr>
            <a:xfrm>
              <a:off x="0" y="33020"/>
              <a:ext cx="6096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13" name="1,6"/>
            <p:cNvSpPr txBox="1"/>
            <p:nvPr/>
          </p:nvSpPr>
          <p:spPr>
            <a:xfrm>
              <a:off x="108348" y="0"/>
              <a:ext cx="3929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1,6</a:t>
              </a:r>
            </a:p>
          </p:txBody>
        </p:sp>
      </p:grpSp>
      <p:grpSp>
        <p:nvGrpSpPr>
          <p:cNvPr id="917" name="Group"/>
          <p:cNvGrpSpPr/>
          <p:nvPr/>
        </p:nvGrpSpPr>
        <p:grpSpPr>
          <a:xfrm>
            <a:off x="6781800" y="5834379"/>
            <a:ext cx="609600" cy="370841"/>
            <a:chOff x="0" y="0"/>
            <a:chExt cx="609600" cy="370840"/>
          </a:xfrm>
        </p:grpSpPr>
        <p:sp>
          <p:nvSpPr>
            <p:cNvPr id="915" name="Rectangle"/>
            <p:cNvSpPr/>
            <p:nvPr/>
          </p:nvSpPr>
          <p:spPr>
            <a:xfrm>
              <a:off x="0" y="33020"/>
              <a:ext cx="6096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16" name="2,9"/>
            <p:cNvSpPr txBox="1"/>
            <p:nvPr/>
          </p:nvSpPr>
          <p:spPr>
            <a:xfrm>
              <a:off x="108348" y="0"/>
              <a:ext cx="3929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2,9</a:t>
              </a:r>
            </a:p>
          </p:txBody>
        </p:sp>
      </p:grpSp>
      <p:grpSp>
        <p:nvGrpSpPr>
          <p:cNvPr id="920" name="Group"/>
          <p:cNvGrpSpPr/>
          <p:nvPr/>
        </p:nvGrpSpPr>
        <p:grpSpPr>
          <a:xfrm>
            <a:off x="7391400" y="5834379"/>
            <a:ext cx="609600" cy="370841"/>
            <a:chOff x="0" y="0"/>
            <a:chExt cx="609600" cy="370840"/>
          </a:xfrm>
        </p:grpSpPr>
        <p:sp>
          <p:nvSpPr>
            <p:cNvPr id="918" name="Rectangle"/>
            <p:cNvSpPr/>
            <p:nvPr/>
          </p:nvSpPr>
          <p:spPr>
            <a:xfrm>
              <a:off x="0" y="33020"/>
              <a:ext cx="609600" cy="304801"/>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19" name="4,4"/>
            <p:cNvSpPr txBox="1"/>
            <p:nvPr/>
          </p:nvSpPr>
          <p:spPr>
            <a:xfrm>
              <a:off x="108348" y="0"/>
              <a:ext cx="3929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4,4</a:t>
              </a:r>
            </a:p>
          </p:txBody>
        </p:sp>
      </p:grpSp>
      <p:sp>
        <p:nvSpPr>
          <p:cNvPr id="92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922"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929" name="Graphs: Adjacency List"/>
          <p:cNvSpPr txBox="1">
            <a:spLocks noGrp="1"/>
          </p:cNvSpPr>
          <p:nvPr>
            <p:ph type="title"/>
          </p:nvPr>
        </p:nvSpPr>
        <p:spPr>
          <a:xfrm>
            <a:off x="838200" y="365125"/>
            <a:ext cx="10515600" cy="981354"/>
          </a:xfrm>
          <a:prstGeom prst="rect">
            <a:avLst/>
          </a:prstGeom>
        </p:spPr>
        <p:txBody>
          <a:bodyPr/>
          <a:lstStyle/>
          <a:p>
            <a:r>
              <a:t>Graphs: Adjacency List</a:t>
            </a:r>
          </a:p>
        </p:txBody>
      </p:sp>
      <p:sp>
        <p:nvSpPr>
          <p:cNvPr id="930" name="How much storage is required?…"/>
          <p:cNvSpPr txBox="1">
            <a:spLocks noGrp="1"/>
          </p:cNvSpPr>
          <p:nvPr>
            <p:ph type="body" idx="1"/>
          </p:nvPr>
        </p:nvSpPr>
        <p:spPr>
          <a:xfrm>
            <a:off x="838200" y="1647930"/>
            <a:ext cx="10515600" cy="4529033"/>
          </a:xfrm>
          <a:prstGeom prst="rect">
            <a:avLst/>
          </a:prstGeom>
        </p:spPr>
        <p:txBody>
          <a:bodyPr/>
          <a:lstStyle/>
          <a:p>
            <a:pPr marL="195942" indent="-195942"/>
            <a:r>
              <a:rPr sz="2400"/>
              <a:t>How much storage is required?</a:t>
            </a:r>
          </a:p>
          <a:p>
            <a:pPr marL="195942" indent="-195942"/>
            <a:r>
              <a:rPr sz="2400"/>
              <a:t>For directed graphs</a:t>
            </a:r>
          </a:p>
          <a:p>
            <a:pPr marL="647700" lvl="1" indent="-190500">
              <a:spcBef>
                <a:spcPts val="500"/>
              </a:spcBef>
              <a:defRPr sz="2400"/>
            </a:pPr>
            <a:r>
              <a:rPr sz="2000"/>
              <a:t>|adj[v]| = out-degree(v)</a:t>
            </a:r>
          </a:p>
          <a:p>
            <a:pPr marL="647700" lvl="1" indent="-190500">
              <a:spcBef>
                <a:spcPts val="500"/>
              </a:spcBef>
              <a:defRPr sz="2400"/>
            </a:pPr>
            <a:r>
              <a:rPr sz="2000"/>
              <a:t>Total # of items in adjacency lists is </a:t>
            </a:r>
            <a:br>
              <a:rPr sz="2000"/>
            </a:br>
            <a:r>
              <a:rPr sz="2000">
                <a:latin typeface="Symbol"/>
                <a:ea typeface="Symbol"/>
                <a:cs typeface="Symbol"/>
                <a:sym typeface="Symbol"/>
              </a:rPr>
              <a:t>S </a:t>
            </a:r>
            <a:r>
              <a:rPr sz="2000"/>
              <a:t>out-degree(</a:t>
            </a:r>
            <a:r>
              <a:rPr sz="2000" i="1"/>
              <a:t>v</a:t>
            </a:r>
            <a:r>
              <a:rPr sz="2000"/>
              <a:t>) = |E|</a:t>
            </a:r>
          </a:p>
          <a:p>
            <a:pPr marL="195942" indent="-195942"/>
            <a:r>
              <a:rPr sz="2400"/>
              <a:t>For undirected graphs</a:t>
            </a:r>
          </a:p>
          <a:p>
            <a:pPr marL="647700" lvl="1" indent="-190500">
              <a:spcBef>
                <a:spcPts val="500"/>
              </a:spcBef>
              <a:defRPr sz="2400"/>
            </a:pPr>
            <a:r>
              <a:rPr sz="2000"/>
              <a:t>|adj[v]| = degree(v) </a:t>
            </a:r>
          </a:p>
          <a:p>
            <a:pPr marL="647700" lvl="1" indent="-190500">
              <a:spcBef>
                <a:spcPts val="500"/>
              </a:spcBef>
              <a:defRPr sz="2400"/>
            </a:pPr>
            <a:r>
              <a:rPr sz="2000"/>
              <a:t># items in adjacency lists is</a:t>
            </a:r>
            <a:br>
              <a:rPr sz="2000"/>
            </a:br>
            <a:r>
              <a:rPr sz="2000">
                <a:latin typeface="Symbol"/>
                <a:ea typeface="Symbol"/>
                <a:cs typeface="Symbol"/>
                <a:sym typeface="Symbol"/>
              </a:rPr>
              <a:t>S </a:t>
            </a:r>
            <a:r>
              <a:rPr sz="2000"/>
              <a:t>degree(v) = 2 |E|</a:t>
            </a:r>
          </a:p>
          <a:p>
            <a:pPr marL="195942" indent="-195942"/>
            <a:r>
              <a:rPr sz="2400"/>
              <a:t>So: Adjacency lists take </a:t>
            </a:r>
            <a:r>
              <a:rPr sz="2400">
                <a:latin typeface="Symbol"/>
                <a:ea typeface="Symbol"/>
                <a:cs typeface="Symbol"/>
                <a:sym typeface="Symbol"/>
              </a:rPr>
              <a:t>Q</a:t>
            </a:r>
            <a:r>
              <a:rPr sz="2400"/>
              <a:t>(V+E) storage</a:t>
            </a:r>
          </a:p>
          <a:p>
            <a:pPr marL="195942" indent="-195942"/>
            <a:r>
              <a:rPr sz="2400"/>
              <a:t>Time needed to test if edge (u, v) </a:t>
            </a:r>
            <a:r>
              <a:rPr sz="2400">
                <a:latin typeface="Symbol"/>
                <a:ea typeface="Symbol"/>
                <a:cs typeface="Symbol"/>
                <a:sym typeface="Symbol"/>
              </a:rPr>
              <a:t>Î </a:t>
            </a:r>
            <a:r>
              <a:rPr sz="2400"/>
              <a:t>E is O(n)</a:t>
            </a:r>
          </a:p>
        </p:txBody>
      </p:sp>
      <p:sp>
        <p:nvSpPr>
          <p:cNvPr id="93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932"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26</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93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9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930">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p:tmAbs val="0"/>
                                  </p:iterate>
                                  <p:childTnLst>
                                    <p:set>
                                      <p:cBhvr>
                                        <p:cTn id="14" fill="hold"/>
                                        <p:tgtEl>
                                          <p:spTgt spid="930">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p:tmAbs val="0"/>
                                  </p:iterate>
                                  <p:childTnLst>
                                    <p:set>
                                      <p:cBhvr>
                                        <p:cTn id="16" fill="hold"/>
                                        <p:tgtEl>
                                          <p:spTgt spid="93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930">
                                            <p:txEl>
                                              <p:pRg st="4" end="4"/>
                                            </p:txEl>
                                          </p:spTgt>
                                        </p:tgtEl>
                                        <p:attrNameLst>
                                          <p:attrName>style.visibility</p:attrName>
                                        </p:attrNameLst>
                                      </p:cBhvr>
                                      <p:to>
                                        <p:strVal val="visible"/>
                                      </p:to>
                                    </p:set>
                                  </p:childTnLst>
                                </p:cTn>
                              </p:par>
                              <p:par>
                                <p:cTn id="21" presetID="1" presetClass="entr" presetSubtype="0" fill="hold" grpId="1" nodeType="withEffect">
                                  <p:stCondLst>
                                    <p:cond delay="0"/>
                                  </p:stCondLst>
                                  <p:iterate>
                                    <p:tmAbs val="0"/>
                                  </p:iterate>
                                  <p:childTnLst>
                                    <p:set>
                                      <p:cBhvr>
                                        <p:cTn id="22" fill="hold"/>
                                        <p:tgtEl>
                                          <p:spTgt spid="930">
                                            <p:txEl>
                                              <p:pRg st="5" end="5"/>
                                            </p:txEl>
                                          </p:spTgt>
                                        </p:tgtEl>
                                        <p:attrNameLst>
                                          <p:attrName>style.visibility</p:attrName>
                                        </p:attrNameLst>
                                      </p:cBhvr>
                                      <p:to>
                                        <p:strVal val="visible"/>
                                      </p:to>
                                    </p:set>
                                  </p:childTnLst>
                                </p:cTn>
                              </p:par>
                              <p:par>
                                <p:cTn id="23" presetID="1" presetClass="entr" presetSubtype="0" fill="hold" grpId="1" nodeType="withEffect">
                                  <p:stCondLst>
                                    <p:cond delay="0"/>
                                  </p:stCondLst>
                                  <p:iterate>
                                    <p:tmAbs val="0"/>
                                  </p:iterate>
                                  <p:childTnLst>
                                    <p:set>
                                      <p:cBhvr>
                                        <p:cTn id="24" fill="hold"/>
                                        <p:tgtEl>
                                          <p:spTgt spid="93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93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9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 grpId="1" build="p"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935" name="Tradeoffs between the two representations"/>
          <p:cNvSpPr txBox="1">
            <a:spLocks noGrp="1"/>
          </p:cNvSpPr>
          <p:nvPr>
            <p:ph type="title"/>
          </p:nvPr>
        </p:nvSpPr>
        <p:spPr>
          <a:xfrm>
            <a:off x="838200" y="365125"/>
            <a:ext cx="10515600" cy="981354"/>
          </a:xfrm>
          <a:prstGeom prst="rect">
            <a:avLst/>
          </a:prstGeom>
        </p:spPr>
        <p:txBody>
          <a:bodyPr/>
          <a:lstStyle>
            <a:lvl1pPr>
              <a:defRPr sz="3200"/>
            </a:lvl1pPr>
          </a:lstStyle>
          <a:p>
            <a:pPr>
              <a:defRPr sz="4400"/>
            </a:pPr>
            <a:r>
              <a:rPr sz="3200"/>
              <a:t>Tradeoffs between the two representations</a:t>
            </a:r>
          </a:p>
        </p:txBody>
      </p:sp>
      <p:graphicFrame>
        <p:nvGraphicFramePr>
          <p:cNvPr id="936" name="Table"/>
          <p:cNvGraphicFramePr/>
          <p:nvPr/>
        </p:nvGraphicFramePr>
        <p:xfrm>
          <a:off x="2514600" y="1981200"/>
          <a:ext cx="7058024" cy="3627120"/>
        </p:xfrm>
        <a:graphic>
          <a:graphicData uri="http://schemas.openxmlformats.org/drawingml/2006/table">
            <a:tbl>
              <a:tblPr>
                <a:tableStyleId>{4C3C2611-4C71-4FC5-86AE-919BDF0F9419}</a:tableStyleId>
              </a:tblPr>
              <a:tblGrid>
                <a:gridCol w="2635692">
                  <a:extLst>
                    <a:ext uri="{9D8B030D-6E8A-4147-A177-3AD203B41FA5}">
                      <a16:colId xmlns:a16="http://schemas.microsoft.com/office/drawing/2014/main" val="20000"/>
                    </a:ext>
                  </a:extLst>
                </a:gridCol>
                <a:gridCol w="2216700">
                  <a:extLst>
                    <a:ext uri="{9D8B030D-6E8A-4147-A177-3AD203B41FA5}">
                      <a16:colId xmlns:a16="http://schemas.microsoft.com/office/drawing/2014/main" val="20001"/>
                    </a:ext>
                  </a:extLst>
                </a:gridCol>
                <a:gridCol w="2205632">
                  <a:extLst>
                    <a:ext uri="{9D8B030D-6E8A-4147-A177-3AD203B41FA5}">
                      <a16:colId xmlns:a16="http://schemas.microsoft.com/office/drawing/2014/main" val="20002"/>
                    </a:ext>
                  </a:extLst>
                </a:gridCol>
              </a:tblGrid>
              <a:tr h="514077">
                <a:tc>
                  <a:txBody>
                    <a:bodyPr/>
                    <a:lstStyle/>
                    <a:p>
                      <a:pPr algn="l">
                        <a:spcBef>
                          <a:spcPts val="600"/>
                        </a:spcBef>
                        <a:defRPr sz="2800" b="0" i="0">
                          <a:latin typeface="Arial"/>
                          <a:ea typeface="Arial"/>
                          <a:cs typeface="Arial"/>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t>Adj Matrix</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t>Adj List</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noFill/>
                  </a:tcPr>
                </a:tc>
                <a:extLst>
                  <a:ext uri="{0D108BD9-81ED-4DB2-BD59-A6C34878D82A}">
                    <a16:rowId xmlns:a16="http://schemas.microsoft.com/office/drawing/2014/main" val="10000"/>
                  </a:ext>
                </a:extLst>
              </a:tr>
              <a:tr h="514077">
                <a:tc>
                  <a:txBody>
                    <a:bodyPr/>
                    <a:lstStyle/>
                    <a:p>
                      <a:pPr algn="l">
                        <a:spcBef>
                          <a:spcPts val="600"/>
                        </a:spcBef>
                        <a:defRPr sz="2800" b="0" i="0">
                          <a:latin typeface="Arial"/>
                          <a:ea typeface="Arial"/>
                          <a:cs typeface="Arial"/>
                          <a:sym typeface="Arial"/>
                        </a:defRPr>
                      </a:pPr>
                      <a:r>
                        <a:t>test (u, v) </a:t>
                      </a:r>
                      <a:r>
                        <a:rPr>
                          <a:latin typeface="Symbol"/>
                          <a:ea typeface="Symbol"/>
                          <a:cs typeface="Symbol"/>
                          <a:sym typeface="Symbol"/>
                        </a:rPr>
                        <a:t>Î </a:t>
                      </a:r>
                      <a:r>
                        <a:t>E</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rPr>
                          <a:solidFill>
                            <a:srgbClr val="0000CC"/>
                          </a:solidFill>
                        </a:rPr>
                        <a:t>Θ(1)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t>O(n)</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514077">
                <a:tc>
                  <a:txBody>
                    <a:bodyPr/>
                    <a:lstStyle/>
                    <a:p>
                      <a:pPr algn="l">
                        <a:spcBef>
                          <a:spcPts val="600"/>
                        </a:spcBef>
                        <a:defRPr sz="2800" b="0" i="0">
                          <a:latin typeface="Arial"/>
                          <a:ea typeface="Arial"/>
                          <a:cs typeface="Arial"/>
                          <a:sym typeface="Arial"/>
                        </a:defRPr>
                      </a:pPr>
                      <a:r>
                        <a:t>Degree(u)</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t>Θ(n)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rPr>
                          <a:solidFill>
                            <a:srgbClr val="0000CC"/>
                          </a:solidFill>
                        </a:rPr>
                        <a:t>O(n)</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514077">
                <a:tc>
                  <a:txBody>
                    <a:bodyPr/>
                    <a:lstStyle/>
                    <a:p>
                      <a:pPr algn="l">
                        <a:spcBef>
                          <a:spcPts val="600"/>
                        </a:spcBef>
                        <a:defRPr sz="2800" b="0" i="0">
                          <a:latin typeface="Arial"/>
                          <a:ea typeface="Arial"/>
                          <a:cs typeface="Arial"/>
                          <a:sym typeface="Arial"/>
                        </a:defRPr>
                      </a:pPr>
                      <a:r>
                        <a:t>Memory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t>Θ(n</a:t>
                      </a:r>
                      <a:r>
                        <a:rPr baseline="30000"/>
                        <a:t>2</a:t>
                      </a:r>
                      <a:r>
                        <a: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rPr>
                          <a:solidFill>
                            <a:srgbClr val="0000CC"/>
                          </a:solidFill>
                        </a:rPr>
                        <a:t>Θ(n+m)</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514077">
                <a:tc>
                  <a:txBody>
                    <a:bodyPr/>
                    <a:lstStyle/>
                    <a:p>
                      <a:pPr algn="l">
                        <a:spcBef>
                          <a:spcPts val="600"/>
                        </a:spcBef>
                        <a:defRPr sz="2800" b="0" i="0">
                          <a:latin typeface="Arial"/>
                          <a:ea typeface="Arial"/>
                          <a:cs typeface="Arial"/>
                          <a:sym typeface="Arial"/>
                        </a:defRPr>
                      </a:pPr>
                      <a:r>
                        <a:t>Edge insertion</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rPr>
                          <a:solidFill>
                            <a:srgbClr val="0000CC"/>
                          </a:solidFill>
                        </a:rPr>
                        <a:t>Θ(1)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t>Θ(1)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514077">
                <a:tc>
                  <a:txBody>
                    <a:bodyPr/>
                    <a:lstStyle/>
                    <a:p>
                      <a:pPr algn="l">
                        <a:spcBef>
                          <a:spcPts val="600"/>
                        </a:spcBef>
                        <a:defRPr sz="2800" b="0" i="0">
                          <a:latin typeface="Arial"/>
                          <a:ea typeface="Arial"/>
                          <a:cs typeface="Arial"/>
                          <a:sym typeface="Arial"/>
                        </a:defRPr>
                      </a:pPr>
                      <a:r>
                        <a:t>Edge deletion</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rPr>
                          <a:solidFill>
                            <a:srgbClr val="0000CC"/>
                          </a:solidFill>
                        </a:rPr>
                        <a:t>Θ(1)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600"/>
                        </a:spcBef>
                        <a:defRPr sz="2800" b="0" i="0">
                          <a:latin typeface="Arial"/>
                          <a:ea typeface="Arial"/>
                          <a:cs typeface="Arial"/>
                          <a:sym typeface="Arial"/>
                        </a:defRPr>
                      </a:pPr>
                      <a:r>
                        <a:t>O(n)</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514077">
                <a:tc>
                  <a:txBody>
                    <a:bodyPr/>
                    <a:lstStyle/>
                    <a:p>
                      <a:pPr algn="l">
                        <a:spcBef>
                          <a:spcPts val="600"/>
                        </a:spcBef>
                        <a:defRPr sz="2800" b="0" i="0">
                          <a:latin typeface="Arial"/>
                          <a:ea typeface="Arial"/>
                          <a:cs typeface="Arial"/>
                          <a:sym typeface="Arial"/>
                        </a:defRPr>
                      </a:pPr>
                      <a:r>
                        <a:t>Graph traversal</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600"/>
                        </a:spcBef>
                        <a:defRPr sz="2800" b="0" i="0">
                          <a:latin typeface="Arial"/>
                          <a:ea typeface="Arial"/>
                          <a:cs typeface="Arial"/>
                          <a:sym typeface="Arial"/>
                        </a:defRPr>
                      </a:pPr>
                      <a:r>
                        <a:t>Θ(n</a:t>
                      </a:r>
                      <a:r>
                        <a:rPr baseline="30000"/>
                        <a:t>2</a:t>
                      </a:r>
                      <a:r>
                        <a:t>)</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600"/>
                        </a:spcBef>
                        <a:defRPr sz="2800" b="0" i="0">
                          <a:latin typeface="Arial"/>
                          <a:ea typeface="Arial"/>
                          <a:cs typeface="Arial"/>
                          <a:sym typeface="Arial"/>
                        </a:defRPr>
                      </a:pPr>
                      <a:r>
                        <a:rPr>
                          <a:solidFill>
                            <a:srgbClr val="0000CC"/>
                          </a:solidFill>
                        </a:rPr>
                        <a:t>Θ(n+m)</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6"/>
                  </a:ext>
                </a:extLst>
              </a:tr>
            </a:tbl>
          </a:graphicData>
        </a:graphic>
      </p:graphicFrame>
      <p:sp>
        <p:nvSpPr>
          <p:cNvPr id="937" name="|V| = n, |E| = m"/>
          <p:cNvSpPr txBox="1"/>
          <p:nvPr/>
        </p:nvSpPr>
        <p:spPr>
          <a:xfrm>
            <a:off x="2590800" y="1447800"/>
            <a:ext cx="2115106" cy="4597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a:lvl1pPr>
          </a:lstStyle>
          <a:p>
            <a:pPr>
              <a:defRPr sz="1800"/>
            </a:pPr>
            <a:r>
              <a:rPr sz="2400"/>
              <a:t>|V| = n, |E| = m</a:t>
            </a:r>
          </a:p>
        </p:txBody>
      </p:sp>
      <p:sp>
        <p:nvSpPr>
          <p:cNvPr id="938" name="Both representations are very useful and have different properties."/>
          <p:cNvSpPr txBox="1"/>
          <p:nvPr/>
        </p:nvSpPr>
        <p:spPr>
          <a:xfrm>
            <a:off x="2667000" y="5943601"/>
            <a:ext cx="7162800"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Both representations are very useful and have different properties.</a:t>
            </a:r>
          </a:p>
        </p:txBody>
      </p:sp>
      <p:sp>
        <p:nvSpPr>
          <p:cNvPr id="939"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27</a:t>
            </a:fld>
            <a:endParaRPr/>
          </a:p>
        </p:txBody>
      </p:sp>
      <p:sp>
        <p:nvSpPr>
          <p:cNvPr id="940"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943" name="Breadth-First Search (BFS)"/>
          <p:cNvSpPr txBox="1">
            <a:spLocks noGrp="1"/>
          </p:cNvSpPr>
          <p:nvPr>
            <p:ph type="title"/>
          </p:nvPr>
        </p:nvSpPr>
        <p:spPr>
          <a:xfrm>
            <a:off x="838200" y="365125"/>
            <a:ext cx="10515600" cy="981354"/>
          </a:xfrm>
          <a:prstGeom prst="rect">
            <a:avLst/>
          </a:prstGeom>
        </p:spPr>
        <p:txBody>
          <a:bodyPr/>
          <a:lstStyle/>
          <a:p>
            <a:r>
              <a:rPr b="1" u="sng">
                <a:latin typeface="Calibri"/>
                <a:ea typeface="Calibri"/>
                <a:cs typeface="Calibri"/>
                <a:sym typeface="Calibri"/>
              </a:rPr>
              <a:t>B</a:t>
            </a:r>
            <a:r>
              <a:rPr b="1">
                <a:latin typeface="Calibri"/>
                <a:ea typeface="Calibri"/>
                <a:cs typeface="Calibri"/>
                <a:sym typeface="Calibri"/>
              </a:rPr>
              <a:t>readth-</a:t>
            </a:r>
            <a:r>
              <a:rPr b="1" u="sng">
                <a:latin typeface="Calibri"/>
                <a:ea typeface="Calibri"/>
                <a:cs typeface="Calibri"/>
                <a:sym typeface="Calibri"/>
              </a:rPr>
              <a:t>F</a:t>
            </a:r>
            <a:r>
              <a:rPr b="1">
                <a:latin typeface="Calibri"/>
                <a:ea typeface="Calibri"/>
                <a:cs typeface="Calibri"/>
                <a:sym typeface="Calibri"/>
              </a:rPr>
              <a:t>irst</a:t>
            </a:r>
            <a:r>
              <a:t> </a:t>
            </a:r>
            <a:r>
              <a:rPr b="1" u="sng">
                <a:latin typeface="Calibri"/>
                <a:ea typeface="Calibri"/>
                <a:cs typeface="Calibri"/>
                <a:sym typeface="Calibri"/>
              </a:rPr>
              <a:t>S</a:t>
            </a:r>
            <a:r>
              <a:rPr b="1">
                <a:latin typeface="Calibri"/>
                <a:ea typeface="Calibri"/>
                <a:cs typeface="Calibri"/>
                <a:sym typeface="Calibri"/>
              </a:rPr>
              <a:t>earch</a:t>
            </a:r>
            <a:r>
              <a:t> (BFS)</a:t>
            </a:r>
          </a:p>
        </p:txBody>
      </p:sp>
      <p:sp>
        <p:nvSpPr>
          <p:cNvPr id="944" name="“Explore” a graph, turning it into a tree…"/>
          <p:cNvSpPr txBox="1">
            <a:spLocks noGrp="1"/>
          </p:cNvSpPr>
          <p:nvPr>
            <p:ph type="body" sz="half" idx="1"/>
          </p:nvPr>
        </p:nvSpPr>
        <p:spPr>
          <a:xfrm>
            <a:off x="1423513" y="1111392"/>
            <a:ext cx="9701411" cy="2724697"/>
          </a:xfrm>
          <a:prstGeom prst="rect">
            <a:avLst/>
          </a:prstGeom>
        </p:spPr>
        <p:txBody>
          <a:bodyPr/>
          <a:lstStyle/>
          <a:p>
            <a:r>
              <a:t>“Explore” a graph, turning it into a </a:t>
            </a:r>
            <a:r>
              <a:rPr b="1"/>
              <a:t>tree</a:t>
            </a:r>
          </a:p>
          <a:p>
            <a:pPr marL="685800" lvl="1" indent="-228600">
              <a:spcBef>
                <a:spcPts val="500"/>
              </a:spcBef>
              <a:defRPr sz="2400"/>
            </a:pPr>
            <a:r>
              <a:t>One vertex at a time</a:t>
            </a:r>
          </a:p>
          <a:p>
            <a:pPr marL="685800" lvl="1" indent="-228600">
              <a:spcBef>
                <a:spcPts val="500"/>
              </a:spcBef>
              <a:defRPr sz="2400"/>
            </a:pPr>
            <a:r>
              <a:t>Expand frontier of explored vertices across the </a:t>
            </a:r>
            <a:r>
              <a:rPr i="1"/>
              <a:t>breadth</a:t>
            </a:r>
            <a:r>
              <a:t> of the frontier</a:t>
            </a:r>
          </a:p>
          <a:p>
            <a:r>
              <a:t>Builds a (shortest-Path) tree over the graph</a:t>
            </a:r>
          </a:p>
          <a:p>
            <a:pPr marL="685800" lvl="1" indent="-228600">
              <a:spcBef>
                <a:spcPts val="500"/>
              </a:spcBef>
              <a:defRPr sz="2400"/>
            </a:pPr>
            <a:r>
              <a:t>Pick a </a:t>
            </a:r>
            <a:r>
              <a:rPr i="1"/>
              <a:t>source vertex</a:t>
            </a:r>
            <a:r>
              <a:t> to be the root</a:t>
            </a:r>
          </a:p>
          <a:p>
            <a:pPr marL="685800" lvl="1" indent="-228600">
              <a:spcBef>
                <a:spcPts val="500"/>
              </a:spcBef>
              <a:defRPr sz="2400"/>
            </a:pPr>
            <a:r>
              <a:t>Find (“discover”) its children, then their children, etc.</a:t>
            </a:r>
          </a:p>
        </p:txBody>
      </p:sp>
      <p:sp>
        <p:nvSpPr>
          <p:cNvPr id="94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94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28</a:t>
            </a:fld>
            <a:endParaRPr/>
          </a:p>
        </p:txBody>
      </p:sp>
      <p:pic>
        <p:nvPicPr>
          <p:cNvPr id="947" name="Image" descr="Image"/>
          <p:cNvPicPr>
            <a:picLocks noChangeAspect="1"/>
          </p:cNvPicPr>
          <p:nvPr/>
        </p:nvPicPr>
        <p:blipFill>
          <a:blip r:embed="rId2">
            <a:extLst/>
          </a:blip>
          <a:stretch>
            <a:fillRect/>
          </a:stretch>
        </p:blipFill>
        <p:spPr>
          <a:xfrm>
            <a:off x="2064595" y="3874128"/>
            <a:ext cx="5459338" cy="2393935"/>
          </a:xfrm>
          <a:prstGeom prst="rect">
            <a:avLst/>
          </a:prstGeom>
          <a:ln w="12700">
            <a:miter lim="400000"/>
          </a:ln>
        </p:spPr>
      </p:pic>
      <p:pic>
        <p:nvPicPr>
          <p:cNvPr id="948" name="Image" descr="Image"/>
          <p:cNvPicPr>
            <a:picLocks noChangeAspect="1"/>
          </p:cNvPicPr>
          <p:nvPr/>
        </p:nvPicPr>
        <p:blipFill>
          <a:blip r:embed="rId3">
            <a:extLst/>
          </a:blip>
          <a:stretch>
            <a:fillRect/>
          </a:stretch>
        </p:blipFill>
        <p:spPr>
          <a:xfrm>
            <a:off x="2092341" y="3869710"/>
            <a:ext cx="5459339" cy="2451914"/>
          </a:xfrm>
          <a:prstGeom prst="rect">
            <a:avLst/>
          </a:prstGeom>
          <a:ln w="12700">
            <a:miter lim="400000"/>
          </a:ln>
        </p:spPr>
      </p:pic>
      <p:pic>
        <p:nvPicPr>
          <p:cNvPr id="949" name="Image" descr="Image"/>
          <p:cNvPicPr>
            <a:picLocks noChangeAspect="1"/>
          </p:cNvPicPr>
          <p:nvPr/>
        </p:nvPicPr>
        <p:blipFill>
          <a:blip r:embed="rId4">
            <a:extLst/>
          </a:blip>
          <a:stretch>
            <a:fillRect/>
          </a:stretch>
        </p:blipFill>
        <p:spPr>
          <a:xfrm>
            <a:off x="2130811" y="3932925"/>
            <a:ext cx="3594101" cy="1600201"/>
          </a:xfrm>
          <a:prstGeom prst="rect">
            <a:avLst/>
          </a:prstGeom>
          <a:ln w="12700">
            <a:miter lim="400000"/>
          </a:ln>
        </p:spPr>
      </p:pic>
      <p:pic>
        <p:nvPicPr>
          <p:cNvPr id="950" name="Image" descr="Image"/>
          <p:cNvPicPr>
            <a:picLocks noChangeAspect="1"/>
          </p:cNvPicPr>
          <p:nvPr/>
        </p:nvPicPr>
        <p:blipFill>
          <a:blip r:embed="rId5">
            <a:extLst/>
          </a:blip>
          <a:stretch>
            <a:fillRect/>
          </a:stretch>
        </p:blipFill>
        <p:spPr>
          <a:xfrm>
            <a:off x="2111761" y="3939275"/>
            <a:ext cx="5403868" cy="2361831"/>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953" name="Breadth-First Search (BFS)"/>
          <p:cNvSpPr txBox="1">
            <a:spLocks noGrp="1"/>
          </p:cNvSpPr>
          <p:nvPr>
            <p:ph type="title"/>
          </p:nvPr>
        </p:nvSpPr>
        <p:spPr>
          <a:xfrm>
            <a:off x="838200" y="365125"/>
            <a:ext cx="10515600" cy="981354"/>
          </a:xfrm>
          <a:prstGeom prst="rect">
            <a:avLst/>
          </a:prstGeom>
        </p:spPr>
        <p:txBody>
          <a:bodyPr/>
          <a:lstStyle/>
          <a:p>
            <a:r>
              <a:t>Breadth-First Search (BFS)</a:t>
            </a:r>
          </a:p>
        </p:txBody>
      </p:sp>
      <p:sp>
        <p:nvSpPr>
          <p:cNvPr id="954" name="“Explore” a graph, turning it into a tree…"/>
          <p:cNvSpPr txBox="1">
            <a:spLocks noGrp="1"/>
          </p:cNvSpPr>
          <p:nvPr>
            <p:ph type="body" sz="half" idx="1"/>
          </p:nvPr>
        </p:nvSpPr>
        <p:spPr>
          <a:xfrm>
            <a:off x="1423513" y="1111392"/>
            <a:ext cx="9701411" cy="2724697"/>
          </a:xfrm>
          <a:prstGeom prst="rect">
            <a:avLst/>
          </a:prstGeom>
        </p:spPr>
        <p:txBody>
          <a:bodyPr/>
          <a:lstStyle/>
          <a:p>
            <a:r>
              <a:t>“Explore” a graph, turning it into a tree</a:t>
            </a:r>
          </a:p>
          <a:p>
            <a:pPr marL="685800" lvl="1" indent="-228600">
              <a:spcBef>
                <a:spcPts val="500"/>
              </a:spcBef>
              <a:defRPr sz="2400"/>
            </a:pPr>
            <a:r>
              <a:t>One vertex at a time</a:t>
            </a:r>
          </a:p>
          <a:p>
            <a:pPr marL="685800" lvl="1" indent="-228600">
              <a:spcBef>
                <a:spcPts val="500"/>
              </a:spcBef>
              <a:defRPr sz="2400"/>
            </a:pPr>
            <a:r>
              <a:t>Expand frontier of explored vertices across the </a:t>
            </a:r>
            <a:r>
              <a:rPr i="1"/>
              <a:t>breadth</a:t>
            </a:r>
            <a:r>
              <a:t> of the frontier</a:t>
            </a:r>
          </a:p>
          <a:p>
            <a:r>
              <a:t>Builds a (shortest-Path) tree over the graph</a:t>
            </a:r>
          </a:p>
          <a:p>
            <a:pPr marL="685800" lvl="1" indent="-228600">
              <a:spcBef>
                <a:spcPts val="500"/>
              </a:spcBef>
              <a:defRPr sz="2400"/>
            </a:pPr>
            <a:r>
              <a:t>Pick a </a:t>
            </a:r>
            <a:r>
              <a:rPr i="1"/>
              <a:t>source vertex</a:t>
            </a:r>
            <a:r>
              <a:t> to be the root</a:t>
            </a:r>
          </a:p>
          <a:p>
            <a:pPr marL="685800" lvl="1" indent="-228600">
              <a:spcBef>
                <a:spcPts val="500"/>
              </a:spcBef>
              <a:defRPr sz="2400"/>
            </a:pPr>
            <a:r>
              <a:t>Find (“discover”) its children, then their children, etc.</a:t>
            </a:r>
          </a:p>
        </p:txBody>
      </p:sp>
      <p:sp>
        <p:nvSpPr>
          <p:cNvPr id="95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95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29</a:t>
            </a:fld>
            <a:endParaRPr/>
          </a:p>
        </p:txBody>
      </p:sp>
      <p:pic>
        <p:nvPicPr>
          <p:cNvPr id="957" name="Image" descr="Image"/>
          <p:cNvPicPr>
            <a:picLocks noChangeAspect="1"/>
          </p:cNvPicPr>
          <p:nvPr/>
        </p:nvPicPr>
        <p:blipFill>
          <a:blip r:embed="rId2">
            <a:extLst/>
          </a:blip>
          <a:stretch>
            <a:fillRect/>
          </a:stretch>
        </p:blipFill>
        <p:spPr>
          <a:xfrm>
            <a:off x="2064595" y="3874128"/>
            <a:ext cx="5459338" cy="2393935"/>
          </a:xfrm>
          <a:prstGeom prst="rect">
            <a:avLst/>
          </a:prstGeom>
          <a:ln w="12700">
            <a:miter lim="400000"/>
          </a:ln>
        </p:spPr>
      </p:pic>
      <p:pic>
        <p:nvPicPr>
          <p:cNvPr id="958" name="Image" descr="Image"/>
          <p:cNvPicPr>
            <a:picLocks noChangeAspect="1"/>
          </p:cNvPicPr>
          <p:nvPr/>
        </p:nvPicPr>
        <p:blipFill>
          <a:blip r:embed="rId3">
            <a:extLst/>
          </a:blip>
          <a:stretch>
            <a:fillRect/>
          </a:stretch>
        </p:blipFill>
        <p:spPr>
          <a:xfrm>
            <a:off x="2064595" y="3906934"/>
            <a:ext cx="5459338" cy="245191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258" name="Rooted Trees"/>
          <p:cNvSpPr txBox="1">
            <a:spLocks noGrp="1"/>
          </p:cNvSpPr>
          <p:nvPr>
            <p:ph type="title"/>
          </p:nvPr>
        </p:nvSpPr>
        <p:spPr>
          <a:xfrm>
            <a:off x="1919288" y="0"/>
            <a:ext cx="8242301" cy="800100"/>
          </a:xfrm>
          <a:prstGeom prst="rect">
            <a:avLst/>
          </a:prstGeom>
        </p:spPr>
        <p:txBody>
          <a:bodyPr/>
          <a:lstStyle>
            <a:lvl1pPr>
              <a:defRPr sz="4000">
                <a:latin typeface="Calibri"/>
                <a:ea typeface="Calibri"/>
                <a:cs typeface="Calibri"/>
                <a:sym typeface="Calibri"/>
              </a:defRPr>
            </a:lvl1pPr>
          </a:lstStyle>
          <a:p>
            <a:pPr>
              <a:defRPr sz="4400">
                <a:latin typeface="Calibri Light"/>
                <a:ea typeface="Calibri Light"/>
                <a:cs typeface="Calibri Light"/>
                <a:sym typeface="Calibri Light"/>
              </a:defRPr>
            </a:pPr>
            <a:r>
              <a:rPr sz="4000">
                <a:latin typeface="Calibri"/>
                <a:ea typeface="Calibri"/>
                <a:cs typeface="Calibri"/>
                <a:sym typeface="Calibri"/>
              </a:rPr>
              <a:t>Rooted Trees</a:t>
            </a:r>
          </a:p>
        </p:txBody>
      </p:sp>
      <p:sp>
        <p:nvSpPr>
          <p:cNvPr id="259" name="Definition: A rooted tree is a tree in which one vertex is distinguished from the others and is called the root.…"/>
          <p:cNvSpPr txBox="1">
            <a:spLocks noGrp="1"/>
          </p:cNvSpPr>
          <p:nvPr>
            <p:ph type="body" idx="1"/>
          </p:nvPr>
        </p:nvSpPr>
        <p:spPr>
          <a:xfrm>
            <a:off x="1030147" y="908050"/>
            <a:ext cx="10150997" cy="5949950"/>
          </a:xfrm>
          <a:prstGeom prst="rect">
            <a:avLst/>
          </a:prstGeom>
        </p:spPr>
        <p:txBody>
          <a:bodyPr/>
          <a:lstStyle/>
          <a:p>
            <a:pPr marL="195942" indent="-195942"/>
            <a:r>
              <a:rPr sz="2400" b="1">
                <a:latin typeface="Arial"/>
                <a:ea typeface="Arial"/>
                <a:cs typeface="Arial"/>
                <a:sym typeface="Arial"/>
              </a:rPr>
              <a:t>Definition</a:t>
            </a:r>
            <a:r>
              <a:rPr sz="2400">
                <a:latin typeface="Arial"/>
                <a:ea typeface="Arial"/>
                <a:cs typeface="Arial"/>
                <a:sym typeface="Arial"/>
              </a:rPr>
              <a:t>: A </a:t>
            </a:r>
            <a:r>
              <a:rPr sz="2400">
                <a:solidFill>
                  <a:srgbClr val="009900"/>
                </a:solidFill>
                <a:latin typeface="Arial"/>
                <a:ea typeface="Arial"/>
                <a:cs typeface="Arial"/>
                <a:sym typeface="Arial"/>
              </a:rPr>
              <a:t>rooted tree</a:t>
            </a:r>
            <a:r>
              <a:rPr sz="2400">
                <a:latin typeface="Arial"/>
                <a:ea typeface="Arial"/>
                <a:cs typeface="Arial"/>
                <a:sym typeface="Arial"/>
              </a:rPr>
              <a:t> is a tree in which one vertex is distinguished from the others and is called the </a:t>
            </a:r>
            <a:r>
              <a:rPr sz="2400">
                <a:solidFill>
                  <a:srgbClr val="009900"/>
                </a:solidFill>
                <a:latin typeface="Arial"/>
                <a:ea typeface="Arial"/>
                <a:cs typeface="Arial"/>
                <a:sym typeface="Arial"/>
              </a:rPr>
              <a:t>root</a:t>
            </a:r>
            <a:r>
              <a:rPr sz="2400">
                <a:latin typeface="Arial"/>
                <a:ea typeface="Arial"/>
                <a:cs typeface="Arial"/>
                <a:sym typeface="Arial"/>
              </a:rPr>
              <a:t>.</a:t>
            </a:r>
          </a:p>
          <a:p>
            <a:endParaRPr sz="2400" b="1">
              <a:latin typeface="Arial"/>
              <a:ea typeface="Arial"/>
              <a:cs typeface="Arial"/>
              <a:sym typeface="Arial"/>
            </a:endParaRPr>
          </a:p>
          <a:p>
            <a:endParaRPr sz="2400" b="1">
              <a:latin typeface="Arial"/>
              <a:ea typeface="Arial"/>
              <a:cs typeface="Arial"/>
              <a:sym typeface="Arial"/>
            </a:endParaRPr>
          </a:p>
          <a:p>
            <a:endParaRPr sz="2400" b="1">
              <a:latin typeface="Arial"/>
              <a:ea typeface="Arial"/>
              <a:cs typeface="Arial"/>
              <a:sym typeface="Arial"/>
            </a:endParaRPr>
          </a:p>
          <a:p>
            <a:pPr marL="195942" indent="-195942"/>
            <a:r>
              <a:rPr sz="2400">
                <a:latin typeface="Arial"/>
                <a:ea typeface="Arial"/>
                <a:cs typeface="Arial"/>
                <a:sym typeface="Arial"/>
              </a:rPr>
              <a:t>The </a:t>
            </a:r>
            <a:r>
              <a:rPr sz="2400">
                <a:solidFill>
                  <a:schemeClr val="accent2"/>
                </a:solidFill>
                <a:latin typeface="Arial"/>
                <a:ea typeface="Arial"/>
                <a:cs typeface="Arial"/>
                <a:sym typeface="Arial"/>
              </a:rPr>
              <a:t>level</a:t>
            </a:r>
            <a:r>
              <a:rPr sz="2400">
                <a:latin typeface="Arial"/>
                <a:ea typeface="Arial"/>
                <a:cs typeface="Arial"/>
                <a:sym typeface="Arial"/>
              </a:rPr>
              <a:t> of a vertex is the number of edges along the unique path between it and the root.</a:t>
            </a:r>
          </a:p>
          <a:p>
            <a:pPr marL="195942" indent="-195942"/>
            <a:r>
              <a:rPr sz="2400">
                <a:latin typeface="Arial"/>
                <a:ea typeface="Arial"/>
                <a:cs typeface="Arial"/>
                <a:sym typeface="Arial"/>
              </a:rPr>
              <a:t>The </a:t>
            </a:r>
            <a:r>
              <a:rPr sz="2400">
                <a:solidFill>
                  <a:schemeClr val="accent2"/>
                </a:solidFill>
                <a:latin typeface="Arial"/>
                <a:ea typeface="Arial"/>
                <a:cs typeface="Arial"/>
                <a:sym typeface="Arial"/>
              </a:rPr>
              <a:t>height</a:t>
            </a:r>
            <a:r>
              <a:rPr sz="2400">
                <a:latin typeface="Arial"/>
                <a:ea typeface="Arial"/>
                <a:cs typeface="Arial"/>
                <a:sym typeface="Arial"/>
              </a:rPr>
              <a:t> of a rooted tree is the maximum level to any vertex of the tree. </a:t>
            </a:r>
          </a:p>
          <a:p>
            <a:pPr marL="195942" indent="-195942"/>
            <a:r>
              <a:rPr sz="2400">
                <a:latin typeface="Arial"/>
                <a:ea typeface="Arial"/>
                <a:cs typeface="Arial"/>
                <a:sym typeface="Arial"/>
              </a:rPr>
              <a:t>The </a:t>
            </a:r>
            <a:r>
              <a:rPr sz="2400">
                <a:solidFill>
                  <a:schemeClr val="accent2"/>
                </a:solidFill>
                <a:latin typeface="Arial"/>
                <a:ea typeface="Arial"/>
                <a:cs typeface="Arial"/>
                <a:sym typeface="Arial"/>
              </a:rPr>
              <a:t>children</a:t>
            </a:r>
            <a:r>
              <a:rPr sz="2400">
                <a:latin typeface="Arial"/>
                <a:ea typeface="Arial"/>
                <a:cs typeface="Arial"/>
                <a:sym typeface="Arial"/>
              </a:rPr>
              <a:t> of a vertex </a:t>
            </a:r>
            <a:r>
              <a:rPr sz="2400" i="1">
                <a:solidFill>
                  <a:srgbClr val="663300"/>
                </a:solidFill>
                <a:latin typeface="Arial"/>
                <a:ea typeface="Arial"/>
                <a:cs typeface="Arial"/>
                <a:sym typeface="Arial"/>
              </a:rPr>
              <a:t>v</a:t>
            </a:r>
            <a:r>
              <a:rPr sz="2400">
                <a:latin typeface="Arial"/>
                <a:ea typeface="Arial"/>
                <a:cs typeface="Arial"/>
                <a:sym typeface="Arial"/>
              </a:rPr>
              <a:t> are those vertices that are adjacent to </a:t>
            </a:r>
            <a:r>
              <a:rPr sz="2400" i="1">
                <a:solidFill>
                  <a:srgbClr val="663300"/>
                </a:solidFill>
                <a:latin typeface="Arial"/>
                <a:ea typeface="Arial"/>
                <a:cs typeface="Arial"/>
                <a:sym typeface="Arial"/>
              </a:rPr>
              <a:t>v</a:t>
            </a:r>
            <a:r>
              <a:rPr sz="2400">
                <a:latin typeface="Arial"/>
                <a:ea typeface="Arial"/>
                <a:cs typeface="Arial"/>
                <a:sym typeface="Arial"/>
              </a:rPr>
              <a:t> and one level farther away from the root than </a:t>
            </a:r>
            <a:r>
              <a:rPr sz="2400" i="1">
                <a:solidFill>
                  <a:srgbClr val="663300"/>
                </a:solidFill>
                <a:latin typeface="Arial"/>
                <a:ea typeface="Arial"/>
                <a:cs typeface="Arial"/>
                <a:sym typeface="Arial"/>
              </a:rPr>
              <a:t>v</a:t>
            </a:r>
            <a:r>
              <a:rPr sz="2400">
                <a:latin typeface="Arial"/>
                <a:ea typeface="Arial"/>
                <a:cs typeface="Arial"/>
                <a:sym typeface="Arial"/>
              </a:rPr>
              <a:t>. </a:t>
            </a:r>
          </a:p>
        </p:txBody>
      </p:sp>
      <p:grpSp>
        <p:nvGrpSpPr>
          <p:cNvPr id="262" name="Group"/>
          <p:cNvGrpSpPr/>
          <p:nvPr/>
        </p:nvGrpSpPr>
        <p:grpSpPr>
          <a:xfrm>
            <a:off x="5340350" y="1749742"/>
            <a:ext cx="323850" cy="370842"/>
            <a:chOff x="0" y="0"/>
            <a:chExt cx="323850" cy="370840"/>
          </a:xfrm>
        </p:grpSpPr>
        <p:sp>
          <p:nvSpPr>
            <p:cNvPr id="260" name="Circle"/>
            <p:cNvSpPr/>
            <p:nvPr/>
          </p:nvSpPr>
          <p:spPr>
            <a:xfrm>
              <a:off x="0" y="23495"/>
              <a:ext cx="323850" cy="323851"/>
            </a:xfrm>
            <a:prstGeom prst="ellipse">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endParaRPr/>
            </a:p>
          </p:txBody>
        </p:sp>
        <p:sp>
          <p:nvSpPr>
            <p:cNvPr id="261" name="r"/>
            <p:cNvSpPr txBox="1"/>
            <p:nvPr/>
          </p:nvSpPr>
          <p:spPr>
            <a:xfrm>
              <a:off x="70006" y="0"/>
              <a:ext cx="183838"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r</a:t>
              </a:r>
            </a:p>
          </p:txBody>
        </p:sp>
      </p:grpSp>
      <p:grpSp>
        <p:nvGrpSpPr>
          <p:cNvPr id="265" name="Group"/>
          <p:cNvGrpSpPr/>
          <p:nvPr/>
        </p:nvGrpSpPr>
        <p:grpSpPr>
          <a:xfrm>
            <a:off x="5880100" y="2181542"/>
            <a:ext cx="323850" cy="370842"/>
            <a:chOff x="0" y="0"/>
            <a:chExt cx="323850" cy="370840"/>
          </a:xfrm>
        </p:grpSpPr>
        <p:sp>
          <p:nvSpPr>
            <p:cNvPr id="263" name="Circle"/>
            <p:cNvSpPr/>
            <p:nvPr/>
          </p:nvSpPr>
          <p:spPr>
            <a:xfrm>
              <a:off x="0" y="23495"/>
              <a:ext cx="323850" cy="323851"/>
            </a:xfrm>
            <a:prstGeom prst="ellipse">
              <a:avLst/>
            </a:prstGeom>
            <a:noFill/>
            <a:ln w="9525" cap="flat">
              <a:solidFill>
                <a:srgbClr val="000000"/>
              </a:solidFill>
              <a:prstDash val="solid"/>
              <a:round/>
            </a:ln>
            <a:effectLst/>
          </p:spPr>
          <p:txBody>
            <a:bodyPr wrap="square" lIns="45719" tIns="45719" rIns="45719" bIns="45719" numCol="1" anchor="ctr">
              <a:noAutofit/>
            </a:bodyPr>
            <a:lstStyle/>
            <a:p>
              <a:pPr algn="ctr"/>
              <a:endParaRPr/>
            </a:p>
          </p:txBody>
        </p:sp>
        <p:sp>
          <p:nvSpPr>
            <p:cNvPr id="264" name="b"/>
            <p:cNvSpPr txBox="1"/>
            <p:nvPr/>
          </p:nvSpPr>
          <p:spPr>
            <a:xfrm>
              <a:off x="49802" y="0"/>
              <a:ext cx="224246"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b</a:t>
              </a:r>
            </a:p>
          </p:txBody>
        </p:sp>
      </p:grpSp>
      <p:grpSp>
        <p:nvGrpSpPr>
          <p:cNvPr id="268" name="Group"/>
          <p:cNvGrpSpPr/>
          <p:nvPr/>
        </p:nvGrpSpPr>
        <p:grpSpPr>
          <a:xfrm>
            <a:off x="4800600" y="2181542"/>
            <a:ext cx="323850" cy="370842"/>
            <a:chOff x="0" y="0"/>
            <a:chExt cx="323850" cy="370840"/>
          </a:xfrm>
        </p:grpSpPr>
        <p:sp>
          <p:nvSpPr>
            <p:cNvPr id="266" name="Circle"/>
            <p:cNvSpPr/>
            <p:nvPr/>
          </p:nvSpPr>
          <p:spPr>
            <a:xfrm>
              <a:off x="0" y="23495"/>
              <a:ext cx="323850" cy="323851"/>
            </a:xfrm>
            <a:prstGeom prst="ellipse">
              <a:avLst/>
            </a:prstGeom>
            <a:noFill/>
            <a:ln w="9525" cap="flat">
              <a:solidFill>
                <a:srgbClr val="000000"/>
              </a:solidFill>
              <a:prstDash val="solid"/>
              <a:round/>
            </a:ln>
            <a:effectLst/>
          </p:spPr>
          <p:txBody>
            <a:bodyPr wrap="square" lIns="45719" tIns="45719" rIns="45719" bIns="45719" numCol="1" anchor="ctr">
              <a:noAutofit/>
            </a:bodyPr>
            <a:lstStyle/>
            <a:p>
              <a:pPr algn="ctr"/>
              <a:endParaRPr/>
            </a:p>
          </p:txBody>
        </p:sp>
        <p:sp>
          <p:nvSpPr>
            <p:cNvPr id="267" name="a"/>
            <p:cNvSpPr txBox="1"/>
            <p:nvPr/>
          </p:nvSpPr>
          <p:spPr>
            <a:xfrm>
              <a:off x="55104" y="0"/>
              <a:ext cx="213642"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a</a:t>
              </a:r>
            </a:p>
          </p:txBody>
        </p:sp>
      </p:grpSp>
      <p:grpSp>
        <p:nvGrpSpPr>
          <p:cNvPr id="271" name="Group"/>
          <p:cNvGrpSpPr/>
          <p:nvPr/>
        </p:nvGrpSpPr>
        <p:grpSpPr>
          <a:xfrm>
            <a:off x="4295775" y="2757804"/>
            <a:ext cx="323850" cy="370841"/>
            <a:chOff x="0" y="0"/>
            <a:chExt cx="323850" cy="370840"/>
          </a:xfrm>
        </p:grpSpPr>
        <p:sp>
          <p:nvSpPr>
            <p:cNvPr id="269" name="Circle"/>
            <p:cNvSpPr/>
            <p:nvPr/>
          </p:nvSpPr>
          <p:spPr>
            <a:xfrm>
              <a:off x="0" y="23495"/>
              <a:ext cx="323850" cy="323851"/>
            </a:xfrm>
            <a:prstGeom prst="ellipse">
              <a:avLst/>
            </a:prstGeom>
            <a:noFill/>
            <a:ln w="9525" cap="flat">
              <a:solidFill>
                <a:srgbClr val="000000"/>
              </a:solidFill>
              <a:prstDash val="solid"/>
              <a:round/>
            </a:ln>
            <a:effectLst/>
          </p:spPr>
          <p:txBody>
            <a:bodyPr wrap="square" lIns="45719" tIns="45719" rIns="45719" bIns="45719" numCol="1" anchor="ctr">
              <a:noAutofit/>
            </a:bodyPr>
            <a:lstStyle/>
            <a:p>
              <a:pPr algn="ctr"/>
              <a:endParaRPr/>
            </a:p>
          </p:txBody>
        </p:sp>
        <p:sp>
          <p:nvSpPr>
            <p:cNvPr id="270" name="c"/>
            <p:cNvSpPr txBox="1"/>
            <p:nvPr/>
          </p:nvSpPr>
          <p:spPr>
            <a:xfrm>
              <a:off x="61523" y="0"/>
              <a:ext cx="200804"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c</a:t>
              </a:r>
            </a:p>
          </p:txBody>
        </p:sp>
      </p:grpSp>
      <p:grpSp>
        <p:nvGrpSpPr>
          <p:cNvPr id="274" name="Group"/>
          <p:cNvGrpSpPr/>
          <p:nvPr/>
        </p:nvGrpSpPr>
        <p:grpSpPr>
          <a:xfrm>
            <a:off x="5267325" y="2757804"/>
            <a:ext cx="323850" cy="370841"/>
            <a:chOff x="0" y="0"/>
            <a:chExt cx="323850" cy="370840"/>
          </a:xfrm>
        </p:grpSpPr>
        <p:sp>
          <p:nvSpPr>
            <p:cNvPr id="272" name="Circle"/>
            <p:cNvSpPr/>
            <p:nvPr/>
          </p:nvSpPr>
          <p:spPr>
            <a:xfrm>
              <a:off x="0" y="23495"/>
              <a:ext cx="323850" cy="323851"/>
            </a:xfrm>
            <a:prstGeom prst="ellipse">
              <a:avLst/>
            </a:prstGeom>
            <a:noFill/>
            <a:ln w="9525" cap="flat">
              <a:solidFill>
                <a:srgbClr val="000000"/>
              </a:solidFill>
              <a:prstDash val="solid"/>
              <a:round/>
            </a:ln>
            <a:effectLst/>
          </p:spPr>
          <p:txBody>
            <a:bodyPr wrap="square" lIns="45719" tIns="45719" rIns="45719" bIns="45719" numCol="1" anchor="ctr">
              <a:noAutofit/>
            </a:bodyPr>
            <a:lstStyle/>
            <a:p>
              <a:pPr algn="ctr"/>
              <a:endParaRPr/>
            </a:p>
          </p:txBody>
        </p:sp>
        <p:sp>
          <p:nvSpPr>
            <p:cNvPr id="273" name="d"/>
            <p:cNvSpPr txBox="1"/>
            <p:nvPr/>
          </p:nvSpPr>
          <p:spPr>
            <a:xfrm>
              <a:off x="49802" y="0"/>
              <a:ext cx="224246"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stStyle>
            <a:p>
              <a:r>
                <a:t>d</a:t>
              </a:r>
            </a:p>
          </p:txBody>
        </p:sp>
      </p:grpSp>
      <p:sp>
        <p:nvSpPr>
          <p:cNvPr id="275" name="Line"/>
          <p:cNvSpPr/>
          <p:nvPr/>
        </p:nvSpPr>
        <p:spPr>
          <a:xfrm flipH="1">
            <a:off x="5087939" y="2024064"/>
            <a:ext cx="287338" cy="217487"/>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76" name="Line"/>
          <p:cNvSpPr/>
          <p:nvPr/>
        </p:nvSpPr>
        <p:spPr>
          <a:xfrm>
            <a:off x="5627689" y="2024064"/>
            <a:ext cx="288926" cy="217487"/>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77" name="Line"/>
          <p:cNvSpPr/>
          <p:nvPr/>
        </p:nvSpPr>
        <p:spPr>
          <a:xfrm flipH="1">
            <a:off x="4583113" y="2492374"/>
            <a:ext cx="252412" cy="323852"/>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78" name="Line"/>
          <p:cNvSpPr/>
          <p:nvPr/>
        </p:nvSpPr>
        <p:spPr>
          <a:xfrm>
            <a:off x="5087938" y="2492374"/>
            <a:ext cx="215901" cy="323852"/>
          </a:xfrm>
          <a:prstGeom prst="line">
            <a:avLst/>
          </a:prstGeom>
          <a:ln>
            <a:solidFill>
              <a:srgbClr val="000000"/>
            </a:solidFill>
          </a:ln>
        </p:spPr>
        <p:txBody>
          <a:bodyPr lIns="45719" rIns="45719"/>
          <a:lstStyle/>
          <a:p>
            <a:pPr defTabSz="457200">
              <a:defRPr sz="1200">
                <a:latin typeface="+mn-lt"/>
                <a:ea typeface="+mn-ea"/>
                <a:cs typeface="+mn-cs"/>
                <a:sym typeface="Helvetica"/>
              </a:defRPr>
            </a:pPr>
            <a:endParaRPr/>
          </a:p>
        </p:txBody>
      </p:sp>
      <p:sp>
        <p:nvSpPr>
          <p:cNvPr id="27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28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3</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25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59">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259">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259">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25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iterate>
                                    <p:tmAbs val="0"/>
                                  </p:iterate>
                                  <p:childTnLst>
                                    <p:set>
                                      <p:cBhvr>
                                        <p:cTn id="21" fill="hold"/>
                                        <p:tgtEl>
                                          <p:spTgt spid="25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iterate>
                                    <p:tmAbs val="0"/>
                                  </p:iterate>
                                  <p:childTnLst>
                                    <p:set>
                                      <p:cBhvr>
                                        <p:cTn id="25" fill="hold"/>
                                        <p:tgtEl>
                                          <p:spTgt spid="259">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iterate>
                                    <p:tmAbs val="0"/>
                                  </p:iterate>
                                  <p:childTnLst>
                                    <p:set>
                                      <p:cBhvr>
                                        <p:cTn id="29" fill="hold"/>
                                        <p:tgtEl>
                                          <p:spTgt spid="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1" build="p"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961" name="Breadth-First Search (BFS)"/>
          <p:cNvSpPr txBox="1">
            <a:spLocks noGrp="1"/>
          </p:cNvSpPr>
          <p:nvPr>
            <p:ph type="title"/>
          </p:nvPr>
        </p:nvSpPr>
        <p:spPr>
          <a:xfrm>
            <a:off x="838200" y="365125"/>
            <a:ext cx="10515600" cy="981354"/>
          </a:xfrm>
          <a:prstGeom prst="rect">
            <a:avLst/>
          </a:prstGeom>
        </p:spPr>
        <p:txBody>
          <a:bodyPr/>
          <a:lstStyle/>
          <a:p>
            <a:r>
              <a:t>Breadth-First Search (BFS)</a:t>
            </a:r>
          </a:p>
        </p:txBody>
      </p:sp>
      <p:sp>
        <p:nvSpPr>
          <p:cNvPr id="962" name="“Explore” a graph, turning it into a tree…"/>
          <p:cNvSpPr txBox="1">
            <a:spLocks noGrp="1"/>
          </p:cNvSpPr>
          <p:nvPr>
            <p:ph type="body" sz="half" idx="1"/>
          </p:nvPr>
        </p:nvSpPr>
        <p:spPr>
          <a:xfrm>
            <a:off x="1423513" y="1135780"/>
            <a:ext cx="9701411" cy="2411370"/>
          </a:xfrm>
          <a:prstGeom prst="rect">
            <a:avLst/>
          </a:prstGeom>
        </p:spPr>
        <p:txBody>
          <a:bodyPr/>
          <a:lstStyle/>
          <a:p>
            <a:r>
              <a:t>“Explore” a graph, turning it into a tree</a:t>
            </a:r>
          </a:p>
          <a:p>
            <a:pPr marL="685800" lvl="1" indent="-228600">
              <a:spcBef>
                <a:spcPts val="500"/>
              </a:spcBef>
              <a:defRPr sz="2400"/>
            </a:pPr>
            <a:r>
              <a:t>One vertex at a time</a:t>
            </a:r>
          </a:p>
          <a:p>
            <a:pPr marL="685800" lvl="1" indent="-228600">
              <a:spcBef>
                <a:spcPts val="500"/>
              </a:spcBef>
              <a:defRPr sz="2400"/>
            </a:pPr>
            <a:r>
              <a:t>Expand frontier of explored vertices across the </a:t>
            </a:r>
            <a:r>
              <a:rPr i="1"/>
              <a:t>breadth</a:t>
            </a:r>
            <a:r>
              <a:t> of the frontier</a:t>
            </a:r>
          </a:p>
          <a:p>
            <a:r>
              <a:t>Builds a (shortest-Path) tree over the graph</a:t>
            </a:r>
          </a:p>
          <a:p>
            <a:pPr marL="685800" lvl="1" indent="-228600">
              <a:spcBef>
                <a:spcPts val="500"/>
              </a:spcBef>
              <a:defRPr sz="2400"/>
            </a:pPr>
            <a:r>
              <a:t>Find out the shortest path by back tracking</a:t>
            </a:r>
          </a:p>
        </p:txBody>
      </p:sp>
      <p:sp>
        <p:nvSpPr>
          <p:cNvPr id="963"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96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30</a:t>
            </a:fld>
            <a:endParaRPr/>
          </a:p>
        </p:txBody>
      </p:sp>
      <p:pic>
        <p:nvPicPr>
          <p:cNvPr id="965" name="Image" descr="Image"/>
          <p:cNvPicPr>
            <a:picLocks noChangeAspect="1"/>
          </p:cNvPicPr>
          <p:nvPr/>
        </p:nvPicPr>
        <p:blipFill>
          <a:blip r:embed="rId2">
            <a:extLst/>
          </a:blip>
          <a:stretch>
            <a:fillRect/>
          </a:stretch>
        </p:blipFill>
        <p:spPr>
          <a:xfrm>
            <a:off x="2082661" y="3874942"/>
            <a:ext cx="5459339" cy="2411369"/>
          </a:xfrm>
          <a:prstGeom prst="rect">
            <a:avLst/>
          </a:prstGeom>
          <a:ln w="12700">
            <a:miter lim="400000"/>
          </a:ln>
        </p:spPr>
      </p:pic>
      <p:sp>
        <p:nvSpPr>
          <p:cNvPr id="966" name="Line"/>
          <p:cNvSpPr/>
          <p:nvPr/>
        </p:nvSpPr>
        <p:spPr>
          <a:xfrm>
            <a:off x="2599118" y="4600674"/>
            <a:ext cx="3865738" cy="9594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429" y="592"/>
                </a:lnTo>
                <a:cubicBezTo>
                  <a:pt x="4498" y="2955"/>
                  <a:pt x="4538" y="5330"/>
                  <a:pt x="4551" y="7709"/>
                </a:cubicBezTo>
                <a:cubicBezTo>
                  <a:pt x="4563" y="9945"/>
                  <a:pt x="4550" y="12182"/>
                  <a:pt x="4513" y="14414"/>
                </a:cubicBezTo>
                <a:lnTo>
                  <a:pt x="16096" y="13991"/>
                </a:lnTo>
                <a:lnTo>
                  <a:pt x="16169" y="21600"/>
                </a:lnTo>
                <a:lnTo>
                  <a:pt x="21600" y="21033"/>
                </a:lnTo>
                <a:cubicBezTo>
                  <a:pt x="21540" y="18414"/>
                  <a:pt x="21503" y="15786"/>
                  <a:pt x="21491" y="13156"/>
                </a:cubicBezTo>
                <a:cubicBezTo>
                  <a:pt x="21478" y="10529"/>
                  <a:pt x="21489" y="7901"/>
                  <a:pt x="21523" y="5278"/>
                </a:cubicBezTo>
              </a:path>
            </a:pathLst>
          </a:custGeom>
          <a:ln w="38100">
            <a:solidFill>
              <a:schemeClr val="accent1"/>
            </a:solidFill>
            <a:miter/>
          </a:ln>
        </p:spPr>
        <p:txBody>
          <a:bodyPr lIns="45719" rIns="45719"/>
          <a:lstStyle/>
          <a:p>
            <a:pPr defTabSz="457200">
              <a:defRPr sz="1200">
                <a:latin typeface="+mn-lt"/>
                <a:ea typeface="+mn-ea"/>
                <a:cs typeface="+mn-cs"/>
                <a:sym typeface="Helvetica"/>
              </a:defRPr>
            </a:pPr>
            <a:endParaRPr/>
          </a:p>
        </p:txBody>
      </p:sp>
      <p:sp>
        <p:nvSpPr>
          <p:cNvPr id="967" name="Line"/>
          <p:cNvSpPr/>
          <p:nvPr/>
        </p:nvSpPr>
        <p:spPr>
          <a:xfrm>
            <a:off x="2286189" y="4033058"/>
            <a:ext cx="4746620" cy="667249"/>
          </a:xfrm>
          <a:custGeom>
            <a:avLst/>
            <a:gdLst/>
            <a:ahLst/>
            <a:cxnLst>
              <a:cxn ang="0">
                <a:pos x="wd2" y="hd2"/>
              </a:cxn>
              <a:cxn ang="5400000">
                <a:pos x="wd2" y="hd2"/>
              </a:cxn>
              <a:cxn ang="10800000">
                <a:pos x="wd2" y="hd2"/>
              </a:cxn>
              <a:cxn ang="16200000">
                <a:pos x="wd2" y="hd2"/>
              </a:cxn>
            </a:cxnLst>
            <a:rect l="0" t="0" r="r" b="b"/>
            <a:pathLst>
              <a:path w="21600" h="21600" extrusionOk="0">
                <a:moveTo>
                  <a:pt x="0" y="14027"/>
                </a:moveTo>
                <a:lnTo>
                  <a:pt x="42" y="0"/>
                </a:lnTo>
                <a:lnTo>
                  <a:pt x="21600" y="282"/>
                </a:lnTo>
                <a:lnTo>
                  <a:pt x="21600" y="21156"/>
                </a:lnTo>
                <a:lnTo>
                  <a:pt x="19390" y="21600"/>
                </a:lnTo>
              </a:path>
            </a:pathLst>
          </a:custGeom>
          <a:ln w="38100">
            <a:solidFill>
              <a:srgbClr val="00FF00"/>
            </a:solidFill>
            <a:miter/>
          </a:ln>
        </p:spPr>
        <p:txBody>
          <a:bodyPr lIns="45719" rIns="45719"/>
          <a:lstStyle/>
          <a:p>
            <a:pPr defTabSz="457200">
              <a:defRPr sz="1200">
                <a:latin typeface="+mn-lt"/>
                <a:ea typeface="+mn-ea"/>
                <a:cs typeface="+mn-cs"/>
                <a:sym typeface="Helvetica"/>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970" name="Breadth-First Search"/>
          <p:cNvSpPr txBox="1">
            <a:spLocks noGrp="1"/>
          </p:cNvSpPr>
          <p:nvPr>
            <p:ph type="title"/>
          </p:nvPr>
        </p:nvSpPr>
        <p:spPr>
          <a:xfrm>
            <a:off x="838200" y="365125"/>
            <a:ext cx="10515600" cy="981354"/>
          </a:xfrm>
          <a:prstGeom prst="rect">
            <a:avLst/>
          </a:prstGeom>
        </p:spPr>
        <p:txBody>
          <a:bodyPr/>
          <a:lstStyle/>
          <a:p>
            <a:r>
              <a:t>Breadth-First Search</a:t>
            </a:r>
          </a:p>
        </p:txBody>
      </p:sp>
      <p:sp>
        <p:nvSpPr>
          <p:cNvPr id="971" name="Associate vertex “colors” to guide the algorithm…"/>
          <p:cNvSpPr txBox="1">
            <a:spLocks noGrp="1"/>
          </p:cNvSpPr>
          <p:nvPr>
            <p:ph type="body" idx="1"/>
          </p:nvPr>
        </p:nvSpPr>
        <p:spPr>
          <a:xfrm>
            <a:off x="838200" y="1647930"/>
            <a:ext cx="10515600" cy="4529033"/>
          </a:xfrm>
          <a:prstGeom prst="rect">
            <a:avLst/>
          </a:prstGeom>
        </p:spPr>
        <p:txBody>
          <a:bodyPr/>
          <a:lstStyle/>
          <a:p>
            <a:r>
              <a:t>Associate vertex “colors” to guide the algorithm</a:t>
            </a:r>
          </a:p>
          <a:p>
            <a:pPr marL="685800" lvl="1" indent="-228600">
              <a:spcBef>
                <a:spcPts val="500"/>
              </a:spcBef>
              <a:defRPr sz="2400"/>
            </a:pPr>
            <a:r>
              <a:rPr b="1"/>
              <a:t>White</a:t>
            </a:r>
            <a:r>
              <a:t> vertices have not been discovered</a:t>
            </a:r>
          </a:p>
          <a:p>
            <a:pPr marL="1143000" lvl="2" indent="-228600">
              <a:spcBef>
                <a:spcPts val="500"/>
              </a:spcBef>
              <a:defRPr sz="2000"/>
            </a:pPr>
            <a:r>
              <a:t>All vertices start out white</a:t>
            </a:r>
          </a:p>
          <a:p>
            <a:pPr marL="685800" lvl="1" indent="-228600">
              <a:spcBef>
                <a:spcPts val="500"/>
              </a:spcBef>
              <a:defRPr sz="2400"/>
            </a:pPr>
            <a:r>
              <a:rPr b="1"/>
              <a:t>Gray</a:t>
            </a:r>
            <a:r>
              <a:t> vertices are discovered but not fully explored</a:t>
            </a:r>
          </a:p>
          <a:p>
            <a:pPr marL="1143000" lvl="2" indent="-228600">
              <a:spcBef>
                <a:spcPts val="500"/>
              </a:spcBef>
              <a:defRPr sz="2000"/>
            </a:pPr>
            <a:r>
              <a:t>They may be adjacent to white vertices</a:t>
            </a:r>
          </a:p>
          <a:p>
            <a:pPr marL="685800" lvl="1" indent="-228600">
              <a:spcBef>
                <a:spcPts val="500"/>
              </a:spcBef>
              <a:defRPr sz="2400"/>
            </a:pPr>
            <a:r>
              <a:rPr b="1"/>
              <a:t>Yellow</a:t>
            </a:r>
            <a:r>
              <a:t> vertices are discovered and fully explored</a:t>
            </a:r>
          </a:p>
          <a:p>
            <a:pPr marL="1143000" lvl="2" indent="-228600">
              <a:spcBef>
                <a:spcPts val="500"/>
              </a:spcBef>
              <a:defRPr sz="2000"/>
            </a:pPr>
            <a:r>
              <a:t>They are adjacent only to black and gray vertices</a:t>
            </a:r>
          </a:p>
          <a:p>
            <a:r>
              <a:t>Explore vertices by scanning adjacency list of gray vertices</a:t>
            </a:r>
          </a:p>
        </p:txBody>
      </p:sp>
      <p:sp>
        <p:nvSpPr>
          <p:cNvPr id="972"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97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976" name="Breadth-First Search"/>
          <p:cNvSpPr txBox="1">
            <a:spLocks noGrp="1"/>
          </p:cNvSpPr>
          <p:nvPr>
            <p:ph type="title"/>
          </p:nvPr>
        </p:nvSpPr>
        <p:spPr>
          <a:xfrm>
            <a:off x="838200" y="0"/>
            <a:ext cx="10515600" cy="1191128"/>
          </a:xfrm>
          <a:prstGeom prst="rect">
            <a:avLst/>
          </a:prstGeom>
        </p:spPr>
        <p:txBody>
          <a:bodyPr/>
          <a:lstStyle/>
          <a:p>
            <a:r>
              <a:t>Breadth-First Search</a:t>
            </a:r>
          </a:p>
        </p:txBody>
      </p:sp>
      <p:sp>
        <p:nvSpPr>
          <p:cNvPr id="977" name="BFS(G, s) {…"/>
          <p:cNvSpPr txBox="1">
            <a:spLocks noGrp="1"/>
          </p:cNvSpPr>
          <p:nvPr>
            <p:ph type="body" idx="1"/>
          </p:nvPr>
        </p:nvSpPr>
        <p:spPr>
          <a:xfrm>
            <a:off x="838200" y="1191125"/>
            <a:ext cx="10515600" cy="4985839"/>
          </a:xfrm>
          <a:prstGeom prst="rect">
            <a:avLst/>
          </a:prstGeom>
        </p:spPr>
        <p:txBody>
          <a:bodyPr/>
          <a:lstStyle/>
          <a:p>
            <a:pPr marL="208026" indent="-208026" defTabSz="832104">
              <a:spcBef>
                <a:spcPts val="900"/>
              </a:spcBef>
              <a:buSzTx/>
              <a:buNone/>
              <a:defRPr sz="2548"/>
            </a:pPr>
            <a:r>
              <a:rPr sz="1638" b="1">
                <a:latin typeface="Courier New"/>
                <a:ea typeface="Courier New"/>
                <a:cs typeface="Courier New"/>
                <a:sym typeface="Courier New"/>
              </a:rPr>
              <a:t>BFS(G, s) {</a:t>
            </a:r>
          </a:p>
          <a:p>
            <a:pPr marL="208026" indent="-208026" defTabSz="832104">
              <a:spcBef>
                <a:spcPts val="900"/>
              </a:spcBef>
              <a:buSzTx/>
              <a:buNone/>
              <a:defRPr sz="2548"/>
            </a:pPr>
            <a:r>
              <a:rPr sz="1638" b="1">
                <a:latin typeface="Courier New"/>
                <a:ea typeface="Courier New"/>
                <a:cs typeface="Courier New"/>
                <a:sym typeface="Courier New"/>
              </a:rPr>
              <a:t>    initialize vertices;</a:t>
            </a:r>
          </a:p>
          <a:p>
            <a:pPr marL="208026" indent="-208026" defTabSz="832104">
              <a:spcBef>
                <a:spcPts val="900"/>
              </a:spcBef>
              <a:buSzTx/>
              <a:buNone/>
              <a:defRPr sz="2548"/>
            </a:pPr>
            <a:r>
              <a:rPr sz="1638" b="1">
                <a:latin typeface="Courier New"/>
                <a:ea typeface="Courier New"/>
                <a:cs typeface="Courier New"/>
                <a:sym typeface="Courier New"/>
              </a:rPr>
              <a:t>    Q = {s};		</a:t>
            </a:r>
            <a:r>
              <a:rPr sz="1638" b="1" i="1">
                <a:latin typeface="Courier New"/>
                <a:ea typeface="Courier New"/>
                <a:cs typeface="Courier New"/>
                <a:sym typeface="Courier New"/>
              </a:rPr>
              <a:t>// Q is a queue, initialize to s</a:t>
            </a:r>
          </a:p>
          <a:p>
            <a:pPr marL="208026" indent="-208026" defTabSz="832104">
              <a:spcBef>
                <a:spcPts val="900"/>
              </a:spcBef>
              <a:buSzTx/>
              <a:buNone/>
              <a:defRPr sz="2548"/>
            </a:pPr>
            <a:r>
              <a:rPr sz="1638" b="1">
                <a:latin typeface="Courier New"/>
                <a:ea typeface="Courier New"/>
                <a:cs typeface="Courier New"/>
                <a:sym typeface="Courier New"/>
              </a:rPr>
              <a:t>    while (Q not empty) {    </a:t>
            </a:r>
          </a:p>
          <a:p>
            <a:pPr marL="208026" indent="-208026" defTabSz="832104">
              <a:spcBef>
                <a:spcPts val="900"/>
              </a:spcBef>
              <a:buSzTx/>
              <a:buNone/>
              <a:defRPr sz="2548"/>
            </a:pPr>
            <a:r>
              <a:rPr sz="1638" b="1">
                <a:latin typeface="Courier New"/>
                <a:ea typeface="Courier New"/>
                <a:cs typeface="Courier New"/>
                <a:sym typeface="Courier New"/>
              </a:rPr>
              <a:t>        u = RemoveTop(Q);</a:t>
            </a:r>
          </a:p>
          <a:p>
            <a:pPr marL="208026" indent="-208026" defTabSz="832104">
              <a:spcBef>
                <a:spcPts val="900"/>
              </a:spcBef>
              <a:buSzTx/>
              <a:buNone/>
              <a:defRPr sz="2548"/>
            </a:pPr>
            <a:r>
              <a:rPr sz="1638" b="1">
                <a:latin typeface="Courier New"/>
                <a:ea typeface="Courier New"/>
                <a:cs typeface="Courier New"/>
                <a:sym typeface="Courier New"/>
              </a:rPr>
              <a:t>        for each v </a:t>
            </a:r>
            <a:r>
              <a:rPr sz="1638">
                <a:latin typeface="Symbol"/>
                <a:ea typeface="Symbol"/>
                <a:cs typeface="Symbol"/>
                <a:sym typeface="Symbol"/>
              </a:rPr>
              <a:t>Î </a:t>
            </a:r>
            <a:r>
              <a:rPr sz="1638" b="1">
                <a:latin typeface="Courier New"/>
                <a:ea typeface="Courier New"/>
                <a:cs typeface="Courier New"/>
                <a:sym typeface="Courier New"/>
              </a:rPr>
              <a:t>u-&gt;adj {</a:t>
            </a:r>
          </a:p>
          <a:p>
            <a:pPr marL="208026" indent="-208026" defTabSz="832104">
              <a:spcBef>
                <a:spcPts val="900"/>
              </a:spcBef>
              <a:buSzTx/>
              <a:buNone/>
              <a:defRPr sz="2548"/>
            </a:pPr>
            <a:r>
              <a:rPr sz="1638" b="1">
                <a:latin typeface="Courier New"/>
                <a:ea typeface="Courier New"/>
                <a:cs typeface="Courier New"/>
                <a:sym typeface="Courier New"/>
              </a:rPr>
              <a:t>            if (v-&gt;color == WHITE)</a:t>
            </a:r>
          </a:p>
          <a:p>
            <a:pPr marL="208026" indent="-208026" defTabSz="832104">
              <a:spcBef>
                <a:spcPts val="900"/>
              </a:spcBef>
              <a:buSzTx/>
              <a:buNone/>
              <a:defRPr sz="2548"/>
            </a:pPr>
            <a:r>
              <a:rPr sz="1638" b="1">
                <a:latin typeface="Courier New"/>
                <a:ea typeface="Courier New"/>
                <a:cs typeface="Courier New"/>
                <a:sym typeface="Courier New"/>
              </a:rPr>
              <a:t>                v-&gt;color = GREY;</a:t>
            </a:r>
          </a:p>
          <a:p>
            <a:pPr marL="208026" indent="-208026" defTabSz="832104">
              <a:spcBef>
                <a:spcPts val="900"/>
              </a:spcBef>
              <a:buSzTx/>
              <a:buNone/>
              <a:defRPr sz="2548"/>
            </a:pPr>
            <a:r>
              <a:rPr sz="1638" b="1">
                <a:latin typeface="Courier New"/>
                <a:ea typeface="Courier New"/>
                <a:cs typeface="Courier New"/>
                <a:sym typeface="Courier New"/>
              </a:rPr>
              <a:t>                v-&gt;d = u-&gt;d + 1;</a:t>
            </a:r>
          </a:p>
          <a:p>
            <a:pPr marL="208026" indent="-208026" defTabSz="832104">
              <a:spcBef>
                <a:spcPts val="900"/>
              </a:spcBef>
              <a:buSzTx/>
              <a:buNone/>
              <a:defRPr sz="2548"/>
            </a:pPr>
            <a:r>
              <a:rPr sz="1638" b="1">
                <a:latin typeface="Courier New"/>
                <a:ea typeface="Courier New"/>
                <a:cs typeface="Courier New"/>
                <a:sym typeface="Courier New"/>
              </a:rPr>
              <a:t>                v-&gt;p = u;</a:t>
            </a:r>
          </a:p>
          <a:p>
            <a:pPr marL="208026" indent="-208026" defTabSz="832104">
              <a:spcBef>
                <a:spcPts val="900"/>
              </a:spcBef>
              <a:buSzTx/>
              <a:buNone/>
              <a:defRPr sz="2548"/>
            </a:pPr>
            <a:r>
              <a:rPr sz="1638" b="1">
                <a:latin typeface="Courier New"/>
                <a:ea typeface="Courier New"/>
                <a:cs typeface="Courier New"/>
                <a:sym typeface="Courier New"/>
              </a:rPr>
              <a:t>                Enqueue(Q, v);</a:t>
            </a:r>
          </a:p>
          <a:p>
            <a:pPr marL="208026" indent="-208026" defTabSz="832104">
              <a:spcBef>
                <a:spcPts val="900"/>
              </a:spcBef>
              <a:buSzTx/>
              <a:buNone/>
              <a:defRPr sz="2548"/>
            </a:pPr>
            <a:r>
              <a:rPr sz="1638" b="1">
                <a:latin typeface="Courier New"/>
                <a:ea typeface="Courier New"/>
                <a:cs typeface="Courier New"/>
                <a:sym typeface="Courier New"/>
              </a:rPr>
              <a:t>        }</a:t>
            </a:r>
          </a:p>
          <a:p>
            <a:pPr marL="208026" indent="-208026" defTabSz="832104">
              <a:spcBef>
                <a:spcPts val="900"/>
              </a:spcBef>
              <a:buSzTx/>
              <a:buNone/>
              <a:defRPr sz="2548"/>
            </a:pPr>
            <a:r>
              <a:rPr sz="1638" b="1">
                <a:latin typeface="Courier New"/>
                <a:ea typeface="Courier New"/>
                <a:cs typeface="Courier New"/>
                <a:sym typeface="Courier New"/>
              </a:rPr>
              <a:t>        u-&gt;color = BLACK;</a:t>
            </a:r>
          </a:p>
          <a:p>
            <a:pPr marL="208026" indent="-208026" defTabSz="832104">
              <a:spcBef>
                <a:spcPts val="900"/>
              </a:spcBef>
              <a:buSzTx/>
              <a:buNone/>
              <a:defRPr sz="2548"/>
            </a:pPr>
            <a:r>
              <a:rPr sz="1638" b="1">
                <a:latin typeface="Courier New"/>
                <a:ea typeface="Courier New"/>
                <a:cs typeface="Courier New"/>
                <a:sym typeface="Courier New"/>
              </a:rPr>
              <a:t>    }</a:t>
            </a:r>
          </a:p>
          <a:p>
            <a:pPr marL="208026" indent="-208026" defTabSz="832104">
              <a:spcBef>
                <a:spcPts val="900"/>
              </a:spcBef>
              <a:buSzTx/>
              <a:buNone/>
              <a:defRPr sz="2548"/>
            </a:pPr>
            <a:r>
              <a:rPr sz="1638" b="1">
                <a:latin typeface="Courier New"/>
                <a:ea typeface="Courier New"/>
                <a:cs typeface="Courier New"/>
                <a:sym typeface="Courier New"/>
              </a:rPr>
              <a:t>}</a:t>
            </a:r>
          </a:p>
        </p:txBody>
      </p:sp>
      <p:sp>
        <p:nvSpPr>
          <p:cNvPr id="978" name="What does v-&gt;p represent? (preceding or parent node)"/>
          <p:cNvSpPr txBox="1"/>
          <p:nvPr/>
        </p:nvSpPr>
        <p:spPr>
          <a:xfrm>
            <a:off x="4785697" y="4500711"/>
            <a:ext cx="5988433" cy="39408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What does </a:t>
            </a:r>
            <a:r>
              <a:rPr b="1" i="0">
                <a:solidFill>
                  <a:schemeClr val="accent1"/>
                </a:solidFill>
                <a:latin typeface="Courier New"/>
                <a:ea typeface="Courier New"/>
                <a:cs typeface="Courier New"/>
                <a:sym typeface="Courier New"/>
              </a:rPr>
              <a:t>v-&gt;p </a:t>
            </a:r>
            <a:r>
              <a:rPr b="1">
                <a:solidFill>
                  <a:schemeClr val="accent1"/>
                </a:solidFill>
                <a:latin typeface="Times New Roman"/>
                <a:ea typeface="Times New Roman"/>
                <a:cs typeface="Times New Roman"/>
                <a:sym typeface="Times New Roman"/>
              </a:rPr>
              <a:t>represent? (preceding or parent node)</a:t>
            </a:r>
          </a:p>
        </p:txBody>
      </p:sp>
      <p:sp>
        <p:nvSpPr>
          <p:cNvPr id="979" name="What does v-&gt;d represent? (distance, #steps)"/>
          <p:cNvSpPr txBox="1"/>
          <p:nvPr/>
        </p:nvSpPr>
        <p:spPr>
          <a:xfrm>
            <a:off x="4798397" y="4146699"/>
            <a:ext cx="4979502" cy="39408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What does </a:t>
            </a:r>
            <a:r>
              <a:rPr b="1" i="0">
                <a:solidFill>
                  <a:schemeClr val="accent1"/>
                </a:solidFill>
                <a:latin typeface="Courier New"/>
                <a:ea typeface="Courier New"/>
                <a:cs typeface="Courier New"/>
                <a:sym typeface="Courier New"/>
              </a:rPr>
              <a:t>v-&gt;d </a:t>
            </a:r>
            <a:r>
              <a:rPr b="1">
                <a:solidFill>
                  <a:schemeClr val="accent1"/>
                </a:solidFill>
                <a:latin typeface="Times New Roman"/>
                <a:ea typeface="Times New Roman"/>
                <a:cs typeface="Times New Roman"/>
                <a:sym typeface="Times New Roman"/>
              </a:rPr>
              <a:t>represent? (distance, #steps)</a:t>
            </a:r>
          </a:p>
        </p:txBody>
      </p:sp>
      <p:sp>
        <p:nvSpPr>
          <p:cNvPr id="980"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981"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32</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 grpId="1" animBg="1" advAuto="0"/>
      <p:bldP spid="979" grpId="2"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984" name="Breadth-First Search: Example"/>
          <p:cNvSpPr txBox="1">
            <a:spLocks noGrp="1"/>
          </p:cNvSpPr>
          <p:nvPr>
            <p:ph type="title"/>
          </p:nvPr>
        </p:nvSpPr>
        <p:spPr>
          <a:xfrm>
            <a:off x="838200" y="377825"/>
            <a:ext cx="10515600" cy="981354"/>
          </a:xfrm>
          <a:prstGeom prst="rect">
            <a:avLst/>
          </a:prstGeom>
        </p:spPr>
        <p:txBody>
          <a:bodyPr/>
          <a:lstStyle/>
          <a:p>
            <a:r>
              <a:t>Breadth-First Search: Example</a:t>
            </a:r>
          </a:p>
        </p:txBody>
      </p:sp>
      <p:grpSp>
        <p:nvGrpSpPr>
          <p:cNvPr id="987" name="Group"/>
          <p:cNvGrpSpPr/>
          <p:nvPr/>
        </p:nvGrpSpPr>
        <p:grpSpPr>
          <a:xfrm>
            <a:off x="2667000" y="2133600"/>
            <a:ext cx="762000" cy="762000"/>
            <a:chOff x="0" y="0"/>
            <a:chExt cx="762000" cy="762000"/>
          </a:xfrm>
        </p:grpSpPr>
        <p:sp>
          <p:nvSpPr>
            <p:cNvPr id="98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98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990" name="Group"/>
          <p:cNvGrpSpPr/>
          <p:nvPr/>
        </p:nvGrpSpPr>
        <p:grpSpPr>
          <a:xfrm>
            <a:off x="2667000" y="3657600"/>
            <a:ext cx="762000" cy="762000"/>
            <a:chOff x="0" y="0"/>
            <a:chExt cx="762000" cy="762000"/>
          </a:xfrm>
        </p:grpSpPr>
        <p:sp>
          <p:nvSpPr>
            <p:cNvPr id="98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98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993" name="Group"/>
          <p:cNvGrpSpPr/>
          <p:nvPr/>
        </p:nvGrpSpPr>
        <p:grpSpPr>
          <a:xfrm>
            <a:off x="4724400" y="2133600"/>
            <a:ext cx="762000" cy="762000"/>
            <a:chOff x="0" y="0"/>
            <a:chExt cx="762000" cy="762000"/>
          </a:xfrm>
        </p:grpSpPr>
        <p:sp>
          <p:nvSpPr>
            <p:cNvPr id="99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99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996" name="Group"/>
          <p:cNvGrpSpPr/>
          <p:nvPr/>
        </p:nvGrpSpPr>
        <p:grpSpPr>
          <a:xfrm>
            <a:off x="4724400" y="3657600"/>
            <a:ext cx="762000" cy="762000"/>
            <a:chOff x="0" y="0"/>
            <a:chExt cx="762000" cy="762000"/>
          </a:xfrm>
        </p:grpSpPr>
        <p:sp>
          <p:nvSpPr>
            <p:cNvPr id="99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99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999" name="Group"/>
          <p:cNvGrpSpPr/>
          <p:nvPr/>
        </p:nvGrpSpPr>
        <p:grpSpPr>
          <a:xfrm>
            <a:off x="6781800" y="2133600"/>
            <a:ext cx="762000" cy="762000"/>
            <a:chOff x="0" y="0"/>
            <a:chExt cx="762000" cy="762000"/>
          </a:xfrm>
        </p:grpSpPr>
        <p:sp>
          <p:nvSpPr>
            <p:cNvPr id="99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99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002" name="Group"/>
          <p:cNvGrpSpPr/>
          <p:nvPr/>
        </p:nvGrpSpPr>
        <p:grpSpPr>
          <a:xfrm>
            <a:off x="6781800" y="3657600"/>
            <a:ext cx="762000" cy="762000"/>
            <a:chOff x="0" y="0"/>
            <a:chExt cx="762000" cy="762000"/>
          </a:xfrm>
        </p:grpSpPr>
        <p:sp>
          <p:nvSpPr>
            <p:cNvPr id="100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0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005" name="Group"/>
          <p:cNvGrpSpPr/>
          <p:nvPr/>
        </p:nvGrpSpPr>
        <p:grpSpPr>
          <a:xfrm>
            <a:off x="8839200" y="3657600"/>
            <a:ext cx="762000" cy="762000"/>
            <a:chOff x="0" y="0"/>
            <a:chExt cx="762000" cy="762000"/>
          </a:xfrm>
        </p:grpSpPr>
        <p:sp>
          <p:nvSpPr>
            <p:cNvPr id="100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0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034" name="Connection Line"/>
          <p:cNvSpPr/>
          <p:nvPr/>
        </p:nvSpPr>
        <p:spPr>
          <a:xfrm>
            <a:off x="3047999" y="2909887"/>
            <a:ext cx="1" cy="7334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400" y="14400"/>
                  <a:pt x="7200" y="7200"/>
                  <a:pt x="21600" y="0"/>
                </a:cubicBezTo>
              </a:path>
            </a:pathLst>
          </a:custGeom>
          <a:ln w="28575">
            <a:solidFill>
              <a:srgbClr val="000000"/>
            </a:solidFill>
          </a:ln>
        </p:spPr>
        <p:txBody>
          <a:bodyPr/>
          <a:lstStyle/>
          <a:p>
            <a:endParaRPr/>
          </a:p>
        </p:txBody>
      </p:sp>
      <p:sp>
        <p:nvSpPr>
          <p:cNvPr id="1035" name="Connection Line"/>
          <p:cNvSpPr/>
          <p:nvPr/>
        </p:nvSpPr>
        <p:spPr>
          <a:xfrm>
            <a:off x="3443287" y="2514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036" name="Connection Line"/>
          <p:cNvSpPr/>
          <p:nvPr/>
        </p:nvSpPr>
        <p:spPr>
          <a:xfrm>
            <a:off x="5105400" y="2898774"/>
            <a:ext cx="0" cy="744539"/>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ln>
        </p:spPr>
        <p:txBody>
          <a:bodyPr/>
          <a:lstStyle/>
          <a:p>
            <a:endParaRPr/>
          </a:p>
        </p:txBody>
      </p:sp>
      <p:sp>
        <p:nvSpPr>
          <p:cNvPr id="1037" name="Connection Line"/>
          <p:cNvSpPr/>
          <p:nvPr/>
        </p:nvSpPr>
        <p:spPr>
          <a:xfrm>
            <a:off x="5422960" y="2749830"/>
            <a:ext cx="1422280" cy="10535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ln>
        </p:spPr>
        <p:txBody>
          <a:bodyPr/>
          <a:lstStyle/>
          <a:p>
            <a:endParaRPr/>
          </a:p>
        </p:txBody>
      </p:sp>
      <p:sp>
        <p:nvSpPr>
          <p:cNvPr id="1038" name="Connection Line"/>
          <p:cNvSpPr/>
          <p:nvPr/>
        </p:nvSpPr>
        <p:spPr>
          <a:xfrm>
            <a:off x="55006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039" name="Connection Line"/>
          <p:cNvSpPr/>
          <p:nvPr/>
        </p:nvSpPr>
        <p:spPr>
          <a:xfrm>
            <a:off x="71628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040"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01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33</a:t>
            </a:fld>
            <a:endParaRPr/>
          </a:p>
        </p:txBody>
      </p:sp>
      <p:sp>
        <p:nvSpPr>
          <p:cNvPr id="101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1024" name="Group"/>
          <p:cNvGrpSpPr/>
          <p:nvPr/>
        </p:nvGrpSpPr>
        <p:grpSpPr>
          <a:xfrm>
            <a:off x="2895422" y="1266718"/>
            <a:ext cx="6523395" cy="3696960"/>
            <a:chOff x="0" y="0"/>
            <a:chExt cx="6523394" cy="3696958"/>
          </a:xfrm>
        </p:grpSpPr>
        <p:grpSp>
          <p:nvGrpSpPr>
            <p:cNvPr id="1022" name="Group"/>
            <p:cNvGrpSpPr/>
            <p:nvPr/>
          </p:nvGrpSpPr>
          <p:grpSpPr>
            <a:xfrm>
              <a:off x="-1" y="409682"/>
              <a:ext cx="6523396" cy="3287277"/>
              <a:chOff x="0" y="0"/>
              <a:chExt cx="6523394" cy="3287276"/>
            </a:xfrm>
          </p:grpSpPr>
          <p:sp>
            <p:nvSpPr>
              <p:cNvPr id="1015"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016"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017"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018"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019"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020"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021"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sp>
          <p:nvSpPr>
            <p:cNvPr id="1023" name="(Starting node)"/>
            <p:cNvSpPr txBox="1"/>
            <p:nvPr/>
          </p:nvSpPr>
          <p:spPr>
            <a:xfrm>
              <a:off x="990221" y="0"/>
              <a:ext cx="2734430"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grpSp>
      <p:grpSp>
        <p:nvGrpSpPr>
          <p:cNvPr id="1033" name="Group"/>
          <p:cNvGrpSpPr/>
          <p:nvPr/>
        </p:nvGrpSpPr>
        <p:grpSpPr>
          <a:xfrm>
            <a:off x="906171" y="1590737"/>
            <a:ext cx="834211" cy="2844648"/>
            <a:chOff x="0" y="0"/>
            <a:chExt cx="834209" cy="2844646"/>
          </a:xfrm>
        </p:grpSpPr>
        <p:sp>
          <p:nvSpPr>
            <p:cNvPr id="1025"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028" name="Group"/>
            <p:cNvGrpSpPr/>
            <p:nvPr/>
          </p:nvGrpSpPr>
          <p:grpSpPr>
            <a:xfrm>
              <a:off x="72209" y="2082646"/>
              <a:ext cx="762001" cy="762001"/>
              <a:chOff x="0" y="0"/>
              <a:chExt cx="762000" cy="762000"/>
            </a:xfrm>
          </p:grpSpPr>
          <p:sp>
            <p:nvSpPr>
              <p:cNvPr id="102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2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041"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030"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031"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032"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046" name="Group"/>
          <p:cNvGrpSpPr/>
          <p:nvPr/>
        </p:nvGrpSpPr>
        <p:grpSpPr>
          <a:xfrm>
            <a:off x="2667000" y="2133600"/>
            <a:ext cx="762000" cy="762000"/>
            <a:chOff x="0" y="0"/>
            <a:chExt cx="762000" cy="762000"/>
          </a:xfrm>
        </p:grpSpPr>
        <p:sp>
          <p:nvSpPr>
            <p:cNvPr id="104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104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049" name="Group"/>
          <p:cNvGrpSpPr/>
          <p:nvPr/>
        </p:nvGrpSpPr>
        <p:grpSpPr>
          <a:xfrm>
            <a:off x="2667000" y="3657600"/>
            <a:ext cx="762000" cy="762000"/>
            <a:chOff x="0" y="0"/>
            <a:chExt cx="762000" cy="762000"/>
          </a:xfrm>
        </p:grpSpPr>
        <p:sp>
          <p:nvSpPr>
            <p:cNvPr id="104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4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052" name="Group"/>
          <p:cNvGrpSpPr/>
          <p:nvPr/>
        </p:nvGrpSpPr>
        <p:grpSpPr>
          <a:xfrm>
            <a:off x="4724400" y="2133600"/>
            <a:ext cx="762000" cy="762000"/>
            <a:chOff x="0" y="0"/>
            <a:chExt cx="762000" cy="762000"/>
          </a:xfrm>
        </p:grpSpPr>
        <p:sp>
          <p:nvSpPr>
            <p:cNvPr id="105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051"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055" name="Group"/>
          <p:cNvGrpSpPr/>
          <p:nvPr/>
        </p:nvGrpSpPr>
        <p:grpSpPr>
          <a:xfrm>
            <a:off x="4724400" y="3657600"/>
            <a:ext cx="762000" cy="762000"/>
            <a:chOff x="0" y="0"/>
            <a:chExt cx="762000" cy="762000"/>
          </a:xfrm>
        </p:grpSpPr>
        <p:sp>
          <p:nvSpPr>
            <p:cNvPr id="105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5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058" name="Group"/>
          <p:cNvGrpSpPr/>
          <p:nvPr/>
        </p:nvGrpSpPr>
        <p:grpSpPr>
          <a:xfrm>
            <a:off x="6781800" y="2133600"/>
            <a:ext cx="762000" cy="762000"/>
            <a:chOff x="0" y="0"/>
            <a:chExt cx="762000" cy="762000"/>
          </a:xfrm>
        </p:grpSpPr>
        <p:sp>
          <p:nvSpPr>
            <p:cNvPr id="105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5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061" name="Group"/>
          <p:cNvGrpSpPr/>
          <p:nvPr/>
        </p:nvGrpSpPr>
        <p:grpSpPr>
          <a:xfrm>
            <a:off x="6781800" y="3657600"/>
            <a:ext cx="762000" cy="762000"/>
            <a:chOff x="0" y="0"/>
            <a:chExt cx="762000" cy="762000"/>
          </a:xfrm>
        </p:grpSpPr>
        <p:sp>
          <p:nvSpPr>
            <p:cNvPr id="105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6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064" name="Group"/>
          <p:cNvGrpSpPr/>
          <p:nvPr/>
        </p:nvGrpSpPr>
        <p:grpSpPr>
          <a:xfrm>
            <a:off x="8839200" y="2133600"/>
            <a:ext cx="762000" cy="762000"/>
            <a:chOff x="0" y="0"/>
            <a:chExt cx="762000" cy="762000"/>
          </a:xfrm>
        </p:grpSpPr>
        <p:sp>
          <p:nvSpPr>
            <p:cNvPr id="106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6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067" name="Group"/>
          <p:cNvGrpSpPr/>
          <p:nvPr/>
        </p:nvGrpSpPr>
        <p:grpSpPr>
          <a:xfrm>
            <a:off x="8839200" y="3657600"/>
            <a:ext cx="762000" cy="762000"/>
            <a:chOff x="0" y="0"/>
            <a:chExt cx="762000" cy="762000"/>
          </a:xfrm>
        </p:grpSpPr>
        <p:sp>
          <p:nvSpPr>
            <p:cNvPr id="106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6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112" name="Connection Line"/>
          <p:cNvSpPr/>
          <p:nvPr/>
        </p:nvSpPr>
        <p:spPr>
          <a:xfrm>
            <a:off x="3047999" y="2909887"/>
            <a:ext cx="1" cy="7334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400" y="14400"/>
                  <a:pt x="7200" y="7200"/>
                  <a:pt x="21600" y="0"/>
                </a:cubicBezTo>
              </a:path>
            </a:pathLst>
          </a:custGeom>
          <a:ln w="28575">
            <a:solidFill>
              <a:srgbClr val="000000"/>
            </a:solidFill>
          </a:ln>
        </p:spPr>
        <p:txBody>
          <a:bodyPr/>
          <a:lstStyle/>
          <a:p>
            <a:endParaRPr/>
          </a:p>
        </p:txBody>
      </p:sp>
      <p:sp>
        <p:nvSpPr>
          <p:cNvPr id="1113" name="Connection Line"/>
          <p:cNvSpPr/>
          <p:nvPr/>
        </p:nvSpPr>
        <p:spPr>
          <a:xfrm>
            <a:off x="3443287" y="2514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114" name="Connection Line"/>
          <p:cNvSpPr/>
          <p:nvPr/>
        </p:nvSpPr>
        <p:spPr>
          <a:xfrm>
            <a:off x="5105400" y="2898774"/>
            <a:ext cx="0" cy="744539"/>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ln>
        </p:spPr>
        <p:txBody>
          <a:bodyPr/>
          <a:lstStyle/>
          <a:p>
            <a:endParaRPr/>
          </a:p>
        </p:txBody>
      </p:sp>
      <p:sp>
        <p:nvSpPr>
          <p:cNvPr id="1115" name="Connection Line"/>
          <p:cNvSpPr/>
          <p:nvPr/>
        </p:nvSpPr>
        <p:spPr>
          <a:xfrm>
            <a:off x="5422960" y="2749830"/>
            <a:ext cx="1422280" cy="10535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ln>
        </p:spPr>
        <p:txBody>
          <a:bodyPr/>
          <a:lstStyle/>
          <a:p>
            <a:endParaRPr/>
          </a:p>
        </p:txBody>
      </p:sp>
      <p:sp>
        <p:nvSpPr>
          <p:cNvPr id="1116" name="Connection Line"/>
          <p:cNvSpPr/>
          <p:nvPr/>
        </p:nvSpPr>
        <p:spPr>
          <a:xfrm>
            <a:off x="55006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117" name="Connection Line"/>
          <p:cNvSpPr/>
          <p:nvPr/>
        </p:nvSpPr>
        <p:spPr>
          <a:xfrm>
            <a:off x="71628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118" name="Connection Line"/>
          <p:cNvSpPr/>
          <p:nvPr/>
        </p:nvSpPr>
        <p:spPr>
          <a:xfrm>
            <a:off x="7558087" y="2514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119"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120"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grpSp>
        <p:nvGrpSpPr>
          <p:cNvPr id="1079" name="Group"/>
          <p:cNvGrpSpPr/>
          <p:nvPr/>
        </p:nvGrpSpPr>
        <p:grpSpPr>
          <a:xfrm>
            <a:off x="2344234" y="5430718"/>
            <a:ext cx="685801" cy="609601"/>
            <a:chOff x="0" y="0"/>
            <a:chExt cx="685800" cy="609600"/>
          </a:xfrm>
        </p:grpSpPr>
        <p:sp>
          <p:nvSpPr>
            <p:cNvPr id="107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78"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sp>
        <p:nvSpPr>
          <p:cNvPr id="1080" name="Q:"/>
          <p:cNvSpPr txBox="1"/>
          <p:nvPr/>
        </p:nvSpPr>
        <p:spPr>
          <a:xfrm>
            <a:off x="1734852" y="5463480"/>
            <a:ext cx="532964"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sp>
        <p:nvSpPr>
          <p:cNvPr id="1081"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34</a:t>
            </a:fld>
            <a:endParaRPr/>
          </a:p>
        </p:txBody>
      </p:sp>
      <p:sp>
        <p:nvSpPr>
          <p:cNvPr id="1082"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1083" name="Line"/>
          <p:cNvSpPr/>
          <p:nvPr/>
        </p:nvSpPr>
        <p:spPr>
          <a:xfrm flipV="1">
            <a:off x="4670386"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grpSp>
        <p:nvGrpSpPr>
          <p:cNvPr id="1086" name="Group"/>
          <p:cNvGrpSpPr/>
          <p:nvPr/>
        </p:nvGrpSpPr>
        <p:grpSpPr>
          <a:xfrm>
            <a:off x="4331642" y="5430718"/>
            <a:ext cx="685801" cy="609601"/>
            <a:chOff x="0" y="0"/>
            <a:chExt cx="685800" cy="609600"/>
          </a:xfrm>
        </p:grpSpPr>
        <p:sp>
          <p:nvSpPr>
            <p:cNvPr id="108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085"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sp>
        <p:nvSpPr>
          <p:cNvPr id="1087" name="Group"/>
          <p:cNvSpPr/>
          <p:nvPr/>
        </p:nvSpPr>
        <p:spPr>
          <a:xfrm>
            <a:off x="5020221"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088" name="Group"/>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089"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090"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091"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092"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093"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094"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102" name="Group"/>
          <p:cNvGrpSpPr/>
          <p:nvPr/>
        </p:nvGrpSpPr>
        <p:grpSpPr>
          <a:xfrm>
            <a:off x="2895422" y="1676400"/>
            <a:ext cx="6523395" cy="3287278"/>
            <a:chOff x="0" y="0"/>
            <a:chExt cx="6523394" cy="3287276"/>
          </a:xfrm>
        </p:grpSpPr>
        <p:sp>
          <p:nvSpPr>
            <p:cNvPr id="1095"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096"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097"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098"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099"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100"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101"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grpSp>
        <p:nvGrpSpPr>
          <p:cNvPr id="1111" name="Group"/>
          <p:cNvGrpSpPr/>
          <p:nvPr/>
        </p:nvGrpSpPr>
        <p:grpSpPr>
          <a:xfrm>
            <a:off x="906171" y="1590737"/>
            <a:ext cx="834211" cy="2844648"/>
            <a:chOff x="0" y="0"/>
            <a:chExt cx="834209" cy="2844646"/>
          </a:xfrm>
        </p:grpSpPr>
        <p:sp>
          <p:nvSpPr>
            <p:cNvPr id="1103"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106" name="Group"/>
            <p:cNvGrpSpPr/>
            <p:nvPr/>
          </p:nvGrpSpPr>
          <p:grpSpPr>
            <a:xfrm>
              <a:off x="72209" y="2082646"/>
              <a:ext cx="762001" cy="762001"/>
              <a:chOff x="0" y="0"/>
              <a:chExt cx="762000" cy="762000"/>
            </a:xfrm>
          </p:grpSpPr>
          <p:sp>
            <p:nvSpPr>
              <p:cNvPr id="110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0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121"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108"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109"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110"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126" name="Group"/>
          <p:cNvGrpSpPr/>
          <p:nvPr/>
        </p:nvGrpSpPr>
        <p:grpSpPr>
          <a:xfrm>
            <a:off x="2667000" y="2133600"/>
            <a:ext cx="762000" cy="762000"/>
            <a:chOff x="0" y="0"/>
            <a:chExt cx="762000" cy="762000"/>
          </a:xfrm>
        </p:grpSpPr>
        <p:sp>
          <p:nvSpPr>
            <p:cNvPr id="112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125"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129" name="Group"/>
          <p:cNvGrpSpPr/>
          <p:nvPr/>
        </p:nvGrpSpPr>
        <p:grpSpPr>
          <a:xfrm>
            <a:off x="2667000" y="3657600"/>
            <a:ext cx="762000" cy="762000"/>
            <a:chOff x="0" y="0"/>
            <a:chExt cx="762000" cy="762000"/>
          </a:xfrm>
        </p:grpSpPr>
        <p:sp>
          <p:nvSpPr>
            <p:cNvPr id="112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2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132" name="Group"/>
          <p:cNvGrpSpPr/>
          <p:nvPr/>
        </p:nvGrpSpPr>
        <p:grpSpPr>
          <a:xfrm>
            <a:off x="4724400" y="2133600"/>
            <a:ext cx="762000" cy="762000"/>
            <a:chOff x="0" y="0"/>
            <a:chExt cx="762000" cy="762000"/>
          </a:xfrm>
        </p:grpSpPr>
        <p:sp>
          <p:nvSpPr>
            <p:cNvPr id="113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131"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135" name="Group"/>
          <p:cNvGrpSpPr/>
          <p:nvPr/>
        </p:nvGrpSpPr>
        <p:grpSpPr>
          <a:xfrm>
            <a:off x="4724400" y="3657600"/>
            <a:ext cx="762000" cy="762000"/>
            <a:chOff x="0" y="0"/>
            <a:chExt cx="762000" cy="762000"/>
          </a:xfrm>
        </p:grpSpPr>
        <p:sp>
          <p:nvSpPr>
            <p:cNvPr id="113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134"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138" name="Group"/>
          <p:cNvGrpSpPr/>
          <p:nvPr/>
        </p:nvGrpSpPr>
        <p:grpSpPr>
          <a:xfrm>
            <a:off x="6781800" y="2133600"/>
            <a:ext cx="762000" cy="762000"/>
            <a:chOff x="0" y="0"/>
            <a:chExt cx="762000" cy="762000"/>
          </a:xfrm>
        </p:grpSpPr>
        <p:sp>
          <p:nvSpPr>
            <p:cNvPr id="113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3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141" name="Group"/>
          <p:cNvGrpSpPr/>
          <p:nvPr/>
        </p:nvGrpSpPr>
        <p:grpSpPr>
          <a:xfrm>
            <a:off x="6781800" y="3657600"/>
            <a:ext cx="762000" cy="762000"/>
            <a:chOff x="0" y="0"/>
            <a:chExt cx="762000" cy="762000"/>
          </a:xfrm>
        </p:grpSpPr>
        <p:sp>
          <p:nvSpPr>
            <p:cNvPr id="113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4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144" name="Group"/>
          <p:cNvGrpSpPr/>
          <p:nvPr/>
        </p:nvGrpSpPr>
        <p:grpSpPr>
          <a:xfrm>
            <a:off x="8839200" y="2133600"/>
            <a:ext cx="762000" cy="762000"/>
            <a:chOff x="0" y="0"/>
            <a:chExt cx="762000" cy="762000"/>
          </a:xfrm>
        </p:grpSpPr>
        <p:sp>
          <p:nvSpPr>
            <p:cNvPr id="114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4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147" name="Group"/>
          <p:cNvGrpSpPr/>
          <p:nvPr/>
        </p:nvGrpSpPr>
        <p:grpSpPr>
          <a:xfrm>
            <a:off x="8839200" y="3657600"/>
            <a:ext cx="762000" cy="762000"/>
            <a:chOff x="0" y="0"/>
            <a:chExt cx="762000" cy="762000"/>
          </a:xfrm>
        </p:grpSpPr>
        <p:sp>
          <p:nvSpPr>
            <p:cNvPr id="114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4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202" name="Connection Line"/>
          <p:cNvSpPr/>
          <p:nvPr/>
        </p:nvSpPr>
        <p:spPr>
          <a:xfrm>
            <a:off x="3047999" y="2898775"/>
            <a:ext cx="1" cy="7445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400" y="14400"/>
                  <a:pt x="7200" y="7200"/>
                  <a:pt x="21600" y="0"/>
                </a:cubicBezTo>
              </a:path>
            </a:pathLst>
          </a:custGeom>
          <a:ln w="28575">
            <a:solidFill>
              <a:srgbClr val="000000"/>
            </a:solidFill>
          </a:ln>
        </p:spPr>
        <p:txBody>
          <a:bodyPr/>
          <a:lstStyle/>
          <a:p>
            <a:endParaRPr/>
          </a:p>
        </p:txBody>
      </p:sp>
      <p:sp>
        <p:nvSpPr>
          <p:cNvPr id="1203"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204"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44546A"/>
            </a:solidFill>
          </a:ln>
        </p:spPr>
        <p:txBody>
          <a:bodyPr/>
          <a:lstStyle/>
          <a:p>
            <a:endParaRPr/>
          </a:p>
        </p:txBody>
      </p:sp>
      <p:sp>
        <p:nvSpPr>
          <p:cNvPr id="1205" name="Connection Line"/>
          <p:cNvSpPr/>
          <p:nvPr/>
        </p:nvSpPr>
        <p:spPr>
          <a:xfrm>
            <a:off x="5413973" y="2749830"/>
            <a:ext cx="1431267" cy="1060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ln>
        </p:spPr>
        <p:txBody>
          <a:bodyPr/>
          <a:lstStyle/>
          <a:p>
            <a:endParaRPr/>
          </a:p>
        </p:txBody>
      </p:sp>
      <p:sp>
        <p:nvSpPr>
          <p:cNvPr id="1206"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207" name="Connection Line"/>
          <p:cNvSpPr/>
          <p:nvPr/>
        </p:nvSpPr>
        <p:spPr>
          <a:xfrm>
            <a:off x="71628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208" name="Connection Line"/>
          <p:cNvSpPr/>
          <p:nvPr/>
        </p:nvSpPr>
        <p:spPr>
          <a:xfrm>
            <a:off x="7558087" y="2514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209"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210"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grpSp>
        <p:nvGrpSpPr>
          <p:cNvPr id="1159" name="Group"/>
          <p:cNvGrpSpPr/>
          <p:nvPr/>
        </p:nvGrpSpPr>
        <p:grpSpPr>
          <a:xfrm>
            <a:off x="2088461" y="5429028"/>
            <a:ext cx="685801" cy="609601"/>
            <a:chOff x="0" y="0"/>
            <a:chExt cx="685800" cy="609600"/>
          </a:xfrm>
        </p:grpSpPr>
        <p:sp>
          <p:nvSpPr>
            <p:cNvPr id="115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58" name="w"/>
            <p:cNvSpPr txBox="1"/>
            <p:nvPr/>
          </p:nvSpPr>
          <p:spPr>
            <a:xfrm>
              <a:off x="172238" y="63433"/>
              <a:ext cx="34132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w</a:t>
              </a:r>
            </a:p>
          </p:txBody>
        </p:sp>
      </p:grpSp>
      <p:sp>
        <p:nvSpPr>
          <p:cNvPr id="1160" name="Q:"/>
          <p:cNvSpPr txBox="1"/>
          <p:nvPr/>
        </p:nvSpPr>
        <p:spPr>
          <a:xfrm>
            <a:off x="1479079" y="5461790"/>
            <a:ext cx="532964"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grpSp>
        <p:nvGrpSpPr>
          <p:cNvPr id="1163" name="Group"/>
          <p:cNvGrpSpPr/>
          <p:nvPr/>
        </p:nvGrpSpPr>
        <p:grpSpPr>
          <a:xfrm>
            <a:off x="2774261" y="5429028"/>
            <a:ext cx="685801" cy="609601"/>
            <a:chOff x="0" y="0"/>
            <a:chExt cx="685800" cy="609600"/>
          </a:xfrm>
        </p:grpSpPr>
        <p:sp>
          <p:nvSpPr>
            <p:cNvPr id="116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62" name="r"/>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r</a:t>
              </a:r>
            </a:p>
          </p:txBody>
        </p:sp>
      </p:grpSp>
      <p:sp>
        <p:nvSpPr>
          <p:cNvPr id="116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35</a:t>
            </a:fld>
            <a:endParaRPr/>
          </a:p>
        </p:txBody>
      </p:sp>
      <p:sp>
        <p:nvSpPr>
          <p:cNvPr id="116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1168" name="Group"/>
          <p:cNvGrpSpPr/>
          <p:nvPr/>
        </p:nvGrpSpPr>
        <p:grpSpPr>
          <a:xfrm>
            <a:off x="4331642" y="5430718"/>
            <a:ext cx="685801" cy="609601"/>
            <a:chOff x="0" y="0"/>
            <a:chExt cx="685800" cy="609600"/>
          </a:xfrm>
        </p:grpSpPr>
        <p:sp>
          <p:nvSpPr>
            <p:cNvPr id="1166"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67"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1171" name="Group"/>
          <p:cNvGrpSpPr/>
          <p:nvPr/>
        </p:nvGrpSpPr>
        <p:grpSpPr>
          <a:xfrm>
            <a:off x="5017442" y="5430718"/>
            <a:ext cx="685801" cy="609601"/>
            <a:chOff x="0" y="0"/>
            <a:chExt cx="685800" cy="609600"/>
          </a:xfrm>
        </p:grpSpPr>
        <p:sp>
          <p:nvSpPr>
            <p:cNvPr id="116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70"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1172"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173" name="r"/>
          <p:cNvSpPr/>
          <p:nvPr/>
        </p:nvSpPr>
        <p:spPr>
          <a:xfrm>
            <a:off x="5868053" y="5489286"/>
            <a:ext cx="268323"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r</a:t>
            </a:r>
          </a:p>
        </p:txBody>
      </p:sp>
      <p:sp>
        <p:nvSpPr>
          <p:cNvPr id="1211" name="Connection Line"/>
          <p:cNvSpPr/>
          <p:nvPr/>
        </p:nvSpPr>
        <p:spPr>
          <a:xfrm>
            <a:off x="4597524" y="5126069"/>
            <a:ext cx="832446" cy="263313"/>
          </a:xfrm>
          <a:custGeom>
            <a:avLst/>
            <a:gdLst/>
            <a:ahLst/>
            <a:cxnLst>
              <a:cxn ang="0">
                <a:pos x="wd2" y="hd2"/>
              </a:cxn>
              <a:cxn ang="5400000">
                <a:pos x="wd2" y="hd2"/>
              </a:cxn>
              <a:cxn ang="10800000">
                <a:pos x="wd2" y="hd2"/>
              </a:cxn>
              <a:cxn ang="16200000">
                <a:pos x="wd2" y="hd2"/>
              </a:cxn>
            </a:cxnLst>
            <a:rect l="0" t="0" r="r" b="b"/>
            <a:pathLst>
              <a:path w="21600" h="16201" extrusionOk="0">
                <a:moveTo>
                  <a:pt x="0" y="15731"/>
                </a:moveTo>
                <a:cubicBezTo>
                  <a:pt x="7694" y="-5399"/>
                  <a:pt x="14894" y="-5242"/>
                  <a:pt x="21600" y="16201"/>
                </a:cubicBezTo>
              </a:path>
            </a:pathLst>
          </a:custGeom>
          <a:ln w="38100">
            <a:solidFill>
              <a:schemeClr val="accent1"/>
            </a:solidFill>
            <a:miter/>
            <a:tailEnd type="stealth"/>
          </a:ln>
        </p:spPr>
        <p:txBody>
          <a:bodyPr/>
          <a:lstStyle/>
          <a:p>
            <a:endParaRPr/>
          </a:p>
        </p:txBody>
      </p:sp>
      <p:sp>
        <p:nvSpPr>
          <p:cNvPr id="1212" name="Connection Line"/>
          <p:cNvSpPr/>
          <p:nvPr/>
        </p:nvSpPr>
        <p:spPr>
          <a:xfrm>
            <a:off x="4629603" y="4920992"/>
            <a:ext cx="1444317" cy="456619"/>
          </a:xfrm>
          <a:custGeom>
            <a:avLst/>
            <a:gdLst/>
            <a:ahLst/>
            <a:cxnLst>
              <a:cxn ang="0">
                <a:pos x="wd2" y="hd2"/>
              </a:cxn>
              <a:cxn ang="5400000">
                <a:pos x="wd2" y="hd2"/>
              </a:cxn>
              <a:cxn ang="10800000">
                <a:pos x="wd2" y="hd2"/>
              </a:cxn>
              <a:cxn ang="16200000">
                <a:pos x="wd2" y="hd2"/>
              </a:cxn>
            </a:cxnLst>
            <a:rect l="0" t="0" r="r" b="b"/>
            <a:pathLst>
              <a:path w="21600" h="16204" extrusionOk="0">
                <a:moveTo>
                  <a:pt x="0" y="15253"/>
                </a:moveTo>
                <a:cubicBezTo>
                  <a:pt x="6061" y="-5396"/>
                  <a:pt x="13261" y="-5079"/>
                  <a:pt x="21600" y="16204"/>
                </a:cubicBezTo>
              </a:path>
            </a:pathLst>
          </a:custGeom>
          <a:ln w="38100">
            <a:solidFill>
              <a:schemeClr val="accent1"/>
            </a:solidFill>
            <a:miter/>
            <a:tailEnd type="stealth"/>
          </a:ln>
        </p:spPr>
        <p:txBody>
          <a:bodyPr/>
          <a:lstStyle/>
          <a:p>
            <a:endParaRPr/>
          </a:p>
        </p:txBody>
      </p:sp>
      <p:sp>
        <p:nvSpPr>
          <p:cNvPr id="1176" name="Line"/>
          <p:cNvSpPr/>
          <p:nvPr/>
        </p:nvSpPr>
        <p:spPr>
          <a:xfrm flipV="1">
            <a:off x="5343945" y="6081716"/>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1177"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178"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179"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180"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181"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182"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192" name="Group"/>
          <p:cNvGrpSpPr/>
          <p:nvPr/>
        </p:nvGrpSpPr>
        <p:grpSpPr>
          <a:xfrm>
            <a:off x="2895422" y="1266718"/>
            <a:ext cx="6523395" cy="3696960"/>
            <a:chOff x="0" y="0"/>
            <a:chExt cx="6523394" cy="3696958"/>
          </a:xfrm>
        </p:grpSpPr>
        <p:grpSp>
          <p:nvGrpSpPr>
            <p:cNvPr id="1190" name="Group"/>
            <p:cNvGrpSpPr/>
            <p:nvPr/>
          </p:nvGrpSpPr>
          <p:grpSpPr>
            <a:xfrm>
              <a:off x="-1" y="409682"/>
              <a:ext cx="6523396" cy="3287277"/>
              <a:chOff x="0" y="0"/>
              <a:chExt cx="6523394" cy="3287276"/>
            </a:xfrm>
          </p:grpSpPr>
          <p:sp>
            <p:nvSpPr>
              <p:cNvPr id="1183"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184"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185"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186"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187"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188"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189"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sp>
          <p:nvSpPr>
            <p:cNvPr id="1191" name="(Starting node)"/>
            <p:cNvSpPr txBox="1"/>
            <p:nvPr/>
          </p:nvSpPr>
          <p:spPr>
            <a:xfrm>
              <a:off x="990221" y="0"/>
              <a:ext cx="2734430"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grpSp>
      <p:grpSp>
        <p:nvGrpSpPr>
          <p:cNvPr id="1201" name="Group"/>
          <p:cNvGrpSpPr/>
          <p:nvPr/>
        </p:nvGrpSpPr>
        <p:grpSpPr>
          <a:xfrm>
            <a:off x="906171" y="1590737"/>
            <a:ext cx="834211" cy="2844648"/>
            <a:chOff x="0" y="0"/>
            <a:chExt cx="834209" cy="2844646"/>
          </a:xfrm>
        </p:grpSpPr>
        <p:sp>
          <p:nvSpPr>
            <p:cNvPr id="1193"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196" name="Group"/>
            <p:cNvGrpSpPr/>
            <p:nvPr/>
          </p:nvGrpSpPr>
          <p:grpSpPr>
            <a:xfrm>
              <a:off x="72209" y="2082646"/>
              <a:ext cx="762001" cy="762001"/>
              <a:chOff x="0" y="0"/>
              <a:chExt cx="762000" cy="762000"/>
            </a:xfrm>
          </p:grpSpPr>
          <p:sp>
            <p:nvSpPr>
              <p:cNvPr id="119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19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213"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198"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199"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200"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218" name="Group"/>
          <p:cNvGrpSpPr/>
          <p:nvPr/>
        </p:nvGrpSpPr>
        <p:grpSpPr>
          <a:xfrm>
            <a:off x="2667000" y="2133600"/>
            <a:ext cx="762000" cy="762000"/>
            <a:chOff x="0" y="0"/>
            <a:chExt cx="762000" cy="762000"/>
          </a:xfrm>
        </p:grpSpPr>
        <p:sp>
          <p:nvSpPr>
            <p:cNvPr id="121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217"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221" name="Group"/>
          <p:cNvGrpSpPr/>
          <p:nvPr/>
        </p:nvGrpSpPr>
        <p:grpSpPr>
          <a:xfrm>
            <a:off x="2667000" y="3657600"/>
            <a:ext cx="762000" cy="762000"/>
            <a:chOff x="0" y="0"/>
            <a:chExt cx="762000" cy="762000"/>
          </a:xfrm>
        </p:grpSpPr>
        <p:sp>
          <p:nvSpPr>
            <p:cNvPr id="121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2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224" name="Group"/>
          <p:cNvGrpSpPr/>
          <p:nvPr/>
        </p:nvGrpSpPr>
        <p:grpSpPr>
          <a:xfrm>
            <a:off x="4724400" y="2133600"/>
            <a:ext cx="762000" cy="762000"/>
            <a:chOff x="0" y="0"/>
            <a:chExt cx="762000" cy="762000"/>
          </a:xfrm>
        </p:grpSpPr>
        <p:sp>
          <p:nvSpPr>
            <p:cNvPr id="122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223"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227" name="Group"/>
          <p:cNvGrpSpPr/>
          <p:nvPr/>
        </p:nvGrpSpPr>
        <p:grpSpPr>
          <a:xfrm>
            <a:off x="4724400" y="3657600"/>
            <a:ext cx="762000" cy="762000"/>
            <a:chOff x="0" y="0"/>
            <a:chExt cx="762000" cy="762000"/>
          </a:xfrm>
        </p:grpSpPr>
        <p:sp>
          <p:nvSpPr>
            <p:cNvPr id="122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226"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230" name="Group"/>
          <p:cNvGrpSpPr/>
          <p:nvPr/>
        </p:nvGrpSpPr>
        <p:grpSpPr>
          <a:xfrm>
            <a:off x="6781800" y="2133600"/>
            <a:ext cx="762000" cy="762000"/>
            <a:chOff x="0" y="0"/>
            <a:chExt cx="762000" cy="762000"/>
          </a:xfrm>
        </p:grpSpPr>
        <p:sp>
          <p:nvSpPr>
            <p:cNvPr id="122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22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233" name="Group"/>
          <p:cNvGrpSpPr/>
          <p:nvPr/>
        </p:nvGrpSpPr>
        <p:grpSpPr>
          <a:xfrm>
            <a:off x="6781800" y="3657600"/>
            <a:ext cx="762000" cy="762000"/>
            <a:chOff x="0" y="0"/>
            <a:chExt cx="762000" cy="762000"/>
          </a:xfrm>
        </p:grpSpPr>
        <p:sp>
          <p:nvSpPr>
            <p:cNvPr id="123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232"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236" name="Group"/>
          <p:cNvGrpSpPr/>
          <p:nvPr/>
        </p:nvGrpSpPr>
        <p:grpSpPr>
          <a:xfrm>
            <a:off x="8839200" y="2133600"/>
            <a:ext cx="762000" cy="762000"/>
            <a:chOff x="0" y="0"/>
            <a:chExt cx="762000" cy="762000"/>
          </a:xfrm>
        </p:grpSpPr>
        <p:sp>
          <p:nvSpPr>
            <p:cNvPr id="123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3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239" name="Group"/>
          <p:cNvGrpSpPr/>
          <p:nvPr/>
        </p:nvGrpSpPr>
        <p:grpSpPr>
          <a:xfrm>
            <a:off x="8839200" y="3657600"/>
            <a:ext cx="762000" cy="762000"/>
            <a:chOff x="0" y="0"/>
            <a:chExt cx="762000" cy="762000"/>
          </a:xfrm>
        </p:grpSpPr>
        <p:sp>
          <p:nvSpPr>
            <p:cNvPr id="123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3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240" name="r"/>
          <p:cNvSpPr txBox="1"/>
          <p:nvPr/>
        </p:nvSpPr>
        <p:spPr>
          <a:xfrm>
            <a:off x="2946508" y="1676400"/>
            <a:ext cx="20298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241" name="s"/>
          <p:cNvSpPr txBox="1"/>
          <p:nvPr/>
        </p:nvSpPr>
        <p:spPr>
          <a:xfrm>
            <a:off x="4992795" y="1676400"/>
            <a:ext cx="20298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242" name="t"/>
          <p:cNvSpPr txBox="1"/>
          <p:nvPr/>
        </p:nvSpPr>
        <p:spPr>
          <a:xfrm>
            <a:off x="7053220" y="1676400"/>
            <a:ext cx="174710"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243" name="u"/>
          <p:cNvSpPr txBox="1"/>
          <p:nvPr/>
        </p:nvSpPr>
        <p:spPr>
          <a:xfrm>
            <a:off x="9064956" y="1676400"/>
            <a:ext cx="245404"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u</a:t>
            </a:r>
          </a:p>
        </p:txBody>
      </p:sp>
      <p:sp>
        <p:nvSpPr>
          <p:cNvPr id="1244" name="v"/>
          <p:cNvSpPr txBox="1"/>
          <p:nvPr/>
        </p:nvSpPr>
        <p:spPr>
          <a:xfrm>
            <a:off x="2929243" y="4419601"/>
            <a:ext cx="216879"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245" name="w"/>
          <p:cNvSpPr txBox="1"/>
          <p:nvPr/>
        </p:nvSpPr>
        <p:spPr>
          <a:xfrm>
            <a:off x="4980529" y="4419601"/>
            <a:ext cx="27355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246" name="x"/>
          <p:cNvSpPr txBox="1"/>
          <p:nvPr/>
        </p:nvSpPr>
        <p:spPr>
          <a:xfrm>
            <a:off x="7080568" y="44196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247" name="y"/>
          <p:cNvSpPr txBox="1"/>
          <p:nvPr/>
        </p:nvSpPr>
        <p:spPr>
          <a:xfrm>
            <a:off x="9168118" y="4419601"/>
            <a:ext cx="21687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1299" name="Connection Line"/>
          <p:cNvSpPr/>
          <p:nvPr/>
        </p:nvSpPr>
        <p:spPr>
          <a:xfrm>
            <a:off x="3047999" y="2898775"/>
            <a:ext cx="1" cy="7445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400" y="14400"/>
                  <a:pt x="7200" y="7200"/>
                  <a:pt x="21600" y="0"/>
                </a:cubicBezTo>
              </a:path>
            </a:pathLst>
          </a:custGeom>
          <a:ln w="28575">
            <a:solidFill>
              <a:srgbClr val="000000"/>
            </a:solidFill>
          </a:ln>
        </p:spPr>
        <p:txBody>
          <a:bodyPr/>
          <a:lstStyle/>
          <a:p>
            <a:endParaRPr/>
          </a:p>
        </p:txBody>
      </p:sp>
      <p:sp>
        <p:nvSpPr>
          <p:cNvPr id="1300"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301"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44546A"/>
            </a:solidFill>
          </a:ln>
        </p:spPr>
        <p:txBody>
          <a:bodyPr/>
          <a:lstStyle/>
          <a:p>
            <a:endParaRPr/>
          </a:p>
        </p:txBody>
      </p:sp>
      <p:sp>
        <p:nvSpPr>
          <p:cNvPr id="1302" name="Connection Line"/>
          <p:cNvSpPr/>
          <p:nvPr/>
        </p:nvSpPr>
        <p:spPr>
          <a:xfrm>
            <a:off x="5413973" y="27431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76200">
            <a:solidFill>
              <a:srgbClr val="44546A"/>
            </a:solidFill>
          </a:ln>
        </p:spPr>
        <p:txBody>
          <a:bodyPr/>
          <a:lstStyle/>
          <a:p>
            <a:endParaRPr/>
          </a:p>
        </p:txBody>
      </p:sp>
      <p:sp>
        <p:nvSpPr>
          <p:cNvPr id="1303" name="Connection Line"/>
          <p:cNvSpPr/>
          <p:nvPr/>
        </p:nvSpPr>
        <p:spPr>
          <a:xfrm>
            <a:off x="5489574" y="4038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304" name="Connection Line"/>
          <p:cNvSpPr/>
          <p:nvPr/>
        </p:nvSpPr>
        <p:spPr>
          <a:xfrm>
            <a:off x="71628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305" name="Connection Line"/>
          <p:cNvSpPr/>
          <p:nvPr/>
        </p:nvSpPr>
        <p:spPr>
          <a:xfrm>
            <a:off x="7546975" y="2514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306" name="Connection Line"/>
          <p:cNvSpPr/>
          <p:nvPr/>
        </p:nvSpPr>
        <p:spPr>
          <a:xfrm>
            <a:off x="75469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307"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grpSp>
        <p:nvGrpSpPr>
          <p:cNvPr id="1259" name="Group"/>
          <p:cNvGrpSpPr/>
          <p:nvPr/>
        </p:nvGrpSpPr>
        <p:grpSpPr>
          <a:xfrm>
            <a:off x="1323039" y="5453219"/>
            <a:ext cx="685801" cy="609601"/>
            <a:chOff x="0" y="0"/>
            <a:chExt cx="685800" cy="609600"/>
          </a:xfrm>
        </p:grpSpPr>
        <p:sp>
          <p:nvSpPr>
            <p:cNvPr id="125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58" name="r"/>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r</a:t>
              </a:r>
            </a:p>
          </p:txBody>
        </p:sp>
      </p:grpSp>
      <p:sp>
        <p:nvSpPr>
          <p:cNvPr id="1260" name="Q:"/>
          <p:cNvSpPr txBox="1"/>
          <p:nvPr/>
        </p:nvSpPr>
        <p:spPr>
          <a:xfrm>
            <a:off x="713657" y="5485981"/>
            <a:ext cx="53296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grpSp>
        <p:nvGrpSpPr>
          <p:cNvPr id="1263" name="Group"/>
          <p:cNvGrpSpPr/>
          <p:nvPr/>
        </p:nvGrpSpPr>
        <p:grpSpPr>
          <a:xfrm>
            <a:off x="2008839" y="5453219"/>
            <a:ext cx="685801" cy="609601"/>
            <a:chOff x="0" y="0"/>
            <a:chExt cx="685800" cy="609600"/>
          </a:xfrm>
        </p:grpSpPr>
        <p:sp>
          <p:nvSpPr>
            <p:cNvPr id="126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62" name="t"/>
            <p:cNvSpPr txBox="1"/>
            <p:nvPr/>
          </p:nvSpPr>
          <p:spPr>
            <a:xfrm>
              <a:off x="241431" y="63433"/>
              <a:ext cx="202938"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t</a:t>
              </a:r>
            </a:p>
          </p:txBody>
        </p:sp>
      </p:grpSp>
      <p:grpSp>
        <p:nvGrpSpPr>
          <p:cNvPr id="1266" name="Group"/>
          <p:cNvGrpSpPr/>
          <p:nvPr/>
        </p:nvGrpSpPr>
        <p:grpSpPr>
          <a:xfrm>
            <a:off x="2694639" y="5453219"/>
            <a:ext cx="685801" cy="609601"/>
            <a:chOff x="0" y="0"/>
            <a:chExt cx="685800" cy="609600"/>
          </a:xfrm>
        </p:grpSpPr>
        <p:sp>
          <p:nvSpPr>
            <p:cNvPr id="126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65"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sp>
        <p:nvSpPr>
          <p:cNvPr id="1267"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36</a:t>
            </a:fld>
            <a:endParaRPr/>
          </a:p>
        </p:txBody>
      </p:sp>
      <p:sp>
        <p:nvSpPr>
          <p:cNvPr id="1268" name="1/7/16"/>
          <p:cNvSpPr txBox="1"/>
          <p:nvPr/>
        </p:nvSpPr>
        <p:spPr>
          <a:xfrm>
            <a:off x="675448" y="6563990"/>
            <a:ext cx="2743201"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1271" name="Group"/>
          <p:cNvGrpSpPr/>
          <p:nvPr/>
        </p:nvGrpSpPr>
        <p:grpSpPr>
          <a:xfrm>
            <a:off x="4331642" y="5430718"/>
            <a:ext cx="685801" cy="609601"/>
            <a:chOff x="0" y="0"/>
            <a:chExt cx="685800" cy="609600"/>
          </a:xfrm>
        </p:grpSpPr>
        <p:sp>
          <p:nvSpPr>
            <p:cNvPr id="126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70"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1274" name="Group"/>
          <p:cNvGrpSpPr/>
          <p:nvPr/>
        </p:nvGrpSpPr>
        <p:grpSpPr>
          <a:xfrm>
            <a:off x="5017442" y="5430718"/>
            <a:ext cx="685801" cy="609601"/>
            <a:chOff x="0" y="0"/>
            <a:chExt cx="685800" cy="609600"/>
          </a:xfrm>
        </p:grpSpPr>
        <p:sp>
          <p:nvSpPr>
            <p:cNvPr id="127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73" name="w"/>
            <p:cNvSpPr/>
            <p:nvPr/>
          </p:nvSpPr>
          <p:spPr>
            <a:xfrm>
              <a:off x="159253" y="60258"/>
              <a:ext cx="367294" cy="489084"/>
            </a:xfrm>
            <a:prstGeom prst="rect">
              <a:avLst/>
            </a:prstGeom>
            <a:no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1275"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grpSp>
        <p:nvGrpSpPr>
          <p:cNvPr id="1278" name="Group"/>
          <p:cNvGrpSpPr/>
          <p:nvPr/>
        </p:nvGrpSpPr>
        <p:grpSpPr>
          <a:xfrm>
            <a:off x="6401742" y="5430718"/>
            <a:ext cx="685801" cy="609601"/>
            <a:chOff x="0" y="0"/>
            <a:chExt cx="685800" cy="609600"/>
          </a:xfrm>
        </p:grpSpPr>
        <p:sp>
          <p:nvSpPr>
            <p:cNvPr id="1276"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77" name="t"/>
            <p:cNvSpPr/>
            <p:nvPr/>
          </p:nvSpPr>
          <p:spPr>
            <a:xfrm>
              <a:off x="228446" y="52704"/>
              <a:ext cx="221095" cy="504191"/>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600"/>
              </a:lvl1pPr>
            </a:lstStyle>
            <a:p>
              <a:r>
                <a:t>t</a:t>
              </a:r>
            </a:p>
          </p:txBody>
        </p:sp>
      </p:grpSp>
      <p:grpSp>
        <p:nvGrpSpPr>
          <p:cNvPr id="1281" name="Group"/>
          <p:cNvGrpSpPr/>
          <p:nvPr/>
        </p:nvGrpSpPr>
        <p:grpSpPr>
          <a:xfrm>
            <a:off x="7085956" y="5421789"/>
            <a:ext cx="685801" cy="609601"/>
            <a:chOff x="0" y="0"/>
            <a:chExt cx="685800" cy="609600"/>
          </a:xfrm>
        </p:grpSpPr>
        <p:sp>
          <p:nvSpPr>
            <p:cNvPr id="127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80" name="x"/>
            <p:cNvSpPr/>
            <p:nvPr/>
          </p:nvSpPr>
          <p:spPr>
            <a:xfrm>
              <a:off x="198755" y="60258"/>
              <a:ext cx="288291"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x</a:t>
              </a:r>
            </a:p>
          </p:txBody>
        </p:sp>
      </p:grpSp>
      <p:sp>
        <p:nvSpPr>
          <p:cNvPr id="1308" name="Connection Line"/>
          <p:cNvSpPr/>
          <p:nvPr/>
        </p:nvSpPr>
        <p:spPr>
          <a:xfrm>
            <a:off x="5249296" y="4945950"/>
            <a:ext cx="1543921" cy="401482"/>
          </a:xfrm>
          <a:custGeom>
            <a:avLst/>
            <a:gdLst/>
            <a:ahLst/>
            <a:cxnLst>
              <a:cxn ang="0">
                <a:pos x="wd2" y="hd2"/>
              </a:cxn>
              <a:cxn ang="5400000">
                <a:pos x="wd2" y="hd2"/>
              </a:cxn>
              <a:cxn ang="10800000">
                <a:pos x="wd2" y="hd2"/>
              </a:cxn>
              <a:cxn ang="16200000">
                <a:pos x="wd2" y="hd2"/>
              </a:cxn>
            </a:cxnLst>
            <a:rect l="0" t="0" r="r" b="b"/>
            <a:pathLst>
              <a:path w="21600" h="16214" extrusionOk="0">
                <a:moveTo>
                  <a:pt x="0" y="14363"/>
                </a:moveTo>
                <a:cubicBezTo>
                  <a:pt x="7621" y="-5386"/>
                  <a:pt x="14821" y="-4769"/>
                  <a:pt x="21600" y="16214"/>
                </a:cubicBezTo>
              </a:path>
            </a:pathLst>
          </a:custGeom>
          <a:ln w="38100">
            <a:solidFill>
              <a:schemeClr val="accent1"/>
            </a:solidFill>
            <a:miter/>
            <a:tailEnd type="stealth"/>
          </a:ln>
        </p:spPr>
        <p:txBody>
          <a:bodyPr/>
          <a:lstStyle/>
          <a:p>
            <a:endParaRPr/>
          </a:p>
        </p:txBody>
      </p:sp>
      <p:sp>
        <p:nvSpPr>
          <p:cNvPr id="1309" name="Connection Line"/>
          <p:cNvSpPr/>
          <p:nvPr/>
        </p:nvSpPr>
        <p:spPr>
          <a:xfrm>
            <a:off x="5300324" y="4681387"/>
            <a:ext cx="2204368" cy="684211"/>
          </a:xfrm>
          <a:custGeom>
            <a:avLst/>
            <a:gdLst/>
            <a:ahLst/>
            <a:cxnLst>
              <a:cxn ang="0">
                <a:pos x="wd2" y="hd2"/>
              </a:cxn>
              <a:cxn ang="5400000">
                <a:pos x="wd2" y="hd2"/>
              </a:cxn>
              <a:cxn ang="10800000">
                <a:pos x="wd2" y="hd2"/>
              </a:cxn>
              <a:cxn ang="16200000">
                <a:pos x="wd2" y="hd2"/>
              </a:cxn>
            </a:cxnLst>
            <a:rect l="0" t="0" r="r" b="b"/>
            <a:pathLst>
              <a:path w="21600" h="16223" extrusionOk="0">
                <a:moveTo>
                  <a:pt x="0" y="13888"/>
                </a:moveTo>
                <a:cubicBezTo>
                  <a:pt x="7079" y="-5377"/>
                  <a:pt x="14279" y="-4599"/>
                  <a:pt x="21600" y="16223"/>
                </a:cubicBezTo>
              </a:path>
            </a:pathLst>
          </a:custGeom>
          <a:ln w="38100">
            <a:solidFill>
              <a:schemeClr val="accent1"/>
            </a:solidFill>
            <a:miter/>
            <a:tailEnd type="stealth"/>
          </a:ln>
        </p:spPr>
        <p:txBody>
          <a:bodyPr/>
          <a:lstStyle/>
          <a:p>
            <a:endParaRPr/>
          </a:p>
        </p:txBody>
      </p:sp>
      <p:sp>
        <p:nvSpPr>
          <p:cNvPr id="1284" name="r"/>
          <p:cNvSpPr txBox="1"/>
          <p:nvPr/>
        </p:nvSpPr>
        <p:spPr>
          <a:xfrm>
            <a:off x="5930436" y="5494151"/>
            <a:ext cx="242527"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r</a:t>
            </a:r>
          </a:p>
        </p:txBody>
      </p:sp>
      <p:sp>
        <p:nvSpPr>
          <p:cNvPr id="1285" name="Line"/>
          <p:cNvSpPr/>
          <p:nvPr/>
        </p:nvSpPr>
        <p:spPr>
          <a:xfrm flipV="1">
            <a:off x="6051699" y="6123605"/>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1286"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287"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288"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289"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298" name="Group"/>
          <p:cNvGrpSpPr/>
          <p:nvPr/>
        </p:nvGrpSpPr>
        <p:grpSpPr>
          <a:xfrm>
            <a:off x="906171" y="1590737"/>
            <a:ext cx="834211" cy="2844648"/>
            <a:chOff x="0" y="0"/>
            <a:chExt cx="834209" cy="2844646"/>
          </a:xfrm>
        </p:grpSpPr>
        <p:sp>
          <p:nvSpPr>
            <p:cNvPr id="1290"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293" name="Group"/>
            <p:cNvGrpSpPr/>
            <p:nvPr/>
          </p:nvGrpSpPr>
          <p:grpSpPr>
            <a:xfrm>
              <a:off x="72209" y="2082646"/>
              <a:ext cx="762001" cy="762001"/>
              <a:chOff x="0" y="0"/>
              <a:chExt cx="762000" cy="762000"/>
            </a:xfrm>
          </p:grpSpPr>
          <p:sp>
            <p:nvSpPr>
              <p:cNvPr id="129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29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310"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295"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296"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297"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315" name="Group"/>
          <p:cNvGrpSpPr/>
          <p:nvPr/>
        </p:nvGrpSpPr>
        <p:grpSpPr>
          <a:xfrm>
            <a:off x="2667000" y="2133600"/>
            <a:ext cx="762000" cy="762000"/>
            <a:chOff x="0" y="0"/>
            <a:chExt cx="762000" cy="762000"/>
          </a:xfrm>
        </p:grpSpPr>
        <p:sp>
          <p:nvSpPr>
            <p:cNvPr id="131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314"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318" name="Group"/>
          <p:cNvGrpSpPr/>
          <p:nvPr/>
        </p:nvGrpSpPr>
        <p:grpSpPr>
          <a:xfrm>
            <a:off x="2667000" y="3657600"/>
            <a:ext cx="762000" cy="762000"/>
            <a:chOff x="0" y="0"/>
            <a:chExt cx="762000" cy="762000"/>
          </a:xfrm>
        </p:grpSpPr>
        <p:sp>
          <p:nvSpPr>
            <p:cNvPr id="131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317"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321" name="Group"/>
          <p:cNvGrpSpPr/>
          <p:nvPr/>
        </p:nvGrpSpPr>
        <p:grpSpPr>
          <a:xfrm>
            <a:off x="4724400" y="2133600"/>
            <a:ext cx="762000" cy="762000"/>
            <a:chOff x="0" y="0"/>
            <a:chExt cx="762000" cy="762000"/>
          </a:xfrm>
        </p:grpSpPr>
        <p:sp>
          <p:nvSpPr>
            <p:cNvPr id="131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320"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324" name="Group"/>
          <p:cNvGrpSpPr/>
          <p:nvPr/>
        </p:nvGrpSpPr>
        <p:grpSpPr>
          <a:xfrm>
            <a:off x="4724400" y="3657600"/>
            <a:ext cx="762000" cy="762000"/>
            <a:chOff x="0" y="0"/>
            <a:chExt cx="762000" cy="762000"/>
          </a:xfrm>
        </p:grpSpPr>
        <p:sp>
          <p:nvSpPr>
            <p:cNvPr id="132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323"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327" name="Group"/>
          <p:cNvGrpSpPr/>
          <p:nvPr/>
        </p:nvGrpSpPr>
        <p:grpSpPr>
          <a:xfrm>
            <a:off x="6781800" y="2133600"/>
            <a:ext cx="762000" cy="762000"/>
            <a:chOff x="0" y="0"/>
            <a:chExt cx="762000" cy="762000"/>
          </a:xfrm>
        </p:grpSpPr>
        <p:sp>
          <p:nvSpPr>
            <p:cNvPr id="132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326"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330" name="Group"/>
          <p:cNvGrpSpPr/>
          <p:nvPr/>
        </p:nvGrpSpPr>
        <p:grpSpPr>
          <a:xfrm>
            <a:off x="6781800" y="3657600"/>
            <a:ext cx="762000" cy="762000"/>
            <a:chOff x="0" y="0"/>
            <a:chExt cx="762000" cy="762000"/>
          </a:xfrm>
        </p:grpSpPr>
        <p:sp>
          <p:nvSpPr>
            <p:cNvPr id="132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32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333" name="Group"/>
          <p:cNvGrpSpPr/>
          <p:nvPr/>
        </p:nvGrpSpPr>
        <p:grpSpPr>
          <a:xfrm>
            <a:off x="8839200" y="2133600"/>
            <a:ext cx="762000" cy="762000"/>
            <a:chOff x="0" y="0"/>
            <a:chExt cx="762000" cy="762000"/>
          </a:xfrm>
        </p:grpSpPr>
        <p:sp>
          <p:nvSpPr>
            <p:cNvPr id="133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3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336" name="Group"/>
          <p:cNvGrpSpPr/>
          <p:nvPr/>
        </p:nvGrpSpPr>
        <p:grpSpPr>
          <a:xfrm>
            <a:off x="8839200" y="3657600"/>
            <a:ext cx="762000" cy="762000"/>
            <a:chOff x="0" y="0"/>
            <a:chExt cx="762000" cy="762000"/>
          </a:xfrm>
        </p:grpSpPr>
        <p:sp>
          <p:nvSpPr>
            <p:cNvPr id="133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3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337" name="r"/>
          <p:cNvSpPr txBox="1"/>
          <p:nvPr/>
        </p:nvSpPr>
        <p:spPr>
          <a:xfrm>
            <a:off x="2946508" y="1676400"/>
            <a:ext cx="20298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338" name="s"/>
          <p:cNvSpPr txBox="1"/>
          <p:nvPr/>
        </p:nvSpPr>
        <p:spPr>
          <a:xfrm>
            <a:off x="4992795" y="1676400"/>
            <a:ext cx="20298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339" name="t"/>
          <p:cNvSpPr txBox="1"/>
          <p:nvPr/>
        </p:nvSpPr>
        <p:spPr>
          <a:xfrm>
            <a:off x="7053220" y="1676400"/>
            <a:ext cx="174710"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340" name="u"/>
          <p:cNvSpPr txBox="1"/>
          <p:nvPr/>
        </p:nvSpPr>
        <p:spPr>
          <a:xfrm>
            <a:off x="9064956" y="1676400"/>
            <a:ext cx="245404"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u</a:t>
            </a:r>
          </a:p>
        </p:txBody>
      </p:sp>
      <p:sp>
        <p:nvSpPr>
          <p:cNvPr id="1341" name="v"/>
          <p:cNvSpPr txBox="1"/>
          <p:nvPr/>
        </p:nvSpPr>
        <p:spPr>
          <a:xfrm>
            <a:off x="2929243" y="4419601"/>
            <a:ext cx="216879"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342" name="w"/>
          <p:cNvSpPr txBox="1"/>
          <p:nvPr/>
        </p:nvSpPr>
        <p:spPr>
          <a:xfrm>
            <a:off x="4980529" y="4419601"/>
            <a:ext cx="27355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343" name="x"/>
          <p:cNvSpPr txBox="1"/>
          <p:nvPr/>
        </p:nvSpPr>
        <p:spPr>
          <a:xfrm>
            <a:off x="7080568" y="44196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344" name="y"/>
          <p:cNvSpPr txBox="1"/>
          <p:nvPr/>
        </p:nvSpPr>
        <p:spPr>
          <a:xfrm>
            <a:off x="9168118" y="4419601"/>
            <a:ext cx="21687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1398" name="Connection Line"/>
          <p:cNvSpPr/>
          <p:nvPr/>
        </p:nvSpPr>
        <p:spPr>
          <a:xfrm>
            <a:off x="3047999" y="2898775"/>
            <a:ext cx="1" cy="755650"/>
          </a:xfrm>
          <a:custGeom>
            <a:avLst/>
            <a:gdLst/>
            <a:ahLst/>
            <a:cxnLst>
              <a:cxn ang="0">
                <a:pos x="wd2" y="hd2"/>
              </a:cxn>
              <a:cxn ang="5400000">
                <a:pos x="wd2" y="hd2"/>
              </a:cxn>
              <a:cxn ang="10800000">
                <a:pos x="wd2" y="hd2"/>
              </a:cxn>
              <a:cxn ang="16200000">
                <a:pos x="wd2" y="hd2"/>
              </a:cxn>
            </a:cxnLst>
            <a:rect l="0" t="0" r="r" b="b"/>
            <a:pathLst>
              <a:path w="17225" h="21600" extrusionOk="0">
                <a:moveTo>
                  <a:pt x="2825" y="21600"/>
                </a:moveTo>
                <a:cubicBezTo>
                  <a:pt x="-4375" y="14400"/>
                  <a:pt x="2825" y="7200"/>
                  <a:pt x="17225" y="0"/>
                </a:cubicBezTo>
              </a:path>
            </a:pathLst>
          </a:custGeom>
          <a:ln w="76200">
            <a:solidFill>
              <a:srgbClr val="44546A"/>
            </a:solidFill>
          </a:ln>
        </p:spPr>
        <p:txBody>
          <a:bodyPr/>
          <a:lstStyle/>
          <a:p>
            <a:endParaRPr/>
          </a:p>
        </p:txBody>
      </p:sp>
      <p:sp>
        <p:nvSpPr>
          <p:cNvPr id="1399"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400"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44546A"/>
            </a:solidFill>
          </a:ln>
        </p:spPr>
        <p:txBody>
          <a:bodyPr/>
          <a:lstStyle/>
          <a:p>
            <a:endParaRPr/>
          </a:p>
        </p:txBody>
      </p:sp>
      <p:sp>
        <p:nvSpPr>
          <p:cNvPr id="1401" name="Connection Line"/>
          <p:cNvSpPr/>
          <p:nvPr/>
        </p:nvSpPr>
        <p:spPr>
          <a:xfrm>
            <a:off x="5413973" y="27431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76200">
            <a:solidFill>
              <a:srgbClr val="44546A"/>
            </a:solidFill>
          </a:ln>
        </p:spPr>
        <p:txBody>
          <a:bodyPr/>
          <a:lstStyle/>
          <a:p>
            <a:endParaRPr/>
          </a:p>
        </p:txBody>
      </p:sp>
      <p:sp>
        <p:nvSpPr>
          <p:cNvPr id="1402" name="Connection Line"/>
          <p:cNvSpPr/>
          <p:nvPr/>
        </p:nvSpPr>
        <p:spPr>
          <a:xfrm>
            <a:off x="5489574" y="4038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403" name="Connection Line"/>
          <p:cNvSpPr/>
          <p:nvPr/>
        </p:nvSpPr>
        <p:spPr>
          <a:xfrm>
            <a:off x="71628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404" name="Connection Line"/>
          <p:cNvSpPr/>
          <p:nvPr/>
        </p:nvSpPr>
        <p:spPr>
          <a:xfrm>
            <a:off x="7546975" y="2514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405" name="Connection Line"/>
          <p:cNvSpPr/>
          <p:nvPr/>
        </p:nvSpPr>
        <p:spPr>
          <a:xfrm>
            <a:off x="75469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406"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354" name="Q:"/>
          <p:cNvSpPr txBox="1"/>
          <p:nvPr/>
        </p:nvSpPr>
        <p:spPr>
          <a:xfrm>
            <a:off x="415070" y="5465366"/>
            <a:ext cx="53296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grpSp>
        <p:nvGrpSpPr>
          <p:cNvPr id="1357" name="Group"/>
          <p:cNvGrpSpPr/>
          <p:nvPr/>
        </p:nvGrpSpPr>
        <p:grpSpPr>
          <a:xfrm>
            <a:off x="1024452" y="5432604"/>
            <a:ext cx="685801" cy="609601"/>
            <a:chOff x="0" y="0"/>
            <a:chExt cx="685800" cy="609600"/>
          </a:xfrm>
        </p:grpSpPr>
        <p:sp>
          <p:nvSpPr>
            <p:cNvPr id="135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56" name="t"/>
            <p:cNvSpPr txBox="1"/>
            <p:nvPr/>
          </p:nvSpPr>
          <p:spPr>
            <a:xfrm>
              <a:off x="241431" y="63433"/>
              <a:ext cx="202938"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t</a:t>
              </a:r>
            </a:p>
          </p:txBody>
        </p:sp>
      </p:grpSp>
      <p:grpSp>
        <p:nvGrpSpPr>
          <p:cNvPr id="1360" name="Group"/>
          <p:cNvGrpSpPr/>
          <p:nvPr/>
        </p:nvGrpSpPr>
        <p:grpSpPr>
          <a:xfrm>
            <a:off x="1710252" y="5432604"/>
            <a:ext cx="685801" cy="609601"/>
            <a:chOff x="0" y="0"/>
            <a:chExt cx="685800" cy="609600"/>
          </a:xfrm>
        </p:grpSpPr>
        <p:sp>
          <p:nvSpPr>
            <p:cNvPr id="135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59"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grpSp>
        <p:nvGrpSpPr>
          <p:cNvPr id="1363" name="Group"/>
          <p:cNvGrpSpPr/>
          <p:nvPr/>
        </p:nvGrpSpPr>
        <p:grpSpPr>
          <a:xfrm>
            <a:off x="2396052" y="5432604"/>
            <a:ext cx="685801" cy="609601"/>
            <a:chOff x="0" y="0"/>
            <a:chExt cx="685800" cy="609600"/>
          </a:xfrm>
        </p:grpSpPr>
        <p:sp>
          <p:nvSpPr>
            <p:cNvPr id="136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62" name="v"/>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v</a:t>
              </a:r>
            </a:p>
          </p:txBody>
        </p:sp>
      </p:grpSp>
      <p:sp>
        <p:nvSpPr>
          <p:cNvPr id="136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1367" name="Group"/>
          <p:cNvGrpSpPr/>
          <p:nvPr/>
        </p:nvGrpSpPr>
        <p:grpSpPr>
          <a:xfrm>
            <a:off x="4331642" y="5430718"/>
            <a:ext cx="685801" cy="609601"/>
            <a:chOff x="0" y="0"/>
            <a:chExt cx="685800" cy="609600"/>
          </a:xfrm>
        </p:grpSpPr>
        <p:sp>
          <p:nvSpPr>
            <p:cNvPr id="136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66"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1370" name="Group"/>
          <p:cNvGrpSpPr/>
          <p:nvPr/>
        </p:nvGrpSpPr>
        <p:grpSpPr>
          <a:xfrm>
            <a:off x="5017442" y="5430718"/>
            <a:ext cx="685801" cy="609601"/>
            <a:chOff x="0" y="0"/>
            <a:chExt cx="685800" cy="609600"/>
          </a:xfrm>
        </p:grpSpPr>
        <p:sp>
          <p:nvSpPr>
            <p:cNvPr id="136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69" name="w"/>
            <p:cNvSpPr txBox="1"/>
            <p:nvPr/>
          </p:nvSpPr>
          <p:spPr>
            <a:xfrm>
              <a:off x="172238" y="63433"/>
              <a:ext cx="34132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w</a:t>
              </a:r>
            </a:p>
          </p:txBody>
        </p:sp>
      </p:grpSp>
      <p:grpSp>
        <p:nvGrpSpPr>
          <p:cNvPr id="1373" name="Group"/>
          <p:cNvGrpSpPr/>
          <p:nvPr/>
        </p:nvGrpSpPr>
        <p:grpSpPr>
          <a:xfrm>
            <a:off x="5708799" y="5430718"/>
            <a:ext cx="685801" cy="609601"/>
            <a:chOff x="0" y="0"/>
            <a:chExt cx="685800" cy="609600"/>
          </a:xfrm>
        </p:grpSpPr>
        <p:sp>
          <p:nvSpPr>
            <p:cNvPr id="137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72" name="r"/>
            <p:cNvSpPr/>
            <p:nvPr/>
          </p:nvSpPr>
          <p:spPr>
            <a:xfrm>
              <a:off x="342900" y="60258"/>
              <a:ext cx="268323" cy="489084"/>
            </a:xfrm>
            <a:prstGeom prst="rect">
              <a:avLst/>
            </a:prstGeom>
            <a:no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r</a:t>
              </a:r>
            </a:p>
          </p:txBody>
        </p:sp>
      </p:grpSp>
      <p:grpSp>
        <p:nvGrpSpPr>
          <p:cNvPr id="1376" name="Group"/>
          <p:cNvGrpSpPr/>
          <p:nvPr/>
        </p:nvGrpSpPr>
        <p:grpSpPr>
          <a:xfrm>
            <a:off x="6401742" y="5430718"/>
            <a:ext cx="685801" cy="609601"/>
            <a:chOff x="0" y="0"/>
            <a:chExt cx="685800" cy="609600"/>
          </a:xfrm>
        </p:grpSpPr>
        <p:sp>
          <p:nvSpPr>
            <p:cNvPr id="137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75" name="t"/>
            <p:cNvSpPr/>
            <p:nvPr/>
          </p:nvSpPr>
          <p:spPr>
            <a:xfrm>
              <a:off x="228446" y="60258"/>
              <a:ext cx="228908" cy="489084"/>
            </a:xfrm>
            <a:prstGeom prst="rect">
              <a:avLst/>
            </a:prstGeom>
            <a:no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grpSp>
      <p:grpSp>
        <p:nvGrpSpPr>
          <p:cNvPr id="1379" name="Group"/>
          <p:cNvGrpSpPr/>
          <p:nvPr/>
        </p:nvGrpSpPr>
        <p:grpSpPr>
          <a:xfrm>
            <a:off x="7085956" y="5421789"/>
            <a:ext cx="685801" cy="609601"/>
            <a:chOff x="0" y="0"/>
            <a:chExt cx="685800" cy="609600"/>
          </a:xfrm>
        </p:grpSpPr>
        <p:sp>
          <p:nvSpPr>
            <p:cNvPr id="137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78"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grpSp>
        <p:nvGrpSpPr>
          <p:cNvPr id="1382" name="Group"/>
          <p:cNvGrpSpPr/>
          <p:nvPr/>
        </p:nvGrpSpPr>
        <p:grpSpPr>
          <a:xfrm>
            <a:off x="7773342" y="5434489"/>
            <a:ext cx="685801" cy="609601"/>
            <a:chOff x="0" y="0"/>
            <a:chExt cx="685800" cy="609600"/>
          </a:xfrm>
        </p:grpSpPr>
        <p:sp>
          <p:nvSpPr>
            <p:cNvPr id="1380"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81" name="v"/>
            <p:cNvSpPr/>
            <p:nvPr/>
          </p:nvSpPr>
          <p:spPr>
            <a:xfrm>
              <a:off x="198755" y="60258"/>
              <a:ext cx="288291"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v</a:t>
              </a:r>
            </a:p>
          </p:txBody>
        </p:sp>
      </p:grpSp>
      <p:sp>
        <p:nvSpPr>
          <p:cNvPr id="1407" name="Connection Line"/>
          <p:cNvSpPr/>
          <p:nvPr/>
        </p:nvSpPr>
        <p:spPr>
          <a:xfrm>
            <a:off x="5997295" y="5006516"/>
            <a:ext cx="1950582" cy="381023"/>
          </a:xfrm>
          <a:custGeom>
            <a:avLst/>
            <a:gdLst/>
            <a:ahLst/>
            <a:cxnLst>
              <a:cxn ang="0">
                <a:pos x="wd2" y="hd2"/>
              </a:cxn>
              <a:cxn ang="5400000">
                <a:pos x="wd2" y="hd2"/>
              </a:cxn>
              <a:cxn ang="10800000">
                <a:pos x="wd2" y="hd2"/>
              </a:cxn>
              <a:cxn ang="16200000">
                <a:pos x="wd2" y="hd2"/>
              </a:cxn>
            </a:cxnLst>
            <a:rect l="0" t="0" r="r" b="b"/>
            <a:pathLst>
              <a:path w="21600" h="16200" extrusionOk="0">
                <a:moveTo>
                  <a:pt x="0" y="16002"/>
                </a:moveTo>
                <a:cubicBezTo>
                  <a:pt x="7425" y="-5400"/>
                  <a:pt x="14625" y="-5334"/>
                  <a:pt x="21600" y="16200"/>
                </a:cubicBezTo>
              </a:path>
            </a:pathLst>
          </a:custGeom>
          <a:ln w="38100">
            <a:solidFill>
              <a:schemeClr val="accent1"/>
            </a:solidFill>
            <a:miter/>
            <a:tailEnd type="stealth"/>
          </a:ln>
        </p:spPr>
        <p:txBody>
          <a:bodyPr/>
          <a:lstStyle/>
          <a:p>
            <a:endParaRPr/>
          </a:p>
        </p:txBody>
      </p:sp>
      <p:sp>
        <p:nvSpPr>
          <p:cNvPr id="1384" name="Line"/>
          <p:cNvSpPr/>
          <p:nvPr/>
        </p:nvSpPr>
        <p:spPr>
          <a:xfrm flipV="1">
            <a:off x="6738292" y="6076701"/>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1385"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386"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387" name="Queue…"/>
          <p:cNvSpPr txBox="1"/>
          <p:nvPr/>
        </p:nvSpPr>
        <p:spPr>
          <a:xfrm>
            <a:off x="3399297" y="5404979"/>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396" name="Group"/>
          <p:cNvGrpSpPr/>
          <p:nvPr/>
        </p:nvGrpSpPr>
        <p:grpSpPr>
          <a:xfrm>
            <a:off x="906171" y="1590737"/>
            <a:ext cx="834211" cy="2844648"/>
            <a:chOff x="0" y="0"/>
            <a:chExt cx="834209" cy="2844646"/>
          </a:xfrm>
        </p:grpSpPr>
        <p:sp>
          <p:nvSpPr>
            <p:cNvPr id="1388"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391" name="Group"/>
            <p:cNvGrpSpPr/>
            <p:nvPr/>
          </p:nvGrpSpPr>
          <p:grpSpPr>
            <a:xfrm>
              <a:off x="72209" y="2082646"/>
              <a:ext cx="762001" cy="762001"/>
              <a:chOff x="0" y="0"/>
              <a:chExt cx="762000" cy="762000"/>
            </a:xfrm>
          </p:grpSpPr>
          <p:sp>
            <p:nvSpPr>
              <p:cNvPr id="138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39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408"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393"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394"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395"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397" name="Line"/>
          <p:cNvSpPr/>
          <p:nvPr/>
        </p:nvSpPr>
        <p:spPr>
          <a:xfrm flipV="1">
            <a:off x="1329197" y="6089401"/>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413" name="Group"/>
          <p:cNvGrpSpPr/>
          <p:nvPr/>
        </p:nvGrpSpPr>
        <p:grpSpPr>
          <a:xfrm>
            <a:off x="2667000" y="2133600"/>
            <a:ext cx="762000" cy="762000"/>
            <a:chOff x="0" y="0"/>
            <a:chExt cx="762000" cy="762000"/>
          </a:xfrm>
        </p:grpSpPr>
        <p:sp>
          <p:nvSpPr>
            <p:cNvPr id="141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412"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416" name="Group"/>
          <p:cNvGrpSpPr/>
          <p:nvPr/>
        </p:nvGrpSpPr>
        <p:grpSpPr>
          <a:xfrm>
            <a:off x="2667000" y="3657600"/>
            <a:ext cx="762000" cy="762000"/>
            <a:chOff x="0" y="0"/>
            <a:chExt cx="762000" cy="762000"/>
          </a:xfrm>
        </p:grpSpPr>
        <p:sp>
          <p:nvSpPr>
            <p:cNvPr id="141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415"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419" name="Group"/>
          <p:cNvGrpSpPr/>
          <p:nvPr/>
        </p:nvGrpSpPr>
        <p:grpSpPr>
          <a:xfrm>
            <a:off x="4724400" y="2133600"/>
            <a:ext cx="762000" cy="762000"/>
            <a:chOff x="0" y="0"/>
            <a:chExt cx="762000" cy="762000"/>
          </a:xfrm>
        </p:grpSpPr>
        <p:sp>
          <p:nvSpPr>
            <p:cNvPr id="141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418"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422" name="Group"/>
          <p:cNvGrpSpPr/>
          <p:nvPr/>
        </p:nvGrpSpPr>
        <p:grpSpPr>
          <a:xfrm>
            <a:off x="4724400" y="3657600"/>
            <a:ext cx="762000" cy="762000"/>
            <a:chOff x="0" y="0"/>
            <a:chExt cx="762000" cy="762000"/>
          </a:xfrm>
        </p:grpSpPr>
        <p:sp>
          <p:nvSpPr>
            <p:cNvPr id="142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421"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425" name="Group"/>
          <p:cNvGrpSpPr/>
          <p:nvPr/>
        </p:nvGrpSpPr>
        <p:grpSpPr>
          <a:xfrm>
            <a:off x="6781800" y="2133600"/>
            <a:ext cx="762000" cy="762000"/>
            <a:chOff x="0" y="0"/>
            <a:chExt cx="762000" cy="762000"/>
          </a:xfrm>
        </p:grpSpPr>
        <p:sp>
          <p:nvSpPr>
            <p:cNvPr id="142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424"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428" name="Group"/>
          <p:cNvGrpSpPr/>
          <p:nvPr/>
        </p:nvGrpSpPr>
        <p:grpSpPr>
          <a:xfrm>
            <a:off x="6781800" y="3657600"/>
            <a:ext cx="762000" cy="762000"/>
            <a:chOff x="0" y="0"/>
            <a:chExt cx="762000" cy="762000"/>
          </a:xfrm>
        </p:grpSpPr>
        <p:sp>
          <p:nvSpPr>
            <p:cNvPr id="142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427"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431" name="Group"/>
          <p:cNvGrpSpPr/>
          <p:nvPr/>
        </p:nvGrpSpPr>
        <p:grpSpPr>
          <a:xfrm>
            <a:off x="8839200" y="2133600"/>
            <a:ext cx="762000" cy="762000"/>
            <a:chOff x="0" y="0"/>
            <a:chExt cx="762000" cy="762000"/>
          </a:xfrm>
        </p:grpSpPr>
        <p:sp>
          <p:nvSpPr>
            <p:cNvPr id="142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430"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1434" name="Group"/>
          <p:cNvGrpSpPr/>
          <p:nvPr/>
        </p:nvGrpSpPr>
        <p:grpSpPr>
          <a:xfrm>
            <a:off x="8839200" y="3657600"/>
            <a:ext cx="762000" cy="762000"/>
            <a:chOff x="0" y="0"/>
            <a:chExt cx="762000" cy="762000"/>
          </a:xfrm>
        </p:grpSpPr>
        <p:sp>
          <p:nvSpPr>
            <p:cNvPr id="143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3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435" name="r"/>
          <p:cNvSpPr txBox="1"/>
          <p:nvPr/>
        </p:nvSpPr>
        <p:spPr>
          <a:xfrm>
            <a:off x="2946508" y="1676400"/>
            <a:ext cx="20298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436" name="s"/>
          <p:cNvSpPr txBox="1"/>
          <p:nvPr/>
        </p:nvSpPr>
        <p:spPr>
          <a:xfrm>
            <a:off x="4992795" y="1676400"/>
            <a:ext cx="20298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437" name="t"/>
          <p:cNvSpPr txBox="1"/>
          <p:nvPr/>
        </p:nvSpPr>
        <p:spPr>
          <a:xfrm>
            <a:off x="7053220" y="1676400"/>
            <a:ext cx="174710"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438" name="u"/>
          <p:cNvSpPr txBox="1"/>
          <p:nvPr/>
        </p:nvSpPr>
        <p:spPr>
          <a:xfrm>
            <a:off x="9064956" y="1676400"/>
            <a:ext cx="245404"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u</a:t>
            </a:r>
          </a:p>
        </p:txBody>
      </p:sp>
      <p:sp>
        <p:nvSpPr>
          <p:cNvPr id="1439" name="v"/>
          <p:cNvSpPr txBox="1"/>
          <p:nvPr/>
        </p:nvSpPr>
        <p:spPr>
          <a:xfrm>
            <a:off x="2929243" y="4419601"/>
            <a:ext cx="216879"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440" name="w"/>
          <p:cNvSpPr txBox="1"/>
          <p:nvPr/>
        </p:nvSpPr>
        <p:spPr>
          <a:xfrm>
            <a:off x="4980529" y="4419601"/>
            <a:ext cx="27355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441" name="x"/>
          <p:cNvSpPr txBox="1"/>
          <p:nvPr/>
        </p:nvSpPr>
        <p:spPr>
          <a:xfrm>
            <a:off x="7080568" y="44196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442" name="y"/>
          <p:cNvSpPr txBox="1"/>
          <p:nvPr/>
        </p:nvSpPr>
        <p:spPr>
          <a:xfrm>
            <a:off x="9168118" y="4419601"/>
            <a:ext cx="21687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1497" name="Connection Line"/>
          <p:cNvSpPr/>
          <p:nvPr/>
        </p:nvSpPr>
        <p:spPr>
          <a:xfrm>
            <a:off x="3047999" y="2898775"/>
            <a:ext cx="1" cy="755650"/>
          </a:xfrm>
          <a:custGeom>
            <a:avLst/>
            <a:gdLst/>
            <a:ahLst/>
            <a:cxnLst>
              <a:cxn ang="0">
                <a:pos x="wd2" y="hd2"/>
              </a:cxn>
              <a:cxn ang="5400000">
                <a:pos x="wd2" y="hd2"/>
              </a:cxn>
              <a:cxn ang="10800000">
                <a:pos x="wd2" y="hd2"/>
              </a:cxn>
              <a:cxn ang="16200000">
                <a:pos x="wd2" y="hd2"/>
              </a:cxn>
            </a:cxnLst>
            <a:rect l="0" t="0" r="r" b="b"/>
            <a:pathLst>
              <a:path w="17225" h="21600" extrusionOk="0">
                <a:moveTo>
                  <a:pt x="2825" y="21600"/>
                </a:moveTo>
                <a:cubicBezTo>
                  <a:pt x="-4375" y="14400"/>
                  <a:pt x="2825" y="7200"/>
                  <a:pt x="17225" y="0"/>
                </a:cubicBezTo>
              </a:path>
            </a:pathLst>
          </a:custGeom>
          <a:ln w="76200">
            <a:solidFill>
              <a:srgbClr val="44546A"/>
            </a:solidFill>
          </a:ln>
        </p:spPr>
        <p:txBody>
          <a:bodyPr/>
          <a:lstStyle/>
          <a:p>
            <a:endParaRPr/>
          </a:p>
        </p:txBody>
      </p:sp>
      <p:sp>
        <p:nvSpPr>
          <p:cNvPr id="1498"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499"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44546A"/>
            </a:solidFill>
          </a:ln>
        </p:spPr>
        <p:txBody>
          <a:bodyPr/>
          <a:lstStyle/>
          <a:p>
            <a:endParaRPr/>
          </a:p>
        </p:txBody>
      </p:sp>
      <p:sp>
        <p:nvSpPr>
          <p:cNvPr id="1500" name="Connection Line"/>
          <p:cNvSpPr/>
          <p:nvPr/>
        </p:nvSpPr>
        <p:spPr>
          <a:xfrm>
            <a:off x="5413973" y="27431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76200">
            <a:solidFill>
              <a:srgbClr val="44546A"/>
            </a:solidFill>
          </a:ln>
        </p:spPr>
        <p:txBody>
          <a:bodyPr/>
          <a:lstStyle/>
          <a:p>
            <a:endParaRPr/>
          </a:p>
        </p:txBody>
      </p:sp>
      <p:sp>
        <p:nvSpPr>
          <p:cNvPr id="1501" name="Connection Line"/>
          <p:cNvSpPr/>
          <p:nvPr/>
        </p:nvSpPr>
        <p:spPr>
          <a:xfrm>
            <a:off x="5489574" y="4038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502" name="Connection Line"/>
          <p:cNvSpPr/>
          <p:nvPr/>
        </p:nvSpPr>
        <p:spPr>
          <a:xfrm>
            <a:off x="71628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503" name="Connection Line"/>
          <p:cNvSpPr/>
          <p:nvPr/>
        </p:nvSpPr>
        <p:spPr>
          <a:xfrm>
            <a:off x="7546975" y="2514600"/>
            <a:ext cx="12890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504" name="Connection Line"/>
          <p:cNvSpPr/>
          <p:nvPr/>
        </p:nvSpPr>
        <p:spPr>
          <a:xfrm>
            <a:off x="75469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505" name="Connection Line"/>
          <p:cNvSpPr/>
          <p:nvPr/>
        </p:nvSpPr>
        <p:spPr>
          <a:xfrm>
            <a:off x="9220200" y="2898775"/>
            <a:ext cx="0" cy="744538"/>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452" name="Q:"/>
          <p:cNvSpPr txBox="1"/>
          <p:nvPr/>
        </p:nvSpPr>
        <p:spPr>
          <a:xfrm>
            <a:off x="654008" y="5463480"/>
            <a:ext cx="53296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grpSp>
        <p:nvGrpSpPr>
          <p:cNvPr id="1455" name="Group"/>
          <p:cNvGrpSpPr/>
          <p:nvPr/>
        </p:nvGrpSpPr>
        <p:grpSpPr>
          <a:xfrm>
            <a:off x="1263390" y="5430718"/>
            <a:ext cx="685801" cy="609601"/>
            <a:chOff x="0" y="0"/>
            <a:chExt cx="685800" cy="609600"/>
          </a:xfrm>
        </p:grpSpPr>
        <p:sp>
          <p:nvSpPr>
            <p:cNvPr id="1453"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54"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grpSp>
        <p:nvGrpSpPr>
          <p:cNvPr id="1458" name="Group"/>
          <p:cNvGrpSpPr/>
          <p:nvPr/>
        </p:nvGrpSpPr>
        <p:grpSpPr>
          <a:xfrm>
            <a:off x="1949190" y="5430718"/>
            <a:ext cx="685801" cy="609601"/>
            <a:chOff x="0" y="0"/>
            <a:chExt cx="685800" cy="609600"/>
          </a:xfrm>
        </p:grpSpPr>
        <p:sp>
          <p:nvSpPr>
            <p:cNvPr id="1456"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57" name="v"/>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v</a:t>
              </a:r>
            </a:p>
          </p:txBody>
        </p:sp>
      </p:grpSp>
      <p:grpSp>
        <p:nvGrpSpPr>
          <p:cNvPr id="1461" name="Group"/>
          <p:cNvGrpSpPr/>
          <p:nvPr/>
        </p:nvGrpSpPr>
        <p:grpSpPr>
          <a:xfrm>
            <a:off x="2634990" y="5430718"/>
            <a:ext cx="685801" cy="609601"/>
            <a:chOff x="0" y="0"/>
            <a:chExt cx="685800" cy="609600"/>
          </a:xfrm>
        </p:grpSpPr>
        <p:sp>
          <p:nvSpPr>
            <p:cNvPr id="145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60" name="u"/>
            <p:cNvSpPr txBox="1"/>
            <p:nvPr/>
          </p:nvSpPr>
          <p:spPr>
            <a:xfrm>
              <a:off x="191946" y="63433"/>
              <a:ext cx="301908"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u</a:t>
              </a:r>
            </a:p>
          </p:txBody>
        </p:sp>
      </p:grpSp>
      <p:sp>
        <p:nvSpPr>
          <p:cNvPr id="1462"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1465" name="Group"/>
          <p:cNvGrpSpPr/>
          <p:nvPr/>
        </p:nvGrpSpPr>
        <p:grpSpPr>
          <a:xfrm>
            <a:off x="4331642" y="5430718"/>
            <a:ext cx="685801" cy="609601"/>
            <a:chOff x="0" y="0"/>
            <a:chExt cx="685800" cy="609600"/>
          </a:xfrm>
        </p:grpSpPr>
        <p:sp>
          <p:nvSpPr>
            <p:cNvPr id="1463"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64"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1468" name="Group"/>
          <p:cNvGrpSpPr/>
          <p:nvPr/>
        </p:nvGrpSpPr>
        <p:grpSpPr>
          <a:xfrm>
            <a:off x="5017442" y="5430718"/>
            <a:ext cx="685801" cy="609601"/>
            <a:chOff x="0" y="0"/>
            <a:chExt cx="685800" cy="609600"/>
          </a:xfrm>
        </p:grpSpPr>
        <p:sp>
          <p:nvSpPr>
            <p:cNvPr id="1466"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67" name="w"/>
            <p:cNvSpPr txBox="1"/>
            <p:nvPr/>
          </p:nvSpPr>
          <p:spPr>
            <a:xfrm>
              <a:off x="172238" y="63433"/>
              <a:ext cx="34132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w</a:t>
              </a:r>
            </a:p>
          </p:txBody>
        </p:sp>
      </p:grpSp>
      <p:grpSp>
        <p:nvGrpSpPr>
          <p:cNvPr id="1471" name="Group"/>
          <p:cNvGrpSpPr/>
          <p:nvPr/>
        </p:nvGrpSpPr>
        <p:grpSpPr>
          <a:xfrm>
            <a:off x="5708799" y="5430718"/>
            <a:ext cx="685801" cy="609601"/>
            <a:chOff x="0" y="0"/>
            <a:chExt cx="685800" cy="609600"/>
          </a:xfrm>
        </p:grpSpPr>
        <p:sp>
          <p:nvSpPr>
            <p:cNvPr id="146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70" name="r"/>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r</a:t>
              </a:r>
            </a:p>
          </p:txBody>
        </p:sp>
      </p:grpSp>
      <p:grpSp>
        <p:nvGrpSpPr>
          <p:cNvPr id="1474" name="Group"/>
          <p:cNvGrpSpPr/>
          <p:nvPr/>
        </p:nvGrpSpPr>
        <p:grpSpPr>
          <a:xfrm>
            <a:off x="6401742" y="5430718"/>
            <a:ext cx="685801" cy="609601"/>
            <a:chOff x="0" y="0"/>
            <a:chExt cx="685800" cy="609600"/>
          </a:xfrm>
        </p:grpSpPr>
        <p:sp>
          <p:nvSpPr>
            <p:cNvPr id="147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73" name="t"/>
            <p:cNvSpPr/>
            <p:nvPr/>
          </p:nvSpPr>
          <p:spPr>
            <a:xfrm>
              <a:off x="228446" y="60258"/>
              <a:ext cx="228908" cy="489084"/>
            </a:xfrm>
            <a:prstGeom prst="rect">
              <a:avLst/>
            </a:prstGeom>
            <a:no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grpSp>
      <p:grpSp>
        <p:nvGrpSpPr>
          <p:cNvPr id="1477" name="Group"/>
          <p:cNvGrpSpPr/>
          <p:nvPr/>
        </p:nvGrpSpPr>
        <p:grpSpPr>
          <a:xfrm>
            <a:off x="7085956" y="5421789"/>
            <a:ext cx="685801" cy="609601"/>
            <a:chOff x="0" y="0"/>
            <a:chExt cx="685800" cy="609600"/>
          </a:xfrm>
        </p:grpSpPr>
        <p:sp>
          <p:nvSpPr>
            <p:cNvPr id="147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76"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grpSp>
        <p:nvGrpSpPr>
          <p:cNvPr id="1480" name="Group"/>
          <p:cNvGrpSpPr/>
          <p:nvPr/>
        </p:nvGrpSpPr>
        <p:grpSpPr>
          <a:xfrm>
            <a:off x="7773342" y="5434489"/>
            <a:ext cx="685801" cy="609601"/>
            <a:chOff x="0" y="0"/>
            <a:chExt cx="685800" cy="609600"/>
          </a:xfrm>
        </p:grpSpPr>
        <p:sp>
          <p:nvSpPr>
            <p:cNvPr id="147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79" name="v"/>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v</a:t>
              </a:r>
            </a:p>
          </p:txBody>
        </p:sp>
      </p:grpSp>
      <p:grpSp>
        <p:nvGrpSpPr>
          <p:cNvPr id="1483" name="Group"/>
          <p:cNvGrpSpPr/>
          <p:nvPr/>
        </p:nvGrpSpPr>
        <p:grpSpPr>
          <a:xfrm>
            <a:off x="8457556" y="5434489"/>
            <a:ext cx="685801" cy="609601"/>
            <a:chOff x="0" y="0"/>
            <a:chExt cx="685800" cy="609600"/>
          </a:xfrm>
        </p:grpSpPr>
        <p:sp>
          <p:nvSpPr>
            <p:cNvPr id="148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82" name="u"/>
            <p:cNvSpPr/>
            <p:nvPr/>
          </p:nvSpPr>
          <p:spPr>
            <a:xfrm>
              <a:off x="342900" y="60258"/>
              <a:ext cx="308258"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u</a:t>
              </a:r>
            </a:p>
          </p:txBody>
        </p:sp>
      </p:grpSp>
      <p:sp>
        <p:nvSpPr>
          <p:cNvPr id="1506" name="Connection Line"/>
          <p:cNvSpPr/>
          <p:nvPr/>
        </p:nvSpPr>
        <p:spPr>
          <a:xfrm>
            <a:off x="6798722" y="4836949"/>
            <a:ext cx="1950582" cy="541151"/>
          </a:xfrm>
          <a:custGeom>
            <a:avLst/>
            <a:gdLst/>
            <a:ahLst/>
            <a:cxnLst>
              <a:cxn ang="0">
                <a:pos x="wd2" y="hd2"/>
              </a:cxn>
              <a:cxn ang="5400000">
                <a:pos x="wd2" y="hd2"/>
              </a:cxn>
              <a:cxn ang="10800000">
                <a:pos x="wd2" y="hd2"/>
              </a:cxn>
              <a:cxn ang="16200000">
                <a:pos x="wd2" y="hd2"/>
              </a:cxn>
            </a:cxnLst>
            <a:rect l="0" t="0" r="r" b="b"/>
            <a:pathLst>
              <a:path w="21600" h="16200" extrusionOk="0">
                <a:moveTo>
                  <a:pt x="0" y="16060"/>
                </a:moveTo>
                <a:cubicBezTo>
                  <a:pt x="7219" y="-5400"/>
                  <a:pt x="14419" y="-5353"/>
                  <a:pt x="21600" y="16200"/>
                </a:cubicBezTo>
              </a:path>
            </a:pathLst>
          </a:custGeom>
          <a:ln w="38100">
            <a:solidFill>
              <a:schemeClr val="accent1"/>
            </a:solidFill>
            <a:miter/>
            <a:tailEnd type="stealth"/>
          </a:ln>
        </p:spPr>
        <p:txBody>
          <a:bodyPr/>
          <a:lstStyle/>
          <a:p>
            <a:endParaRPr/>
          </a:p>
        </p:txBody>
      </p:sp>
      <p:sp>
        <p:nvSpPr>
          <p:cNvPr id="1485" name="Line"/>
          <p:cNvSpPr/>
          <p:nvPr/>
        </p:nvSpPr>
        <p:spPr>
          <a:xfrm flipV="1">
            <a:off x="7426078" y="6066930"/>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1486" name="Group"/>
          <p:cNvSpPr/>
          <p:nvPr/>
        </p:nvSpPr>
        <p:spPr>
          <a:xfrm>
            <a:off x="91383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487" name="Queue (FIFO)"/>
          <p:cNvSpPr txBox="1"/>
          <p:nvPr/>
        </p:nvSpPr>
        <p:spPr>
          <a:xfrm>
            <a:off x="8240770" y="6028049"/>
            <a:ext cx="2455644"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Queue (FIFO)</a:t>
            </a:r>
          </a:p>
        </p:txBody>
      </p:sp>
      <p:grpSp>
        <p:nvGrpSpPr>
          <p:cNvPr id="1496" name="Group"/>
          <p:cNvGrpSpPr/>
          <p:nvPr/>
        </p:nvGrpSpPr>
        <p:grpSpPr>
          <a:xfrm>
            <a:off x="906171" y="1590737"/>
            <a:ext cx="834211" cy="2844648"/>
            <a:chOff x="0" y="0"/>
            <a:chExt cx="834209" cy="2844646"/>
          </a:xfrm>
        </p:grpSpPr>
        <p:sp>
          <p:nvSpPr>
            <p:cNvPr id="1488"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491" name="Group"/>
            <p:cNvGrpSpPr/>
            <p:nvPr/>
          </p:nvGrpSpPr>
          <p:grpSpPr>
            <a:xfrm>
              <a:off x="72209" y="2082646"/>
              <a:ext cx="762001" cy="762001"/>
              <a:chOff x="0" y="0"/>
              <a:chExt cx="762000" cy="762000"/>
            </a:xfrm>
          </p:grpSpPr>
          <p:sp>
            <p:nvSpPr>
              <p:cNvPr id="148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49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507"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493"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494"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495"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512" name="Group"/>
          <p:cNvGrpSpPr/>
          <p:nvPr/>
        </p:nvGrpSpPr>
        <p:grpSpPr>
          <a:xfrm>
            <a:off x="2667000" y="2133600"/>
            <a:ext cx="762000" cy="762000"/>
            <a:chOff x="0" y="0"/>
            <a:chExt cx="762000" cy="762000"/>
          </a:xfrm>
        </p:grpSpPr>
        <p:sp>
          <p:nvSpPr>
            <p:cNvPr id="151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511"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515" name="Group"/>
          <p:cNvGrpSpPr/>
          <p:nvPr/>
        </p:nvGrpSpPr>
        <p:grpSpPr>
          <a:xfrm>
            <a:off x="2667000" y="3657600"/>
            <a:ext cx="762000" cy="762000"/>
            <a:chOff x="0" y="0"/>
            <a:chExt cx="762000" cy="762000"/>
          </a:xfrm>
        </p:grpSpPr>
        <p:sp>
          <p:nvSpPr>
            <p:cNvPr id="151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514"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518" name="Group"/>
          <p:cNvGrpSpPr/>
          <p:nvPr/>
        </p:nvGrpSpPr>
        <p:grpSpPr>
          <a:xfrm>
            <a:off x="4724400" y="2133600"/>
            <a:ext cx="762000" cy="762000"/>
            <a:chOff x="0" y="0"/>
            <a:chExt cx="762000" cy="762000"/>
          </a:xfrm>
        </p:grpSpPr>
        <p:sp>
          <p:nvSpPr>
            <p:cNvPr id="151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17"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521" name="Group"/>
          <p:cNvGrpSpPr/>
          <p:nvPr/>
        </p:nvGrpSpPr>
        <p:grpSpPr>
          <a:xfrm>
            <a:off x="4724400" y="3657600"/>
            <a:ext cx="762000" cy="762000"/>
            <a:chOff x="0" y="0"/>
            <a:chExt cx="762000" cy="762000"/>
          </a:xfrm>
        </p:grpSpPr>
        <p:sp>
          <p:nvSpPr>
            <p:cNvPr id="151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2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524" name="Group"/>
          <p:cNvGrpSpPr/>
          <p:nvPr/>
        </p:nvGrpSpPr>
        <p:grpSpPr>
          <a:xfrm>
            <a:off x="6781800" y="2133600"/>
            <a:ext cx="762000" cy="762000"/>
            <a:chOff x="0" y="0"/>
            <a:chExt cx="762000" cy="762000"/>
          </a:xfrm>
        </p:grpSpPr>
        <p:sp>
          <p:nvSpPr>
            <p:cNvPr id="152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23"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527" name="Group"/>
          <p:cNvGrpSpPr/>
          <p:nvPr/>
        </p:nvGrpSpPr>
        <p:grpSpPr>
          <a:xfrm>
            <a:off x="6781800" y="3657600"/>
            <a:ext cx="762000" cy="762000"/>
            <a:chOff x="0" y="0"/>
            <a:chExt cx="762000" cy="762000"/>
          </a:xfrm>
        </p:grpSpPr>
        <p:sp>
          <p:nvSpPr>
            <p:cNvPr id="152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26"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530" name="Group"/>
          <p:cNvGrpSpPr/>
          <p:nvPr/>
        </p:nvGrpSpPr>
        <p:grpSpPr>
          <a:xfrm>
            <a:off x="8839200" y="2133600"/>
            <a:ext cx="762000" cy="762000"/>
            <a:chOff x="0" y="0"/>
            <a:chExt cx="762000" cy="762000"/>
          </a:xfrm>
        </p:grpSpPr>
        <p:sp>
          <p:nvSpPr>
            <p:cNvPr id="152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29"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1533" name="Group"/>
          <p:cNvGrpSpPr/>
          <p:nvPr/>
        </p:nvGrpSpPr>
        <p:grpSpPr>
          <a:xfrm>
            <a:off x="8839200" y="3657600"/>
            <a:ext cx="762000" cy="762000"/>
            <a:chOff x="0" y="0"/>
            <a:chExt cx="762000" cy="762000"/>
          </a:xfrm>
        </p:grpSpPr>
        <p:sp>
          <p:nvSpPr>
            <p:cNvPr id="153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32"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1534" name="r"/>
          <p:cNvSpPr txBox="1"/>
          <p:nvPr/>
        </p:nvSpPr>
        <p:spPr>
          <a:xfrm>
            <a:off x="2946508" y="1676400"/>
            <a:ext cx="20298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535" name="s"/>
          <p:cNvSpPr txBox="1"/>
          <p:nvPr/>
        </p:nvSpPr>
        <p:spPr>
          <a:xfrm>
            <a:off x="4992795" y="1676400"/>
            <a:ext cx="20298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536" name="t"/>
          <p:cNvSpPr txBox="1"/>
          <p:nvPr/>
        </p:nvSpPr>
        <p:spPr>
          <a:xfrm>
            <a:off x="7053220" y="1676400"/>
            <a:ext cx="174710"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537" name="u"/>
          <p:cNvSpPr txBox="1"/>
          <p:nvPr/>
        </p:nvSpPr>
        <p:spPr>
          <a:xfrm>
            <a:off x="9064956" y="1676400"/>
            <a:ext cx="245404"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u</a:t>
            </a:r>
          </a:p>
        </p:txBody>
      </p:sp>
      <p:sp>
        <p:nvSpPr>
          <p:cNvPr id="1538" name="v"/>
          <p:cNvSpPr txBox="1"/>
          <p:nvPr/>
        </p:nvSpPr>
        <p:spPr>
          <a:xfrm>
            <a:off x="2929243" y="4419601"/>
            <a:ext cx="216879"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539" name="w"/>
          <p:cNvSpPr txBox="1"/>
          <p:nvPr/>
        </p:nvSpPr>
        <p:spPr>
          <a:xfrm>
            <a:off x="4980529" y="4419601"/>
            <a:ext cx="27355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540" name="x"/>
          <p:cNvSpPr txBox="1"/>
          <p:nvPr/>
        </p:nvSpPr>
        <p:spPr>
          <a:xfrm>
            <a:off x="7080568" y="44196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541" name="y"/>
          <p:cNvSpPr txBox="1"/>
          <p:nvPr/>
        </p:nvSpPr>
        <p:spPr>
          <a:xfrm>
            <a:off x="9168118" y="4419601"/>
            <a:ext cx="21687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1597" name="Connection Line"/>
          <p:cNvSpPr/>
          <p:nvPr/>
        </p:nvSpPr>
        <p:spPr>
          <a:xfrm>
            <a:off x="3047999" y="2898775"/>
            <a:ext cx="1" cy="755650"/>
          </a:xfrm>
          <a:custGeom>
            <a:avLst/>
            <a:gdLst/>
            <a:ahLst/>
            <a:cxnLst>
              <a:cxn ang="0">
                <a:pos x="wd2" y="hd2"/>
              </a:cxn>
              <a:cxn ang="5400000">
                <a:pos x="wd2" y="hd2"/>
              </a:cxn>
              <a:cxn ang="10800000">
                <a:pos x="wd2" y="hd2"/>
              </a:cxn>
              <a:cxn ang="16200000">
                <a:pos x="wd2" y="hd2"/>
              </a:cxn>
            </a:cxnLst>
            <a:rect l="0" t="0" r="r" b="b"/>
            <a:pathLst>
              <a:path w="17225" h="21600" extrusionOk="0">
                <a:moveTo>
                  <a:pt x="2825" y="21600"/>
                </a:moveTo>
                <a:cubicBezTo>
                  <a:pt x="-4375" y="14400"/>
                  <a:pt x="2825" y="7200"/>
                  <a:pt x="17225" y="0"/>
                </a:cubicBezTo>
              </a:path>
            </a:pathLst>
          </a:custGeom>
          <a:ln w="76200">
            <a:solidFill>
              <a:srgbClr val="44546A"/>
            </a:solidFill>
          </a:ln>
        </p:spPr>
        <p:txBody>
          <a:bodyPr/>
          <a:lstStyle/>
          <a:p>
            <a:endParaRPr/>
          </a:p>
        </p:txBody>
      </p:sp>
      <p:sp>
        <p:nvSpPr>
          <p:cNvPr id="1598"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599"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44546A"/>
            </a:solidFill>
          </a:ln>
        </p:spPr>
        <p:txBody>
          <a:bodyPr/>
          <a:lstStyle/>
          <a:p>
            <a:endParaRPr/>
          </a:p>
        </p:txBody>
      </p:sp>
      <p:sp>
        <p:nvSpPr>
          <p:cNvPr id="1600" name="Connection Line"/>
          <p:cNvSpPr/>
          <p:nvPr/>
        </p:nvSpPr>
        <p:spPr>
          <a:xfrm>
            <a:off x="5413973" y="27431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76200">
            <a:solidFill>
              <a:srgbClr val="44546A"/>
            </a:solidFill>
          </a:ln>
        </p:spPr>
        <p:txBody>
          <a:bodyPr/>
          <a:lstStyle/>
          <a:p>
            <a:endParaRPr/>
          </a:p>
        </p:txBody>
      </p:sp>
      <p:sp>
        <p:nvSpPr>
          <p:cNvPr id="1601" name="Connection Line"/>
          <p:cNvSpPr/>
          <p:nvPr/>
        </p:nvSpPr>
        <p:spPr>
          <a:xfrm>
            <a:off x="5489574" y="4038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602" name="Connection Line"/>
          <p:cNvSpPr/>
          <p:nvPr/>
        </p:nvSpPr>
        <p:spPr>
          <a:xfrm>
            <a:off x="71628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603" name="Connection Line"/>
          <p:cNvSpPr/>
          <p:nvPr/>
        </p:nvSpPr>
        <p:spPr>
          <a:xfrm>
            <a:off x="7546975" y="2514600"/>
            <a:ext cx="12890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604" name="Connection Line"/>
          <p:cNvSpPr/>
          <p:nvPr/>
        </p:nvSpPr>
        <p:spPr>
          <a:xfrm>
            <a:off x="7546975" y="4038600"/>
            <a:ext cx="12890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605" name="Connection Line"/>
          <p:cNvSpPr/>
          <p:nvPr/>
        </p:nvSpPr>
        <p:spPr>
          <a:xfrm>
            <a:off x="9220200" y="2898775"/>
            <a:ext cx="0" cy="755650"/>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551" name="Q:"/>
          <p:cNvSpPr txBox="1"/>
          <p:nvPr/>
        </p:nvSpPr>
        <p:spPr>
          <a:xfrm>
            <a:off x="784509" y="5515219"/>
            <a:ext cx="532964"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grpSp>
        <p:nvGrpSpPr>
          <p:cNvPr id="1554" name="Group"/>
          <p:cNvGrpSpPr/>
          <p:nvPr/>
        </p:nvGrpSpPr>
        <p:grpSpPr>
          <a:xfrm>
            <a:off x="1393890" y="5482457"/>
            <a:ext cx="685801" cy="609601"/>
            <a:chOff x="0" y="0"/>
            <a:chExt cx="685800" cy="609600"/>
          </a:xfrm>
        </p:grpSpPr>
        <p:sp>
          <p:nvSpPr>
            <p:cNvPr id="155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53" name="v"/>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v</a:t>
              </a:r>
            </a:p>
          </p:txBody>
        </p:sp>
      </p:grpSp>
      <p:grpSp>
        <p:nvGrpSpPr>
          <p:cNvPr id="1557" name="Group"/>
          <p:cNvGrpSpPr/>
          <p:nvPr/>
        </p:nvGrpSpPr>
        <p:grpSpPr>
          <a:xfrm>
            <a:off x="2079691" y="5482457"/>
            <a:ext cx="685801" cy="609601"/>
            <a:chOff x="0" y="0"/>
            <a:chExt cx="685800" cy="609600"/>
          </a:xfrm>
        </p:grpSpPr>
        <p:sp>
          <p:nvSpPr>
            <p:cNvPr id="155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56" name="u"/>
            <p:cNvSpPr txBox="1"/>
            <p:nvPr/>
          </p:nvSpPr>
          <p:spPr>
            <a:xfrm>
              <a:off x="191946" y="63433"/>
              <a:ext cx="301908"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u</a:t>
              </a:r>
            </a:p>
          </p:txBody>
        </p:sp>
      </p:grpSp>
      <p:grpSp>
        <p:nvGrpSpPr>
          <p:cNvPr id="1560" name="Group"/>
          <p:cNvGrpSpPr/>
          <p:nvPr/>
        </p:nvGrpSpPr>
        <p:grpSpPr>
          <a:xfrm>
            <a:off x="2765491" y="5482457"/>
            <a:ext cx="685801" cy="609601"/>
            <a:chOff x="0" y="0"/>
            <a:chExt cx="685800" cy="609600"/>
          </a:xfrm>
        </p:grpSpPr>
        <p:sp>
          <p:nvSpPr>
            <p:cNvPr id="155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59" name="y"/>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y</a:t>
              </a:r>
            </a:p>
          </p:txBody>
        </p:sp>
      </p:grpSp>
      <p:grpSp>
        <p:nvGrpSpPr>
          <p:cNvPr id="1563" name="Group"/>
          <p:cNvGrpSpPr/>
          <p:nvPr/>
        </p:nvGrpSpPr>
        <p:grpSpPr>
          <a:xfrm>
            <a:off x="4331642" y="5430718"/>
            <a:ext cx="685801" cy="609601"/>
            <a:chOff x="0" y="0"/>
            <a:chExt cx="685800" cy="609600"/>
          </a:xfrm>
        </p:grpSpPr>
        <p:sp>
          <p:nvSpPr>
            <p:cNvPr id="156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62"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1566" name="Group"/>
          <p:cNvGrpSpPr/>
          <p:nvPr/>
        </p:nvGrpSpPr>
        <p:grpSpPr>
          <a:xfrm>
            <a:off x="5017442" y="5430718"/>
            <a:ext cx="685801" cy="609601"/>
            <a:chOff x="0" y="0"/>
            <a:chExt cx="685800" cy="609600"/>
          </a:xfrm>
        </p:grpSpPr>
        <p:sp>
          <p:nvSpPr>
            <p:cNvPr id="156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65" name="w"/>
            <p:cNvSpPr txBox="1"/>
            <p:nvPr/>
          </p:nvSpPr>
          <p:spPr>
            <a:xfrm>
              <a:off x="172238" y="63433"/>
              <a:ext cx="34132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w</a:t>
              </a:r>
            </a:p>
          </p:txBody>
        </p:sp>
      </p:grpSp>
      <p:grpSp>
        <p:nvGrpSpPr>
          <p:cNvPr id="1569" name="Group"/>
          <p:cNvGrpSpPr/>
          <p:nvPr/>
        </p:nvGrpSpPr>
        <p:grpSpPr>
          <a:xfrm>
            <a:off x="5708799" y="5430718"/>
            <a:ext cx="685801" cy="609601"/>
            <a:chOff x="0" y="0"/>
            <a:chExt cx="685800" cy="609600"/>
          </a:xfrm>
        </p:grpSpPr>
        <p:sp>
          <p:nvSpPr>
            <p:cNvPr id="156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68" name="r"/>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r</a:t>
              </a:r>
            </a:p>
          </p:txBody>
        </p:sp>
      </p:grpSp>
      <p:grpSp>
        <p:nvGrpSpPr>
          <p:cNvPr id="1572" name="Group"/>
          <p:cNvGrpSpPr/>
          <p:nvPr/>
        </p:nvGrpSpPr>
        <p:grpSpPr>
          <a:xfrm>
            <a:off x="6401742" y="5430718"/>
            <a:ext cx="685801" cy="609601"/>
            <a:chOff x="0" y="0"/>
            <a:chExt cx="685800" cy="609600"/>
          </a:xfrm>
        </p:grpSpPr>
        <p:sp>
          <p:nvSpPr>
            <p:cNvPr id="1570"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71" name="t"/>
            <p:cNvSpPr/>
            <p:nvPr/>
          </p:nvSpPr>
          <p:spPr>
            <a:xfrm>
              <a:off x="228446" y="60258"/>
              <a:ext cx="228908" cy="489084"/>
            </a:xfrm>
            <a:prstGeom prst="rect">
              <a:avLst/>
            </a:prstGeom>
            <a:no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grpSp>
      <p:grpSp>
        <p:nvGrpSpPr>
          <p:cNvPr id="1575" name="Group"/>
          <p:cNvGrpSpPr/>
          <p:nvPr/>
        </p:nvGrpSpPr>
        <p:grpSpPr>
          <a:xfrm>
            <a:off x="7085956" y="5421789"/>
            <a:ext cx="685801" cy="609601"/>
            <a:chOff x="0" y="0"/>
            <a:chExt cx="685800" cy="609600"/>
          </a:xfrm>
        </p:grpSpPr>
        <p:sp>
          <p:nvSpPr>
            <p:cNvPr id="1573"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74"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grpSp>
        <p:nvGrpSpPr>
          <p:cNvPr id="1578" name="Group"/>
          <p:cNvGrpSpPr/>
          <p:nvPr/>
        </p:nvGrpSpPr>
        <p:grpSpPr>
          <a:xfrm>
            <a:off x="7773342" y="5434489"/>
            <a:ext cx="685801" cy="609601"/>
            <a:chOff x="0" y="0"/>
            <a:chExt cx="685800" cy="609600"/>
          </a:xfrm>
        </p:grpSpPr>
        <p:sp>
          <p:nvSpPr>
            <p:cNvPr id="1576"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77" name="v"/>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v</a:t>
              </a:r>
            </a:p>
          </p:txBody>
        </p:sp>
      </p:grpSp>
      <p:sp>
        <p:nvSpPr>
          <p:cNvPr id="1579" name="Group"/>
          <p:cNvSpPr/>
          <p:nvPr/>
        </p:nvSpPr>
        <p:spPr>
          <a:xfrm>
            <a:off x="8457556" y="5434489"/>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606" name="Connection Line"/>
          <p:cNvSpPr/>
          <p:nvPr/>
        </p:nvSpPr>
        <p:spPr>
          <a:xfrm>
            <a:off x="7479934" y="4836949"/>
            <a:ext cx="1950583" cy="541151"/>
          </a:xfrm>
          <a:custGeom>
            <a:avLst/>
            <a:gdLst/>
            <a:ahLst/>
            <a:cxnLst>
              <a:cxn ang="0">
                <a:pos x="wd2" y="hd2"/>
              </a:cxn>
              <a:cxn ang="5400000">
                <a:pos x="wd2" y="hd2"/>
              </a:cxn>
              <a:cxn ang="10800000">
                <a:pos x="wd2" y="hd2"/>
              </a:cxn>
              <a:cxn ang="16200000">
                <a:pos x="wd2" y="hd2"/>
              </a:cxn>
            </a:cxnLst>
            <a:rect l="0" t="0" r="r" b="b"/>
            <a:pathLst>
              <a:path w="21600" h="16200" extrusionOk="0">
                <a:moveTo>
                  <a:pt x="0" y="16060"/>
                </a:moveTo>
                <a:cubicBezTo>
                  <a:pt x="7219" y="-5400"/>
                  <a:pt x="14419" y="-5353"/>
                  <a:pt x="21600" y="16200"/>
                </a:cubicBezTo>
              </a:path>
            </a:pathLst>
          </a:custGeom>
          <a:ln w="38100">
            <a:solidFill>
              <a:schemeClr val="accent1"/>
            </a:solidFill>
            <a:miter/>
            <a:tailEnd type="stealth"/>
          </a:ln>
        </p:spPr>
        <p:txBody>
          <a:bodyPr/>
          <a:lstStyle/>
          <a:p>
            <a:endParaRPr/>
          </a:p>
        </p:txBody>
      </p:sp>
      <p:grpSp>
        <p:nvGrpSpPr>
          <p:cNvPr id="1583" name="Group"/>
          <p:cNvGrpSpPr/>
          <p:nvPr/>
        </p:nvGrpSpPr>
        <p:grpSpPr>
          <a:xfrm>
            <a:off x="9150498" y="5430718"/>
            <a:ext cx="685801" cy="609601"/>
            <a:chOff x="0" y="0"/>
            <a:chExt cx="685800" cy="609600"/>
          </a:xfrm>
        </p:grpSpPr>
        <p:sp>
          <p:nvSpPr>
            <p:cNvPr id="158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82" name="y"/>
            <p:cNvSpPr/>
            <p:nvPr/>
          </p:nvSpPr>
          <p:spPr>
            <a:xfrm>
              <a:off x="198755" y="60258"/>
              <a:ext cx="288291"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y</a:t>
              </a:r>
            </a:p>
          </p:txBody>
        </p:sp>
      </p:grpSp>
      <p:sp>
        <p:nvSpPr>
          <p:cNvPr id="1584" name="u"/>
          <p:cNvSpPr txBox="1"/>
          <p:nvPr/>
        </p:nvSpPr>
        <p:spPr>
          <a:xfrm>
            <a:off x="8652108" y="5485223"/>
            <a:ext cx="30190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u</a:t>
            </a:r>
          </a:p>
        </p:txBody>
      </p:sp>
      <p:sp>
        <p:nvSpPr>
          <p:cNvPr id="1585" name="Line"/>
          <p:cNvSpPr/>
          <p:nvPr/>
        </p:nvSpPr>
        <p:spPr>
          <a:xfrm flipV="1">
            <a:off x="8119020" y="6016602"/>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1586" name="Queue (FIFO)"/>
          <p:cNvSpPr txBox="1"/>
          <p:nvPr/>
        </p:nvSpPr>
        <p:spPr>
          <a:xfrm>
            <a:off x="8240770" y="6028049"/>
            <a:ext cx="2455644"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Queue (FIFO)</a:t>
            </a:r>
          </a:p>
        </p:txBody>
      </p:sp>
      <p:sp>
        <p:nvSpPr>
          <p:cNvPr id="1587"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596" name="Group"/>
          <p:cNvGrpSpPr/>
          <p:nvPr/>
        </p:nvGrpSpPr>
        <p:grpSpPr>
          <a:xfrm>
            <a:off x="906171" y="1590737"/>
            <a:ext cx="834211" cy="2844648"/>
            <a:chOff x="0" y="0"/>
            <a:chExt cx="834209" cy="2844646"/>
          </a:xfrm>
        </p:grpSpPr>
        <p:sp>
          <p:nvSpPr>
            <p:cNvPr id="1588"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591" name="Group"/>
            <p:cNvGrpSpPr/>
            <p:nvPr/>
          </p:nvGrpSpPr>
          <p:grpSpPr>
            <a:xfrm>
              <a:off x="72209" y="2082646"/>
              <a:ext cx="762001" cy="762001"/>
              <a:chOff x="0" y="0"/>
              <a:chExt cx="762000" cy="762000"/>
            </a:xfrm>
          </p:grpSpPr>
          <p:sp>
            <p:nvSpPr>
              <p:cNvPr id="158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59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607"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593"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594"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595"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283" name="Binary Tree"/>
          <p:cNvSpPr txBox="1">
            <a:spLocks noGrp="1"/>
          </p:cNvSpPr>
          <p:nvPr>
            <p:ph type="title"/>
          </p:nvPr>
        </p:nvSpPr>
        <p:spPr>
          <a:xfrm>
            <a:off x="838200" y="365125"/>
            <a:ext cx="10515600" cy="981354"/>
          </a:xfrm>
          <a:prstGeom prst="rect">
            <a:avLst/>
          </a:prstGeom>
        </p:spPr>
        <p:txBody>
          <a:bodyPr/>
          <a:lstStyle/>
          <a:p>
            <a:r>
              <a:t>Binary Tree</a:t>
            </a:r>
          </a:p>
        </p:txBody>
      </p:sp>
      <p:sp>
        <p:nvSpPr>
          <p:cNvPr id="284" name="Tree with at most 2 children for each node…"/>
          <p:cNvSpPr txBox="1">
            <a:spLocks noGrp="1"/>
          </p:cNvSpPr>
          <p:nvPr>
            <p:ph type="body" idx="1"/>
          </p:nvPr>
        </p:nvSpPr>
        <p:spPr>
          <a:xfrm>
            <a:off x="838200" y="1647930"/>
            <a:ext cx="10515600" cy="4529033"/>
          </a:xfrm>
          <a:prstGeom prst="rect">
            <a:avLst/>
          </a:prstGeom>
        </p:spPr>
        <p:txBody>
          <a:bodyPr/>
          <a:lstStyle/>
          <a:p>
            <a:r>
              <a:t>Tree with at most 2 children for each node</a:t>
            </a:r>
          </a:p>
          <a:p>
            <a:r>
              <a:t>Usually draw root at the top</a:t>
            </a:r>
          </a:p>
          <a:p>
            <a:r>
              <a:t>Can be complete, or full</a:t>
            </a:r>
          </a:p>
        </p:txBody>
      </p:sp>
      <p:sp>
        <p:nvSpPr>
          <p:cNvPr id="285" name="Circle"/>
          <p:cNvSpPr/>
          <p:nvPr/>
        </p:nvSpPr>
        <p:spPr>
          <a:xfrm>
            <a:off x="6174654" y="3644251"/>
            <a:ext cx="400427" cy="400469"/>
          </a:xfrm>
          <a:prstGeom prst="ellipse">
            <a:avLst/>
          </a:prstGeom>
          <a:gradFill>
            <a:gsLst>
              <a:gs pos="0">
                <a:srgbClr val="70A6DB"/>
              </a:gs>
              <a:gs pos="50000">
                <a:srgbClr val="559BDB"/>
              </a:gs>
              <a:gs pos="100000">
                <a:srgbClr val="448AC9"/>
              </a:gs>
            </a:gsLst>
            <a:lin ang="5400000"/>
          </a:gradFill>
          <a:ln w="6350">
            <a:solidFill>
              <a:schemeClr val="accent1"/>
            </a:solidFill>
            <a:miter/>
          </a:ln>
        </p:spPr>
        <p:txBody>
          <a:bodyPr lIns="45719" rIns="45719" anchor="ctr"/>
          <a:lstStyle/>
          <a:p>
            <a:pPr algn="ctr">
              <a:defRPr>
                <a:solidFill>
                  <a:srgbClr val="FFFFFF"/>
                </a:solidFill>
              </a:defRPr>
            </a:pPr>
            <a:endParaRPr/>
          </a:p>
        </p:txBody>
      </p:sp>
      <p:sp>
        <p:nvSpPr>
          <p:cNvPr id="286" name="Circle"/>
          <p:cNvSpPr/>
          <p:nvPr/>
        </p:nvSpPr>
        <p:spPr>
          <a:xfrm>
            <a:off x="5726415" y="4603305"/>
            <a:ext cx="400427" cy="400469"/>
          </a:xfrm>
          <a:prstGeom prst="ellipse">
            <a:avLst/>
          </a:prstGeom>
          <a:gradFill>
            <a:gsLst>
              <a:gs pos="0">
                <a:srgbClr val="70A6DB"/>
              </a:gs>
              <a:gs pos="50000">
                <a:srgbClr val="559BDB"/>
              </a:gs>
              <a:gs pos="100000">
                <a:srgbClr val="448AC9"/>
              </a:gs>
            </a:gsLst>
            <a:lin ang="5400000"/>
          </a:gradFill>
          <a:ln w="6350">
            <a:solidFill>
              <a:schemeClr val="accent1"/>
            </a:solidFill>
            <a:miter/>
          </a:ln>
        </p:spPr>
        <p:txBody>
          <a:bodyPr lIns="45719" rIns="45719" anchor="ctr"/>
          <a:lstStyle/>
          <a:p>
            <a:pPr algn="ctr">
              <a:defRPr>
                <a:solidFill>
                  <a:srgbClr val="FFFFFF"/>
                </a:solidFill>
              </a:defRPr>
            </a:pPr>
            <a:endParaRPr/>
          </a:p>
        </p:txBody>
      </p:sp>
      <p:sp>
        <p:nvSpPr>
          <p:cNvPr id="287" name="Circle"/>
          <p:cNvSpPr/>
          <p:nvPr/>
        </p:nvSpPr>
        <p:spPr>
          <a:xfrm>
            <a:off x="6736442" y="2843317"/>
            <a:ext cx="400427" cy="400469"/>
          </a:xfrm>
          <a:prstGeom prst="ellipse">
            <a:avLst/>
          </a:prstGeom>
          <a:gradFill>
            <a:gsLst>
              <a:gs pos="0">
                <a:srgbClr val="70A6DB"/>
              </a:gs>
              <a:gs pos="50000">
                <a:srgbClr val="559BDB"/>
              </a:gs>
              <a:gs pos="100000">
                <a:srgbClr val="448AC9"/>
              </a:gs>
            </a:gsLst>
            <a:lin ang="5400000"/>
          </a:gradFill>
          <a:ln w="6350">
            <a:solidFill>
              <a:schemeClr val="accent1"/>
            </a:solidFill>
            <a:miter/>
          </a:ln>
        </p:spPr>
        <p:txBody>
          <a:bodyPr lIns="45719" rIns="45719" anchor="ctr"/>
          <a:lstStyle/>
          <a:p>
            <a:pPr algn="ctr">
              <a:defRPr>
                <a:solidFill>
                  <a:srgbClr val="FFFFFF"/>
                </a:solidFill>
              </a:defRPr>
            </a:pPr>
            <a:endParaRPr/>
          </a:p>
        </p:txBody>
      </p:sp>
      <p:sp>
        <p:nvSpPr>
          <p:cNvPr id="288" name="Circle"/>
          <p:cNvSpPr/>
          <p:nvPr/>
        </p:nvSpPr>
        <p:spPr>
          <a:xfrm>
            <a:off x="6374867" y="4661953"/>
            <a:ext cx="400427" cy="400469"/>
          </a:xfrm>
          <a:prstGeom prst="ellipse">
            <a:avLst/>
          </a:prstGeom>
          <a:gradFill>
            <a:gsLst>
              <a:gs pos="0">
                <a:srgbClr val="70A6DB"/>
              </a:gs>
              <a:gs pos="50000">
                <a:srgbClr val="559BDB"/>
              </a:gs>
              <a:gs pos="100000">
                <a:srgbClr val="448AC9"/>
              </a:gs>
            </a:gsLst>
            <a:lin ang="5400000"/>
          </a:gradFill>
          <a:ln w="6350">
            <a:solidFill>
              <a:schemeClr val="accent1"/>
            </a:solidFill>
            <a:miter/>
          </a:ln>
        </p:spPr>
        <p:txBody>
          <a:bodyPr lIns="45719" rIns="45719" anchor="ctr"/>
          <a:lstStyle/>
          <a:p>
            <a:pPr algn="ctr">
              <a:defRPr>
                <a:solidFill>
                  <a:srgbClr val="FFFFFF"/>
                </a:solidFill>
              </a:defRPr>
            </a:pPr>
            <a:endParaRPr/>
          </a:p>
        </p:txBody>
      </p:sp>
      <p:sp>
        <p:nvSpPr>
          <p:cNvPr id="289" name="Circle"/>
          <p:cNvSpPr/>
          <p:nvPr/>
        </p:nvSpPr>
        <p:spPr>
          <a:xfrm>
            <a:off x="7337080" y="3644251"/>
            <a:ext cx="400427" cy="400469"/>
          </a:xfrm>
          <a:prstGeom prst="ellipse">
            <a:avLst/>
          </a:prstGeom>
          <a:gradFill>
            <a:gsLst>
              <a:gs pos="0">
                <a:srgbClr val="70A6DB"/>
              </a:gs>
              <a:gs pos="50000">
                <a:srgbClr val="559BDB"/>
              </a:gs>
              <a:gs pos="100000">
                <a:srgbClr val="448AC9"/>
              </a:gs>
            </a:gsLst>
            <a:lin ang="5400000"/>
          </a:gradFill>
          <a:ln w="6350">
            <a:solidFill>
              <a:schemeClr val="accent1"/>
            </a:solidFill>
            <a:miter/>
          </a:ln>
        </p:spPr>
        <p:txBody>
          <a:bodyPr lIns="45719" rIns="45719" anchor="ctr"/>
          <a:lstStyle/>
          <a:p>
            <a:pPr algn="ctr">
              <a:defRPr>
                <a:solidFill>
                  <a:srgbClr val="FFFFFF"/>
                </a:solidFill>
              </a:defRPr>
            </a:pPr>
            <a:endParaRPr/>
          </a:p>
        </p:txBody>
      </p:sp>
      <p:sp>
        <p:nvSpPr>
          <p:cNvPr id="290" name="Line"/>
          <p:cNvSpPr/>
          <p:nvPr/>
        </p:nvSpPr>
        <p:spPr>
          <a:xfrm flipH="1">
            <a:off x="5974443" y="3986072"/>
            <a:ext cx="258854" cy="617235"/>
          </a:xfrm>
          <a:prstGeom prst="line">
            <a:avLst/>
          </a:prstGeom>
          <a:ln w="127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91" name="Line"/>
          <p:cNvSpPr/>
          <p:nvPr/>
        </p:nvSpPr>
        <p:spPr>
          <a:xfrm>
            <a:off x="6984469" y="3243783"/>
            <a:ext cx="411254" cy="459116"/>
          </a:xfrm>
          <a:prstGeom prst="line">
            <a:avLst/>
          </a:prstGeom>
          <a:ln w="127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92" name="Line"/>
          <p:cNvSpPr/>
          <p:nvPr/>
        </p:nvSpPr>
        <p:spPr>
          <a:xfrm>
            <a:off x="6374869" y="4044718"/>
            <a:ext cx="200214" cy="617236"/>
          </a:xfrm>
          <a:prstGeom prst="line">
            <a:avLst/>
          </a:prstGeom>
          <a:ln w="127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93" name="Line"/>
          <p:cNvSpPr/>
          <p:nvPr/>
        </p:nvSpPr>
        <p:spPr>
          <a:xfrm flipH="1">
            <a:off x="6374867" y="3185137"/>
            <a:ext cx="400429" cy="459113"/>
          </a:xfrm>
          <a:prstGeom prst="line">
            <a:avLst/>
          </a:prstGeom>
          <a:ln w="127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9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295"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612" name="Group"/>
          <p:cNvGrpSpPr/>
          <p:nvPr/>
        </p:nvGrpSpPr>
        <p:grpSpPr>
          <a:xfrm>
            <a:off x="2667000" y="2133600"/>
            <a:ext cx="762000" cy="762000"/>
            <a:chOff x="0" y="0"/>
            <a:chExt cx="762000" cy="762000"/>
          </a:xfrm>
        </p:grpSpPr>
        <p:sp>
          <p:nvSpPr>
            <p:cNvPr id="161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1611"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615" name="Group"/>
          <p:cNvGrpSpPr/>
          <p:nvPr/>
        </p:nvGrpSpPr>
        <p:grpSpPr>
          <a:xfrm>
            <a:off x="2667000" y="3657600"/>
            <a:ext cx="762000" cy="762000"/>
            <a:chOff x="0" y="0"/>
            <a:chExt cx="762000" cy="762000"/>
          </a:xfrm>
        </p:grpSpPr>
        <p:sp>
          <p:nvSpPr>
            <p:cNvPr id="161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14"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618" name="Group"/>
          <p:cNvGrpSpPr/>
          <p:nvPr/>
        </p:nvGrpSpPr>
        <p:grpSpPr>
          <a:xfrm>
            <a:off x="4724400" y="2133600"/>
            <a:ext cx="762000" cy="762000"/>
            <a:chOff x="0" y="0"/>
            <a:chExt cx="762000" cy="762000"/>
          </a:xfrm>
        </p:grpSpPr>
        <p:sp>
          <p:nvSpPr>
            <p:cNvPr id="161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17"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621" name="Group"/>
          <p:cNvGrpSpPr/>
          <p:nvPr/>
        </p:nvGrpSpPr>
        <p:grpSpPr>
          <a:xfrm>
            <a:off x="4724400" y="3657600"/>
            <a:ext cx="762000" cy="762000"/>
            <a:chOff x="0" y="0"/>
            <a:chExt cx="762000" cy="762000"/>
          </a:xfrm>
        </p:grpSpPr>
        <p:sp>
          <p:nvSpPr>
            <p:cNvPr id="161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2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624" name="Group"/>
          <p:cNvGrpSpPr/>
          <p:nvPr/>
        </p:nvGrpSpPr>
        <p:grpSpPr>
          <a:xfrm>
            <a:off x="6781800" y="2133600"/>
            <a:ext cx="762000" cy="762000"/>
            <a:chOff x="0" y="0"/>
            <a:chExt cx="762000" cy="762000"/>
          </a:xfrm>
        </p:grpSpPr>
        <p:sp>
          <p:nvSpPr>
            <p:cNvPr id="162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23"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627" name="Group"/>
          <p:cNvGrpSpPr/>
          <p:nvPr/>
        </p:nvGrpSpPr>
        <p:grpSpPr>
          <a:xfrm>
            <a:off x="6781800" y="3657600"/>
            <a:ext cx="762000" cy="762000"/>
            <a:chOff x="0" y="0"/>
            <a:chExt cx="762000" cy="762000"/>
          </a:xfrm>
        </p:grpSpPr>
        <p:sp>
          <p:nvSpPr>
            <p:cNvPr id="162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26"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630" name="Group"/>
          <p:cNvGrpSpPr/>
          <p:nvPr/>
        </p:nvGrpSpPr>
        <p:grpSpPr>
          <a:xfrm>
            <a:off x="8839200" y="2133600"/>
            <a:ext cx="762000" cy="762000"/>
            <a:chOff x="0" y="0"/>
            <a:chExt cx="762000" cy="762000"/>
          </a:xfrm>
        </p:grpSpPr>
        <p:sp>
          <p:nvSpPr>
            <p:cNvPr id="162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29"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1633" name="Group"/>
          <p:cNvGrpSpPr/>
          <p:nvPr/>
        </p:nvGrpSpPr>
        <p:grpSpPr>
          <a:xfrm>
            <a:off x="8839200" y="3657600"/>
            <a:ext cx="762000" cy="762000"/>
            <a:chOff x="0" y="0"/>
            <a:chExt cx="762000" cy="762000"/>
          </a:xfrm>
        </p:grpSpPr>
        <p:sp>
          <p:nvSpPr>
            <p:cNvPr id="163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32"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1634" name="r"/>
          <p:cNvSpPr txBox="1"/>
          <p:nvPr/>
        </p:nvSpPr>
        <p:spPr>
          <a:xfrm>
            <a:off x="2946508" y="1676400"/>
            <a:ext cx="20298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635" name="s"/>
          <p:cNvSpPr txBox="1"/>
          <p:nvPr/>
        </p:nvSpPr>
        <p:spPr>
          <a:xfrm>
            <a:off x="4992795" y="1676400"/>
            <a:ext cx="20298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636" name="t"/>
          <p:cNvSpPr txBox="1"/>
          <p:nvPr/>
        </p:nvSpPr>
        <p:spPr>
          <a:xfrm>
            <a:off x="7053220" y="1676400"/>
            <a:ext cx="174710"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637" name="u"/>
          <p:cNvSpPr txBox="1"/>
          <p:nvPr/>
        </p:nvSpPr>
        <p:spPr>
          <a:xfrm>
            <a:off x="9064956" y="1676400"/>
            <a:ext cx="245404"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u</a:t>
            </a:r>
          </a:p>
        </p:txBody>
      </p:sp>
      <p:sp>
        <p:nvSpPr>
          <p:cNvPr id="1638" name="v"/>
          <p:cNvSpPr txBox="1"/>
          <p:nvPr/>
        </p:nvSpPr>
        <p:spPr>
          <a:xfrm>
            <a:off x="2929243" y="4419601"/>
            <a:ext cx="216879"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639" name="w"/>
          <p:cNvSpPr txBox="1"/>
          <p:nvPr/>
        </p:nvSpPr>
        <p:spPr>
          <a:xfrm>
            <a:off x="4980529" y="4419601"/>
            <a:ext cx="27355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640" name="x"/>
          <p:cNvSpPr txBox="1"/>
          <p:nvPr/>
        </p:nvSpPr>
        <p:spPr>
          <a:xfrm>
            <a:off x="7080568" y="44196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641" name="y"/>
          <p:cNvSpPr txBox="1"/>
          <p:nvPr/>
        </p:nvSpPr>
        <p:spPr>
          <a:xfrm>
            <a:off x="9168118" y="4419601"/>
            <a:ext cx="21687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1694" name="Connection Line"/>
          <p:cNvSpPr/>
          <p:nvPr/>
        </p:nvSpPr>
        <p:spPr>
          <a:xfrm>
            <a:off x="3047999" y="2898775"/>
            <a:ext cx="1" cy="755650"/>
          </a:xfrm>
          <a:custGeom>
            <a:avLst/>
            <a:gdLst/>
            <a:ahLst/>
            <a:cxnLst>
              <a:cxn ang="0">
                <a:pos x="wd2" y="hd2"/>
              </a:cxn>
              <a:cxn ang="5400000">
                <a:pos x="wd2" y="hd2"/>
              </a:cxn>
              <a:cxn ang="10800000">
                <a:pos x="wd2" y="hd2"/>
              </a:cxn>
              <a:cxn ang="16200000">
                <a:pos x="wd2" y="hd2"/>
              </a:cxn>
            </a:cxnLst>
            <a:rect l="0" t="0" r="r" b="b"/>
            <a:pathLst>
              <a:path w="17225" h="21600" extrusionOk="0">
                <a:moveTo>
                  <a:pt x="2825" y="21600"/>
                </a:moveTo>
                <a:cubicBezTo>
                  <a:pt x="-4375" y="14400"/>
                  <a:pt x="2825" y="7200"/>
                  <a:pt x="17225" y="0"/>
                </a:cubicBezTo>
              </a:path>
            </a:pathLst>
          </a:custGeom>
          <a:ln w="76200">
            <a:solidFill>
              <a:srgbClr val="44546A"/>
            </a:solidFill>
          </a:ln>
        </p:spPr>
        <p:txBody>
          <a:bodyPr/>
          <a:lstStyle/>
          <a:p>
            <a:endParaRPr/>
          </a:p>
        </p:txBody>
      </p:sp>
      <p:sp>
        <p:nvSpPr>
          <p:cNvPr id="1695"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696"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44546A"/>
            </a:solidFill>
          </a:ln>
        </p:spPr>
        <p:txBody>
          <a:bodyPr/>
          <a:lstStyle/>
          <a:p>
            <a:endParaRPr/>
          </a:p>
        </p:txBody>
      </p:sp>
      <p:sp>
        <p:nvSpPr>
          <p:cNvPr id="1697" name="Connection Line"/>
          <p:cNvSpPr/>
          <p:nvPr/>
        </p:nvSpPr>
        <p:spPr>
          <a:xfrm>
            <a:off x="5413973" y="27431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76200">
            <a:solidFill>
              <a:srgbClr val="44546A"/>
            </a:solidFill>
          </a:ln>
        </p:spPr>
        <p:txBody>
          <a:bodyPr/>
          <a:lstStyle/>
          <a:p>
            <a:endParaRPr/>
          </a:p>
        </p:txBody>
      </p:sp>
      <p:sp>
        <p:nvSpPr>
          <p:cNvPr id="1698" name="Connection Line"/>
          <p:cNvSpPr/>
          <p:nvPr/>
        </p:nvSpPr>
        <p:spPr>
          <a:xfrm>
            <a:off x="5489574" y="4038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699" name="Connection Line"/>
          <p:cNvSpPr/>
          <p:nvPr/>
        </p:nvSpPr>
        <p:spPr>
          <a:xfrm>
            <a:off x="71628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700" name="Connection Line"/>
          <p:cNvSpPr/>
          <p:nvPr/>
        </p:nvSpPr>
        <p:spPr>
          <a:xfrm>
            <a:off x="7546975" y="2514600"/>
            <a:ext cx="12890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701" name="Connection Line"/>
          <p:cNvSpPr/>
          <p:nvPr/>
        </p:nvSpPr>
        <p:spPr>
          <a:xfrm>
            <a:off x="7546975" y="4038600"/>
            <a:ext cx="12890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702" name="Connection Line"/>
          <p:cNvSpPr/>
          <p:nvPr/>
        </p:nvSpPr>
        <p:spPr>
          <a:xfrm>
            <a:off x="9220200" y="2898775"/>
            <a:ext cx="0" cy="755650"/>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651" name="Q:"/>
          <p:cNvSpPr txBox="1"/>
          <p:nvPr/>
        </p:nvSpPr>
        <p:spPr>
          <a:xfrm>
            <a:off x="1505793" y="5528576"/>
            <a:ext cx="53296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grpSp>
        <p:nvGrpSpPr>
          <p:cNvPr id="1654" name="Group"/>
          <p:cNvGrpSpPr/>
          <p:nvPr/>
        </p:nvGrpSpPr>
        <p:grpSpPr>
          <a:xfrm>
            <a:off x="2115175" y="5495814"/>
            <a:ext cx="685801" cy="609601"/>
            <a:chOff x="0" y="0"/>
            <a:chExt cx="685800" cy="609600"/>
          </a:xfrm>
        </p:grpSpPr>
        <p:sp>
          <p:nvSpPr>
            <p:cNvPr id="165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53" name="u"/>
            <p:cNvSpPr txBox="1"/>
            <p:nvPr/>
          </p:nvSpPr>
          <p:spPr>
            <a:xfrm>
              <a:off x="191946" y="63433"/>
              <a:ext cx="301908"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u</a:t>
              </a:r>
            </a:p>
          </p:txBody>
        </p:sp>
      </p:grpSp>
      <p:grpSp>
        <p:nvGrpSpPr>
          <p:cNvPr id="1657" name="Group"/>
          <p:cNvGrpSpPr/>
          <p:nvPr/>
        </p:nvGrpSpPr>
        <p:grpSpPr>
          <a:xfrm>
            <a:off x="2800975" y="5495814"/>
            <a:ext cx="685801" cy="609601"/>
            <a:chOff x="0" y="0"/>
            <a:chExt cx="685800" cy="609600"/>
          </a:xfrm>
        </p:grpSpPr>
        <p:sp>
          <p:nvSpPr>
            <p:cNvPr id="165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56" name="y"/>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y</a:t>
              </a:r>
            </a:p>
          </p:txBody>
        </p:sp>
      </p:grpSp>
      <p:sp>
        <p:nvSpPr>
          <p:cNvPr id="1658"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1661" name="Group"/>
          <p:cNvGrpSpPr/>
          <p:nvPr/>
        </p:nvGrpSpPr>
        <p:grpSpPr>
          <a:xfrm>
            <a:off x="4331642" y="5430718"/>
            <a:ext cx="685801" cy="609601"/>
            <a:chOff x="0" y="0"/>
            <a:chExt cx="685800" cy="609600"/>
          </a:xfrm>
        </p:grpSpPr>
        <p:sp>
          <p:nvSpPr>
            <p:cNvPr id="165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60"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1664" name="Group"/>
          <p:cNvGrpSpPr/>
          <p:nvPr/>
        </p:nvGrpSpPr>
        <p:grpSpPr>
          <a:xfrm>
            <a:off x="5017442" y="5430718"/>
            <a:ext cx="685801" cy="609601"/>
            <a:chOff x="0" y="0"/>
            <a:chExt cx="685800" cy="609600"/>
          </a:xfrm>
        </p:grpSpPr>
        <p:sp>
          <p:nvSpPr>
            <p:cNvPr id="166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63" name="w"/>
            <p:cNvSpPr txBox="1"/>
            <p:nvPr/>
          </p:nvSpPr>
          <p:spPr>
            <a:xfrm>
              <a:off x="172238" y="63433"/>
              <a:ext cx="34132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w</a:t>
              </a:r>
            </a:p>
          </p:txBody>
        </p:sp>
      </p:grpSp>
      <p:grpSp>
        <p:nvGrpSpPr>
          <p:cNvPr id="1667" name="Group"/>
          <p:cNvGrpSpPr/>
          <p:nvPr/>
        </p:nvGrpSpPr>
        <p:grpSpPr>
          <a:xfrm>
            <a:off x="5708799" y="5430718"/>
            <a:ext cx="685801" cy="609601"/>
            <a:chOff x="0" y="0"/>
            <a:chExt cx="685800" cy="609600"/>
          </a:xfrm>
        </p:grpSpPr>
        <p:sp>
          <p:nvSpPr>
            <p:cNvPr id="166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66" name="r"/>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r</a:t>
              </a:r>
            </a:p>
          </p:txBody>
        </p:sp>
      </p:grpSp>
      <p:grpSp>
        <p:nvGrpSpPr>
          <p:cNvPr id="1670" name="Group"/>
          <p:cNvGrpSpPr/>
          <p:nvPr/>
        </p:nvGrpSpPr>
        <p:grpSpPr>
          <a:xfrm>
            <a:off x="6401742" y="5430718"/>
            <a:ext cx="685801" cy="609601"/>
            <a:chOff x="0" y="0"/>
            <a:chExt cx="685800" cy="609600"/>
          </a:xfrm>
        </p:grpSpPr>
        <p:sp>
          <p:nvSpPr>
            <p:cNvPr id="166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69" name="t"/>
            <p:cNvSpPr/>
            <p:nvPr/>
          </p:nvSpPr>
          <p:spPr>
            <a:xfrm>
              <a:off x="228446" y="60258"/>
              <a:ext cx="228908" cy="489084"/>
            </a:xfrm>
            <a:prstGeom prst="rect">
              <a:avLst/>
            </a:prstGeom>
            <a:no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grpSp>
      <p:grpSp>
        <p:nvGrpSpPr>
          <p:cNvPr id="1673" name="Group"/>
          <p:cNvGrpSpPr/>
          <p:nvPr/>
        </p:nvGrpSpPr>
        <p:grpSpPr>
          <a:xfrm>
            <a:off x="7085956" y="5421789"/>
            <a:ext cx="685801" cy="609601"/>
            <a:chOff x="0" y="0"/>
            <a:chExt cx="685800" cy="609600"/>
          </a:xfrm>
        </p:grpSpPr>
        <p:sp>
          <p:nvSpPr>
            <p:cNvPr id="167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72"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grpSp>
        <p:nvGrpSpPr>
          <p:cNvPr id="1676" name="Group"/>
          <p:cNvGrpSpPr/>
          <p:nvPr/>
        </p:nvGrpSpPr>
        <p:grpSpPr>
          <a:xfrm>
            <a:off x="7773342" y="5434489"/>
            <a:ext cx="685801" cy="609601"/>
            <a:chOff x="0" y="0"/>
            <a:chExt cx="685800" cy="609600"/>
          </a:xfrm>
        </p:grpSpPr>
        <p:sp>
          <p:nvSpPr>
            <p:cNvPr id="167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75" name="v"/>
            <p:cNvSpPr/>
            <p:nvPr/>
          </p:nvSpPr>
          <p:spPr>
            <a:xfrm>
              <a:off x="198754" y="60258"/>
              <a:ext cx="288291" cy="489084"/>
            </a:xfrm>
            <a:prstGeom prst="rect">
              <a:avLst/>
            </a:prstGeom>
            <a:no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v</a:t>
              </a:r>
            </a:p>
          </p:txBody>
        </p:sp>
      </p:grpSp>
      <p:sp>
        <p:nvSpPr>
          <p:cNvPr id="1677" name="Group"/>
          <p:cNvSpPr/>
          <p:nvPr/>
        </p:nvSpPr>
        <p:spPr>
          <a:xfrm>
            <a:off x="8457556" y="5434489"/>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grpSp>
        <p:nvGrpSpPr>
          <p:cNvPr id="1680" name="Group"/>
          <p:cNvGrpSpPr/>
          <p:nvPr/>
        </p:nvGrpSpPr>
        <p:grpSpPr>
          <a:xfrm>
            <a:off x="9150498" y="5430718"/>
            <a:ext cx="685801" cy="609601"/>
            <a:chOff x="0" y="0"/>
            <a:chExt cx="685800" cy="609600"/>
          </a:xfrm>
        </p:grpSpPr>
        <p:sp>
          <p:nvSpPr>
            <p:cNvPr id="167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79" name="y"/>
            <p:cNvSpPr/>
            <p:nvPr/>
          </p:nvSpPr>
          <p:spPr>
            <a:xfrm>
              <a:off x="198755" y="60258"/>
              <a:ext cx="288291" cy="489084"/>
            </a:xfrm>
            <a:prstGeom prst="rect">
              <a:avLst/>
            </a:prstGeom>
            <a:no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y</a:t>
              </a:r>
            </a:p>
          </p:txBody>
        </p:sp>
      </p:grpSp>
      <p:sp>
        <p:nvSpPr>
          <p:cNvPr id="1681" name="u"/>
          <p:cNvSpPr txBox="1"/>
          <p:nvPr/>
        </p:nvSpPr>
        <p:spPr>
          <a:xfrm>
            <a:off x="8652108" y="5485223"/>
            <a:ext cx="30190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u</a:t>
            </a:r>
          </a:p>
        </p:txBody>
      </p:sp>
      <p:sp>
        <p:nvSpPr>
          <p:cNvPr id="1682" name="Line"/>
          <p:cNvSpPr/>
          <p:nvPr/>
        </p:nvSpPr>
        <p:spPr>
          <a:xfrm flipV="1">
            <a:off x="8873712" y="6028049"/>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1703" name="Connection Line"/>
          <p:cNvSpPr/>
          <p:nvPr/>
        </p:nvSpPr>
        <p:spPr>
          <a:xfrm>
            <a:off x="8219413" y="5019061"/>
            <a:ext cx="1950583" cy="368478"/>
          </a:xfrm>
          <a:custGeom>
            <a:avLst/>
            <a:gdLst/>
            <a:ahLst/>
            <a:cxnLst>
              <a:cxn ang="0">
                <a:pos x="wd2" y="hd2"/>
              </a:cxn>
              <a:cxn ang="5400000">
                <a:pos x="wd2" y="hd2"/>
              </a:cxn>
              <a:cxn ang="10800000">
                <a:pos x="wd2" y="hd2"/>
              </a:cxn>
              <a:cxn ang="16200000">
                <a:pos x="wd2" y="hd2"/>
              </a:cxn>
            </a:cxnLst>
            <a:rect l="0" t="0" r="r" b="b"/>
            <a:pathLst>
              <a:path w="21600" h="16200" extrusionOk="0">
                <a:moveTo>
                  <a:pt x="0" y="15995"/>
                </a:moveTo>
                <a:cubicBezTo>
                  <a:pt x="7467" y="-5400"/>
                  <a:pt x="14667" y="-5332"/>
                  <a:pt x="21600" y="16200"/>
                </a:cubicBezTo>
              </a:path>
            </a:pathLst>
          </a:custGeom>
          <a:ln w="38100">
            <a:solidFill>
              <a:schemeClr val="accent1"/>
            </a:solidFill>
            <a:miter/>
            <a:tailEnd type="stealth"/>
          </a:ln>
        </p:spPr>
        <p:txBody>
          <a:bodyPr/>
          <a:lstStyle/>
          <a:p>
            <a:endParaRPr/>
          </a:p>
        </p:txBody>
      </p:sp>
      <p:sp>
        <p:nvSpPr>
          <p:cNvPr id="1684"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693" name="Group"/>
          <p:cNvGrpSpPr/>
          <p:nvPr/>
        </p:nvGrpSpPr>
        <p:grpSpPr>
          <a:xfrm>
            <a:off x="906171" y="1590737"/>
            <a:ext cx="834211" cy="2844648"/>
            <a:chOff x="0" y="0"/>
            <a:chExt cx="834209" cy="2844646"/>
          </a:xfrm>
        </p:grpSpPr>
        <p:sp>
          <p:nvSpPr>
            <p:cNvPr id="1685"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688" name="Group"/>
            <p:cNvGrpSpPr/>
            <p:nvPr/>
          </p:nvGrpSpPr>
          <p:grpSpPr>
            <a:xfrm>
              <a:off x="72209" y="2082646"/>
              <a:ext cx="762001" cy="762001"/>
              <a:chOff x="0" y="0"/>
              <a:chExt cx="762000" cy="762000"/>
            </a:xfrm>
          </p:grpSpPr>
          <p:sp>
            <p:nvSpPr>
              <p:cNvPr id="168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68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704"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690"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691"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692"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6"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709" name="Group"/>
          <p:cNvGrpSpPr/>
          <p:nvPr/>
        </p:nvGrpSpPr>
        <p:grpSpPr>
          <a:xfrm>
            <a:off x="2667000" y="2133600"/>
            <a:ext cx="762000" cy="762000"/>
            <a:chOff x="0" y="0"/>
            <a:chExt cx="762000" cy="762000"/>
          </a:xfrm>
        </p:grpSpPr>
        <p:sp>
          <p:nvSpPr>
            <p:cNvPr id="170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170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712" name="Group"/>
          <p:cNvGrpSpPr/>
          <p:nvPr/>
        </p:nvGrpSpPr>
        <p:grpSpPr>
          <a:xfrm>
            <a:off x="2667000" y="3657600"/>
            <a:ext cx="762000" cy="762000"/>
            <a:chOff x="0" y="0"/>
            <a:chExt cx="762000" cy="762000"/>
          </a:xfrm>
        </p:grpSpPr>
        <p:sp>
          <p:nvSpPr>
            <p:cNvPr id="171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11"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715" name="Group"/>
          <p:cNvGrpSpPr/>
          <p:nvPr/>
        </p:nvGrpSpPr>
        <p:grpSpPr>
          <a:xfrm>
            <a:off x="4724400" y="2133600"/>
            <a:ext cx="762000" cy="762000"/>
            <a:chOff x="0" y="0"/>
            <a:chExt cx="762000" cy="762000"/>
          </a:xfrm>
        </p:grpSpPr>
        <p:sp>
          <p:nvSpPr>
            <p:cNvPr id="171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14"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718" name="Group"/>
          <p:cNvGrpSpPr/>
          <p:nvPr/>
        </p:nvGrpSpPr>
        <p:grpSpPr>
          <a:xfrm>
            <a:off x="4724400" y="3657600"/>
            <a:ext cx="762000" cy="762000"/>
            <a:chOff x="0" y="0"/>
            <a:chExt cx="762000" cy="762000"/>
          </a:xfrm>
        </p:grpSpPr>
        <p:sp>
          <p:nvSpPr>
            <p:cNvPr id="171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17"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721" name="Group"/>
          <p:cNvGrpSpPr/>
          <p:nvPr/>
        </p:nvGrpSpPr>
        <p:grpSpPr>
          <a:xfrm>
            <a:off x="6781800" y="2133600"/>
            <a:ext cx="762000" cy="762000"/>
            <a:chOff x="0" y="0"/>
            <a:chExt cx="762000" cy="762000"/>
          </a:xfrm>
        </p:grpSpPr>
        <p:sp>
          <p:nvSpPr>
            <p:cNvPr id="171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20"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724" name="Group"/>
          <p:cNvGrpSpPr/>
          <p:nvPr/>
        </p:nvGrpSpPr>
        <p:grpSpPr>
          <a:xfrm>
            <a:off x="6781800" y="3657600"/>
            <a:ext cx="762000" cy="762000"/>
            <a:chOff x="0" y="0"/>
            <a:chExt cx="762000" cy="762000"/>
          </a:xfrm>
        </p:grpSpPr>
        <p:sp>
          <p:nvSpPr>
            <p:cNvPr id="172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23"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727" name="Group"/>
          <p:cNvGrpSpPr/>
          <p:nvPr/>
        </p:nvGrpSpPr>
        <p:grpSpPr>
          <a:xfrm>
            <a:off x="8839200" y="2133600"/>
            <a:ext cx="762000" cy="762000"/>
            <a:chOff x="0" y="0"/>
            <a:chExt cx="762000" cy="762000"/>
          </a:xfrm>
        </p:grpSpPr>
        <p:sp>
          <p:nvSpPr>
            <p:cNvPr id="172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26"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1730" name="Group"/>
          <p:cNvGrpSpPr/>
          <p:nvPr/>
        </p:nvGrpSpPr>
        <p:grpSpPr>
          <a:xfrm>
            <a:off x="8839200" y="3657600"/>
            <a:ext cx="762000" cy="762000"/>
            <a:chOff x="0" y="0"/>
            <a:chExt cx="762000" cy="762000"/>
          </a:xfrm>
        </p:grpSpPr>
        <p:sp>
          <p:nvSpPr>
            <p:cNvPr id="172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29"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1731" name="r"/>
          <p:cNvSpPr txBox="1"/>
          <p:nvPr/>
        </p:nvSpPr>
        <p:spPr>
          <a:xfrm>
            <a:off x="2946508" y="1676400"/>
            <a:ext cx="20298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732" name="s"/>
          <p:cNvSpPr txBox="1"/>
          <p:nvPr/>
        </p:nvSpPr>
        <p:spPr>
          <a:xfrm>
            <a:off x="4992795" y="1676400"/>
            <a:ext cx="20298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733" name="t"/>
          <p:cNvSpPr txBox="1"/>
          <p:nvPr/>
        </p:nvSpPr>
        <p:spPr>
          <a:xfrm>
            <a:off x="7053220" y="1676400"/>
            <a:ext cx="174710"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734" name="u"/>
          <p:cNvSpPr txBox="1"/>
          <p:nvPr/>
        </p:nvSpPr>
        <p:spPr>
          <a:xfrm>
            <a:off x="9064956" y="1676400"/>
            <a:ext cx="245404"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u</a:t>
            </a:r>
          </a:p>
        </p:txBody>
      </p:sp>
      <p:sp>
        <p:nvSpPr>
          <p:cNvPr id="1735" name="v"/>
          <p:cNvSpPr txBox="1"/>
          <p:nvPr/>
        </p:nvSpPr>
        <p:spPr>
          <a:xfrm>
            <a:off x="2929243" y="4419601"/>
            <a:ext cx="216879"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736" name="w"/>
          <p:cNvSpPr txBox="1"/>
          <p:nvPr/>
        </p:nvSpPr>
        <p:spPr>
          <a:xfrm>
            <a:off x="4980529" y="4419601"/>
            <a:ext cx="27355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737" name="x"/>
          <p:cNvSpPr txBox="1"/>
          <p:nvPr/>
        </p:nvSpPr>
        <p:spPr>
          <a:xfrm>
            <a:off x="7080568" y="44196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738" name="y"/>
          <p:cNvSpPr txBox="1"/>
          <p:nvPr/>
        </p:nvSpPr>
        <p:spPr>
          <a:xfrm>
            <a:off x="9168118" y="4419601"/>
            <a:ext cx="21687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1785" name="Connection Line"/>
          <p:cNvSpPr/>
          <p:nvPr/>
        </p:nvSpPr>
        <p:spPr>
          <a:xfrm>
            <a:off x="3047999" y="2898775"/>
            <a:ext cx="1" cy="755650"/>
          </a:xfrm>
          <a:custGeom>
            <a:avLst/>
            <a:gdLst/>
            <a:ahLst/>
            <a:cxnLst>
              <a:cxn ang="0">
                <a:pos x="wd2" y="hd2"/>
              </a:cxn>
              <a:cxn ang="5400000">
                <a:pos x="wd2" y="hd2"/>
              </a:cxn>
              <a:cxn ang="10800000">
                <a:pos x="wd2" y="hd2"/>
              </a:cxn>
              <a:cxn ang="16200000">
                <a:pos x="wd2" y="hd2"/>
              </a:cxn>
            </a:cxnLst>
            <a:rect l="0" t="0" r="r" b="b"/>
            <a:pathLst>
              <a:path w="17225" h="21600" extrusionOk="0">
                <a:moveTo>
                  <a:pt x="2825" y="21600"/>
                </a:moveTo>
                <a:cubicBezTo>
                  <a:pt x="-4375" y="14400"/>
                  <a:pt x="2825" y="7200"/>
                  <a:pt x="17225" y="0"/>
                </a:cubicBezTo>
              </a:path>
            </a:pathLst>
          </a:custGeom>
          <a:ln w="76200">
            <a:solidFill>
              <a:srgbClr val="44546A"/>
            </a:solidFill>
          </a:ln>
        </p:spPr>
        <p:txBody>
          <a:bodyPr/>
          <a:lstStyle/>
          <a:p>
            <a:endParaRPr/>
          </a:p>
        </p:txBody>
      </p:sp>
      <p:sp>
        <p:nvSpPr>
          <p:cNvPr id="1786"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787"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44546A"/>
            </a:solidFill>
          </a:ln>
        </p:spPr>
        <p:txBody>
          <a:bodyPr/>
          <a:lstStyle/>
          <a:p>
            <a:endParaRPr/>
          </a:p>
        </p:txBody>
      </p:sp>
      <p:sp>
        <p:nvSpPr>
          <p:cNvPr id="1788" name="Connection Line"/>
          <p:cNvSpPr/>
          <p:nvPr/>
        </p:nvSpPr>
        <p:spPr>
          <a:xfrm>
            <a:off x="5413973" y="27431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76200">
            <a:solidFill>
              <a:srgbClr val="44546A"/>
            </a:solidFill>
          </a:ln>
        </p:spPr>
        <p:txBody>
          <a:bodyPr/>
          <a:lstStyle/>
          <a:p>
            <a:endParaRPr/>
          </a:p>
        </p:txBody>
      </p:sp>
      <p:sp>
        <p:nvSpPr>
          <p:cNvPr id="1789" name="Connection Line"/>
          <p:cNvSpPr/>
          <p:nvPr/>
        </p:nvSpPr>
        <p:spPr>
          <a:xfrm>
            <a:off x="5489574" y="4038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790" name="Connection Line"/>
          <p:cNvSpPr/>
          <p:nvPr/>
        </p:nvSpPr>
        <p:spPr>
          <a:xfrm>
            <a:off x="71628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791" name="Connection Line"/>
          <p:cNvSpPr/>
          <p:nvPr/>
        </p:nvSpPr>
        <p:spPr>
          <a:xfrm>
            <a:off x="7546975" y="2514600"/>
            <a:ext cx="12890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792" name="Connection Line"/>
          <p:cNvSpPr/>
          <p:nvPr/>
        </p:nvSpPr>
        <p:spPr>
          <a:xfrm>
            <a:off x="7546975" y="4038600"/>
            <a:ext cx="12890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44546A"/>
            </a:solidFill>
          </a:ln>
        </p:spPr>
        <p:txBody>
          <a:bodyPr/>
          <a:lstStyle/>
          <a:p>
            <a:endParaRPr/>
          </a:p>
        </p:txBody>
      </p:sp>
      <p:sp>
        <p:nvSpPr>
          <p:cNvPr id="1793" name="Connection Line"/>
          <p:cNvSpPr/>
          <p:nvPr/>
        </p:nvSpPr>
        <p:spPr>
          <a:xfrm>
            <a:off x="9220200" y="2898775"/>
            <a:ext cx="0" cy="755650"/>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748" name="Q:"/>
          <p:cNvSpPr txBox="1"/>
          <p:nvPr/>
        </p:nvSpPr>
        <p:spPr>
          <a:xfrm>
            <a:off x="1425650" y="5463480"/>
            <a:ext cx="53296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grpSp>
        <p:nvGrpSpPr>
          <p:cNvPr id="1751" name="Group"/>
          <p:cNvGrpSpPr/>
          <p:nvPr/>
        </p:nvGrpSpPr>
        <p:grpSpPr>
          <a:xfrm>
            <a:off x="2035032" y="5430718"/>
            <a:ext cx="685801" cy="609601"/>
            <a:chOff x="0" y="0"/>
            <a:chExt cx="685800" cy="609600"/>
          </a:xfrm>
        </p:grpSpPr>
        <p:sp>
          <p:nvSpPr>
            <p:cNvPr id="174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50" name="y"/>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y</a:t>
              </a:r>
            </a:p>
          </p:txBody>
        </p:sp>
      </p:grpSp>
      <p:grpSp>
        <p:nvGrpSpPr>
          <p:cNvPr id="1754" name="Group"/>
          <p:cNvGrpSpPr/>
          <p:nvPr/>
        </p:nvGrpSpPr>
        <p:grpSpPr>
          <a:xfrm>
            <a:off x="4331642" y="5430718"/>
            <a:ext cx="685801" cy="609601"/>
            <a:chOff x="0" y="0"/>
            <a:chExt cx="685800" cy="609600"/>
          </a:xfrm>
        </p:grpSpPr>
        <p:sp>
          <p:nvSpPr>
            <p:cNvPr id="175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53"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1757" name="Group"/>
          <p:cNvGrpSpPr/>
          <p:nvPr/>
        </p:nvGrpSpPr>
        <p:grpSpPr>
          <a:xfrm>
            <a:off x="5017442" y="5430718"/>
            <a:ext cx="685801" cy="609601"/>
            <a:chOff x="0" y="0"/>
            <a:chExt cx="685800" cy="609600"/>
          </a:xfrm>
        </p:grpSpPr>
        <p:sp>
          <p:nvSpPr>
            <p:cNvPr id="175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56" name="w"/>
            <p:cNvSpPr txBox="1"/>
            <p:nvPr/>
          </p:nvSpPr>
          <p:spPr>
            <a:xfrm>
              <a:off x="172238" y="63433"/>
              <a:ext cx="34132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w</a:t>
              </a:r>
            </a:p>
          </p:txBody>
        </p:sp>
      </p:grpSp>
      <p:grpSp>
        <p:nvGrpSpPr>
          <p:cNvPr id="1760" name="Group"/>
          <p:cNvGrpSpPr/>
          <p:nvPr/>
        </p:nvGrpSpPr>
        <p:grpSpPr>
          <a:xfrm>
            <a:off x="5708799" y="5430718"/>
            <a:ext cx="685801" cy="609601"/>
            <a:chOff x="0" y="0"/>
            <a:chExt cx="685800" cy="609600"/>
          </a:xfrm>
        </p:grpSpPr>
        <p:sp>
          <p:nvSpPr>
            <p:cNvPr id="175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59" name="r"/>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r</a:t>
              </a:r>
            </a:p>
          </p:txBody>
        </p:sp>
      </p:grpSp>
      <p:grpSp>
        <p:nvGrpSpPr>
          <p:cNvPr id="1763" name="Group"/>
          <p:cNvGrpSpPr/>
          <p:nvPr/>
        </p:nvGrpSpPr>
        <p:grpSpPr>
          <a:xfrm>
            <a:off x="7085956" y="5421789"/>
            <a:ext cx="685801" cy="609601"/>
            <a:chOff x="0" y="0"/>
            <a:chExt cx="685800" cy="609600"/>
          </a:xfrm>
        </p:grpSpPr>
        <p:sp>
          <p:nvSpPr>
            <p:cNvPr id="176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62"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grpSp>
        <p:nvGrpSpPr>
          <p:cNvPr id="1766" name="Group"/>
          <p:cNvGrpSpPr/>
          <p:nvPr/>
        </p:nvGrpSpPr>
        <p:grpSpPr>
          <a:xfrm>
            <a:off x="7773342" y="5434489"/>
            <a:ext cx="685801" cy="609601"/>
            <a:chOff x="0" y="0"/>
            <a:chExt cx="685800" cy="609600"/>
          </a:xfrm>
        </p:grpSpPr>
        <p:sp>
          <p:nvSpPr>
            <p:cNvPr id="176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65" name="v"/>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v</a:t>
              </a:r>
            </a:p>
          </p:txBody>
        </p:sp>
      </p:grpSp>
      <p:sp>
        <p:nvSpPr>
          <p:cNvPr id="1767" name="Group"/>
          <p:cNvSpPr/>
          <p:nvPr/>
        </p:nvSpPr>
        <p:spPr>
          <a:xfrm>
            <a:off x="8457556" y="5434489"/>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768" name="u"/>
          <p:cNvSpPr txBox="1"/>
          <p:nvPr/>
        </p:nvSpPr>
        <p:spPr>
          <a:xfrm>
            <a:off x="8652108" y="5485223"/>
            <a:ext cx="30190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u</a:t>
            </a:r>
          </a:p>
        </p:txBody>
      </p:sp>
      <p:sp>
        <p:nvSpPr>
          <p:cNvPr id="1769" name="Line"/>
          <p:cNvSpPr/>
          <p:nvPr/>
        </p:nvSpPr>
        <p:spPr>
          <a:xfrm flipV="1">
            <a:off x="9477337" y="6025715"/>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1770" name="t"/>
          <p:cNvSpPr txBox="1"/>
          <p:nvPr/>
        </p:nvSpPr>
        <p:spPr>
          <a:xfrm>
            <a:off x="6636031" y="5494151"/>
            <a:ext cx="202938"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t</a:t>
            </a:r>
          </a:p>
        </p:txBody>
      </p:sp>
      <p:sp>
        <p:nvSpPr>
          <p:cNvPr id="1771" name="Group"/>
          <p:cNvSpPr/>
          <p:nvPr/>
        </p:nvSpPr>
        <p:spPr>
          <a:xfrm>
            <a:off x="63945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772" name="y"/>
          <p:cNvSpPr txBox="1"/>
          <p:nvPr/>
        </p:nvSpPr>
        <p:spPr>
          <a:xfrm>
            <a:off x="9362412" y="5485223"/>
            <a:ext cx="261973"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y</a:t>
            </a:r>
          </a:p>
        </p:txBody>
      </p:sp>
      <p:sp>
        <p:nvSpPr>
          <p:cNvPr id="1773" name="Group"/>
          <p:cNvSpPr/>
          <p:nvPr/>
        </p:nvSpPr>
        <p:spPr>
          <a:xfrm>
            <a:off x="9150891"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794" name="Connection Line"/>
          <p:cNvSpPr/>
          <p:nvPr/>
        </p:nvSpPr>
        <p:spPr>
          <a:xfrm>
            <a:off x="8756242" y="5042532"/>
            <a:ext cx="1950582" cy="368478"/>
          </a:xfrm>
          <a:custGeom>
            <a:avLst/>
            <a:gdLst/>
            <a:ahLst/>
            <a:cxnLst>
              <a:cxn ang="0">
                <a:pos x="wd2" y="hd2"/>
              </a:cxn>
              <a:cxn ang="5400000">
                <a:pos x="wd2" y="hd2"/>
              </a:cxn>
              <a:cxn ang="10800000">
                <a:pos x="wd2" y="hd2"/>
              </a:cxn>
              <a:cxn ang="16200000">
                <a:pos x="wd2" y="hd2"/>
              </a:cxn>
            </a:cxnLst>
            <a:rect l="0" t="0" r="r" b="b"/>
            <a:pathLst>
              <a:path w="21600" h="16200" extrusionOk="0">
                <a:moveTo>
                  <a:pt x="0" y="15995"/>
                </a:moveTo>
                <a:cubicBezTo>
                  <a:pt x="7467" y="-5400"/>
                  <a:pt x="14667" y="-5332"/>
                  <a:pt x="21600" y="16200"/>
                </a:cubicBezTo>
              </a:path>
            </a:pathLst>
          </a:custGeom>
          <a:ln w="38100">
            <a:solidFill>
              <a:schemeClr val="accent1"/>
            </a:solidFill>
            <a:miter/>
            <a:tailEnd type="stealth"/>
          </a:ln>
        </p:spPr>
        <p:txBody>
          <a:bodyPr/>
          <a:lstStyle/>
          <a:p>
            <a:endParaRPr/>
          </a:p>
        </p:txBody>
      </p:sp>
      <p:sp>
        <p:nvSpPr>
          <p:cNvPr id="1775"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784" name="Group"/>
          <p:cNvGrpSpPr/>
          <p:nvPr/>
        </p:nvGrpSpPr>
        <p:grpSpPr>
          <a:xfrm>
            <a:off x="906171" y="1590737"/>
            <a:ext cx="834211" cy="2844648"/>
            <a:chOff x="0" y="0"/>
            <a:chExt cx="834209" cy="2844646"/>
          </a:xfrm>
        </p:grpSpPr>
        <p:sp>
          <p:nvSpPr>
            <p:cNvPr id="1776"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779" name="Group"/>
            <p:cNvGrpSpPr/>
            <p:nvPr/>
          </p:nvGrpSpPr>
          <p:grpSpPr>
            <a:xfrm>
              <a:off x="72209" y="2082646"/>
              <a:ext cx="762001" cy="762001"/>
              <a:chOff x="0" y="0"/>
              <a:chExt cx="762000" cy="762000"/>
            </a:xfrm>
          </p:grpSpPr>
          <p:sp>
            <p:nvSpPr>
              <p:cNvPr id="177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77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795"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781"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782"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783"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sp>
        <p:nvSpPr>
          <p:cNvPr id="1798" name="r"/>
          <p:cNvSpPr txBox="1"/>
          <p:nvPr/>
        </p:nvSpPr>
        <p:spPr>
          <a:xfrm>
            <a:off x="2946508" y="1676400"/>
            <a:ext cx="20298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799" name="s"/>
          <p:cNvSpPr txBox="1"/>
          <p:nvPr/>
        </p:nvSpPr>
        <p:spPr>
          <a:xfrm>
            <a:off x="4992795" y="1676400"/>
            <a:ext cx="20298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800" name="t"/>
          <p:cNvSpPr txBox="1"/>
          <p:nvPr/>
        </p:nvSpPr>
        <p:spPr>
          <a:xfrm>
            <a:off x="7053220" y="1683942"/>
            <a:ext cx="167641"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801" name="u"/>
          <p:cNvSpPr txBox="1"/>
          <p:nvPr/>
        </p:nvSpPr>
        <p:spPr>
          <a:xfrm>
            <a:off x="9077270" y="1685753"/>
            <a:ext cx="233090"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u</a:t>
            </a:r>
          </a:p>
        </p:txBody>
      </p:sp>
      <p:sp>
        <p:nvSpPr>
          <p:cNvPr id="1802" name="v"/>
          <p:cNvSpPr txBox="1"/>
          <p:nvPr/>
        </p:nvSpPr>
        <p:spPr>
          <a:xfrm>
            <a:off x="2929243" y="4419601"/>
            <a:ext cx="216879"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803" name="w"/>
          <p:cNvSpPr txBox="1"/>
          <p:nvPr/>
        </p:nvSpPr>
        <p:spPr>
          <a:xfrm>
            <a:off x="4980529" y="4419601"/>
            <a:ext cx="273557"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804" name="x"/>
          <p:cNvSpPr txBox="1"/>
          <p:nvPr/>
        </p:nvSpPr>
        <p:spPr>
          <a:xfrm>
            <a:off x="7080568" y="4419601"/>
            <a:ext cx="231141"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805" name="y"/>
          <p:cNvSpPr txBox="1"/>
          <p:nvPr/>
        </p:nvSpPr>
        <p:spPr>
          <a:xfrm>
            <a:off x="9168118" y="4419601"/>
            <a:ext cx="216878" cy="3727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nvGrpSpPr>
          <p:cNvPr id="1839" name="Group"/>
          <p:cNvGrpSpPr/>
          <p:nvPr/>
        </p:nvGrpSpPr>
        <p:grpSpPr>
          <a:xfrm>
            <a:off x="2667000" y="2133600"/>
            <a:ext cx="6934200" cy="2286000"/>
            <a:chOff x="0" y="0"/>
            <a:chExt cx="6934200" cy="2286000"/>
          </a:xfrm>
        </p:grpSpPr>
        <p:grpSp>
          <p:nvGrpSpPr>
            <p:cNvPr id="1808" name="Group"/>
            <p:cNvGrpSpPr/>
            <p:nvPr/>
          </p:nvGrpSpPr>
          <p:grpSpPr>
            <a:xfrm>
              <a:off x="0" y="0"/>
              <a:ext cx="762000" cy="762000"/>
              <a:chOff x="0" y="0"/>
              <a:chExt cx="762000" cy="762000"/>
            </a:xfrm>
          </p:grpSpPr>
          <p:sp>
            <p:nvSpPr>
              <p:cNvPr id="180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1807"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811" name="Group"/>
            <p:cNvGrpSpPr/>
            <p:nvPr/>
          </p:nvGrpSpPr>
          <p:grpSpPr>
            <a:xfrm>
              <a:off x="0" y="1524000"/>
              <a:ext cx="762000" cy="762000"/>
              <a:chOff x="0" y="0"/>
              <a:chExt cx="762000" cy="762000"/>
            </a:xfrm>
          </p:grpSpPr>
          <p:sp>
            <p:nvSpPr>
              <p:cNvPr id="180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10"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814" name="Group"/>
            <p:cNvGrpSpPr/>
            <p:nvPr/>
          </p:nvGrpSpPr>
          <p:grpSpPr>
            <a:xfrm>
              <a:off x="2057400" y="0"/>
              <a:ext cx="762000" cy="762000"/>
              <a:chOff x="0" y="0"/>
              <a:chExt cx="762000" cy="762000"/>
            </a:xfrm>
          </p:grpSpPr>
          <p:sp>
            <p:nvSpPr>
              <p:cNvPr id="181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13"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817" name="Group"/>
            <p:cNvGrpSpPr/>
            <p:nvPr/>
          </p:nvGrpSpPr>
          <p:grpSpPr>
            <a:xfrm>
              <a:off x="2057400" y="1524000"/>
              <a:ext cx="762000" cy="762000"/>
              <a:chOff x="0" y="0"/>
              <a:chExt cx="762000" cy="762000"/>
            </a:xfrm>
          </p:grpSpPr>
          <p:sp>
            <p:nvSpPr>
              <p:cNvPr id="181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16"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820" name="Group"/>
            <p:cNvGrpSpPr/>
            <p:nvPr/>
          </p:nvGrpSpPr>
          <p:grpSpPr>
            <a:xfrm>
              <a:off x="4114800" y="0"/>
              <a:ext cx="762000" cy="762000"/>
              <a:chOff x="0" y="0"/>
              <a:chExt cx="762000" cy="762000"/>
            </a:xfrm>
          </p:grpSpPr>
          <p:sp>
            <p:nvSpPr>
              <p:cNvPr id="181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1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823" name="Group"/>
            <p:cNvGrpSpPr/>
            <p:nvPr/>
          </p:nvGrpSpPr>
          <p:grpSpPr>
            <a:xfrm>
              <a:off x="4114800" y="1524000"/>
              <a:ext cx="762000" cy="762000"/>
              <a:chOff x="0" y="0"/>
              <a:chExt cx="762000" cy="762000"/>
            </a:xfrm>
          </p:grpSpPr>
          <p:sp>
            <p:nvSpPr>
              <p:cNvPr id="182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22"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826" name="Group"/>
            <p:cNvGrpSpPr/>
            <p:nvPr/>
          </p:nvGrpSpPr>
          <p:grpSpPr>
            <a:xfrm>
              <a:off x="6172200" y="0"/>
              <a:ext cx="762000" cy="762000"/>
              <a:chOff x="0" y="0"/>
              <a:chExt cx="762000" cy="762000"/>
            </a:xfrm>
          </p:grpSpPr>
          <p:sp>
            <p:nvSpPr>
              <p:cNvPr id="182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25"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1829" name="Group"/>
            <p:cNvGrpSpPr/>
            <p:nvPr/>
          </p:nvGrpSpPr>
          <p:grpSpPr>
            <a:xfrm>
              <a:off x="6172200" y="1524000"/>
              <a:ext cx="762000" cy="762000"/>
              <a:chOff x="0" y="0"/>
              <a:chExt cx="762000" cy="762000"/>
            </a:xfrm>
          </p:grpSpPr>
          <p:sp>
            <p:nvSpPr>
              <p:cNvPr id="182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28"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1875" name="Connection Line"/>
            <p:cNvSpPr/>
            <p:nvPr/>
          </p:nvSpPr>
          <p:spPr>
            <a:xfrm>
              <a:off x="380999" y="765175"/>
              <a:ext cx="1" cy="755650"/>
            </a:xfrm>
            <a:custGeom>
              <a:avLst/>
              <a:gdLst/>
              <a:ahLst/>
              <a:cxnLst>
                <a:cxn ang="0">
                  <a:pos x="wd2" y="hd2"/>
                </a:cxn>
                <a:cxn ang="5400000">
                  <a:pos x="wd2" y="hd2"/>
                </a:cxn>
                <a:cxn ang="10800000">
                  <a:pos x="wd2" y="hd2"/>
                </a:cxn>
                <a:cxn ang="16200000">
                  <a:pos x="wd2" y="hd2"/>
                </a:cxn>
              </a:cxnLst>
              <a:rect l="0" t="0" r="r" b="b"/>
              <a:pathLst>
                <a:path w="11902" h="21600" extrusionOk="0">
                  <a:moveTo>
                    <a:pt x="4702" y="21600"/>
                  </a:moveTo>
                  <a:cubicBezTo>
                    <a:pt x="4702" y="14400"/>
                    <a:pt x="-9698" y="7200"/>
                    <a:pt x="11902" y="0"/>
                  </a:cubicBezTo>
                </a:path>
              </a:pathLst>
            </a:custGeom>
            <a:noFill/>
            <a:ln w="76200" cap="flat">
              <a:solidFill>
                <a:srgbClr val="44546A"/>
              </a:solidFill>
              <a:prstDash val="solid"/>
              <a:round/>
            </a:ln>
            <a:effectLst/>
          </p:spPr>
          <p:txBody>
            <a:bodyPr/>
            <a:lstStyle/>
            <a:p>
              <a:endParaRPr/>
            </a:p>
          </p:txBody>
        </p:sp>
        <p:sp>
          <p:nvSpPr>
            <p:cNvPr id="1876" name="Connection Line"/>
            <p:cNvSpPr/>
            <p:nvPr/>
          </p:nvSpPr>
          <p:spPr>
            <a:xfrm>
              <a:off x="765174" y="381000"/>
              <a:ext cx="1289052"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0"/>
                    <a:pt x="14400" y="0"/>
                    <a:pt x="21600" y="21600"/>
                  </a:cubicBezTo>
                </a:path>
              </a:pathLst>
            </a:custGeom>
            <a:noFill/>
            <a:ln w="76200" cap="flat">
              <a:solidFill>
                <a:srgbClr val="44546A"/>
              </a:solidFill>
              <a:prstDash val="solid"/>
              <a:round/>
            </a:ln>
            <a:effectLst/>
          </p:spPr>
          <p:txBody>
            <a:bodyPr/>
            <a:lstStyle/>
            <a:p>
              <a:endParaRPr/>
            </a:p>
          </p:txBody>
        </p:sp>
        <p:sp>
          <p:nvSpPr>
            <p:cNvPr id="1877" name="Connection Line"/>
            <p:cNvSpPr/>
            <p:nvPr/>
          </p:nvSpPr>
          <p:spPr>
            <a:xfrm>
              <a:off x="24384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noFill/>
            <a:ln w="76200" cap="flat">
              <a:solidFill>
                <a:srgbClr val="44546A"/>
              </a:solidFill>
              <a:prstDash val="solid"/>
              <a:round/>
            </a:ln>
            <a:effectLst/>
          </p:spPr>
          <p:txBody>
            <a:bodyPr/>
            <a:lstStyle/>
            <a:p>
              <a:endParaRPr/>
            </a:p>
          </p:txBody>
        </p:sp>
        <p:sp>
          <p:nvSpPr>
            <p:cNvPr id="1878" name="Connection Line"/>
            <p:cNvSpPr/>
            <p:nvPr/>
          </p:nvSpPr>
          <p:spPr>
            <a:xfrm>
              <a:off x="2746973" y="6095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noFill/>
            <a:ln w="76200" cap="flat">
              <a:solidFill>
                <a:srgbClr val="44546A"/>
              </a:solidFill>
              <a:prstDash val="solid"/>
              <a:round/>
            </a:ln>
            <a:effectLst/>
          </p:spPr>
          <p:txBody>
            <a:bodyPr/>
            <a:lstStyle/>
            <a:p>
              <a:endParaRPr/>
            </a:p>
          </p:txBody>
        </p:sp>
        <p:sp>
          <p:nvSpPr>
            <p:cNvPr id="1879" name="Connection Line"/>
            <p:cNvSpPr/>
            <p:nvPr/>
          </p:nvSpPr>
          <p:spPr>
            <a:xfrm>
              <a:off x="2822574" y="19050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noFill/>
            <a:ln w="76200" cap="flat">
              <a:solidFill>
                <a:srgbClr val="44546A"/>
              </a:solidFill>
              <a:prstDash val="solid"/>
              <a:round/>
            </a:ln>
            <a:effectLst/>
          </p:spPr>
          <p:txBody>
            <a:bodyPr/>
            <a:lstStyle/>
            <a:p>
              <a:endParaRPr/>
            </a:p>
          </p:txBody>
        </p:sp>
        <p:sp>
          <p:nvSpPr>
            <p:cNvPr id="1880" name="Connection Line"/>
            <p:cNvSpPr/>
            <p:nvPr/>
          </p:nvSpPr>
          <p:spPr>
            <a:xfrm>
              <a:off x="44958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noFill/>
            <a:ln w="28575" cap="flat">
              <a:solidFill>
                <a:srgbClr val="000000"/>
              </a:solidFill>
              <a:prstDash val="solid"/>
              <a:round/>
            </a:ln>
            <a:effectLst/>
          </p:spPr>
          <p:txBody>
            <a:bodyPr/>
            <a:lstStyle/>
            <a:p>
              <a:endParaRPr/>
            </a:p>
          </p:txBody>
        </p:sp>
        <p:sp>
          <p:nvSpPr>
            <p:cNvPr id="1881" name="Connection Line"/>
            <p:cNvSpPr/>
            <p:nvPr/>
          </p:nvSpPr>
          <p:spPr>
            <a:xfrm>
              <a:off x="4879974" y="381000"/>
              <a:ext cx="1289051"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0"/>
                    <a:pt x="14400" y="0"/>
                    <a:pt x="21600" y="21600"/>
                  </a:cubicBezTo>
                </a:path>
              </a:pathLst>
            </a:custGeom>
            <a:noFill/>
            <a:ln w="76200" cap="flat">
              <a:solidFill>
                <a:srgbClr val="44546A"/>
              </a:solidFill>
              <a:prstDash val="solid"/>
              <a:round/>
            </a:ln>
            <a:effectLst/>
          </p:spPr>
          <p:txBody>
            <a:bodyPr/>
            <a:lstStyle/>
            <a:p>
              <a:endParaRPr/>
            </a:p>
          </p:txBody>
        </p:sp>
        <p:sp>
          <p:nvSpPr>
            <p:cNvPr id="1882" name="Connection Line"/>
            <p:cNvSpPr/>
            <p:nvPr/>
          </p:nvSpPr>
          <p:spPr>
            <a:xfrm>
              <a:off x="4879974" y="19050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noFill/>
            <a:ln w="76200" cap="flat">
              <a:solidFill>
                <a:srgbClr val="44546A"/>
              </a:solidFill>
              <a:prstDash val="solid"/>
              <a:round/>
            </a:ln>
            <a:effectLst/>
          </p:spPr>
          <p:txBody>
            <a:bodyPr/>
            <a:lstStyle/>
            <a:p>
              <a:endParaRPr/>
            </a:p>
          </p:txBody>
        </p:sp>
        <p:sp>
          <p:nvSpPr>
            <p:cNvPr id="1883" name="Connection Line"/>
            <p:cNvSpPr/>
            <p:nvPr/>
          </p:nvSpPr>
          <p:spPr>
            <a:xfrm>
              <a:off x="65532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noFill/>
            <a:ln w="28575" cap="flat">
              <a:solidFill>
                <a:srgbClr val="000000"/>
              </a:solidFill>
              <a:prstDash val="solid"/>
              <a:round/>
            </a:ln>
            <a:effectLst/>
          </p:spPr>
          <p:txBody>
            <a:bodyPr/>
            <a:lstStyle/>
            <a:p>
              <a:endParaRPr/>
            </a:p>
          </p:txBody>
        </p:sp>
      </p:grpSp>
      <p:sp>
        <p:nvSpPr>
          <p:cNvPr id="1840" name="Q:"/>
          <p:cNvSpPr txBox="1"/>
          <p:nvPr/>
        </p:nvSpPr>
        <p:spPr>
          <a:xfrm>
            <a:off x="1806278" y="5465650"/>
            <a:ext cx="53296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sp>
        <p:nvSpPr>
          <p:cNvPr id="1841" name="Ø"/>
          <p:cNvSpPr txBox="1"/>
          <p:nvPr/>
        </p:nvSpPr>
        <p:spPr>
          <a:xfrm>
            <a:off x="2360250" y="5496027"/>
            <a:ext cx="380738"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a:latin typeface="Times New Roman"/>
                <a:ea typeface="Times New Roman"/>
                <a:cs typeface="Times New Roman"/>
                <a:sym typeface="Times New Roman"/>
              </a:defRPr>
            </a:lvl1pPr>
          </a:lstStyle>
          <a:p>
            <a:pPr>
              <a:defRPr sz="2000" b="0" i="1">
                <a:latin typeface="Arial"/>
                <a:ea typeface="Arial"/>
                <a:cs typeface="Arial"/>
                <a:sym typeface="Arial"/>
              </a:defRPr>
            </a:pPr>
            <a:r>
              <a:rPr sz="2800" b="1" i="0">
                <a:latin typeface="Times New Roman"/>
                <a:ea typeface="Times New Roman"/>
                <a:cs typeface="Times New Roman"/>
                <a:sym typeface="Times New Roman"/>
              </a:rPr>
              <a:t>Ø</a:t>
            </a:r>
          </a:p>
        </p:txBody>
      </p:sp>
      <p:grpSp>
        <p:nvGrpSpPr>
          <p:cNvPr id="1844" name="Group"/>
          <p:cNvGrpSpPr/>
          <p:nvPr/>
        </p:nvGrpSpPr>
        <p:grpSpPr>
          <a:xfrm>
            <a:off x="4331642" y="5430718"/>
            <a:ext cx="685801" cy="609601"/>
            <a:chOff x="0" y="0"/>
            <a:chExt cx="685800" cy="609600"/>
          </a:xfrm>
        </p:grpSpPr>
        <p:sp>
          <p:nvSpPr>
            <p:cNvPr id="184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43"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1847" name="Group"/>
          <p:cNvGrpSpPr/>
          <p:nvPr/>
        </p:nvGrpSpPr>
        <p:grpSpPr>
          <a:xfrm>
            <a:off x="5017442" y="5430718"/>
            <a:ext cx="685801" cy="609601"/>
            <a:chOff x="0" y="0"/>
            <a:chExt cx="685800" cy="609600"/>
          </a:xfrm>
        </p:grpSpPr>
        <p:sp>
          <p:nvSpPr>
            <p:cNvPr id="184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46" name="w"/>
            <p:cNvSpPr txBox="1"/>
            <p:nvPr/>
          </p:nvSpPr>
          <p:spPr>
            <a:xfrm>
              <a:off x="172238" y="63433"/>
              <a:ext cx="34132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w</a:t>
              </a:r>
            </a:p>
          </p:txBody>
        </p:sp>
      </p:grpSp>
      <p:grpSp>
        <p:nvGrpSpPr>
          <p:cNvPr id="1850" name="Group"/>
          <p:cNvGrpSpPr/>
          <p:nvPr/>
        </p:nvGrpSpPr>
        <p:grpSpPr>
          <a:xfrm>
            <a:off x="5708799" y="5430718"/>
            <a:ext cx="685801" cy="609601"/>
            <a:chOff x="0" y="0"/>
            <a:chExt cx="685800" cy="609600"/>
          </a:xfrm>
        </p:grpSpPr>
        <p:sp>
          <p:nvSpPr>
            <p:cNvPr id="184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49" name="r"/>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r</a:t>
              </a:r>
            </a:p>
          </p:txBody>
        </p:sp>
      </p:grpSp>
      <p:grpSp>
        <p:nvGrpSpPr>
          <p:cNvPr id="1853" name="Group"/>
          <p:cNvGrpSpPr/>
          <p:nvPr/>
        </p:nvGrpSpPr>
        <p:grpSpPr>
          <a:xfrm>
            <a:off x="7085956" y="5421789"/>
            <a:ext cx="685801" cy="609601"/>
            <a:chOff x="0" y="0"/>
            <a:chExt cx="685800" cy="609600"/>
          </a:xfrm>
        </p:grpSpPr>
        <p:sp>
          <p:nvSpPr>
            <p:cNvPr id="185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52" name="x"/>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x</a:t>
              </a:r>
            </a:p>
          </p:txBody>
        </p:sp>
      </p:grpSp>
      <p:grpSp>
        <p:nvGrpSpPr>
          <p:cNvPr id="1856" name="Group"/>
          <p:cNvGrpSpPr/>
          <p:nvPr/>
        </p:nvGrpSpPr>
        <p:grpSpPr>
          <a:xfrm>
            <a:off x="7773342" y="5434489"/>
            <a:ext cx="685801" cy="609601"/>
            <a:chOff x="0" y="0"/>
            <a:chExt cx="685800" cy="609600"/>
          </a:xfrm>
        </p:grpSpPr>
        <p:sp>
          <p:nvSpPr>
            <p:cNvPr id="185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55" name="v"/>
            <p:cNvSpPr txBox="1"/>
            <p:nvPr/>
          </p:nvSpPr>
          <p:spPr>
            <a:xfrm>
              <a:off x="211913" y="63433"/>
              <a:ext cx="261974"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v</a:t>
              </a:r>
            </a:p>
          </p:txBody>
        </p:sp>
      </p:grpSp>
      <p:sp>
        <p:nvSpPr>
          <p:cNvPr id="1857" name="Group"/>
          <p:cNvSpPr/>
          <p:nvPr/>
        </p:nvSpPr>
        <p:spPr>
          <a:xfrm>
            <a:off x="8457556" y="5434489"/>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858" name="Group"/>
          <p:cNvSpPr/>
          <p:nvPr/>
        </p:nvSpPr>
        <p:spPr>
          <a:xfrm>
            <a:off x="915049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859" name="u"/>
          <p:cNvSpPr txBox="1"/>
          <p:nvPr/>
        </p:nvSpPr>
        <p:spPr>
          <a:xfrm>
            <a:off x="8652108" y="5485223"/>
            <a:ext cx="30190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u</a:t>
            </a:r>
          </a:p>
        </p:txBody>
      </p:sp>
      <p:sp>
        <p:nvSpPr>
          <p:cNvPr id="1860" name="Line"/>
          <p:cNvSpPr/>
          <p:nvPr/>
        </p:nvSpPr>
        <p:spPr>
          <a:xfrm flipV="1">
            <a:off x="10303388" y="6028049"/>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1861" name="t"/>
          <p:cNvSpPr txBox="1"/>
          <p:nvPr/>
        </p:nvSpPr>
        <p:spPr>
          <a:xfrm>
            <a:off x="6636031" y="5494151"/>
            <a:ext cx="202938"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t</a:t>
            </a:r>
          </a:p>
        </p:txBody>
      </p:sp>
      <p:sp>
        <p:nvSpPr>
          <p:cNvPr id="1862" name="Group"/>
          <p:cNvSpPr/>
          <p:nvPr/>
        </p:nvSpPr>
        <p:spPr>
          <a:xfrm>
            <a:off x="63945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863" name="y"/>
          <p:cNvSpPr txBox="1"/>
          <p:nvPr/>
        </p:nvSpPr>
        <p:spPr>
          <a:xfrm>
            <a:off x="9362412" y="5494151"/>
            <a:ext cx="261973"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y</a:t>
            </a:r>
          </a:p>
        </p:txBody>
      </p:sp>
      <p:sp>
        <p:nvSpPr>
          <p:cNvPr id="1884" name="Connection Line"/>
          <p:cNvSpPr/>
          <p:nvPr/>
        </p:nvSpPr>
        <p:spPr>
          <a:xfrm>
            <a:off x="9326622" y="5020482"/>
            <a:ext cx="1454514" cy="426259"/>
          </a:xfrm>
          <a:custGeom>
            <a:avLst/>
            <a:gdLst/>
            <a:ahLst/>
            <a:cxnLst>
              <a:cxn ang="0">
                <a:pos x="wd2" y="hd2"/>
              </a:cxn>
              <a:cxn ang="5400000">
                <a:pos x="wd2" y="hd2"/>
              </a:cxn>
              <a:cxn ang="10800000">
                <a:pos x="wd2" y="hd2"/>
              </a:cxn>
              <a:cxn ang="16200000">
                <a:pos x="wd2" y="hd2"/>
              </a:cxn>
            </a:cxnLst>
            <a:rect l="0" t="0" r="r" b="b"/>
            <a:pathLst>
              <a:path w="21600" h="16294" extrusionOk="0">
                <a:moveTo>
                  <a:pt x="0" y="11714"/>
                </a:moveTo>
                <a:cubicBezTo>
                  <a:pt x="8049" y="-5306"/>
                  <a:pt x="15249" y="-3779"/>
                  <a:pt x="21600" y="16294"/>
                </a:cubicBezTo>
              </a:path>
            </a:pathLst>
          </a:custGeom>
          <a:ln w="38100">
            <a:solidFill>
              <a:schemeClr val="accent1"/>
            </a:solidFill>
            <a:miter/>
            <a:tailEnd type="stealth"/>
          </a:ln>
        </p:spPr>
        <p:txBody>
          <a:bodyPr/>
          <a:lstStyle/>
          <a:p>
            <a:endParaRPr/>
          </a:p>
        </p:txBody>
      </p:sp>
      <p:sp>
        <p:nvSpPr>
          <p:cNvPr id="1865"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874" name="Group"/>
          <p:cNvGrpSpPr/>
          <p:nvPr/>
        </p:nvGrpSpPr>
        <p:grpSpPr>
          <a:xfrm>
            <a:off x="906171" y="1590737"/>
            <a:ext cx="834211" cy="2844648"/>
            <a:chOff x="0" y="0"/>
            <a:chExt cx="834209" cy="2844646"/>
          </a:xfrm>
        </p:grpSpPr>
        <p:sp>
          <p:nvSpPr>
            <p:cNvPr id="1866"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1869" name="Group"/>
            <p:cNvGrpSpPr/>
            <p:nvPr/>
          </p:nvGrpSpPr>
          <p:grpSpPr>
            <a:xfrm>
              <a:off x="72209" y="2082646"/>
              <a:ext cx="762001" cy="762001"/>
              <a:chOff x="0" y="0"/>
              <a:chExt cx="762000" cy="762000"/>
            </a:xfrm>
          </p:grpSpPr>
          <p:sp>
            <p:nvSpPr>
              <p:cNvPr id="186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6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885"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1871"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872"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1873"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1890" name="Group"/>
          <p:cNvGrpSpPr/>
          <p:nvPr/>
        </p:nvGrpSpPr>
        <p:grpSpPr>
          <a:xfrm>
            <a:off x="2667000" y="2133600"/>
            <a:ext cx="762000" cy="762000"/>
            <a:chOff x="0" y="0"/>
            <a:chExt cx="762000" cy="762000"/>
          </a:xfrm>
        </p:grpSpPr>
        <p:sp>
          <p:nvSpPr>
            <p:cNvPr id="188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188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893" name="Group"/>
          <p:cNvGrpSpPr/>
          <p:nvPr/>
        </p:nvGrpSpPr>
        <p:grpSpPr>
          <a:xfrm>
            <a:off x="2667000" y="3657600"/>
            <a:ext cx="762000" cy="762000"/>
            <a:chOff x="0" y="0"/>
            <a:chExt cx="762000" cy="762000"/>
          </a:xfrm>
        </p:grpSpPr>
        <p:sp>
          <p:nvSpPr>
            <p:cNvPr id="189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9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896" name="Group"/>
          <p:cNvGrpSpPr/>
          <p:nvPr/>
        </p:nvGrpSpPr>
        <p:grpSpPr>
          <a:xfrm>
            <a:off x="4724400" y="2133600"/>
            <a:ext cx="762000" cy="762000"/>
            <a:chOff x="0" y="0"/>
            <a:chExt cx="762000" cy="762000"/>
          </a:xfrm>
        </p:grpSpPr>
        <p:sp>
          <p:nvSpPr>
            <p:cNvPr id="189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1895"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899" name="Group"/>
          <p:cNvGrpSpPr/>
          <p:nvPr/>
        </p:nvGrpSpPr>
        <p:grpSpPr>
          <a:xfrm>
            <a:off x="4724400" y="3657600"/>
            <a:ext cx="762000" cy="762000"/>
            <a:chOff x="0" y="0"/>
            <a:chExt cx="762000" cy="762000"/>
          </a:xfrm>
        </p:grpSpPr>
        <p:sp>
          <p:nvSpPr>
            <p:cNvPr id="189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89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902" name="Group"/>
          <p:cNvGrpSpPr/>
          <p:nvPr/>
        </p:nvGrpSpPr>
        <p:grpSpPr>
          <a:xfrm>
            <a:off x="6781800" y="2133600"/>
            <a:ext cx="762000" cy="762000"/>
            <a:chOff x="0" y="0"/>
            <a:chExt cx="762000" cy="762000"/>
          </a:xfrm>
        </p:grpSpPr>
        <p:sp>
          <p:nvSpPr>
            <p:cNvPr id="190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0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905" name="Group"/>
          <p:cNvGrpSpPr/>
          <p:nvPr/>
        </p:nvGrpSpPr>
        <p:grpSpPr>
          <a:xfrm>
            <a:off x="6781800" y="3657600"/>
            <a:ext cx="762000" cy="762000"/>
            <a:chOff x="0" y="0"/>
            <a:chExt cx="762000" cy="762000"/>
          </a:xfrm>
        </p:grpSpPr>
        <p:sp>
          <p:nvSpPr>
            <p:cNvPr id="190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0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908" name="Group"/>
          <p:cNvGrpSpPr/>
          <p:nvPr/>
        </p:nvGrpSpPr>
        <p:grpSpPr>
          <a:xfrm>
            <a:off x="8839200" y="2133600"/>
            <a:ext cx="762000" cy="762000"/>
            <a:chOff x="0" y="0"/>
            <a:chExt cx="762000" cy="762000"/>
          </a:xfrm>
        </p:grpSpPr>
        <p:sp>
          <p:nvSpPr>
            <p:cNvPr id="190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0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1911" name="Group"/>
          <p:cNvGrpSpPr/>
          <p:nvPr/>
        </p:nvGrpSpPr>
        <p:grpSpPr>
          <a:xfrm>
            <a:off x="8839200" y="3657600"/>
            <a:ext cx="762000" cy="762000"/>
            <a:chOff x="0" y="0"/>
            <a:chExt cx="762000" cy="762000"/>
          </a:xfrm>
        </p:grpSpPr>
        <p:sp>
          <p:nvSpPr>
            <p:cNvPr id="190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1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1994" name="Connection Line"/>
          <p:cNvSpPr/>
          <p:nvPr/>
        </p:nvSpPr>
        <p:spPr>
          <a:xfrm>
            <a:off x="3047999" y="2898775"/>
            <a:ext cx="1" cy="755650"/>
          </a:xfrm>
          <a:custGeom>
            <a:avLst/>
            <a:gdLst/>
            <a:ahLst/>
            <a:cxnLst>
              <a:cxn ang="0">
                <a:pos x="wd2" y="hd2"/>
              </a:cxn>
              <a:cxn ang="5400000">
                <a:pos x="wd2" y="hd2"/>
              </a:cxn>
              <a:cxn ang="10800000">
                <a:pos x="wd2" y="hd2"/>
              </a:cxn>
              <a:cxn ang="16200000">
                <a:pos x="wd2" y="hd2"/>
              </a:cxn>
            </a:cxnLst>
            <a:rect l="0" t="0" r="r" b="b"/>
            <a:pathLst>
              <a:path w="17225" h="21600" extrusionOk="0">
                <a:moveTo>
                  <a:pt x="2825" y="21600"/>
                </a:moveTo>
                <a:cubicBezTo>
                  <a:pt x="-4375" y="14400"/>
                  <a:pt x="2825" y="7200"/>
                  <a:pt x="17225" y="0"/>
                </a:cubicBezTo>
              </a:path>
            </a:pathLst>
          </a:custGeom>
          <a:ln w="28575">
            <a:solidFill>
              <a:srgbClr val="000000"/>
            </a:solidFill>
          </a:ln>
        </p:spPr>
        <p:txBody>
          <a:bodyPr/>
          <a:lstStyle/>
          <a:p>
            <a:endParaRPr/>
          </a:p>
        </p:txBody>
      </p:sp>
      <p:sp>
        <p:nvSpPr>
          <p:cNvPr id="1995"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996" name="Connection Line"/>
          <p:cNvSpPr/>
          <p:nvPr/>
        </p:nvSpPr>
        <p:spPr>
          <a:xfrm>
            <a:off x="5105400" y="2898774"/>
            <a:ext cx="0" cy="744539"/>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ln>
        </p:spPr>
        <p:txBody>
          <a:bodyPr/>
          <a:lstStyle/>
          <a:p>
            <a:endParaRPr/>
          </a:p>
        </p:txBody>
      </p:sp>
      <p:sp>
        <p:nvSpPr>
          <p:cNvPr id="1997" name="Connection Line"/>
          <p:cNvSpPr/>
          <p:nvPr/>
        </p:nvSpPr>
        <p:spPr>
          <a:xfrm>
            <a:off x="5422960" y="2749830"/>
            <a:ext cx="1422280" cy="10535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ln>
        </p:spPr>
        <p:txBody>
          <a:bodyPr/>
          <a:lstStyle/>
          <a:p>
            <a:endParaRPr/>
          </a:p>
        </p:txBody>
      </p:sp>
      <p:sp>
        <p:nvSpPr>
          <p:cNvPr id="1998" name="Connection Line"/>
          <p:cNvSpPr/>
          <p:nvPr/>
        </p:nvSpPr>
        <p:spPr>
          <a:xfrm>
            <a:off x="55006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1999" name="Connection Line"/>
          <p:cNvSpPr/>
          <p:nvPr/>
        </p:nvSpPr>
        <p:spPr>
          <a:xfrm>
            <a:off x="71628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000" name="Connection Line"/>
          <p:cNvSpPr/>
          <p:nvPr/>
        </p:nvSpPr>
        <p:spPr>
          <a:xfrm>
            <a:off x="7558087" y="2514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001"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002"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grpSp>
        <p:nvGrpSpPr>
          <p:cNvPr id="1923" name="Group"/>
          <p:cNvGrpSpPr/>
          <p:nvPr/>
        </p:nvGrpSpPr>
        <p:grpSpPr>
          <a:xfrm>
            <a:off x="2344234" y="5430718"/>
            <a:ext cx="685801" cy="609601"/>
            <a:chOff x="0" y="0"/>
            <a:chExt cx="685800" cy="609600"/>
          </a:xfrm>
        </p:grpSpPr>
        <p:sp>
          <p:nvSpPr>
            <p:cNvPr id="192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22" name="a"/>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a</a:t>
              </a:r>
            </a:p>
          </p:txBody>
        </p:sp>
      </p:grpSp>
      <p:sp>
        <p:nvSpPr>
          <p:cNvPr id="1924" name="Q:"/>
          <p:cNvSpPr txBox="1"/>
          <p:nvPr/>
        </p:nvSpPr>
        <p:spPr>
          <a:xfrm>
            <a:off x="1734852" y="5463480"/>
            <a:ext cx="532964"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sp>
        <p:nvSpPr>
          <p:cNvPr id="1925"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43</a:t>
            </a:fld>
            <a:endParaRPr/>
          </a:p>
        </p:txBody>
      </p:sp>
      <p:sp>
        <p:nvSpPr>
          <p:cNvPr id="1926"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1927" name="Line"/>
          <p:cNvSpPr/>
          <p:nvPr/>
        </p:nvSpPr>
        <p:spPr>
          <a:xfrm flipV="1">
            <a:off x="4670386"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grpSp>
        <p:nvGrpSpPr>
          <p:cNvPr id="1930" name="Group"/>
          <p:cNvGrpSpPr/>
          <p:nvPr/>
        </p:nvGrpSpPr>
        <p:grpSpPr>
          <a:xfrm>
            <a:off x="4331642" y="5430718"/>
            <a:ext cx="685801" cy="609601"/>
            <a:chOff x="0" y="0"/>
            <a:chExt cx="685800" cy="609600"/>
          </a:xfrm>
        </p:grpSpPr>
        <p:sp>
          <p:nvSpPr>
            <p:cNvPr id="192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29" name="a"/>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a</a:t>
              </a:r>
            </a:p>
          </p:txBody>
        </p:sp>
      </p:grpSp>
      <p:sp>
        <p:nvSpPr>
          <p:cNvPr id="1931" name="Group"/>
          <p:cNvSpPr/>
          <p:nvPr/>
        </p:nvSpPr>
        <p:spPr>
          <a:xfrm>
            <a:off x="5020221"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932" name="Group"/>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933"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934"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935"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936"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937"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1938"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1946" name="Group"/>
          <p:cNvGrpSpPr/>
          <p:nvPr/>
        </p:nvGrpSpPr>
        <p:grpSpPr>
          <a:xfrm>
            <a:off x="2895422" y="1676400"/>
            <a:ext cx="6523395" cy="3287278"/>
            <a:chOff x="0" y="0"/>
            <a:chExt cx="6523394" cy="3287276"/>
          </a:xfrm>
        </p:grpSpPr>
        <p:sp>
          <p:nvSpPr>
            <p:cNvPr id="1939"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1940"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1941"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1942"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1943"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1944"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1945"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grpSp>
        <p:nvGrpSpPr>
          <p:cNvPr id="1949" name="Group"/>
          <p:cNvGrpSpPr/>
          <p:nvPr/>
        </p:nvGrpSpPr>
        <p:grpSpPr>
          <a:xfrm>
            <a:off x="978381" y="2149384"/>
            <a:ext cx="762001" cy="762001"/>
            <a:chOff x="0" y="0"/>
            <a:chExt cx="762000" cy="762000"/>
          </a:xfrm>
        </p:grpSpPr>
        <p:sp>
          <p:nvSpPr>
            <p:cNvPr id="194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48" name="0"/>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0</a:t>
              </a:r>
            </a:p>
          </p:txBody>
        </p:sp>
      </p:grpSp>
      <p:grpSp>
        <p:nvGrpSpPr>
          <p:cNvPr id="1952" name="Group"/>
          <p:cNvGrpSpPr/>
          <p:nvPr/>
        </p:nvGrpSpPr>
        <p:grpSpPr>
          <a:xfrm>
            <a:off x="978381" y="3673384"/>
            <a:ext cx="762001" cy="762001"/>
            <a:chOff x="0" y="0"/>
            <a:chExt cx="762000" cy="762000"/>
          </a:xfrm>
        </p:grpSpPr>
        <p:sp>
          <p:nvSpPr>
            <p:cNvPr id="195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5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003" name="Connection Line"/>
          <p:cNvSpPr/>
          <p:nvPr/>
        </p:nvSpPr>
        <p:spPr>
          <a:xfrm>
            <a:off x="1359381" y="2914559"/>
            <a:ext cx="1" cy="744539"/>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1954" name="a"/>
          <p:cNvSpPr txBox="1"/>
          <p:nvPr/>
        </p:nvSpPr>
        <p:spPr>
          <a:xfrm>
            <a:off x="1063297" y="1590737"/>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1955" name="b"/>
          <p:cNvSpPr txBox="1"/>
          <p:nvPr/>
        </p:nvSpPr>
        <p:spPr>
          <a:xfrm>
            <a:off x="906171" y="315696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grpSp>
        <p:nvGrpSpPr>
          <p:cNvPr id="1989" name="Group"/>
          <p:cNvGrpSpPr/>
          <p:nvPr/>
        </p:nvGrpSpPr>
        <p:grpSpPr>
          <a:xfrm>
            <a:off x="2667000" y="2133600"/>
            <a:ext cx="6934200" cy="2286000"/>
            <a:chOff x="0" y="0"/>
            <a:chExt cx="6934200" cy="2286000"/>
          </a:xfrm>
        </p:grpSpPr>
        <p:grpSp>
          <p:nvGrpSpPr>
            <p:cNvPr id="1958" name="Group"/>
            <p:cNvGrpSpPr/>
            <p:nvPr/>
          </p:nvGrpSpPr>
          <p:grpSpPr>
            <a:xfrm>
              <a:off x="0" y="0"/>
              <a:ext cx="762000" cy="762000"/>
              <a:chOff x="0" y="0"/>
              <a:chExt cx="762000" cy="762000"/>
            </a:xfrm>
          </p:grpSpPr>
          <p:sp>
            <p:nvSpPr>
              <p:cNvPr id="195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1957"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961" name="Group"/>
            <p:cNvGrpSpPr/>
            <p:nvPr/>
          </p:nvGrpSpPr>
          <p:grpSpPr>
            <a:xfrm>
              <a:off x="0" y="1524000"/>
              <a:ext cx="762000" cy="762000"/>
              <a:chOff x="0" y="0"/>
              <a:chExt cx="762000" cy="762000"/>
            </a:xfrm>
          </p:grpSpPr>
          <p:sp>
            <p:nvSpPr>
              <p:cNvPr id="195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60"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964" name="Group"/>
            <p:cNvGrpSpPr/>
            <p:nvPr/>
          </p:nvGrpSpPr>
          <p:grpSpPr>
            <a:xfrm>
              <a:off x="2057400" y="0"/>
              <a:ext cx="762000" cy="762000"/>
              <a:chOff x="0" y="0"/>
              <a:chExt cx="762000" cy="762000"/>
            </a:xfrm>
          </p:grpSpPr>
          <p:sp>
            <p:nvSpPr>
              <p:cNvPr id="196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63"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1967" name="Group"/>
            <p:cNvGrpSpPr/>
            <p:nvPr/>
          </p:nvGrpSpPr>
          <p:grpSpPr>
            <a:xfrm>
              <a:off x="2057400" y="1524000"/>
              <a:ext cx="762000" cy="762000"/>
              <a:chOff x="0" y="0"/>
              <a:chExt cx="762000" cy="762000"/>
            </a:xfrm>
          </p:grpSpPr>
          <p:sp>
            <p:nvSpPr>
              <p:cNvPr id="196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66"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1970" name="Group"/>
            <p:cNvGrpSpPr/>
            <p:nvPr/>
          </p:nvGrpSpPr>
          <p:grpSpPr>
            <a:xfrm>
              <a:off x="4114800" y="0"/>
              <a:ext cx="762000" cy="762000"/>
              <a:chOff x="0" y="0"/>
              <a:chExt cx="762000" cy="762000"/>
            </a:xfrm>
          </p:grpSpPr>
          <p:sp>
            <p:nvSpPr>
              <p:cNvPr id="196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6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973" name="Group"/>
            <p:cNvGrpSpPr/>
            <p:nvPr/>
          </p:nvGrpSpPr>
          <p:grpSpPr>
            <a:xfrm>
              <a:off x="4114800" y="1524000"/>
              <a:ext cx="762000" cy="762000"/>
              <a:chOff x="0" y="0"/>
              <a:chExt cx="762000" cy="762000"/>
            </a:xfrm>
          </p:grpSpPr>
          <p:sp>
            <p:nvSpPr>
              <p:cNvPr id="197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72"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1976" name="Group"/>
            <p:cNvGrpSpPr/>
            <p:nvPr/>
          </p:nvGrpSpPr>
          <p:grpSpPr>
            <a:xfrm>
              <a:off x="6172200" y="0"/>
              <a:ext cx="762000" cy="762000"/>
              <a:chOff x="0" y="0"/>
              <a:chExt cx="762000" cy="762000"/>
            </a:xfrm>
          </p:grpSpPr>
          <p:sp>
            <p:nvSpPr>
              <p:cNvPr id="197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75"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1979" name="Group"/>
            <p:cNvGrpSpPr/>
            <p:nvPr/>
          </p:nvGrpSpPr>
          <p:grpSpPr>
            <a:xfrm>
              <a:off x="6172200" y="1524000"/>
              <a:ext cx="762000" cy="762000"/>
              <a:chOff x="0" y="0"/>
              <a:chExt cx="762000" cy="762000"/>
            </a:xfrm>
          </p:grpSpPr>
          <p:sp>
            <p:nvSpPr>
              <p:cNvPr id="197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78"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2004" name="Connection Line"/>
            <p:cNvSpPr/>
            <p:nvPr/>
          </p:nvSpPr>
          <p:spPr>
            <a:xfrm>
              <a:off x="380999" y="765175"/>
              <a:ext cx="1" cy="755650"/>
            </a:xfrm>
            <a:custGeom>
              <a:avLst/>
              <a:gdLst/>
              <a:ahLst/>
              <a:cxnLst>
                <a:cxn ang="0">
                  <a:pos x="wd2" y="hd2"/>
                </a:cxn>
                <a:cxn ang="5400000">
                  <a:pos x="wd2" y="hd2"/>
                </a:cxn>
                <a:cxn ang="10800000">
                  <a:pos x="wd2" y="hd2"/>
                </a:cxn>
                <a:cxn ang="16200000">
                  <a:pos x="wd2" y="hd2"/>
                </a:cxn>
              </a:cxnLst>
              <a:rect l="0" t="0" r="r" b="b"/>
              <a:pathLst>
                <a:path w="11902" h="21600" extrusionOk="0">
                  <a:moveTo>
                    <a:pt x="4702" y="21600"/>
                  </a:moveTo>
                  <a:cubicBezTo>
                    <a:pt x="4702" y="14400"/>
                    <a:pt x="-9698" y="7200"/>
                    <a:pt x="11902" y="0"/>
                  </a:cubicBezTo>
                </a:path>
              </a:pathLst>
            </a:custGeom>
            <a:noFill/>
            <a:ln w="76200" cap="flat">
              <a:solidFill>
                <a:srgbClr val="44546A"/>
              </a:solidFill>
              <a:prstDash val="solid"/>
              <a:round/>
            </a:ln>
            <a:effectLst/>
          </p:spPr>
          <p:txBody>
            <a:bodyPr/>
            <a:lstStyle/>
            <a:p>
              <a:endParaRPr/>
            </a:p>
          </p:txBody>
        </p:sp>
        <p:sp>
          <p:nvSpPr>
            <p:cNvPr id="2005" name="Connection Line"/>
            <p:cNvSpPr/>
            <p:nvPr/>
          </p:nvSpPr>
          <p:spPr>
            <a:xfrm>
              <a:off x="765174" y="381000"/>
              <a:ext cx="1289052"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0"/>
                    <a:pt x="14400" y="0"/>
                    <a:pt x="21600" y="21600"/>
                  </a:cubicBezTo>
                </a:path>
              </a:pathLst>
            </a:custGeom>
            <a:noFill/>
            <a:ln w="76200" cap="flat">
              <a:solidFill>
                <a:srgbClr val="44546A"/>
              </a:solidFill>
              <a:prstDash val="solid"/>
              <a:round/>
            </a:ln>
            <a:effectLst/>
          </p:spPr>
          <p:txBody>
            <a:bodyPr/>
            <a:lstStyle/>
            <a:p>
              <a:endParaRPr/>
            </a:p>
          </p:txBody>
        </p:sp>
        <p:sp>
          <p:nvSpPr>
            <p:cNvPr id="2006" name="Connection Line"/>
            <p:cNvSpPr/>
            <p:nvPr/>
          </p:nvSpPr>
          <p:spPr>
            <a:xfrm>
              <a:off x="24384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noFill/>
            <a:ln w="76200" cap="flat">
              <a:solidFill>
                <a:srgbClr val="44546A"/>
              </a:solidFill>
              <a:prstDash val="solid"/>
              <a:round/>
            </a:ln>
            <a:effectLst/>
          </p:spPr>
          <p:txBody>
            <a:bodyPr/>
            <a:lstStyle/>
            <a:p>
              <a:endParaRPr/>
            </a:p>
          </p:txBody>
        </p:sp>
        <p:sp>
          <p:nvSpPr>
            <p:cNvPr id="2007" name="Connection Line"/>
            <p:cNvSpPr/>
            <p:nvPr/>
          </p:nvSpPr>
          <p:spPr>
            <a:xfrm>
              <a:off x="2746973" y="6095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noFill/>
            <a:ln w="76200" cap="flat">
              <a:solidFill>
                <a:srgbClr val="44546A"/>
              </a:solidFill>
              <a:prstDash val="solid"/>
              <a:round/>
            </a:ln>
            <a:effectLst/>
          </p:spPr>
          <p:txBody>
            <a:bodyPr/>
            <a:lstStyle/>
            <a:p>
              <a:endParaRPr/>
            </a:p>
          </p:txBody>
        </p:sp>
        <p:sp>
          <p:nvSpPr>
            <p:cNvPr id="2008" name="Connection Line"/>
            <p:cNvSpPr/>
            <p:nvPr/>
          </p:nvSpPr>
          <p:spPr>
            <a:xfrm>
              <a:off x="2822574" y="19050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noFill/>
            <a:ln w="76200" cap="flat">
              <a:solidFill>
                <a:srgbClr val="44546A"/>
              </a:solidFill>
              <a:prstDash val="solid"/>
              <a:round/>
            </a:ln>
            <a:effectLst/>
          </p:spPr>
          <p:txBody>
            <a:bodyPr/>
            <a:lstStyle/>
            <a:p>
              <a:endParaRPr/>
            </a:p>
          </p:txBody>
        </p:sp>
        <p:sp>
          <p:nvSpPr>
            <p:cNvPr id="2009" name="Connection Line"/>
            <p:cNvSpPr/>
            <p:nvPr/>
          </p:nvSpPr>
          <p:spPr>
            <a:xfrm>
              <a:off x="44958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noFill/>
            <a:ln w="28575" cap="flat">
              <a:solidFill>
                <a:srgbClr val="000000"/>
              </a:solidFill>
              <a:prstDash val="solid"/>
              <a:round/>
            </a:ln>
            <a:effectLst/>
          </p:spPr>
          <p:txBody>
            <a:bodyPr/>
            <a:lstStyle/>
            <a:p>
              <a:endParaRPr/>
            </a:p>
          </p:txBody>
        </p:sp>
        <p:sp>
          <p:nvSpPr>
            <p:cNvPr id="2010" name="Connection Line"/>
            <p:cNvSpPr/>
            <p:nvPr/>
          </p:nvSpPr>
          <p:spPr>
            <a:xfrm>
              <a:off x="4879974" y="381000"/>
              <a:ext cx="1289051"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0"/>
                    <a:pt x="14400" y="0"/>
                    <a:pt x="21600" y="21600"/>
                  </a:cubicBezTo>
                </a:path>
              </a:pathLst>
            </a:custGeom>
            <a:noFill/>
            <a:ln w="76200" cap="flat">
              <a:solidFill>
                <a:srgbClr val="44546A"/>
              </a:solidFill>
              <a:prstDash val="solid"/>
              <a:round/>
            </a:ln>
            <a:effectLst/>
          </p:spPr>
          <p:txBody>
            <a:bodyPr/>
            <a:lstStyle/>
            <a:p>
              <a:endParaRPr/>
            </a:p>
          </p:txBody>
        </p:sp>
        <p:sp>
          <p:nvSpPr>
            <p:cNvPr id="2011" name="Connection Line"/>
            <p:cNvSpPr/>
            <p:nvPr/>
          </p:nvSpPr>
          <p:spPr>
            <a:xfrm>
              <a:off x="4879974" y="19050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noFill/>
            <a:ln w="76200" cap="flat">
              <a:solidFill>
                <a:srgbClr val="44546A"/>
              </a:solidFill>
              <a:prstDash val="solid"/>
              <a:round/>
            </a:ln>
            <a:effectLst/>
          </p:spPr>
          <p:txBody>
            <a:bodyPr/>
            <a:lstStyle/>
            <a:p>
              <a:endParaRPr/>
            </a:p>
          </p:txBody>
        </p:sp>
        <p:sp>
          <p:nvSpPr>
            <p:cNvPr id="2012" name="Connection Line"/>
            <p:cNvSpPr/>
            <p:nvPr/>
          </p:nvSpPr>
          <p:spPr>
            <a:xfrm>
              <a:off x="65532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noFill/>
            <a:ln w="28575" cap="flat">
              <a:solidFill>
                <a:srgbClr val="000000"/>
              </a:solidFill>
              <a:prstDash val="solid"/>
              <a:round/>
            </a:ln>
            <a:effectLst/>
          </p:spPr>
          <p:txBody>
            <a:bodyPr/>
            <a:lstStyle/>
            <a:p>
              <a:endParaRPr/>
            </a:p>
          </p:txBody>
        </p:sp>
      </p:grpSp>
      <p:grpSp>
        <p:nvGrpSpPr>
          <p:cNvPr id="1992" name="Group"/>
          <p:cNvGrpSpPr/>
          <p:nvPr/>
        </p:nvGrpSpPr>
        <p:grpSpPr>
          <a:xfrm>
            <a:off x="5017442" y="5430718"/>
            <a:ext cx="685801" cy="609601"/>
            <a:chOff x="0" y="0"/>
            <a:chExt cx="685800" cy="609600"/>
          </a:xfrm>
        </p:grpSpPr>
        <p:sp>
          <p:nvSpPr>
            <p:cNvPr id="1990"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1991" name="b"/>
            <p:cNvSpPr/>
            <p:nvPr/>
          </p:nvSpPr>
          <p:spPr>
            <a:xfrm>
              <a:off x="159253" y="60258"/>
              <a:ext cx="308259"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b</a:t>
              </a:r>
            </a:p>
          </p:txBody>
        </p:sp>
      </p:grpSp>
      <p:sp>
        <p:nvSpPr>
          <p:cNvPr id="2013" name="Connection Line"/>
          <p:cNvSpPr/>
          <p:nvPr/>
        </p:nvSpPr>
        <p:spPr>
          <a:xfrm>
            <a:off x="4597524" y="5126069"/>
            <a:ext cx="832446" cy="263313"/>
          </a:xfrm>
          <a:custGeom>
            <a:avLst/>
            <a:gdLst/>
            <a:ahLst/>
            <a:cxnLst>
              <a:cxn ang="0">
                <a:pos x="wd2" y="hd2"/>
              </a:cxn>
              <a:cxn ang="5400000">
                <a:pos x="wd2" y="hd2"/>
              </a:cxn>
              <a:cxn ang="10800000">
                <a:pos x="wd2" y="hd2"/>
              </a:cxn>
              <a:cxn ang="16200000">
                <a:pos x="wd2" y="hd2"/>
              </a:cxn>
            </a:cxnLst>
            <a:rect l="0" t="0" r="r" b="b"/>
            <a:pathLst>
              <a:path w="21600" h="16201" extrusionOk="0">
                <a:moveTo>
                  <a:pt x="0" y="15731"/>
                </a:moveTo>
                <a:cubicBezTo>
                  <a:pt x="7694" y="-5399"/>
                  <a:pt x="14894" y="-5242"/>
                  <a:pt x="21600" y="16201"/>
                </a:cubicBezTo>
              </a:path>
            </a:pathLst>
          </a:custGeom>
          <a:ln w="38100">
            <a:solidFill>
              <a:schemeClr val="accent1"/>
            </a:solidFill>
            <a:miter/>
            <a:tailEnd type="stealth"/>
          </a:ln>
        </p:spPr>
        <p:txBody>
          <a:bodyPr/>
          <a:lstStyle/>
          <a:p>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Q:"/>
          <p:cNvSpPr txBox="1"/>
          <p:nvPr/>
        </p:nvSpPr>
        <p:spPr>
          <a:xfrm>
            <a:off x="1479079" y="5461790"/>
            <a:ext cx="532964"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3200" b="1" i="1">
                <a:latin typeface="Times New Roman"/>
                <a:ea typeface="Times New Roman"/>
                <a:cs typeface="Times New Roman"/>
                <a:sym typeface="Times New Roman"/>
              </a:defRPr>
            </a:lvl1pPr>
          </a:lstStyle>
          <a:p>
            <a:pPr>
              <a:defRPr sz="2000" b="0">
                <a:latin typeface="Arial"/>
                <a:ea typeface="Arial"/>
                <a:cs typeface="Arial"/>
                <a:sym typeface="Arial"/>
              </a:defRPr>
            </a:pPr>
            <a:r>
              <a:rPr sz="3200" b="1">
                <a:latin typeface="Times New Roman"/>
                <a:ea typeface="Times New Roman"/>
                <a:cs typeface="Times New Roman"/>
                <a:sym typeface="Times New Roman"/>
              </a:rPr>
              <a:t>Q:</a:t>
            </a:r>
          </a:p>
        </p:txBody>
      </p:sp>
      <p:grpSp>
        <p:nvGrpSpPr>
          <p:cNvPr id="2018" name="Group"/>
          <p:cNvGrpSpPr/>
          <p:nvPr/>
        </p:nvGrpSpPr>
        <p:grpSpPr>
          <a:xfrm>
            <a:off x="2088461" y="5429028"/>
            <a:ext cx="685801" cy="609601"/>
            <a:chOff x="0" y="0"/>
            <a:chExt cx="685800" cy="609600"/>
          </a:xfrm>
        </p:grpSpPr>
        <p:sp>
          <p:nvSpPr>
            <p:cNvPr id="2016"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17" name="a"/>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a</a:t>
              </a:r>
            </a:p>
          </p:txBody>
        </p:sp>
      </p:grpSp>
      <p:grpSp>
        <p:nvGrpSpPr>
          <p:cNvPr id="2021" name="Group"/>
          <p:cNvGrpSpPr/>
          <p:nvPr/>
        </p:nvGrpSpPr>
        <p:grpSpPr>
          <a:xfrm>
            <a:off x="2774261" y="5429028"/>
            <a:ext cx="685801" cy="609601"/>
            <a:chOff x="0" y="0"/>
            <a:chExt cx="685800" cy="609600"/>
          </a:xfrm>
        </p:grpSpPr>
        <p:sp>
          <p:nvSpPr>
            <p:cNvPr id="201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20" name="b"/>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b</a:t>
              </a:r>
            </a:p>
          </p:txBody>
        </p:sp>
      </p:grpSp>
      <p:sp>
        <p:nvSpPr>
          <p:cNvPr id="2022" name="Breadth-First Search: Example"/>
          <p:cNvSpPr txBox="1">
            <a:spLocks noGrp="1"/>
          </p:cNvSpPr>
          <p:nvPr>
            <p:ph type="title"/>
          </p:nvPr>
        </p:nvSpPr>
        <p:spPr>
          <a:xfrm>
            <a:off x="838200" y="365125"/>
            <a:ext cx="10515600" cy="981354"/>
          </a:xfrm>
          <a:prstGeom prst="rect">
            <a:avLst/>
          </a:prstGeom>
        </p:spPr>
        <p:txBody>
          <a:bodyPr/>
          <a:lstStyle/>
          <a:p>
            <a:r>
              <a:t>Breadth-First Search: Example</a:t>
            </a:r>
          </a:p>
        </p:txBody>
      </p:sp>
      <p:grpSp>
        <p:nvGrpSpPr>
          <p:cNvPr id="2025" name="Group"/>
          <p:cNvGrpSpPr/>
          <p:nvPr/>
        </p:nvGrpSpPr>
        <p:grpSpPr>
          <a:xfrm>
            <a:off x="2667000" y="2133600"/>
            <a:ext cx="762000" cy="762000"/>
            <a:chOff x="0" y="0"/>
            <a:chExt cx="762000" cy="762000"/>
          </a:xfrm>
        </p:grpSpPr>
        <p:sp>
          <p:nvSpPr>
            <p:cNvPr id="202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202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028" name="Group"/>
          <p:cNvGrpSpPr/>
          <p:nvPr/>
        </p:nvGrpSpPr>
        <p:grpSpPr>
          <a:xfrm>
            <a:off x="2667000" y="3657600"/>
            <a:ext cx="762000" cy="762000"/>
            <a:chOff x="0" y="0"/>
            <a:chExt cx="762000" cy="762000"/>
          </a:xfrm>
        </p:grpSpPr>
        <p:sp>
          <p:nvSpPr>
            <p:cNvPr id="202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2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031" name="Group"/>
          <p:cNvGrpSpPr/>
          <p:nvPr/>
        </p:nvGrpSpPr>
        <p:grpSpPr>
          <a:xfrm>
            <a:off x="4724400" y="2133600"/>
            <a:ext cx="762000" cy="762000"/>
            <a:chOff x="0" y="0"/>
            <a:chExt cx="762000" cy="762000"/>
          </a:xfrm>
        </p:grpSpPr>
        <p:sp>
          <p:nvSpPr>
            <p:cNvPr id="202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030"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034" name="Group"/>
          <p:cNvGrpSpPr/>
          <p:nvPr/>
        </p:nvGrpSpPr>
        <p:grpSpPr>
          <a:xfrm>
            <a:off x="4724400" y="3657600"/>
            <a:ext cx="762000" cy="762000"/>
            <a:chOff x="0" y="0"/>
            <a:chExt cx="762000" cy="762000"/>
          </a:xfrm>
        </p:grpSpPr>
        <p:sp>
          <p:nvSpPr>
            <p:cNvPr id="203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3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037" name="Group"/>
          <p:cNvGrpSpPr/>
          <p:nvPr/>
        </p:nvGrpSpPr>
        <p:grpSpPr>
          <a:xfrm>
            <a:off x="6781800" y="2133600"/>
            <a:ext cx="762000" cy="762000"/>
            <a:chOff x="0" y="0"/>
            <a:chExt cx="762000" cy="762000"/>
          </a:xfrm>
        </p:grpSpPr>
        <p:sp>
          <p:nvSpPr>
            <p:cNvPr id="203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3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040" name="Group"/>
          <p:cNvGrpSpPr/>
          <p:nvPr/>
        </p:nvGrpSpPr>
        <p:grpSpPr>
          <a:xfrm>
            <a:off x="6781800" y="3657600"/>
            <a:ext cx="762000" cy="762000"/>
            <a:chOff x="0" y="0"/>
            <a:chExt cx="762000" cy="762000"/>
          </a:xfrm>
        </p:grpSpPr>
        <p:sp>
          <p:nvSpPr>
            <p:cNvPr id="203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3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043" name="Group"/>
          <p:cNvGrpSpPr/>
          <p:nvPr/>
        </p:nvGrpSpPr>
        <p:grpSpPr>
          <a:xfrm>
            <a:off x="8839200" y="2133600"/>
            <a:ext cx="762000" cy="762000"/>
            <a:chOff x="0" y="0"/>
            <a:chExt cx="762000" cy="762000"/>
          </a:xfrm>
        </p:grpSpPr>
        <p:sp>
          <p:nvSpPr>
            <p:cNvPr id="204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4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046" name="Group"/>
          <p:cNvGrpSpPr/>
          <p:nvPr/>
        </p:nvGrpSpPr>
        <p:grpSpPr>
          <a:xfrm>
            <a:off x="8839200" y="3657600"/>
            <a:ext cx="762000" cy="762000"/>
            <a:chOff x="0" y="0"/>
            <a:chExt cx="762000" cy="762000"/>
          </a:xfrm>
        </p:grpSpPr>
        <p:sp>
          <p:nvSpPr>
            <p:cNvPr id="204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4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144" name="Connection Line"/>
          <p:cNvSpPr/>
          <p:nvPr/>
        </p:nvSpPr>
        <p:spPr>
          <a:xfrm>
            <a:off x="3047999" y="2898775"/>
            <a:ext cx="1" cy="755650"/>
          </a:xfrm>
          <a:custGeom>
            <a:avLst/>
            <a:gdLst/>
            <a:ahLst/>
            <a:cxnLst>
              <a:cxn ang="0">
                <a:pos x="wd2" y="hd2"/>
              </a:cxn>
              <a:cxn ang="5400000">
                <a:pos x="wd2" y="hd2"/>
              </a:cxn>
              <a:cxn ang="10800000">
                <a:pos x="wd2" y="hd2"/>
              </a:cxn>
              <a:cxn ang="16200000">
                <a:pos x="wd2" y="hd2"/>
              </a:cxn>
            </a:cxnLst>
            <a:rect l="0" t="0" r="r" b="b"/>
            <a:pathLst>
              <a:path w="17225" h="21600" extrusionOk="0">
                <a:moveTo>
                  <a:pt x="2825" y="21600"/>
                </a:moveTo>
                <a:cubicBezTo>
                  <a:pt x="-4375" y="14400"/>
                  <a:pt x="2825" y="7200"/>
                  <a:pt x="17225" y="0"/>
                </a:cubicBezTo>
              </a:path>
            </a:pathLst>
          </a:custGeom>
          <a:ln w="28575">
            <a:solidFill>
              <a:srgbClr val="000000"/>
            </a:solidFill>
          </a:ln>
        </p:spPr>
        <p:txBody>
          <a:bodyPr/>
          <a:lstStyle/>
          <a:p>
            <a:endParaRPr/>
          </a:p>
        </p:txBody>
      </p:sp>
      <p:sp>
        <p:nvSpPr>
          <p:cNvPr id="2145" name="Connection Line"/>
          <p:cNvSpPr/>
          <p:nvPr/>
        </p:nvSpPr>
        <p:spPr>
          <a:xfrm>
            <a:off x="3432174" y="25146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146" name="Connection Line"/>
          <p:cNvSpPr/>
          <p:nvPr/>
        </p:nvSpPr>
        <p:spPr>
          <a:xfrm>
            <a:off x="5105400" y="2898774"/>
            <a:ext cx="0" cy="744539"/>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ln>
        </p:spPr>
        <p:txBody>
          <a:bodyPr/>
          <a:lstStyle/>
          <a:p>
            <a:endParaRPr/>
          </a:p>
        </p:txBody>
      </p:sp>
      <p:sp>
        <p:nvSpPr>
          <p:cNvPr id="2147" name="Connection Line"/>
          <p:cNvSpPr/>
          <p:nvPr/>
        </p:nvSpPr>
        <p:spPr>
          <a:xfrm>
            <a:off x="5422960" y="2749830"/>
            <a:ext cx="1422280" cy="10535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ln>
        </p:spPr>
        <p:txBody>
          <a:bodyPr/>
          <a:lstStyle/>
          <a:p>
            <a:endParaRPr/>
          </a:p>
        </p:txBody>
      </p:sp>
      <p:sp>
        <p:nvSpPr>
          <p:cNvPr id="2148" name="Connection Line"/>
          <p:cNvSpPr/>
          <p:nvPr/>
        </p:nvSpPr>
        <p:spPr>
          <a:xfrm>
            <a:off x="55006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149" name="Connection Line"/>
          <p:cNvSpPr/>
          <p:nvPr/>
        </p:nvSpPr>
        <p:spPr>
          <a:xfrm>
            <a:off x="71628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150" name="Connection Line"/>
          <p:cNvSpPr/>
          <p:nvPr/>
        </p:nvSpPr>
        <p:spPr>
          <a:xfrm>
            <a:off x="7558087" y="2514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151"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152"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05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44</a:t>
            </a:fld>
            <a:endParaRPr/>
          </a:p>
        </p:txBody>
      </p:sp>
      <p:sp>
        <p:nvSpPr>
          <p:cNvPr id="2057"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2058" name="Line"/>
          <p:cNvSpPr/>
          <p:nvPr/>
        </p:nvSpPr>
        <p:spPr>
          <a:xfrm flipV="1">
            <a:off x="5359871" y="6076846"/>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grpSp>
        <p:nvGrpSpPr>
          <p:cNvPr id="2061" name="Group"/>
          <p:cNvGrpSpPr/>
          <p:nvPr/>
        </p:nvGrpSpPr>
        <p:grpSpPr>
          <a:xfrm>
            <a:off x="4331642" y="5430718"/>
            <a:ext cx="685801" cy="609601"/>
            <a:chOff x="0" y="0"/>
            <a:chExt cx="685800" cy="609600"/>
          </a:xfrm>
        </p:grpSpPr>
        <p:sp>
          <p:nvSpPr>
            <p:cNvPr id="205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60" name="a"/>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a</a:t>
              </a:r>
            </a:p>
          </p:txBody>
        </p:sp>
      </p:grpSp>
      <p:sp>
        <p:nvSpPr>
          <p:cNvPr id="2062" name="Group"/>
          <p:cNvSpPr/>
          <p:nvPr/>
        </p:nvSpPr>
        <p:spPr>
          <a:xfrm>
            <a:off x="5020221"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063" name="Group"/>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064"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065"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066"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067"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068"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069"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2077" name="Group"/>
          <p:cNvGrpSpPr/>
          <p:nvPr/>
        </p:nvGrpSpPr>
        <p:grpSpPr>
          <a:xfrm>
            <a:off x="2895422" y="1676400"/>
            <a:ext cx="6523395" cy="3287278"/>
            <a:chOff x="0" y="0"/>
            <a:chExt cx="6523394" cy="3287276"/>
          </a:xfrm>
        </p:grpSpPr>
        <p:sp>
          <p:nvSpPr>
            <p:cNvPr id="2070"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071"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072"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073"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074"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075"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076"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grpSp>
        <p:nvGrpSpPr>
          <p:cNvPr id="2080" name="Group"/>
          <p:cNvGrpSpPr/>
          <p:nvPr/>
        </p:nvGrpSpPr>
        <p:grpSpPr>
          <a:xfrm>
            <a:off x="978381" y="2149384"/>
            <a:ext cx="762001" cy="762001"/>
            <a:chOff x="0" y="0"/>
            <a:chExt cx="762000" cy="762000"/>
          </a:xfrm>
        </p:grpSpPr>
        <p:sp>
          <p:nvSpPr>
            <p:cNvPr id="207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79" name="0"/>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0</a:t>
              </a:r>
            </a:p>
          </p:txBody>
        </p:sp>
      </p:grpSp>
      <p:sp>
        <p:nvSpPr>
          <p:cNvPr id="2081" name="Group"/>
          <p:cNvSpPr/>
          <p:nvPr/>
        </p:nvSpPr>
        <p:spPr>
          <a:xfrm>
            <a:off x="978381" y="3673384"/>
            <a:ext cx="762001" cy="762001"/>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pPr algn="ctr">
              <a:defRPr sz="2000" i="1">
                <a:latin typeface="Arial"/>
                <a:ea typeface="Arial"/>
                <a:cs typeface="Arial"/>
                <a:sym typeface="Arial"/>
              </a:defRPr>
            </a:pPr>
            <a:endParaRPr/>
          </a:p>
        </p:txBody>
      </p:sp>
      <p:sp>
        <p:nvSpPr>
          <p:cNvPr id="2153" name="Connection Line"/>
          <p:cNvSpPr/>
          <p:nvPr/>
        </p:nvSpPr>
        <p:spPr>
          <a:xfrm>
            <a:off x="1359381" y="2914559"/>
            <a:ext cx="1"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083" name="a"/>
          <p:cNvSpPr txBox="1"/>
          <p:nvPr/>
        </p:nvSpPr>
        <p:spPr>
          <a:xfrm>
            <a:off x="1063297" y="1590737"/>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084" name="b"/>
          <p:cNvSpPr txBox="1"/>
          <p:nvPr/>
        </p:nvSpPr>
        <p:spPr>
          <a:xfrm>
            <a:off x="906171" y="315696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grpSp>
        <p:nvGrpSpPr>
          <p:cNvPr id="2118" name="Group"/>
          <p:cNvGrpSpPr/>
          <p:nvPr/>
        </p:nvGrpSpPr>
        <p:grpSpPr>
          <a:xfrm>
            <a:off x="2667000" y="2133600"/>
            <a:ext cx="6934200" cy="2286000"/>
            <a:chOff x="0" y="0"/>
            <a:chExt cx="6934200" cy="2286000"/>
          </a:xfrm>
        </p:grpSpPr>
        <p:grpSp>
          <p:nvGrpSpPr>
            <p:cNvPr id="2087" name="Group"/>
            <p:cNvGrpSpPr/>
            <p:nvPr/>
          </p:nvGrpSpPr>
          <p:grpSpPr>
            <a:xfrm>
              <a:off x="0" y="0"/>
              <a:ext cx="762000" cy="762000"/>
              <a:chOff x="0" y="0"/>
              <a:chExt cx="762000" cy="762000"/>
            </a:xfrm>
          </p:grpSpPr>
          <p:sp>
            <p:nvSpPr>
              <p:cNvPr id="208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2086"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090" name="Group"/>
            <p:cNvGrpSpPr/>
            <p:nvPr/>
          </p:nvGrpSpPr>
          <p:grpSpPr>
            <a:xfrm>
              <a:off x="0" y="1524000"/>
              <a:ext cx="762000" cy="762000"/>
              <a:chOff x="0" y="0"/>
              <a:chExt cx="762000" cy="762000"/>
            </a:xfrm>
          </p:grpSpPr>
          <p:sp>
            <p:nvSpPr>
              <p:cNvPr id="208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8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093" name="Group"/>
            <p:cNvGrpSpPr/>
            <p:nvPr/>
          </p:nvGrpSpPr>
          <p:grpSpPr>
            <a:xfrm>
              <a:off x="2057400" y="0"/>
              <a:ext cx="762000" cy="762000"/>
              <a:chOff x="0" y="0"/>
              <a:chExt cx="762000" cy="762000"/>
            </a:xfrm>
          </p:grpSpPr>
          <p:sp>
            <p:nvSpPr>
              <p:cNvPr id="209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92"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096" name="Group"/>
            <p:cNvGrpSpPr/>
            <p:nvPr/>
          </p:nvGrpSpPr>
          <p:grpSpPr>
            <a:xfrm>
              <a:off x="2057400" y="1524000"/>
              <a:ext cx="762000" cy="762000"/>
              <a:chOff x="0" y="0"/>
              <a:chExt cx="762000" cy="762000"/>
            </a:xfrm>
          </p:grpSpPr>
          <p:sp>
            <p:nvSpPr>
              <p:cNvPr id="209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95"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099" name="Group"/>
            <p:cNvGrpSpPr/>
            <p:nvPr/>
          </p:nvGrpSpPr>
          <p:grpSpPr>
            <a:xfrm>
              <a:off x="4114800" y="0"/>
              <a:ext cx="762000" cy="762000"/>
              <a:chOff x="0" y="0"/>
              <a:chExt cx="762000" cy="762000"/>
            </a:xfrm>
          </p:grpSpPr>
          <p:sp>
            <p:nvSpPr>
              <p:cNvPr id="209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098"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102" name="Group"/>
            <p:cNvGrpSpPr/>
            <p:nvPr/>
          </p:nvGrpSpPr>
          <p:grpSpPr>
            <a:xfrm>
              <a:off x="4114800" y="1524000"/>
              <a:ext cx="762000" cy="762000"/>
              <a:chOff x="0" y="0"/>
              <a:chExt cx="762000" cy="762000"/>
            </a:xfrm>
          </p:grpSpPr>
          <p:sp>
            <p:nvSpPr>
              <p:cNvPr id="210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101"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105" name="Group"/>
            <p:cNvGrpSpPr/>
            <p:nvPr/>
          </p:nvGrpSpPr>
          <p:grpSpPr>
            <a:xfrm>
              <a:off x="6172200" y="0"/>
              <a:ext cx="762000" cy="762000"/>
              <a:chOff x="0" y="0"/>
              <a:chExt cx="762000" cy="762000"/>
            </a:xfrm>
          </p:grpSpPr>
          <p:sp>
            <p:nvSpPr>
              <p:cNvPr id="210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104"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2108" name="Group"/>
            <p:cNvGrpSpPr/>
            <p:nvPr/>
          </p:nvGrpSpPr>
          <p:grpSpPr>
            <a:xfrm>
              <a:off x="6172200" y="1524000"/>
              <a:ext cx="762000" cy="762000"/>
              <a:chOff x="0" y="0"/>
              <a:chExt cx="762000" cy="762000"/>
            </a:xfrm>
          </p:grpSpPr>
          <p:sp>
            <p:nvSpPr>
              <p:cNvPr id="210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107"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2154" name="Connection Line"/>
            <p:cNvSpPr/>
            <p:nvPr/>
          </p:nvSpPr>
          <p:spPr>
            <a:xfrm>
              <a:off x="380999" y="765175"/>
              <a:ext cx="1" cy="755650"/>
            </a:xfrm>
            <a:custGeom>
              <a:avLst/>
              <a:gdLst/>
              <a:ahLst/>
              <a:cxnLst>
                <a:cxn ang="0">
                  <a:pos x="wd2" y="hd2"/>
                </a:cxn>
                <a:cxn ang="5400000">
                  <a:pos x="wd2" y="hd2"/>
                </a:cxn>
                <a:cxn ang="10800000">
                  <a:pos x="wd2" y="hd2"/>
                </a:cxn>
                <a:cxn ang="16200000">
                  <a:pos x="wd2" y="hd2"/>
                </a:cxn>
              </a:cxnLst>
              <a:rect l="0" t="0" r="r" b="b"/>
              <a:pathLst>
                <a:path w="11902" h="21600" extrusionOk="0">
                  <a:moveTo>
                    <a:pt x="4702" y="21600"/>
                  </a:moveTo>
                  <a:cubicBezTo>
                    <a:pt x="4702" y="14400"/>
                    <a:pt x="-9698" y="7200"/>
                    <a:pt x="11902" y="0"/>
                  </a:cubicBezTo>
                </a:path>
              </a:pathLst>
            </a:custGeom>
            <a:noFill/>
            <a:ln w="76200" cap="flat">
              <a:solidFill>
                <a:srgbClr val="44546A"/>
              </a:solidFill>
              <a:prstDash val="solid"/>
              <a:round/>
            </a:ln>
            <a:effectLst/>
          </p:spPr>
          <p:txBody>
            <a:bodyPr/>
            <a:lstStyle/>
            <a:p>
              <a:endParaRPr/>
            </a:p>
          </p:txBody>
        </p:sp>
        <p:sp>
          <p:nvSpPr>
            <p:cNvPr id="2155" name="Connection Line"/>
            <p:cNvSpPr/>
            <p:nvPr/>
          </p:nvSpPr>
          <p:spPr>
            <a:xfrm>
              <a:off x="765174" y="381000"/>
              <a:ext cx="1289052"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0"/>
                    <a:pt x="14400" y="0"/>
                    <a:pt x="21600" y="21600"/>
                  </a:cubicBezTo>
                </a:path>
              </a:pathLst>
            </a:custGeom>
            <a:noFill/>
            <a:ln w="76200" cap="flat">
              <a:solidFill>
                <a:srgbClr val="44546A"/>
              </a:solidFill>
              <a:prstDash val="solid"/>
              <a:round/>
            </a:ln>
            <a:effectLst/>
          </p:spPr>
          <p:txBody>
            <a:bodyPr/>
            <a:lstStyle/>
            <a:p>
              <a:endParaRPr/>
            </a:p>
          </p:txBody>
        </p:sp>
        <p:sp>
          <p:nvSpPr>
            <p:cNvPr id="2156" name="Connection Line"/>
            <p:cNvSpPr/>
            <p:nvPr/>
          </p:nvSpPr>
          <p:spPr>
            <a:xfrm>
              <a:off x="24384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noFill/>
            <a:ln w="76200" cap="flat">
              <a:solidFill>
                <a:srgbClr val="44546A"/>
              </a:solidFill>
              <a:prstDash val="solid"/>
              <a:round/>
            </a:ln>
            <a:effectLst/>
          </p:spPr>
          <p:txBody>
            <a:bodyPr/>
            <a:lstStyle/>
            <a:p>
              <a:endParaRPr/>
            </a:p>
          </p:txBody>
        </p:sp>
        <p:sp>
          <p:nvSpPr>
            <p:cNvPr id="2157" name="Connection Line"/>
            <p:cNvSpPr/>
            <p:nvPr/>
          </p:nvSpPr>
          <p:spPr>
            <a:xfrm>
              <a:off x="2746973" y="609573"/>
              <a:ext cx="1440254" cy="10668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noFill/>
            <a:ln w="76200" cap="flat">
              <a:solidFill>
                <a:srgbClr val="44546A"/>
              </a:solidFill>
              <a:prstDash val="solid"/>
              <a:round/>
            </a:ln>
            <a:effectLst/>
          </p:spPr>
          <p:txBody>
            <a:bodyPr/>
            <a:lstStyle/>
            <a:p>
              <a:endParaRPr/>
            </a:p>
          </p:txBody>
        </p:sp>
        <p:sp>
          <p:nvSpPr>
            <p:cNvPr id="2158" name="Connection Line"/>
            <p:cNvSpPr/>
            <p:nvPr/>
          </p:nvSpPr>
          <p:spPr>
            <a:xfrm>
              <a:off x="2822574" y="19050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noFill/>
            <a:ln w="76200" cap="flat">
              <a:solidFill>
                <a:srgbClr val="44546A"/>
              </a:solidFill>
              <a:prstDash val="solid"/>
              <a:round/>
            </a:ln>
            <a:effectLst/>
          </p:spPr>
          <p:txBody>
            <a:bodyPr/>
            <a:lstStyle/>
            <a:p>
              <a:endParaRPr/>
            </a:p>
          </p:txBody>
        </p:sp>
        <p:sp>
          <p:nvSpPr>
            <p:cNvPr id="2159" name="Connection Line"/>
            <p:cNvSpPr/>
            <p:nvPr/>
          </p:nvSpPr>
          <p:spPr>
            <a:xfrm>
              <a:off x="44958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noFill/>
            <a:ln w="28575" cap="flat">
              <a:solidFill>
                <a:srgbClr val="000000"/>
              </a:solidFill>
              <a:prstDash val="solid"/>
              <a:round/>
            </a:ln>
            <a:effectLst/>
          </p:spPr>
          <p:txBody>
            <a:bodyPr/>
            <a:lstStyle/>
            <a:p>
              <a:endParaRPr/>
            </a:p>
          </p:txBody>
        </p:sp>
        <p:sp>
          <p:nvSpPr>
            <p:cNvPr id="2160" name="Connection Line"/>
            <p:cNvSpPr/>
            <p:nvPr/>
          </p:nvSpPr>
          <p:spPr>
            <a:xfrm>
              <a:off x="4879974" y="381000"/>
              <a:ext cx="1289051"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0"/>
                    <a:pt x="14400" y="0"/>
                    <a:pt x="21600" y="21600"/>
                  </a:cubicBezTo>
                </a:path>
              </a:pathLst>
            </a:custGeom>
            <a:noFill/>
            <a:ln w="76200" cap="flat">
              <a:solidFill>
                <a:srgbClr val="44546A"/>
              </a:solidFill>
              <a:prstDash val="solid"/>
              <a:round/>
            </a:ln>
            <a:effectLst/>
          </p:spPr>
          <p:txBody>
            <a:bodyPr/>
            <a:lstStyle/>
            <a:p>
              <a:endParaRPr/>
            </a:p>
          </p:txBody>
        </p:sp>
        <p:sp>
          <p:nvSpPr>
            <p:cNvPr id="2161" name="Connection Line"/>
            <p:cNvSpPr/>
            <p:nvPr/>
          </p:nvSpPr>
          <p:spPr>
            <a:xfrm>
              <a:off x="4879974" y="1905000"/>
              <a:ext cx="128905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noFill/>
            <a:ln w="76200" cap="flat">
              <a:solidFill>
                <a:srgbClr val="44546A"/>
              </a:solidFill>
              <a:prstDash val="solid"/>
              <a:round/>
            </a:ln>
            <a:effectLst/>
          </p:spPr>
          <p:txBody>
            <a:bodyPr/>
            <a:lstStyle/>
            <a:p>
              <a:endParaRPr/>
            </a:p>
          </p:txBody>
        </p:sp>
        <p:sp>
          <p:nvSpPr>
            <p:cNvPr id="2162" name="Connection Line"/>
            <p:cNvSpPr/>
            <p:nvPr/>
          </p:nvSpPr>
          <p:spPr>
            <a:xfrm>
              <a:off x="6553200" y="7651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noFill/>
            <a:ln w="28575" cap="flat">
              <a:solidFill>
                <a:srgbClr val="000000"/>
              </a:solidFill>
              <a:prstDash val="solid"/>
              <a:round/>
            </a:ln>
            <a:effectLst/>
          </p:spPr>
          <p:txBody>
            <a:bodyPr/>
            <a:lstStyle/>
            <a:p>
              <a:endParaRPr/>
            </a:p>
          </p:txBody>
        </p:sp>
      </p:grpSp>
      <p:grpSp>
        <p:nvGrpSpPr>
          <p:cNvPr id="2121" name="Group"/>
          <p:cNvGrpSpPr/>
          <p:nvPr/>
        </p:nvGrpSpPr>
        <p:grpSpPr>
          <a:xfrm>
            <a:off x="4331642" y="5430718"/>
            <a:ext cx="685801" cy="609601"/>
            <a:chOff x="0" y="0"/>
            <a:chExt cx="685800" cy="609600"/>
          </a:xfrm>
        </p:grpSpPr>
        <p:sp>
          <p:nvSpPr>
            <p:cNvPr id="211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120" name="a"/>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a</a:t>
              </a:r>
            </a:p>
          </p:txBody>
        </p:sp>
      </p:grpSp>
      <p:grpSp>
        <p:nvGrpSpPr>
          <p:cNvPr id="2124" name="Group"/>
          <p:cNvGrpSpPr/>
          <p:nvPr/>
        </p:nvGrpSpPr>
        <p:grpSpPr>
          <a:xfrm>
            <a:off x="5017442" y="5430718"/>
            <a:ext cx="685801" cy="609601"/>
            <a:chOff x="0" y="0"/>
            <a:chExt cx="685800" cy="609600"/>
          </a:xfrm>
        </p:grpSpPr>
        <p:sp>
          <p:nvSpPr>
            <p:cNvPr id="212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123" name="b"/>
            <p:cNvSpPr/>
            <p:nvPr/>
          </p:nvSpPr>
          <p:spPr>
            <a:xfrm>
              <a:off x="159253" y="60258"/>
              <a:ext cx="308259"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b</a:t>
              </a:r>
            </a:p>
          </p:txBody>
        </p:sp>
      </p:grpSp>
      <p:sp>
        <p:nvSpPr>
          <p:cNvPr id="2125"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163" name="Connection Line"/>
          <p:cNvSpPr/>
          <p:nvPr/>
        </p:nvSpPr>
        <p:spPr>
          <a:xfrm>
            <a:off x="5339408" y="5071764"/>
            <a:ext cx="832446" cy="263313"/>
          </a:xfrm>
          <a:custGeom>
            <a:avLst/>
            <a:gdLst/>
            <a:ahLst/>
            <a:cxnLst>
              <a:cxn ang="0">
                <a:pos x="wd2" y="hd2"/>
              </a:cxn>
              <a:cxn ang="5400000">
                <a:pos x="wd2" y="hd2"/>
              </a:cxn>
              <a:cxn ang="10800000">
                <a:pos x="wd2" y="hd2"/>
              </a:cxn>
              <a:cxn ang="16200000">
                <a:pos x="wd2" y="hd2"/>
              </a:cxn>
            </a:cxnLst>
            <a:rect l="0" t="0" r="r" b="b"/>
            <a:pathLst>
              <a:path w="21600" h="16201" extrusionOk="0">
                <a:moveTo>
                  <a:pt x="0" y="15731"/>
                </a:moveTo>
                <a:cubicBezTo>
                  <a:pt x="7694" y="-5399"/>
                  <a:pt x="14894" y="-5242"/>
                  <a:pt x="21600" y="16201"/>
                </a:cubicBezTo>
              </a:path>
            </a:pathLst>
          </a:custGeom>
          <a:ln w="38100">
            <a:solidFill>
              <a:schemeClr val="accent1"/>
            </a:solidFill>
            <a:miter/>
            <a:tailEnd type="stealth"/>
          </a:ln>
        </p:spPr>
        <p:txBody>
          <a:bodyPr/>
          <a:lstStyle/>
          <a:p>
            <a:endParaRPr/>
          </a:p>
        </p:txBody>
      </p:sp>
      <p:sp>
        <p:nvSpPr>
          <p:cNvPr id="2127"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128"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129"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130"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131"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132" name="Queue…"/>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Queue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(FIFO)</a:t>
            </a:r>
          </a:p>
        </p:txBody>
      </p:sp>
      <p:grpSp>
        <p:nvGrpSpPr>
          <p:cNvPr id="2142" name="Group"/>
          <p:cNvGrpSpPr/>
          <p:nvPr/>
        </p:nvGrpSpPr>
        <p:grpSpPr>
          <a:xfrm>
            <a:off x="2895422" y="1266718"/>
            <a:ext cx="6523395" cy="3696960"/>
            <a:chOff x="0" y="0"/>
            <a:chExt cx="6523394" cy="3696958"/>
          </a:xfrm>
        </p:grpSpPr>
        <p:grpSp>
          <p:nvGrpSpPr>
            <p:cNvPr id="2140" name="Group"/>
            <p:cNvGrpSpPr/>
            <p:nvPr/>
          </p:nvGrpSpPr>
          <p:grpSpPr>
            <a:xfrm>
              <a:off x="-1" y="409682"/>
              <a:ext cx="6523396" cy="3287277"/>
              <a:chOff x="0" y="0"/>
              <a:chExt cx="6523394" cy="3287276"/>
            </a:xfrm>
          </p:grpSpPr>
          <p:sp>
            <p:nvSpPr>
              <p:cNvPr id="2133"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134"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135"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136"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137"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138"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139"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sp>
          <p:nvSpPr>
            <p:cNvPr id="2141" name="(Starting node)"/>
            <p:cNvSpPr txBox="1"/>
            <p:nvPr/>
          </p:nvSpPr>
          <p:spPr>
            <a:xfrm>
              <a:off x="990221" y="0"/>
              <a:ext cx="2734430"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grpSp>
      <p:sp>
        <p:nvSpPr>
          <p:cNvPr id="2143" name="1"/>
          <p:cNvSpPr txBox="1"/>
          <p:nvPr/>
        </p:nvSpPr>
        <p:spPr>
          <a:xfrm>
            <a:off x="1180311" y="3754664"/>
            <a:ext cx="358141"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1</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2166" name="Breadth-First Search: Properties"/>
          <p:cNvSpPr txBox="1">
            <a:spLocks noGrp="1"/>
          </p:cNvSpPr>
          <p:nvPr>
            <p:ph type="title"/>
          </p:nvPr>
        </p:nvSpPr>
        <p:spPr>
          <a:xfrm>
            <a:off x="838200" y="365125"/>
            <a:ext cx="10515600" cy="981354"/>
          </a:xfrm>
          <a:prstGeom prst="rect">
            <a:avLst/>
          </a:prstGeom>
        </p:spPr>
        <p:txBody>
          <a:bodyPr/>
          <a:lstStyle/>
          <a:p>
            <a:r>
              <a:t>Breadth-First Search: Properties</a:t>
            </a:r>
          </a:p>
        </p:txBody>
      </p:sp>
      <p:sp>
        <p:nvSpPr>
          <p:cNvPr id="2167" name="Total running time: O(V+E)…"/>
          <p:cNvSpPr txBox="1">
            <a:spLocks noGrp="1"/>
          </p:cNvSpPr>
          <p:nvPr>
            <p:ph type="body" idx="1"/>
          </p:nvPr>
        </p:nvSpPr>
        <p:spPr>
          <a:xfrm>
            <a:off x="838200" y="1647930"/>
            <a:ext cx="10515600" cy="4529033"/>
          </a:xfrm>
          <a:prstGeom prst="rect">
            <a:avLst/>
          </a:prstGeom>
        </p:spPr>
        <p:txBody>
          <a:bodyPr/>
          <a:lstStyle/>
          <a:p>
            <a:pPr marL="195942" indent="-195942"/>
            <a:r>
              <a:rPr sz="2400" b="1">
                <a:latin typeface="Times New Roman"/>
                <a:ea typeface="Times New Roman"/>
                <a:cs typeface="Times New Roman"/>
                <a:sym typeface="Times New Roman"/>
              </a:rPr>
              <a:t>Total running time: O(V+E)</a:t>
            </a:r>
          </a:p>
          <a:p>
            <a:r>
              <a:rPr b="1"/>
              <a:t>BFS</a:t>
            </a:r>
            <a:r>
              <a:t> calculates the </a:t>
            </a:r>
            <a:r>
              <a:rPr b="1" i="1">
                <a:solidFill>
                  <a:srgbClr val="44546A"/>
                </a:solidFill>
              </a:rPr>
              <a:t>shortest-path distance</a:t>
            </a:r>
            <a:r>
              <a:t> from source to each node</a:t>
            </a:r>
          </a:p>
          <a:p>
            <a:pPr marL="685800" lvl="1" indent="-228600">
              <a:spcBef>
                <a:spcPts val="500"/>
              </a:spcBef>
              <a:defRPr sz="2400"/>
            </a:pPr>
            <a:r>
              <a:t>Edge weight is assume to be </a:t>
            </a:r>
            <a:r>
              <a:rPr b="1"/>
              <a:t>identical</a:t>
            </a:r>
          </a:p>
          <a:p>
            <a:pPr marL="685800" lvl="1" indent="-228600">
              <a:spcBef>
                <a:spcPts val="500"/>
              </a:spcBef>
              <a:defRPr sz="2400"/>
            </a:pPr>
            <a:r>
              <a:t>Shortest-path distance </a:t>
            </a:r>
            <a:r>
              <a:rPr>
                <a:latin typeface="Symbol"/>
                <a:ea typeface="Symbol"/>
                <a:cs typeface="Symbol"/>
                <a:sym typeface="Symbol"/>
              </a:rPr>
              <a:t>d</a:t>
            </a:r>
            <a:r>
              <a:t>(s,v) = minimum number of edges from s to v, or </a:t>
            </a:r>
            <a:r>
              <a:rPr>
                <a:latin typeface="Symbol"/>
                <a:ea typeface="Symbol"/>
                <a:cs typeface="Symbol"/>
                <a:sym typeface="Symbol"/>
              </a:rPr>
              <a:t>¥ </a:t>
            </a:r>
            <a:r>
              <a:t>if v not reachable from s</a:t>
            </a:r>
          </a:p>
          <a:p>
            <a:pPr marL="685800" lvl="1" indent="-228600">
              <a:spcBef>
                <a:spcPts val="500"/>
              </a:spcBef>
              <a:defRPr sz="2400"/>
            </a:pPr>
            <a:r>
              <a:t>Proof given in the book (p. 472-5)</a:t>
            </a:r>
          </a:p>
          <a:p>
            <a:r>
              <a:rPr b="1"/>
              <a:t>BFS</a:t>
            </a:r>
            <a:r>
              <a:t> builds </a:t>
            </a:r>
            <a:r>
              <a:rPr b="1" i="1">
                <a:solidFill>
                  <a:srgbClr val="44546A"/>
                </a:solidFill>
              </a:rPr>
              <a:t>breadth-first tree</a:t>
            </a:r>
            <a:r>
              <a:t>, in which paths to root represent shortest paths in G</a:t>
            </a:r>
          </a:p>
          <a:p>
            <a:pPr marL="685800" lvl="1" indent="-228600">
              <a:spcBef>
                <a:spcPts val="500"/>
              </a:spcBef>
              <a:defRPr sz="2400"/>
            </a:pPr>
            <a:r>
              <a:t>Thus can use BFS to calculate shortest path from one vertex to another in O(V+E) time</a:t>
            </a:r>
          </a:p>
        </p:txBody>
      </p:sp>
      <p:sp>
        <p:nvSpPr>
          <p:cNvPr id="2168"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2169"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1"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2172" name="Breadth-First Search (BFS)"/>
          <p:cNvSpPr txBox="1">
            <a:spLocks noGrp="1"/>
          </p:cNvSpPr>
          <p:nvPr>
            <p:ph type="title"/>
          </p:nvPr>
        </p:nvSpPr>
        <p:spPr>
          <a:xfrm>
            <a:off x="838200" y="365125"/>
            <a:ext cx="10515600" cy="981354"/>
          </a:xfrm>
          <a:prstGeom prst="rect">
            <a:avLst/>
          </a:prstGeom>
        </p:spPr>
        <p:txBody>
          <a:bodyPr/>
          <a:lstStyle/>
          <a:p>
            <a:r>
              <a:t>Breadth-First Search (BFS)</a:t>
            </a:r>
          </a:p>
        </p:txBody>
      </p:sp>
      <p:sp>
        <p:nvSpPr>
          <p:cNvPr id="2173" name="“Explore” a graph, turning it into a tree…"/>
          <p:cNvSpPr txBox="1">
            <a:spLocks noGrp="1"/>
          </p:cNvSpPr>
          <p:nvPr>
            <p:ph type="body" sz="half" idx="1"/>
          </p:nvPr>
        </p:nvSpPr>
        <p:spPr>
          <a:xfrm>
            <a:off x="1423513" y="1135780"/>
            <a:ext cx="9701411" cy="2411370"/>
          </a:xfrm>
          <a:prstGeom prst="rect">
            <a:avLst/>
          </a:prstGeom>
        </p:spPr>
        <p:txBody>
          <a:bodyPr/>
          <a:lstStyle/>
          <a:p>
            <a:r>
              <a:t>“Explore” a graph, turning it into a tree</a:t>
            </a:r>
          </a:p>
          <a:p>
            <a:pPr marL="685800" lvl="1" indent="-228600">
              <a:spcBef>
                <a:spcPts val="500"/>
              </a:spcBef>
              <a:defRPr sz="2400"/>
            </a:pPr>
            <a:r>
              <a:t>One vertex at a time</a:t>
            </a:r>
          </a:p>
          <a:p>
            <a:pPr marL="685800" lvl="1" indent="-228600">
              <a:spcBef>
                <a:spcPts val="500"/>
              </a:spcBef>
              <a:defRPr sz="2400"/>
            </a:pPr>
            <a:r>
              <a:t>Expand frontier of explored vertices across the </a:t>
            </a:r>
            <a:r>
              <a:rPr i="1"/>
              <a:t>breadth</a:t>
            </a:r>
            <a:r>
              <a:t> of the frontier</a:t>
            </a:r>
          </a:p>
          <a:p>
            <a:r>
              <a:t>Builds a (shortest-Path) tree over the graph</a:t>
            </a:r>
          </a:p>
          <a:p>
            <a:pPr marL="685800" lvl="1" indent="-228600">
              <a:spcBef>
                <a:spcPts val="500"/>
              </a:spcBef>
              <a:defRPr sz="2400"/>
            </a:pPr>
            <a:r>
              <a:t>Find out the shortest path by back tracking</a:t>
            </a:r>
          </a:p>
        </p:txBody>
      </p:sp>
      <p:sp>
        <p:nvSpPr>
          <p:cNvPr id="217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2175"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46</a:t>
            </a:fld>
            <a:endParaRPr/>
          </a:p>
        </p:txBody>
      </p:sp>
      <p:pic>
        <p:nvPicPr>
          <p:cNvPr id="2176" name="Image" descr="Image"/>
          <p:cNvPicPr>
            <a:picLocks noChangeAspect="1"/>
          </p:cNvPicPr>
          <p:nvPr/>
        </p:nvPicPr>
        <p:blipFill>
          <a:blip r:embed="rId2">
            <a:extLst/>
          </a:blip>
          <a:stretch>
            <a:fillRect/>
          </a:stretch>
        </p:blipFill>
        <p:spPr>
          <a:xfrm>
            <a:off x="2082661" y="3874942"/>
            <a:ext cx="5459339" cy="2411369"/>
          </a:xfrm>
          <a:prstGeom prst="rect">
            <a:avLst/>
          </a:prstGeom>
          <a:ln w="12700">
            <a:miter lim="400000"/>
          </a:ln>
        </p:spPr>
      </p:pic>
      <p:sp>
        <p:nvSpPr>
          <p:cNvPr id="2177" name="Line"/>
          <p:cNvSpPr/>
          <p:nvPr/>
        </p:nvSpPr>
        <p:spPr>
          <a:xfrm>
            <a:off x="2599118" y="4600674"/>
            <a:ext cx="3865738" cy="9594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429" y="592"/>
                </a:lnTo>
                <a:cubicBezTo>
                  <a:pt x="4498" y="2955"/>
                  <a:pt x="4538" y="5330"/>
                  <a:pt x="4551" y="7709"/>
                </a:cubicBezTo>
                <a:cubicBezTo>
                  <a:pt x="4563" y="9945"/>
                  <a:pt x="4550" y="12182"/>
                  <a:pt x="4513" y="14414"/>
                </a:cubicBezTo>
                <a:lnTo>
                  <a:pt x="16096" y="13991"/>
                </a:lnTo>
                <a:lnTo>
                  <a:pt x="16169" y="21600"/>
                </a:lnTo>
                <a:lnTo>
                  <a:pt x="21600" y="21033"/>
                </a:lnTo>
                <a:cubicBezTo>
                  <a:pt x="21540" y="18414"/>
                  <a:pt x="21503" y="15786"/>
                  <a:pt x="21491" y="13156"/>
                </a:cubicBezTo>
                <a:cubicBezTo>
                  <a:pt x="21478" y="10529"/>
                  <a:pt x="21489" y="7901"/>
                  <a:pt x="21523" y="5278"/>
                </a:cubicBezTo>
              </a:path>
            </a:pathLst>
          </a:custGeom>
          <a:ln w="38100">
            <a:solidFill>
              <a:schemeClr val="accent1"/>
            </a:solidFill>
            <a:miter/>
          </a:ln>
        </p:spPr>
        <p:txBody>
          <a:bodyPr lIns="45719" rIns="45719"/>
          <a:lstStyle/>
          <a:p>
            <a:pPr defTabSz="457200">
              <a:defRPr sz="1200">
                <a:latin typeface="+mn-lt"/>
                <a:ea typeface="+mn-ea"/>
                <a:cs typeface="+mn-cs"/>
                <a:sym typeface="Helvetica"/>
              </a:defRPr>
            </a:pPr>
            <a:endParaRPr/>
          </a:p>
        </p:txBody>
      </p:sp>
      <p:sp>
        <p:nvSpPr>
          <p:cNvPr id="2178" name="Line"/>
          <p:cNvSpPr/>
          <p:nvPr/>
        </p:nvSpPr>
        <p:spPr>
          <a:xfrm>
            <a:off x="2286189" y="4033058"/>
            <a:ext cx="4746620" cy="667249"/>
          </a:xfrm>
          <a:custGeom>
            <a:avLst/>
            <a:gdLst/>
            <a:ahLst/>
            <a:cxnLst>
              <a:cxn ang="0">
                <a:pos x="wd2" y="hd2"/>
              </a:cxn>
              <a:cxn ang="5400000">
                <a:pos x="wd2" y="hd2"/>
              </a:cxn>
              <a:cxn ang="10800000">
                <a:pos x="wd2" y="hd2"/>
              </a:cxn>
              <a:cxn ang="16200000">
                <a:pos x="wd2" y="hd2"/>
              </a:cxn>
            </a:cxnLst>
            <a:rect l="0" t="0" r="r" b="b"/>
            <a:pathLst>
              <a:path w="21600" h="21600" extrusionOk="0">
                <a:moveTo>
                  <a:pt x="0" y="14027"/>
                </a:moveTo>
                <a:lnTo>
                  <a:pt x="42" y="0"/>
                </a:lnTo>
                <a:lnTo>
                  <a:pt x="21600" y="282"/>
                </a:lnTo>
                <a:lnTo>
                  <a:pt x="21600" y="21156"/>
                </a:lnTo>
                <a:lnTo>
                  <a:pt x="19390" y="21600"/>
                </a:lnTo>
              </a:path>
            </a:pathLst>
          </a:custGeom>
          <a:ln w="38100">
            <a:solidFill>
              <a:srgbClr val="00FF00"/>
            </a:solidFill>
            <a:miter/>
          </a:ln>
        </p:spPr>
        <p:txBody>
          <a:bodyPr lIns="45719" rIns="45719"/>
          <a:lstStyle/>
          <a:p>
            <a:pPr defTabSz="457200">
              <a:defRPr sz="1200">
                <a:latin typeface="+mn-lt"/>
                <a:ea typeface="+mn-ea"/>
                <a:cs typeface="+mn-cs"/>
                <a:sym typeface="Helvetica"/>
              </a:defRPr>
            </a:pPr>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2181" name="1/12/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1/12/16</a:t>
            </a:r>
          </a:p>
        </p:txBody>
      </p:sp>
      <p:sp>
        <p:nvSpPr>
          <p:cNvPr id="2182"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47</a:t>
            </a:fld>
            <a:endParaRPr/>
          </a:p>
        </p:txBody>
      </p:sp>
      <p:pic>
        <p:nvPicPr>
          <p:cNvPr id="2183" name="image12.png" descr="image12.png"/>
          <p:cNvPicPr>
            <a:picLocks noChangeAspect="1"/>
          </p:cNvPicPr>
          <p:nvPr/>
        </p:nvPicPr>
        <p:blipFill>
          <a:blip r:embed="rId2">
            <a:extLst/>
          </a:blip>
          <a:stretch>
            <a:fillRect/>
          </a:stretch>
        </p:blipFill>
        <p:spPr>
          <a:xfrm>
            <a:off x="869829" y="476500"/>
            <a:ext cx="8872075" cy="6349131"/>
          </a:xfrm>
          <a:prstGeom prst="rect">
            <a:avLst/>
          </a:prstGeom>
          <a:ln w="12700">
            <a:miter lim="400000"/>
          </a:ln>
        </p:spPr>
      </p:pic>
      <p:sp>
        <p:nvSpPr>
          <p:cNvPr id="2184" name="Line"/>
          <p:cNvSpPr/>
          <p:nvPr/>
        </p:nvSpPr>
        <p:spPr>
          <a:xfrm>
            <a:off x="4510170" y="1401422"/>
            <a:ext cx="2380501" cy="412264"/>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185" name="Line"/>
          <p:cNvSpPr/>
          <p:nvPr/>
        </p:nvSpPr>
        <p:spPr>
          <a:xfrm>
            <a:off x="3931622" y="1329203"/>
            <a:ext cx="1" cy="591916"/>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7" name="Slide Number"/>
          <p:cNvSpPr txBox="1">
            <a:spLocks noGrp="1"/>
          </p:cNvSpPr>
          <p:nvPr>
            <p:ph type="sldNum" sz="quarter" idx="2"/>
          </p:nvPr>
        </p:nvSpPr>
        <p:spPr>
          <a:xfrm>
            <a:off x="8610600" y="6061392"/>
            <a:ext cx="2743200"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48</a:t>
            </a:fld>
            <a:endParaRPr/>
          </a:p>
        </p:txBody>
      </p:sp>
      <p:sp>
        <p:nvSpPr>
          <p:cNvPr id="2188" name="----------------------------------------------------------------…"/>
          <p:cNvSpPr txBox="1"/>
          <p:nvPr/>
        </p:nvSpPr>
        <p:spPr>
          <a:xfrm>
            <a:off x="751161" y="1128376"/>
            <a:ext cx="11313243" cy="5450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Frog A moves to left only.        Frog Z moves to right only.</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latin typeface="Menlo"/>
                <a:ea typeface="Menlo"/>
                <a:cs typeface="Menlo"/>
                <a:sym typeface="Menlo"/>
              </a:defRPr>
            </a:pPr>
            <a:r>
              <a:t>0: ZZZ-AAA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1: Z-ZZAAA   </a:t>
            </a:r>
            <a:r>
              <a:rPr sz="1900" b="1"/>
              <a:t>ZZ-ZAAA</a:t>
            </a:r>
            <a:r>
              <a:t>   ZZZA-AA   ZZZAA-A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2: -ZZZAAA   </a:t>
            </a:r>
            <a:r>
              <a:rPr sz="1900" b="1"/>
              <a:t>ZZAZ-AA</a:t>
            </a:r>
            <a:r>
              <a:t>   ZZ-AZAA   ZZZAAA-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3: ZZA-ZAA   </a:t>
            </a:r>
            <a:r>
              <a:rPr sz="1900" b="1"/>
              <a:t>ZZAZA-A</a:t>
            </a:r>
            <a:r>
              <a:t>   ZZAZAA-   -ZZAZAA   Z-ZAZAA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4: Z-AZZAA   ZZAAZ-A   </a:t>
            </a:r>
            <a:r>
              <a:rPr sz="1900" b="1"/>
              <a:t>ZZA-AZA</a:t>
            </a:r>
            <a:r>
              <a:t>   ZAZ-ZAA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5: -ZAZZAA   ZA-ZZAA   ZZAA-ZA   ZZAAZA-   </a:t>
            </a:r>
            <a:r>
              <a:rPr b="1"/>
              <a:t>Z-AZAZA</a:t>
            </a:r>
            <a:r>
              <a:t>   ZAZAZ-A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6: AZ-ZZAA   </a:t>
            </a:r>
            <a:r>
              <a:rPr sz="1900" b="1"/>
              <a:t>-</a:t>
            </a:r>
            <a:r>
              <a:rPr sz="1900"/>
              <a:t>AZZZAA</a:t>
            </a:r>
            <a:r>
              <a:t>   ZZAAAZ-   ZZAA-AZ   -ZAZAZA   </a:t>
            </a:r>
            <a:r>
              <a:rPr b="1"/>
              <a:t>ZA-ZAZA</a:t>
            </a:r>
            <a:r>
              <a:t>   ZAZA-ZA   ZAZAZA-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7: A-ZZZAA   ZZAAA-Z   AZ-ZAZA   </a:t>
            </a:r>
            <a:r>
              <a:rPr sz="2000" b="1"/>
              <a:t>-AZZAZA</a:t>
            </a:r>
            <a:r>
              <a:t>   ZAAZ-ZA   ZA-AZZA   ZAZAAZ-   ZAZA-AZ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8: A-ZZAZA   AZAZ-ZA   ZAA-ZZA   ZAAZAZ-   -AZAZZA   ZAZAA-Z   </a:t>
            </a:r>
            <a:r>
              <a:rPr sz="2000" b="1"/>
              <a:t>ZA-AZAZ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9: AZA-ZZA   AZAZAZ-   ZAAZA-Z   A-ZAZZA   </a:t>
            </a:r>
            <a:r>
              <a:rPr sz="1900" b="1"/>
              <a:t>-AZAZAZ</a:t>
            </a:r>
            <a:r>
              <a:t>   ZAA-ZAZ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10: A-AZZZA   AZAZA-Z   ZAA-AZZ   AAZ-ZZA   </a:t>
            </a:r>
            <a:r>
              <a:rPr sz="2000" b="1"/>
              <a:t>A-ZAZAZ</a:t>
            </a:r>
            <a:r>
              <a:t>   ZAAAZ-Z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11: AA-ZZZA   AZA-AZZ   ZAAA-ZZ   </a:t>
            </a:r>
            <a:r>
              <a:rPr sz="1900" b="1"/>
              <a:t>AAZ-ZAZ </a:t>
            </a: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12: A-AZAZZ   AZAA-ZZ   AA-ZZAZ   </a:t>
            </a:r>
            <a:r>
              <a:rPr sz="1900" b="1"/>
              <a:t>AAZAZ-Z</a:t>
            </a: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13: AA-ZAZZ   </a:t>
            </a:r>
            <a:r>
              <a:rPr sz="1900" b="1"/>
              <a:t>AAZA-ZZ</a:t>
            </a: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14: AAAZ-ZZ   </a:t>
            </a:r>
            <a:r>
              <a:rPr sz="1900" b="1"/>
              <a:t>AA-AZZZ</a:t>
            </a: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15:</a:t>
            </a:r>
            <a:r>
              <a:rPr sz="2300" b="1"/>
              <a:t> AAA-ZZZ</a:t>
            </a:r>
            <a:r>
              <a:t>  </a:t>
            </a:r>
          </a:p>
        </p:txBody>
      </p:sp>
      <p:sp>
        <p:nvSpPr>
          <p:cNvPr id="2189" name="The Frog Puzzle…"/>
          <p:cNvSpPr txBox="1">
            <a:spLocks noGrp="1"/>
          </p:cNvSpPr>
          <p:nvPr>
            <p:ph type="title"/>
          </p:nvPr>
        </p:nvSpPr>
        <p:spPr>
          <a:xfrm>
            <a:off x="838200" y="-203025"/>
            <a:ext cx="10515600" cy="1584256"/>
          </a:xfrm>
          <a:prstGeom prst="rect">
            <a:avLst/>
          </a:prstGeom>
        </p:spPr>
        <p:txBody>
          <a:bodyPr/>
          <a:lstStyle/>
          <a:p>
            <a:r>
              <a:t>The Frog Puzzle</a:t>
            </a:r>
          </a:p>
          <a:p>
            <a:pPr>
              <a:spcBef>
                <a:spcPts val="1000"/>
              </a:spcBef>
              <a:defRPr sz="2800">
                <a:latin typeface="Calibri"/>
                <a:ea typeface="Calibri"/>
                <a:cs typeface="Calibri"/>
                <a:sym typeface="Calibri"/>
              </a:defRPr>
            </a:pPr>
            <a:r>
              <a:rPr u="sng">
                <a:solidFill>
                  <a:srgbClr val="0563C1"/>
                </a:solidFill>
                <a:uFill>
                  <a:solidFill>
                    <a:srgbClr val="0563C1"/>
                  </a:solidFill>
                </a:uFill>
                <a:hlinkClick r:id="rId2"/>
              </a:rPr>
              <a:t>http://britton.disted.camosun.bc.ca/frog_puzzle.htm</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 name="How Google's AlphaGo Beat a Go World Champion…"/>
          <p:cNvSpPr txBox="1">
            <a:spLocks noGrp="1"/>
          </p:cNvSpPr>
          <p:nvPr>
            <p:ph type="title"/>
          </p:nvPr>
        </p:nvSpPr>
        <p:spPr>
          <a:xfrm>
            <a:off x="838200" y="63675"/>
            <a:ext cx="10515600" cy="1550823"/>
          </a:xfrm>
          <a:prstGeom prst="rect">
            <a:avLst/>
          </a:prstGeom>
        </p:spPr>
        <p:txBody>
          <a:bodyPr/>
          <a:lstStyle/>
          <a:p>
            <a:pPr defTabSz="832104">
              <a:defRPr sz="4004"/>
            </a:pPr>
            <a:r>
              <a:t>How Google's AlphaGo Beat a Go World Champion</a:t>
            </a:r>
          </a:p>
          <a:p>
            <a:pPr defTabSz="832104">
              <a:defRPr sz="4004"/>
            </a:pPr>
            <a:r>
              <a:t>(BFS or DFS?)</a:t>
            </a:r>
          </a:p>
        </p:txBody>
      </p:sp>
      <p:sp>
        <p:nvSpPr>
          <p:cNvPr id="219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49</a:t>
            </a:fld>
            <a:endParaRPr/>
          </a:p>
        </p:txBody>
      </p:sp>
      <p:pic>
        <p:nvPicPr>
          <p:cNvPr id="2193" name="Image" descr="Image"/>
          <p:cNvPicPr>
            <a:picLocks noChangeAspect="1"/>
          </p:cNvPicPr>
          <p:nvPr/>
        </p:nvPicPr>
        <p:blipFill>
          <a:blip r:embed="rId2">
            <a:extLst/>
          </a:blip>
          <a:stretch>
            <a:fillRect/>
          </a:stretch>
        </p:blipFill>
        <p:spPr>
          <a:xfrm>
            <a:off x="1601724" y="1566015"/>
            <a:ext cx="7698912" cy="513260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298" name="Binary Tree"/>
          <p:cNvSpPr txBox="1">
            <a:spLocks noGrp="1"/>
          </p:cNvSpPr>
          <p:nvPr>
            <p:ph type="title"/>
          </p:nvPr>
        </p:nvSpPr>
        <p:spPr>
          <a:xfrm>
            <a:off x="838200" y="210311"/>
            <a:ext cx="10515600" cy="981354"/>
          </a:xfrm>
          <a:prstGeom prst="rect">
            <a:avLst/>
          </a:prstGeom>
        </p:spPr>
        <p:txBody>
          <a:bodyPr/>
          <a:lstStyle/>
          <a:p>
            <a:r>
              <a:t>Binary Tree</a:t>
            </a:r>
          </a:p>
        </p:txBody>
      </p:sp>
      <p:pic>
        <p:nvPicPr>
          <p:cNvPr id="299" name="Image" descr="Image"/>
          <p:cNvPicPr>
            <a:picLocks noChangeAspect="1"/>
          </p:cNvPicPr>
          <p:nvPr/>
        </p:nvPicPr>
        <p:blipFill>
          <a:blip r:embed="rId2">
            <a:extLst/>
          </a:blip>
          <a:stretch>
            <a:fillRect/>
          </a:stretch>
        </p:blipFill>
        <p:spPr>
          <a:xfrm>
            <a:off x="1539429" y="1126657"/>
            <a:ext cx="9483553" cy="5396094"/>
          </a:xfrm>
          <a:prstGeom prst="rect">
            <a:avLst/>
          </a:prstGeom>
          <a:ln w="12700">
            <a:miter lim="400000"/>
          </a:ln>
        </p:spPr>
      </p:pic>
      <p:sp>
        <p:nvSpPr>
          <p:cNvPr id="300" name="http://courses.cs.vt.edu/~cs3114/Fall09/wmcquain/Notes/T03a.BinaryTreeTheorems.pdf"/>
          <p:cNvSpPr txBox="1"/>
          <p:nvPr/>
        </p:nvSpPr>
        <p:spPr>
          <a:xfrm>
            <a:off x="1221142" y="6494677"/>
            <a:ext cx="8373590" cy="370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http://courses.cs.vt.edu/~cs3114/Fall09/wmcquain/Notes/T03a.BinaryTreeTheorems.pdf</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7" name="Depth-First Search: Example"/>
          <p:cNvSpPr txBox="1">
            <a:spLocks noGrp="1"/>
          </p:cNvSpPr>
          <p:nvPr>
            <p:ph type="title"/>
          </p:nvPr>
        </p:nvSpPr>
        <p:spPr>
          <a:xfrm>
            <a:off x="838200" y="365125"/>
            <a:ext cx="10515600" cy="981354"/>
          </a:xfrm>
          <a:prstGeom prst="rect">
            <a:avLst/>
          </a:prstGeom>
        </p:spPr>
        <p:txBody>
          <a:bodyPr/>
          <a:lstStyle/>
          <a:p>
            <a:r>
              <a:rPr b="1">
                <a:latin typeface="Calibri"/>
                <a:ea typeface="Calibri"/>
                <a:cs typeface="Calibri"/>
                <a:sym typeface="Calibri"/>
              </a:rPr>
              <a:t>Depth</a:t>
            </a:r>
            <a:r>
              <a:t>-First Search: Example</a:t>
            </a:r>
          </a:p>
        </p:txBody>
      </p:sp>
      <p:grpSp>
        <p:nvGrpSpPr>
          <p:cNvPr id="2200" name="Group"/>
          <p:cNvGrpSpPr/>
          <p:nvPr/>
        </p:nvGrpSpPr>
        <p:grpSpPr>
          <a:xfrm>
            <a:off x="2667000" y="2133600"/>
            <a:ext cx="762000" cy="762000"/>
            <a:chOff x="0" y="0"/>
            <a:chExt cx="762000" cy="762000"/>
          </a:xfrm>
        </p:grpSpPr>
        <p:sp>
          <p:nvSpPr>
            <p:cNvPr id="219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lnSpc>
                  <a:spcPct val="70000"/>
                </a:lnSpc>
                <a:defRPr sz="4000">
                  <a:solidFill>
                    <a:schemeClr val="accent1"/>
                  </a:solidFill>
                  <a:latin typeface="Times New Roman"/>
                  <a:ea typeface="Times New Roman"/>
                  <a:cs typeface="Times New Roman"/>
                  <a:sym typeface="Times New Roman"/>
                </a:defRPr>
              </a:pPr>
              <a:endParaRPr/>
            </a:p>
          </p:txBody>
        </p:sp>
        <p:sp>
          <p:nvSpPr>
            <p:cNvPr id="219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03" name="Group"/>
          <p:cNvGrpSpPr/>
          <p:nvPr/>
        </p:nvGrpSpPr>
        <p:grpSpPr>
          <a:xfrm>
            <a:off x="2667000" y="3657600"/>
            <a:ext cx="762000" cy="762000"/>
            <a:chOff x="0" y="0"/>
            <a:chExt cx="762000" cy="762000"/>
          </a:xfrm>
        </p:grpSpPr>
        <p:sp>
          <p:nvSpPr>
            <p:cNvPr id="220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0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06" name="Group"/>
          <p:cNvGrpSpPr/>
          <p:nvPr/>
        </p:nvGrpSpPr>
        <p:grpSpPr>
          <a:xfrm>
            <a:off x="4724400" y="3657600"/>
            <a:ext cx="762000" cy="762000"/>
            <a:chOff x="0" y="0"/>
            <a:chExt cx="762000" cy="762000"/>
          </a:xfrm>
        </p:grpSpPr>
        <p:sp>
          <p:nvSpPr>
            <p:cNvPr id="220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0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09" name="Group"/>
          <p:cNvGrpSpPr/>
          <p:nvPr/>
        </p:nvGrpSpPr>
        <p:grpSpPr>
          <a:xfrm>
            <a:off x="6781800" y="2133600"/>
            <a:ext cx="762000" cy="762000"/>
            <a:chOff x="0" y="0"/>
            <a:chExt cx="762000" cy="762000"/>
          </a:xfrm>
        </p:grpSpPr>
        <p:sp>
          <p:nvSpPr>
            <p:cNvPr id="220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0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12" name="Group"/>
          <p:cNvGrpSpPr/>
          <p:nvPr/>
        </p:nvGrpSpPr>
        <p:grpSpPr>
          <a:xfrm>
            <a:off x="6781800" y="3657600"/>
            <a:ext cx="762000" cy="762000"/>
            <a:chOff x="0" y="0"/>
            <a:chExt cx="762000" cy="762000"/>
          </a:xfrm>
        </p:grpSpPr>
        <p:sp>
          <p:nvSpPr>
            <p:cNvPr id="221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1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15" name="Group"/>
          <p:cNvGrpSpPr/>
          <p:nvPr/>
        </p:nvGrpSpPr>
        <p:grpSpPr>
          <a:xfrm>
            <a:off x="8839200" y="2133600"/>
            <a:ext cx="762000" cy="762000"/>
            <a:chOff x="0" y="0"/>
            <a:chExt cx="762000" cy="762000"/>
          </a:xfrm>
        </p:grpSpPr>
        <p:sp>
          <p:nvSpPr>
            <p:cNvPr id="221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1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18" name="Group"/>
          <p:cNvGrpSpPr/>
          <p:nvPr/>
        </p:nvGrpSpPr>
        <p:grpSpPr>
          <a:xfrm>
            <a:off x="8839200" y="3657600"/>
            <a:ext cx="762000" cy="762000"/>
            <a:chOff x="0" y="0"/>
            <a:chExt cx="762000" cy="762000"/>
          </a:xfrm>
        </p:grpSpPr>
        <p:sp>
          <p:nvSpPr>
            <p:cNvPr id="221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1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262" name="Connection Line"/>
          <p:cNvSpPr/>
          <p:nvPr/>
        </p:nvSpPr>
        <p:spPr>
          <a:xfrm>
            <a:off x="3047999" y="2909887"/>
            <a:ext cx="1" cy="7334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400" y="14400"/>
                  <a:pt x="7200" y="7200"/>
                  <a:pt x="21600" y="0"/>
                </a:cubicBezTo>
              </a:path>
            </a:pathLst>
          </a:custGeom>
          <a:ln w="28575">
            <a:solidFill>
              <a:srgbClr val="000000"/>
            </a:solidFill>
          </a:ln>
        </p:spPr>
        <p:txBody>
          <a:bodyPr/>
          <a:lstStyle/>
          <a:p>
            <a:endParaRPr/>
          </a:p>
        </p:txBody>
      </p:sp>
      <p:sp>
        <p:nvSpPr>
          <p:cNvPr id="2263" name="Connection Line"/>
          <p:cNvSpPr/>
          <p:nvPr/>
        </p:nvSpPr>
        <p:spPr>
          <a:xfrm>
            <a:off x="3443287" y="2514600"/>
            <a:ext cx="1662113"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0"/>
                  <a:pt x="14400" y="0"/>
                  <a:pt x="21600" y="21600"/>
                </a:cubicBezTo>
              </a:path>
            </a:pathLst>
          </a:custGeom>
          <a:ln w="28575">
            <a:solidFill>
              <a:srgbClr val="000000"/>
            </a:solidFill>
          </a:ln>
        </p:spPr>
        <p:txBody>
          <a:bodyPr/>
          <a:lstStyle/>
          <a:p>
            <a:endParaRPr/>
          </a:p>
        </p:txBody>
      </p:sp>
      <p:sp>
        <p:nvSpPr>
          <p:cNvPr id="2264" name="Connection Line"/>
          <p:cNvSpPr/>
          <p:nvPr/>
        </p:nvSpPr>
        <p:spPr>
          <a:xfrm>
            <a:off x="51054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ln>
        </p:spPr>
        <p:txBody>
          <a:bodyPr/>
          <a:lstStyle/>
          <a:p>
            <a:endParaRPr/>
          </a:p>
        </p:txBody>
      </p:sp>
      <p:sp>
        <p:nvSpPr>
          <p:cNvPr id="2265" name="Connection Line"/>
          <p:cNvSpPr/>
          <p:nvPr/>
        </p:nvSpPr>
        <p:spPr>
          <a:xfrm>
            <a:off x="5422960" y="2749830"/>
            <a:ext cx="1422280" cy="10535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ln>
        </p:spPr>
        <p:txBody>
          <a:bodyPr/>
          <a:lstStyle/>
          <a:p>
            <a:endParaRPr/>
          </a:p>
        </p:txBody>
      </p:sp>
      <p:sp>
        <p:nvSpPr>
          <p:cNvPr id="2266" name="Connection Line"/>
          <p:cNvSpPr/>
          <p:nvPr/>
        </p:nvSpPr>
        <p:spPr>
          <a:xfrm>
            <a:off x="55006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267" name="Connection Line"/>
          <p:cNvSpPr/>
          <p:nvPr/>
        </p:nvSpPr>
        <p:spPr>
          <a:xfrm>
            <a:off x="71628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268" name="Connection Line"/>
          <p:cNvSpPr/>
          <p:nvPr/>
        </p:nvSpPr>
        <p:spPr>
          <a:xfrm>
            <a:off x="7558087" y="2514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269"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270"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22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51</a:t>
            </a:fld>
            <a:endParaRPr/>
          </a:p>
        </p:txBody>
      </p:sp>
      <p:sp>
        <p:nvSpPr>
          <p:cNvPr id="222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2230" name="Line"/>
          <p:cNvSpPr/>
          <p:nvPr/>
        </p:nvSpPr>
        <p:spPr>
          <a:xfrm flipV="1">
            <a:off x="4670386"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grpSp>
        <p:nvGrpSpPr>
          <p:cNvPr id="2233" name="Group"/>
          <p:cNvGrpSpPr/>
          <p:nvPr/>
        </p:nvGrpSpPr>
        <p:grpSpPr>
          <a:xfrm>
            <a:off x="4331642" y="5430718"/>
            <a:ext cx="685801" cy="609601"/>
            <a:chOff x="0" y="0"/>
            <a:chExt cx="685800" cy="609600"/>
          </a:xfrm>
        </p:grpSpPr>
        <p:sp>
          <p:nvSpPr>
            <p:cNvPr id="223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32"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sp>
        <p:nvSpPr>
          <p:cNvPr id="2234" name="Group"/>
          <p:cNvSpPr/>
          <p:nvPr/>
        </p:nvSpPr>
        <p:spPr>
          <a:xfrm>
            <a:off x="5020221"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235" name="Group"/>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236"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237"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238"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239"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240"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241"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grpSp>
        <p:nvGrpSpPr>
          <p:cNvPr id="2249" name="Group"/>
          <p:cNvGrpSpPr/>
          <p:nvPr/>
        </p:nvGrpSpPr>
        <p:grpSpPr>
          <a:xfrm>
            <a:off x="2895422" y="1676400"/>
            <a:ext cx="6523395" cy="3287278"/>
            <a:chOff x="0" y="0"/>
            <a:chExt cx="6523394" cy="3287276"/>
          </a:xfrm>
        </p:grpSpPr>
        <p:sp>
          <p:nvSpPr>
            <p:cNvPr id="2242"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243"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244"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245"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246"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247"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248"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grpSp>
        <p:nvGrpSpPr>
          <p:cNvPr id="2258" name="Group"/>
          <p:cNvGrpSpPr/>
          <p:nvPr/>
        </p:nvGrpSpPr>
        <p:grpSpPr>
          <a:xfrm>
            <a:off x="906171" y="1590737"/>
            <a:ext cx="834211" cy="2844648"/>
            <a:chOff x="0" y="0"/>
            <a:chExt cx="834209" cy="2844646"/>
          </a:xfrm>
        </p:grpSpPr>
        <p:sp>
          <p:nvSpPr>
            <p:cNvPr id="2250"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2253" name="Group"/>
            <p:cNvGrpSpPr/>
            <p:nvPr/>
          </p:nvGrpSpPr>
          <p:grpSpPr>
            <a:xfrm>
              <a:off x="72209" y="2082646"/>
              <a:ext cx="762001" cy="762001"/>
              <a:chOff x="0" y="0"/>
              <a:chExt cx="762000" cy="762000"/>
            </a:xfrm>
          </p:grpSpPr>
          <p:sp>
            <p:nvSpPr>
              <p:cNvPr id="225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5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271"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2255"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256"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2257"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259"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sp>
        <p:nvSpPr>
          <p:cNvPr id="2260" name="Circle"/>
          <p:cNvSpPr/>
          <p:nvPr/>
        </p:nvSpPr>
        <p:spPr>
          <a:xfrm>
            <a:off x="4724400" y="2133600"/>
            <a:ext cx="762000" cy="762000"/>
          </a:xfrm>
          <a:prstGeom prst="ellipse">
            <a:avLst/>
          </a:prstGeom>
          <a:solidFill>
            <a:srgbClr val="DDDDDD"/>
          </a:solidFill>
          <a:ln w="6350">
            <a:solidFill>
              <a:schemeClr val="accent4"/>
            </a:solidFill>
            <a:miter/>
          </a:ln>
        </p:spPr>
        <p:txBody>
          <a:bodyPr lIns="45719" rIns="45719" anchor="ctr"/>
          <a:lstStyle/>
          <a:p>
            <a:endParaRPr/>
          </a:p>
        </p:txBody>
      </p:sp>
      <p:sp>
        <p:nvSpPr>
          <p:cNvPr id="2261" name="0"/>
          <p:cNvSpPr txBox="1"/>
          <p:nvPr/>
        </p:nvSpPr>
        <p:spPr>
          <a:xfrm>
            <a:off x="4926330" y="2181220"/>
            <a:ext cx="358141" cy="66676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2276" name="Group"/>
          <p:cNvGrpSpPr/>
          <p:nvPr/>
        </p:nvGrpSpPr>
        <p:grpSpPr>
          <a:xfrm>
            <a:off x="2667000" y="3657600"/>
            <a:ext cx="762000" cy="762000"/>
            <a:chOff x="0" y="0"/>
            <a:chExt cx="762000" cy="762000"/>
          </a:xfrm>
        </p:grpSpPr>
        <p:sp>
          <p:nvSpPr>
            <p:cNvPr id="227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7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79" name="Group"/>
          <p:cNvGrpSpPr/>
          <p:nvPr/>
        </p:nvGrpSpPr>
        <p:grpSpPr>
          <a:xfrm>
            <a:off x="4724400" y="2133600"/>
            <a:ext cx="762000" cy="762000"/>
            <a:chOff x="0" y="0"/>
            <a:chExt cx="762000" cy="762000"/>
          </a:xfrm>
        </p:grpSpPr>
        <p:sp>
          <p:nvSpPr>
            <p:cNvPr id="227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278"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282" name="Group"/>
          <p:cNvGrpSpPr/>
          <p:nvPr/>
        </p:nvGrpSpPr>
        <p:grpSpPr>
          <a:xfrm>
            <a:off x="4724400" y="3657600"/>
            <a:ext cx="762000" cy="762000"/>
            <a:chOff x="0" y="0"/>
            <a:chExt cx="762000" cy="762000"/>
          </a:xfrm>
        </p:grpSpPr>
        <p:sp>
          <p:nvSpPr>
            <p:cNvPr id="228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281"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285" name="Group"/>
          <p:cNvGrpSpPr/>
          <p:nvPr/>
        </p:nvGrpSpPr>
        <p:grpSpPr>
          <a:xfrm>
            <a:off x="6781800" y="2133600"/>
            <a:ext cx="762000" cy="762000"/>
            <a:chOff x="0" y="0"/>
            <a:chExt cx="762000" cy="762000"/>
          </a:xfrm>
        </p:grpSpPr>
        <p:sp>
          <p:nvSpPr>
            <p:cNvPr id="228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8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88" name="Group"/>
          <p:cNvGrpSpPr/>
          <p:nvPr/>
        </p:nvGrpSpPr>
        <p:grpSpPr>
          <a:xfrm>
            <a:off x="6781800" y="3657600"/>
            <a:ext cx="762000" cy="762000"/>
            <a:chOff x="0" y="0"/>
            <a:chExt cx="762000" cy="762000"/>
          </a:xfrm>
        </p:grpSpPr>
        <p:sp>
          <p:nvSpPr>
            <p:cNvPr id="228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8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91" name="Group"/>
          <p:cNvGrpSpPr/>
          <p:nvPr/>
        </p:nvGrpSpPr>
        <p:grpSpPr>
          <a:xfrm>
            <a:off x="8839200" y="2133600"/>
            <a:ext cx="762000" cy="762000"/>
            <a:chOff x="0" y="0"/>
            <a:chExt cx="762000" cy="762000"/>
          </a:xfrm>
        </p:grpSpPr>
        <p:sp>
          <p:nvSpPr>
            <p:cNvPr id="228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9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294" name="Group"/>
          <p:cNvGrpSpPr/>
          <p:nvPr/>
        </p:nvGrpSpPr>
        <p:grpSpPr>
          <a:xfrm>
            <a:off x="8839200" y="3657600"/>
            <a:ext cx="762000" cy="762000"/>
            <a:chOff x="0" y="0"/>
            <a:chExt cx="762000" cy="762000"/>
          </a:xfrm>
        </p:grpSpPr>
        <p:sp>
          <p:nvSpPr>
            <p:cNvPr id="229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29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349"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350"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2351"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2352" name="Connection Line"/>
          <p:cNvSpPr/>
          <p:nvPr/>
        </p:nvSpPr>
        <p:spPr>
          <a:xfrm>
            <a:off x="5413973" y="2749830"/>
            <a:ext cx="1431267" cy="1060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ln>
        </p:spPr>
        <p:txBody>
          <a:bodyPr/>
          <a:lstStyle/>
          <a:p>
            <a:endParaRPr/>
          </a:p>
        </p:txBody>
      </p:sp>
      <p:sp>
        <p:nvSpPr>
          <p:cNvPr id="2353"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354" name="Connection Line"/>
          <p:cNvSpPr/>
          <p:nvPr/>
        </p:nvSpPr>
        <p:spPr>
          <a:xfrm>
            <a:off x="71628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355" name="Connection Line"/>
          <p:cNvSpPr/>
          <p:nvPr/>
        </p:nvSpPr>
        <p:spPr>
          <a:xfrm>
            <a:off x="7558087" y="2514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356"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357"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30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52</a:t>
            </a:fld>
            <a:endParaRPr/>
          </a:p>
        </p:txBody>
      </p:sp>
      <p:sp>
        <p:nvSpPr>
          <p:cNvPr id="230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2308" name="Group"/>
          <p:cNvGrpSpPr/>
          <p:nvPr/>
        </p:nvGrpSpPr>
        <p:grpSpPr>
          <a:xfrm>
            <a:off x="4331642" y="5430718"/>
            <a:ext cx="685801" cy="609601"/>
            <a:chOff x="0" y="0"/>
            <a:chExt cx="685800" cy="609600"/>
          </a:xfrm>
        </p:grpSpPr>
        <p:sp>
          <p:nvSpPr>
            <p:cNvPr id="2306"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07"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2311" name="Group"/>
          <p:cNvGrpSpPr/>
          <p:nvPr/>
        </p:nvGrpSpPr>
        <p:grpSpPr>
          <a:xfrm>
            <a:off x="5017442" y="5430718"/>
            <a:ext cx="685801" cy="609601"/>
            <a:chOff x="0" y="0"/>
            <a:chExt cx="685800" cy="609600"/>
          </a:xfrm>
        </p:grpSpPr>
        <p:sp>
          <p:nvSpPr>
            <p:cNvPr id="230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10"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2312"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358" name="Connection Line"/>
          <p:cNvSpPr/>
          <p:nvPr/>
        </p:nvSpPr>
        <p:spPr>
          <a:xfrm>
            <a:off x="4597524" y="5126069"/>
            <a:ext cx="832446" cy="263313"/>
          </a:xfrm>
          <a:custGeom>
            <a:avLst/>
            <a:gdLst/>
            <a:ahLst/>
            <a:cxnLst>
              <a:cxn ang="0">
                <a:pos x="wd2" y="hd2"/>
              </a:cxn>
              <a:cxn ang="5400000">
                <a:pos x="wd2" y="hd2"/>
              </a:cxn>
              <a:cxn ang="10800000">
                <a:pos x="wd2" y="hd2"/>
              </a:cxn>
              <a:cxn ang="16200000">
                <a:pos x="wd2" y="hd2"/>
              </a:cxn>
            </a:cxnLst>
            <a:rect l="0" t="0" r="r" b="b"/>
            <a:pathLst>
              <a:path w="21600" h="16201" extrusionOk="0">
                <a:moveTo>
                  <a:pt x="0" y="15731"/>
                </a:moveTo>
                <a:cubicBezTo>
                  <a:pt x="7694" y="-5399"/>
                  <a:pt x="14894" y="-5242"/>
                  <a:pt x="21600" y="16201"/>
                </a:cubicBezTo>
              </a:path>
            </a:pathLst>
          </a:custGeom>
          <a:ln w="38100">
            <a:solidFill>
              <a:schemeClr val="accent1"/>
            </a:solidFill>
            <a:miter/>
            <a:tailEnd type="stealth"/>
          </a:ln>
        </p:spPr>
        <p:txBody>
          <a:bodyPr/>
          <a:lstStyle/>
          <a:p>
            <a:endParaRPr/>
          </a:p>
        </p:txBody>
      </p:sp>
      <p:sp>
        <p:nvSpPr>
          <p:cNvPr id="2314" name="Line"/>
          <p:cNvSpPr/>
          <p:nvPr/>
        </p:nvSpPr>
        <p:spPr>
          <a:xfrm flipV="1">
            <a:off x="5343945" y="6081716"/>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315"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316"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317"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318"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319"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320"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grpSp>
        <p:nvGrpSpPr>
          <p:cNvPr id="2330" name="Group"/>
          <p:cNvGrpSpPr/>
          <p:nvPr/>
        </p:nvGrpSpPr>
        <p:grpSpPr>
          <a:xfrm>
            <a:off x="2895422" y="1266718"/>
            <a:ext cx="6523395" cy="3696960"/>
            <a:chOff x="0" y="0"/>
            <a:chExt cx="6523394" cy="3696958"/>
          </a:xfrm>
        </p:grpSpPr>
        <p:grpSp>
          <p:nvGrpSpPr>
            <p:cNvPr id="2328" name="Group"/>
            <p:cNvGrpSpPr/>
            <p:nvPr/>
          </p:nvGrpSpPr>
          <p:grpSpPr>
            <a:xfrm>
              <a:off x="-1" y="409682"/>
              <a:ext cx="6523396" cy="3287277"/>
              <a:chOff x="0" y="0"/>
              <a:chExt cx="6523394" cy="3287276"/>
            </a:xfrm>
          </p:grpSpPr>
          <p:sp>
            <p:nvSpPr>
              <p:cNvPr id="2321"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322"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323"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324"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325"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326"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327"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sp>
          <p:nvSpPr>
            <p:cNvPr id="2329" name="(Starting node)"/>
            <p:cNvSpPr txBox="1"/>
            <p:nvPr/>
          </p:nvSpPr>
          <p:spPr>
            <a:xfrm>
              <a:off x="990221" y="0"/>
              <a:ext cx="2734430"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grpSp>
      <p:sp>
        <p:nvSpPr>
          <p:cNvPr id="2331"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2332"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2341" name="Group"/>
          <p:cNvGrpSpPr/>
          <p:nvPr/>
        </p:nvGrpSpPr>
        <p:grpSpPr>
          <a:xfrm>
            <a:off x="906171" y="1590737"/>
            <a:ext cx="834211" cy="2844648"/>
            <a:chOff x="0" y="0"/>
            <a:chExt cx="834209" cy="2844646"/>
          </a:xfrm>
        </p:grpSpPr>
        <p:sp>
          <p:nvSpPr>
            <p:cNvPr id="2333"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2336" name="Group"/>
            <p:cNvGrpSpPr/>
            <p:nvPr/>
          </p:nvGrpSpPr>
          <p:grpSpPr>
            <a:xfrm>
              <a:off x="72209" y="2082646"/>
              <a:ext cx="762001" cy="762001"/>
              <a:chOff x="0" y="0"/>
              <a:chExt cx="762000" cy="762000"/>
            </a:xfrm>
          </p:grpSpPr>
          <p:sp>
            <p:nvSpPr>
              <p:cNvPr id="233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3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359"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2338"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339"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2340"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342"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2345" name="Group"/>
          <p:cNvGrpSpPr/>
          <p:nvPr/>
        </p:nvGrpSpPr>
        <p:grpSpPr>
          <a:xfrm>
            <a:off x="4724400" y="2133600"/>
            <a:ext cx="762000" cy="762000"/>
            <a:chOff x="0" y="0"/>
            <a:chExt cx="762000" cy="762000"/>
          </a:xfrm>
        </p:grpSpPr>
        <p:sp>
          <p:nvSpPr>
            <p:cNvPr id="2343"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344"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348" name="Group"/>
          <p:cNvGrpSpPr/>
          <p:nvPr/>
        </p:nvGrpSpPr>
        <p:grpSpPr>
          <a:xfrm>
            <a:off x="4727575" y="3620362"/>
            <a:ext cx="762000" cy="762001"/>
            <a:chOff x="0" y="0"/>
            <a:chExt cx="762000" cy="762000"/>
          </a:xfrm>
        </p:grpSpPr>
        <p:sp>
          <p:nvSpPr>
            <p:cNvPr id="2346"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347"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1"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2364" name="Group"/>
          <p:cNvGrpSpPr/>
          <p:nvPr/>
        </p:nvGrpSpPr>
        <p:grpSpPr>
          <a:xfrm>
            <a:off x="2667000" y="3657600"/>
            <a:ext cx="762000" cy="762000"/>
            <a:chOff x="0" y="0"/>
            <a:chExt cx="762000" cy="762000"/>
          </a:xfrm>
        </p:grpSpPr>
        <p:sp>
          <p:nvSpPr>
            <p:cNvPr id="236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6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367" name="Group"/>
          <p:cNvGrpSpPr/>
          <p:nvPr/>
        </p:nvGrpSpPr>
        <p:grpSpPr>
          <a:xfrm>
            <a:off x="4724400" y="2133600"/>
            <a:ext cx="762000" cy="762000"/>
            <a:chOff x="0" y="0"/>
            <a:chExt cx="762000" cy="762000"/>
          </a:xfrm>
        </p:grpSpPr>
        <p:sp>
          <p:nvSpPr>
            <p:cNvPr id="236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366"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370" name="Group"/>
          <p:cNvGrpSpPr/>
          <p:nvPr/>
        </p:nvGrpSpPr>
        <p:grpSpPr>
          <a:xfrm>
            <a:off x="4724400" y="3657600"/>
            <a:ext cx="762000" cy="762000"/>
            <a:chOff x="0" y="0"/>
            <a:chExt cx="762000" cy="762000"/>
          </a:xfrm>
        </p:grpSpPr>
        <p:sp>
          <p:nvSpPr>
            <p:cNvPr id="236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369"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373" name="Group"/>
          <p:cNvGrpSpPr/>
          <p:nvPr/>
        </p:nvGrpSpPr>
        <p:grpSpPr>
          <a:xfrm>
            <a:off x="6781800" y="3657600"/>
            <a:ext cx="762000" cy="762000"/>
            <a:chOff x="0" y="0"/>
            <a:chExt cx="762000" cy="762000"/>
          </a:xfrm>
        </p:grpSpPr>
        <p:sp>
          <p:nvSpPr>
            <p:cNvPr id="237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7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376" name="Group"/>
          <p:cNvGrpSpPr/>
          <p:nvPr/>
        </p:nvGrpSpPr>
        <p:grpSpPr>
          <a:xfrm>
            <a:off x="8839200" y="2133600"/>
            <a:ext cx="762000" cy="762000"/>
            <a:chOff x="0" y="0"/>
            <a:chExt cx="762000" cy="762000"/>
          </a:xfrm>
        </p:grpSpPr>
        <p:sp>
          <p:nvSpPr>
            <p:cNvPr id="237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7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379" name="Group"/>
          <p:cNvGrpSpPr/>
          <p:nvPr/>
        </p:nvGrpSpPr>
        <p:grpSpPr>
          <a:xfrm>
            <a:off x="8839200" y="3657600"/>
            <a:ext cx="762000" cy="762000"/>
            <a:chOff x="0" y="0"/>
            <a:chExt cx="762000" cy="762000"/>
          </a:xfrm>
        </p:grpSpPr>
        <p:sp>
          <p:nvSpPr>
            <p:cNvPr id="237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7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446"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447"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2448"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2449"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2450"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451"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452"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2453"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454"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389"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53</a:t>
            </a:fld>
            <a:endParaRPr/>
          </a:p>
        </p:txBody>
      </p:sp>
      <p:sp>
        <p:nvSpPr>
          <p:cNvPr id="2390"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2393" name="Group"/>
          <p:cNvGrpSpPr/>
          <p:nvPr/>
        </p:nvGrpSpPr>
        <p:grpSpPr>
          <a:xfrm>
            <a:off x="4331642" y="5430718"/>
            <a:ext cx="685801" cy="609601"/>
            <a:chOff x="0" y="0"/>
            <a:chExt cx="685800" cy="609600"/>
          </a:xfrm>
        </p:grpSpPr>
        <p:sp>
          <p:nvSpPr>
            <p:cNvPr id="239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92"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2396" name="Group"/>
          <p:cNvGrpSpPr/>
          <p:nvPr/>
        </p:nvGrpSpPr>
        <p:grpSpPr>
          <a:xfrm>
            <a:off x="5017442" y="5430718"/>
            <a:ext cx="685801" cy="609601"/>
            <a:chOff x="0" y="0"/>
            <a:chExt cx="685800" cy="609600"/>
          </a:xfrm>
        </p:grpSpPr>
        <p:sp>
          <p:nvSpPr>
            <p:cNvPr id="239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395"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2397"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398" name="t"/>
          <p:cNvSpPr/>
          <p:nvPr/>
        </p:nvSpPr>
        <p:spPr>
          <a:xfrm>
            <a:off x="5868053" y="5489286"/>
            <a:ext cx="228909"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sp>
        <p:nvSpPr>
          <p:cNvPr id="2399" name="Line"/>
          <p:cNvSpPr/>
          <p:nvPr/>
        </p:nvSpPr>
        <p:spPr>
          <a:xfrm flipV="1">
            <a:off x="5982507" y="6099275"/>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400"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401"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402"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403"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404"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405"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grpSp>
        <p:nvGrpSpPr>
          <p:cNvPr id="2415" name="Group"/>
          <p:cNvGrpSpPr/>
          <p:nvPr/>
        </p:nvGrpSpPr>
        <p:grpSpPr>
          <a:xfrm>
            <a:off x="2895422" y="1266718"/>
            <a:ext cx="6523395" cy="3696960"/>
            <a:chOff x="0" y="0"/>
            <a:chExt cx="6523394" cy="3696958"/>
          </a:xfrm>
        </p:grpSpPr>
        <p:grpSp>
          <p:nvGrpSpPr>
            <p:cNvPr id="2413" name="Group"/>
            <p:cNvGrpSpPr/>
            <p:nvPr/>
          </p:nvGrpSpPr>
          <p:grpSpPr>
            <a:xfrm>
              <a:off x="-1" y="409682"/>
              <a:ext cx="6523396" cy="3287277"/>
              <a:chOff x="0" y="0"/>
              <a:chExt cx="6523394" cy="3287276"/>
            </a:xfrm>
          </p:grpSpPr>
          <p:sp>
            <p:nvSpPr>
              <p:cNvPr id="2406"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407"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408"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409"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410"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411"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412"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sp>
          <p:nvSpPr>
            <p:cNvPr id="2414" name="(Starting node)"/>
            <p:cNvSpPr txBox="1"/>
            <p:nvPr/>
          </p:nvSpPr>
          <p:spPr>
            <a:xfrm>
              <a:off x="990221" y="0"/>
              <a:ext cx="2734430"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grpSp>
      <p:sp>
        <p:nvSpPr>
          <p:cNvPr id="2416"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2417"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2426" name="Group"/>
          <p:cNvGrpSpPr/>
          <p:nvPr/>
        </p:nvGrpSpPr>
        <p:grpSpPr>
          <a:xfrm>
            <a:off x="906171" y="1590737"/>
            <a:ext cx="834211" cy="2844648"/>
            <a:chOff x="0" y="0"/>
            <a:chExt cx="834209" cy="2844646"/>
          </a:xfrm>
        </p:grpSpPr>
        <p:sp>
          <p:nvSpPr>
            <p:cNvPr id="2418"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2421" name="Group"/>
            <p:cNvGrpSpPr/>
            <p:nvPr/>
          </p:nvGrpSpPr>
          <p:grpSpPr>
            <a:xfrm>
              <a:off x="72209" y="2082646"/>
              <a:ext cx="762001" cy="762001"/>
              <a:chOff x="0" y="0"/>
              <a:chExt cx="762000" cy="762000"/>
            </a:xfrm>
          </p:grpSpPr>
          <p:sp>
            <p:nvSpPr>
              <p:cNvPr id="241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42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455"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2423"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424"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2425"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456" name="Connection Line"/>
          <p:cNvSpPr/>
          <p:nvPr/>
        </p:nvSpPr>
        <p:spPr>
          <a:xfrm>
            <a:off x="5359782" y="5123908"/>
            <a:ext cx="668522" cy="280492"/>
          </a:xfrm>
          <a:custGeom>
            <a:avLst/>
            <a:gdLst/>
            <a:ahLst/>
            <a:cxnLst>
              <a:cxn ang="0">
                <a:pos x="wd2" y="hd2"/>
              </a:cxn>
              <a:cxn ang="5400000">
                <a:pos x="wd2" y="hd2"/>
              </a:cxn>
              <a:cxn ang="10800000">
                <a:pos x="wd2" y="hd2"/>
              </a:cxn>
              <a:cxn ang="16200000">
                <a:pos x="wd2" y="hd2"/>
              </a:cxn>
            </a:cxnLst>
            <a:rect l="0" t="0" r="r" b="b"/>
            <a:pathLst>
              <a:path w="21600" h="16223" extrusionOk="0">
                <a:moveTo>
                  <a:pt x="0" y="16223"/>
                </a:moveTo>
                <a:cubicBezTo>
                  <a:pt x="6931" y="-4591"/>
                  <a:pt x="14131" y="-5377"/>
                  <a:pt x="21600" y="13864"/>
                </a:cubicBezTo>
              </a:path>
            </a:pathLst>
          </a:custGeom>
          <a:ln w="38100">
            <a:solidFill>
              <a:schemeClr val="accent1"/>
            </a:solidFill>
            <a:miter/>
            <a:tailEnd type="stealth"/>
          </a:ln>
        </p:spPr>
        <p:txBody>
          <a:bodyPr/>
          <a:lstStyle/>
          <a:p>
            <a:endParaRPr/>
          </a:p>
        </p:txBody>
      </p:sp>
      <p:sp>
        <p:nvSpPr>
          <p:cNvPr id="2428"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2429"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2432" name="Group"/>
          <p:cNvGrpSpPr/>
          <p:nvPr/>
        </p:nvGrpSpPr>
        <p:grpSpPr>
          <a:xfrm>
            <a:off x="6784975" y="2133600"/>
            <a:ext cx="762000" cy="762000"/>
            <a:chOff x="0" y="0"/>
            <a:chExt cx="762000" cy="762000"/>
          </a:xfrm>
        </p:grpSpPr>
        <p:sp>
          <p:nvSpPr>
            <p:cNvPr id="243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431"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sp>
        <p:nvSpPr>
          <p:cNvPr id="2433"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2436" name="Group"/>
          <p:cNvGrpSpPr/>
          <p:nvPr/>
        </p:nvGrpSpPr>
        <p:grpSpPr>
          <a:xfrm>
            <a:off x="4724400" y="2133600"/>
            <a:ext cx="762000" cy="762000"/>
            <a:chOff x="0" y="0"/>
            <a:chExt cx="762000" cy="762000"/>
          </a:xfrm>
        </p:grpSpPr>
        <p:sp>
          <p:nvSpPr>
            <p:cNvPr id="2434"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435"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439" name="Group"/>
          <p:cNvGrpSpPr/>
          <p:nvPr/>
        </p:nvGrpSpPr>
        <p:grpSpPr>
          <a:xfrm>
            <a:off x="4724400" y="2133600"/>
            <a:ext cx="762000" cy="762000"/>
            <a:chOff x="0" y="0"/>
            <a:chExt cx="762000" cy="762000"/>
          </a:xfrm>
        </p:grpSpPr>
        <p:sp>
          <p:nvSpPr>
            <p:cNvPr id="2437"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438"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442" name="Group"/>
          <p:cNvGrpSpPr/>
          <p:nvPr/>
        </p:nvGrpSpPr>
        <p:grpSpPr>
          <a:xfrm>
            <a:off x="4727575" y="3620362"/>
            <a:ext cx="762000" cy="762001"/>
            <a:chOff x="0" y="0"/>
            <a:chExt cx="762000" cy="762000"/>
          </a:xfrm>
        </p:grpSpPr>
        <p:sp>
          <p:nvSpPr>
            <p:cNvPr id="2440"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441"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445" name="Group"/>
          <p:cNvGrpSpPr/>
          <p:nvPr/>
        </p:nvGrpSpPr>
        <p:grpSpPr>
          <a:xfrm>
            <a:off x="6778625" y="2133600"/>
            <a:ext cx="762000" cy="762000"/>
            <a:chOff x="0" y="0"/>
            <a:chExt cx="762000" cy="762000"/>
          </a:xfrm>
        </p:grpSpPr>
        <p:sp>
          <p:nvSpPr>
            <p:cNvPr id="2443"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444"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2461" name="Group"/>
          <p:cNvGrpSpPr/>
          <p:nvPr/>
        </p:nvGrpSpPr>
        <p:grpSpPr>
          <a:xfrm>
            <a:off x="2667000" y="3657600"/>
            <a:ext cx="762000" cy="762000"/>
            <a:chOff x="0" y="0"/>
            <a:chExt cx="762000" cy="762000"/>
          </a:xfrm>
        </p:grpSpPr>
        <p:sp>
          <p:nvSpPr>
            <p:cNvPr id="245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46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464" name="Group"/>
          <p:cNvGrpSpPr/>
          <p:nvPr/>
        </p:nvGrpSpPr>
        <p:grpSpPr>
          <a:xfrm>
            <a:off x="4724400" y="2133600"/>
            <a:ext cx="762000" cy="762000"/>
            <a:chOff x="0" y="0"/>
            <a:chExt cx="762000" cy="762000"/>
          </a:xfrm>
        </p:grpSpPr>
        <p:sp>
          <p:nvSpPr>
            <p:cNvPr id="246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463"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467" name="Group"/>
          <p:cNvGrpSpPr/>
          <p:nvPr/>
        </p:nvGrpSpPr>
        <p:grpSpPr>
          <a:xfrm>
            <a:off x="4724400" y="3657600"/>
            <a:ext cx="762000" cy="762000"/>
            <a:chOff x="0" y="0"/>
            <a:chExt cx="762000" cy="762000"/>
          </a:xfrm>
        </p:grpSpPr>
        <p:sp>
          <p:nvSpPr>
            <p:cNvPr id="246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466"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470" name="Group"/>
          <p:cNvGrpSpPr/>
          <p:nvPr/>
        </p:nvGrpSpPr>
        <p:grpSpPr>
          <a:xfrm>
            <a:off x="6781800" y="3657600"/>
            <a:ext cx="762000" cy="762000"/>
            <a:chOff x="0" y="0"/>
            <a:chExt cx="762000" cy="762000"/>
          </a:xfrm>
        </p:grpSpPr>
        <p:sp>
          <p:nvSpPr>
            <p:cNvPr id="246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46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473" name="Group"/>
          <p:cNvGrpSpPr/>
          <p:nvPr/>
        </p:nvGrpSpPr>
        <p:grpSpPr>
          <a:xfrm>
            <a:off x="8839200" y="2133600"/>
            <a:ext cx="762000" cy="762000"/>
            <a:chOff x="0" y="0"/>
            <a:chExt cx="762000" cy="762000"/>
          </a:xfrm>
        </p:grpSpPr>
        <p:sp>
          <p:nvSpPr>
            <p:cNvPr id="247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47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476" name="Group"/>
          <p:cNvGrpSpPr/>
          <p:nvPr/>
        </p:nvGrpSpPr>
        <p:grpSpPr>
          <a:xfrm>
            <a:off x="8839200" y="3657600"/>
            <a:ext cx="762000" cy="762000"/>
            <a:chOff x="0" y="0"/>
            <a:chExt cx="762000" cy="762000"/>
          </a:xfrm>
        </p:grpSpPr>
        <p:sp>
          <p:nvSpPr>
            <p:cNvPr id="247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47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550"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551"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2552"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2553"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2554"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555"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2556"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2557"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558"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48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54</a:t>
            </a:fld>
            <a:endParaRPr/>
          </a:p>
        </p:txBody>
      </p:sp>
      <p:sp>
        <p:nvSpPr>
          <p:cNvPr id="2487"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2490" name="Group"/>
          <p:cNvGrpSpPr/>
          <p:nvPr/>
        </p:nvGrpSpPr>
        <p:grpSpPr>
          <a:xfrm>
            <a:off x="4331642" y="5430718"/>
            <a:ext cx="685801" cy="609601"/>
            <a:chOff x="0" y="0"/>
            <a:chExt cx="685800" cy="609600"/>
          </a:xfrm>
        </p:grpSpPr>
        <p:sp>
          <p:nvSpPr>
            <p:cNvPr id="248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489"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2493" name="Group"/>
          <p:cNvGrpSpPr/>
          <p:nvPr/>
        </p:nvGrpSpPr>
        <p:grpSpPr>
          <a:xfrm>
            <a:off x="5017442" y="5430718"/>
            <a:ext cx="685801" cy="609601"/>
            <a:chOff x="0" y="0"/>
            <a:chExt cx="685800" cy="609600"/>
          </a:xfrm>
        </p:grpSpPr>
        <p:sp>
          <p:nvSpPr>
            <p:cNvPr id="249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492"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2494"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495" name="t"/>
          <p:cNvSpPr/>
          <p:nvPr/>
        </p:nvSpPr>
        <p:spPr>
          <a:xfrm>
            <a:off x="5868053" y="5489286"/>
            <a:ext cx="228909"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sp>
        <p:nvSpPr>
          <p:cNvPr id="2496" name="Line"/>
          <p:cNvSpPr/>
          <p:nvPr/>
        </p:nvSpPr>
        <p:spPr>
          <a:xfrm flipV="1">
            <a:off x="6726305"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497"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498"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499"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500"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501"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502"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grpSp>
        <p:nvGrpSpPr>
          <p:cNvPr id="2512" name="Group"/>
          <p:cNvGrpSpPr/>
          <p:nvPr/>
        </p:nvGrpSpPr>
        <p:grpSpPr>
          <a:xfrm>
            <a:off x="2895422" y="1266718"/>
            <a:ext cx="6523395" cy="3696960"/>
            <a:chOff x="0" y="0"/>
            <a:chExt cx="6523394" cy="3696958"/>
          </a:xfrm>
        </p:grpSpPr>
        <p:grpSp>
          <p:nvGrpSpPr>
            <p:cNvPr id="2510" name="Group"/>
            <p:cNvGrpSpPr/>
            <p:nvPr/>
          </p:nvGrpSpPr>
          <p:grpSpPr>
            <a:xfrm>
              <a:off x="-1" y="409682"/>
              <a:ext cx="6523396" cy="3287277"/>
              <a:chOff x="0" y="0"/>
              <a:chExt cx="6523394" cy="3287276"/>
            </a:xfrm>
          </p:grpSpPr>
          <p:sp>
            <p:nvSpPr>
              <p:cNvPr id="2503"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504"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505"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506"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507"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508"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509"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sp>
          <p:nvSpPr>
            <p:cNvPr id="2511" name="(Starting node)"/>
            <p:cNvSpPr txBox="1"/>
            <p:nvPr/>
          </p:nvSpPr>
          <p:spPr>
            <a:xfrm>
              <a:off x="990221" y="0"/>
              <a:ext cx="2734430"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grpSp>
      <p:sp>
        <p:nvSpPr>
          <p:cNvPr id="2513"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2514"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2523" name="Group"/>
          <p:cNvGrpSpPr/>
          <p:nvPr/>
        </p:nvGrpSpPr>
        <p:grpSpPr>
          <a:xfrm>
            <a:off x="906171" y="1590737"/>
            <a:ext cx="834211" cy="2844648"/>
            <a:chOff x="0" y="0"/>
            <a:chExt cx="834209" cy="2844646"/>
          </a:xfrm>
        </p:grpSpPr>
        <p:sp>
          <p:nvSpPr>
            <p:cNvPr id="2515"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2518" name="Group"/>
            <p:cNvGrpSpPr/>
            <p:nvPr/>
          </p:nvGrpSpPr>
          <p:grpSpPr>
            <a:xfrm>
              <a:off x="72209" y="2082646"/>
              <a:ext cx="762001" cy="762001"/>
              <a:chOff x="0" y="0"/>
              <a:chExt cx="762000" cy="762000"/>
            </a:xfrm>
          </p:grpSpPr>
          <p:sp>
            <p:nvSpPr>
              <p:cNvPr id="251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51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559"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2520"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521"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2522"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560" name="Connection Line"/>
          <p:cNvSpPr/>
          <p:nvPr/>
        </p:nvSpPr>
        <p:spPr>
          <a:xfrm>
            <a:off x="6066784" y="5089366"/>
            <a:ext cx="668522" cy="280491"/>
          </a:xfrm>
          <a:custGeom>
            <a:avLst/>
            <a:gdLst/>
            <a:ahLst/>
            <a:cxnLst>
              <a:cxn ang="0">
                <a:pos x="wd2" y="hd2"/>
              </a:cxn>
              <a:cxn ang="5400000">
                <a:pos x="wd2" y="hd2"/>
              </a:cxn>
              <a:cxn ang="10800000">
                <a:pos x="wd2" y="hd2"/>
              </a:cxn>
              <a:cxn ang="16200000">
                <a:pos x="wd2" y="hd2"/>
              </a:cxn>
            </a:cxnLst>
            <a:rect l="0" t="0" r="r" b="b"/>
            <a:pathLst>
              <a:path w="21600" h="16223" extrusionOk="0">
                <a:moveTo>
                  <a:pt x="0" y="16223"/>
                </a:moveTo>
                <a:cubicBezTo>
                  <a:pt x="6931" y="-4591"/>
                  <a:pt x="14131" y="-5377"/>
                  <a:pt x="21600" y="13864"/>
                </a:cubicBezTo>
              </a:path>
            </a:pathLst>
          </a:custGeom>
          <a:ln w="38100">
            <a:solidFill>
              <a:schemeClr val="accent1"/>
            </a:solidFill>
            <a:miter/>
            <a:tailEnd type="stealth"/>
          </a:ln>
        </p:spPr>
        <p:txBody>
          <a:bodyPr/>
          <a:lstStyle/>
          <a:p>
            <a:endParaRPr/>
          </a:p>
        </p:txBody>
      </p:sp>
      <p:sp>
        <p:nvSpPr>
          <p:cNvPr id="2525"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2526"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2529" name="Group"/>
          <p:cNvGrpSpPr/>
          <p:nvPr/>
        </p:nvGrpSpPr>
        <p:grpSpPr>
          <a:xfrm>
            <a:off x="6784975" y="2133600"/>
            <a:ext cx="762000" cy="762000"/>
            <a:chOff x="0" y="0"/>
            <a:chExt cx="762000" cy="762000"/>
          </a:xfrm>
        </p:grpSpPr>
        <p:sp>
          <p:nvSpPr>
            <p:cNvPr id="252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28"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532" name="Group"/>
          <p:cNvGrpSpPr/>
          <p:nvPr/>
        </p:nvGrpSpPr>
        <p:grpSpPr>
          <a:xfrm>
            <a:off x="6791325" y="3657600"/>
            <a:ext cx="762000" cy="762000"/>
            <a:chOff x="0" y="0"/>
            <a:chExt cx="762000" cy="762000"/>
          </a:xfrm>
        </p:grpSpPr>
        <p:sp>
          <p:nvSpPr>
            <p:cNvPr id="253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31"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2533" name="x"/>
          <p:cNvSpPr/>
          <p:nvPr/>
        </p:nvSpPr>
        <p:spPr>
          <a:xfrm>
            <a:off x="6611851" y="5489286"/>
            <a:ext cx="288291"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x</a:t>
            </a:r>
          </a:p>
        </p:txBody>
      </p:sp>
      <p:sp>
        <p:nvSpPr>
          <p:cNvPr id="2534"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2537" name="Group"/>
          <p:cNvGrpSpPr/>
          <p:nvPr/>
        </p:nvGrpSpPr>
        <p:grpSpPr>
          <a:xfrm>
            <a:off x="4724400" y="2133600"/>
            <a:ext cx="762000" cy="762000"/>
            <a:chOff x="0" y="0"/>
            <a:chExt cx="762000" cy="762000"/>
          </a:xfrm>
        </p:grpSpPr>
        <p:sp>
          <p:nvSpPr>
            <p:cNvPr id="2535"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36"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540" name="Group"/>
          <p:cNvGrpSpPr/>
          <p:nvPr/>
        </p:nvGrpSpPr>
        <p:grpSpPr>
          <a:xfrm>
            <a:off x="4727575" y="3620362"/>
            <a:ext cx="762000" cy="762001"/>
            <a:chOff x="0" y="0"/>
            <a:chExt cx="762000" cy="762000"/>
          </a:xfrm>
        </p:grpSpPr>
        <p:sp>
          <p:nvSpPr>
            <p:cNvPr id="2538"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39"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543" name="Group"/>
          <p:cNvGrpSpPr/>
          <p:nvPr/>
        </p:nvGrpSpPr>
        <p:grpSpPr>
          <a:xfrm>
            <a:off x="2656682" y="2121039"/>
            <a:ext cx="762001" cy="762001"/>
            <a:chOff x="0" y="0"/>
            <a:chExt cx="762000" cy="762000"/>
          </a:xfrm>
        </p:grpSpPr>
        <p:sp>
          <p:nvSpPr>
            <p:cNvPr id="2541"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42" name="1"/>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546" name="Group"/>
          <p:cNvGrpSpPr/>
          <p:nvPr/>
        </p:nvGrpSpPr>
        <p:grpSpPr>
          <a:xfrm>
            <a:off x="6778625" y="3682720"/>
            <a:ext cx="762000" cy="762001"/>
            <a:chOff x="0" y="0"/>
            <a:chExt cx="762000" cy="762000"/>
          </a:xfrm>
        </p:grpSpPr>
        <p:sp>
          <p:nvSpPr>
            <p:cNvPr id="2544"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45"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2549" name="Group"/>
          <p:cNvGrpSpPr/>
          <p:nvPr/>
        </p:nvGrpSpPr>
        <p:grpSpPr>
          <a:xfrm>
            <a:off x="6791325" y="2121039"/>
            <a:ext cx="762000" cy="762001"/>
            <a:chOff x="0" y="0"/>
            <a:chExt cx="762000" cy="762000"/>
          </a:xfrm>
        </p:grpSpPr>
        <p:sp>
          <p:nvSpPr>
            <p:cNvPr id="2547"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48"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2565" name="Group"/>
          <p:cNvGrpSpPr/>
          <p:nvPr/>
        </p:nvGrpSpPr>
        <p:grpSpPr>
          <a:xfrm>
            <a:off x="2667000" y="3657600"/>
            <a:ext cx="762000" cy="762000"/>
            <a:chOff x="0" y="0"/>
            <a:chExt cx="762000" cy="762000"/>
          </a:xfrm>
        </p:grpSpPr>
        <p:sp>
          <p:nvSpPr>
            <p:cNvPr id="256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56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568" name="Group"/>
          <p:cNvGrpSpPr/>
          <p:nvPr/>
        </p:nvGrpSpPr>
        <p:grpSpPr>
          <a:xfrm>
            <a:off x="4724400" y="2133600"/>
            <a:ext cx="762000" cy="762000"/>
            <a:chOff x="0" y="0"/>
            <a:chExt cx="762000" cy="762000"/>
          </a:xfrm>
        </p:grpSpPr>
        <p:sp>
          <p:nvSpPr>
            <p:cNvPr id="256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67"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571" name="Group"/>
          <p:cNvGrpSpPr/>
          <p:nvPr/>
        </p:nvGrpSpPr>
        <p:grpSpPr>
          <a:xfrm>
            <a:off x="4724400" y="3657600"/>
            <a:ext cx="762000" cy="762000"/>
            <a:chOff x="0" y="0"/>
            <a:chExt cx="762000" cy="762000"/>
          </a:xfrm>
        </p:grpSpPr>
        <p:sp>
          <p:nvSpPr>
            <p:cNvPr id="256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57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574" name="Group"/>
          <p:cNvGrpSpPr/>
          <p:nvPr/>
        </p:nvGrpSpPr>
        <p:grpSpPr>
          <a:xfrm>
            <a:off x="6781800" y="3657600"/>
            <a:ext cx="762000" cy="762000"/>
            <a:chOff x="0" y="0"/>
            <a:chExt cx="762000" cy="762000"/>
          </a:xfrm>
        </p:grpSpPr>
        <p:sp>
          <p:nvSpPr>
            <p:cNvPr id="257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57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577" name="Group"/>
          <p:cNvGrpSpPr/>
          <p:nvPr/>
        </p:nvGrpSpPr>
        <p:grpSpPr>
          <a:xfrm>
            <a:off x="8839200" y="2133600"/>
            <a:ext cx="762000" cy="762000"/>
            <a:chOff x="0" y="0"/>
            <a:chExt cx="762000" cy="762000"/>
          </a:xfrm>
        </p:grpSpPr>
        <p:sp>
          <p:nvSpPr>
            <p:cNvPr id="257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57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580" name="Group"/>
          <p:cNvGrpSpPr/>
          <p:nvPr/>
        </p:nvGrpSpPr>
        <p:grpSpPr>
          <a:xfrm>
            <a:off x="8839200" y="3657600"/>
            <a:ext cx="762000" cy="762000"/>
            <a:chOff x="0" y="0"/>
            <a:chExt cx="762000" cy="762000"/>
          </a:xfrm>
        </p:grpSpPr>
        <p:sp>
          <p:nvSpPr>
            <p:cNvPr id="257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57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658"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659"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2660"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2661"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2662"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663"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2664"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2665"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2666"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259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55</a:t>
            </a:fld>
            <a:endParaRPr/>
          </a:p>
        </p:txBody>
      </p:sp>
      <p:sp>
        <p:nvSpPr>
          <p:cNvPr id="259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2594" name="Group"/>
          <p:cNvGrpSpPr/>
          <p:nvPr/>
        </p:nvGrpSpPr>
        <p:grpSpPr>
          <a:xfrm>
            <a:off x="4331642" y="5430718"/>
            <a:ext cx="685801" cy="609601"/>
            <a:chOff x="0" y="0"/>
            <a:chExt cx="685800" cy="609600"/>
          </a:xfrm>
        </p:grpSpPr>
        <p:sp>
          <p:nvSpPr>
            <p:cNvPr id="259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593"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2597" name="Group"/>
          <p:cNvGrpSpPr/>
          <p:nvPr/>
        </p:nvGrpSpPr>
        <p:grpSpPr>
          <a:xfrm>
            <a:off x="5017442" y="5430718"/>
            <a:ext cx="685801" cy="609601"/>
            <a:chOff x="0" y="0"/>
            <a:chExt cx="685800" cy="609600"/>
          </a:xfrm>
        </p:grpSpPr>
        <p:sp>
          <p:nvSpPr>
            <p:cNvPr id="259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596"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2598"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599" name="t"/>
          <p:cNvSpPr/>
          <p:nvPr/>
        </p:nvSpPr>
        <p:spPr>
          <a:xfrm>
            <a:off x="5868053" y="5489286"/>
            <a:ext cx="228909"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sp>
        <p:nvSpPr>
          <p:cNvPr id="2600" name="Line"/>
          <p:cNvSpPr/>
          <p:nvPr/>
        </p:nvSpPr>
        <p:spPr>
          <a:xfrm flipV="1">
            <a:off x="7414467"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601"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602"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603"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604"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605"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606"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grpSp>
        <p:nvGrpSpPr>
          <p:cNvPr id="2616" name="Group"/>
          <p:cNvGrpSpPr/>
          <p:nvPr/>
        </p:nvGrpSpPr>
        <p:grpSpPr>
          <a:xfrm>
            <a:off x="2895422" y="1266718"/>
            <a:ext cx="6523395" cy="3696960"/>
            <a:chOff x="0" y="0"/>
            <a:chExt cx="6523394" cy="3696958"/>
          </a:xfrm>
        </p:grpSpPr>
        <p:grpSp>
          <p:nvGrpSpPr>
            <p:cNvPr id="2614" name="Group"/>
            <p:cNvGrpSpPr/>
            <p:nvPr/>
          </p:nvGrpSpPr>
          <p:grpSpPr>
            <a:xfrm>
              <a:off x="-1" y="409682"/>
              <a:ext cx="6523396" cy="3287277"/>
              <a:chOff x="0" y="0"/>
              <a:chExt cx="6523394" cy="3287276"/>
            </a:xfrm>
          </p:grpSpPr>
          <p:sp>
            <p:nvSpPr>
              <p:cNvPr id="2607" name="r"/>
              <p:cNvSpPr txBox="1"/>
              <p:nvPr/>
            </p:nvSpPr>
            <p:spPr>
              <a:xfrm>
                <a:off x="21431"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608" name="s"/>
              <p:cNvSpPr txBox="1"/>
              <p:nvPr/>
            </p:nvSpPr>
            <p:spPr>
              <a:xfrm>
                <a:off x="2067718" y="0"/>
                <a:ext cx="262296"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609" name="t"/>
              <p:cNvSpPr txBox="1"/>
              <p:nvPr/>
            </p:nvSpPr>
            <p:spPr>
              <a:xfrm>
                <a:off x="4136627" y="0"/>
                <a:ext cx="21705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610" name="v"/>
              <p:cNvSpPr txBox="1"/>
              <p:nvPr/>
            </p:nvSpPr>
            <p:spPr>
              <a:xfrm>
                <a:off x="0" y="2743200"/>
                <a:ext cx="284520"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611" name="w"/>
              <p:cNvSpPr txBox="1"/>
              <p:nvPr/>
            </p:nvSpPr>
            <p:spPr>
              <a:xfrm>
                <a:off x="2034282" y="2743200"/>
                <a:ext cx="375207"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612" name="x"/>
              <p:cNvSpPr txBox="1"/>
              <p:nvPr/>
            </p:nvSpPr>
            <p:spPr>
              <a:xfrm>
                <a:off x="4147045" y="2743200"/>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613" name="y"/>
              <p:cNvSpPr txBox="1"/>
              <p:nvPr/>
            </p:nvSpPr>
            <p:spPr>
              <a:xfrm>
                <a:off x="6238874" y="2743200"/>
                <a:ext cx="28452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grpSp>
        <p:sp>
          <p:nvSpPr>
            <p:cNvPr id="2615" name="(Starting node)"/>
            <p:cNvSpPr txBox="1"/>
            <p:nvPr/>
          </p:nvSpPr>
          <p:spPr>
            <a:xfrm>
              <a:off x="990221" y="0"/>
              <a:ext cx="2734430"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grpSp>
      <p:sp>
        <p:nvSpPr>
          <p:cNvPr id="2617"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2618"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2627" name="Group"/>
          <p:cNvGrpSpPr/>
          <p:nvPr/>
        </p:nvGrpSpPr>
        <p:grpSpPr>
          <a:xfrm>
            <a:off x="906171" y="1590737"/>
            <a:ext cx="834211" cy="2844648"/>
            <a:chOff x="0" y="0"/>
            <a:chExt cx="834209" cy="2844646"/>
          </a:xfrm>
        </p:grpSpPr>
        <p:sp>
          <p:nvSpPr>
            <p:cNvPr id="2619"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2622" name="Group"/>
            <p:cNvGrpSpPr/>
            <p:nvPr/>
          </p:nvGrpSpPr>
          <p:grpSpPr>
            <a:xfrm>
              <a:off x="72209" y="2082646"/>
              <a:ext cx="762001" cy="762001"/>
              <a:chOff x="0" y="0"/>
              <a:chExt cx="762000" cy="762000"/>
            </a:xfrm>
          </p:grpSpPr>
          <p:sp>
            <p:nvSpPr>
              <p:cNvPr id="262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62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667"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2624"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625"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2626"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668" name="Connection Line"/>
          <p:cNvSpPr/>
          <p:nvPr/>
        </p:nvSpPr>
        <p:spPr>
          <a:xfrm>
            <a:off x="6682644" y="5105217"/>
            <a:ext cx="668522" cy="280491"/>
          </a:xfrm>
          <a:custGeom>
            <a:avLst/>
            <a:gdLst/>
            <a:ahLst/>
            <a:cxnLst>
              <a:cxn ang="0">
                <a:pos x="wd2" y="hd2"/>
              </a:cxn>
              <a:cxn ang="5400000">
                <a:pos x="wd2" y="hd2"/>
              </a:cxn>
              <a:cxn ang="10800000">
                <a:pos x="wd2" y="hd2"/>
              </a:cxn>
              <a:cxn ang="16200000">
                <a:pos x="wd2" y="hd2"/>
              </a:cxn>
            </a:cxnLst>
            <a:rect l="0" t="0" r="r" b="b"/>
            <a:pathLst>
              <a:path w="21600" h="16223" extrusionOk="0">
                <a:moveTo>
                  <a:pt x="0" y="16223"/>
                </a:moveTo>
                <a:cubicBezTo>
                  <a:pt x="6931" y="-4591"/>
                  <a:pt x="14131" y="-5377"/>
                  <a:pt x="21600" y="13864"/>
                </a:cubicBezTo>
              </a:path>
            </a:pathLst>
          </a:custGeom>
          <a:ln w="38100">
            <a:solidFill>
              <a:schemeClr val="accent1"/>
            </a:solidFill>
            <a:miter/>
            <a:tailEnd type="stealth"/>
          </a:ln>
        </p:spPr>
        <p:txBody>
          <a:bodyPr/>
          <a:lstStyle/>
          <a:p>
            <a:endParaRPr/>
          </a:p>
        </p:txBody>
      </p:sp>
      <p:sp>
        <p:nvSpPr>
          <p:cNvPr id="2629"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2630"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2633" name="Group"/>
          <p:cNvGrpSpPr/>
          <p:nvPr/>
        </p:nvGrpSpPr>
        <p:grpSpPr>
          <a:xfrm>
            <a:off x="6784975" y="2133600"/>
            <a:ext cx="762000" cy="762000"/>
            <a:chOff x="0" y="0"/>
            <a:chExt cx="762000" cy="762000"/>
          </a:xfrm>
        </p:grpSpPr>
        <p:sp>
          <p:nvSpPr>
            <p:cNvPr id="263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32"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636" name="Group"/>
          <p:cNvGrpSpPr/>
          <p:nvPr/>
        </p:nvGrpSpPr>
        <p:grpSpPr>
          <a:xfrm>
            <a:off x="6791325" y="3657600"/>
            <a:ext cx="762000" cy="762000"/>
            <a:chOff x="0" y="0"/>
            <a:chExt cx="762000" cy="762000"/>
          </a:xfrm>
        </p:grpSpPr>
        <p:sp>
          <p:nvSpPr>
            <p:cNvPr id="263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35"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2637" name="x"/>
          <p:cNvSpPr/>
          <p:nvPr/>
        </p:nvSpPr>
        <p:spPr>
          <a:xfrm>
            <a:off x="6611851" y="5489286"/>
            <a:ext cx="288291"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x</a:t>
            </a:r>
          </a:p>
        </p:txBody>
      </p:sp>
      <p:grpSp>
        <p:nvGrpSpPr>
          <p:cNvPr id="2640" name="Group"/>
          <p:cNvGrpSpPr/>
          <p:nvPr/>
        </p:nvGrpSpPr>
        <p:grpSpPr>
          <a:xfrm>
            <a:off x="8858250" y="3657600"/>
            <a:ext cx="762001" cy="762000"/>
            <a:chOff x="0" y="0"/>
            <a:chExt cx="762000" cy="762000"/>
          </a:xfrm>
        </p:grpSpPr>
        <p:sp>
          <p:nvSpPr>
            <p:cNvPr id="263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39"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sp>
        <p:nvSpPr>
          <p:cNvPr id="2641" name="y"/>
          <p:cNvSpPr/>
          <p:nvPr/>
        </p:nvSpPr>
        <p:spPr>
          <a:xfrm>
            <a:off x="7270322" y="5489286"/>
            <a:ext cx="288291"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y</a:t>
            </a:r>
          </a:p>
        </p:txBody>
      </p:sp>
      <p:sp>
        <p:nvSpPr>
          <p:cNvPr id="2642"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2645" name="Group"/>
          <p:cNvGrpSpPr/>
          <p:nvPr/>
        </p:nvGrpSpPr>
        <p:grpSpPr>
          <a:xfrm>
            <a:off x="4724400" y="2133600"/>
            <a:ext cx="762000" cy="762000"/>
            <a:chOff x="0" y="0"/>
            <a:chExt cx="762000" cy="762000"/>
          </a:xfrm>
        </p:grpSpPr>
        <p:sp>
          <p:nvSpPr>
            <p:cNvPr id="2643"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44"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648" name="Group"/>
          <p:cNvGrpSpPr/>
          <p:nvPr/>
        </p:nvGrpSpPr>
        <p:grpSpPr>
          <a:xfrm>
            <a:off x="4727575" y="3620362"/>
            <a:ext cx="762000" cy="762001"/>
            <a:chOff x="0" y="0"/>
            <a:chExt cx="762000" cy="762000"/>
          </a:xfrm>
        </p:grpSpPr>
        <p:sp>
          <p:nvSpPr>
            <p:cNvPr id="2646"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47"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651" name="Group"/>
          <p:cNvGrpSpPr/>
          <p:nvPr/>
        </p:nvGrpSpPr>
        <p:grpSpPr>
          <a:xfrm>
            <a:off x="6784975" y="3673384"/>
            <a:ext cx="762000" cy="762001"/>
            <a:chOff x="0" y="0"/>
            <a:chExt cx="762000" cy="762000"/>
          </a:xfrm>
        </p:grpSpPr>
        <p:sp>
          <p:nvSpPr>
            <p:cNvPr id="2649"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50"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2654" name="Group"/>
          <p:cNvGrpSpPr/>
          <p:nvPr/>
        </p:nvGrpSpPr>
        <p:grpSpPr>
          <a:xfrm>
            <a:off x="6797675" y="2111703"/>
            <a:ext cx="762000" cy="762001"/>
            <a:chOff x="0" y="0"/>
            <a:chExt cx="762000" cy="762000"/>
          </a:xfrm>
        </p:grpSpPr>
        <p:sp>
          <p:nvSpPr>
            <p:cNvPr id="2652"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53"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657" name="Group"/>
          <p:cNvGrpSpPr/>
          <p:nvPr/>
        </p:nvGrpSpPr>
        <p:grpSpPr>
          <a:xfrm>
            <a:off x="8839200" y="3620362"/>
            <a:ext cx="762000" cy="762001"/>
            <a:chOff x="0" y="0"/>
            <a:chExt cx="762000" cy="762000"/>
          </a:xfrm>
        </p:grpSpPr>
        <p:sp>
          <p:nvSpPr>
            <p:cNvPr id="2655"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56"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0"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2673" name="Group"/>
          <p:cNvGrpSpPr/>
          <p:nvPr/>
        </p:nvGrpSpPr>
        <p:grpSpPr>
          <a:xfrm>
            <a:off x="2667000" y="3657600"/>
            <a:ext cx="762000" cy="762000"/>
            <a:chOff x="0" y="0"/>
            <a:chExt cx="762000" cy="762000"/>
          </a:xfrm>
        </p:grpSpPr>
        <p:sp>
          <p:nvSpPr>
            <p:cNvPr id="267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67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676" name="Group"/>
          <p:cNvGrpSpPr/>
          <p:nvPr/>
        </p:nvGrpSpPr>
        <p:grpSpPr>
          <a:xfrm>
            <a:off x="4724400" y="2133600"/>
            <a:ext cx="762000" cy="762000"/>
            <a:chOff x="0" y="0"/>
            <a:chExt cx="762000" cy="762000"/>
          </a:xfrm>
        </p:grpSpPr>
        <p:sp>
          <p:nvSpPr>
            <p:cNvPr id="267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75"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679" name="Group"/>
          <p:cNvGrpSpPr/>
          <p:nvPr/>
        </p:nvGrpSpPr>
        <p:grpSpPr>
          <a:xfrm>
            <a:off x="4724400" y="3657600"/>
            <a:ext cx="762000" cy="762000"/>
            <a:chOff x="0" y="0"/>
            <a:chExt cx="762000" cy="762000"/>
          </a:xfrm>
        </p:grpSpPr>
        <p:sp>
          <p:nvSpPr>
            <p:cNvPr id="267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67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682" name="Group"/>
          <p:cNvGrpSpPr/>
          <p:nvPr/>
        </p:nvGrpSpPr>
        <p:grpSpPr>
          <a:xfrm>
            <a:off x="6781800" y="3657600"/>
            <a:ext cx="762000" cy="762000"/>
            <a:chOff x="0" y="0"/>
            <a:chExt cx="762000" cy="762000"/>
          </a:xfrm>
        </p:grpSpPr>
        <p:sp>
          <p:nvSpPr>
            <p:cNvPr id="268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68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685" name="Group"/>
          <p:cNvGrpSpPr/>
          <p:nvPr/>
        </p:nvGrpSpPr>
        <p:grpSpPr>
          <a:xfrm>
            <a:off x="8839200" y="2133600"/>
            <a:ext cx="762000" cy="762000"/>
            <a:chOff x="0" y="0"/>
            <a:chExt cx="762000" cy="762000"/>
          </a:xfrm>
        </p:grpSpPr>
        <p:sp>
          <p:nvSpPr>
            <p:cNvPr id="268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68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688" name="Group"/>
          <p:cNvGrpSpPr/>
          <p:nvPr/>
        </p:nvGrpSpPr>
        <p:grpSpPr>
          <a:xfrm>
            <a:off x="8839200" y="3657600"/>
            <a:ext cx="762000" cy="762000"/>
            <a:chOff x="0" y="0"/>
            <a:chExt cx="762000" cy="762000"/>
          </a:xfrm>
        </p:grpSpPr>
        <p:sp>
          <p:nvSpPr>
            <p:cNvPr id="268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68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769"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770"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2771"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2772"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2773"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774"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2775"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2776"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2777"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269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56</a:t>
            </a:fld>
            <a:endParaRPr/>
          </a:p>
        </p:txBody>
      </p:sp>
      <p:sp>
        <p:nvSpPr>
          <p:cNvPr id="269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2702" name="Group"/>
          <p:cNvGrpSpPr/>
          <p:nvPr/>
        </p:nvGrpSpPr>
        <p:grpSpPr>
          <a:xfrm>
            <a:off x="4331642" y="5430718"/>
            <a:ext cx="685801" cy="609601"/>
            <a:chOff x="0" y="0"/>
            <a:chExt cx="685800" cy="609600"/>
          </a:xfrm>
        </p:grpSpPr>
        <p:sp>
          <p:nvSpPr>
            <p:cNvPr id="2700"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701"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2705" name="Group"/>
          <p:cNvGrpSpPr/>
          <p:nvPr/>
        </p:nvGrpSpPr>
        <p:grpSpPr>
          <a:xfrm>
            <a:off x="5017442" y="5430718"/>
            <a:ext cx="685801" cy="609601"/>
            <a:chOff x="0" y="0"/>
            <a:chExt cx="685800" cy="609600"/>
          </a:xfrm>
        </p:grpSpPr>
        <p:sp>
          <p:nvSpPr>
            <p:cNvPr id="2703"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704"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2706"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707" name="t"/>
          <p:cNvSpPr/>
          <p:nvPr/>
        </p:nvSpPr>
        <p:spPr>
          <a:xfrm>
            <a:off x="5868053" y="5489286"/>
            <a:ext cx="228909"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sp>
        <p:nvSpPr>
          <p:cNvPr id="2708" name="Line"/>
          <p:cNvSpPr/>
          <p:nvPr/>
        </p:nvSpPr>
        <p:spPr>
          <a:xfrm flipV="1">
            <a:off x="8103312"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709"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710"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711"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712"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713"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714"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2715"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716"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717"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718"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719"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720"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721"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2722"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2723"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2724"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2733" name="Group"/>
          <p:cNvGrpSpPr/>
          <p:nvPr/>
        </p:nvGrpSpPr>
        <p:grpSpPr>
          <a:xfrm>
            <a:off x="906171" y="1590737"/>
            <a:ext cx="834211" cy="2844648"/>
            <a:chOff x="0" y="0"/>
            <a:chExt cx="834209" cy="2844646"/>
          </a:xfrm>
        </p:grpSpPr>
        <p:sp>
          <p:nvSpPr>
            <p:cNvPr id="2725"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2728" name="Group"/>
            <p:cNvGrpSpPr/>
            <p:nvPr/>
          </p:nvGrpSpPr>
          <p:grpSpPr>
            <a:xfrm>
              <a:off x="72209" y="2082646"/>
              <a:ext cx="762001" cy="762001"/>
              <a:chOff x="0" y="0"/>
              <a:chExt cx="762000" cy="762000"/>
            </a:xfrm>
          </p:grpSpPr>
          <p:sp>
            <p:nvSpPr>
              <p:cNvPr id="272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72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778"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2730"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731"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2732"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779" name="Connection Line"/>
          <p:cNvSpPr/>
          <p:nvPr/>
        </p:nvSpPr>
        <p:spPr>
          <a:xfrm>
            <a:off x="7433654" y="5103920"/>
            <a:ext cx="668522" cy="280492"/>
          </a:xfrm>
          <a:custGeom>
            <a:avLst/>
            <a:gdLst/>
            <a:ahLst/>
            <a:cxnLst>
              <a:cxn ang="0">
                <a:pos x="wd2" y="hd2"/>
              </a:cxn>
              <a:cxn ang="5400000">
                <a:pos x="wd2" y="hd2"/>
              </a:cxn>
              <a:cxn ang="10800000">
                <a:pos x="wd2" y="hd2"/>
              </a:cxn>
              <a:cxn ang="16200000">
                <a:pos x="wd2" y="hd2"/>
              </a:cxn>
            </a:cxnLst>
            <a:rect l="0" t="0" r="r" b="b"/>
            <a:pathLst>
              <a:path w="21600" h="16223" extrusionOk="0">
                <a:moveTo>
                  <a:pt x="0" y="16223"/>
                </a:moveTo>
                <a:cubicBezTo>
                  <a:pt x="6931" y="-4591"/>
                  <a:pt x="14131" y="-5377"/>
                  <a:pt x="21600" y="13864"/>
                </a:cubicBezTo>
              </a:path>
            </a:pathLst>
          </a:custGeom>
          <a:ln w="38100">
            <a:solidFill>
              <a:schemeClr val="accent1"/>
            </a:solidFill>
            <a:miter/>
            <a:tailEnd type="stealth"/>
          </a:ln>
        </p:spPr>
        <p:txBody>
          <a:bodyPr/>
          <a:lstStyle/>
          <a:p>
            <a:endParaRPr/>
          </a:p>
        </p:txBody>
      </p:sp>
      <p:sp>
        <p:nvSpPr>
          <p:cNvPr id="2735"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2736"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2739" name="Group"/>
          <p:cNvGrpSpPr/>
          <p:nvPr/>
        </p:nvGrpSpPr>
        <p:grpSpPr>
          <a:xfrm>
            <a:off x="6784975" y="2133600"/>
            <a:ext cx="762000" cy="762000"/>
            <a:chOff x="0" y="0"/>
            <a:chExt cx="762000" cy="762000"/>
          </a:xfrm>
        </p:grpSpPr>
        <p:sp>
          <p:nvSpPr>
            <p:cNvPr id="273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38"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742" name="Group"/>
          <p:cNvGrpSpPr/>
          <p:nvPr/>
        </p:nvGrpSpPr>
        <p:grpSpPr>
          <a:xfrm>
            <a:off x="6791325" y="3657600"/>
            <a:ext cx="762000" cy="762000"/>
            <a:chOff x="0" y="0"/>
            <a:chExt cx="762000" cy="762000"/>
          </a:xfrm>
        </p:grpSpPr>
        <p:sp>
          <p:nvSpPr>
            <p:cNvPr id="274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41"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2743" name="x"/>
          <p:cNvSpPr/>
          <p:nvPr/>
        </p:nvSpPr>
        <p:spPr>
          <a:xfrm>
            <a:off x="6611851" y="5489286"/>
            <a:ext cx="288291"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x</a:t>
            </a:r>
          </a:p>
        </p:txBody>
      </p:sp>
      <p:grpSp>
        <p:nvGrpSpPr>
          <p:cNvPr id="2746" name="Group"/>
          <p:cNvGrpSpPr/>
          <p:nvPr/>
        </p:nvGrpSpPr>
        <p:grpSpPr>
          <a:xfrm>
            <a:off x="8858250" y="3657600"/>
            <a:ext cx="762001" cy="762000"/>
            <a:chOff x="0" y="0"/>
            <a:chExt cx="762000" cy="762000"/>
          </a:xfrm>
        </p:grpSpPr>
        <p:sp>
          <p:nvSpPr>
            <p:cNvPr id="274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45"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sp>
        <p:nvSpPr>
          <p:cNvPr id="2747" name="y"/>
          <p:cNvSpPr/>
          <p:nvPr/>
        </p:nvSpPr>
        <p:spPr>
          <a:xfrm>
            <a:off x="7270322" y="5489286"/>
            <a:ext cx="288291"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y</a:t>
            </a:r>
          </a:p>
        </p:txBody>
      </p:sp>
      <p:grpSp>
        <p:nvGrpSpPr>
          <p:cNvPr id="2750" name="Group"/>
          <p:cNvGrpSpPr/>
          <p:nvPr/>
        </p:nvGrpSpPr>
        <p:grpSpPr>
          <a:xfrm>
            <a:off x="8839200" y="2121039"/>
            <a:ext cx="762000" cy="762001"/>
            <a:chOff x="0" y="0"/>
            <a:chExt cx="762000" cy="762000"/>
          </a:xfrm>
        </p:grpSpPr>
        <p:sp>
          <p:nvSpPr>
            <p:cNvPr id="274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49"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2751"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sp>
        <p:nvSpPr>
          <p:cNvPr id="2752" name="z"/>
          <p:cNvSpPr/>
          <p:nvPr/>
        </p:nvSpPr>
        <p:spPr>
          <a:xfrm>
            <a:off x="7959167" y="5489286"/>
            <a:ext cx="268323"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z</a:t>
            </a:r>
          </a:p>
        </p:txBody>
      </p:sp>
      <p:sp>
        <p:nvSpPr>
          <p:cNvPr id="2780" name="Connection Line"/>
          <p:cNvSpPr/>
          <p:nvPr/>
        </p:nvSpPr>
        <p:spPr>
          <a:xfrm>
            <a:off x="9589258" y="2867313"/>
            <a:ext cx="779551" cy="1029170"/>
          </a:xfrm>
          <a:custGeom>
            <a:avLst/>
            <a:gdLst/>
            <a:ahLst/>
            <a:cxnLst>
              <a:cxn ang="0">
                <a:pos x="wd2" y="hd2"/>
              </a:cxn>
              <a:cxn ang="5400000">
                <a:pos x="wd2" y="hd2"/>
              </a:cxn>
              <a:cxn ang="10800000">
                <a:pos x="wd2" y="hd2"/>
              </a:cxn>
              <a:cxn ang="16200000">
                <a:pos x="wd2" y="hd2"/>
              </a:cxn>
            </a:cxnLst>
            <a:rect l="0" t="0" r="r" b="b"/>
            <a:pathLst>
              <a:path w="16279" h="21600" extrusionOk="0">
                <a:moveTo>
                  <a:pt x="0" y="21600"/>
                </a:moveTo>
                <a:cubicBezTo>
                  <a:pt x="20191" y="16789"/>
                  <a:pt x="21600" y="9589"/>
                  <a:pt x="4228" y="0"/>
                </a:cubicBezTo>
              </a:path>
            </a:pathLst>
          </a:custGeom>
          <a:ln w="12700">
            <a:solidFill>
              <a:schemeClr val="accent1"/>
            </a:solidFill>
            <a:miter/>
            <a:headEnd type="stealth"/>
          </a:ln>
        </p:spPr>
        <p:txBody>
          <a:bodyPr/>
          <a:lstStyle/>
          <a:p>
            <a:endParaRPr/>
          </a:p>
        </p:txBody>
      </p:sp>
      <p:grpSp>
        <p:nvGrpSpPr>
          <p:cNvPr id="2756" name="Group"/>
          <p:cNvGrpSpPr/>
          <p:nvPr/>
        </p:nvGrpSpPr>
        <p:grpSpPr>
          <a:xfrm>
            <a:off x="4724400" y="2133600"/>
            <a:ext cx="762000" cy="762000"/>
            <a:chOff x="0" y="0"/>
            <a:chExt cx="762000" cy="762000"/>
          </a:xfrm>
        </p:grpSpPr>
        <p:sp>
          <p:nvSpPr>
            <p:cNvPr id="2754"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55"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759" name="Group"/>
          <p:cNvGrpSpPr/>
          <p:nvPr/>
        </p:nvGrpSpPr>
        <p:grpSpPr>
          <a:xfrm>
            <a:off x="4727575" y="3620362"/>
            <a:ext cx="762000" cy="762001"/>
            <a:chOff x="0" y="0"/>
            <a:chExt cx="762000" cy="762000"/>
          </a:xfrm>
        </p:grpSpPr>
        <p:sp>
          <p:nvSpPr>
            <p:cNvPr id="2757"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5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762" name="Group"/>
          <p:cNvGrpSpPr/>
          <p:nvPr/>
        </p:nvGrpSpPr>
        <p:grpSpPr>
          <a:xfrm>
            <a:off x="8839200" y="3682720"/>
            <a:ext cx="762000" cy="762001"/>
            <a:chOff x="0" y="0"/>
            <a:chExt cx="762000" cy="762000"/>
          </a:xfrm>
        </p:grpSpPr>
        <p:sp>
          <p:nvSpPr>
            <p:cNvPr id="2760"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61"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2765" name="Group"/>
          <p:cNvGrpSpPr/>
          <p:nvPr/>
        </p:nvGrpSpPr>
        <p:grpSpPr>
          <a:xfrm>
            <a:off x="6815138" y="2121039"/>
            <a:ext cx="762001" cy="762001"/>
            <a:chOff x="0" y="0"/>
            <a:chExt cx="762000" cy="762000"/>
          </a:xfrm>
        </p:grpSpPr>
        <p:sp>
          <p:nvSpPr>
            <p:cNvPr id="2763"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64"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768" name="Group"/>
          <p:cNvGrpSpPr/>
          <p:nvPr/>
        </p:nvGrpSpPr>
        <p:grpSpPr>
          <a:xfrm>
            <a:off x="6759575" y="3610754"/>
            <a:ext cx="762000" cy="762001"/>
            <a:chOff x="0" y="0"/>
            <a:chExt cx="762000" cy="762000"/>
          </a:xfrm>
        </p:grpSpPr>
        <p:sp>
          <p:nvSpPr>
            <p:cNvPr id="2766"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67"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2"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2785" name="Group"/>
          <p:cNvGrpSpPr/>
          <p:nvPr/>
        </p:nvGrpSpPr>
        <p:grpSpPr>
          <a:xfrm>
            <a:off x="2667000" y="3657600"/>
            <a:ext cx="762000" cy="762000"/>
            <a:chOff x="0" y="0"/>
            <a:chExt cx="762000" cy="762000"/>
          </a:xfrm>
        </p:grpSpPr>
        <p:sp>
          <p:nvSpPr>
            <p:cNvPr id="278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78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788" name="Group"/>
          <p:cNvGrpSpPr/>
          <p:nvPr/>
        </p:nvGrpSpPr>
        <p:grpSpPr>
          <a:xfrm>
            <a:off x="4724400" y="2133600"/>
            <a:ext cx="762000" cy="762000"/>
            <a:chOff x="0" y="0"/>
            <a:chExt cx="762000" cy="762000"/>
          </a:xfrm>
        </p:grpSpPr>
        <p:sp>
          <p:nvSpPr>
            <p:cNvPr id="278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87"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791" name="Group"/>
          <p:cNvGrpSpPr/>
          <p:nvPr/>
        </p:nvGrpSpPr>
        <p:grpSpPr>
          <a:xfrm>
            <a:off x="4724400" y="3657600"/>
            <a:ext cx="762000" cy="762000"/>
            <a:chOff x="0" y="0"/>
            <a:chExt cx="762000" cy="762000"/>
          </a:xfrm>
        </p:grpSpPr>
        <p:sp>
          <p:nvSpPr>
            <p:cNvPr id="278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79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794" name="Group"/>
          <p:cNvGrpSpPr/>
          <p:nvPr/>
        </p:nvGrpSpPr>
        <p:grpSpPr>
          <a:xfrm>
            <a:off x="6781800" y="3657600"/>
            <a:ext cx="762000" cy="762000"/>
            <a:chOff x="0" y="0"/>
            <a:chExt cx="762000" cy="762000"/>
          </a:xfrm>
        </p:grpSpPr>
        <p:sp>
          <p:nvSpPr>
            <p:cNvPr id="279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79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797" name="Group"/>
          <p:cNvGrpSpPr/>
          <p:nvPr/>
        </p:nvGrpSpPr>
        <p:grpSpPr>
          <a:xfrm>
            <a:off x="8839200" y="2133600"/>
            <a:ext cx="762000" cy="762000"/>
            <a:chOff x="0" y="0"/>
            <a:chExt cx="762000" cy="762000"/>
          </a:xfrm>
        </p:grpSpPr>
        <p:sp>
          <p:nvSpPr>
            <p:cNvPr id="279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79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800" name="Group"/>
          <p:cNvGrpSpPr/>
          <p:nvPr/>
        </p:nvGrpSpPr>
        <p:grpSpPr>
          <a:xfrm>
            <a:off x="8839200" y="3657600"/>
            <a:ext cx="762000" cy="762000"/>
            <a:chOff x="0" y="0"/>
            <a:chExt cx="762000" cy="762000"/>
          </a:xfrm>
        </p:grpSpPr>
        <p:sp>
          <p:nvSpPr>
            <p:cNvPr id="279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79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877"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878"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2879"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2880"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2881"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882"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2883"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2884"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2885"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281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57</a:t>
            </a:fld>
            <a:endParaRPr/>
          </a:p>
        </p:txBody>
      </p:sp>
      <p:sp>
        <p:nvSpPr>
          <p:cNvPr id="281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2814" name="Group"/>
          <p:cNvGrpSpPr/>
          <p:nvPr/>
        </p:nvGrpSpPr>
        <p:grpSpPr>
          <a:xfrm>
            <a:off x="4331642" y="5430718"/>
            <a:ext cx="685801" cy="609601"/>
            <a:chOff x="0" y="0"/>
            <a:chExt cx="685800" cy="609600"/>
          </a:xfrm>
        </p:grpSpPr>
        <p:sp>
          <p:nvSpPr>
            <p:cNvPr id="281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813"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2817" name="Group"/>
          <p:cNvGrpSpPr/>
          <p:nvPr/>
        </p:nvGrpSpPr>
        <p:grpSpPr>
          <a:xfrm>
            <a:off x="5017442" y="5430718"/>
            <a:ext cx="685801" cy="609601"/>
            <a:chOff x="0" y="0"/>
            <a:chExt cx="685800" cy="609600"/>
          </a:xfrm>
        </p:grpSpPr>
        <p:sp>
          <p:nvSpPr>
            <p:cNvPr id="281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816"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2818"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819" name="t"/>
          <p:cNvSpPr/>
          <p:nvPr/>
        </p:nvSpPr>
        <p:spPr>
          <a:xfrm>
            <a:off x="5868053" y="5489286"/>
            <a:ext cx="228909"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sp>
        <p:nvSpPr>
          <p:cNvPr id="2820" name="Line"/>
          <p:cNvSpPr/>
          <p:nvPr/>
        </p:nvSpPr>
        <p:spPr>
          <a:xfrm flipV="1">
            <a:off x="7414467" y="6073492"/>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821"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822"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823"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824"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825"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826"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2827"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828"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829"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830"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831"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832"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833"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2834"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2835"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2836"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2845" name="Group"/>
          <p:cNvGrpSpPr/>
          <p:nvPr/>
        </p:nvGrpSpPr>
        <p:grpSpPr>
          <a:xfrm>
            <a:off x="906171" y="1590737"/>
            <a:ext cx="834211" cy="2844648"/>
            <a:chOff x="0" y="0"/>
            <a:chExt cx="834209" cy="2844646"/>
          </a:xfrm>
        </p:grpSpPr>
        <p:sp>
          <p:nvSpPr>
            <p:cNvPr id="2837"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2840" name="Group"/>
            <p:cNvGrpSpPr/>
            <p:nvPr/>
          </p:nvGrpSpPr>
          <p:grpSpPr>
            <a:xfrm>
              <a:off x="72209" y="2082646"/>
              <a:ext cx="762001" cy="762001"/>
              <a:chOff x="0" y="0"/>
              <a:chExt cx="762000" cy="762000"/>
            </a:xfrm>
          </p:grpSpPr>
          <p:sp>
            <p:nvSpPr>
              <p:cNvPr id="283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83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886"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2842"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843"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2844"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846"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2847"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2850" name="Group"/>
          <p:cNvGrpSpPr/>
          <p:nvPr/>
        </p:nvGrpSpPr>
        <p:grpSpPr>
          <a:xfrm>
            <a:off x="6784975" y="2133600"/>
            <a:ext cx="762000" cy="762000"/>
            <a:chOff x="0" y="0"/>
            <a:chExt cx="762000" cy="762000"/>
          </a:xfrm>
        </p:grpSpPr>
        <p:sp>
          <p:nvSpPr>
            <p:cNvPr id="284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4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853" name="Group"/>
          <p:cNvGrpSpPr/>
          <p:nvPr/>
        </p:nvGrpSpPr>
        <p:grpSpPr>
          <a:xfrm>
            <a:off x="6791325" y="3657600"/>
            <a:ext cx="762000" cy="762000"/>
            <a:chOff x="0" y="0"/>
            <a:chExt cx="762000" cy="762000"/>
          </a:xfrm>
        </p:grpSpPr>
        <p:sp>
          <p:nvSpPr>
            <p:cNvPr id="285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52"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2854" name="x"/>
          <p:cNvSpPr/>
          <p:nvPr/>
        </p:nvSpPr>
        <p:spPr>
          <a:xfrm>
            <a:off x="6611851" y="5489286"/>
            <a:ext cx="288291"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x</a:t>
            </a:r>
          </a:p>
        </p:txBody>
      </p:sp>
      <p:grpSp>
        <p:nvGrpSpPr>
          <p:cNvPr id="2857" name="Group"/>
          <p:cNvGrpSpPr/>
          <p:nvPr/>
        </p:nvGrpSpPr>
        <p:grpSpPr>
          <a:xfrm>
            <a:off x="8858250" y="3657600"/>
            <a:ext cx="762001" cy="762000"/>
            <a:chOff x="0" y="0"/>
            <a:chExt cx="762000" cy="762000"/>
          </a:xfrm>
        </p:grpSpPr>
        <p:sp>
          <p:nvSpPr>
            <p:cNvPr id="285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56"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sp>
        <p:nvSpPr>
          <p:cNvPr id="2858" name="y"/>
          <p:cNvSpPr/>
          <p:nvPr/>
        </p:nvSpPr>
        <p:spPr>
          <a:xfrm>
            <a:off x="7270322" y="5489286"/>
            <a:ext cx="288291"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y</a:t>
            </a:r>
          </a:p>
        </p:txBody>
      </p:sp>
      <p:grpSp>
        <p:nvGrpSpPr>
          <p:cNvPr id="2861" name="Group"/>
          <p:cNvGrpSpPr/>
          <p:nvPr/>
        </p:nvGrpSpPr>
        <p:grpSpPr>
          <a:xfrm>
            <a:off x="8839200" y="2121039"/>
            <a:ext cx="762000" cy="762001"/>
            <a:chOff x="0" y="0"/>
            <a:chExt cx="762000" cy="762000"/>
          </a:xfrm>
        </p:grpSpPr>
        <p:sp>
          <p:nvSpPr>
            <p:cNvPr id="285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60"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2862"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sp>
        <p:nvSpPr>
          <p:cNvPr id="2887" name="Connection Line"/>
          <p:cNvSpPr/>
          <p:nvPr/>
        </p:nvSpPr>
        <p:spPr>
          <a:xfrm>
            <a:off x="7487822" y="4392091"/>
            <a:ext cx="1610609" cy="484554"/>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10014" y="21556"/>
                  <a:pt x="17214" y="21600"/>
                  <a:pt x="21600" y="133"/>
                </a:cubicBezTo>
              </a:path>
            </a:pathLst>
          </a:custGeom>
          <a:ln w="12700">
            <a:solidFill>
              <a:schemeClr val="accent1"/>
            </a:solidFill>
            <a:miter/>
            <a:headEnd type="stealth"/>
          </a:ln>
        </p:spPr>
        <p:txBody>
          <a:bodyPr/>
          <a:lstStyle/>
          <a:p>
            <a:endParaRPr/>
          </a:p>
        </p:txBody>
      </p:sp>
      <p:sp>
        <p:nvSpPr>
          <p:cNvPr id="2888" name="Connection Line"/>
          <p:cNvSpPr/>
          <p:nvPr/>
        </p:nvSpPr>
        <p:spPr>
          <a:xfrm>
            <a:off x="6785488" y="5121446"/>
            <a:ext cx="648167" cy="262966"/>
          </a:xfrm>
          <a:custGeom>
            <a:avLst/>
            <a:gdLst/>
            <a:ahLst/>
            <a:cxnLst>
              <a:cxn ang="0">
                <a:pos x="wd2" y="hd2"/>
              </a:cxn>
              <a:cxn ang="5400000">
                <a:pos x="wd2" y="hd2"/>
              </a:cxn>
              <a:cxn ang="10800000">
                <a:pos x="wd2" y="hd2"/>
              </a:cxn>
              <a:cxn ang="16200000">
                <a:pos x="wd2" y="hd2"/>
              </a:cxn>
            </a:cxnLst>
            <a:rect l="0" t="0" r="r" b="b"/>
            <a:pathLst>
              <a:path w="21600" h="16206" extrusionOk="0">
                <a:moveTo>
                  <a:pt x="21600" y="16206"/>
                </a:moveTo>
                <a:cubicBezTo>
                  <a:pt x="14997" y="-4991"/>
                  <a:pt x="7797" y="-5394"/>
                  <a:pt x="0" y="14997"/>
                </a:cubicBezTo>
              </a:path>
            </a:pathLst>
          </a:custGeom>
          <a:ln w="38100">
            <a:solidFill>
              <a:schemeClr val="accent1"/>
            </a:solidFill>
            <a:miter/>
            <a:tailEnd type="stealth"/>
          </a:ln>
        </p:spPr>
        <p:txBody>
          <a:bodyPr/>
          <a:lstStyle/>
          <a:p>
            <a:endParaRPr/>
          </a:p>
        </p:txBody>
      </p:sp>
      <p:grpSp>
        <p:nvGrpSpPr>
          <p:cNvPr id="2867" name="Group"/>
          <p:cNvGrpSpPr/>
          <p:nvPr/>
        </p:nvGrpSpPr>
        <p:grpSpPr>
          <a:xfrm>
            <a:off x="4724400" y="2133600"/>
            <a:ext cx="762000" cy="762000"/>
            <a:chOff x="0" y="0"/>
            <a:chExt cx="762000" cy="762000"/>
          </a:xfrm>
        </p:grpSpPr>
        <p:sp>
          <p:nvSpPr>
            <p:cNvPr id="2865"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66"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870" name="Group"/>
          <p:cNvGrpSpPr/>
          <p:nvPr/>
        </p:nvGrpSpPr>
        <p:grpSpPr>
          <a:xfrm>
            <a:off x="4727575" y="3620362"/>
            <a:ext cx="762000" cy="762001"/>
            <a:chOff x="0" y="0"/>
            <a:chExt cx="762000" cy="762000"/>
          </a:xfrm>
        </p:grpSpPr>
        <p:sp>
          <p:nvSpPr>
            <p:cNvPr id="2868"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69"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873" name="Group"/>
          <p:cNvGrpSpPr/>
          <p:nvPr/>
        </p:nvGrpSpPr>
        <p:grpSpPr>
          <a:xfrm>
            <a:off x="6815138" y="2121039"/>
            <a:ext cx="762001" cy="762001"/>
            <a:chOff x="0" y="0"/>
            <a:chExt cx="762000" cy="762000"/>
          </a:xfrm>
        </p:grpSpPr>
        <p:sp>
          <p:nvSpPr>
            <p:cNvPr id="2871"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72"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876" name="Group"/>
          <p:cNvGrpSpPr/>
          <p:nvPr/>
        </p:nvGrpSpPr>
        <p:grpSpPr>
          <a:xfrm>
            <a:off x="6759575" y="3610754"/>
            <a:ext cx="762000" cy="762001"/>
            <a:chOff x="0" y="0"/>
            <a:chExt cx="762000" cy="762000"/>
          </a:xfrm>
        </p:grpSpPr>
        <p:sp>
          <p:nvSpPr>
            <p:cNvPr id="2874"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75"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0"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2893" name="Group"/>
          <p:cNvGrpSpPr/>
          <p:nvPr/>
        </p:nvGrpSpPr>
        <p:grpSpPr>
          <a:xfrm>
            <a:off x="2667000" y="3657600"/>
            <a:ext cx="762000" cy="762000"/>
            <a:chOff x="0" y="0"/>
            <a:chExt cx="762000" cy="762000"/>
          </a:xfrm>
        </p:grpSpPr>
        <p:sp>
          <p:nvSpPr>
            <p:cNvPr id="289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89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896" name="Group"/>
          <p:cNvGrpSpPr/>
          <p:nvPr/>
        </p:nvGrpSpPr>
        <p:grpSpPr>
          <a:xfrm>
            <a:off x="4724400" y="2133600"/>
            <a:ext cx="762000" cy="762000"/>
            <a:chOff x="0" y="0"/>
            <a:chExt cx="762000" cy="762000"/>
          </a:xfrm>
        </p:grpSpPr>
        <p:sp>
          <p:nvSpPr>
            <p:cNvPr id="289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95"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899" name="Group"/>
          <p:cNvGrpSpPr/>
          <p:nvPr/>
        </p:nvGrpSpPr>
        <p:grpSpPr>
          <a:xfrm>
            <a:off x="4724400" y="3657600"/>
            <a:ext cx="762000" cy="762000"/>
            <a:chOff x="0" y="0"/>
            <a:chExt cx="762000" cy="762000"/>
          </a:xfrm>
        </p:grpSpPr>
        <p:sp>
          <p:nvSpPr>
            <p:cNvPr id="289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89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902" name="Group"/>
          <p:cNvGrpSpPr/>
          <p:nvPr/>
        </p:nvGrpSpPr>
        <p:grpSpPr>
          <a:xfrm>
            <a:off x="6781800" y="3657600"/>
            <a:ext cx="762000" cy="762000"/>
            <a:chOff x="0" y="0"/>
            <a:chExt cx="762000" cy="762000"/>
          </a:xfrm>
        </p:grpSpPr>
        <p:sp>
          <p:nvSpPr>
            <p:cNvPr id="290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90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905" name="Group"/>
          <p:cNvGrpSpPr/>
          <p:nvPr/>
        </p:nvGrpSpPr>
        <p:grpSpPr>
          <a:xfrm>
            <a:off x="8839200" y="2133600"/>
            <a:ext cx="762000" cy="762000"/>
            <a:chOff x="0" y="0"/>
            <a:chExt cx="762000" cy="762000"/>
          </a:xfrm>
        </p:grpSpPr>
        <p:sp>
          <p:nvSpPr>
            <p:cNvPr id="290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90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2908" name="Group"/>
          <p:cNvGrpSpPr/>
          <p:nvPr/>
        </p:nvGrpSpPr>
        <p:grpSpPr>
          <a:xfrm>
            <a:off x="8839200" y="3657600"/>
            <a:ext cx="762000" cy="762000"/>
            <a:chOff x="0" y="0"/>
            <a:chExt cx="762000" cy="762000"/>
          </a:xfrm>
        </p:grpSpPr>
        <p:sp>
          <p:nvSpPr>
            <p:cNvPr id="290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90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981"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982"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2983"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2984"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2985"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2986"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2987"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2988"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2989"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291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58</a:t>
            </a:fld>
            <a:endParaRPr/>
          </a:p>
        </p:txBody>
      </p:sp>
      <p:sp>
        <p:nvSpPr>
          <p:cNvPr id="291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2922" name="Group"/>
          <p:cNvGrpSpPr/>
          <p:nvPr/>
        </p:nvGrpSpPr>
        <p:grpSpPr>
          <a:xfrm>
            <a:off x="4331642" y="5430718"/>
            <a:ext cx="685801" cy="609601"/>
            <a:chOff x="0" y="0"/>
            <a:chExt cx="685800" cy="609600"/>
          </a:xfrm>
        </p:grpSpPr>
        <p:sp>
          <p:nvSpPr>
            <p:cNvPr id="2920"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921"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2925" name="Group"/>
          <p:cNvGrpSpPr/>
          <p:nvPr/>
        </p:nvGrpSpPr>
        <p:grpSpPr>
          <a:xfrm>
            <a:off x="5017442" y="5430718"/>
            <a:ext cx="685801" cy="609601"/>
            <a:chOff x="0" y="0"/>
            <a:chExt cx="685800" cy="609600"/>
          </a:xfrm>
        </p:grpSpPr>
        <p:sp>
          <p:nvSpPr>
            <p:cNvPr id="2923"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924"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2926"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927" name="t"/>
          <p:cNvSpPr/>
          <p:nvPr/>
        </p:nvSpPr>
        <p:spPr>
          <a:xfrm>
            <a:off x="5868053" y="5489286"/>
            <a:ext cx="228909"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sp>
        <p:nvSpPr>
          <p:cNvPr id="2928" name="Line"/>
          <p:cNvSpPr/>
          <p:nvPr/>
        </p:nvSpPr>
        <p:spPr>
          <a:xfrm flipV="1">
            <a:off x="6747362"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2929"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930"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931"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932"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933"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2934"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2935"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2936"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2937"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2938"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2939"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2940"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2941"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2942"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2943"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2944"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2953" name="Group"/>
          <p:cNvGrpSpPr/>
          <p:nvPr/>
        </p:nvGrpSpPr>
        <p:grpSpPr>
          <a:xfrm>
            <a:off x="906171" y="1590737"/>
            <a:ext cx="834211" cy="2844648"/>
            <a:chOff x="0" y="0"/>
            <a:chExt cx="834209" cy="2844646"/>
          </a:xfrm>
        </p:grpSpPr>
        <p:sp>
          <p:nvSpPr>
            <p:cNvPr id="2945"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2948" name="Group"/>
            <p:cNvGrpSpPr/>
            <p:nvPr/>
          </p:nvGrpSpPr>
          <p:grpSpPr>
            <a:xfrm>
              <a:off x="72209" y="2082646"/>
              <a:ext cx="762001" cy="762001"/>
              <a:chOff x="0" y="0"/>
              <a:chExt cx="762000" cy="762000"/>
            </a:xfrm>
          </p:grpSpPr>
          <p:sp>
            <p:nvSpPr>
              <p:cNvPr id="294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94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990"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2950"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2951"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2952"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2954"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2955"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2958" name="Group"/>
          <p:cNvGrpSpPr/>
          <p:nvPr/>
        </p:nvGrpSpPr>
        <p:grpSpPr>
          <a:xfrm>
            <a:off x="6784975" y="2133600"/>
            <a:ext cx="762000" cy="762000"/>
            <a:chOff x="0" y="0"/>
            <a:chExt cx="762000" cy="762000"/>
          </a:xfrm>
        </p:grpSpPr>
        <p:sp>
          <p:nvSpPr>
            <p:cNvPr id="295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957"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2961" name="Group"/>
          <p:cNvGrpSpPr/>
          <p:nvPr/>
        </p:nvGrpSpPr>
        <p:grpSpPr>
          <a:xfrm>
            <a:off x="6791325" y="3657600"/>
            <a:ext cx="762000" cy="762000"/>
            <a:chOff x="0" y="0"/>
            <a:chExt cx="762000" cy="762000"/>
          </a:xfrm>
        </p:grpSpPr>
        <p:sp>
          <p:nvSpPr>
            <p:cNvPr id="295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960"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sp>
        <p:nvSpPr>
          <p:cNvPr id="2962" name="x"/>
          <p:cNvSpPr/>
          <p:nvPr/>
        </p:nvSpPr>
        <p:spPr>
          <a:xfrm>
            <a:off x="6611851" y="5489286"/>
            <a:ext cx="288291"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x</a:t>
            </a:r>
          </a:p>
        </p:txBody>
      </p:sp>
      <p:grpSp>
        <p:nvGrpSpPr>
          <p:cNvPr id="2965" name="Group"/>
          <p:cNvGrpSpPr/>
          <p:nvPr/>
        </p:nvGrpSpPr>
        <p:grpSpPr>
          <a:xfrm>
            <a:off x="8858250" y="3657600"/>
            <a:ext cx="762001" cy="762000"/>
            <a:chOff x="0" y="0"/>
            <a:chExt cx="762000" cy="762000"/>
          </a:xfrm>
        </p:grpSpPr>
        <p:sp>
          <p:nvSpPr>
            <p:cNvPr id="296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964"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2968" name="Group"/>
          <p:cNvGrpSpPr/>
          <p:nvPr/>
        </p:nvGrpSpPr>
        <p:grpSpPr>
          <a:xfrm>
            <a:off x="8839200" y="2121039"/>
            <a:ext cx="762000" cy="762001"/>
            <a:chOff x="0" y="0"/>
            <a:chExt cx="762000" cy="762000"/>
          </a:xfrm>
        </p:grpSpPr>
        <p:sp>
          <p:nvSpPr>
            <p:cNvPr id="296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967"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2969"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sp>
        <p:nvSpPr>
          <p:cNvPr id="2991" name="Connection Line"/>
          <p:cNvSpPr/>
          <p:nvPr/>
        </p:nvSpPr>
        <p:spPr>
          <a:xfrm>
            <a:off x="7543417" y="2586802"/>
            <a:ext cx="608529" cy="1313670"/>
          </a:xfrm>
          <a:custGeom>
            <a:avLst/>
            <a:gdLst/>
            <a:ahLst/>
            <a:cxnLst>
              <a:cxn ang="0">
                <a:pos x="wd2" y="hd2"/>
              </a:cxn>
              <a:cxn ang="5400000">
                <a:pos x="wd2" y="hd2"/>
              </a:cxn>
              <a:cxn ang="10800000">
                <a:pos x="wd2" y="hd2"/>
              </a:cxn>
              <a:cxn ang="16200000">
                <a:pos x="wd2" y="hd2"/>
              </a:cxn>
            </a:cxnLst>
            <a:rect l="0" t="0" r="r" b="b"/>
            <a:pathLst>
              <a:path w="16200" h="21600" extrusionOk="0">
                <a:moveTo>
                  <a:pt x="352" y="0"/>
                </a:moveTo>
                <a:cubicBezTo>
                  <a:pt x="21600" y="6517"/>
                  <a:pt x="21483" y="13717"/>
                  <a:pt x="0" y="21600"/>
                </a:cubicBezTo>
              </a:path>
            </a:pathLst>
          </a:custGeom>
          <a:ln w="12700">
            <a:solidFill>
              <a:schemeClr val="accent1"/>
            </a:solidFill>
            <a:miter/>
            <a:headEnd type="stealth"/>
          </a:ln>
        </p:spPr>
        <p:txBody>
          <a:bodyPr/>
          <a:lstStyle/>
          <a:p>
            <a:endParaRPr/>
          </a:p>
        </p:txBody>
      </p:sp>
      <p:sp>
        <p:nvSpPr>
          <p:cNvPr id="2992" name="Connection Line"/>
          <p:cNvSpPr/>
          <p:nvPr/>
        </p:nvSpPr>
        <p:spPr>
          <a:xfrm>
            <a:off x="6062355" y="5121690"/>
            <a:ext cx="648167" cy="262966"/>
          </a:xfrm>
          <a:custGeom>
            <a:avLst/>
            <a:gdLst/>
            <a:ahLst/>
            <a:cxnLst>
              <a:cxn ang="0">
                <a:pos x="wd2" y="hd2"/>
              </a:cxn>
              <a:cxn ang="5400000">
                <a:pos x="wd2" y="hd2"/>
              </a:cxn>
              <a:cxn ang="10800000">
                <a:pos x="wd2" y="hd2"/>
              </a:cxn>
              <a:cxn ang="16200000">
                <a:pos x="wd2" y="hd2"/>
              </a:cxn>
            </a:cxnLst>
            <a:rect l="0" t="0" r="r" b="b"/>
            <a:pathLst>
              <a:path w="21600" h="16206" extrusionOk="0">
                <a:moveTo>
                  <a:pt x="21600" y="16206"/>
                </a:moveTo>
                <a:cubicBezTo>
                  <a:pt x="14997" y="-4991"/>
                  <a:pt x="7797" y="-5394"/>
                  <a:pt x="0" y="14997"/>
                </a:cubicBezTo>
              </a:path>
            </a:pathLst>
          </a:custGeom>
          <a:ln w="38100">
            <a:solidFill>
              <a:schemeClr val="accent1"/>
            </a:solidFill>
            <a:miter/>
            <a:tailEnd type="stealth"/>
          </a:ln>
        </p:spPr>
        <p:txBody>
          <a:bodyPr/>
          <a:lstStyle/>
          <a:p>
            <a:endParaRPr/>
          </a:p>
        </p:txBody>
      </p:sp>
      <p:grpSp>
        <p:nvGrpSpPr>
          <p:cNvPr id="2974" name="Group"/>
          <p:cNvGrpSpPr/>
          <p:nvPr/>
        </p:nvGrpSpPr>
        <p:grpSpPr>
          <a:xfrm>
            <a:off x="4724400" y="2133600"/>
            <a:ext cx="762000" cy="762000"/>
            <a:chOff x="0" y="0"/>
            <a:chExt cx="762000" cy="762000"/>
          </a:xfrm>
        </p:grpSpPr>
        <p:sp>
          <p:nvSpPr>
            <p:cNvPr id="2972"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973"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2977" name="Group"/>
          <p:cNvGrpSpPr/>
          <p:nvPr/>
        </p:nvGrpSpPr>
        <p:grpSpPr>
          <a:xfrm>
            <a:off x="4727575" y="3620362"/>
            <a:ext cx="762000" cy="762001"/>
            <a:chOff x="0" y="0"/>
            <a:chExt cx="762000" cy="762000"/>
          </a:xfrm>
        </p:grpSpPr>
        <p:sp>
          <p:nvSpPr>
            <p:cNvPr id="2975"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976"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2980" name="Group"/>
          <p:cNvGrpSpPr/>
          <p:nvPr/>
        </p:nvGrpSpPr>
        <p:grpSpPr>
          <a:xfrm>
            <a:off x="6815138" y="2121039"/>
            <a:ext cx="762001" cy="762001"/>
            <a:chOff x="0" y="0"/>
            <a:chExt cx="762000" cy="762000"/>
          </a:xfrm>
        </p:grpSpPr>
        <p:sp>
          <p:nvSpPr>
            <p:cNvPr id="2978"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97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4"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2997" name="Group"/>
          <p:cNvGrpSpPr/>
          <p:nvPr/>
        </p:nvGrpSpPr>
        <p:grpSpPr>
          <a:xfrm>
            <a:off x="2667000" y="3657600"/>
            <a:ext cx="762000" cy="762000"/>
            <a:chOff x="0" y="0"/>
            <a:chExt cx="762000" cy="762000"/>
          </a:xfrm>
        </p:grpSpPr>
        <p:sp>
          <p:nvSpPr>
            <p:cNvPr id="299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299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000" name="Group"/>
          <p:cNvGrpSpPr/>
          <p:nvPr/>
        </p:nvGrpSpPr>
        <p:grpSpPr>
          <a:xfrm>
            <a:off x="4724400" y="2133600"/>
            <a:ext cx="762000" cy="762000"/>
            <a:chOff x="0" y="0"/>
            <a:chExt cx="762000" cy="762000"/>
          </a:xfrm>
        </p:grpSpPr>
        <p:sp>
          <p:nvSpPr>
            <p:cNvPr id="299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2999"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003" name="Group"/>
          <p:cNvGrpSpPr/>
          <p:nvPr/>
        </p:nvGrpSpPr>
        <p:grpSpPr>
          <a:xfrm>
            <a:off x="4724400" y="3657600"/>
            <a:ext cx="762000" cy="762000"/>
            <a:chOff x="0" y="0"/>
            <a:chExt cx="762000" cy="762000"/>
          </a:xfrm>
        </p:grpSpPr>
        <p:sp>
          <p:nvSpPr>
            <p:cNvPr id="300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002"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006" name="Group"/>
          <p:cNvGrpSpPr/>
          <p:nvPr/>
        </p:nvGrpSpPr>
        <p:grpSpPr>
          <a:xfrm>
            <a:off x="6781800" y="3657600"/>
            <a:ext cx="762000" cy="762000"/>
            <a:chOff x="0" y="0"/>
            <a:chExt cx="762000" cy="762000"/>
          </a:xfrm>
        </p:grpSpPr>
        <p:sp>
          <p:nvSpPr>
            <p:cNvPr id="300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00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009" name="Group"/>
          <p:cNvGrpSpPr/>
          <p:nvPr/>
        </p:nvGrpSpPr>
        <p:grpSpPr>
          <a:xfrm>
            <a:off x="8839200" y="2133600"/>
            <a:ext cx="762000" cy="762000"/>
            <a:chOff x="0" y="0"/>
            <a:chExt cx="762000" cy="762000"/>
          </a:xfrm>
        </p:grpSpPr>
        <p:sp>
          <p:nvSpPr>
            <p:cNvPr id="300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00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012" name="Group"/>
          <p:cNvGrpSpPr/>
          <p:nvPr/>
        </p:nvGrpSpPr>
        <p:grpSpPr>
          <a:xfrm>
            <a:off x="8839200" y="3657600"/>
            <a:ext cx="762000" cy="762000"/>
            <a:chOff x="0" y="0"/>
            <a:chExt cx="762000" cy="762000"/>
          </a:xfrm>
        </p:grpSpPr>
        <p:sp>
          <p:nvSpPr>
            <p:cNvPr id="301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01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081"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082"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3083"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084"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085"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086"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087"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088"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089"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022"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59</a:t>
            </a:fld>
            <a:endParaRPr/>
          </a:p>
        </p:txBody>
      </p:sp>
      <p:sp>
        <p:nvSpPr>
          <p:cNvPr id="3023"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026" name="Group"/>
          <p:cNvGrpSpPr/>
          <p:nvPr/>
        </p:nvGrpSpPr>
        <p:grpSpPr>
          <a:xfrm>
            <a:off x="4331642" y="5430718"/>
            <a:ext cx="685801" cy="609601"/>
            <a:chOff x="0" y="0"/>
            <a:chExt cx="685800" cy="609600"/>
          </a:xfrm>
        </p:grpSpPr>
        <p:sp>
          <p:nvSpPr>
            <p:cNvPr id="302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025"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3029" name="Group"/>
          <p:cNvGrpSpPr/>
          <p:nvPr/>
        </p:nvGrpSpPr>
        <p:grpSpPr>
          <a:xfrm>
            <a:off x="5017442" y="5430718"/>
            <a:ext cx="685801" cy="609601"/>
            <a:chOff x="0" y="0"/>
            <a:chExt cx="685800" cy="609600"/>
          </a:xfrm>
        </p:grpSpPr>
        <p:sp>
          <p:nvSpPr>
            <p:cNvPr id="302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028"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3030"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031" name="t"/>
          <p:cNvSpPr/>
          <p:nvPr/>
        </p:nvSpPr>
        <p:spPr>
          <a:xfrm>
            <a:off x="5868053" y="5489286"/>
            <a:ext cx="228909" cy="48908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t</a:t>
            </a:r>
          </a:p>
        </p:txBody>
      </p:sp>
      <p:sp>
        <p:nvSpPr>
          <p:cNvPr id="3032" name="Line"/>
          <p:cNvSpPr/>
          <p:nvPr/>
        </p:nvSpPr>
        <p:spPr>
          <a:xfrm flipV="1">
            <a:off x="6060172"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033"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034"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035"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036"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037"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038"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039"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040"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041"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042"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043"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044"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045"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046"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047"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048"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057" name="Group"/>
          <p:cNvGrpSpPr/>
          <p:nvPr/>
        </p:nvGrpSpPr>
        <p:grpSpPr>
          <a:xfrm>
            <a:off x="906171" y="1590737"/>
            <a:ext cx="834211" cy="2844648"/>
            <a:chOff x="0" y="0"/>
            <a:chExt cx="834209" cy="2844646"/>
          </a:xfrm>
        </p:grpSpPr>
        <p:sp>
          <p:nvSpPr>
            <p:cNvPr id="3049"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052" name="Group"/>
            <p:cNvGrpSpPr/>
            <p:nvPr/>
          </p:nvGrpSpPr>
          <p:grpSpPr>
            <a:xfrm>
              <a:off x="72209" y="2082646"/>
              <a:ext cx="762001" cy="762001"/>
              <a:chOff x="0" y="0"/>
              <a:chExt cx="762000" cy="762000"/>
            </a:xfrm>
          </p:grpSpPr>
          <p:sp>
            <p:nvSpPr>
              <p:cNvPr id="305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05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090"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3054"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055"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056"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058"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059"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062" name="Group"/>
          <p:cNvGrpSpPr/>
          <p:nvPr/>
        </p:nvGrpSpPr>
        <p:grpSpPr>
          <a:xfrm>
            <a:off x="6784975" y="2133600"/>
            <a:ext cx="762000" cy="762000"/>
            <a:chOff x="0" y="0"/>
            <a:chExt cx="762000" cy="762000"/>
          </a:xfrm>
        </p:grpSpPr>
        <p:sp>
          <p:nvSpPr>
            <p:cNvPr id="306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061"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065" name="Group"/>
          <p:cNvGrpSpPr/>
          <p:nvPr/>
        </p:nvGrpSpPr>
        <p:grpSpPr>
          <a:xfrm>
            <a:off x="6791325" y="3657600"/>
            <a:ext cx="762000" cy="762000"/>
            <a:chOff x="0" y="0"/>
            <a:chExt cx="762000" cy="762000"/>
          </a:xfrm>
        </p:grpSpPr>
        <p:sp>
          <p:nvSpPr>
            <p:cNvPr id="306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064"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068" name="Group"/>
          <p:cNvGrpSpPr/>
          <p:nvPr/>
        </p:nvGrpSpPr>
        <p:grpSpPr>
          <a:xfrm>
            <a:off x="8858250" y="3657600"/>
            <a:ext cx="762001" cy="762000"/>
            <a:chOff x="0" y="0"/>
            <a:chExt cx="762000" cy="762000"/>
          </a:xfrm>
        </p:grpSpPr>
        <p:sp>
          <p:nvSpPr>
            <p:cNvPr id="306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067"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071" name="Group"/>
          <p:cNvGrpSpPr/>
          <p:nvPr/>
        </p:nvGrpSpPr>
        <p:grpSpPr>
          <a:xfrm>
            <a:off x="8839200" y="2121039"/>
            <a:ext cx="762000" cy="762001"/>
            <a:chOff x="0" y="0"/>
            <a:chExt cx="762000" cy="762000"/>
          </a:xfrm>
        </p:grpSpPr>
        <p:sp>
          <p:nvSpPr>
            <p:cNvPr id="306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070"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072"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sp>
        <p:nvSpPr>
          <p:cNvPr id="3091" name="Connection Line"/>
          <p:cNvSpPr/>
          <p:nvPr/>
        </p:nvSpPr>
        <p:spPr>
          <a:xfrm>
            <a:off x="5360272" y="2261123"/>
            <a:ext cx="1458684" cy="13220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162" y="13366"/>
                  <a:pt x="9362" y="6166"/>
                  <a:pt x="21600" y="0"/>
                </a:cubicBezTo>
              </a:path>
            </a:pathLst>
          </a:custGeom>
          <a:ln w="12700">
            <a:solidFill>
              <a:schemeClr val="accent1"/>
            </a:solidFill>
            <a:miter/>
            <a:headEnd type="stealth"/>
          </a:ln>
        </p:spPr>
        <p:txBody>
          <a:bodyPr/>
          <a:lstStyle/>
          <a:p>
            <a:endParaRPr/>
          </a:p>
        </p:txBody>
      </p:sp>
      <p:sp>
        <p:nvSpPr>
          <p:cNvPr id="3092" name="Connection Line"/>
          <p:cNvSpPr/>
          <p:nvPr/>
        </p:nvSpPr>
        <p:spPr>
          <a:xfrm>
            <a:off x="5365517" y="5121690"/>
            <a:ext cx="648168" cy="262966"/>
          </a:xfrm>
          <a:custGeom>
            <a:avLst/>
            <a:gdLst/>
            <a:ahLst/>
            <a:cxnLst>
              <a:cxn ang="0">
                <a:pos x="wd2" y="hd2"/>
              </a:cxn>
              <a:cxn ang="5400000">
                <a:pos x="wd2" y="hd2"/>
              </a:cxn>
              <a:cxn ang="10800000">
                <a:pos x="wd2" y="hd2"/>
              </a:cxn>
              <a:cxn ang="16200000">
                <a:pos x="wd2" y="hd2"/>
              </a:cxn>
            </a:cxnLst>
            <a:rect l="0" t="0" r="r" b="b"/>
            <a:pathLst>
              <a:path w="21600" h="16206" extrusionOk="0">
                <a:moveTo>
                  <a:pt x="21600" y="16206"/>
                </a:moveTo>
                <a:cubicBezTo>
                  <a:pt x="14997" y="-4991"/>
                  <a:pt x="7797" y="-5394"/>
                  <a:pt x="0" y="14997"/>
                </a:cubicBezTo>
              </a:path>
            </a:pathLst>
          </a:custGeom>
          <a:ln w="38100">
            <a:solidFill>
              <a:schemeClr val="accent1"/>
            </a:solidFill>
            <a:miter/>
            <a:tailEnd type="stealth"/>
          </a:ln>
        </p:spPr>
        <p:txBody>
          <a:bodyPr/>
          <a:lstStyle/>
          <a:p>
            <a:endParaRPr/>
          </a:p>
        </p:txBody>
      </p:sp>
      <p:grpSp>
        <p:nvGrpSpPr>
          <p:cNvPr id="3077" name="Group"/>
          <p:cNvGrpSpPr/>
          <p:nvPr/>
        </p:nvGrpSpPr>
        <p:grpSpPr>
          <a:xfrm>
            <a:off x="4724400" y="2133600"/>
            <a:ext cx="762000" cy="762000"/>
            <a:chOff x="0" y="0"/>
            <a:chExt cx="762000" cy="762000"/>
          </a:xfrm>
        </p:grpSpPr>
        <p:sp>
          <p:nvSpPr>
            <p:cNvPr id="3075"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076"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080" name="Group"/>
          <p:cNvGrpSpPr/>
          <p:nvPr/>
        </p:nvGrpSpPr>
        <p:grpSpPr>
          <a:xfrm>
            <a:off x="4727575" y="3620362"/>
            <a:ext cx="762000" cy="762001"/>
            <a:chOff x="0" y="0"/>
            <a:chExt cx="762000" cy="762000"/>
          </a:xfrm>
        </p:grpSpPr>
        <p:sp>
          <p:nvSpPr>
            <p:cNvPr id="3078"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079"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303" name="Outline"/>
          <p:cNvSpPr txBox="1">
            <a:spLocks noGrp="1"/>
          </p:cNvSpPr>
          <p:nvPr>
            <p:ph type="title"/>
          </p:nvPr>
        </p:nvSpPr>
        <p:spPr>
          <a:xfrm>
            <a:off x="838200" y="168441"/>
            <a:ext cx="10515600" cy="878306"/>
          </a:xfrm>
          <a:prstGeom prst="rect">
            <a:avLst/>
          </a:prstGeom>
        </p:spPr>
        <p:txBody>
          <a:bodyPr/>
          <a:lstStyle/>
          <a:p>
            <a:r>
              <a:t>Outline</a:t>
            </a:r>
          </a:p>
        </p:txBody>
      </p:sp>
      <p:sp>
        <p:nvSpPr>
          <p:cNvPr id="304" name="Graph definition…"/>
          <p:cNvSpPr txBox="1">
            <a:spLocks noGrp="1"/>
          </p:cNvSpPr>
          <p:nvPr>
            <p:ph type="body" idx="1"/>
          </p:nvPr>
        </p:nvSpPr>
        <p:spPr>
          <a:xfrm>
            <a:off x="838200" y="1346480"/>
            <a:ext cx="10515600" cy="4830484"/>
          </a:xfrm>
          <a:prstGeom prst="rect">
            <a:avLst/>
          </a:prstGeom>
        </p:spPr>
        <p:txBody>
          <a:bodyPr/>
          <a:lstStyle/>
          <a:p>
            <a:pPr>
              <a:lnSpc>
                <a:spcPct val="81000"/>
              </a:lnSpc>
              <a:defRPr sz="2500"/>
            </a:pPr>
            <a:r>
              <a:t>Graph definition</a:t>
            </a:r>
          </a:p>
          <a:p>
            <a:pPr>
              <a:lnSpc>
                <a:spcPct val="81000"/>
              </a:lnSpc>
              <a:defRPr sz="2500"/>
            </a:pPr>
            <a:r>
              <a:t>Graph representations</a:t>
            </a:r>
          </a:p>
          <a:p>
            <a:pPr marL="685800" lvl="1" indent="-228600">
              <a:lnSpc>
                <a:spcPct val="81000"/>
              </a:lnSpc>
              <a:spcBef>
                <a:spcPts val="500"/>
              </a:spcBef>
              <a:defRPr sz="2200"/>
            </a:pPr>
            <a:r>
              <a:t>Adjacency matrix</a:t>
            </a:r>
          </a:p>
          <a:p>
            <a:pPr marL="685800" lvl="1" indent="-228600">
              <a:lnSpc>
                <a:spcPct val="81000"/>
              </a:lnSpc>
              <a:spcBef>
                <a:spcPts val="500"/>
              </a:spcBef>
              <a:defRPr sz="2200"/>
            </a:pPr>
            <a:r>
              <a:t>Adjacency list</a:t>
            </a:r>
          </a:p>
          <a:p>
            <a:pPr>
              <a:lnSpc>
                <a:spcPct val="81000"/>
              </a:lnSpc>
              <a:defRPr sz="2500"/>
            </a:pPr>
            <a:r>
              <a:t>Graph search</a:t>
            </a:r>
          </a:p>
          <a:p>
            <a:pPr marL="685800" lvl="1" indent="-228600">
              <a:lnSpc>
                <a:spcPct val="81000"/>
              </a:lnSpc>
              <a:spcBef>
                <a:spcPts val="500"/>
              </a:spcBef>
              <a:defRPr sz="2200"/>
            </a:pPr>
            <a:r>
              <a:t>Breadth first search (BFS)</a:t>
            </a:r>
          </a:p>
          <a:p>
            <a:pPr marL="685800" lvl="1" indent="-228600">
              <a:lnSpc>
                <a:spcPct val="81000"/>
              </a:lnSpc>
              <a:spcBef>
                <a:spcPts val="500"/>
              </a:spcBef>
              <a:defRPr sz="2200"/>
            </a:pPr>
            <a:r>
              <a:t>Depth first search (DFS)</a:t>
            </a:r>
          </a:p>
          <a:p>
            <a:pPr>
              <a:lnSpc>
                <a:spcPct val="81000"/>
              </a:lnSpc>
              <a:defRPr sz="2500"/>
            </a:pPr>
            <a:r>
              <a:t>Topological sort</a:t>
            </a:r>
          </a:p>
          <a:p>
            <a:pPr>
              <a:lnSpc>
                <a:spcPct val="81000"/>
              </a:lnSpc>
              <a:defRPr sz="2500"/>
            </a:pPr>
            <a:endParaRPr/>
          </a:p>
          <a:p>
            <a:pPr marL="685800" lvl="1" indent="-228600">
              <a:lnSpc>
                <a:spcPct val="81000"/>
              </a:lnSpc>
              <a:spcBef>
                <a:spcPts val="500"/>
              </a:spcBef>
              <a:defRPr sz="2200"/>
            </a:pPr>
            <a:endParaRPr/>
          </a:p>
          <a:p>
            <a:pPr>
              <a:lnSpc>
                <a:spcPct val="81000"/>
              </a:lnSpc>
              <a:defRPr sz="2500"/>
            </a:pPr>
            <a:r>
              <a:t>Part of the slides are based on material from Prof. Jianhua Ruan, The University of Texas at San Antonio</a:t>
            </a:r>
          </a:p>
        </p:txBody>
      </p:sp>
      <p:sp>
        <p:nvSpPr>
          <p:cNvPr id="30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30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6</a:t>
            </a:fld>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4"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097" name="Group"/>
          <p:cNvGrpSpPr/>
          <p:nvPr/>
        </p:nvGrpSpPr>
        <p:grpSpPr>
          <a:xfrm>
            <a:off x="2667000" y="3657600"/>
            <a:ext cx="762000" cy="762000"/>
            <a:chOff x="0" y="0"/>
            <a:chExt cx="762000" cy="762000"/>
          </a:xfrm>
        </p:grpSpPr>
        <p:sp>
          <p:nvSpPr>
            <p:cNvPr id="309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09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100" name="Group"/>
          <p:cNvGrpSpPr/>
          <p:nvPr/>
        </p:nvGrpSpPr>
        <p:grpSpPr>
          <a:xfrm>
            <a:off x="4724400" y="2133600"/>
            <a:ext cx="762000" cy="762000"/>
            <a:chOff x="0" y="0"/>
            <a:chExt cx="762000" cy="762000"/>
          </a:xfrm>
        </p:grpSpPr>
        <p:sp>
          <p:nvSpPr>
            <p:cNvPr id="309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099"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103" name="Group"/>
          <p:cNvGrpSpPr/>
          <p:nvPr/>
        </p:nvGrpSpPr>
        <p:grpSpPr>
          <a:xfrm>
            <a:off x="4724400" y="3657600"/>
            <a:ext cx="762000" cy="762000"/>
            <a:chOff x="0" y="0"/>
            <a:chExt cx="762000" cy="762000"/>
          </a:xfrm>
        </p:grpSpPr>
        <p:sp>
          <p:nvSpPr>
            <p:cNvPr id="310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102"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106" name="Group"/>
          <p:cNvGrpSpPr/>
          <p:nvPr/>
        </p:nvGrpSpPr>
        <p:grpSpPr>
          <a:xfrm>
            <a:off x="6781800" y="3657600"/>
            <a:ext cx="762000" cy="762000"/>
            <a:chOff x="0" y="0"/>
            <a:chExt cx="762000" cy="762000"/>
          </a:xfrm>
        </p:grpSpPr>
        <p:sp>
          <p:nvSpPr>
            <p:cNvPr id="310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10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109" name="Group"/>
          <p:cNvGrpSpPr/>
          <p:nvPr/>
        </p:nvGrpSpPr>
        <p:grpSpPr>
          <a:xfrm>
            <a:off x="8839200" y="2133600"/>
            <a:ext cx="762000" cy="762000"/>
            <a:chOff x="0" y="0"/>
            <a:chExt cx="762000" cy="762000"/>
          </a:xfrm>
        </p:grpSpPr>
        <p:sp>
          <p:nvSpPr>
            <p:cNvPr id="310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10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112" name="Group"/>
          <p:cNvGrpSpPr/>
          <p:nvPr/>
        </p:nvGrpSpPr>
        <p:grpSpPr>
          <a:xfrm>
            <a:off x="8839200" y="3657600"/>
            <a:ext cx="762000" cy="762000"/>
            <a:chOff x="0" y="0"/>
            <a:chExt cx="762000" cy="762000"/>
          </a:xfrm>
        </p:grpSpPr>
        <p:sp>
          <p:nvSpPr>
            <p:cNvPr id="311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11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177"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178"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3179"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180"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181"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182"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183"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184"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185"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122"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60</a:t>
            </a:fld>
            <a:endParaRPr/>
          </a:p>
        </p:txBody>
      </p:sp>
      <p:sp>
        <p:nvSpPr>
          <p:cNvPr id="3123"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126" name="Group"/>
          <p:cNvGrpSpPr/>
          <p:nvPr/>
        </p:nvGrpSpPr>
        <p:grpSpPr>
          <a:xfrm>
            <a:off x="4331642" y="5430718"/>
            <a:ext cx="685801" cy="609601"/>
            <a:chOff x="0" y="0"/>
            <a:chExt cx="685800" cy="609600"/>
          </a:xfrm>
        </p:grpSpPr>
        <p:sp>
          <p:nvSpPr>
            <p:cNvPr id="312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125"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3129" name="Group"/>
          <p:cNvGrpSpPr/>
          <p:nvPr/>
        </p:nvGrpSpPr>
        <p:grpSpPr>
          <a:xfrm>
            <a:off x="5017442" y="5430718"/>
            <a:ext cx="685801" cy="609601"/>
            <a:chOff x="0" y="0"/>
            <a:chExt cx="685800" cy="609600"/>
          </a:xfrm>
        </p:grpSpPr>
        <p:sp>
          <p:nvSpPr>
            <p:cNvPr id="312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128" name="w"/>
            <p:cNvSpPr/>
            <p:nvPr/>
          </p:nvSpPr>
          <p:spPr>
            <a:xfrm>
              <a:off x="159253" y="60258"/>
              <a:ext cx="367294"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w</a:t>
              </a:r>
            </a:p>
          </p:txBody>
        </p:sp>
      </p:grpSp>
      <p:sp>
        <p:nvSpPr>
          <p:cNvPr id="3130"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131" name="Line"/>
          <p:cNvSpPr/>
          <p:nvPr/>
        </p:nvSpPr>
        <p:spPr>
          <a:xfrm flipV="1">
            <a:off x="5363121"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132"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133"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134"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135"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136"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137"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138"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139"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140"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141"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142"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143"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144"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145"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146"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147"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156" name="Group"/>
          <p:cNvGrpSpPr/>
          <p:nvPr/>
        </p:nvGrpSpPr>
        <p:grpSpPr>
          <a:xfrm>
            <a:off x="906171" y="1590737"/>
            <a:ext cx="834211" cy="2844648"/>
            <a:chOff x="0" y="0"/>
            <a:chExt cx="834209" cy="2844646"/>
          </a:xfrm>
        </p:grpSpPr>
        <p:sp>
          <p:nvSpPr>
            <p:cNvPr id="3148"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151" name="Group"/>
            <p:cNvGrpSpPr/>
            <p:nvPr/>
          </p:nvGrpSpPr>
          <p:grpSpPr>
            <a:xfrm>
              <a:off x="72209" y="2082646"/>
              <a:ext cx="762001" cy="762001"/>
              <a:chOff x="0" y="0"/>
              <a:chExt cx="762000" cy="762000"/>
            </a:xfrm>
          </p:grpSpPr>
          <p:sp>
            <p:nvSpPr>
              <p:cNvPr id="314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15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186"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3153"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154"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155"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157"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158"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161" name="Group"/>
          <p:cNvGrpSpPr/>
          <p:nvPr/>
        </p:nvGrpSpPr>
        <p:grpSpPr>
          <a:xfrm>
            <a:off x="6784975" y="2133600"/>
            <a:ext cx="762000" cy="762000"/>
            <a:chOff x="0" y="0"/>
            <a:chExt cx="762000" cy="762000"/>
          </a:xfrm>
        </p:grpSpPr>
        <p:sp>
          <p:nvSpPr>
            <p:cNvPr id="315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160"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164" name="Group"/>
          <p:cNvGrpSpPr/>
          <p:nvPr/>
        </p:nvGrpSpPr>
        <p:grpSpPr>
          <a:xfrm>
            <a:off x="6791325" y="3657600"/>
            <a:ext cx="762000" cy="762000"/>
            <a:chOff x="0" y="0"/>
            <a:chExt cx="762000" cy="762000"/>
          </a:xfrm>
        </p:grpSpPr>
        <p:sp>
          <p:nvSpPr>
            <p:cNvPr id="316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163"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167" name="Group"/>
          <p:cNvGrpSpPr/>
          <p:nvPr/>
        </p:nvGrpSpPr>
        <p:grpSpPr>
          <a:xfrm>
            <a:off x="8858250" y="3657600"/>
            <a:ext cx="762001" cy="762000"/>
            <a:chOff x="0" y="0"/>
            <a:chExt cx="762000" cy="762000"/>
          </a:xfrm>
        </p:grpSpPr>
        <p:sp>
          <p:nvSpPr>
            <p:cNvPr id="316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166"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170" name="Group"/>
          <p:cNvGrpSpPr/>
          <p:nvPr/>
        </p:nvGrpSpPr>
        <p:grpSpPr>
          <a:xfrm>
            <a:off x="8839200" y="2121039"/>
            <a:ext cx="762000" cy="762001"/>
            <a:chOff x="0" y="0"/>
            <a:chExt cx="762000" cy="762000"/>
          </a:xfrm>
        </p:grpSpPr>
        <p:sp>
          <p:nvSpPr>
            <p:cNvPr id="316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169"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171"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sp>
        <p:nvSpPr>
          <p:cNvPr id="3187" name="Connection Line"/>
          <p:cNvSpPr/>
          <p:nvPr/>
        </p:nvSpPr>
        <p:spPr>
          <a:xfrm>
            <a:off x="4563497" y="5070527"/>
            <a:ext cx="648168" cy="262966"/>
          </a:xfrm>
          <a:custGeom>
            <a:avLst/>
            <a:gdLst/>
            <a:ahLst/>
            <a:cxnLst>
              <a:cxn ang="0">
                <a:pos x="wd2" y="hd2"/>
              </a:cxn>
              <a:cxn ang="5400000">
                <a:pos x="wd2" y="hd2"/>
              </a:cxn>
              <a:cxn ang="10800000">
                <a:pos x="wd2" y="hd2"/>
              </a:cxn>
              <a:cxn ang="16200000">
                <a:pos x="wd2" y="hd2"/>
              </a:cxn>
            </a:cxnLst>
            <a:rect l="0" t="0" r="r" b="b"/>
            <a:pathLst>
              <a:path w="21600" h="16206" extrusionOk="0">
                <a:moveTo>
                  <a:pt x="21600" y="16206"/>
                </a:moveTo>
                <a:cubicBezTo>
                  <a:pt x="14997" y="-4991"/>
                  <a:pt x="7797" y="-5394"/>
                  <a:pt x="0" y="14997"/>
                </a:cubicBezTo>
              </a:path>
            </a:pathLst>
          </a:custGeom>
          <a:ln w="38100">
            <a:solidFill>
              <a:schemeClr val="accent1"/>
            </a:solidFill>
            <a:miter/>
            <a:tailEnd type="stealth"/>
          </a:ln>
        </p:spPr>
        <p:txBody>
          <a:bodyPr/>
          <a:lstStyle/>
          <a:p>
            <a:endParaRPr/>
          </a:p>
        </p:txBody>
      </p:sp>
      <p:sp>
        <p:nvSpPr>
          <p:cNvPr id="3188" name="Connection Line"/>
          <p:cNvSpPr/>
          <p:nvPr/>
        </p:nvSpPr>
        <p:spPr>
          <a:xfrm>
            <a:off x="5466053" y="2729034"/>
            <a:ext cx="157139" cy="1313670"/>
          </a:xfrm>
          <a:custGeom>
            <a:avLst/>
            <a:gdLst/>
            <a:ahLst/>
            <a:cxnLst>
              <a:cxn ang="0">
                <a:pos x="wd2" y="hd2"/>
              </a:cxn>
              <a:cxn ang="5400000">
                <a:pos x="wd2" y="hd2"/>
              </a:cxn>
              <a:cxn ang="10800000">
                <a:pos x="wd2" y="hd2"/>
              </a:cxn>
              <a:cxn ang="16200000">
                <a:pos x="wd2" y="hd2"/>
              </a:cxn>
            </a:cxnLst>
            <a:rect l="0" t="0" r="r" b="b"/>
            <a:pathLst>
              <a:path w="16207" h="21600" extrusionOk="0">
                <a:moveTo>
                  <a:pt x="1363" y="0"/>
                </a:moveTo>
                <a:cubicBezTo>
                  <a:pt x="21600" y="6517"/>
                  <a:pt x="21146" y="13717"/>
                  <a:pt x="0" y="21600"/>
                </a:cubicBezTo>
              </a:path>
            </a:pathLst>
          </a:custGeom>
          <a:ln w="12700">
            <a:solidFill>
              <a:schemeClr val="accent1"/>
            </a:solidFill>
            <a:miter/>
            <a:headEnd type="stealth"/>
          </a:ln>
        </p:spPr>
        <p:txBody>
          <a:bodyPr/>
          <a:lstStyle/>
          <a:p>
            <a:endParaRPr/>
          </a:p>
        </p:txBody>
      </p:sp>
      <p:grpSp>
        <p:nvGrpSpPr>
          <p:cNvPr id="3176" name="Group"/>
          <p:cNvGrpSpPr/>
          <p:nvPr/>
        </p:nvGrpSpPr>
        <p:grpSpPr>
          <a:xfrm>
            <a:off x="4724400" y="2133600"/>
            <a:ext cx="762000" cy="762000"/>
            <a:chOff x="0" y="0"/>
            <a:chExt cx="762000" cy="762000"/>
          </a:xfrm>
        </p:grpSpPr>
        <p:sp>
          <p:nvSpPr>
            <p:cNvPr id="3174"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175"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0"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193" name="Group"/>
          <p:cNvGrpSpPr/>
          <p:nvPr/>
        </p:nvGrpSpPr>
        <p:grpSpPr>
          <a:xfrm>
            <a:off x="2667000" y="3657600"/>
            <a:ext cx="762000" cy="762000"/>
            <a:chOff x="0" y="0"/>
            <a:chExt cx="762000" cy="762000"/>
          </a:xfrm>
        </p:grpSpPr>
        <p:sp>
          <p:nvSpPr>
            <p:cNvPr id="319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19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196" name="Group"/>
          <p:cNvGrpSpPr/>
          <p:nvPr/>
        </p:nvGrpSpPr>
        <p:grpSpPr>
          <a:xfrm>
            <a:off x="4724400" y="2133600"/>
            <a:ext cx="762000" cy="762000"/>
            <a:chOff x="0" y="0"/>
            <a:chExt cx="762000" cy="762000"/>
          </a:xfrm>
        </p:grpSpPr>
        <p:sp>
          <p:nvSpPr>
            <p:cNvPr id="319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195"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199" name="Group"/>
          <p:cNvGrpSpPr/>
          <p:nvPr/>
        </p:nvGrpSpPr>
        <p:grpSpPr>
          <a:xfrm>
            <a:off x="4724400" y="3657600"/>
            <a:ext cx="762000" cy="762000"/>
            <a:chOff x="0" y="0"/>
            <a:chExt cx="762000" cy="762000"/>
          </a:xfrm>
        </p:grpSpPr>
        <p:sp>
          <p:nvSpPr>
            <p:cNvPr id="319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19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202" name="Group"/>
          <p:cNvGrpSpPr/>
          <p:nvPr/>
        </p:nvGrpSpPr>
        <p:grpSpPr>
          <a:xfrm>
            <a:off x="6781800" y="3657600"/>
            <a:ext cx="762000" cy="762000"/>
            <a:chOff x="0" y="0"/>
            <a:chExt cx="762000" cy="762000"/>
          </a:xfrm>
        </p:grpSpPr>
        <p:sp>
          <p:nvSpPr>
            <p:cNvPr id="320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0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205" name="Group"/>
          <p:cNvGrpSpPr/>
          <p:nvPr/>
        </p:nvGrpSpPr>
        <p:grpSpPr>
          <a:xfrm>
            <a:off x="8839200" y="2133600"/>
            <a:ext cx="762000" cy="762000"/>
            <a:chOff x="0" y="0"/>
            <a:chExt cx="762000" cy="762000"/>
          </a:xfrm>
        </p:grpSpPr>
        <p:sp>
          <p:nvSpPr>
            <p:cNvPr id="320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0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208" name="Group"/>
          <p:cNvGrpSpPr/>
          <p:nvPr/>
        </p:nvGrpSpPr>
        <p:grpSpPr>
          <a:xfrm>
            <a:off x="8839200" y="3657600"/>
            <a:ext cx="762000" cy="762000"/>
            <a:chOff x="0" y="0"/>
            <a:chExt cx="762000" cy="762000"/>
          </a:xfrm>
        </p:grpSpPr>
        <p:sp>
          <p:nvSpPr>
            <p:cNvPr id="320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0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269"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270"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3271"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272"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273"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274"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275"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276"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277"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21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61</a:t>
            </a:fld>
            <a:endParaRPr/>
          </a:p>
        </p:txBody>
      </p:sp>
      <p:sp>
        <p:nvSpPr>
          <p:cNvPr id="321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222" name="Group"/>
          <p:cNvGrpSpPr/>
          <p:nvPr/>
        </p:nvGrpSpPr>
        <p:grpSpPr>
          <a:xfrm>
            <a:off x="4331642" y="5430718"/>
            <a:ext cx="685801" cy="609601"/>
            <a:chOff x="0" y="0"/>
            <a:chExt cx="685800" cy="609600"/>
          </a:xfrm>
        </p:grpSpPr>
        <p:sp>
          <p:nvSpPr>
            <p:cNvPr id="3220"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21"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sp>
        <p:nvSpPr>
          <p:cNvPr id="3223" name="Rectangle"/>
          <p:cNvSpPr/>
          <p:nvPr/>
        </p:nvSpPr>
        <p:spPr>
          <a:xfrm>
            <a:off x="50174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224"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225" name="Line"/>
          <p:cNvSpPr/>
          <p:nvPr/>
        </p:nvSpPr>
        <p:spPr>
          <a:xfrm flipV="1">
            <a:off x="4674543"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226"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227"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228"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229"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230"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231"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232"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233"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234"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235"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236"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237"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238"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239"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240"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241"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250" name="Group"/>
          <p:cNvGrpSpPr/>
          <p:nvPr/>
        </p:nvGrpSpPr>
        <p:grpSpPr>
          <a:xfrm>
            <a:off x="906171" y="1590737"/>
            <a:ext cx="834211" cy="2844648"/>
            <a:chOff x="0" y="0"/>
            <a:chExt cx="834209" cy="2844646"/>
          </a:xfrm>
        </p:grpSpPr>
        <p:sp>
          <p:nvSpPr>
            <p:cNvPr id="3242"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245" name="Group"/>
            <p:cNvGrpSpPr/>
            <p:nvPr/>
          </p:nvGrpSpPr>
          <p:grpSpPr>
            <a:xfrm>
              <a:off x="72209" y="2082646"/>
              <a:ext cx="762001" cy="762001"/>
              <a:chOff x="0" y="0"/>
              <a:chExt cx="762000" cy="762000"/>
            </a:xfrm>
          </p:grpSpPr>
          <p:sp>
            <p:nvSpPr>
              <p:cNvPr id="324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4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278"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3247"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248"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249"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251"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252"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255" name="Group"/>
          <p:cNvGrpSpPr/>
          <p:nvPr/>
        </p:nvGrpSpPr>
        <p:grpSpPr>
          <a:xfrm>
            <a:off x="6784975" y="2133600"/>
            <a:ext cx="762000" cy="762000"/>
            <a:chOff x="0" y="0"/>
            <a:chExt cx="762000" cy="762000"/>
          </a:xfrm>
        </p:grpSpPr>
        <p:sp>
          <p:nvSpPr>
            <p:cNvPr id="325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254"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258" name="Group"/>
          <p:cNvGrpSpPr/>
          <p:nvPr/>
        </p:nvGrpSpPr>
        <p:grpSpPr>
          <a:xfrm>
            <a:off x="6791325" y="3657600"/>
            <a:ext cx="762000" cy="762000"/>
            <a:chOff x="0" y="0"/>
            <a:chExt cx="762000" cy="762000"/>
          </a:xfrm>
        </p:grpSpPr>
        <p:sp>
          <p:nvSpPr>
            <p:cNvPr id="325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257"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261" name="Group"/>
          <p:cNvGrpSpPr/>
          <p:nvPr/>
        </p:nvGrpSpPr>
        <p:grpSpPr>
          <a:xfrm>
            <a:off x="8858250" y="3657600"/>
            <a:ext cx="762001" cy="762000"/>
            <a:chOff x="0" y="0"/>
            <a:chExt cx="762000" cy="762000"/>
          </a:xfrm>
        </p:grpSpPr>
        <p:sp>
          <p:nvSpPr>
            <p:cNvPr id="325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260"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264" name="Group"/>
          <p:cNvGrpSpPr/>
          <p:nvPr/>
        </p:nvGrpSpPr>
        <p:grpSpPr>
          <a:xfrm>
            <a:off x="8839200" y="2121039"/>
            <a:ext cx="762000" cy="762001"/>
            <a:chOff x="0" y="0"/>
            <a:chExt cx="762000" cy="762000"/>
          </a:xfrm>
        </p:grpSpPr>
        <p:sp>
          <p:nvSpPr>
            <p:cNvPr id="326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263"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265"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3268" name="Group"/>
          <p:cNvGrpSpPr/>
          <p:nvPr/>
        </p:nvGrpSpPr>
        <p:grpSpPr>
          <a:xfrm>
            <a:off x="4724400" y="2133600"/>
            <a:ext cx="762000" cy="762000"/>
            <a:chOff x="0" y="0"/>
            <a:chExt cx="762000" cy="762000"/>
          </a:xfrm>
        </p:grpSpPr>
        <p:sp>
          <p:nvSpPr>
            <p:cNvPr id="3266"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267"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0"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283" name="Group"/>
          <p:cNvGrpSpPr/>
          <p:nvPr/>
        </p:nvGrpSpPr>
        <p:grpSpPr>
          <a:xfrm>
            <a:off x="2667000" y="3657600"/>
            <a:ext cx="762000" cy="762000"/>
            <a:chOff x="0" y="0"/>
            <a:chExt cx="762000" cy="762000"/>
          </a:xfrm>
        </p:grpSpPr>
        <p:sp>
          <p:nvSpPr>
            <p:cNvPr id="328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8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286" name="Group"/>
          <p:cNvGrpSpPr/>
          <p:nvPr/>
        </p:nvGrpSpPr>
        <p:grpSpPr>
          <a:xfrm>
            <a:off x="4724400" y="2133600"/>
            <a:ext cx="762000" cy="762000"/>
            <a:chOff x="0" y="0"/>
            <a:chExt cx="762000" cy="762000"/>
          </a:xfrm>
        </p:grpSpPr>
        <p:sp>
          <p:nvSpPr>
            <p:cNvPr id="328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285"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289" name="Group"/>
          <p:cNvGrpSpPr/>
          <p:nvPr/>
        </p:nvGrpSpPr>
        <p:grpSpPr>
          <a:xfrm>
            <a:off x="4724400" y="3657600"/>
            <a:ext cx="762000" cy="762000"/>
            <a:chOff x="0" y="0"/>
            <a:chExt cx="762000" cy="762000"/>
          </a:xfrm>
        </p:grpSpPr>
        <p:sp>
          <p:nvSpPr>
            <p:cNvPr id="328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28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292" name="Group"/>
          <p:cNvGrpSpPr/>
          <p:nvPr/>
        </p:nvGrpSpPr>
        <p:grpSpPr>
          <a:xfrm>
            <a:off x="6781800" y="3657600"/>
            <a:ext cx="762000" cy="762000"/>
            <a:chOff x="0" y="0"/>
            <a:chExt cx="762000" cy="762000"/>
          </a:xfrm>
        </p:grpSpPr>
        <p:sp>
          <p:nvSpPr>
            <p:cNvPr id="329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9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295" name="Group"/>
          <p:cNvGrpSpPr/>
          <p:nvPr/>
        </p:nvGrpSpPr>
        <p:grpSpPr>
          <a:xfrm>
            <a:off x="8839200" y="2133600"/>
            <a:ext cx="762000" cy="762000"/>
            <a:chOff x="0" y="0"/>
            <a:chExt cx="762000" cy="762000"/>
          </a:xfrm>
        </p:grpSpPr>
        <p:sp>
          <p:nvSpPr>
            <p:cNvPr id="329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9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298" name="Group"/>
          <p:cNvGrpSpPr/>
          <p:nvPr/>
        </p:nvGrpSpPr>
        <p:grpSpPr>
          <a:xfrm>
            <a:off x="8839200" y="3657600"/>
            <a:ext cx="762000" cy="762000"/>
            <a:chOff x="0" y="0"/>
            <a:chExt cx="762000" cy="762000"/>
          </a:xfrm>
        </p:grpSpPr>
        <p:sp>
          <p:nvSpPr>
            <p:cNvPr id="329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29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369"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370"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28575">
            <a:solidFill>
              <a:srgbClr val="000000"/>
            </a:solidFill>
          </a:ln>
        </p:spPr>
        <p:txBody>
          <a:bodyPr/>
          <a:lstStyle/>
          <a:p>
            <a:endParaRPr/>
          </a:p>
        </p:txBody>
      </p:sp>
      <p:sp>
        <p:nvSpPr>
          <p:cNvPr id="3371"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372"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373"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374"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375"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376"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377"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30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62</a:t>
            </a:fld>
            <a:endParaRPr/>
          </a:p>
        </p:txBody>
      </p:sp>
      <p:sp>
        <p:nvSpPr>
          <p:cNvPr id="330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312" name="Group"/>
          <p:cNvGrpSpPr/>
          <p:nvPr/>
        </p:nvGrpSpPr>
        <p:grpSpPr>
          <a:xfrm>
            <a:off x="4331642" y="5430718"/>
            <a:ext cx="685801" cy="609601"/>
            <a:chOff x="0" y="0"/>
            <a:chExt cx="685800" cy="609600"/>
          </a:xfrm>
        </p:grpSpPr>
        <p:sp>
          <p:nvSpPr>
            <p:cNvPr id="3310"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311"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3315" name="Group"/>
          <p:cNvGrpSpPr/>
          <p:nvPr/>
        </p:nvGrpSpPr>
        <p:grpSpPr>
          <a:xfrm>
            <a:off x="5017442" y="5430718"/>
            <a:ext cx="685801" cy="609601"/>
            <a:chOff x="0" y="0"/>
            <a:chExt cx="685800" cy="609600"/>
          </a:xfrm>
        </p:grpSpPr>
        <p:sp>
          <p:nvSpPr>
            <p:cNvPr id="3313"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314" name="r"/>
            <p:cNvSpPr/>
            <p:nvPr/>
          </p:nvSpPr>
          <p:spPr>
            <a:xfrm>
              <a:off x="159253" y="60258"/>
              <a:ext cx="268323"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r</a:t>
              </a:r>
            </a:p>
          </p:txBody>
        </p:sp>
      </p:grpSp>
      <p:sp>
        <p:nvSpPr>
          <p:cNvPr id="3316"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378" name="Connection Line"/>
          <p:cNvSpPr/>
          <p:nvPr/>
        </p:nvSpPr>
        <p:spPr>
          <a:xfrm>
            <a:off x="4597524" y="5120455"/>
            <a:ext cx="600461" cy="26128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544" y="-5332"/>
                  <a:pt x="14744" y="-5400"/>
                  <a:pt x="21600" y="15996"/>
                </a:cubicBezTo>
              </a:path>
            </a:pathLst>
          </a:custGeom>
          <a:ln w="38100">
            <a:solidFill>
              <a:schemeClr val="accent1"/>
            </a:solidFill>
            <a:miter/>
            <a:tailEnd type="stealth"/>
          </a:ln>
        </p:spPr>
        <p:txBody>
          <a:bodyPr/>
          <a:lstStyle/>
          <a:p>
            <a:endParaRPr/>
          </a:p>
        </p:txBody>
      </p:sp>
      <p:sp>
        <p:nvSpPr>
          <p:cNvPr id="3318" name="Line"/>
          <p:cNvSpPr/>
          <p:nvPr/>
        </p:nvSpPr>
        <p:spPr>
          <a:xfrm flipV="1">
            <a:off x="5363121"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319"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320"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321"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322"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323"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324"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325"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326"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327"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328"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329"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330"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331"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332"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333"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334"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343" name="Group"/>
          <p:cNvGrpSpPr/>
          <p:nvPr/>
        </p:nvGrpSpPr>
        <p:grpSpPr>
          <a:xfrm>
            <a:off x="906171" y="1590737"/>
            <a:ext cx="834211" cy="2844648"/>
            <a:chOff x="0" y="0"/>
            <a:chExt cx="834209" cy="2844646"/>
          </a:xfrm>
        </p:grpSpPr>
        <p:sp>
          <p:nvSpPr>
            <p:cNvPr id="3335"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338" name="Group"/>
            <p:cNvGrpSpPr/>
            <p:nvPr/>
          </p:nvGrpSpPr>
          <p:grpSpPr>
            <a:xfrm>
              <a:off x="72209" y="2082646"/>
              <a:ext cx="762001" cy="762001"/>
              <a:chOff x="0" y="0"/>
              <a:chExt cx="762000" cy="762000"/>
            </a:xfrm>
          </p:grpSpPr>
          <p:sp>
            <p:nvSpPr>
              <p:cNvPr id="333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33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379"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3340"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341"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342"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344"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345"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348" name="Group"/>
          <p:cNvGrpSpPr/>
          <p:nvPr/>
        </p:nvGrpSpPr>
        <p:grpSpPr>
          <a:xfrm>
            <a:off x="6784975" y="2133600"/>
            <a:ext cx="762000" cy="762000"/>
            <a:chOff x="0" y="0"/>
            <a:chExt cx="762000" cy="762000"/>
          </a:xfrm>
        </p:grpSpPr>
        <p:sp>
          <p:nvSpPr>
            <p:cNvPr id="334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47"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351" name="Group"/>
          <p:cNvGrpSpPr/>
          <p:nvPr/>
        </p:nvGrpSpPr>
        <p:grpSpPr>
          <a:xfrm>
            <a:off x="6791325" y="3657600"/>
            <a:ext cx="762000" cy="762000"/>
            <a:chOff x="0" y="0"/>
            <a:chExt cx="762000" cy="762000"/>
          </a:xfrm>
        </p:grpSpPr>
        <p:sp>
          <p:nvSpPr>
            <p:cNvPr id="334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50"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354" name="Group"/>
          <p:cNvGrpSpPr/>
          <p:nvPr/>
        </p:nvGrpSpPr>
        <p:grpSpPr>
          <a:xfrm>
            <a:off x="8858250" y="3657600"/>
            <a:ext cx="762001" cy="762000"/>
            <a:chOff x="0" y="0"/>
            <a:chExt cx="762000" cy="762000"/>
          </a:xfrm>
        </p:grpSpPr>
        <p:sp>
          <p:nvSpPr>
            <p:cNvPr id="335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53"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357" name="Group"/>
          <p:cNvGrpSpPr/>
          <p:nvPr/>
        </p:nvGrpSpPr>
        <p:grpSpPr>
          <a:xfrm>
            <a:off x="8839200" y="2121039"/>
            <a:ext cx="762000" cy="762001"/>
            <a:chOff x="0" y="0"/>
            <a:chExt cx="762000" cy="762000"/>
          </a:xfrm>
        </p:grpSpPr>
        <p:sp>
          <p:nvSpPr>
            <p:cNvPr id="335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56"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358"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3361" name="Group"/>
          <p:cNvGrpSpPr/>
          <p:nvPr/>
        </p:nvGrpSpPr>
        <p:grpSpPr>
          <a:xfrm>
            <a:off x="2637236" y="2121039"/>
            <a:ext cx="762001" cy="762001"/>
            <a:chOff x="0" y="0"/>
            <a:chExt cx="762000" cy="762000"/>
          </a:xfrm>
        </p:grpSpPr>
        <p:sp>
          <p:nvSpPr>
            <p:cNvPr id="335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6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
        <p:nvSpPr>
          <p:cNvPr id="3380" name="Connection Line"/>
          <p:cNvSpPr/>
          <p:nvPr/>
        </p:nvSpPr>
        <p:spPr>
          <a:xfrm>
            <a:off x="3474573" y="1812188"/>
            <a:ext cx="1480974" cy="573848"/>
          </a:xfrm>
          <a:custGeom>
            <a:avLst/>
            <a:gdLst/>
            <a:ahLst/>
            <a:cxnLst>
              <a:cxn ang="0">
                <a:pos x="wd2" y="hd2"/>
              </a:cxn>
              <a:cxn ang="5400000">
                <a:pos x="wd2" y="hd2"/>
              </a:cxn>
              <a:cxn ang="10800000">
                <a:pos x="wd2" y="hd2"/>
              </a:cxn>
              <a:cxn ang="16200000">
                <a:pos x="wd2" y="hd2"/>
              </a:cxn>
            </a:cxnLst>
            <a:rect l="0" t="0" r="r" b="b"/>
            <a:pathLst>
              <a:path w="21600" h="16250" extrusionOk="0">
                <a:moveTo>
                  <a:pt x="0" y="12830"/>
                </a:moveTo>
                <a:cubicBezTo>
                  <a:pt x="7982" y="-5350"/>
                  <a:pt x="15182" y="-4210"/>
                  <a:pt x="21600" y="16250"/>
                </a:cubicBezTo>
              </a:path>
            </a:pathLst>
          </a:custGeom>
          <a:ln w="12700">
            <a:solidFill>
              <a:schemeClr val="accent1"/>
            </a:solidFill>
            <a:miter/>
            <a:headEnd type="stealth"/>
          </a:ln>
        </p:spPr>
        <p:txBody>
          <a:bodyPr/>
          <a:lstStyle/>
          <a:p>
            <a:endParaRPr/>
          </a:p>
        </p:txBody>
      </p:sp>
      <p:grpSp>
        <p:nvGrpSpPr>
          <p:cNvPr id="3365" name="Group"/>
          <p:cNvGrpSpPr/>
          <p:nvPr/>
        </p:nvGrpSpPr>
        <p:grpSpPr>
          <a:xfrm>
            <a:off x="2657474" y="2133600"/>
            <a:ext cx="762001" cy="762000"/>
            <a:chOff x="0" y="0"/>
            <a:chExt cx="762000" cy="762000"/>
          </a:xfrm>
        </p:grpSpPr>
        <p:sp>
          <p:nvSpPr>
            <p:cNvPr id="3363"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64" name="1"/>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368" name="Group"/>
          <p:cNvGrpSpPr/>
          <p:nvPr/>
        </p:nvGrpSpPr>
        <p:grpSpPr>
          <a:xfrm>
            <a:off x="4724400" y="2133600"/>
            <a:ext cx="762000" cy="762000"/>
            <a:chOff x="0" y="0"/>
            <a:chExt cx="762000" cy="762000"/>
          </a:xfrm>
        </p:grpSpPr>
        <p:sp>
          <p:nvSpPr>
            <p:cNvPr id="3366"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67"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385" name="Group"/>
          <p:cNvGrpSpPr/>
          <p:nvPr/>
        </p:nvGrpSpPr>
        <p:grpSpPr>
          <a:xfrm>
            <a:off x="2667000" y="3657600"/>
            <a:ext cx="762000" cy="762000"/>
            <a:chOff x="0" y="0"/>
            <a:chExt cx="762000" cy="762000"/>
          </a:xfrm>
        </p:grpSpPr>
        <p:sp>
          <p:nvSpPr>
            <p:cNvPr id="338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38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388" name="Group"/>
          <p:cNvGrpSpPr/>
          <p:nvPr/>
        </p:nvGrpSpPr>
        <p:grpSpPr>
          <a:xfrm>
            <a:off x="4724400" y="2133600"/>
            <a:ext cx="762000" cy="762000"/>
            <a:chOff x="0" y="0"/>
            <a:chExt cx="762000" cy="762000"/>
          </a:xfrm>
        </p:grpSpPr>
        <p:sp>
          <p:nvSpPr>
            <p:cNvPr id="338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87"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391" name="Group"/>
          <p:cNvGrpSpPr/>
          <p:nvPr/>
        </p:nvGrpSpPr>
        <p:grpSpPr>
          <a:xfrm>
            <a:off x="4724400" y="3657600"/>
            <a:ext cx="762000" cy="762000"/>
            <a:chOff x="0" y="0"/>
            <a:chExt cx="762000" cy="762000"/>
          </a:xfrm>
        </p:grpSpPr>
        <p:sp>
          <p:nvSpPr>
            <p:cNvPr id="338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39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394" name="Group"/>
          <p:cNvGrpSpPr/>
          <p:nvPr/>
        </p:nvGrpSpPr>
        <p:grpSpPr>
          <a:xfrm>
            <a:off x="6781800" y="3657600"/>
            <a:ext cx="762000" cy="762000"/>
            <a:chOff x="0" y="0"/>
            <a:chExt cx="762000" cy="762000"/>
          </a:xfrm>
        </p:grpSpPr>
        <p:sp>
          <p:nvSpPr>
            <p:cNvPr id="339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39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397" name="Group"/>
          <p:cNvGrpSpPr/>
          <p:nvPr/>
        </p:nvGrpSpPr>
        <p:grpSpPr>
          <a:xfrm>
            <a:off x="8839200" y="2133600"/>
            <a:ext cx="762000" cy="762000"/>
            <a:chOff x="0" y="0"/>
            <a:chExt cx="762000" cy="762000"/>
          </a:xfrm>
        </p:grpSpPr>
        <p:sp>
          <p:nvSpPr>
            <p:cNvPr id="339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39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400" name="Group"/>
          <p:cNvGrpSpPr/>
          <p:nvPr/>
        </p:nvGrpSpPr>
        <p:grpSpPr>
          <a:xfrm>
            <a:off x="8839200" y="3657600"/>
            <a:ext cx="762000" cy="762000"/>
            <a:chOff x="0" y="0"/>
            <a:chExt cx="762000" cy="762000"/>
          </a:xfrm>
        </p:grpSpPr>
        <p:sp>
          <p:nvSpPr>
            <p:cNvPr id="339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39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486"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487"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139700">
            <a:solidFill>
              <a:srgbClr val="44546A"/>
            </a:solidFill>
          </a:ln>
        </p:spPr>
        <p:txBody>
          <a:bodyPr/>
          <a:lstStyle/>
          <a:p>
            <a:endParaRPr/>
          </a:p>
        </p:txBody>
      </p:sp>
      <p:sp>
        <p:nvSpPr>
          <p:cNvPr id="3488"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489"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490"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491"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492"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493"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494"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41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63</a:t>
            </a:fld>
            <a:endParaRPr/>
          </a:p>
        </p:txBody>
      </p:sp>
      <p:sp>
        <p:nvSpPr>
          <p:cNvPr id="341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414" name="Group"/>
          <p:cNvGrpSpPr/>
          <p:nvPr/>
        </p:nvGrpSpPr>
        <p:grpSpPr>
          <a:xfrm>
            <a:off x="4331642" y="5430718"/>
            <a:ext cx="685801" cy="609601"/>
            <a:chOff x="0" y="0"/>
            <a:chExt cx="685800" cy="609600"/>
          </a:xfrm>
        </p:grpSpPr>
        <p:sp>
          <p:nvSpPr>
            <p:cNvPr id="341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413"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3417" name="Group"/>
          <p:cNvGrpSpPr/>
          <p:nvPr/>
        </p:nvGrpSpPr>
        <p:grpSpPr>
          <a:xfrm>
            <a:off x="5017442" y="5430718"/>
            <a:ext cx="685801" cy="609601"/>
            <a:chOff x="0" y="0"/>
            <a:chExt cx="685800" cy="609600"/>
          </a:xfrm>
        </p:grpSpPr>
        <p:sp>
          <p:nvSpPr>
            <p:cNvPr id="341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416" name="r"/>
            <p:cNvSpPr/>
            <p:nvPr/>
          </p:nvSpPr>
          <p:spPr>
            <a:xfrm>
              <a:off x="159253" y="60258"/>
              <a:ext cx="268323"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r</a:t>
              </a:r>
            </a:p>
          </p:txBody>
        </p:sp>
      </p:grpSp>
      <p:sp>
        <p:nvSpPr>
          <p:cNvPr id="3418"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495" name="Connection Line"/>
          <p:cNvSpPr/>
          <p:nvPr/>
        </p:nvSpPr>
        <p:spPr>
          <a:xfrm>
            <a:off x="5508771" y="5123032"/>
            <a:ext cx="600460" cy="261286"/>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544" y="-5332"/>
                  <a:pt x="14744" y="-5400"/>
                  <a:pt x="21600" y="15996"/>
                </a:cubicBezTo>
              </a:path>
            </a:pathLst>
          </a:custGeom>
          <a:ln w="38100">
            <a:solidFill>
              <a:schemeClr val="accent1"/>
            </a:solidFill>
            <a:miter/>
            <a:tailEnd type="stealth"/>
          </a:ln>
        </p:spPr>
        <p:txBody>
          <a:bodyPr/>
          <a:lstStyle/>
          <a:p>
            <a:endParaRPr/>
          </a:p>
        </p:txBody>
      </p:sp>
      <p:sp>
        <p:nvSpPr>
          <p:cNvPr id="3420" name="Line"/>
          <p:cNvSpPr/>
          <p:nvPr/>
        </p:nvSpPr>
        <p:spPr>
          <a:xfrm flipV="1">
            <a:off x="6060172"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421"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422"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423"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424"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425"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426"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427"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428"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429"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430"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431"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432"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433"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434"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435"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436"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445" name="Group"/>
          <p:cNvGrpSpPr/>
          <p:nvPr/>
        </p:nvGrpSpPr>
        <p:grpSpPr>
          <a:xfrm>
            <a:off x="906171" y="1590737"/>
            <a:ext cx="834211" cy="2844648"/>
            <a:chOff x="0" y="0"/>
            <a:chExt cx="834209" cy="2844646"/>
          </a:xfrm>
        </p:grpSpPr>
        <p:sp>
          <p:nvSpPr>
            <p:cNvPr id="3437"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440" name="Group"/>
            <p:cNvGrpSpPr/>
            <p:nvPr/>
          </p:nvGrpSpPr>
          <p:grpSpPr>
            <a:xfrm>
              <a:off x="72209" y="2082646"/>
              <a:ext cx="762001" cy="762001"/>
              <a:chOff x="0" y="0"/>
              <a:chExt cx="762000" cy="762000"/>
            </a:xfrm>
          </p:grpSpPr>
          <p:sp>
            <p:nvSpPr>
              <p:cNvPr id="343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43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496"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3442"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443"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444"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446"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447"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450" name="Group"/>
          <p:cNvGrpSpPr/>
          <p:nvPr/>
        </p:nvGrpSpPr>
        <p:grpSpPr>
          <a:xfrm>
            <a:off x="6784975" y="2133600"/>
            <a:ext cx="762000" cy="762000"/>
            <a:chOff x="0" y="0"/>
            <a:chExt cx="762000" cy="762000"/>
          </a:xfrm>
        </p:grpSpPr>
        <p:sp>
          <p:nvSpPr>
            <p:cNvPr id="344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4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453" name="Group"/>
          <p:cNvGrpSpPr/>
          <p:nvPr/>
        </p:nvGrpSpPr>
        <p:grpSpPr>
          <a:xfrm>
            <a:off x="6791325" y="3657600"/>
            <a:ext cx="762000" cy="762000"/>
            <a:chOff x="0" y="0"/>
            <a:chExt cx="762000" cy="762000"/>
          </a:xfrm>
        </p:grpSpPr>
        <p:sp>
          <p:nvSpPr>
            <p:cNvPr id="345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52"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456" name="Group"/>
          <p:cNvGrpSpPr/>
          <p:nvPr/>
        </p:nvGrpSpPr>
        <p:grpSpPr>
          <a:xfrm>
            <a:off x="8858250" y="3657600"/>
            <a:ext cx="762001" cy="762000"/>
            <a:chOff x="0" y="0"/>
            <a:chExt cx="762000" cy="762000"/>
          </a:xfrm>
        </p:grpSpPr>
        <p:sp>
          <p:nvSpPr>
            <p:cNvPr id="345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55"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459" name="Group"/>
          <p:cNvGrpSpPr/>
          <p:nvPr/>
        </p:nvGrpSpPr>
        <p:grpSpPr>
          <a:xfrm>
            <a:off x="8839200" y="2121039"/>
            <a:ext cx="762000" cy="762001"/>
            <a:chOff x="0" y="0"/>
            <a:chExt cx="762000" cy="762000"/>
          </a:xfrm>
        </p:grpSpPr>
        <p:sp>
          <p:nvSpPr>
            <p:cNvPr id="345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58"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460"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3463" name="Group"/>
          <p:cNvGrpSpPr/>
          <p:nvPr/>
        </p:nvGrpSpPr>
        <p:grpSpPr>
          <a:xfrm>
            <a:off x="2637236" y="2121039"/>
            <a:ext cx="762001" cy="762001"/>
            <a:chOff x="0" y="0"/>
            <a:chExt cx="762000" cy="762000"/>
          </a:xfrm>
        </p:grpSpPr>
        <p:sp>
          <p:nvSpPr>
            <p:cNvPr id="346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62"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466" name="Group"/>
          <p:cNvGrpSpPr/>
          <p:nvPr/>
        </p:nvGrpSpPr>
        <p:grpSpPr>
          <a:xfrm>
            <a:off x="5702300" y="5430718"/>
            <a:ext cx="685800" cy="609601"/>
            <a:chOff x="0" y="0"/>
            <a:chExt cx="685800" cy="609600"/>
          </a:xfrm>
        </p:grpSpPr>
        <p:sp>
          <p:nvSpPr>
            <p:cNvPr id="3464"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465" name="v"/>
            <p:cNvSpPr/>
            <p:nvPr/>
          </p:nvSpPr>
          <p:spPr>
            <a:xfrm>
              <a:off x="159253" y="60258"/>
              <a:ext cx="288291"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v</a:t>
              </a:r>
            </a:p>
          </p:txBody>
        </p:sp>
      </p:grpSp>
      <p:grpSp>
        <p:nvGrpSpPr>
          <p:cNvPr id="3469" name="Group"/>
          <p:cNvGrpSpPr/>
          <p:nvPr/>
        </p:nvGrpSpPr>
        <p:grpSpPr>
          <a:xfrm>
            <a:off x="2670175" y="3657600"/>
            <a:ext cx="762000" cy="762000"/>
            <a:chOff x="0" y="0"/>
            <a:chExt cx="762000" cy="762000"/>
          </a:xfrm>
        </p:grpSpPr>
        <p:sp>
          <p:nvSpPr>
            <p:cNvPr id="346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68"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sp>
        <p:nvSpPr>
          <p:cNvPr id="3497" name="Connection Line"/>
          <p:cNvSpPr/>
          <p:nvPr/>
        </p:nvSpPr>
        <p:spPr>
          <a:xfrm>
            <a:off x="2255344" y="2559974"/>
            <a:ext cx="299588" cy="1344205"/>
          </a:xfrm>
          <a:custGeom>
            <a:avLst/>
            <a:gdLst/>
            <a:ahLst/>
            <a:cxnLst>
              <a:cxn ang="0">
                <a:pos x="wd2" y="hd2"/>
              </a:cxn>
              <a:cxn ang="5400000">
                <a:pos x="wd2" y="hd2"/>
              </a:cxn>
              <a:cxn ang="10800000">
                <a:pos x="wd2" y="hd2"/>
              </a:cxn>
              <a:cxn ang="16200000">
                <a:pos x="wd2" y="hd2"/>
              </a:cxn>
            </a:cxnLst>
            <a:rect l="0" t="0" r="r" b="b"/>
            <a:pathLst>
              <a:path w="16201" h="21600" extrusionOk="0">
                <a:moveTo>
                  <a:pt x="16201" y="21600"/>
                </a:moveTo>
                <a:cubicBezTo>
                  <a:pt x="-5216" y="15075"/>
                  <a:pt x="-5399" y="7875"/>
                  <a:pt x="15653" y="0"/>
                </a:cubicBezTo>
              </a:path>
            </a:pathLst>
          </a:custGeom>
          <a:ln w="12700">
            <a:solidFill>
              <a:schemeClr val="accent1"/>
            </a:solidFill>
            <a:miter/>
            <a:headEnd type="stealth"/>
          </a:ln>
        </p:spPr>
        <p:txBody>
          <a:bodyPr/>
          <a:lstStyle/>
          <a:p>
            <a:endParaRPr/>
          </a:p>
        </p:txBody>
      </p:sp>
      <p:grpSp>
        <p:nvGrpSpPr>
          <p:cNvPr id="3473" name="Group"/>
          <p:cNvGrpSpPr/>
          <p:nvPr/>
        </p:nvGrpSpPr>
        <p:grpSpPr>
          <a:xfrm>
            <a:off x="2637236" y="2133600"/>
            <a:ext cx="762001" cy="762000"/>
            <a:chOff x="0" y="0"/>
            <a:chExt cx="762000" cy="762000"/>
          </a:xfrm>
        </p:grpSpPr>
        <p:sp>
          <p:nvSpPr>
            <p:cNvPr id="3471"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72" name="1"/>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476" name="Group"/>
          <p:cNvGrpSpPr/>
          <p:nvPr/>
        </p:nvGrpSpPr>
        <p:grpSpPr>
          <a:xfrm>
            <a:off x="2637236" y="3682720"/>
            <a:ext cx="762001" cy="762001"/>
            <a:chOff x="0" y="0"/>
            <a:chExt cx="762000" cy="762000"/>
          </a:xfrm>
        </p:grpSpPr>
        <p:sp>
          <p:nvSpPr>
            <p:cNvPr id="3474"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75" name="2"/>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479" name="Group"/>
          <p:cNvGrpSpPr/>
          <p:nvPr/>
        </p:nvGrpSpPr>
        <p:grpSpPr>
          <a:xfrm>
            <a:off x="2637236" y="2139950"/>
            <a:ext cx="762001" cy="762000"/>
            <a:chOff x="0" y="0"/>
            <a:chExt cx="762000" cy="762000"/>
          </a:xfrm>
        </p:grpSpPr>
        <p:sp>
          <p:nvSpPr>
            <p:cNvPr id="347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7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482" name="Group"/>
          <p:cNvGrpSpPr/>
          <p:nvPr/>
        </p:nvGrpSpPr>
        <p:grpSpPr>
          <a:xfrm>
            <a:off x="2637236" y="2139950"/>
            <a:ext cx="762001" cy="762000"/>
            <a:chOff x="0" y="0"/>
            <a:chExt cx="762000" cy="762000"/>
          </a:xfrm>
        </p:grpSpPr>
        <p:sp>
          <p:nvSpPr>
            <p:cNvPr id="3480"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81" name="1"/>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485" name="Group"/>
          <p:cNvGrpSpPr/>
          <p:nvPr/>
        </p:nvGrpSpPr>
        <p:grpSpPr>
          <a:xfrm>
            <a:off x="4724400" y="2133600"/>
            <a:ext cx="762000" cy="762000"/>
            <a:chOff x="0" y="0"/>
            <a:chExt cx="762000" cy="762000"/>
          </a:xfrm>
        </p:grpSpPr>
        <p:sp>
          <p:nvSpPr>
            <p:cNvPr id="3483"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484"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9"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502" name="Group"/>
          <p:cNvGrpSpPr/>
          <p:nvPr/>
        </p:nvGrpSpPr>
        <p:grpSpPr>
          <a:xfrm>
            <a:off x="2667000" y="3657600"/>
            <a:ext cx="762000" cy="762000"/>
            <a:chOff x="0" y="0"/>
            <a:chExt cx="762000" cy="762000"/>
          </a:xfrm>
        </p:grpSpPr>
        <p:sp>
          <p:nvSpPr>
            <p:cNvPr id="3500"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501"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505" name="Group"/>
          <p:cNvGrpSpPr/>
          <p:nvPr/>
        </p:nvGrpSpPr>
        <p:grpSpPr>
          <a:xfrm>
            <a:off x="4724400" y="2133600"/>
            <a:ext cx="762000" cy="762000"/>
            <a:chOff x="0" y="0"/>
            <a:chExt cx="762000" cy="762000"/>
          </a:xfrm>
        </p:grpSpPr>
        <p:sp>
          <p:nvSpPr>
            <p:cNvPr id="350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04"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508" name="Group"/>
          <p:cNvGrpSpPr/>
          <p:nvPr/>
        </p:nvGrpSpPr>
        <p:grpSpPr>
          <a:xfrm>
            <a:off x="4724400" y="3657600"/>
            <a:ext cx="762000" cy="762000"/>
            <a:chOff x="0" y="0"/>
            <a:chExt cx="762000" cy="762000"/>
          </a:xfrm>
        </p:grpSpPr>
        <p:sp>
          <p:nvSpPr>
            <p:cNvPr id="350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07"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511" name="Group"/>
          <p:cNvGrpSpPr/>
          <p:nvPr/>
        </p:nvGrpSpPr>
        <p:grpSpPr>
          <a:xfrm>
            <a:off x="6781800" y="3657600"/>
            <a:ext cx="762000" cy="762000"/>
            <a:chOff x="0" y="0"/>
            <a:chExt cx="762000" cy="762000"/>
          </a:xfrm>
        </p:grpSpPr>
        <p:sp>
          <p:nvSpPr>
            <p:cNvPr id="350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51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514" name="Group"/>
          <p:cNvGrpSpPr/>
          <p:nvPr/>
        </p:nvGrpSpPr>
        <p:grpSpPr>
          <a:xfrm>
            <a:off x="8839200" y="2133600"/>
            <a:ext cx="762000" cy="762000"/>
            <a:chOff x="0" y="0"/>
            <a:chExt cx="762000" cy="762000"/>
          </a:xfrm>
        </p:grpSpPr>
        <p:sp>
          <p:nvSpPr>
            <p:cNvPr id="351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51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517" name="Group"/>
          <p:cNvGrpSpPr/>
          <p:nvPr/>
        </p:nvGrpSpPr>
        <p:grpSpPr>
          <a:xfrm>
            <a:off x="8839200" y="3657600"/>
            <a:ext cx="762000" cy="762000"/>
            <a:chOff x="0" y="0"/>
            <a:chExt cx="762000" cy="762000"/>
          </a:xfrm>
        </p:grpSpPr>
        <p:sp>
          <p:nvSpPr>
            <p:cNvPr id="351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51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596"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597"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139700">
            <a:solidFill>
              <a:srgbClr val="44546A"/>
            </a:solidFill>
          </a:ln>
        </p:spPr>
        <p:txBody>
          <a:bodyPr/>
          <a:lstStyle/>
          <a:p>
            <a:endParaRPr/>
          </a:p>
        </p:txBody>
      </p:sp>
      <p:sp>
        <p:nvSpPr>
          <p:cNvPr id="3598"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599"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600"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601"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602"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603"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604"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527"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64</a:t>
            </a:fld>
            <a:endParaRPr/>
          </a:p>
        </p:txBody>
      </p:sp>
      <p:sp>
        <p:nvSpPr>
          <p:cNvPr id="3528"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531" name="Group"/>
          <p:cNvGrpSpPr/>
          <p:nvPr/>
        </p:nvGrpSpPr>
        <p:grpSpPr>
          <a:xfrm>
            <a:off x="4331642" y="5430718"/>
            <a:ext cx="685801" cy="609601"/>
            <a:chOff x="0" y="0"/>
            <a:chExt cx="685800" cy="609600"/>
          </a:xfrm>
        </p:grpSpPr>
        <p:sp>
          <p:nvSpPr>
            <p:cNvPr id="352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530"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grpSp>
        <p:nvGrpSpPr>
          <p:cNvPr id="3534" name="Group"/>
          <p:cNvGrpSpPr/>
          <p:nvPr/>
        </p:nvGrpSpPr>
        <p:grpSpPr>
          <a:xfrm>
            <a:off x="5017442" y="5430718"/>
            <a:ext cx="685801" cy="609601"/>
            <a:chOff x="0" y="0"/>
            <a:chExt cx="685800" cy="609600"/>
          </a:xfrm>
        </p:grpSpPr>
        <p:sp>
          <p:nvSpPr>
            <p:cNvPr id="353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533" name="r"/>
            <p:cNvSpPr/>
            <p:nvPr/>
          </p:nvSpPr>
          <p:spPr>
            <a:xfrm>
              <a:off x="159253" y="60258"/>
              <a:ext cx="268323" cy="489084"/>
            </a:xfrm>
            <a:prstGeom prst="rect">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defRPr sz="2800" b="1">
                  <a:latin typeface="Times New Roman"/>
                  <a:ea typeface="Times New Roman"/>
                  <a:cs typeface="Times New Roman"/>
                  <a:sym typeface="Times New Roman"/>
                </a:defRPr>
              </a:lvl1pPr>
            </a:lstStyle>
            <a:p>
              <a:pPr>
                <a:defRPr sz="1800" b="0">
                  <a:latin typeface="Calibri"/>
                  <a:ea typeface="Calibri"/>
                  <a:cs typeface="Calibri"/>
                  <a:sym typeface="Calibri"/>
                </a:defRPr>
              </a:pPr>
              <a:r>
                <a:rPr sz="2800" b="1">
                  <a:latin typeface="Times New Roman"/>
                  <a:ea typeface="Times New Roman"/>
                  <a:cs typeface="Times New Roman"/>
                  <a:sym typeface="Times New Roman"/>
                </a:rPr>
                <a:t>r</a:t>
              </a:r>
            </a:p>
          </p:txBody>
        </p:sp>
      </p:grpSp>
      <p:sp>
        <p:nvSpPr>
          <p:cNvPr id="3535"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536" name="Line"/>
          <p:cNvSpPr/>
          <p:nvPr/>
        </p:nvSpPr>
        <p:spPr>
          <a:xfrm flipV="1">
            <a:off x="5257979"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537"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538"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539"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540"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541"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542"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543"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544"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545"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546"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547"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548"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549"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550"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551"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552"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561" name="Group"/>
          <p:cNvGrpSpPr/>
          <p:nvPr/>
        </p:nvGrpSpPr>
        <p:grpSpPr>
          <a:xfrm>
            <a:off x="906171" y="1590737"/>
            <a:ext cx="834211" cy="2844648"/>
            <a:chOff x="0" y="0"/>
            <a:chExt cx="834209" cy="2844646"/>
          </a:xfrm>
        </p:grpSpPr>
        <p:sp>
          <p:nvSpPr>
            <p:cNvPr id="3553"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556" name="Group"/>
            <p:cNvGrpSpPr/>
            <p:nvPr/>
          </p:nvGrpSpPr>
          <p:grpSpPr>
            <a:xfrm>
              <a:off x="72209" y="2082646"/>
              <a:ext cx="762001" cy="762001"/>
              <a:chOff x="0" y="0"/>
              <a:chExt cx="762000" cy="762000"/>
            </a:xfrm>
          </p:grpSpPr>
          <p:sp>
            <p:nvSpPr>
              <p:cNvPr id="355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55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605"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3558"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559"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560"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562"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563"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566" name="Group"/>
          <p:cNvGrpSpPr/>
          <p:nvPr/>
        </p:nvGrpSpPr>
        <p:grpSpPr>
          <a:xfrm>
            <a:off x="6784975" y="2133600"/>
            <a:ext cx="762000" cy="762000"/>
            <a:chOff x="0" y="0"/>
            <a:chExt cx="762000" cy="762000"/>
          </a:xfrm>
        </p:grpSpPr>
        <p:sp>
          <p:nvSpPr>
            <p:cNvPr id="356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65"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569" name="Group"/>
          <p:cNvGrpSpPr/>
          <p:nvPr/>
        </p:nvGrpSpPr>
        <p:grpSpPr>
          <a:xfrm>
            <a:off x="6791325" y="3657600"/>
            <a:ext cx="762000" cy="762000"/>
            <a:chOff x="0" y="0"/>
            <a:chExt cx="762000" cy="762000"/>
          </a:xfrm>
        </p:grpSpPr>
        <p:sp>
          <p:nvSpPr>
            <p:cNvPr id="356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68"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572" name="Group"/>
          <p:cNvGrpSpPr/>
          <p:nvPr/>
        </p:nvGrpSpPr>
        <p:grpSpPr>
          <a:xfrm>
            <a:off x="8858250" y="3657600"/>
            <a:ext cx="762001" cy="762000"/>
            <a:chOff x="0" y="0"/>
            <a:chExt cx="762000" cy="762000"/>
          </a:xfrm>
        </p:grpSpPr>
        <p:sp>
          <p:nvSpPr>
            <p:cNvPr id="357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71"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575" name="Group"/>
          <p:cNvGrpSpPr/>
          <p:nvPr/>
        </p:nvGrpSpPr>
        <p:grpSpPr>
          <a:xfrm>
            <a:off x="8839200" y="2121039"/>
            <a:ext cx="762000" cy="762001"/>
            <a:chOff x="0" y="0"/>
            <a:chExt cx="762000" cy="762000"/>
          </a:xfrm>
        </p:grpSpPr>
        <p:sp>
          <p:nvSpPr>
            <p:cNvPr id="357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74"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576"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3579" name="Group"/>
          <p:cNvGrpSpPr/>
          <p:nvPr/>
        </p:nvGrpSpPr>
        <p:grpSpPr>
          <a:xfrm>
            <a:off x="2637236" y="2121039"/>
            <a:ext cx="762001" cy="762001"/>
            <a:chOff x="0" y="0"/>
            <a:chExt cx="762000" cy="762000"/>
          </a:xfrm>
        </p:grpSpPr>
        <p:sp>
          <p:nvSpPr>
            <p:cNvPr id="357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7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582" name="Group"/>
          <p:cNvGrpSpPr/>
          <p:nvPr/>
        </p:nvGrpSpPr>
        <p:grpSpPr>
          <a:xfrm>
            <a:off x="2670175" y="3657600"/>
            <a:ext cx="762000" cy="762000"/>
            <a:chOff x="0" y="0"/>
            <a:chExt cx="762000" cy="762000"/>
          </a:xfrm>
        </p:grpSpPr>
        <p:sp>
          <p:nvSpPr>
            <p:cNvPr id="358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81"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sp>
        <p:nvSpPr>
          <p:cNvPr id="3606" name="Connection Line"/>
          <p:cNvSpPr/>
          <p:nvPr/>
        </p:nvSpPr>
        <p:spPr>
          <a:xfrm>
            <a:off x="2008198" y="2802173"/>
            <a:ext cx="548791" cy="1344163"/>
          </a:xfrm>
          <a:custGeom>
            <a:avLst/>
            <a:gdLst/>
            <a:ahLst/>
            <a:cxnLst>
              <a:cxn ang="0">
                <a:pos x="wd2" y="hd2"/>
              </a:cxn>
              <a:cxn ang="5400000">
                <a:pos x="wd2" y="hd2"/>
              </a:cxn>
              <a:cxn ang="10800000">
                <a:pos x="wd2" y="hd2"/>
              </a:cxn>
              <a:cxn ang="16200000">
                <a:pos x="wd2" y="hd2"/>
              </a:cxn>
            </a:cxnLst>
            <a:rect l="0" t="0" r="r" b="b"/>
            <a:pathLst>
              <a:path w="16201" h="21600" extrusionOk="0">
                <a:moveTo>
                  <a:pt x="15611" y="21600"/>
                </a:moveTo>
                <a:cubicBezTo>
                  <a:pt x="-5399" y="14228"/>
                  <a:pt x="-5202" y="7028"/>
                  <a:pt x="16201" y="0"/>
                </a:cubicBezTo>
              </a:path>
            </a:pathLst>
          </a:custGeom>
          <a:ln w="12700">
            <a:solidFill>
              <a:schemeClr val="accent1"/>
            </a:solidFill>
            <a:miter/>
            <a:tailEnd type="stealth"/>
          </a:ln>
        </p:spPr>
        <p:txBody>
          <a:bodyPr/>
          <a:lstStyle/>
          <a:p>
            <a:endParaRPr/>
          </a:p>
        </p:txBody>
      </p:sp>
      <p:sp>
        <p:nvSpPr>
          <p:cNvPr id="3607" name="Connection Line"/>
          <p:cNvSpPr/>
          <p:nvPr/>
        </p:nvSpPr>
        <p:spPr>
          <a:xfrm>
            <a:off x="3423384" y="1579131"/>
            <a:ext cx="1383966" cy="576987"/>
          </a:xfrm>
          <a:custGeom>
            <a:avLst/>
            <a:gdLst/>
            <a:ahLst/>
            <a:cxnLst>
              <a:cxn ang="0">
                <a:pos x="wd2" y="hd2"/>
              </a:cxn>
              <a:cxn ang="5400000">
                <a:pos x="wd2" y="hd2"/>
              </a:cxn>
              <a:cxn ang="10800000">
                <a:pos x="wd2" y="hd2"/>
              </a:cxn>
              <a:cxn ang="16200000">
                <a:pos x="wd2" y="hd2"/>
              </a:cxn>
            </a:cxnLst>
            <a:rect l="0" t="0" r="r" b="b"/>
            <a:pathLst>
              <a:path w="21600" h="16219" extrusionOk="0">
                <a:moveTo>
                  <a:pt x="0" y="16219"/>
                </a:moveTo>
                <a:cubicBezTo>
                  <a:pt x="6580" y="-4663"/>
                  <a:pt x="13780" y="-5381"/>
                  <a:pt x="21600" y="14065"/>
                </a:cubicBezTo>
              </a:path>
            </a:pathLst>
          </a:custGeom>
          <a:ln w="12700">
            <a:solidFill>
              <a:schemeClr val="accent1"/>
            </a:solidFill>
            <a:miter/>
            <a:tailEnd type="stealth"/>
          </a:ln>
        </p:spPr>
        <p:txBody>
          <a:bodyPr/>
          <a:lstStyle/>
          <a:p>
            <a:endParaRPr/>
          </a:p>
        </p:txBody>
      </p:sp>
      <p:sp>
        <p:nvSpPr>
          <p:cNvPr id="3608" name="Connection Line"/>
          <p:cNvSpPr/>
          <p:nvPr/>
        </p:nvSpPr>
        <p:spPr>
          <a:xfrm>
            <a:off x="4518595" y="5073718"/>
            <a:ext cx="727219" cy="322765"/>
          </a:xfrm>
          <a:custGeom>
            <a:avLst/>
            <a:gdLst/>
            <a:ahLst/>
            <a:cxnLst>
              <a:cxn ang="0">
                <a:pos x="wd2" y="hd2"/>
              </a:cxn>
              <a:cxn ang="5400000">
                <a:pos x="wd2" y="hd2"/>
              </a:cxn>
              <a:cxn ang="10800000">
                <a:pos x="wd2" y="hd2"/>
              </a:cxn>
              <a:cxn ang="16200000">
                <a:pos x="wd2" y="hd2"/>
              </a:cxn>
            </a:cxnLst>
            <a:rect l="0" t="0" r="r" b="b"/>
            <a:pathLst>
              <a:path w="21600" h="16375" extrusionOk="0">
                <a:moveTo>
                  <a:pt x="21600" y="16375"/>
                </a:moveTo>
                <a:cubicBezTo>
                  <a:pt x="12947" y="-3202"/>
                  <a:pt x="5747" y="-5225"/>
                  <a:pt x="0" y="10307"/>
                </a:cubicBezTo>
              </a:path>
            </a:pathLst>
          </a:custGeom>
          <a:ln w="38100">
            <a:solidFill>
              <a:schemeClr val="accent1"/>
            </a:solidFill>
            <a:miter/>
            <a:tailEnd type="stealth"/>
          </a:ln>
        </p:spPr>
        <p:txBody>
          <a:bodyPr/>
          <a:lstStyle/>
          <a:p>
            <a:endParaRPr/>
          </a:p>
        </p:txBody>
      </p:sp>
      <p:sp>
        <p:nvSpPr>
          <p:cNvPr id="3609" name="Connection Line"/>
          <p:cNvSpPr/>
          <p:nvPr/>
        </p:nvSpPr>
        <p:spPr>
          <a:xfrm>
            <a:off x="5451672" y="5088063"/>
            <a:ext cx="710015" cy="293945"/>
          </a:xfrm>
          <a:custGeom>
            <a:avLst/>
            <a:gdLst/>
            <a:ahLst/>
            <a:cxnLst>
              <a:cxn ang="0">
                <a:pos x="wd2" y="hd2"/>
              </a:cxn>
              <a:cxn ang="5400000">
                <a:pos x="wd2" y="hd2"/>
              </a:cxn>
              <a:cxn ang="10800000">
                <a:pos x="wd2" y="hd2"/>
              </a:cxn>
              <a:cxn ang="16200000">
                <a:pos x="wd2" y="hd2"/>
              </a:cxn>
            </a:cxnLst>
            <a:rect l="0" t="0" r="r" b="b"/>
            <a:pathLst>
              <a:path w="21600" h="16271" extrusionOk="0">
                <a:moveTo>
                  <a:pt x="21600" y="16271"/>
                </a:moveTo>
                <a:cubicBezTo>
                  <a:pt x="12367" y="-3995"/>
                  <a:pt x="5167" y="-5329"/>
                  <a:pt x="0" y="12268"/>
                </a:cubicBezTo>
              </a:path>
            </a:pathLst>
          </a:custGeom>
          <a:ln w="38100">
            <a:solidFill>
              <a:schemeClr val="accent1"/>
            </a:solidFill>
            <a:miter/>
            <a:tailEnd type="stealth"/>
          </a:ln>
        </p:spPr>
        <p:txBody>
          <a:bodyPr/>
          <a:lstStyle/>
          <a:p>
            <a:endParaRPr/>
          </a:p>
        </p:txBody>
      </p:sp>
      <p:grpSp>
        <p:nvGrpSpPr>
          <p:cNvPr id="3589" name="Group"/>
          <p:cNvGrpSpPr/>
          <p:nvPr/>
        </p:nvGrpSpPr>
        <p:grpSpPr>
          <a:xfrm>
            <a:off x="2656682" y="2121039"/>
            <a:ext cx="762001" cy="762001"/>
            <a:chOff x="0" y="0"/>
            <a:chExt cx="762000" cy="762000"/>
          </a:xfrm>
        </p:grpSpPr>
        <p:sp>
          <p:nvSpPr>
            <p:cNvPr id="3587"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88" name="1"/>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592" name="Group"/>
          <p:cNvGrpSpPr/>
          <p:nvPr/>
        </p:nvGrpSpPr>
        <p:grpSpPr>
          <a:xfrm>
            <a:off x="2656682" y="2121039"/>
            <a:ext cx="762001" cy="762001"/>
            <a:chOff x="0" y="0"/>
            <a:chExt cx="762000" cy="762000"/>
          </a:xfrm>
        </p:grpSpPr>
        <p:sp>
          <p:nvSpPr>
            <p:cNvPr id="359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91"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595" name="Group"/>
          <p:cNvGrpSpPr/>
          <p:nvPr/>
        </p:nvGrpSpPr>
        <p:grpSpPr>
          <a:xfrm>
            <a:off x="4724400" y="2133600"/>
            <a:ext cx="762000" cy="762000"/>
            <a:chOff x="0" y="0"/>
            <a:chExt cx="762000" cy="762000"/>
          </a:xfrm>
        </p:grpSpPr>
        <p:sp>
          <p:nvSpPr>
            <p:cNvPr id="3593" name="Circle"/>
            <p:cNvSpPr/>
            <p:nvPr/>
          </p:nvSpPr>
          <p:spPr>
            <a:xfrm>
              <a:off x="0" y="0"/>
              <a:ext cx="762000" cy="7620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594" name="0"/>
            <p:cNvSpPr txBox="1"/>
            <p:nvPr/>
          </p:nvSpPr>
          <p:spPr>
            <a:xfrm>
              <a:off x="181215"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1"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614" name="Group"/>
          <p:cNvGrpSpPr/>
          <p:nvPr/>
        </p:nvGrpSpPr>
        <p:grpSpPr>
          <a:xfrm>
            <a:off x="2667000" y="3657600"/>
            <a:ext cx="762000" cy="762000"/>
            <a:chOff x="0" y="0"/>
            <a:chExt cx="762000" cy="762000"/>
          </a:xfrm>
        </p:grpSpPr>
        <p:sp>
          <p:nvSpPr>
            <p:cNvPr id="361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61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617" name="Group"/>
          <p:cNvGrpSpPr/>
          <p:nvPr/>
        </p:nvGrpSpPr>
        <p:grpSpPr>
          <a:xfrm>
            <a:off x="4724400" y="2133600"/>
            <a:ext cx="762000" cy="762000"/>
            <a:chOff x="0" y="0"/>
            <a:chExt cx="762000" cy="762000"/>
          </a:xfrm>
        </p:grpSpPr>
        <p:sp>
          <p:nvSpPr>
            <p:cNvPr id="361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616"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620" name="Group"/>
          <p:cNvGrpSpPr/>
          <p:nvPr/>
        </p:nvGrpSpPr>
        <p:grpSpPr>
          <a:xfrm>
            <a:off x="4724400" y="3657600"/>
            <a:ext cx="762000" cy="762000"/>
            <a:chOff x="0" y="0"/>
            <a:chExt cx="762000" cy="762000"/>
          </a:xfrm>
        </p:grpSpPr>
        <p:sp>
          <p:nvSpPr>
            <p:cNvPr id="361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619"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623" name="Group"/>
          <p:cNvGrpSpPr/>
          <p:nvPr/>
        </p:nvGrpSpPr>
        <p:grpSpPr>
          <a:xfrm>
            <a:off x="6781800" y="3657600"/>
            <a:ext cx="762000" cy="762000"/>
            <a:chOff x="0" y="0"/>
            <a:chExt cx="762000" cy="762000"/>
          </a:xfrm>
        </p:grpSpPr>
        <p:sp>
          <p:nvSpPr>
            <p:cNvPr id="362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62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626" name="Group"/>
          <p:cNvGrpSpPr/>
          <p:nvPr/>
        </p:nvGrpSpPr>
        <p:grpSpPr>
          <a:xfrm>
            <a:off x="8839200" y="2133600"/>
            <a:ext cx="762000" cy="762000"/>
            <a:chOff x="0" y="0"/>
            <a:chExt cx="762000" cy="762000"/>
          </a:xfrm>
        </p:grpSpPr>
        <p:sp>
          <p:nvSpPr>
            <p:cNvPr id="362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62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629" name="Group"/>
          <p:cNvGrpSpPr/>
          <p:nvPr/>
        </p:nvGrpSpPr>
        <p:grpSpPr>
          <a:xfrm>
            <a:off x="8839200" y="3657600"/>
            <a:ext cx="762000" cy="762000"/>
            <a:chOff x="0" y="0"/>
            <a:chExt cx="762000" cy="762000"/>
          </a:xfrm>
        </p:grpSpPr>
        <p:sp>
          <p:nvSpPr>
            <p:cNvPr id="362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62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694"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695"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139700">
            <a:solidFill>
              <a:srgbClr val="44546A"/>
            </a:solidFill>
          </a:ln>
        </p:spPr>
        <p:txBody>
          <a:bodyPr/>
          <a:lstStyle/>
          <a:p>
            <a:endParaRPr/>
          </a:p>
        </p:txBody>
      </p:sp>
      <p:sp>
        <p:nvSpPr>
          <p:cNvPr id="3696"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697"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698"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699"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700"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701"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702"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639"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65</a:t>
            </a:fld>
            <a:endParaRPr/>
          </a:p>
        </p:txBody>
      </p:sp>
      <p:sp>
        <p:nvSpPr>
          <p:cNvPr id="3640"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643" name="Group"/>
          <p:cNvGrpSpPr/>
          <p:nvPr/>
        </p:nvGrpSpPr>
        <p:grpSpPr>
          <a:xfrm>
            <a:off x="4331642" y="5430718"/>
            <a:ext cx="685801" cy="609601"/>
            <a:chOff x="0" y="0"/>
            <a:chExt cx="685800" cy="609600"/>
          </a:xfrm>
        </p:grpSpPr>
        <p:sp>
          <p:nvSpPr>
            <p:cNvPr id="364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642" name="s"/>
            <p:cNvSpPr txBox="1"/>
            <p:nvPr/>
          </p:nvSpPr>
          <p:spPr>
            <a:xfrm>
              <a:off x="221637" y="63433"/>
              <a:ext cx="242526"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s</a:t>
              </a:r>
            </a:p>
          </p:txBody>
        </p:sp>
      </p:grpSp>
      <p:sp>
        <p:nvSpPr>
          <p:cNvPr id="3644" name="Rectangle"/>
          <p:cNvSpPr/>
          <p:nvPr/>
        </p:nvSpPr>
        <p:spPr>
          <a:xfrm>
            <a:off x="50174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645"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646" name="Line"/>
          <p:cNvSpPr/>
          <p:nvPr/>
        </p:nvSpPr>
        <p:spPr>
          <a:xfrm flipV="1">
            <a:off x="4674543"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647"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648"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649"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650"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651"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652"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653"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654"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655"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656"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657"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658"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659"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660"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661"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662"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671" name="Group"/>
          <p:cNvGrpSpPr/>
          <p:nvPr/>
        </p:nvGrpSpPr>
        <p:grpSpPr>
          <a:xfrm>
            <a:off x="906171" y="1590737"/>
            <a:ext cx="834211" cy="2844648"/>
            <a:chOff x="0" y="0"/>
            <a:chExt cx="834209" cy="2844646"/>
          </a:xfrm>
        </p:grpSpPr>
        <p:sp>
          <p:nvSpPr>
            <p:cNvPr id="3663"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666" name="Group"/>
            <p:cNvGrpSpPr/>
            <p:nvPr/>
          </p:nvGrpSpPr>
          <p:grpSpPr>
            <a:xfrm>
              <a:off x="72209" y="2082646"/>
              <a:ext cx="762001" cy="762001"/>
              <a:chOff x="0" y="0"/>
              <a:chExt cx="762000" cy="762000"/>
            </a:xfrm>
          </p:grpSpPr>
          <p:sp>
            <p:nvSpPr>
              <p:cNvPr id="3664"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665"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703"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3668"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669"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670"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672"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673"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676" name="Group"/>
          <p:cNvGrpSpPr/>
          <p:nvPr/>
        </p:nvGrpSpPr>
        <p:grpSpPr>
          <a:xfrm>
            <a:off x="6784975" y="2133600"/>
            <a:ext cx="762000" cy="762000"/>
            <a:chOff x="0" y="0"/>
            <a:chExt cx="762000" cy="762000"/>
          </a:xfrm>
        </p:grpSpPr>
        <p:sp>
          <p:nvSpPr>
            <p:cNvPr id="367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675"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679" name="Group"/>
          <p:cNvGrpSpPr/>
          <p:nvPr/>
        </p:nvGrpSpPr>
        <p:grpSpPr>
          <a:xfrm>
            <a:off x="6791325" y="3657600"/>
            <a:ext cx="762000" cy="762000"/>
            <a:chOff x="0" y="0"/>
            <a:chExt cx="762000" cy="762000"/>
          </a:xfrm>
        </p:grpSpPr>
        <p:sp>
          <p:nvSpPr>
            <p:cNvPr id="367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678"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682" name="Group"/>
          <p:cNvGrpSpPr/>
          <p:nvPr/>
        </p:nvGrpSpPr>
        <p:grpSpPr>
          <a:xfrm>
            <a:off x="8858250" y="3657600"/>
            <a:ext cx="762001" cy="762000"/>
            <a:chOff x="0" y="0"/>
            <a:chExt cx="762000" cy="762000"/>
          </a:xfrm>
        </p:grpSpPr>
        <p:sp>
          <p:nvSpPr>
            <p:cNvPr id="368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681"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685" name="Group"/>
          <p:cNvGrpSpPr/>
          <p:nvPr/>
        </p:nvGrpSpPr>
        <p:grpSpPr>
          <a:xfrm>
            <a:off x="8839200" y="2121039"/>
            <a:ext cx="762000" cy="762001"/>
            <a:chOff x="0" y="0"/>
            <a:chExt cx="762000" cy="762000"/>
          </a:xfrm>
        </p:grpSpPr>
        <p:sp>
          <p:nvSpPr>
            <p:cNvPr id="368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684"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686"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3689" name="Group"/>
          <p:cNvGrpSpPr/>
          <p:nvPr/>
        </p:nvGrpSpPr>
        <p:grpSpPr>
          <a:xfrm>
            <a:off x="2637236" y="2121039"/>
            <a:ext cx="762001" cy="762001"/>
            <a:chOff x="0" y="0"/>
            <a:chExt cx="762000" cy="762000"/>
          </a:xfrm>
        </p:grpSpPr>
        <p:sp>
          <p:nvSpPr>
            <p:cNvPr id="368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68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
        <p:nvSpPr>
          <p:cNvPr id="3690" name="Rectangle"/>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grpSp>
        <p:nvGrpSpPr>
          <p:cNvPr id="3693" name="Group"/>
          <p:cNvGrpSpPr/>
          <p:nvPr/>
        </p:nvGrpSpPr>
        <p:grpSpPr>
          <a:xfrm>
            <a:off x="2670175" y="3657600"/>
            <a:ext cx="762000" cy="762000"/>
            <a:chOff x="0" y="0"/>
            <a:chExt cx="762000" cy="762000"/>
          </a:xfrm>
        </p:grpSpPr>
        <p:sp>
          <p:nvSpPr>
            <p:cNvPr id="369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692"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5"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708" name="Group"/>
          <p:cNvGrpSpPr/>
          <p:nvPr/>
        </p:nvGrpSpPr>
        <p:grpSpPr>
          <a:xfrm>
            <a:off x="2667000" y="3657600"/>
            <a:ext cx="762000" cy="762000"/>
            <a:chOff x="0" y="0"/>
            <a:chExt cx="762000" cy="762000"/>
          </a:xfrm>
        </p:grpSpPr>
        <p:sp>
          <p:nvSpPr>
            <p:cNvPr id="370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70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711" name="Group"/>
          <p:cNvGrpSpPr/>
          <p:nvPr/>
        </p:nvGrpSpPr>
        <p:grpSpPr>
          <a:xfrm>
            <a:off x="4724400" y="2133600"/>
            <a:ext cx="762000" cy="762000"/>
            <a:chOff x="0" y="0"/>
            <a:chExt cx="762000" cy="762000"/>
          </a:xfrm>
        </p:grpSpPr>
        <p:sp>
          <p:nvSpPr>
            <p:cNvPr id="370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710"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714" name="Group"/>
          <p:cNvGrpSpPr/>
          <p:nvPr/>
        </p:nvGrpSpPr>
        <p:grpSpPr>
          <a:xfrm>
            <a:off x="4724400" y="3657600"/>
            <a:ext cx="762000" cy="762000"/>
            <a:chOff x="0" y="0"/>
            <a:chExt cx="762000" cy="762000"/>
          </a:xfrm>
        </p:grpSpPr>
        <p:sp>
          <p:nvSpPr>
            <p:cNvPr id="371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713"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717" name="Group"/>
          <p:cNvGrpSpPr/>
          <p:nvPr/>
        </p:nvGrpSpPr>
        <p:grpSpPr>
          <a:xfrm>
            <a:off x="6781800" y="3657600"/>
            <a:ext cx="762000" cy="762000"/>
            <a:chOff x="0" y="0"/>
            <a:chExt cx="762000" cy="762000"/>
          </a:xfrm>
        </p:grpSpPr>
        <p:sp>
          <p:nvSpPr>
            <p:cNvPr id="371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71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720" name="Group"/>
          <p:cNvGrpSpPr/>
          <p:nvPr/>
        </p:nvGrpSpPr>
        <p:grpSpPr>
          <a:xfrm>
            <a:off x="8839200" y="2133600"/>
            <a:ext cx="762000" cy="762000"/>
            <a:chOff x="0" y="0"/>
            <a:chExt cx="762000" cy="762000"/>
          </a:xfrm>
        </p:grpSpPr>
        <p:sp>
          <p:nvSpPr>
            <p:cNvPr id="371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71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723" name="Group"/>
          <p:cNvGrpSpPr/>
          <p:nvPr/>
        </p:nvGrpSpPr>
        <p:grpSpPr>
          <a:xfrm>
            <a:off x="8839200" y="3657600"/>
            <a:ext cx="762000" cy="762000"/>
            <a:chOff x="0" y="0"/>
            <a:chExt cx="762000" cy="762000"/>
          </a:xfrm>
        </p:grpSpPr>
        <p:sp>
          <p:nvSpPr>
            <p:cNvPr id="372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72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784" name="Connection Line"/>
          <p:cNvSpPr/>
          <p:nvPr/>
        </p:nvSpPr>
        <p:spPr>
          <a:xfrm>
            <a:off x="3048000" y="2514600"/>
            <a:ext cx="16732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785"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139700">
            <a:solidFill>
              <a:srgbClr val="44546A"/>
            </a:solidFill>
          </a:ln>
        </p:spPr>
        <p:txBody>
          <a:bodyPr/>
          <a:lstStyle/>
          <a:p>
            <a:endParaRPr/>
          </a:p>
        </p:txBody>
      </p:sp>
      <p:sp>
        <p:nvSpPr>
          <p:cNvPr id="3786"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787"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788"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789"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790"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791"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792"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73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66</a:t>
            </a:fld>
            <a:endParaRPr/>
          </a:p>
        </p:txBody>
      </p:sp>
      <p:sp>
        <p:nvSpPr>
          <p:cNvPr id="373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3735" name="Group"/>
          <p:cNvSpPr/>
          <p:nvPr/>
        </p:nvSpPr>
        <p:spPr>
          <a:xfrm>
            <a:off x="43316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736" name="Rectangle"/>
          <p:cNvSpPr/>
          <p:nvPr/>
        </p:nvSpPr>
        <p:spPr>
          <a:xfrm>
            <a:off x="50174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737"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738"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739"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740"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741"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742"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743"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744"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745"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746"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747"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748"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749"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750"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751"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752"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753"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sp>
        <p:nvSpPr>
          <p:cNvPr id="3754" name="Group"/>
          <p:cNvSpPr/>
          <p:nvPr/>
        </p:nvSpPr>
        <p:spPr>
          <a:xfrm>
            <a:off x="978381" y="2149384"/>
            <a:ext cx="762001" cy="762001"/>
          </a:xfrm>
          <a:prstGeom prst="ellipse">
            <a:avLst/>
          </a:prstGeom>
          <a:solidFill>
            <a:srgbClr val="FFFFFF"/>
          </a:solidFill>
          <a:ln w="12700">
            <a:solidFill>
              <a:schemeClr val="accent1"/>
            </a:solidFill>
            <a:miter/>
          </a:ln>
        </p:spPr>
        <p:txBody>
          <a:bodyPr lIns="45719" rIns="45719" anchor="ctr"/>
          <a:lstStyle/>
          <a:p>
            <a:endParaRPr/>
          </a:p>
        </p:txBody>
      </p:sp>
      <p:grpSp>
        <p:nvGrpSpPr>
          <p:cNvPr id="3757" name="Group"/>
          <p:cNvGrpSpPr/>
          <p:nvPr/>
        </p:nvGrpSpPr>
        <p:grpSpPr>
          <a:xfrm>
            <a:off x="978381" y="3673384"/>
            <a:ext cx="762001" cy="762001"/>
            <a:chOff x="0" y="0"/>
            <a:chExt cx="762000" cy="762000"/>
          </a:xfrm>
        </p:grpSpPr>
        <p:sp>
          <p:nvSpPr>
            <p:cNvPr id="375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75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793" name="Connection Line"/>
          <p:cNvSpPr/>
          <p:nvPr/>
        </p:nvSpPr>
        <p:spPr>
          <a:xfrm>
            <a:off x="1359381" y="2917734"/>
            <a:ext cx="1" cy="741364"/>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ln>
        </p:spPr>
        <p:txBody>
          <a:bodyPr/>
          <a:lstStyle/>
          <a:p>
            <a:endParaRPr/>
          </a:p>
        </p:txBody>
      </p:sp>
      <p:sp>
        <p:nvSpPr>
          <p:cNvPr id="3759" name="a"/>
          <p:cNvSpPr txBox="1"/>
          <p:nvPr/>
        </p:nvSpPr>
        <p:spPr>
          <a:xfrm>
            <a:off x="1063297" y="1590737"/>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760" name="b"/>
          <p:cNvSpPr txBox="1"/>
          <p:nvPr/>
        </p:nvSpPr>
        <p:spPr>
          <a:xfrm>
            <a:off x="906171" y="315696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761" name="∞"/>
          <p:cNvSpPr txBox="1"/>
          <p:nvPr/>
        </p:nvSpPr>
        <p:spPr>
          <a:xfrm>
            <a:off x="1125129" y="2304659"/>
            <a:ext cx="466289"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sp>
        <p:nvSpPr>
          <p:cNvPr id="3762"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763"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766" name="Group"/>
          <p:cNvGrpSpPr/>
          <p:nvPr/>
        </p:nvGrpSpPr>
        <p:grpSpPr>
          <a:xfrm>
            <a:off x="6784975" y="2133600"/>
            <a:ext cx="762000" cy="762000"/>
            <a:chOff x="0" y="0"/>
            <a:chExt cx="762000" cy="762000"/>
          </a:xfrm>
        </p:grpSpPr>
        <p:sp>
          <p:nvSpPr>
            <p:cNvPr id="376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765"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769" name="Group"/>
          <p:cNvGrpSpPr/>
          <p:nvPr/>
        </p:nvGrpSpPr>
        <p:grpSpPr>
          <a:xfrm>
            <a:off x="6791325" y="3657600"/>
            <a:ext cx="762000" cy="762000"/>
            <a:chOff x="0" y="0"/>
            <a:chExt cx="762000" cy="762000"/>
          </a:xfrm>
        </p:grpSpPr>
        <p:sp>
          <p:nvSpPr>
            <p:cNvPr id="376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768"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772" name="Group"/>
          <p:cNvGrpSpPr/>
          <p:nvPr/>
        </p:nvGrpSpPr>
        <p:grpSpPr>
          <a:xfrm>
            <a:off x="8858250" y="3657600"/>
            <a:ext cx="762001" cy="762000"/>
            <a:chOff x="0" y="0"/>
            <a:chExt cx="762000" cy="762000"/>
          </a:xfrm>
        </p:grpSpPr>
        <p:sp>
          <p:nvSpPr>
            <p:cNvPr id="377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771"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775" name="Group"/>
          <p:cNvGrpSpPr/>
          <p:nvPr/>
        </p:nvGrpSpPr>
        <p:grpSpPr>
          <a:xfrm>
            <a:off x="8839200" y="2121039"/>
            <a:ext cx="762000" cy="762001"/>
            <a:chOff x="0" y="0"/>
            <a:chExt cx="762000" cy="762000"/>
          </a:xfrm>
        </p:grpSpPr>
        <p:sp>
          <p:nvSpPr>
            <p:cNvPr id="377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774"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776"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3779" name="Group"/>
          <p:cNvGrpSpPr/>
          <p:nvPr/>
        </p:nvGrpSpPr>
        <p:grpSpPr>
          <a:xfrm>
            <a:off x="2637236" y="2121039"/>
            <a:ext cx="762001" cy="762001"/>
            <a:chOff x="0" y="0"/>
            <a:chExt cx="762000" cy="762000"/>
          </a:xfrm>
        </p:grpSpPr>
        <p:sp>
          <p:nvSpPr>
            <p:cNvPr id="377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778"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
        <p:nvSpPr>
          <p:cNvPr id="3780" name="Rectangle"/>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grpSp>
        <p:nvGrpSpPr>
          <p:cNvPr id="3783" name="Group"/>
          <p:cNvGrpSpPr/>
          <p:nvPr/>
        </p:nvGrpSpPr>
        <p:grpSpPr>
          <a:xfrm>
            <a:off x="2670175" y="3657600"/>
            <a:ext cx="762000" cy="762000"/>
            <a:chOff x="0" y="0"/>
            <a:chExt cx="762000" cy="762000"/>
          </a:xfrm>
        </p:grpSpPr>
        <p:sp>
          <p:nvSpPr>
            <p:cNvPr id="378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782"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5"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798" name="Group"/>
          <p:cNvGrpSpPr/>
          <p:nvPr/>
        </p:nvGrpSpPr>
        <p:grpSpPr>
          <a:xfrm>
            <a:off x="2667000" y="3657600"/>
            <a:ext cx="762000" cy="762000"/>
            <a:chOff x="0" y="0"/>
            <a:chExt cx="762000" cy="762000"/>
          </a:xfrm>
        </p:grpSpPr>
        <p:sp>
          <p:nvSpPr>
            <p:cNvPr id="379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79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801" name="Group"/>
          <p:cNvGrpSpPr/>
          <p:nvPr/>
        </p:nvGrpSpPr>
        <p:grpSpPr>
          <a:xfrm>
            <a:off x="4724400" y="2133600"/>
            <a:ext cx="762000" cy="762000"/>
            <a:chOff x="0" y="0"/>
            <a:chExt cx="762000" cy="762000"/>
          </a:xfrm>
        </p:grpSpPr>
        <p:sp>
          <p:nvSpPr>
            <p:cNvPr id="379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00"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804" name="Group"/>
          <p:cNvGrpSpPr/>
          <p:nvPr/>
        </p:nvGrpSpPr>
        <p:grpSpPr>
          <a:xfrm>
            <a:off x="4724400" y="3657600"/>
            <a:ext cx="762000" cy="762000"/>
            <a:chOff x="0" y="0"/>
            <a:chExt cx="762000" cy="762000"/>
          </a:xfrm>
        </p:grpSpPr>
        <p:sp>
          <p:nvSpPr>
            <p:cNvPr id="380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03"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807" name="Group"/>
          <p:cNvGrpSpPr/>
          <p:nvPr/>
        </p:nvGrpSpPr>
        <p:grpSpPr>
          <a:xfrm>
            <a:off x="6781800" y="3657600"/>
            <a:ext cx="762000" cy="762000"/>
            <a:chOff x="0" y="0"/>
            <a:chExt cx="762000" cy="762000"/>
          </a:xfrm>
        </p:grpSpPr>
        <p:sp>
          <p:nvSpPr>
            <p:cNvPr id="380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80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810" name="Group"/>
          <p:cNvGrpSpPr/>
          <p:nvPr/>
        </p:nvGrpSpPr>
        <p:grpSpPr>
          <a:xfrm>
            <a:off x="8839200" y="2133600"/>
            <a:ext cx="762000" cy="762000"/>
            <a:chOff x="0" y="0"/>
            <a:chExt cx="762000" cy="762000"/>
          </a:xfrm>
        </p:grpSpPr>
        <p:sp>
          <p:nvSpPr>
            <p:cNvPr id="380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80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813" name="Group"/>
          <p:cNvGrpSpPr/>
          <p:nvPr/>
        </p:nvGrpSpPr>
        <p:grpSpPr>
          <a:xfrm>
            <a:off x="8839200" y="3657600"/>
            <a:ext cx="762000" cy="762000"/>
            <a:chOff x="0" y="0"/>
            <a:chExt cx="762000" cy="762000"/>
          </a:xfrm>
        </p:grpSpPr>
        <p:sp>
          <p:nvSpPr>
            <p:cNvPr id="381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81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881" name="Connection Line"/>
          <p:cNvSpPr/>
          <p:nvPr/>
        </p:nvSpPr>
        <p:spPr>
          <a:xfrm>
            <a:off x="3048000" y="2514600"/>
            <a:ext cx="1672590"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path>
            </a:pathLst>
          </a:custGeom>
          <a:ln w="139700">
            <a:solidFill>
              <a:srgbClr val="44546A"/>
            </a:solidFill>
          </a:ln>
        </p:spPr>
        <p:txBody>
          <a:bodyPr/>
          <a:lstStyle/>
          <a:p>
            <a:endParaRPr/>
          </a:p>
        </p:txBody>
      </p:sp>
      <p:sp>
        <p:nvSpPr>
          <p:cNvPr id="3882"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139700">
            <a:solidFill>
              <a:srgbClr val="44546A"/>
            </a:solidFill>
          </a:ln>
        </p:spPr>
        <p:txBody>
          <a:bodyPr/>
          <a:lstStyle/>
          <a:p>
            <a:endParaRPr/>
          </a:p>
        </p:txBody>
      </p:sp>
      <p:sp>
        <p:nvSpPr>
          <p:cNvPr id="3883"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884"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885"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886"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887"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888"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889"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82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67</a:t>
            </a:fld>
            <a:endParaRPr/>
          </a:p>
        </p:txBody>
      </p:sp>
      <p:sp>
        <p:nvSpPr>
          <p:cNvPr id="382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827" name="Group"/>
          <p:cNvGrpSpPr/>
          <p:nvPr/>
        </p:nvGrpSpPr>
        <p:grpSpPr>
          <a:xfrm>
            <a:off x="4331642" y="5430718"/>
            <a:ext cx="685801" cy="609601"/>
            <a:chOff x="0" y="0"/>
            <a:chExt cx="685800" cy="609600"/>
          </a:xfrm>
        </p:grpSpPr>
        <p:sp>
          <p:nvSpPr>
            <p:cNvPr id="382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826" name="a"/>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a</a:t>
              </a:r>
            </a:p>
          </p:txBody>
        </p:sp>
      </p:grpSp>
      <p:sp>
        <p:nvSpPr>
          <p:cNvPr id="3828" name="Rectangle"/>
          <p:cNvSpPr/>
          <p:nvPr/>
        </p:nvSpPr>
        <p:spPr>
          <a:xfrm>
            <a:off x="50174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829"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830" name="Line"/>
          <p:cNvSpPr/>
          <p:nvPr/>
        </p:nvSpPr>
        <p:spPr>
          <a:xfrm flipV="1">
            <a:off x="4674543"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831"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832"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833"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834"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835"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836"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837"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838"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839"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840"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841"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842"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843"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844"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845"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846"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855" name="Group"/>
          <p:cNvGrpSpPr/>
          <p:nvPr/>
        </p:nvGrpSpPr>
        <p:grpSpPr>
          <a:xfrm>
            <a:off x="906171" y="1590737"/>
            <a:ext cx="834211" cy="2844648"/>
            <a:chOff x="0" y="0"/>
            <a:chExt cx="834209" cy="2844646"/>
          </a:xfrm>
        </p:grpSpPr>
        <p:sp>
          <p:nvSpPr>
            <p:cNvPr id="3847"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850" name="Group"/>
            <p:cNvGrpSpPr/>
            <p:nvPr/>
          </p:nvGrpSpPr>
          <p:grpSpPr>
            <a:xfrm>
              <a:off x="72209" y="2082646"/>
              <a:ext cx="762001" cy="762001"/>
              <a:chOff x="0" y="0"/>
              <a:chExt cx="762000" cy="762000"/>
            </a:xfrm>
          </p:grpSpPr>
          <p:sp>
            <p:nvSpPr>
              <p:cNvPr id="384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84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890"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28575" cap="flat">
              <a:solidFill>
                <a:srgbClr val="000000"/>
              </a:solidFill>
              <a:prstDash val="solid"/>
              <a:round/>
            </a:ln>
            <a:effectLst/>
          </p:spPr>
          <p:txBody>
            <a:bodyPr/>
            <a:lstStyle/>
            <a:p>
              <a:endParaRPr/>
            </a:p>
          </p:txBody>
        </p:sp>
        <p:sp>
          <p:nvSpPr>
            <p:cNvPr id="3852"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853"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854"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856"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857"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860" name="Group"/>
          <p:cNvGrpSpPr/>
          <p:nvPr/>
        </p:nvGrpSpPr>
        <p:grpSpPr>
          <a:xfrm>
            <a:off x="6784975" y="2133600"/>
            <a:ext cx="762000" cy="762000"/>
            <a:chOff x="0" y="0"/>
            <a:chExt cx="762000" cy="762000"/>
          </a:xfrm>
        </p:grpSpPr>
        <p:sp>
          <p:nvSpPr>
            <p:cNvPr id="385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5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863" name="Group"/>
          <p:cNvGrpSpPr/>
          <p:nvPr/>
        </p:nvGrpSpPr>
        <p:grpSpPr>
          <a:xfrm>
            <a:off x="6791325" y="3657600"/>
            <a:ext cx="762000" cy="762000"/>
            <a:chOff x="0" y="0"/>
            <a:chExt cx="762000" cy="762000"/>
          </a:xfrm>
        </p:grpSpPr>
        <p:sp>
          <p:nvSpPr>
            <p:cNvPr id="386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62"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866" name="Group"/>
          <p:cNvGrpSpPr/>
          <p:nvPr/>
        </p:nvGrpSpPr>
        <p:grpSpPr>
          <a:xfrm>
            <a:off x="8858250" y="3657600"/>
            <a:ext cx="762001" cy="762000"/>
            <a:chOff x="0" y="0"/>
            <a:chExt cx="762000" cy="762000"/>
          </a:xfrm>
        </p:grpSpPr>
        <p:sp>
          <p:nvSpPr>
            <p:cNvPr id="386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65"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869" name="Group"/>
          <p:cNvGrpSpPr/>
          <p:nvPr/>
        </p:nvGrpSpPr>
        <p:grpSpPr>
          <a:xfrm>
            <a:off x="8839200" y="2121039"/>
            <a:ext cx="762000" cy="762001"/>
            <a:chOff x="0" y="0"/>
            <a:chExt cx="762000" cy="762000"/>
          </a:xfrm>
        </p:grpSpPr>
        <p:sp>
          <p:nvSpPr>
            <p:cNvPr id="386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68"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870"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3873" name="Group"/>
          <p:cNvGrpSpPr/>
          <p:nvPr/>
        </p:nvGrpSpPr>
        <p:grpSpPr>
          <a:xfrm>
            <a:off x="2637236" y="2121039"/>
            <a:ext cx="762001" cy="762001"/>
            <a:chOff x="0" y="0"/>
            <a:chExt cx="762000" cy="762000"/>
          </a:xfrm>
        </p:grpSpPr>
        <p:sp>
          <p:nvSpPr>
            <p:cNvPr id="387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72"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
        <p:nvSpPr>
          <p:cNvPr id="3874" name="Rectangle"/>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grpSp>
        <p:nvGrpSpPr>
          <p:cNvPr id="3877" name="Group"/>
          <p:cNvGrpSpPr/>
          <p:nvPr/>
        </p:nvGrpSpPr>
        <p:grpSpPr>
          <a:xfrm>
            <a:off x="2670175" y="3657600"/>
            <a:ext cx="762000" cy="762000"/>
            <a:chOff x="0" y="0"/>
            <a:chExt cx="762000" cy="762000"/>
          </a:xfrm>
        </p:grpSpPr>
        <p:sp>
          <p:nvSpPr>
            <p:cNvPr id="387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76"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880" name="Group"/>
          <p:cNvGrpSpPr/>
          <p:nvPr/>
        </p:nvGrpSpPr>
        <p:grpSpPr>
          <a:xfrm>
            <a:off x="941785" y="2133600"/>
            <a:ext cx="762001" cy="762000"/>
            <a:chOff x="0" y="0"/>
            <a:chExt cx="762000" cy="762000"/>
          </a:xfrm>
        </p:grpSpPr>
        <p:sp>
          <p:nvSpPr>
            <p:cNvPr id="387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79"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895" name="Group"/>
          <p:cNvGrpSpPr/>
          <p:nvPr/>
        </p:nvGrpSpPr>
        <p:grpSpPr>
          <a:xfrm>
            <a:off x="2667000" y="3657600"/>
            <a:ext cx="762000" cy="762000"/>
            <a:chOff x="0" y="0"/>
            <a:chExt cx="762000" cy="762000"/>
          </a:xfrm>
        </p:grpSpPr>
        <p:sp>
          <p:nvSpPr>
            <p:cNvPr id="3893"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894"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898" name="Group"/>
          <p:cNvGrpSpPr/>
          <p:nvPr/>
        </p:nvGrpSpPr>
        <p:grpSpPr>
          <a:xfrm>
            <a:off x="4724400" y="2133600"/>
            <a:ext cx="762000" cy="762000"/>
            <a:chOff x="0" y="0"/>
            <a:chExt cx="762000" cy="762000"/>
          </a:xfrm>
        </p:grpSpPr>
        <p:sp>
          <p:nvSpPr>
            <p:cNvPr id="389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897"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901" name="Group"/>
          <p:cNvGrpSpPr/>
          <p:nvPr/>
        </p:nvGrpSpPr>
        <p:grpSpPr>
          <a:xfrm>
            <a:off x="4724400" y="3657600"/>
            <a:ext cx="762000" cy="762000"/>
            <a:chOff x="0" y="0"/>
            <a:chExt cx="762000" cy="762000"/>
          </a:xfrm>
        </p:grpSpPr>
        <p:sp>
          <p:nvSpPr>
            <p:cNvPr id="389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0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904" name="Group"/>
          <p:cNvGrpSpPr/>
          <p:nvPr/>
        </p:nvGrpSpPr>
        <p:grpSpPr>
          <a:xfrm>
            <a:off x="6781800" y="3657600"/>
            <a:ext cx="762000" cy="762000"/>
            <a:chOff x="0" y="0"/>
            <a:chExt cx="762000" cy="762000"/>
          </a:xfrm>
        </p:grpSpPr>
        <p:sp>
          <p:nvSpPr>
            <p:cNvPr id="390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90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907" name="Group"/>
          <p:cNvGrpSpPr/>
          <p:nvPr/>
        </p:nvGrpSpPr>
        <p:grpSpPr>
          <a:xfrm>
            <a:off x="8839200" y="2133600"/>
            <a:ext cx="762000" cy="762000"/>
            <a:chOff x="0" y="0"/>
            <a:chExt cx="762000" cy="762000"/>
          </a:xfrm>
        </p:grpSpPr>
        <p:sp>
          <p:nvSpPr>
            <p:cNvPr id="390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90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3910" name="Group"/>
          <p:cNvGrpSpPr/>
          <p:nvPr/>
        </p:nvGrpSpPr>
        <p:grpSpPr>
          <a:xfrm>
            <a:off x="8839200" y="3657600"/>
            <a:ext cx="762000" cy="762000"/>
            <a:chOff x="0" y="0"/>
            <a:chExt cx="762000" cy="762000"/>
          </a:xfrm>
        </p:grpSpPr>
        <p:sp>
          <p:nvSpPr>
            <p:cNvPr id="390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90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984" name="Connection Line"/>
          <p:cNvSpPr/>
          <p:nvPr/>
        </p:nvSpPr>
        <p:spPr>
          <a:xfrm>
            <a:off x="3048000" y="2514600"/>
            <a:ext cx="1672590"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path>
            </a:pathLst>
          </a:custGeom>
          <a:ln w="139700">
            <a:solidFill>
              <a:srgbClr val="44546A"/>
            </a:solidFill>
          </a:ln>
        </p:spPr>
        <p:txBody>
          <a:bodyPr/>
          <a:lstStyle/>
          <a:p>
            <a:endParaRPr/>
          </a:p>
        </p:txBody>
      </p:sp>
      <p:sp>
        <p:nvSpPr>
          <p:cNvPr id="3985"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139700">
            <a:solidFill>
              <a:srgbClr val="44546A"/>
            </a:solidFill>
          </a:ln>
        </p:spPr>
        <p:txBody>
          <a:bodyPr/>
          <a:lstStyle/>
          <a:p>
            <a:endParaRPr/>
          </a:p>
        </p:txBody>
      </p:sp>
      <p:sp>
        <p:nvSpPr>
          <p:cNvPr id="3986"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3987"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3988"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3989"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990"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3991"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3992"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392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68</a:t>
            </a:fld>
            <a:endParaRPr/>
          </a:p>
        </p:txBody>
      </p:sp>
      <p:sp>
        <p:nvSpPr>
          <p:cNvPr id="392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3924" name="Group"/>
          <p:cNvGrpSpPr/>
          <p:nvPr/>
        </p:nvGrpSpPr>
        <p:grpSpPr>
          <a:xfrm>
            <a:off x="4331642" y="5430718"/>
            <a:ext cx="685801" cy="609601"/>
            <a:chOff x="0" y="0"/>
            <a:chExt cx="685800" cy="609600"/>
          </a:xfrm>
        </p:grpSpPr>
        <p:sp>
          <p:nvSpPr>
            <p:cNvPr id="3922"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923" name="a"/>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a</a:t>
              </a:r>
            </a:p>
          </p:txBody>
        </p:sp>
      </p:grpSp>
      <p:sp>
        <p:nvSpPr>
          <p:cNvPr id="3925" name="Rectangle"/>
          <p:cNvSpPr/>
          <p:nvPr/>
        </p:nvSpPr>
        <p:spPr>
          <a:xfrm>
            <a:off x="50174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926"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927" name="Line"/>
          <p:cNvSpPr/>
          <p:nvPr/>
        </p:nvSpPr>
        <p:spPr>
          <a:xfrm flipV="1">
            <a:off x="5363121"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3928"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929"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930"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931"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932"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3933"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3934"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3935"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3936"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3937"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3938"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3939"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3940"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3941"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3942"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3943"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3952" name="Group"/>
          <p:cNvGrpSpPr/>
          <p:nvPr/>
        </p:nvGrpSpPr>
        <p:grpSpPr>
          <a:xfrm>
            <a:off x="906171" y="1590737"/>
            <a:ext cx="834211" cy="2844648"/>
            <a:chOff x="0" y="0"/>
            <a:chExt cx="834209" cy="2844646"/>
          </a:xfrm>
        </p:grpSpPr>
        <p:sp>
          <p:nvSpPr>
            <p:cNvPr id="3944"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3947" name="Group"/>
            <p:cNvGrpSpPr/>
            <p:nvPr/>
          </p:nvGrpSpPr>
          <p:grpSpPr>
            <a:xfrm>
              <a:off x="72209" y="2082646"/>
              <a:ext cx="762001" cy="762001"/>
              <a:chOff x="0" y="0"/>
              <a:chExt cx="762000" cy="762000"/>
            </a:xfrm>
          </p:grpSpPr>
          <p:sp>
            <p:nvSpPr>
              <p:cNvPr id="394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94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993"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139700" cap="flat">
              <a:solidFill>
                <a:srgbClr val="44546A"/>
              </a:solidFill>
              <a:prstDash val="solid"/>
              <a:round/>
            </a:ln>
            <a:effectLst/>
          </p:spPr>
          <p:txBody>
            <a:bodyPr/>
            <a:lstStyle/>
            <a:p>
              <a:endParaRPr/>
            </a:p>
          </p:txBody>
        </p:sp>
        <p:sp>
          <p:nvSpPr>
            <p:cNvPr id="3949"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3950"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3951"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3953"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3954"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3957" name="Group"/>
          <p:cNvGrpSpPr/>
          <p:nvPr/>
        </p:nvGrpSpPr>
        <p:grpSpPr>
          <a:xfrm>
            <a:off x="6784975" y="2133600"/>
            <a:ext cx="762000" cy="762000"/>
            <a:chOff x="0" y="0"/>
            <a:chExt cx="762000" cy="762000"/>
          </a:xfrm>
        </p:grpSpPr>
        <p:sp>
          <p:nvSpPr>
            <p:cNvPr id="395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56"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960" name="Group"/>
          <p:cNvGrpSpPr/>
          <p:nvPr/>
        </p:nvGrpSpPr>
        <p:grpSpPr>
          <a:xfrm>
            <a:off x="6791325" y="3657600"/>
            <a:ext cx="762000" cy="762000"/>
            <a:chOff x="0" y="0"/>
            <a:chExt cx="762000" cy="762000"/>
          </a:xfrm>
        </p:grpSpPr>
        <p:sp>
          <p:nvSpPr>
            <p:cNvPr id="395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59"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3963" name="Group"/>
          <p:cNvGrpSpPr/>
          <p:nvPr/>
        </p:nvGrpSpPr>
        <p:grpSpPr>
          <a:xfrm>
            <a:off x="8858250" y="3657600"/>
            <a:ext cx="762001" cy="762000"/>
            <a:chOff x="0" y="0"/>
            <a:chExt cx="762000" cy="762000"/>
          </a:xfrm>
        </p:grpSpPr>
        <p:sp>
          <p:nvSpPr>
            <p:cNvPr id="396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62"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3966" name="Group"/>
          <p:cNvGrpSpPr/>
          <p:nvPr/>
        </p:nvGrpSpPr>
        <p:grpSpPr>
          <a:xfrm>
            <a:off x="8839200" y="2121039"/>
            <a:ext cx="762000" cy="762001"/>
            <a:chOff x="0" y="0"/>
            <a:chExt cx="762000" cy="762000"/>
          </a:xfrm>
        </p:grpSpPr>
        <p:sp>
          <p:nvSpPr>
            <p:cNvPr id="396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65"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3967"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3970" name="Group"/>
          <p:cNvGrpSpPr/>
          <p:nvPr/>
        </p:nvGrpSpPr>
        <p:grpSpPr>
          <a:xfrm>
            <a:off x="2637236" y="2121039"/>
            <a:ext cx="762001" cy="762001"/>
            <a:chOff x="0" y="0"/>
            <a:chExt cx="762000" cy="762000"/>
          </a:xfrm>
        </p:grpSpPr>
        <p:sp>
          <p:nvSpPr>
            <p:cNvPr id="396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69"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
        <p:nvSpPr>
          <p:cNvPr id="3971" name="Rectangle"/>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grpSp>
        <p:nvGrpSpPr>
          <p:cNvPr id="3974" name="Group"/>
          <p:cNvGrpSpPr/>
          <p:nvPr/>
        </p:nvGrpSpPr>
        <p:grpSpPr>
          <a:xfrm>
            <a:off x="2670175" y="3657600"/>
            <a:ext cx="762000" cy="762000"/>
            <a:chOff x="0" y="0"/>
            <a:chExt cx="762000" cy="762000"/>
          </a:xfrm>
        </p:grpSpPr>
        <p:sp>
          <p:nvSpPr>
            <p:cNvPr id="397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73"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3977" name="Group"/>
          <p:cNvGrpSpPr/>
          <p:nvPr/>
        </p:nvGrpSpPr>
        <p:grpSpPr>
          <a:xfrm>
            <a:off x="941785" y="2133600"/>
            <a:ext cx="762001" cy="762000"/>
            <a:chOff x="0" y="0"/>
            <a:chExt cx="762000" cy="762000"/>
          </a:xfrm>
        </p:grpSpPr>
        <p:sp>
          <p:nvSpPr>
            <p:cNvPr id="397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76"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3980" name="Group"/>
          <p:cNvGrpSpPr/>
          <p:nvPr/>
        </p:nvGrpSpPr>
        <p:grpSpPr>
          <a:xfrm>
            <a:off x="1051720" y="3682720"/>
            <a:ext cx="762001" cy="762001"/>
            <a:chOff x="0" y="0"/>
            <a:chExt cx="762000" cy="762000"/>
          </a:xfrm>
        </p:grpSpPr>
        <p:sp>
          <p:nvSpPr>
            <p:cNvPr id="397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3979"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3983" name="Group"/>
          <p:cNvGrpSpPr/>
          <p:nvPr/>
        </p:nvGrpSpPr>
        <p:grpSpPr>
          <a:xfrm>
            <a:off x="5020221" y="5421789"/>
            <a:ext cx="685801" cy="609601"/>
            <a:chOff x="0" y="0"/>
            <a:chExt cx="685800" cy="609600"/>
          </a:xfrm>
        </p:grpSpPr>
        <p:sp>
          <p:nvSpPr>
            <p:cNvPr id="398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982" name="b"/>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b</a:t>
              </a:r>
            </a:p>
          </p:txBody>
        </p:sp>
      </p:gr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3998" name="Group"/>
          <p:cNvGrpSpPr/>
          <p:nvPr/>
        </p:nvGrpSpPr>
        <p:grpSpPr>
          <a:xfrm>
            <a:off x="2667000" y="3657600"/>
            <a:ext cx="762000" cy="762000"/>
            <a:chOff x="0" y="0"/>
            <a:chExt cx="762000" cy="762000"/>
          </a:xfrm>
        </p:grpSpPr>
        <p:sp>
          <p:nvSpPr>
            <p:cNvPr id="399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399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4001" name="Group"/>
          <p:cNvGrpSpPr/>
          <p:nvPr/>
        </p:nvGrpSpPr>
        <p:grpSpPr>
          <a:xfrm>
            <a:off x="4724400" y="2133600"/>
            <a:ext cx="762000" cy="762000"/>
            <a:chOff x="0" y="0"/>
            <a:chExt cx="762000" cy="762000"/>
          </a:xfrm>
        </p:grpSpPr>
        <p:sp>
          <p:nvSpPr>
            <p:cNvPr id="399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00"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4004" name="Group"/>
          <p:cNvGrpSpPr/>
          <p:nvPr/>
        </p:nvGrpSpPr>
        <p:grpSpPr>
          <a:xfrm>
            <a:off x="4724400" y="3657600"/>
            <a:ext cx="762000" cy="762000"/>
            <a:chOff x="0" y="0"/>
            <a:chExt cx="762000" cy="762000"/>
          </a:xfrm>
        </p:grpSpPr>
        <p:sp>
          <p:nvSpPr>
            <p:cNvPr id="400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03"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4007" name="Group"/>
          <p:cNvGrpSpPr/>
          <p:nvPr/>
        </p:nvGrpSpPr>
        <p:grpSpPr>
          <a:xfrm>
            <a:off x="6781800" y="3657600"/>
            <a:ext cx="762000" cy="762000"/>
            <a:chOff x="0" y="0"/>
            <a:chExt cx="762000" cy="762000"/>
          </a:xfrm>
        </p:grpSpPr>
        <p:sp>
          <p:nvSpPr>
            <p:cNvPr id="4005"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006"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4010" name="Group"/>
          <p:cNvGrpSpPr/>
          <p:nvPr/>
        </p:nvGrpSpPr>
        <p:grpSpPr>
          <a:xfrm>
            <a:off x="8839200" y="2133600"/>
            <a:ext cx="762000" cy="762000"/>
            <a:chOff x="0" y="0"/>
            <a:chExt cx="762000" cy="762000"/>
          </a:xfrm>
        </p:grpSpPr>
        <p:sp>
          <p:nvSpPr>
            <p:cNvPr id="400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00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4013" name="Group"/>
          <p:cNvGrpSpPr/>
          <p:nvPr/>
        </p:nvGrpSpPr>
        <p:grpSpPr>
          <a:xfrm>
            <a:off x="8839200" y="3657600"/>
            <a:ext cx="762000" cy="762000"/>
            <a:chOff x="0" y="0"/>
            <a:chExt cx="762000" cy="762000"/>
          </a:xfrm>
        </p:grpSpPr>
        <p:sp>
          <p:nvSpPr>
            <p:cNvPr id="4011"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012"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4085" name="Connection Line"/>
          <p:cNvSpPr/>
          <p:nvPr/>
        </p:nvSpPr>
        <p:spPr>
          <a:xfrm>
            <a:off x="3048000" y="2514600"/>
            <a:ext cx="1672590"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path>
            </a:pathLst>
          </a:custGeom>
          <a:ln w="139700">
            <a:solidFill>
              <a:srgbClr val="44546A"/>
            </a:solidFill>
          </a:ln>
        </p:spPr>
        <p:txBody>
          <a:bodyPr/>
          <a:lstStyle/>
          <a:p>
            <a:endParaRPr/>
          </a:p>
        </p:txBody>
      </p:sp>
      <p:sp>
        <p:nvSpPr>
          <p:cNvPr id="4086"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139700">
            <a:solidFill>
              <a:srgbClr val="44546A"/>
            </a:solidFill>
          </a:ln>
        </p:spPr>
        <p:txBody>
          <a:bodyPr/>
          <a:lstStyle/>
          <a:p>
            <a:endParaRPr/>
          </a:p>
        </p:txBody>
      </p:sp>
      <p:sp>
        <p:nvSpPr>
          <p:cNvPr id="4087"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4088"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4089"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4090"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4091"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4092"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4093"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402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69</a:t>
            </a:fld>
            <a:endParaRPr/>
          </a:p>
        </p:txBody>
      </p:sp>
      <p:sp>
        <p:nvSpPr>
          <p:cNvPr id="402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4027" name="Group"/>
          <p:cNvGrpSpPr/>
          <p:nvPr/>
        </p:nvGrpSpPr>
        <p:grpSpPr>
          <a:xfrm>
            <a:off x="4331642" y="5430718"/>
            <a:ext cx="685801" cy="609601"/>
            <a:chOff x="0" y="0"/>
            <a:chExt cx="685800" cy="609600"/>
          </a:xfrm>
        </p:grpSpPr>
        <p:sp>
          <p:nvSpPr>
            <p:cNvPr id="402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026" name="a"/>
            <p:cNvSpPr txBox="1"/>
            <p:nvPr/>
          </p:nvSpPr>
          <p:spPr>
            <a:xfrm>
              <a:off x="201929" y="63433"/>
              <a:ext cx="281941"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a</a:t>
              </a:r>
            </a:p>
          </p:txBody>
        </p:sp>
      </p:grpSp>
      <p:sp>
        <p:nvSpPr>
          <p:cNvPr id="4028" name="Rectangle"/>
          <p:cNvSpPr/>
          <p:nvPr/>
        </p:nvSpPr>
        <p:spPr>
          <a:xfrm>
            <a:off x="50174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029"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030" name="Line"/>
          <p:cNvSpPr/>
          <p:nvPr/>
        </p:nvSpPr>
        <p:spPr>
          <a:xfrm flipV="1">
            <a:off x="4674543" y="6072195"/>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031"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032"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033"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034"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035"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036"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4037"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4038"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4039"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4040"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4041"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4042"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4043"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4044"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4045"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4046"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4055" name="Group"/>
          <p:cNvGrpSpPr/>
          <p:nvPr/>
        </p:nvGrpSpPr>
        <p:grpSpPr>
          <a:xfrm>
            <a:off x="906171" y="1590737"/>
            <a:ext cx="834211" cy="2844648"/>
            <a:chOff x="0" y="0"/>
            <a:chExt cx="834209" cy="2844646"/>
          </a:xfrm>
        </p:grpSpPr>
        <p:sp>
          <p:nvSpPr>
            <p:cNvPr id="4047"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4050" name="Group"/>
            <p:cNvGrpSpPr/>
            <p:nvPr/>
          </p:nvGrpSpPr>
          <p:grpSpPr>
            <a:xfrm>
              <a:off x="72209" y="2082646"/>
              <a:ext cx="762001" cy="762001"/>
              <a:chOff x="0" y="0"/>
              <a:chExt cx="762000" cy="762000"/>
            </a:xfrm>
          </p:grpSpPr>
          <p:sp>
            <p:nvSpPr>
              <p:cNvPr id="4048"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049"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4094"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139700" cap="flat">
              <a:solidFill>
                <a:srgbClr val="44546A"/>
              </a:solidFill>
              <a:prstDash val="solid"/>
              <a:round/>
            </a:ln>
            <a:effectLst/>
          </p:spPr>
          <p:txBody>
            <a:bodyPr/>
            <a:lstStyle/>
            <a:p>
              <a:endParaRPr/>
            </a:p>
          </p:txBody>
        </p:sp>
        <p:sp>
          <p:nvSpPr>
            <p:cNvPr id="4052"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4053"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4054"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4056"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4057"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4060" name="Group"/>
          <p:cNvGrpSpPr/>
          <p:nvPr/>
        </p:nvGrpSpPr>
        <p:grpSpPr>
          <a:xfrm>
            <a:off x="6784975" y="2133600"/>
            <a:ext cx="762000" cy="762000"/>
            <a:chOff x="0" y="0"/>
            <a:chExt cx="762000" cy="762000"/>
          </a:xfrm>
        </p:grpSpPr>
        <p:sp>
          <p:nvSpPr>
            <p:cNvPr id="405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59"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4063" name="Group"/>
          <p:cNvGrpSpPr/>
          <p:nvPr/>
        </p:nvGrpSpPr>
        <p:grpSpPr>
          <a:xfrm>
            <a:off x="6791325" y="3657600"/>
            <a:ext cx="762000" cy="762000"/>
            <a:chOff x="0" y="0"/>
            <a:chExt cx="762000" cy="762000"/>
          </a:xfrm>
        </p:grpSpPr>
        <p:sp>
          <p:nvSpPr>
            <p:cNvPr id="406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62"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4066" name="Group"/>
          <p:cNvGrpSpPr/>
          <p:nvPr/>
        </p:nvGrpSpPr>
        <p:grpSpPr>
          <a:xfrm>
            <a:off x="8858250" y="3657600"/>
            <a:ext cx="762001" cy="762000"/>
            <a:chOff x="0" y="0"/>
            <a:chExt cx="762000" cy="762000"/>
          </a:xfrm>
        </p:grpSpPr>
        <p:sp>
          <p:nvSpPr>
            <p:cNvPr id="4064"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65"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4069" name="Group"/>
          <p:cNvGrpSpPr/>
          <p:nvPr/>
        </p:nvGrpSpPr>
        <p:grpSpPr>
          <a:xfrm>
            <a:off x="8839200" y="2121039"/>
            <a:ext cx="762000" cy="762001"/>
            <a:chOff x="0" y="0"/>
            <a:chExt cx="762000" cy="762000"/>
          </a:xfrm>
        </p:grpSpPr>
        <p:sp>
          <p:nvSpPr>
            <p:cNvPr id="4067"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68"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4070"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4073" name="Group"/>
          <p:cNvGrpSpPr/>
          <p:nvPr/>
        </p:nvGrpSpPr>
        <p:grpSpPr>
          <a:xfrm>
            <a:off x="2637236" y="2121039"/>
            <a:ext cx="762001" cy="762001"/>
            <a:chOff x="0" y="0"/>
            <a:chExt cx="762000" cy="762000"/>
          </a:xfrm>
        </p:grpSpPr>
        <p:sp>
          <p:nvSpPr>
            <p:cNvPr id="407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72"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
        <p:nvSpPr>
          <p:cNvPr id="4074" name="Rectangle"/>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grpSp>
        <p:nvGrpSpPr>
          <p:cNvPr id="4077" name="Group"/>
          <p:cNvGrpSpPr/>
          <p:nvPr/>
        </p:nvGrpSpPr>
        <p:grpSpPr>
          <a:xfrm>
            <a:off x="2670175" y="3657600"/>
            <a:ext cx="762000" cy="762000"/>
            <a:chOff x="0" y="0"/>
            <a:chExt cx="762000" cy="762000"/>
          </a:xfrm>
        </p:grpSpPr>
        <p:sp>
          <p:nvSpPr>
            <p:cNvPr id="407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76"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4080" name="Group"/>
          <p:cNvGrpSpPr/>
          <p:nvPr/>
        </p:nvGrpSpPr>
        <p:grpSpPr>
          <a:xfrm>
            <a:off x="941785" y="2133600"/>
            <a:ext cx="762001" cy="762000"/>
            <a:chOff x="0" y="0"/>
            <a:chExt cx="762000" cy="762000"/>
          </a:xfrm>
        </p:grpSpPr>
        <p:sp>
          <p:nvSpPr>
            <p:cNvPr id="4078"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79"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4083" name="Group"/>
          <p:cNvGrpSpPr/>
          <p:nvPr/>
        </p:nvGrpSpPr>
        <p:grpSpPr>
          <a:xfrm>
            <a:off x="1051720" y="3682720"/>
            <a:ext cx="762001" cy="762001"/>
            <a:chOff x="0" y="0"/>
            <a:chExt cx="762000" cy="762000"/>
          </a:xfrm>
        </p:grpSpPr>
        <p:sp>
          <p:nvSpPr>
            <p:cNvPr id="4081"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082"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
        <p:nvSpPr>
          <p:cNvPr id="4084" name="Group"/>
          <p:cNvSpPr/>
          <p:nvPr/>
        </p:nvSpPr>
        <p:spPr>
          <a:xfrm>
            <a:off x="5020221" y="5421789"/>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309" name="Line"/>
          <p:cNvSpPr/>
          <p:nvPr/>
        </p:nvSpPr>
        <p:spPr>
          <a:xfrm flipH="1">
            <a:off x="9791700" y="3670299"/>
            <a:ext cx="228600" cy="1295402"/>
          </a:xfrm>
          <a:prstGeom prst="line">
            <a:avLst/>
          </a:prstGeom>
          <a:ln w="38100">
            <a:solidFill>
              <a:srgbClr val="000000"/>
            </a:solidFill>
          </a:ln>
        </p:spPr>
        <p:txBody>
          <a:bodyPr lIns="45719" rIns="45719"/>
          <a:lstStyle/>
          <a:p>
            <a:pPr defTabSz="457200">
              <a:defRPr sz="1200">
                <a:latin typeface="+mn-lt"/>
                <a:ea typeface="+mn-ea"/>
                <a:cs typeface="+mn-cs"/>
                <a:sym typeface="Helvetica"/>
              </a:defRPr>
            </a:pPr>
            <a:endParaRPr/>
          </a:p>
        </p:txBody>
      </p:sp>
      <p:sp>
        <p:nvSpPr>
          <p:cNvPr id="310" name="Line"/>
          <p:cNvSpPr/>
          <p:nvPr/>
        </p:nvSpPr>
        <p:spPr>
          <a:xfrm>
            <a:off x="9105899" y="4203700"/>
            <a:ext cx="609601" cy="762000"/>
          </a:xfrm>
          <a:prstGeom prst="line">
            <a:avLst/>
          </a:prstGeom>
          <a:ln w="38100">
            <a:solidFill>
              <a:srgbClr val="000000"/>
            </a:solidFill>
          </a:ln>
        </p:spPr>
        <p:txBody>
          <a:bodyPr lIns="45719" rIns="45719"/>
          <a:lstStyle/>
          <a:p>
            <a:pPr defTabSz="457200">
              <a:defRPr sz="1200">
                <a:latin typeface="+mn-lt"/>
                <a:ea typeface="+mn-ea"/>
                <a:cs typeface="+mn-cs"/>
                <a:sym typeface="Helvetica"/>
              </a:defRPr>
            </a:pPr>
            <a:endParaRPr/>
          </a:p>
        </p:txBody>
      </p:sp>
      <p:sp>
        <p:nvSpPr>
          <p:cNvPr id="311" name="Line"/>
          <p:cNvSpPr/>
          <p:nvPr/>
        </p:nvSpPr>
        <p:spPr>
          <a:xfrm>
            <a:off x="7962899" y="4356100"/>
            <a:ext cx="1828801" cy="685800"/>
          </a:xfrm>
          <a:prstGeom prst="line">
            <a:avLst/>
          </a:prstGeom>
          <a:ln w="38100">
            <a:solidFill>
              <a:srgbClr val="000000"/>
            </a:solidFill>
          </a:ln>
        </p:spPr>
        <p:txBody>
          <a:bodyPr lIns="45719" rIns="45719"/>
          <a:lstStyle/>
          <a:p>
            <a:pPr defTabSz="457200">
              <a:defRPr sz="1200">
                <a:latin typeface="+mn-lt"/>
                <a:ea typeface="+mn-ea"/>
                <a:cs typeface="+mn-cs"/>
                <a:sym typeface="Helvetica"/>
              </a:defRPr>
            </a:pPr>
            <a:endParaRPr/>
          </a:p>
        </p:txBody>
      </p:sp>
      <p:sp>
        <p:nvSpPr>
          <p:cNvPr id="312" name="Line"/>
          <p:cNvSpPr/>
          <p:nvPr/>
        </p:nvSpPr>
        <p:spPr>
          <a:xfrm flipH="1">
            <a:off x="10096500" y="2755899"/>
            <a:ext cx="228601" cy="838202"/>
          </a:xfrm>
          <a:prstGeom prst="line">
            <a:avLst/>
          </a:prstGeom>
          <a:ln w="38100">
            <a:solidFill>
              <a:srgbClr val="000000"/>
            </a:solidFill>
          </a:ln>
        </p:spPr>
        <p:txBody>
          <a:bodyPr lIns="45719" rIns="45719"/>
          <a:lstStyle/>
          <a:p>
            <a:pPr defTabSz="457200">
              <a:defRPr sz="1200">
                <a:latin typeface="+mn-lt"/>
                <a:ea typeface="+mn-ea"/>
                <a:cs typeface="+mn-cs"/>
                <a:sym typeface="Helvetica"/>
              </a:defRPr>
            </a:pPr>
            <a:endParaRPr/>
          </a:p>
        </p:txBody>
      </p:sp>
      <p:sp>
        <p:nvSpPr>
          <p:cNvPr id="313" name="Line"/>
          <p:cNvSpPr/>
          <p:nvPr/>
        </p:nvSpPr>
        <p:spPr>
          <a:xfrm flipV="1">
            <a:off x="9182099" y="3670300"/>
            <a:ext cx="762001" cy="457200"/>
          </a:xfrm>
          <a:prstGeom prst="line">
            <a:avLst/>
          </a:prstGeom>
          <a:ln w="38100">
            <a:solidFill>
              <a:srgbClr val="000000"/>
            </a:solidFill>
          </a:ln>
        </p:spPr>
        <p:txBody>
          <a:bodyPr lIns="45719" rIns="45719"/>
          <a:lstStyle/>
          <a:p>
            <a:pPr defTabSz="457200">
              <a:defRPr sz="1200">
                <a:latin typeface="+mn-lt"/>
                <a:ea typeface="+mn-ea"/>
                <a:cs typeface="+mn-cs"/>
                <a:sym typeface="Helvetica"/>
              </a:defRPr>
            </a:pPr>
            <a:endParaRPr/>
          </a:p>
        </p:txBody>
      </p:sp>
      <p:sp>
        <p:nvSpPr>
          <p:cNvPr id="314" name="Line"/>
          <p:cNvSpPr/>
          <p:nvPr/>
        </p:nvSpPr>
        <p:spPr>
          <a:xfrm>
            <a:off x="8572499" y="3365499"/>
            <a:ext cx="381001" cy="685802"/>
          </a:xfrm>
          <a:prstGeom prst="line">
            <a:avLst/>
          </a:prstGeom>
          <a:ln w="38100">
            <a:solidFill>
              <a:srgbClr val="000000"/>
            </a:solidFill>
          </a:ln>
        </p:spPr>
        <p:txBody>
          <a:bodyPr lIns="45719" rIns="45719"/>
          <a:lstStyle/>
          <a:p>
            <a:pPr defTabSz="457200">
              <a:defRPr sz="1200">
                <a:latin typeface="+mn-lt"/>
                <a:ea typeface="+mn-ea"/>
                <a:cs typeface="+mn-cs"/>
                <a:sym typeface="Helvetica"/>
              </a:defRPr>
            </a:pPr>
            <a:endParaRPr/>
          </a:p>
        </p:txBody>
      </p:sp>
      <p:sp>
        <p:nvSpPr>
          <p:cNvPr id="315" name="Graph"/>
          <p:cNvSpPr txBox="1">
            <a:spLocks noGrp="1"/>
          </p:cNvSpPr>
          <p:nvPr>
            <p:ph type="title"/>
          </p:nvPr>
        </p:nvSpPr>
        <p:spPr>
          <a:xfrm>
            <a:off x="838200" y="365125"/>
            <a:ext cx="10515600" cy="981354"/>
          </a:xfrm>
          <a:prstGeom prst="rect">
            <a:avLst/>
          </a:prstGeom>
        </p:spPr>
        <p:txBody>
          <a:bodyPr/>
          <a:lstStyle/>
          <a:p>
            <a:r>
              <a:t>Graph</a:t>
            </a:r>
          </a:p>
        </p:txBody>
      </p:sp>
      <p:sp>
        <p:nvSpPr>
          <p:cNvPr id="316" name="A graph is a structure that consists of a set of vertices and a set of edges between pairs of vertices…"/>
          <p:cNvSpPr txBox="1">
            <a:spLocks noGrp="1"/>
          </p:cNvSpPr>
          <p:nvPr>
            <p:ph type="body" idx="1"/>
          </p:nvPr>
        </p:nvSpPr>
        <p:spPr>
          <a:xfrm>
            <a:off x="838200" y="1647930"/>
            <a:ext cx="10515600" cy="4529033"/>
          </a:xfrm>
          <a:prstGeom prst="rect">
            <a:avLst/>
          </a:prstGeom>
        </p:spPr>
        <p:txBody>
          <a:bodyPr/>
          <a:lstStyle/>
          <a:p>
            <a:r>
              <a:t>A </a:t>
            </a:r>
            <a:r>
              <a:rPr>
                <a:solidFill>
                  <a:srgbClr val="CC0000"/>
                </a:solidFill>
              </a:rPr>
              <a:t>graph</a:t>
            </a:r>
            <a:r>
              <a:t> is a structure that consists of </a:t>
            </a:r>
            <a:r>
              <a:rPr>
                <a:solidFill>
                  <a:srgbClr val="CC0000"/>
                </a:solidFill>
              </a:rPr>
              <a:t>a set of vertices</a:t>
            </a:r>
            <a:r>
              <a:t> and </a:t>
            </a:r>
            <a:r>
              <a:rPr>
                <a:solidFill>
                  <a:srgbClr val="CC0000"/>
                </a:solidFill>
              </a:rPr>
              <a:t>a</a:t>
            </a:r>
            <a:r>
              <a:t> </a:t>
            </a:r>
            <a:r>
              <a:rPr>
                <a:solidFill>
                  <a:srgbClr val="CC0000"/>
                </a:solidFill>
              </a:rPr>
              <a:t>set of edges</a:t>
            </a:r>
            <a:r>
              <a:t> between pairs of vertices</a:t>
            </a:r>
          </a:p>
          <a:p>
            <a:r>
              <a:t>A graph is a pair </a:t>
            </a:r>
            <a:r>
              <a:rPr>
                <a:solidFill>
                  <a:srgbClr val="CC0000"/>
                </a:solidFill>
                <a:latin typeface="Times New Roman"/>
                <a:ea typeface="Times New Roman"/>
                <a:cs typeface="Times New Roman"/>
                <a:sym typeface="Times New Roman"/>
              </a:rPr>
              <a:t>(</a:t>
            </a:r>
            <a:r>
              <a:rPr b="1" i="1">
                <a:solidFill>
                  <a:srgbClr val="CC0000"/>
                </a:solidFill>
                <a:latin typeface="Times New Roman"/>
                <a:ea typeface="Times New Roman"/>
                <a:cs typeface="Times New Roman"/>
                <a:sym typeface="Times New Roman"/>
              </a:rPr>
              <a:t>V, E</a:t>
            </a:r>
            <a:r>
              <a:rPr>
                <a:solidFill>
                  <a:srgbClr val="CC0000"/>
                </a:solidFill>
                <a:latin typeface="Times New Roman"/>
                <a:ea typeface="Times New Roman"/>
                <a:cs typeface="Times New Roman"/>
                <a:sym typeface="Times New Roman"/>
              </a:rPr>
              <a:t>)</a:t>
            </a:r>
            <a:r>
              <a:rPr>
                <a:solidFill>
                  <a:srgbClr val="CC0000"/>
                </a:solidFill>
              </a:rPr>
              <a:t>,</a:t>
            </a:r>
            <a:r>
              <a:t> where</a:t>
            </a:r>
          </a:p>
          <a:p>
            <a:pPr lvl="1">
              <a:spcBef>
                <a:spcPts val="500"/>
              </a:spcBef>
              <a:buClr>
                <a:srgbClr val="CC0000"/>
              </a:buClr>
              <a:defRPr sz="2400"/>
            </a:pPr>
            <a:r>
              <a:rPr sz="2800" b="1" i="1">
                <a:solidFill>
                  <a:srgbClr val="CC0000"/>
                </a:solidFill>
                <a:latin typeface="Times New Roman"/>
                <a:ea typeface="Times New Roman"/>
                <a:cs typeface="Times New Roman"/>
                <a:sym typeface="Times New Roman"/>
              </a:rPr>
              <a:t>V</a:t>
            </a:r>
            <a:r>
              <a:rPr sz="2800"/>
              <a:t> is a set of </a:t>
            </a:r>
            <a:r>
              <a:rPr sz="2800" b="1">
                <a:solidFill>
                  <a:srgbClr val="44546A"/>
                </a:solidFill>
              </a:rPr>
              <a:t>vertices</a:t>
            </a:r>
          </a:p>
          <a:p>
            <a:pPr lvl="1">
              <a:spcBef>
                <a:spcPts val="500"/>
              </a:spcBef>
              <a:buClr>
                <a:srgbClr val="CC0000"/>
              </a:buClr>
              <a:defRPr sz="2400"/>
            </a:pPr>
            <a:r>
              <a:rPr sz="2800" b="1" i="1">
                <a:solidFill>
                  <a:srgbClr val="CC0000"/>
                </a:solidFill>
                <a:latin typeface="Times New Roman"/>
                <a:ea typeface="Times New Roman"/>
                <a:cs typeface="Times New Roman"/>
                <a:sym typeface="Times New Roman"/>
              </a:rPr>
              <a:t>E</a:t>
            </a:r>
            <a:r>
              <a:rPr sz="2800"/>
              <a:t> is a set of </a:t>
            </a:r>
            <a:r>
              <a:rPr sz="2800" b="1"/>
              <a:t>pairs of vertices</a:t>
            </a:r>
            <a:r>
              <a:rPr sz="2800"/>
              <a:t>, called </a:t>
            </a:r>
            <a:r>
              <a:rPr sz="2800" b="1">
                <a:solidFill>
                  <a:srgbClr val="44546A"/>
                </a:solidFill>
              </a:rPr>
              <a:t>edges</a:t>
            </a:r>
            <a:r>
              <a:rPr sz="2800">
                <a:solidFill>
                  <a:srgbClr val="44546A"/>
                </a:solidFill>
              </a:rPr>
              <a:t> </a:t>
            </a:r>
          </a:p>
          <a:p>
            <a:pPr marL="685800" lvl="1" indent="-228600">
              <a:spcBef>
                <a:spcPts val="500"/>
              </a:spcBef>
              <a:buClr>
                <a:srgbClr val="44546A"/>
              </a:buClr>
              <a:defRPr sz="2400"/>
            </a:pPr>
            <a:endParaRPr>
              <a:solidFill>
                <a:srgbClr val="44546A"/>
              </a:solidFill>
            </a:endParaRPr>
          </a:p>
          <a:p>
            <a:pPr>
              <a:buClr>
                <a:srgbClr val="44546A"/>
              </a:buClr>
            </a:pPr>
            <a:r>
              <a:rPr>
                <a:solidFill>
                  <a:srgbClr val="44546A"/>
                </a:solidFill>
              </a:rPr>
              <a:t>Example:</a:t>
            </a:r>
          </a:p>
          <a:p>
            <a:pPr lvl="1">
              <a:spcBef>
                <a:spcPts val="500"/>
              </a:spcBef>
              <a:buClr>
                <a:srgbClr val="44546A"/>
              </a:buClr>
              <a:defRPr sz="2400"/>
            </a:pPr>
            <a:r>
              <a:rPr sz="2800">
                <a:solidFill>
                  <a:srgbClr val="44546A"/>
                </a:solidFill>
              </a:rPr>
              <a:t>V = {A, B, C, D, E, F}</a:t>
            </a:r>
            <a:endParaRPr>
              <a:solidFill>
                <a:srgbClr val="44546A"/>
              </a:solidFill>
            </a:endParaRPr>
          </a:p>
          <a:p>
            <a:pPr lvl="1">
              <a:spcBef>
                <a:spcPts val="500"/>
              </a:spcBef>
              <a:buClr>
                <a:srgbClr val="44546A"/>
              </a:buClr>
              <a:defRPr sz="2400"/>
            </a:pPr>
            <a:r>
              <a:rPr sz="2800">
                <a:solidFill>
                  <a:srgbClr val="44546A"/>
                </a:solidFill>
              </a:rPr>
              <a:t>E = {(A,B), (A,C), (A,D), (C,D), (C,E), (D, F)}</a:t>
            </a:r>
          </a:p>
        </p:txBody>
      </p:sp>
      <p:grpSp>
        <p:nvGrpSpPr>
          <p:cNvPr id="319" name="Group"/>
          <p:cNvGrpSpPr/>
          <p:nvPr/>
        </p:nvGrpSpPr>
        <p:grpSpPr>
          <a:xfrm>
            <a:off x="8343900" y="3060700"/>
            <a:ext cx="381000" cy="381000"/>
            <a:chOff x="0" y="0"/>
            <a:chExt cx="381000" cy="381000"/>
          </a:xfrm>
        </p:grpSpPr>
        <p:sp>
          <p:nvSpPr>
            <p:cNvPr id="317" name="Circle"/>
            <p:cNvSpPr/>
            <p:nvPr/>
          </p:nvSpPr>
          <p:spPr>
            <a:xfrm>
              <a:off x="0" y="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18" name="E"/>
            <p:cNvSpPr txBox="1"/>
            <p:nvPr/>
          </p:nvSpPr>
          <p:spPr>
            <a:xfrm>
              <a:off x="55796" y="5080"/>
              <a:ext cx="215762"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r>
                <a:t>E</a:t>
              </a:r>
            </a:p>
          </p:txBody>
        </p:sp>
      </p:grpSp>
      <p:grpSp>
        <p:nvGrpSpPr>
          <p:cNvPr id="322" name="Group"/>
          <p:cNvGrpSpPr/>
          <p:nvPr/>
        </p:nvGrpSpPr>
        <p:grpSpPr>
          <a:xfrm>
            <a:off x="8877300" y="3975100"/>
            <a:ext cx="381000" cy="381000"/>
            <a:chOff x="0" y="0"/>
            <a:chExt cx="381000" cy="381000"/>
          </a:xfrm>
        </p:grpSpPr>
        <p:sp>
          <p:nvSpPr>
            <p:cNvPr id="320" name="Circle"/>
            <p:cNvSpPr/>
            <p:nvPr/>
          </p:nvSpPr>
          <p:spPr>
            <a:xfrm>
              <a:off x="0" y="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21" name="C"/>
            <p:cNvSpPr txBox="1"/>
            <p:nvPr/>
          </p:nvSpPr>
          <p:spPr>
            <a:xfrm>
              <a:off x="55796" y="5080"/>
              <a:ext cx="226031"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r>
                <a:t>C</a:t>
              </a:r>
            </a:p>
          </p:txBody>
        </p:sp>
      </p:grpSp>
      <p:grpSp>
        <p:nvGrpSpPr>
          <p:cNvPr id="325" name="Group"/>
          <p:cNvGrpSpPr/>
          <p:nvPr/>
        </p:nvGrpSpPr>
        <p:grpSpPr>
          <a:xfrm>
            <a:off x="7658100" y="4127500"/>
            <a:ext cx="381000" cy="381000"/>
            <a:chOff x="0" y="0"/>
            <a:chExt cx="381000" cy="381000"/>
          </a:xfrm>
        </p:grpSpPr>
        <p:sp>
          <p:nvSpPr>
            <p:cNvPr id="323" name="Circle"/>
            <p:cNvSpPr/>
            <p:nvPr/>
          </p:nvSpPr>
          <p:spPr>
            <a:xfrm>
              <a:off x="0" y="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24" name="B"/>
            <p:cNvSpPr txBox="1"/>
            <p:nvPr/>
          </p:nvSpPr>
          <p:spPr>
            <a:xfrm>
              <a:off x="55796" y="5080"/>
              <a:ext cx="228486"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r>
                <a:t>B</a:t>
              </a:r>
            </a:p>
          </p:txBody>
        </p:sp>
      </p:grpSp>
      <p:grpSp>
        <p:nvGrpSpPr>
          <p:cNvPr id="328" name="Group"/>
          <p:cNvGrpSpPr/>
          <p:nvPr/>
        </p:nvGrpSpPr>
        <p:grpSpPr>
          <a:xfrm>
            <a:off x="9867900" y="3441700"/>
            <a:ext cx="381000" cy="381000"/>
            <a:chOff x="0" y="0"/>
            <a:chExt cx="381000" cy="381000"/>
          </a:xfrm>
        </p:grpSpPr>
        <p:sp>
          <p:nvSpPr>
            <p:cNvPr id="326" name="Circle"/>
            <p:cNvSpPr/>
            <p:nvPr/>
          </p:nvSpPr>
          <p:spPr>
            <a:xfrm>
              <a:off x="0" y="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27" name="D"/>
            <p:cNvSpPr txBox="1"/>
            <p:nvPr/>
          </p:nvSpPr>
          <p:spPr>
            <a:xfrm>
              <a:off x="55796" y="5080"/>
              <a:ext cx="244783"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r>
                <a:t>D</a:t>
              </a:r>
            </a:p>
          </p:txBody>
        </p:sp>
      </p:grpSp>
      <p:grpSp>
        <p:nvGrpSpPr>
          <p:cNvPr id="331" name="Group"/>
          <p:cNvGrpSpPr/>
          <p:nvPr/>
        </p:nvGrpSpPr>
        <p:grpSpPr>
          <a:xfrm>
            <a:off x="9563100" y="4813300"/>
            <a:ext cx="381000" cy="381000"/>
            <a:chOff x="0" y="0"/>
            <a:chExt cx="381000" cy="381000"/>
          </a:xfrm>
        </p:grpSpPr>
        <p:sp>
          <p:nvSpPr>
            <p:cNvPr id="329" name="Circle"/>
            <p:cNvSpPr/>
            <p:nvPr/>
          </p:nvSpPr>
          <p:spPr>
            <a:xfrm>
              <a:off x="0" y="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30" name="A"/>
            <p:cNvSpPr txBox="1"/>
            <p:nvPr/>
          </p:nvSpPr>
          <p:spPr>
            <a:xfrm>
              <a:off x="55796" y="5080"/>
              <a:ext cx="236411"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r>
                <a:t>A</a:t>
              </a:r>
            </a:p>
          </p:txBody>
        </p:sp>
      </p:grpSp>
      <p:grpSp>
        <p:nvGrpSpPr>
          <p:cNvPr id="334" name="Group"/>
          <p:cNvGrpSpPr/>
          <p:nvPr/>
        </p:nvGrpSpPr>
        <p:grpSpPr>
          <a:xfrm>
            <a:off x="10172700" y="2451100"/>
            <a:ext cx="381000" cy="381000"/>
            <a:chOff x="0" y="0"/>
            <a:chExt cx="381000" cy="381000"/>
          </a:xfrm>
        </p:grpSpPr>
        <p:sp>
          <p:nvSpPr>
            <p:cNvPr id="332" name="Circle"/>
            <p:cNvSpPr/>
            <p:nvPr/>
          </p:nvSpPr>
          <p:spPr>
            <a:xfrm>
              <a:off x="0" y="0"/>
              <a:ext cx="381000" cy="381000"/>
            </a:xfrm>
            <a:prstGeom prst="ellipse">
              <a:avLst/>
            </a:prstGeom>
            <a:solidFill>
              <a:srgbClr val="E7E6E6"/>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333" name="F"/>
            <p:cNvSpPr txBox="1"/>
            <p:nvPr/>
          </p:nvSpPr>
          <p:spPr>
            <a:xfrm>
              <a:off x="55796" y="5080"/>
              <a:ext cx="209176"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p>
              <a:r>
                <a:t>F</a:t>
              </a:r>
            </a:p>
          </p:txBody>
        </p:sp>
      </p:grpSp>
      <p:sp>
        <p:nvSpPr>
          <p:cNvPr id="33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33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7</a:t>
            </a:fld>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 name="Depth-First Search: Example"/>
          <p:cNvSpPr txBox="1">
            <a:spLocks noGrp="1"/>
          </p:cNvSpPr>
          <p:nvPr>
            <p:ph type="title"/>
          </p:nvPr>
        </p:nvSpPr>
        <p:spPr>
          <a:xfrm>
            <a:off x="838200" y="365125"/>
            <a:ext cx="10515600" cy="981354"/>
          </a:xfrm>
          <a:prstGeom prst="rect">
            <a:avLst/>
          </a:prstGeom>
        </p:spPr>
        <p:txBody>
          <a:bodyPr/>
          <a:lstStyle/>
          <a:p>
            <a:r>
              <a:t>Depth-First Search: Example</a:t>
            </a:r>
          </a:p>
        </p:txBody>
      </p:sp>
      <p:grpSp>
        <p:nvGrpSpPr>
          <p:cNvPr id="4099" name="Group"/>
          <p:cNvGrpSpPr/>
          <p:nvPr/>
        </p:nvGrpSpPr>
        <p:grpSpPr>
          <a:xfrm>
            <a:off x="2667000" y="3657600"/>
            <a:ext cx="762000" cy="762000"/>
            <a:chOff x="0" y="0"/>
            <a:chExt cx="762000" cy="762000"/>
          </a:xfrm>
        </p:grpSpPr>
        <p:sp>
          <p:nvSpPr>
            <p:cNvPr id="4097"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098"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4102" name="Group"/>
          <p:cNvGrpSpPr/>
          <p:nvPr/>
        </p:nvGrpSpPr>
        <p:grpSpPr>
          <a:xfrm>
            <a:off x="4724400" y="2133600"/>
            <a:ext cx="762000" cy="762000"/>
            <a:chOff x="0" y="0"/>
            <a:chExt cx="762000" cy="762000"/>
          </a:xfrm>
        </p:grpSpPr>
        <p:sp>
          <p:nvSpPr>
            <p:cNvPr id="4100"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01"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4105" name="Group"/>
          <p:cNvGrpSpPr/>
          <p:nvPr/>
        </p:nvGrpSpPr>
        <p:grpSpPr>
          <a:xfrm>
            <a:off x="4724400" y="3657600"/>
            <a:ext cx="762000" cy="762000"/>
            <a:chOff x="0" y="0"/>
            <a:chExt cx="762000" cy="762000"/>
          </a:xfrm>
        </p:grpSpPr>
        <p:sp>
          <p:nvSpPr>
            <p:cNvPr id="410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04"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grpSp>
        <p:nvGrpSpPr>
          <p:cNvPr id="4108" name="Group"/>
          <p:cNvGrpSpPr/>
          <p:nvPr/>
        </p:nvGrpSpPr>
        <p:grpSpPr>
          <a:xfrm>
            <a:off x="6781800" y="3657600"/>
            <a:ext cx="762000" cy="762000"/>
            <a:chOff x="0" y="0"/>
            <a:chExt cx="762000" cy="762000"/>
          </a:xfrm>
        </p:grpSpPr>
        <p:sp>
          <p:nvSpPr>
            <p:cNvPr id="410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10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4111" name="Group"/>
          <p:cNvGrpSpPr/>
          <p:nvPr/>
        </p:nvGrpSpPr>
        <p:grpSpPr>
          <a:xfrm>
            <a:off x="8839200" y="2133600"/>
            <a:ext cx="762000" cy="762000"/>
            <a:chOff x="0" y="0"/>
            <a:chExt cx="762000" cy="762000"/>
          </a:xfrm>
        </p:grpSpPr>
        <p:sp>
          <p:nvSpPr>
            <p:cNvPr id="4109"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110"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grpSp>
        <p:nvGrpSpPr>
          <p:cNvPr id="4114" name="Group"/>
          <p:cNvGrpSpPr/>
          <p:nvPr/>
        </p:nvGrpSpPr>
        <p:grpSpPr>
          <a:xfrm>
            <a:off x="8839200" y="3657600"/>
            <a:ext cx="762000" cy="762000"/>
            <a:chOff x="0" y="0"/>
            <a:chExt cx="762000" cy="762000"/>
          </a:xfrm>
        </p:grpSpPr>
        <p:sp>
          <p:nvSpPr>
            <p:cNvPr id="4112"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113"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4182" name="Connection Line"/>
          <p:cNvSpPr/>
          <p:nvPr/>
        </p:nvSpPr>
        <p:spPr>
          <a:xfrm>
            <a:off x="3048000" y="2514600"/>
            <a:ext cx="1672590"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path>
            </a:pathLst>
          </a:custGeom>
          <a:ln w="139700">
            <a:solidFill>
              <a:srgbClr val="44546A"/>
            </a:solidFill>
          </a:ln>
        </p:spPr>
        <p:txBody>
          <a:bodyPr/>
          <a:lstStyle/>
          <a:p>
            <a:endParaRPr/>
          </a:p>
        </p:txBody>
      </p:sp>
      <p:sp>
        <p:nvSpPr>
          <p:cNvPr id="4183" name="Connection Line"/>
          <p:cNvSpPr/>
          <p:nvPr/>
        </p:nvSpPr>
        <p:spPr>
          <a:xfrm>
            <a:off x="3047999" y="2514599"/>
            <a:ext cx="1" cy="1128714"/>
          </a:xfrm>
          <a:custGeom>
            <a:avLst/>
            <a:gdLst/>
            <a:ahLst/>
            <a:cxnLst>
              <a:cxn ang="0">
                <a:pos x="wd2" y="hd2"/>
              </a:cxn>
              <a:cxn ang="5400000">
                <a:pos x="wd2" y="hd2"/>
              </a:cxn>
              <a:cxn ang="10800000">
                <a:pos x="wd2" y="hd2"/>
              </a:cxn>
              <a:cxn ang="16200000">
                <a:pos x="wd2" y="hd2"/>
              </a:cxn>
            </a:cxnLst>
            <a:rect l="0" t="0" r="r" b="b"/>
            <a:pathLst>
              <a:path w="16419" h="21600" extrusionOk="0">
                <a:moveTo>
                  <a:pt x="5619" y="21600"/>
                </a:moveTo>
                <a:cubicBezTo>
                  <a:pt x="-5181" y="14400"/>
                  <a:pt x="219" y="7200"/>
                  <a:pt x="16419" y="0"/>
                </a:cubicBezTo>
              </a:path>
            </a:pathLst>
          </a:custGeom>
          <a:ln w="139700">
            <a:solidFill>
              <a:srgbClr val="44546A"/>
            </a:solidFill>
          </a:ln>
        </p:spPr>
        <p:txBody>
          <a:bodyPr/>
          <a:lstStyle/>
          <a:p>
            <a:endParaRPr/>
          </a:p>
        </p:txBody>
      </p:sp>
      <p:sp>
        <p:nvSpPr>
          <p:cNvPr id="4184" name="Connection Line"/>
          <p:cNvSpPr/>
          <p:nvPr/>
        </p:nvSpPr>
        <p:spPr>
          <a:xfrm>
            <a:off x="5105400" y="2898774"/>
            <a:ext cx="0" cy="7556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139700">
            <a:solidFill>
              <a:srgbClr val="44546A"/>
            </a:solidFill>
          </a:ln>
        </p:spPr>
        <p:txBody>
          <a:bodyPr/>
          <a:lstStyle/>
          <a:p>
            <a:endParaRPr/>
          </a:p>
        </p:txBody>
      </p:sp>
      <p:sp>
        <p:nvSpPr>
          <p:cNvPr id="4185" name="Connection Line"/>
          <p:cNvSpPr/>
          <p:nvPr/>
        </p:nvSpPr>
        <p:spPr>
          <a:xfrm>
            <a:off x="5413973" y="2514599"/>
            <a:ext cx="1748827" cy="12954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39700">
            <a:solidFill>
              <a:srgbClr val="44546A"/>
            </a:solidFill>
          </a:ln>
        </p:spPr>
        <p:txBody>
          <a:bodyPr/>
          <a:lstStyle/>
          <a:p>
            <a:endParaRPr/>
          </a:p>
        </p:txBody>
      </p:sp>
      <p:sp>
        <p:nvSpPr>
          <p:cNvPr id="4186" name="Connection Line"/>
          <p:cNvSpPr/>
          <p:nvPr/>
        </p:nvSpPr>
        <p:spPr>
          <a:xfrm>
            <a:off x="5489575" y="4038600"/>
            <a:ext cx="12779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ln>
        </p:spPr>
        <p:txBody>
          <a:bodyPr/>
          <a:lstStyle/>
          <a:p>
            <a:endParaRPr/>
          </a:p>
        </p:txBody>
      </p:sp>
      <p:sp>
        <p:nvSpPr>
          <p:cNvPr id="4187" name="Connection Line"/>
          <p:cNvSpPr/>
          <p:nvPr/>
        </p:nvSpPr>
        <p:spPr>
          <a:xfrm>
            <a:off x="7162800" y="2514600"/>
            <a:ext cx="0" cy="1128713"/>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4188" name="Connection Line"/>
          <p:cNvSpPr/>
          <p:nvPr/>
        </p:nvSpPr>
        <p:spPr>
          <a:xfrm>
            <a:off x="7162799" y="2514600"/>
            <a:ext cx="1662114"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21600"/>
                  <a:pt x="14400" y="21600"/>
                  <a:pt x="21600" y="0"/>
                </a:cubicBezTo>
              </a:path>
            </a:pathLst>
          </a:custGeom>
          <a:ln w="28575">
            <a:solidFill>
              <a:srgbClr val="000000"/>
            </a:solidFill>
          </a:ln>
        </p:spPr>
        <p:txBody>
          <a:bodyPr/>
          <a:lstStyle/>
          <a:p>
            <a:endParaRPr/>
          </a:p>
        </p:txBody>
      </p:sp>
      <p:sp>
        <p:nvSpPr>
          <p:cNvPr id="4189" name="Connection Line"/>
          <p:cNvSpPr/>
          <p:nvPr/>
        </p:nvSpPr>
        <p:spPr>
          <a:xfrm>
            <a:off x="7558087" y="4038600"/>
            <a:ext cx="12668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39700">
            <a:solidFill>
              <a:srgbClr val="44546A"/>
            </a:solidFill>
          </a:ln>
        </p:spPr>
        <p:txBody>
          <a:bodyPr/>
          <a:lstStyle/>
          <a:p>
            <a:endParaRPr/>
          </a:p>
        </p:txBody>
      </p:sp>
      <p:sp>
        <p:nvSpPr>
          <p:cNvPr id="4190" name="Connection Line"/>
          <p:cNvSpPr/>
          <p:nvPr/>
        </p:nvSpPr>
        <p:spPr>
          <a:xfrm>
            <a:off x="9220200" y="2909887"/>
            <a:ext cx="0" cy="7334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39700">
            <a:solidFill>
              <a:srgbClr val="44546A"/>
            </a:solidFill>
          </a:ln>
        </p:spPr>
        <p:txBody>
          <a:bodyPr/>
          <a:lstStyle/>
          <a:p>
            <a:endParaRPr/>
          </a:p>
        </p:txBody>
      </p:sp>
      <p:sp>
        <p:nvSpPr>
          <p:cNvPr id="412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70</a:t>
            </a:fld>
            <a:endParaRPr/>
          </a:p>
        </p:txBody>
      </p:sp>
      <p:sp>
        <p:nvSpPr>
          <p:cNvPr id="412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126" name="Group"/>
          <p:cNvSpPr/>
          <p:nvPr/>
        </p:nvSpPr>
        <p:spPr>
          <a:xfrm>
            <a:off x="43316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127" name="Rectangle"/>
          <p:cNvSpPr/>
          <p:nvPr/>
        </p:nvSpPr>
        <p:spPr>
          <a:xfrm>
            <a:off x="501744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128" name="Group"/>
          <p:cNvSpPr/>
          <p:nvPr/>
        </p:nvSpPr>
        <p:spPr>
          <a:xfrm>
            <a:off x="5708799"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129" name="Group"/>
          <p:cNvSpPr/>
          <p:nvPr/>
        </p:nvSpPr>
        <p:spPr>
          <a:xfrm>
            <a:off x="639513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130" name="Group"/>
          <p:cNvSpPr/>
          <p:nvPr/>
        </p:nvSpPr>
        <p:spPr>
          <a:xfrm>
            <a:off x="7072957"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131" name="Group"/>
          <p:cNvSpPr/>
          <p:nvPr/>
        </p:nvSpPr>
        <p:spPr>
          <a:xfrm>
            <a:off x="7755035"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132" name="Group"/>
          <p:cNvSpPr/>
          <p:nvPr/>
        </p:nvSpPr>
        <p:spPr>
          <a:xfrm>
            <a:off x="8435168"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133" name="Group"/>
          <p:cNvSpPr/>
          <p:nvPr/>
        </p:nvSpPr>
        <p:spPr>
          <a:xfrm>
            <a:off x="9125692" y="5430718"/>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134" name="Stack…"/>
          <p:cNvSpPr txBox="1"/>
          <p:nvPr/>
        </p:nvSpPr>
        <p:spPr>
          <a:xfrm>
            <a:off x="3449386" y="5394164"/>
            <a:ext cx="919646"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Stack </a:t>
            </a:r>
          </a:p>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(LIFO)</a:t>
            </a:r>
          </a:p>
        </p:txBody>
      </p:sp>
      <p:sp>
        <p:nvSpPr>
          <p:cNvPr id="4135" name="r"/>
          <p:cNvSpPr txBox="1"/>
          <p:nvPr/>
        </p:nvSpPr>
        <p:spPr>
          <a:xfrm>
            <a:off x="2916854" y="1676400"/>
            <a:ext cx="262295"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r</a:t>
            </a:r>
          </a:p>
        </p:txBody>
      </p:sp>
      <p:sp>
        <p:nvSpPr>
          <p:cNvPr id="4136" name="s"/>
          <p:cNvSpPr txBox="1"/>
          <p:nvPr/>
        </p:nvSpPr>
        <p:spPr>
          <a:xfrm>
            <a:off x="4963141" y="1676400"/>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s</a:t>
            </a:r>
          </a:p>
        </p:txBody>
      </p:sp>
      <p:sp>
        <p:nvSpPr>
          <p:cNvPr id="4137" name="t"/>
          <p:cNvSpPr txBox="1"/>
          <p:nvPr/>
        </p:nvSpPr>
        <p:spPr>
          <a:xfrm>
            <a:off x="7032049" y="1676400"/>
            <a:ext cx="217052"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t</a:t>
            </a:r>
          </a:p>
        </p:txBody>
      </p:sp>
      <p:sp>
        <p:nvSpPr>
          <p:cNvPr id="4138" name="v"/>
          <p:cNvSpPr txBox="1"/>
          <p:nvPr/>
        </p:nvSpPr>
        <p:spPr>
          <a:xfrm>
            <a:off x="2895422" y="4419601"/>
            <a:ext cx="28452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v</a:t>
            </a:r>
          </a:p>
        </p:txBody>
      </p:sp>
      <p:sp>
        <p:nvSpPr>
          <p:cNvPr id="4139" name="w"/>
          <p:cNvSpPr txBox="1"/>
          <p:nvPr/>
        </p:nvSpPr>
        <p:spPr>
          <a:xfrm>
            <a:off x="4929704" y="4419601"/>
            <a:ext cx="375207"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w</a:t>
            </a:r>
          </a:p>
        </p:txBody>
      </p:sp>
      <p:sp>
        <p:nvSpPr>
          <p:cNvPr id="4140" name="x"/>
          <p:cNvSpPr txBox="1"/>
          <p:nvPr/>
        </p:nvSpPr>
        <p:spPr>
          <a:xfrm>
            <a:off x="7042468" y="4419601"/>
            <a:ext cx="307341"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x</a:t>
            </a:r>
          </a:p>
        </p:txBody>
      </p:sp>
      <p:sp>
        <p:nvSpPr>
          <p:cNvPr id="4141" name="y"/>
          <p:cNvSpPr txBox="1"/>
          <p:nvPr/>
        </p:nvSpPr>
        <p:spPr>
          <a:xfrm>
            <a:off x="9134297" y="4419601"/>
            <a:ext cx="28452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y</a:t>
            </a:r>
          </a:p>
        </p:txBody>
      </p:sp>
      <p:sp>
        <p:nvSpPr>
          <p:cNvPr id="4142" name="(Starting node)"/>
          <p:cNvSpPr txBox="1"/>
          <p:nvPr/>
        </p:nvSpPr>
        <p:spPr>
          <a:xfrm>
            <a:off x="3885643" y="1266718"/>
            <a:ext cx="2734430"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a:latin typeface="Times New Roman"/>
                <a:ea typeface="Times New Roman"/>
                <a:cs typeface="Times New Roman"/>
                <a:sym typeface="Times New Roman"/>
              </a:defRPr>
            </a:lvl1pPr>
          </a:lstStyle>
          <a:p>
            <a:pPr>
              <a:defRPr b="0" i="1">
                <a:latin typeface="Arial"/>
                <a:ea typeface="Arial"/>
                <a:cs typeface="Arial"/>
                <a:sym typeface="Arial"/>
              </a:defRPr>
            </a:pPr>
            <a:r>
              <a:rPr b="1" i="0">
                <a:latin typeface="Times New Roman"/>
                <a:ea typeface="Times New Roman"/>
                <a:cs typeface="Times New Roman"/>
                <a:sym typeface="Times New Roman"/>
              </a:rPr>
              <a:t>(Starting node)</a:t>
            </a:r>
          </a:p>
        </p:txBody>
      </p:sp>
      <p:sp>
        <p:nvSpPr>
          <p:cNvPr id="4143" name="Circle"/>
          <p:cNvSpPr/>
          <p:nvPr/>
        </p:nvSpPr>
        <p:spPr>
          <a:xfrm>
            <a:off x="2667000" y="2133600"/>
            <a:ext cx="762000" cy="762000"/>
          </a:xfrm>
          <a:prstGeom prst="ellipse">
            <a:avLst/>
          </a:prstGeom>
          <a:solidFill>
            <a:srgbClr val="FFFFFF"/>
          </a:solidFill>
          <a:ln w="12700">
            <a:solidFill>
              <a:schemeClr val="accent1"/>
            </a:solidFill>
            <a:miter/>
          </a:ln>
        </p:spPr>
        <p:txBody>
          <a:bodyPr lIns="45719" rIns="45719" anchor="ctr"/>
          <a:lstStyle/>
          <a:p>
            <a:endParaRPr/>
          </a:p>
        </p:txBody>
      </p:sp>
      <p:sp>
        <p:nvSpPr>
          <p:cNvPr id="4144" name="∞"/>
          <p:cNvSpPr txBox="1"/>
          <p:nvPr/>
        </p:nvSpPr>
        <p:spPr>
          <a:xfrm>
            <a:off x="2814855" y="2214879"/>
            <a:ext cx="466290" cy="59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lnSpc>
                <a:spcPct val="70000"/>
              </a:lnSpc>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nvGrpSpPr>
          <p:cNvPr id="4153" name="Group"/>
          <p:cNvGrpSpPr/>
          <p:nvPr/>
        </p:nvGrpSpPr>
        <p:grpSpPr>
          <a:xfrm>
            <a:off x="906171" y="1590737"/>
            <a:ext cx="834211" cy="2844648"/>
            <a:chOff x="0" y="0"/>
            <a:chExt cx="834209" cy="2844646"/>
          </a:xfrm>
        </p:grpSpPr>
        <p:sp>
          <p:nvSpPr>
            <p:cNvPr id="4145" name="Group"/>
            <p:cNvSpPr/>
            <p:nvPr/>
          </p:nvSpPr>
          <p:spPr>
            <a:xfrm>
              <a:off x="72209" y="558646"/>
              <a:ext cx="762001" cy="762001"/>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nvGrpSpPr>
            <p:cNvPr id="4148" name="Group"/>
            <p:cNvGrpSpPr/>
            <p:nvPr/>
          </p:nvGrpSpPr>
          <p:grpSpPr>
            <a:xfrm>
              <a:off x="72209" y="2082646"/>
              <a:ext cx="762001" cy="762001"/>
              <a:chOff x="0" y="0"/>
              <a:chExt cx="762000" cy="762000"/>
            </a:xfrm>
          </p:grpSpPr>
          <p:sp>
            <p:nvSpPr>
              <p:cNvPr id="4146" name="Circle"/>
              <p:cNvSpPr/>
              <p:nvPr/>
            </p:nvSpPr>
            <p:spPr>
              <a:xfrm>
                <a:off x="0" y="0"/>
                <a:ext cx="762000" cy="7620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147" name="∞"/>
              <p:cNvSpPr txBox="1"/>
              <p:nvPr/>
            </p:nvSpPr>
            <p:spPr>
              <a:xfrm>
                <a:off x="147855" y="81279"/>
                <a:ext cx="466290"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4191" name="Connection Line"/>
            <p:cNvSpPr/>
            <p:nvPr/>
          </p:nvSpPr>
          <p:spPr>
            <a:xfrm>
              <a:off x="453209" y="1326996"/>
              <a:ext cx="1" cy="7413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800" y="14400"/>
                    <a:pt x="10800" y="7200"/>
                    <a:pt x="21600" y="0"/>
                  </a:cubicBezTo>
                </a:path>
              </a:pathLst>
            </a:custGeom>
            <a:noFill/>
            <a:ln w="139700" cap="flat">
              <a:solidFill>
                <a:srgbClr val="44546A"/>
              </a:solidFill>
              <a:prstDash val="solid"/>
              <a:round/>
            </a:ln>
            <a:effectLst/>
          </p:spPr>
          <p:txBody>
            <a:bodyPr/>
            <a:lstStyle/>
            <a:p>
              <a:endParaRPr/>
            </a:p>
          </p:txBody>
        </p:sp>
        <p:sp>
          <p:nvSpPr>
            <p:cNvPr id="4150" name="a"/>
            <p:cNvSpPr txBox="1"/>
            <p:nvPr/>
          </p:nvSpPr>
          <p:spPr>
            <a:xfrm>
              <a:off x="157125" y="0"/>
              <a:ext cx="307341"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a</a:t>
              </a:r>
            </a:p>
          </p:txBody>
        </p:sp>
        <p:sp>
          <p:nvSpPr>
            <p:cNvPr id="4151" name="b"/>
            <p:cNvSpPr txBox="1"/>
            <p:nvPr/>
          </p:nvSpPr>
          <p:spPr>
            <a:xfrm>
              <a:off x="-1" y="1566223"/>
              <a:ext cx="307341"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b</a:t>
              </a:r>
            </a:p>
          </p:txBody>
        </p:sp>
        <p:sp>
          <p:nvSpPr>
            <p:cNvPr id="4152" name="∞"/>
            <p:cNvSpPr txBox="1"/>
            <p:nvPr/>
          </p:nvSpPr>
          <p:spPr>
            <a:xfrm>
              <a:off x="218957" y="713921"/>
              <a:ext cx="466289"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Symbol"/>
                  <a:ea typeface="Symbol"/>
                  <a:cs typeface="Symbol"/>
                  <a:sym typeface="Symbol"/>
                </a:defRPr>
              </a:lvl1pPr>
            </a:lstStyle>
            <a:p>
              <a:pPr>
                <a:defRPr sz="2000" i="1">
                  <a:solidFill>
                    <a:srgbClr val="000000"/>
                  </a:solidFill>
                  <a:latin typeface="Arial"/>
                  <a:ea typeface="Arial"/>
                  <a:cs typeface="Arial"/>
                  <a:sym typeface="Arial"/>
                </a:defRPr>
              </a:pPr>
              <a:r>
                <a:rPr sz="4000" i="0">
                  <a:solidFill>
                    <a:schemeClr val="accent1"/>
                  </a:solidFill>
                  <a:latin typeface="Symbol"/>
                  <a:ea typeface="Symbol"/>
                  <a:cs typeface="Symbol"/>
                  <a:sym typeface="Symbol"/>
                </a:rPr>
                <a:t>¥</a:t>
              </a:r>
            </a:p>
          </p:txBody>
        </p:sp>
      </p:grpSp>
      <p:sp>
        <p:nvSpPr>
          <p:cNvPr id="4154" name="Circle"/>
          <p:cNvSpPr/>
          <p:nvPr/>
        </p:nvSpPr>
        <p:spPr>
          <a:xfrm>
            <a:off x="6781800" y="2133600"/>
            <a:ext cx="762000" cy="7620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sp>
        <p:nvSpPr>
          <p:cNvPr id="4155" name="∞"/>
          <p:cNvSpPr/>
          <p:nvPr/>
        </p:nvSpPr>
        <p:spPr>
          <a:xfrm>
            <a:off x="6932831" y="2208529"/>
            <a:ext cx="478989" cy="612141"/>
          </a:xfrm>
          <a:prstGeom prst="rect">
            <a:avLst/>
          </a:prstGeom>
          <a:ln w="12700">
            <a:solidFill>
              <a:schemeClr val="accent1"/>
            </a:solidFill>
            <a:miter/>
          </a:ln>
          <a:extLst>
            <a:ext uri="{C572A759-6A51-4108-AA02-DFA0A04FC94B}">
              <ma14:wrappingTextBoxFlag xmlns:ma14="http://schemas.microsoft.com/office/mac/drawingml/2011/main" xmlns="" val="1"/>
            </a:ext>
          </a:extLst>
        </p:spPr>
        <p:txBody>
          <a:bodyPr wrap="none" lIns="45719" rIns="45719" anchor="ctr">
            <a:spAutoFit/>
          </a:bodyPr>
          <a:lstStyle>
            <a:lvl1pPr>
              <a:defRPr sz="4000">
                <a:solidFill>
                  <a:schemeClr val="accent1"/>
                </a:solidFill>
                <a:latin typeface="Symbol"/>
                <a:ea typeface="Symbol"/>
                <a:cs typeface="Symbol"/>
                <a:sym typeface="Symbol"/>
              </a:defRPr>
            </a:lvl1pPr>
          </a:lstStyle>
          <a:p>
            <a:pPr>
              <a:defRPr sz="1800">
                <a:solidFill>
                  <a:srgbClr val="000000"/>
                </a:solidFill>
                <a:latin typeface="Calibri"/>
                <a:ea typeface="Calibri"/>
                <a:cs typeface="Calibri"/>
                <a:sym typeface="Calibri"/>
              </a:defRPr>
            </a:pPr>
            <a:r>
              <a:rPr sz="4000">
                <a:solidFill>
                  <a:schemeClr val="accent1"/>
                </a:solidFill>
                <a:latin typeface="Symbol"/>
                <a:ea typeface="Symbol"/>
                <a:cs typeface="Symbol"/>
                <a:sym typeface="Symbol"/>
              </a:rPr>
              <a:t>¥</a:t>
            </a:r>
          </a:p>
        </p:txBody>
      </p:sp>
      <p:grpSp>
        <p:nvGrpSpPr>
          <p:cNvPr id="4158" name="Group"/>
          <p:cNvGrpSpPr/>
          <p:nvPr/>
        </p:nvGrpSpPr>
        <p:grpSpPr>
          <a:xfrm>
            <a:off x="6784975" y="2133600"/>
            <a:ext cx="762000" cy="762000"/>
            <a:chOff x="0" y="0"/>
            <a:chExt cx="762000" cy="762000"/>
          </a:xfrm>
        </p:grpSpPr>
        <p:sp>
          <p:nvSpPr>
            <p:cNvPr id="415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57"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4161" name="Group"/>
          <p:cNvGrpSpPr/>
          <p:nvPr/>
        </p:nvGrpSpPr>
        <p:grpSpPr>
          <a:xfrm>
            <a:off x="6791325" y="3657600"/>
            <a:ext cx="762000" cy="762000"/>
            <a:chOff x="0" y="0"/>
            <a:chExt cx="762000" cy="762000"/>
          </a:xfrm>
        </p:grpSpPr>
        <p:sp>
          <p:nvSpPr>
            <p:cNvPr id="415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60" name="3"/>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3</a:t>
              </a:r>
            </a:p>
          </p:txBody>
        </p:sp>
      </p:grpSp>
      <p:grpSp>
        <p:nvGrpSpPr>
          <p:cNvPr id="4164" name="Group"/>
          <p:cNvGrpSpPr/>
          <p:nvPr/>
        </p:nvGrpSpPr>
        <p:grpSpPr>
          <a:xfrm>
            <a:off x="8858250" y="3657600"/>
            <a:ext cx="762001" cy="762000"/>
            <a:chOff x="0" y="0"/>
            <a:chExt cx="762000" cy="762000"/>
          </a:xfrm>
        </p:grpSpPr>
        <p:sp>
          <p:nvSpPr>
            <p:cNvPr id="4162"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63" name="4"/>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4</a:t>
              </a:r>
            </a:p>
          </p:txBody>
        </p:sp>
      </p:grpSp>
      <p:grpSp>
        <p:nvGrpSpPr>
          <p:cNvPr id="4167" name="Group"/>
          <p:cNvGrpSpPr/>
          <p:nvPr/>
        </p:nvGrpSpPr>
        <p:grpSpPr>
          <a:xfrm>
            <a:off x="8839200" y="2121039"/>
            <a:ext cx="762000" cy="762001"/>
            <a:chOff x="0" y="0"/>
            <a:chExt cx="762000" cy="762000"/>
          </a:xfrm>
        </p:grpSpPr>
        <p:sp>
          <p:nvSpPr>
            <p:cNvPr id="4165"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66" name="5"/>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5</a:t>
              </a:r>
            </a:p>
          </p:txBody>
        </p:sp>
      </p:grpSp>
      <p:sp>
        <p:nvSpPr>
          <p:cNvPr id="4168" name="z"/>
          <p:cNvSpPr txBox="1"/>
          <p:nvPr/>
        </p:nvSpPr>
        <p:spPr>
          <a:xfrm>
            <a:off x="9145409" y="1468001"/>
            <a:ext cx="262296" cy="5440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z</a:t>
            </a:r>
          </a:p>
        </p:txBody>
      </p:sp>
      <p:grpSp>
        <p:nvGrpSpPr>
          <p:cNvPr id="4171" name="Group"/>
          <p:cNvGrpSpPr/>
          <p:nvPr/>
        </p:nvGrpSpPr>
        <p:grpSpPr>
          <a:xfrm>
            <a:off x="2637236" y="2121039"/>
            <a:ext cx="762001" cy="762001"/>
            <a:chOff x="0" y="0"/>
            <a:chExt cx="762000" cy="762000"/>
          </a:xfrm>
        </p:grpSpPr>
        <p:sp>
          <p:nvSpPr>
            <p:cNvPr id="416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7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
        <p:nvSpPr>
          <p:cNvPr id="4172" name="Rectangle"/>
          <p:cNvSpPr/>
          <p:nvPr/>
        </p:nvSpPr>
        <p:spPr>
          <a:xfrm>
            <a:off x="5702300" y="5430718"/>
            <a:ext cx="685800"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grpSp>
        <p:nvGrpSpPr>
          <p:cNvPr id="4175" name="Group"/>
          <p:cNvGrpSpPr/>
          <p:nvPr/>
        </p:nvGrpSpPr>
        <p:grpSpPr>
          <a:xfrm>
            <a:off x="2670175" y="3657600"/>
            <a:ext cx="762000" cy="762000"/>
            <a:chOff x="0" y="0"/>
            <a:chExt cx="762000" cy="762000"/>
          </a:xfrm>
        </p:grpSpPr>
        <p:sp>
          <p:nvSpPr>
            <p:cNvPr id="4173"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74" name="2"/>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2</a:t>
              </a:r>
            </a:p>
          </p:txBody>
        </p:sp>
      </p:grpSp>
      <p:grpSp>
        <p:nvGrpSpPr>
          <p:cNvPr id="4178" name="Group"/>
          <p:cNvGrpSpPr/>
          <p:nvPr/>
        </p:nvGrpSpPr>
        <p:grpSpPr>
          <a:xfrm>
            <a:off x="941785" y="2133600"/>
            <a:ext cx="762001" cy="762000"/>
            <a:chOff x="0" y="0"/>
            <a:chExt cx="762000" cy="762000"/>
          </a:xfrm>
        </p:grpSpPr>
        <p:sp>
          <p:nvSpPr>
            <p:cNvPr id="4176"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77" name="0"/>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0</a:t>
              </a:r>
            </a:p>
          </p:txBody>
        </p:sp>
      </p:grpSp>
      <p:grpSp>
        <p:nvGrpSpPr>
          <p:cNvPr id="4181" name="Group"/>
          <p:cNvGrpSpPr/>
          <p:nvPr/>
        </p:nvGrpSpPr>
        <p:grpSpPr>
          <a:xfrm>
            <a:off x="1051720" y="3682720"/>
            <a:ext cx="762001" cy="762001"/>
            <a:chOff x="0" y="0"/>
            <a:chExt cx="762000" cy="762000"/>
          </a:xfrm>
        </p:grpSpPr>
        <p:sp>
          <p:nvSpPr>
            <p:cNvPr id="4179" name="Circle"/>
            <p:cNvSpPr/>
            <p:nvPr/>
          </p:nvSpPr>
          <p:spPr>
            <a:xfrm>
              <a:off x="0" y="0"/>
              <a:ext cx="762000" cy="7620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180" name="1"/>
            <p:cNvSpPr txBox="1"/>
            <p:nvPr/>
          </p:nvSpPr>
          <p:spPr>
            <a:xfrm>
              <a:off x="201930" y="47620"/>
              <a:ext cx="358141" cy="66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4000">
                  <a:solidFill>
                    <a:schemeClr val="accent1"/>
                  </a:solidFill>
                  <a:latin typeface="Times New Roman"/>
                  <a:ea typeface="Times New Roman"/>
                  <a:cs typeface="Times New Roman"/>
                  <a:sym typeface="Times New Roman"/>
                </a:defRPr>
              </a:lvl1pPr>
            </a:lstStyle>
            <a:p>
              <a:pPr>
                <a:defRPr sz="2000" i="1">
                  <a:solidFill>
                    <a:srgbClr val="000000"/>
                  </a:solidFill>
                  <a:latin typeface="Arial"/>
                  <a:ea typeface="Arial"/>
                  <a:cs typeface="Arial"/>
                  <a:sym typeface="Arial"/>
                </a:defRPr>
              </a:pPr>
              <a:r>
                <a:rPr sz="4000" i="0">
                  <a:solidFill>
                    <a:schemeClr val="accent1"/>
                  </a:solidFill>
                  <a:latin typeface="Times New Roman"/>
                  <a:ea typeface="Times New Roman"/>
                  <a:cs typeface="Times New Roman"/>
                  <a:sym typeface="Times New Roman"/>
                </a:rPr>
                <a:t>1</a:t>
              </a:r>
            </a:p>
          </p:txBody>
        </p:sp>
      </p:gr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3"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194" name="Depth-First Search"/>
          <p:cNvSpPr txBox="1">
            <a:spLocks noGrp="1"/>
          </p:cNvSpPr>
          <p:nvPr>
            <p:ph type="title"/>
          </p:nvPr>
        </p:nvSpPr>
        <p:spPr>
          <a:xfrm>
            <a:off x="838200" y="365125"/>
            <a:ext cx="10515600" cy="981354"/>
          </a:xfrm>
          <a:prstGeom prst="rect">
            <a:avLst/>
          </a:prstGeom>
        </p:spPr>
        <p:txBody>
          <a:bodyPr/>
          <a:lstStyle/>
          <a:p>
            <a:r>
              <a:t>Depth-First Search</a:t>
            </a:r>
          </a:p>
        </p:txBody>
      </p:sp>
      <p:sp>
        <p:nvSpPr>
          <p:cNvPr id="4195" name="Depth-first search is another strategy for exploring a graph…"/>
          <p:cNvSpPr txBox="1">
            <a:spLocks noGrp="1"/>
          </p:cNvSpPr>
          <p:nvPr>
            <p:ph type="body" sz="half" idx="1"/>
          </p:nvPr>
        </p:nvSpPr>
        <p:spPr>
          <a:xfrm>
            <a:off x="838200" y="1153266"/>
            <a:ext cx="10515600" cy="2411317"/>
          </a:xfrm>
          <a:prstGeom prst="rect">
            <a:avLst/>
          </a:prstGeom>
        </p:spPr>
        <p:txBody>
          <a:bodyPr/>
          <a:lstStyle/>
          <a:p>
            <a:pPr>
              <a:buClr>
                <a:srgbClr val="44546A"/>
              </a:buClr>
            </a:pPr>
            <a:r>
              <a:rPr i="1">
                <a:solidFill>
                  <a:srgbClr val="44546A"/>
                </a:solidFill>
              </a:rPr>
              <a:t>Depth-first search</a:t>
            </a:r>
            <a:r>
              <a:t> is another strategy for exploring a graph</a:t>
            </a:r>
          </a:p>
          <a:p>
            <a:pPr marL="685800" lvl="1" indent="-228600">
              <a:spcBef>
                <a:spcPts val="500"/>
              </a:spcBef>
              <a:defRPr sz="2400"/>
            </a:pPr>
            <a:r>
              <a:t>Explore “</a:t>
            </a:r>
            <a:r>
              <a:rPr b="1"/>
              <a:t>deeper</a:t>
            </a:r>
            <a:r>
              <a:t>” in the graph whenever possible</a:t>
            </a:r>
          </a:p>
          <a:p>
            <a:pPr marL="685800" lvl="1" indent="-228600">
              <a:spcBef>
                <a:spcPts val="500"/>
              </a:spcBef>
              <a:defRPr sz="2400"/>
            </a:pPr>
            <a:r>
              <a:t>Edges are explored out of the most recently discovered vertex </a:t>
            </a:r>
            <a:r>
              <a:rPr i="1"/>
              <a:t>v</a:t>
            </a:r>
            <a:r>
              <a:t> that still has unexplored edges</a:t>
            </a:r>
          </a:p>
          <a:p>
            <a:pPr marL="685800" lvl="1" indent="-228600">
              <a:spcBef>
                <a:spcPts val="500"/>
              </a:spcBef>
              <a:defRPr sz="2400"/>
            </a:pPr>
            <a:r>
              <a:t>When all of </a:t>
            </a:r>
            <a:r>
              <a:rPr i="1"/>
              <a:t>v</a:t>
            </a:r>
            <a:r>
              <a:t>’s edges have been explored, backtrack to the vertex from which </a:t>
            </a:r>
            <a:r>
              <a:rPr i="1"/>
              <a:t>v</a:t>
            </a:r>
            <a:r>
              <a:t> was discovered</a:t>
            </a:r>
          </a:p>
        </p:txBody>
      </p:sp>
      <p:sp>
        <p:nvSpPr>
          <p:cNvPr id="4196"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197"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71</a:t>
            </a:fld>
            <a:endParaRPr/>
          </a:p>
        </p:txBody>
      </p:sp>
      <p:pic>
        <p:nvPicPr>
          <p:cNvPr id="4198" name="Image" descr="Image"/>
          <p:cNvPicPr>
            <a:picLocks noChangeAspect="1"/>
          </p:cNvPicPr>
          <p:nvPr/>
        </p:nvPicPr>
        <p:blipFill>
          <a:blip r:embed="rId2">
            <a:extLst/>
          </a:blip>
          <a:stretch>
            <a:fillRect/>
          </a:stretch>
        </p:blipFill>
        <p:spPr>
          <a:xfrm>
            <a:off x="4148987" y="3331003"/>
            <a:ext cx="7445721" cy="3303383"/>
          </a:xfrm>
          <a:prstGeom prst="rect">
            <a:avLst/>
          </a:prstGeom>
          <a:ln w="12700">
            <a:miter lim="400000"/>
          </a:ln>
        </p:spPr>
      </p:pic>
      <p:sp>
        <p:nvSpPr>
          <p:cNvPr id="4199" name="Which direction to go first?"/>
          <p:cNvSpPr txBox="1"/>
          <p:nvPr/>
        </p:nvSpPr>
        <p:spPr>
          <a:xfrm>
            <a:off x="777013" y="4799017"/>
            <a:ext cx="2674105" cy="370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b="1"/>
            </a:lvl1pPr>
          </a:lstStyle>
          <a:p>
            <a:r>
              <a:t>Which direction to go first?</a:t>
            </a:r>
          </a:p>
        </p:txBody>
      </p:sp>
      <p:sp>
        <p:nvSpPr>
          <p:cNvPr id="4200" name="Line"/>
          <p:cNvSpPr/>
          <p:nvPr/>
        </p:nvSpPr>
        <p:spPr>
          <a:xfrm flipV="1">
            <a:off x="2365635" y="4370044"/>
            <a:ext cx="1695368" cy="507025"/>
          </a:xfrm>
          <a:prstGeom prst="line">
            <a:avLst/>
          </a:prstGeom>
          <a:ln w="127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203" name="DFS Example"/>
          <p:cNvSpPr txBox="1">
            <a:spLocks noGrp="1"/>
          </p:cNvSpPr>
          <p:nvPr>
            <p:ph type="title"/>
          </p:nvPr>
        </p:nvSpPr>
        <p:spPr>
          <a:xfrm>
            <a:off x="838200" y="365125"/>
            <a:ext cx="10515600" cy="981354"/>
          </a:xfrm>
          <a:prstGeom prst="rect">
            <a:avLst/>
          </a:prstGeom>
        </p:spPr>
        <p:txBody>
          <a:bodyPr/>
          <a:lstStyle/>
          <a:p>
            <a:r>
              <a:t>DFS Example</a:t>
            </a:r>
          </a:p>
        </p:txBody>
      </p:sp>
      <p:sp>
        <p:nvSpPr>
          <p:cNvPr id="4204" name="Oval"/>
          <p:cNvSpPr/>
          <p:nvPr/>
        </p:nvSpPr>
        <p:spPr>
          <a:xfrm>
            <a:off x="3048000" y="2362200"/>
            <a:ext cx="1066800" cy="685800"/>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4205" name="Oval"/>
          <p:cNvSpPr/>
          <p:nvPr/>
        </p:nvSpPr>
        <p:spPr>
          <a:xfrm>
            <a:off x="5715000" y="2362200"/>
            <a:ext cx="1066800" cy="685800"/>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4206" name="Oval"/>
          <p:cNvSpPr/>
          <p:nvPr/>
        </p:nvSpPr>
        <p:spPr>
          <a:xfrm>
            <a:off x="8382000" y="2362200"/>
            <a:ext cx="1066800" cy="685800"/>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4207" name="Oval"/>
          <p:cNvSpPr/>
          <p:nvPr/>
        </p:nvSpPr>
        <p:spPr>
          <a:xfrm>
            <a:off x="8382000" y="4724400"/>
            <a:ext cx="1066800" cy="685800"/>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4208" name="Oval"/>
          <p:cNvSpPr/>
          <p:nvPr/>
        </p:nvSpPr>
        <p:spPr>
          <a:xfrm>
            <a:off x="5715000" y="4724400"/>
            <a:ext cx="1066800" cy="685800"/>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4209" name="Oval"/>
          <p:cNvSpPr/>
          <p:nvPr/>
        </p:nvSpPr>
        <p:spPr>
          <a:xfrm>
            <a:off x="3048000" y="4724400"/>
            <a:ext cx="1066800" cy="685800"/>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4210" name="Oval"/>
          <p:cNvSpPr/>
          <p:nvPr/>
        </p:nvSpPr>
        <p:spPr>
          <a:xfrm>
            <a:off x="1752600" y="3505200"/>
            <a:ext cx="1066800" cy="685800"/>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sp>
        <p:nvSpPr>
          <p:cNvPr id="4211" name="Oval"/>
          <p:cNvSpPr/>
          <p:nvPr/>
        </p:nvSpPr>
        <p:spPr>
          <a:xfrm>
            <a:off x="7086600" y="3505200"/>
            <a:ext cx="1066800" cy="685800"/>
          </a:xfrm>
          <a:prstGeom prst="ellipse">
            <a:avLst/>
          </a:prstGeom>
          <a:ln w="28575">
            <a:solidFill>
              <a:srgbClr val="000000"/>
            </a:solidFill>
          </a:ln>
        </p:spPr>
        <p:txBody>
          <a:bodyPr lIns="45719" rIns="45719" anchor="ctr"/>
          <a:lstStyle/>
          <a:p>
            <a:pPr algn="ctr">
              <a:defRPr sz="2800" b="1">
                <a:solidFill>
                  <a:schemeClr val="accent1"/>
                </a:solidFill>
                <a:latin typeface="Times New Roman"/>
                <a:ea typeface="Times New Roman"/>
                <a:cs typeface="Times New Roman"/>
                <a:sym typeface="Times New Roman"/>
              </a:defRPr>
            </a:pPr>
            <a:endParaRPr/>
          </a:p>
        </p:txBody>
      </p:sp>
      <p:cxnSp>
        <p:nvCxnSpPr>
          <p:cNvPr id="4212" name="Connection Line"/>
          <p:cNvCxnSpPr>
            <a:stCxn id="4204" idx="0"/>
            <a:endCxn id="4210" idx="0"/>
          </p:cNvCxnSpPr>
          <p:nvPr/>
        </p:nvCxnSpPr>
        <p:spPr>
          <a:xfrm flipH="1">
            <a:off x="2286000" y="2705100"/>
            <a:ext cx="1295400" cy="1143000"/>
          </a:xfrm>
          <a:prstGeom prst="straightConnector1">
            <a:avLst/>
          </a:prstGeom>
          <a:ln w="28575">
            <a:solidFill>
              <a:srgbClr val="000000"/>
            </a:solidFill>
            <a:tailEnd type="triangle"/>
          </a:ln>
        </p:spPr>
      </p:cxnSp>
      <p:cxnSp>
        <p:nvCxnSpPr>
          <p:cNvPr id="4213" name="Connection Line"/>
          <p:cNvCxnSpPr>
            <a:stCxn id="4210" idx="0"/>
            <a:endCxn id="4209" idx="0"/>
          </p:cNvCxnSpPr>
          <p:nvPr/>
        </p:nvCxnSpPr>
        <p:spPr>
          <a:xfrm>
            <a:off x="2286000" y="3848100"/>
            <a:ext cx="1295400" cy="1219200"/>
          </a:xfrm>
          <a:prstGeom prst="straightConnector1">
            <a:avLst/>
          </a:prstGeom>
          <a:ln w="28575">
            <a:solidFill>
              <a:srgbClr val="000000"/>
            </a:solidFill>
            <a:tailEnd type="triangle"/>
          </a:ln>
        </p:spPr>
      </p:cxnSp>
      <p:cxnSp>
        <p:nvCxnSpPr>
          <p:cNvPr id="4214" name="Connection Line"/>
          <p:cNvCxnSpPr>
            <a:stCxn id="4210" idx="0"/>
            <a:endCxn id="4208" idx="0"/>
          </p:cNvCxnSpPr>
          <p:nvPr/>
        </p:nvCxnSpPr>
        <p:spPr>
          <a:xfrm>
            <a:off x="2286000" y="3848100"/>
            <a:ext cx="3962400" cy="1219200"/>
          </a:xfrm>
          <a:prstGeom prst="straightConnector1">
            <a:avLst/>
          </a:prstGeom>
          <a:ln w="28575">
            <a:solidFill>
              <a:srgbClr val="000000"/>
            </a:solidFill>
            <a:tailEnd type="triangle"/>
          </a:ln>
        </p:spPr>
      </p:cxnSp>
      <p:cxnSp>
        <p:nvCxnSpPr>
          <p:cNvPr id="4215" name="Connection Line"/>
          <p:cNvCxnSpPr>
            <a:stCxn id="4208" idx="0"/>
            <a:endCxn id="4209" idx="0"/>
          </p:cNvCxnSpPr>
          <p:nvPr/>
        </p:nvCxnSpPr>
        <p:spPr>
          <a:xfrm flipH="1">
            <a:off x="3581400" y="5067300"/>
            <a:ext cx="2667000" cy="0"/>
          </a:xfrm>
          <a:prstGeom prst="straightConnector1">
            <a:avLst/>
          </a:prstGeom>
          <a:ln w="28575">
            <a:solidFill>
              <a:srgbClr val="000000"/>
            </a:solidFill>
            <a:tailEnd type="triangle"/>
          </a:ln>
        </p:spPr>
      </p:cxnSp>
      <p:cxnSp>
        <p:nvCxnSpPr>
          <p:cNvPr id="4216" name="Connection Line"/>
          <p:cNvCxnSpPr>
            <a:stCxn id="4209" idx="0"/>
            <a:endCxn id="4204" idx="0"/>
          </p:cNvCxnSpPr>
          <p:nvPr/>
        </p:nvCxnSpPr>
        <p:spPr>
          <a:xfrm flipV="1">
            <a:off x="3581400" y="2705100"/>
            <a:ext cx="0" cy="2362200"/>
          </a:xfrm>
          <a:prstGeom prst="straightConnector1">
            <a:avLst/>
          </a:prstGeom>
          <a:ln w="28575">
            <a:solidFill>
              <a:srgbClr val="000000"/>
            </a:solidFill>
            <a:tailEnd type="triangle"/>
          </a:ln>
        </p:spPr>
      </p:cxnSp>
      <p:cxnSp>
        <p:nvCxnSpPr>
          <p:cNvPr id="4217" name="Connection Line"/>
          <p:cNvCxnSpPr>
            <a:stCxn id="4204" idx="0"/>
            <a:endCxn id="4208" idx="0"/>
          </p:cNvCxnSpPr>
          <p:nvPr/>
        </p:nvCxnSpPr>
        <p:spPr>
          <a:xfrm>
            <a:off x="3581400" y="2705100"/>
            <a:ext cx="2667000" cy="2362200"/>
          </a:xfrm>
          <a:prstGeom prst="straightConnector1">
            <a:avLst/>
          </a:prstGeom>
          <a:ln w="28575">
            <a:solidFill>
              <a:srgbClr val="000000"/>
            </a:solidFill>
            <a:tailEnd type="triangle"/>
          </a:ln>
        </p:spPr>
      </p:cxnSp>
      <p:cxnSp>
        <p:nvCxnSpPr>
          <p:cNvPr id="4218" name="Connection Line"/>
          <p:cNvCxnSpPr>
            <a:stCxn id="4205" idx="0"/>
            <a:endCxn id="4208" idx="0"/>
          </p:cNvCxnSpPr>
          <p:nvPr/>
        </p:nvCxnSpPr>
        <p:spPr>
          <a:xfrm>
            <a:off x="6248400" y="2705100"/>
            <a:ext cx="0" cy="2362200"/>
          </a:xfrm>
          <a:prstGeom prst="straightConnector1">
            <a:avLst/>
          </a:prstGeom>
          <a:ln w="28575">
            <a:solidFill>
              <a:srgbClr val="000000"/>
            </a:solidFill>
            <a:tailEnd type="triangle"/>
          </a:ln>
        </p:spPr>
      </p:cxnSp>
      <p:cxnSp>
        <p:nvCxnSpPr>
          <p:cNvPr id="4219" name="Connection Line"/>
          <p:cNvCxnSpPr>
            <a:stCxn id="4204" idx="0"/>
            <a:endCxn id="4205" idx="0"/>
          </p:cNvCxnSpPr>
          <p:nvPr/>
        </p:nvCxnSpPr>
        <p:spPr>
          <a:xfrm>
            <a:off x="3581400" y="2705100"/>
            <a:ext cx="2667000" cy="0"/>
          </a:xfrm>
          <a:prstGeom prst="straightConnector1">
            <a:avLst/>
          </a:prstGeom>
          <a:ln w="28575">
            <a:solidFill>
              <a:srgbClr val="000000"/>
            </a:solidFill>
            <a:tailEnd type="triangle"/>
          </a:ln>
        </p:spPr>
      </p:cxnSp>
      <p:cxnSp>
        <p:nvCxnSpPr>
          <p:cNvPr id="4220" name="Connection Line"/>
          <p:cNvCxnSpPr>
            <a:stCxn id="4206" idx="0"/>
            <a:endCxn id="4205" idx="0"/>
          </p:cNvCxnSpPr>
          <p:nvPr/>
        </p:nvCxnSpPr>
        <p:spPr>
          <a:xfrm flipH="1">
            <a:off x="6248400" y="2705100"/>
            <a:ext cx="2667000" cy="0"/>
          </a:xfrm>
          <a:prstGeom prst="straightConnector1">
            <a:avLst/>
          </a:prstGeom>
          <a:ln w="28575">
            <a:solidFill>
              <a:srgbClr val="000000"/>
            </a:solidFill>
            <a:tailEnd type="triangle"/>
          </a:ln>
        </p:spPr>
      </p:cxnSp>
      <p:cxnSp>
        <p:nvCxnSpPr>
          <p:cNvPr id="4221" name="Connection Line"/>
          <p:cNvCxnSpPr>
            <a:stCxn id="4205" idx="0"/>
            <a:endCxn id="4211" idx="0"/>
          </p:cNvCxnSpPr>
          <p:nvPr/>
        </p:nvCxnSpPr>
        <p:spPr>
          <a:xfrm>
            <a:off x="6248400" y="2705100"/>
            <a:ext cx="1371600" cy="1143000"/>
          </a:xfrm>
          <a:prstGeom prst="straightConnector1">
            <a:avLst/>
          </a:prstGeom>
          <a:ln w="28575">
            <a:solidFill>
              <a:srgbClr val="000000"/>
            </a:solidFill>
            <a:tailEnd type="triangle"/>
          </a:ln>
        </p:spPr>
      </p:cxnSp>
      <p:cxnSp>
        <p:nvCxnSpPr>
          <p:cNvPr id="4222" name="Connection Line"/>
          <p:cNvCxnSpPr>
            <a:stCxn id="4206" idx="0"/>
            <a:endCxn id="4211" idx="0"/>
          </p:cNvCxnSpPr>
          <p:nvPr/>
        </p:nvCxnSpPr>
        <p:spPr>
          <a:xfrm flipH="1">
            <a:off x="7620000" y="2705100"/>
            <a:ext cx="1295400" cy="1143000"/>
          </a:xfrm>
          <a:prstGeom prst="straightConnector1">
            <a:avLst/>
          </a:prstGeom>
          <a:ln w="28575">
            <a:solidFill>
              <a:srgbClr val="000000"/>
            </a:solidFill>
            <a:tailEnd type="triangle"/>
          </a:ln>
        </p:spPr>
      </p:cxnSp>
      <p:cxnSp>
        <p:nvCxnSpPr>
          <p:cNvPr id="4223" name="Connection Line"/>
          <p:cNvCxnSpPr>
            <a:stCxn id="4206" idx="0"/>
            <a:endCxn id="4207" idx="0"/>
          </p:cNvCxnSpPr>
          <p:nvPr/>
        </p:nvCxnSpPr>
        <p:spPr>
          <a:xfrm>
            <a:off x="8915400" y="2705100"/>
            <a:ext cx="0" cy="2362200"/>
          </a:xfrm>
          <a:prstGeom prst="straightConnector1">
            <a:avLst/>
          </a:prstGeom>
          <a:ln w="28575">
            <a:solidFill>
              <a:srgbClr val="000000"/>
            </a:solidFill>
            <a:tailEnd type="triangle"/>
          </a:ln>
        </p:spPr>
      </p:cxnSp>
      <p:cxnSp>
        <p:nvCxnSpPr>
          <p:cNvPr id="4224" name="Connection Line"/>
          <p:cNvCxnSpPr>
            <a:stCxn id="4207" idx="0"/>
            <a:endCxn id="4208" idx="0"/>
          </p:cNvCxnSpPr>
          <p:nvPr/>
        </p:nvCxnSpPr>
        <p:spPr>
          <a:xfrm flipH="1">
            <a:off x="6248400" y="5067300"/>
            <a:ext cx="2667000" cy="0"/>
          </a:xfrm>
          <a:prstGeom prst="straightConnector1">
            <a:avLst/>
          </a:prstGeom>
          <a:ln w="28575">
            <a:solidFill>
              <a:srgbClr val="000000"/>
            </a:solidFill>
            <a:tailEnd type="triangle"/>
          </a:ln>
        </p:spPr>
      </p:cxnSp>
      <p:cxnSp>
        <p:nvCxnSpPr>
          <p:cNvPr id="4225" name="Connection Line"/>
          <p:cNvCxnSpPr>
            <a:stCxn id="4211" idx="0"/>
            <a:endCxn id="4208" idx="0"/>
          </p:cNvCxnSpPr>
          <p:nvPr/>
        </p:nvCxnSpPr>
        <p:spPr>
          <a:xfrm flipH="1">
            <a:off x="6248400" y="3848100"/>
            <a:ext cx="1371600" cy="1219200"/>
          </a:xfrm>
          <a:prstGeom prst="straightConnector1">
            <a:avLst/>
          </a:prstGeom>
          <a:ln w="28575">
            <a:solidFill>
              <a:srgbClr val="000000"/>
            </a:solidFill>
            <a:tailEnd type="triangle"/>
          </a:ln>
        </p:spPr>
      </p:cxnSp>
      <p:sp>
        <p:nvSpPr>
          <p:cNvPr id="4226"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227"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22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72</a:t>
            </a:fld>
            <a:endParaRPr/>
          </a:p>
        </p:txBody>
      </p:sp>
      <p:sp>
        <p:nvSpPr>
          <p:cNvPr id="422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230"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31"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32"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33"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34"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35"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36"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37"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38"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239"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1"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242"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245" name="Group"/>
          <p:cNvGrpSpPr/>
          <p:nvPr/>
        </p:nvGrpSpPr>
        <p:grpSpPr>
          <a:xfrm>
            <a:off x="3048000" y="2362200"/>
            <a:ext cx="1066800" cy="685800"/>
            <a:chOff x="0" y="0"/>
            <a:chExt cx="1066800" cy="685800"/>
          </a:xfrm>
        </p:grpSpPr>
        <p:sp>
          <p:nvSpPr>
            <p:cNvPr id="4243" name="Oval"/>
            <p:cNvSpPr/>
            <p:nvPr/>
          </p:nvSpPr>
          <p:spPr>
            <a:xfrm>
              <a:off x="0" y="0"/>
              <a:ext cx="1066800" cy="685800"/>
            </a:xfrm>
            <a:prstGeom prst="ellipse">
              <a:avLst/>
            </a:prstGeom>
            <a:solidFill>
              <a:srgbClr val="954F72"/>
            </a:solid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44"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248" name="Group"/>
          <p:cNvGrpSpPr/>
          <p:nvPr/>
        </p:nvGrpSpPr>
        <p:grpSpPr>
          <a:xfrm>
            <a:off x="5715000" y="2362200"/>
            <a:ext cx="1066800" cy="685800"/>
            <a:chOff x="0" y="0"/>
            <a:chExt cx="1066800" cy="685800"/>
          </a:xfrm>
        </p:grpSpPr>
        <p:sp>
          <p:nvSpPr>
            <p:cNvPr id="4246"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47"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251" name="Group"/>
          <p:cNvGrpSpPr/>
          <p:nvPr/>
        </p:nvGrpSpPr>
        <p:grpSpPr>
          <a:xfrm>
            <a:off x="8382000" y="2362200"/>
            <a:ext cx="1066800" cy="685800"/>
            <a:chOff x="0" y="0"/>
            <a:chExt cx="1066800" cy="685800"/>
          </a:xfrm>
        </p:grpSpPr>
        <p:sp>
          <p:nvSpPr>
            <p:cNvPr id="4249"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50"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254" name="Group"/>
          <p:cNvGrpSpPr/>
          <p:nvPr/>
        </p:nvGrpSpPr>
        <p:grpSpPr>
          <a:xfrm>
            <a:off x="8382000" y="4724400"/>
            <a:ext cx="1066800" cy="685800"/>
            <a:chOff x="0" y="0"/>
            <a:chExt cx="1066800" cy="685800"/>
          </a:xfrm>
        </p:grpSpPr>
        <p:sp>
          <p:nvSpPr>
            <p:cNvPr id="4252"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53"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257" name="Group"/>
          <p:cNvGrpSpPr/>
          <p:nvPr/>
        </p:nvGrpSpPr>
        <p:grpSpPr>
          <a:xfrm>
            <a:off x="5715000" y="4724400"/>
            <a:ext cx="1066800" cy="685800"/>
            <a:chOff x="0" y="0"/>
            <a:chExt cx="1066800" cy="685800"/>
          </a:xfrm>
        </p:grpSpPr>
        <p:sp>
          <p:nvSpPr>
            <p:cNvPr id="425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56" name="|"/>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260" name="Group"/>
          <p:cNvGrpSpPr/>
          <p:nvPr/>
        </p:nvGrpSpPr>
        <p:grpSpPr>
          <a:xfrm>
            <a:off x="3048000" y="4724400"/>
            <a:ext cx="1066800" cy="685800"/>
            <a:chOff x="0" y="0"/>
            <a:chExt cx="1066800" cy="685800"/>
          </a:xfrm>
        </p:grpSpPr>
        <p:sp>
          <p:nvSpPr>
            <p:cNvPr id="425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59" name="|"/>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263" name="Group"/>
          <p:cNvGrpSpPr/>
          <p:nvPr/>
        </p:nvGrpSpPr>
        <p:grpSpPr>
          <a:xfrm>
            <a:off x="1752600" y="3505200"/>
            <a:ext cx="1066800" cy="685800"/>
            <a:chOff x="0" y="0"/>
            <a:chExt cx="1066800" cy="685800"/>
          </a:xfrm>
        </p:grpSpPr>
        <p:sp>
          <p:nvSpPr>
            <p:cNvPr id="4261"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62"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266" name="Group"/>
          <p:cNvGrpSpPr/>
          <p:nvPr/>
        </p:nvGrpSpPr>
        <p:grpSpPr>
          <a:xfrm>
            <a:off x="7086600" y="3505200"/>
            <a:ext cx="1066800" cy="685800"/>
            <a:chOff x="0" y="0"/>
            <a:chExt cx="1066800" cy="685800"/>
          </a:xfrm>
        </p:grpSpPr>
        <p:sp>
          <p:nvSpPr>
            <p:cNvPr id="4264"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65"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306" name="Connection Line"/>
          <p:cNvSpPr/>
          <p:nvPr/>
        </p:nvSpPr>
        <p:spPr>
          <a:xfrm>
            <a:off x="2611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307" name="Connection Line"/>
          <p:cNvSpPr/>
          <p:nvPr/>
        </p:nvSpPr>
        <p:spPr>
          <a:xfrm>
            <a:off x="2598216" y="4141950"/>
            <a:ext cx="670968" cy="631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308" name="Connection Line"/>
          <p:cNvSpPr/>
          <p:nvPr/>
        </p:nvSpPr>
        <p:spPr>
          <a:xfrm>
            <a:off x="2795190" y="4004774"/>
            <a:ext cx="2957583" cy="910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309" name="Connection Line"/>
          <p:cNvSpPr/>
          <p:nvPr/>
        </p:nvSpPr>
        <p:spPr>
          <a:xfrm>
            <a:off x="4129087" y="50673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310" name="Connection Line"/>
          <p:cNvSpPr/>
          <p:nvPr/>
        </p:nvSpPr>
        <p:spPr>
          <a:xfrm>
            <a:off x="3581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tailEnd type="triangle"/>
          </a:ln>
        </p:spPr>
        <p:txBody>
          <a:bodyPr/>
          <a:lstStyle/>
          <a:p>
            <a:endParaRPr/>
          </a:p>
        </p:txBody>
      </p:sp>
      <p:sp>
        <p:nvSpPr>
          <p:cNvPr id="4311" name="Connection Line"/>
          <p:cNvSpPr/>
          <p:nvPr/>
        </p:nvSpPr>
        <p:spPr>
          <a:xfrm>
            <a:off x="3906407" y="2992964"/>
            <a:ext cx="2016986" cy="17864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312" name="Connection Line"/>
          <p:cNvSpPr/>
          <p:nvPr/>
        </p:nvSpPr>
        <p:spPr>
          <a:xfrm>
            <a:off x="6248400" y="3062287"/>
            <a:ext cx="1" cy="1647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313" name="Connection Line"/>
          <p:cNvSpPr/>
          <p:nvPr/>
        </p:nvSpPr>
        <p:spPr>
          <a:xfrm>
            <a:off x="4129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314"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315"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316"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317"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318" name="Connection Line"/>
          <p:cNvSpPr/>
          <p:nvPr/>
        </p:nvSpPr>
        <p:spPr>
          <a:xfrm>
            <a:off x="6796087" y="50673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319" name="Connection Line"/>
          <p:cNvSpPr/>
          <p:nvPr/>
        </p:nvSpPr>
        <p:spPr>
          <a:xfrm>
            <a:off x="6572654" y="4136326"/>
            <a:ext cx="723092" cy="642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281"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282"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283"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28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73</a:t>
            </a:fld>
            <a:endParaRPr/>
          </a:p>
        </p:txBody>
      </p:sp>
      <p:sp>
        <p:nvSpPr>
          <p:cNvPr id="428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4288" name="Group"/>
          <p:cNvGrpSpPr/>
          <p:nvPr/>
        </p:nvGrpSpPr>
        <p:grpSpPr>
          <a:xfrm>
            <a:off x="4356773" y="5602446"/>
            <a:ext cx="685801" cy="609601"/>
            <a:chOff x="0" y="0"/>
            <a:chExt cx="685800" cy="609600"/>
          </a:xfrm>
        </p:grpSpPr>
        <p:sp>
          <p:nvSpPr>
            <p:cNvPr id="4286"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287"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4289"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90"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91"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92"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93"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94"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95"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296" name="Line"/>
          <p:cNvSpPr/>
          <p:nvPr/>
        </p:nvSpPr>
        <p:spPr>
          <a:xfrm flipV="1">
            <a:off x="4699673"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297"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grpSp>
        <p:nvGrpSpPr>
          <p:cNvPr id="4300" name="Group"/>
          <p:cNvGrpSpPr/>
          <p:nvPr/>
        </p:nvGrpSpPr>
        <p:grpSpPr>
          <a:xfrm>
            <a:off x="3048000" y="2362200"/>
            <a:ext cx="1066800" cy="685800"/>
            <a:chOff x="0" y="0"/>
            <a:chExt cx="1066800" cy="685800"/>
          </a:xfrm>
        </p:grpSpPr>
        <p:sp>
          <p:nvSpPr>
            <p:cNvPr id="429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299"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303" name="Group"/>
          <p:cNvGrpSpPr/>
          <p:nvPr/>
        </p:nvGrpSpPr>
        <p:grpSpPr>
          <a:xfrm>
            <a:off x="3048000" y="2362200"/>
            <a:ext cx="1066800" cy="685800"/>
            <a:chOff x="0" y="0"/>
            <a:chExt cx="1066800" cy="685800"/>
          </a:xfrm>
        </p:grpSpPr>
        <p:sp>
          <p:nvSpPr>
            <p:cNvPr id="4301"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302"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sp>
        <p:nvSpPr>
          <p:cNvPr id="4304" name="d: discovered time…"/>
          <p:cNvSpPr txBox="1"/>
          <p:nvPr/>
        </p:nvSpPr>
        <p:spPr>
          <a:xfrm>
            <a:off x="4047157" y="1234643"/>
            <a:ext cx="2905831" cy="7642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p>
            <a:pPr>
              <a:defRPr sz="2000" i="1">
                <a:latin typeface="Arial"/>
                <a:ea typeface="Arial"/>
                <a:cs typeface="Arial"/>
                <a:sym typeface="Arial"/>
              </a:defRPr>
            </a:pPr>
            <a:r>
              <a:rPr sz="2400" b="1">
                <a:latin typeface="Times New Roman"/>
                <a:ea typeface="Times New Roman"/>
                <a:cs typeface="Times New Roman"/>
                <a:sym typeface="Times New Roman"/>
              </a:rPr>
              <a:t>d: discovered time      </a:t>
            </a:r>
          </a:p>
          <a:p>
            <a:pPr>
              <a:defRPr sz="2000" i="1">
                <a:latin typeface="Arial"/>
                <a:ea typeface="Arial"/>
                <a:cs typeface="Arial"/>
                <a:sym typeface="Arial"/>
              </a:defRPr>
            </a:pPr>
            <a:r>
              <a:rPr sz="2400" b="1">
                <a:latin typeface="Times New Roman"/>
                <a:ea typeface="Times New Roman"/>
                <a:cs typeface="Times New Roman"/>
                <a:sym typeface="Times New Roman"/>
              </a:rPr>
              <a:t>f: finished time</a:t>
            </a:r>
          </a:p>
        </p:txBody>
      </p:sp>
      <p:sp>
        <p:nvSpPr>
          <p:cNvPr id="4305"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324" name="Group"/>
          <p:cNvGrpSpPr/>
          <p:nvPr/>
        </p:nvGrpSpPr>
        <p:grpSpPr>
          <a:xfrm>
            <a:off x="3048000" y="2362200"/>
            <a:ext cx="1066800" cy="685800"/>
            <a:chOff x="0" y="0"/>
            <a:chExt cx="1066800" cy="685800"/>
          </a:xfrm>
        </p:grpSpPr>
        <p:sp>
          <p:nvSpPr>
            <p:cNvPr id="4322"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323"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327" name="Group"/>
          <p:cNvGrpSpPr/>
          <p:nvPr/>
        </p:nvGrpSpPr>
        <p:grpSpPr>
          <a:xfrm>
            <a:off x="5715000" y="2362200"/>
            <a:ext cx="1066800" cy="685800"/>
            <a:chOff x="0" y="0"/>
            <a:chExt cx="1066800" cy="685800"/>
          </a:xfrm>
        </p:grpSpPr>
        <p:sp>
          <p:nvSpPr>
            <p:cNvPr id="432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32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330" name="Group"/>
          <p:cNvGrpSpPr/>
          <p:nvPr/>
        </p:nvGrpSpPr>
        <p:grpSpPr>
          <a:xfrm>
            <a:off x="8382000" y="2362200"/>
            <a:ext cx="1066800" cy="685800"/>
            <a:chOff x="0" y="0"/>
            <a:chExt cx="1066800" cy="685800"/>
          </a:xfrm>
        </p:grpSpPr>
        <p:sp>
          <p:nvSpPr>
            <p:cNvPr id="432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329"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333" name="Group"/>
          <p:cNvGrpSpPr/>
          <p:nvPr/>
        </p:nvGrpSpPr>
        <p:grpSpPr>
          <a:xfrm>
            <a:off x="8382000" y="4724400"/>
            <a:ext cx="1066800" cy="685800"/>
            <a:chOff x="0" y="0"/>
            <a:chExt cx="1066800" cy="685800"/>
          </a:xfrm>
        </p:grpSpPr>
        <p:sp>
          <p:nvSpPr>
            <p:cNvPr id="4331"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332"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336" name="Group"/>
          <p:cNvGrpSpPr/>
          <p:nvPr/>
        </p:nvGrpSpPr>
        <p:grpSpPr>
          <a:xfrm>
            <a:off x="5715000" y="4724400"/>
            <a:ext cx="1066800" cy="685800"/>
            <a:chOff x="0" y="0"/>
            <a:chExt cx="1066800" cy="685800"/>
          </a:xfrm>
        </p:grpSpPr>
        <p:sp>
          <p:nvSpPr>
            <p:cNvPr id="4334"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335" name="|"/>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339" name="Group"/>
          <p:cNvGrpSpPr/>
          <p:nvPr/>
        </p:nvGrpSpPr>
        <p:grpSpPr>
          <a:xfrm>
            <a:off x="3048000" y="4724400"/>
            <a:ext cx="1066800" cy="685800"/>
            <a:chOff x="0" y="0"/>
            <a:chExt cx="1066800" cy="685800"/>
          </a:xfrm>
        </p:grpSpPr>
        <p:sp>
          <p:nvSpPr>
            <p:cNvPr id="4337"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338" name="|"/>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342" name="Group"/>
          <p:cNvGrpSpPr/>
          <p:nvPr/>
        </p:nvGrpSpPr>
        <p:grpSpPr>
          <a:xfrm>
            <a:off x="1752600" y="3505200"/>
            <a:ext cx="1066800" cy="685800"/>
            <a:chOff x="0" y="0"/>
            <a:chExt cx="1066800" cy="685800"/>
          </a:xfrm>
        </p:grpSpPr>
        <p:sp>
          <p:nvSpPr>
            <p:cNvPr id="4340"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341" name="2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a:t>
              </a:r>
            </a:p>
          </p:txBody>
        </p:sp>
      </p:grpSp>
      <p:grpSp>
        <p:nvGrpSpPr>
          <p:cNvPr id="4345" name="Group"/>
          <p:cNvGrpSpPr/>
          <p:nvPr/>
        </p:nvGrpSpPr>
        <p:grpSpPr>
          <a:xfrm>
            <a:off x="7086600" y="3505200"/>
            <a:ext cx="1066800" cy="685800"/>
            <a:chOff x="0" y="0"/>
            <a:chExt cx="1066800" cy="685800"/>
          </a:xfrm>
        </p:grpSpPr>
        <p:sp>
          <p:nvSpPr>
            <p:cNvPr id="4343"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344"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376"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377" name="Connection Line"/>
          <p:cNvSpPr/>
          <p:nvPr/>
        </p:nvSpPr>
        <p:spPr>
          <a:xfrm>
            <a:off x="2589446" y="4133696"/>
            <a:ext cx="679738" cy="6397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378" name="Connection Line"/>
          <p:cNvSpPr/>
          <p:nvPr/>
        </p:nvSpPr>
        <p:spPr>
          <a:xfrm>
            <a:off x="2795190" y="4004774"/>
            <a:ext cx="2957583" cy="910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379" name="Connection Line"/>
          <p:cNvSpPr/>
          <p:nvPr/>
        </p:nvSpPr>
        <p:spPr>
          <a:xfrm>
            <a:off x="4129087" y="50673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380" name="Connection Line"/>
          <p:cNvSpPr/>
          <p:nvPr/>
        </p:nvSpPr>
        <p:spPr>
          <a:xfrm>
            <a:off x="3581400" y="3051174"/>
            <a:ext cx="0" cy="1658939"/>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tailEnd type="triangle"/>
          </a:ln>
        </p:spPr>
        <p:txBody>
          <a:bodyPr/>
          <a:lstStyle/>
          <a:p>
            <a:endParaRPr/>
          </a:p>
        </p:txBody>
      </p:sp>
      <p:sp>
        <p:nvSpPr>
          <p:cNvPr id="4381" name="Connection Line"/>
          <p:cNvSpPr/>
          <p:nvPr/>
        </p:nvSpPr>
        <p:spPr>
          <a:xfrm>
            <a:off x="3897412" y="2984996"/>
            <a:ext cx="2025981" cy="1794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382" name="Connection Line"/>
          <p:cNvSpPr/>
          <p:nvPr/>
        </p:nvSpPr>
        <p:spPr>
          <a:xfrm>
            <a:off x="6248400" y="3062287"/>
            <a:ext cx="1" cy="1647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383" name="Connection Line"/>
          <p:cNvSpPr/>
          <p:nvPr/>
        </p:nvSpPr>
        <p:spPr>
          <a:xfrm>
            <a:off x="4117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384"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385"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386"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387"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388" name="Connection Line"/>
          <p:cNvSpPr/>
          <p:nvPr/>
        </p:nvSpPr>
        <p:spPr>
          <a:xfrm>
            <a:off x="6796087" y="50673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389" name="Connection Line"/>
          <p:cNvSpPr/>
          <p:nvPr/>
        </p:nvSpPr>
        <p:spPr>
          <a:xfrm>
            <a:off x="6572654" y="4136326"/>
            <a:ext cx="723092" cy="642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360"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361"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362"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363" name="Rectangle"/>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364" name="2|"/>
          <p:cNvSpPr txBox="1"/>
          <p:nvPr/>
        </p:nvSpPr>
        <p:spPr>
          <a:xfrm>
            <a:off x="5212021"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a:t>
            </a:r>
          </a:p>
        </p:txBody>
      </p:sp>
      <p:sp>
        <p:nvSpPr>
          <p:cNvPr id="4365"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366"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367"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368"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369"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370"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371"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372" name="1|"/>
          <p:cNvSpPr txBox="1"/>
          <p:nvPr/>
        </p:nvSpPr>
        <p:spPr>
          <a:xfrm>
            <a:off x="4519549"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sp>
        <p:nvSpPr>
          <p:cNvPr id="4373" name="Line"/>
          <p:cNvSpPr/>
          <p:nvPr/>
        </p:nvSpPr>
        <p:spPr>
          <a:xfrm flipV="1">
            <a:off x="5388251" y="6204497"/>
            <a:ext cx="1" cy="568310"/>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374"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375"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3" name="Group"/>
          <p:cNvGrpSpPr/>
          <p:nvPr/>
        </p:nvGrpSpPr>
        <p:grpSpPr>
          <a:xfrm>
            <a:off x="3048000" y="2362200"/>
            <a:ext cx="1066800" cy="685800"/>
            <a:chOff x="0" y="0"/>
            <a:chExt cx="1066800" cy="685800"/>
          </a:xfrm>
        </p:grpSpPr>
        <p:sp>
          <p:nvSpPr>
            <p:cNvPr id="4391"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392"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sp>
        <p:nvSpPr>
          <p:cNvPr id="4394"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397" name="Group"/>
          <p:cNvGrpSpPr/>
          <p:nvPr/>
        </p:nvGrpSpPr>
        <p:grpSpPr>
          <a:xfrm>
            <a:off x="5715000" y="2362200"/>
            <a:ext cx="1066800" cy="685800"/>
            <a:chOff x="0" y="0"/>
            <a:chExt cx="1066800" cy="685800"/>
          </a:xfrm>
        </p:grpSpPr>
        <p:sp>
          <p:nvSpPr>
            <p:cNvPr id="439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39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400" name="Group"/>
          <p:cNvGrpSpPr/>
          <p:nvPr/>
        </p:nvGrpSpPr>
        <p:grpSpPr>
          <a:xfrm>
            <a:off x="8382000" y="2362200"/>
            <a:ext cx="1066800" cy="685800"/>
            <a:chOff x="0" y="0"/>
            <a:chExt cx="1066800" cy="685800"/>
          </a:xfrm>
        </p:grpSpPr>
        <p:sp>
          <p:nvSpPr>
            <p:cNvPr id="439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399"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403" name="Group"/>
          <p:cNvGrpSpPr/>
          <p:nvPr/>
        </p:nvGrpSpPr>
        <p:grpSpPr>
          <a:xfrm>
            <a:off x="8382000" y="4724400"/>
            <a:ext cx="1066800" cy="685800"/>
            <a:chOff x="0" y="0"/>
            <a:chExt cx="1066800" cy="685800"/>
          </a:xfrm>
        </p:grpSpPr>
        <p:sp>
          <p:nvSpPr>
            <p:cNvPr id="4401"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02"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406" name="Group"/>
          <p:cNvGrpSpPr/>
          <p:nvPr/>
        </p:nvGrpSpPr>
        <p:grpSpPr>
          <a:xfrm>
            <a:off x="5715000" y="4724400"/>
            <a:ext cx="1066800" cy="685800"/>
            <a:chOff x="0" y="0"/>
            <a:chExt cx="1066800" cy="685800"/>
          </a:xfrm>
        </p:grpSpPr>
        <p:sp>
          <p:nvSpPr>
            <p:cNvPr id="4404"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05" name="|"/>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409" name="Group"/>
          <p:cNvGrpSpPr/>
          <p:nvPr/>
        </p:nvGrpSpPr>
        <p:grpSpPr>
          <a:xfrm>
            <a:off x="3048000" y="4724400"/>
            <a:ext cx="1066800" cy="685800"/>
            <a:chOff x="0" y="0"/>
            <a:chExt cx="1066800" cy="685800"/>
          </a:xfrm>
        </p:grpSpPr>
        <p:sp>
          <p:nvSpPr>
            <p:cNvPr id="4407"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408" name="3 |"/>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a:t>
              </a:r>
            </a:p>
          </p:txBody>
        </p:sp>
      </p:grpSp>
      <p:grpSp>
        <p:nvGrpSpPr>
          <p:cNvPr id="4412" name="Group"/>
          <p:cNvGrpSpPr/>
          <p:nvPr/>
        </p:nvGrpSpPr>
        <p:grpSpPr>
          <a:xfrm>
            <a:off x="1752600" y="3505200"/>
            <a:ext cx="1066800" cy="685800"/>
            <a:chOff x="0" y="0"/>
            <a:chExt cx="1066800" cy="685800"/>
          </a:xfrm>
        </p:grpSpPr>
        <p:sp>
          <p:nvSpPr>
            <p:cNvPr id="4410"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411" name="2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a:t>
              </a:r>
            </a:p>
          </p:txBody>
        </p:sp>
      </p:grpSp>
      <p:grpSp>
        <p:nvGrpSpPr>
          <p:cNvPr id="4415" name="Group"/>
          <p:cNvGrpSpPr/>
          <p:nvPr/>
        </p:nvGrpSpPr>
        <p:grpSpPr>
          <a:xfrm>
            <a:off x="7086600" y="3505200"/>
            <a:ext cx="1066800" cy="685800"/>
            <a:chOff x="0" y="0"/>
            <a:chExt cx="1066800" cy="685800"/>
          </a:xfrm>
        </p:grpSpPr>
        <p:sp>
          <p:nvSpPr>
            <p:cNvPr id="4413"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14"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450"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451"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452" name="Connection Line"/>
          <p:cNvSpPr/>
          <p:nvPr/>
        </p:nvSpPr>
        <p:spPr>
          <a:xfrm>
            <a:off x="2795190" y="4004774"/>
            <a:ext cx="2957583" cy="910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453" name="Connection Line"/>
          <p:cNvSpPr/>
          <p:nvPr/>
        </p:nvSpPr>
        <p:spPr>
          <a:xfrm>
            <a:off x="4117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454"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a:solidFill>
              <a:srgbClr val="000000"/>
            </a:solidFill>
            <a:tailEnd type="triangle"/>
          </a:ln>
        </p:spPr>
        <p:txBody>
          <a:bodyPr/>
          <a:lstStyle/>
          <a:p>
            <a:endParaRPr/>
          </a:p>
        </p:txBody>
      </p:sp>
      <p:sp>
        <p:nvSpPr>
          <p:cNvPr id="4455" name="Connection Line"/>
          <p:cNvSpPr/>
          <p:nvPr/>
        </p:nvSpPr>
        <p:spPr>
          <a:xfrm>
            <a:off x="3897412" y="2984996"/>
            <a:ext cx="2025981" cy="1794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456" name="Connection Line"/>
          <p:cNvSpPr/>
          <p:nvPr/>
        </p:nvSpPr>
        <p:spPr>
          <a:xfrm>
            <a:off x="6248400" y="3062287"/>
            <a:ext cx="1" cy="1647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457" name="Connection Line"/>
          <p:cNvSpPr/>
          <p:nvPr/>
        </p:nvSpPr>
        <p:spPr>
          <a:xfrm>
            <a:off x="4117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458"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459"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460"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461"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462" name="Connection Line"/>
          <p:cNvSpPr/>
          <p:nvPr/>
        </p:nvSpPr>
        <p:spPr>
          <a:xfrm>
            <a:off x="6796087" y="50673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463" name="Connection Line"/>
          <p:cNvSpPr/>
          <p:nvPr/>
        </p:nvSpPr>
        <p:spPr>
          <a:xfrm>
            <a:off x="6572654" y="4136326"/>
            <a:ext cx="723092" cy="642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430"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431"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432"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43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75</a:t>
            </a:fld>
            <a:endParaRPr/>
          </a:p>
        </p:txBody>
      </p:sp>
      <p:sp>
        <p:nvSpPr>
          <p:cNvPr id="443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4437" name="Group"/>
          <p:cNvGrpSpPr/>
          <p:nvPr/>
        </p:nvGrpSpPr>
        <p:grpSpPr>
          <a:xfrm>
            <a:off x="4356773" y="5602446"/>
            <a:ext cx="685801" cy="609601"/>
            <a:chOff x="0" y="0"/>
            <a:chExt cx="685800" cy="609600"/>
          </a:xfrm>
        </p:grpSpPr>
        <p:sp>
          <p:nvSpPr>
            <p:cNvPr id="443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36"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4438"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439"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440"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441"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442"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443"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444"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445" name="2|"/>
          <p:cNvSpPr txBox="1"/>
          <p:nvPr/>
        </p:nvSpPr>
        <p:spPr>
          <a:xfrm>
            <a:off x="5204877"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a:t>
            </a:r>
          </a:p>
        </p:txBody>
      </p:sp>
      <p:sp>
        <p:nvSpPr>
          <p:cNvPr id="4446" name="3|"/>
          <p:cNvSpPr txBox="1"/>
          <p:nvPr/>
        </p:nvSpPr>
        <p:spPr>
          <a:xfrm>
            <a:off x="5896556"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3|</a:t>
            </a:r>
          </a:p>
        </p:txBody>
      </p:sp>
      <p:sp>
        <p:nvSpPr>
          <p:cNvPr id="4447" name="Line"/>
          <p:cNvSpPr/>
          <p:nvPr/>
        </p:nvSpPr>
        <p:spPr>
          <a:xfrm flipV="1">
            <a:off x="6132676"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448"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449"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67" name="Group"/>
          <p:cNvGrpSpPr/>
          <p:nvPr/>
        </p:nvGrpSpPr>
        <p:grpSpPr>
          <a:xfrm>
            <a:off x="3048000" y="2362200"/>
            <a:ext cx="1066800" cy="685800"/>
            <a:chOff x="0" y="0"/>
            <a:chExt cx="1066800" cy="685800"/>
          </a:xfrm>
        </p:grpSpPr>
        <p:sp>
          <p:nvSpPr>
            <p:cNvPr id="4465"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466"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sp>
        <p:nvSpPr>
          <p:cNvPr id="4468"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471" name="Group"/>
          <p:cNvGrpSpPr/>
          <p:nvPr/>
        </p:nvGrpSpPr>
        <p:grpSpPr>
          <a:xfrm>
            <a:off x="5715000" y="2362200"/>
            <a:ext cx="1066800" cy="685800"/>
            <a:chOff x="0" y="0"/>
            <a:chExt cx="1066800" cy="685800"/>
          </a:xfrm>
        </p:grpSpPr>
        <p:sp>
          <p:nvSpPr>
            <p:cNvPr id="4469"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70"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474" name="Group"/>
          <p:cNvGrpSpPr/>
          <p:nvPr/>
        </p:nvGrpSpPr>
        <p:grpSpPr>
          <a:xfrm>
            <a:off x="8382000" y="2362200"/>
            <a:ext cx="1066800" cy="685800"/>
            <a:chOff x="0" y="0"/>
            <a:chExt cx="1066800" cy="685800"/>
          </a:xfrm>
        </p:grpSpPr>
        <p:sp>
          <p:nvSpPr>
            <p:cNvPr id="4472"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73"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477" name="Group"/>
          <p:cNvGrpSpPr/>
          <p:nvPr/>
        </p:nvGrpSpPr>
        <p:grpSpPr>
          <a:xfrm>
            <a:off x="8382000" y="4724400"/>
            <a:ext cx="1066800" cy="685800"/>
            <a:chOff x="0" y="0"/>
            <a:chExt cx="1066800" cy="685800"/>
          </a:xfrm>
        </p:grpSpPr>
        <p:sp>
          <p:nvSpPr>
            <p:cNvPr id="447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7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480" name="Group"/>
          <p:cNvGrpSpPr/>
          <p:nvPr/>
        </p:nvGrpSpPr>
        <p:grpSpPr>
          <a:xfrm>
            <a:off x="5715000" y="4724400"/>
            <a:ext cx="1066800" cy="685800"/>
            <a:chOff x="0" y="0"/>
            <a:chExt cx="1066800" cy="685800"/>
          </a:xfrm>
        </p:grpSpPr>
        <p:sp>
          <p:nvSpPr>
            <p:cNvPr id="447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79" name="|"/>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483" name="Group"/>
          <p:cNvGrpSpPr/>
          <p:nvPr/>
        </p:nvGrpSpPr>
        <p:grpSpPr>
          <a:xfrm>
            <a:off x="3048000" y="4724400"/>
            <a:ext cx="1066800" cy="685800"/>
            <a:chOff x="0" y="0"/>
            <a:chExt cx="1066800" cy="685800"/>
          </a:xfrm>
        </p:grpSpPr>
        <p:sp>
          <p:nvSpPr>
            <p:cNvPr id="4481"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482" name="3 |"/>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a:t>
              </a:r>
            </a:p>
          </p:txBody>
        </p:sp>
      </p:grpSp>
      <p:grpSp>
        <p:nvGrpSpPr>
          <p:cNvPr id="4486" name="Group"/>
          <p:cNvGrpSpPr/>
          <p:nvPr/>
        </p:nvGrpSpPr>
        <p:grpSpPr>
          <a:xfrm>
            <a:off x="1752600" y="3505200"/>
            <a:ext cx="1066800" cy="685800"/>
            <a:chOff x="0" y="0"/>
            <a:chExt cx="1066800" cy="685800"/>
          </a:xfrm>
        </p:grpSpPr>
        <p:sp>
          <p:nvSpPr>
            <p:cNvPr id="4484"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485" name="2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a:t>
              </a:r>
            </a:p>
          </p:txBody>
        </p:sp>
      </p:grpSp>
      <p:grpSp>
        <p:nvGrpSpPr>
          <p:cNvPr id="4489" name="Group"/>
          <p:cNvGrpSpPr/>
          <p:nvPr/>
        </p:nvGrpSpPr>
        <p:grpSpPr>
          <a:xfrm>
            <a:off x="7086600" y="3505200"/>
            <a:ext cx="1066800" cy="685800"/>
            <a:chOff x="0" y="0"/>
            <a:chExt cx="1066800" cy="685800"/>
          </a:xfrm>
        </p:grpSpPr>
        <p:sp>
          <p:nvSpPr>
            <p:cNvPr id="4487"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488"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524"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525"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526" name="Connection Line"/>
          <p:cNvSpPr/>
          <p:nvPr/>
        </p:nvSpPr>
        <p:spPr>
          <a:xfrm>
            <a:off x="2795190" y="4004774"/>
            <a:ext cx="2957583" cy="910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527" name="Connection Line"/>
          <p:cNvSpPr/>
          <p:nvPr/>
        </p:nvSpPr>
        <p:spPr>
          <a:xfrm>
            <a:off x="4117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528"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4529" name="Connection Line"/>
          <p:cNvSpPr/>
          <p:nvPr/>
        </p:nvSpPr>
        <p:spPr>
          <a:xfrm>
            <a:off x="3897412" y="2984996"/>
            <a:ext cx="2025981" cy="1794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530" name="Connection Line"/>
          <p:cNvSpPr/>
          <p:nvPr/>
        </p:nvSpPr>
        <p:spPr>
          <a:xfrm>
            <a:off x="6248400" y="3062287"/>
            <a:ext cx="1" cy="1647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531" name="Connection Line"/>
          <p:cNvSpPr/>
          <p:nvPr/>
        </p:nvSpPr>
        <p:spPr>
          <a:xfrm>
            <a:off x="4117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532"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533"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534"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535"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536" name="Connection Line"/>
          <p:cNvSpPr/>
          <p:nvPr/>
        </p:nvSpPr>
        <p:spPr>
          <a:xfrm>
            <a:off x="6796087" y="50673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537" name="Connection Line"/>
          <p:cNvSpPr/>
          <p:nvPr/>
        </p:nvSpPr>
        <p:spPr>
          <a:xfrm>
            <a:off x="6572654" y="4136326"/>
            <a:ext cx="723092" cy="642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504"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505"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506"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507"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76</a:t>
            </a:fld>
            <a:endParaRPr/>
          </a:p>
        </p:txBody>
      </p:sp>
      <p:sp>
        <p:nvSpPr>
          <p:cNvPr id="4508"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4511" name="Group"/>
          <p:cNvGrpSpPr/>
          <p:nvPr/>
        </p:nvGrpSpPr>
        <p:grpSpPr>
          <a:xfrm>
            <a:off x="4356773" y="5602446"/>
            <a:ext cx="685801" cy="609601"/>
            <a:chOff x="0" y="0"/>
            <a:chExt cx="685800" cy="609600"/>
          </a:xfrm>
        </p:grpSpPr>
        <p:sp>
          <p:nvSpPr>
            <p:cNvPr id="4509"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510"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4512"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13"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14"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15"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16"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17"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18"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19" name="2|"/>
          <p:cNvSpPr txBox="1"/>
          <p:nvPr/>
        </p:nvSpPr>
        <p:spPr>
          <a:xfrm>
            <a:off x="5204877"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a:t>
            </a:r>
          </a:p>
        </p:txBody>
      </p:sp>
      <p:sp>
        <p:nvSpPr>
          <p:cNvPr id="4520" name="3|"/>
          <p:cNvSpPr txBox="1"/>
          <p:nvPr/>
        </p:nvSpPr>
        <p:spPr>
          <a:xfrm>
            <a:off x="5896556"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3|</a:t>
            </a:r>
          </a:p>
        </p:txBody>
      </p:sp>
      <p:sp>
        <p:nvSpPr>
          <p:cNvPr id="4521" name="Line"/>
          <p:cNvSpPr/>
          <p:nvPr/>
        </p:nvSpPr>
        <p:spPr>
          <a:xfrm flipV="1">
            <a:off x="6132676"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522"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523"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9"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542" name="Group"/>
          <p:cNvGrpSpPr/>
          <p:nvPr/>
        </p:nvGrpSpPr>
        <p:grpSpPr>
          <a:xfrm>
            <a:off x="3048000" y="2362200"/>
            <a:ext cx="1066800" cy="685800"/>
            <a:chOff x="0" y="0"/>
            <a:chExt cx="1066800" cy="685800"/>
          </a:xfrm>
        </p:grpSpPr>
        <p:sp>
          <p:nvSpPr>
            <p:cNvPr id="4540"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541"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545" name="Group"/>
          <p:cNvGrpSpPr/>
          <p:nvPr/>
        </p:nvGrpSpPr>
        <p:grpSpPr>
          <a:xfrm>
            <a:off x="5715000" y="2362200"/>
            <a:ext cx="1066800" cy="685800"/>
            <a:chOff x="0" y="0"/>
            <a:chExt cx="1066800" cy="685800"/>
          </a:xfrm>
        </p:grpSpPr>
        <p:sp>
          <p:nvSpPr>
            <p:cNvPr id="4543"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544"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548" name="Group"/>
          <p:cNvGrpSpPr/>
          <p:nvPr/>
        </p:nvGrpSpPr>
        <p:grpSpPr>
          <a:xfrm>
            <a:off x="8382000" y="2362200"/>
            <a:ext cx="1066800" cy="685800"/>
            <a:chOff x="0" y="0"/>
            <a:chExt cx="1066800" cy="685800"/>
          </a:xfrm>
        </p:grpSpPr>
        <p:sp>
          <p:nvSpPr>
            <p:cNvPr id="4546"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547"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551" name="Group"/>
          <p:cNvGrpSpPr/>
          <p:nvPr/>
        </p:nvGrpSpPr>
        <p:grpSpPr>
          <a:xfrm>
            <a:off x="8382000" y="4724400"/>
            <a:ext cx="1066800" cy="685800"/>
            <a:chOff x="0" y="0"/>
            <a:chExt cx="1066800" cy="685800"/>
          </a:xfrm>
        </p:grpSpPr>
        <p:sp>
          <p:nvSpPr>
            <p:cNvPr id="4549"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550"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554" name="Group"/>
          <p:cNvGrpSpPr/>
          <p:nvPr/>
        </p:nvGrpSpPr>
        <p:grpSpPr>
          <a:xfrm>
            <a:off x="5715000" y="4724400"/>
            <a:ext cx="1066800" cy="685800"/>
            <a:chOff x="0" y="0"/>
            <a:chExt cx="1066800" cy="685800"/>
          </a:xfrm>
        </p:grpSpPr>
        <p:sp>
          <p:nvSpPr>
            <p:cNvPr id="4552"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553" name="|"/>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557" name="Group"/>
          <p:cNvGrpSpPr/>
          <p:nvPr/>
        </p:nvGrpSpPr>
        <p:grpSpPr>
          <a:xfrm>
            <a:off x="3048000" y="4724400"/>
            <a:ext cx="1066800" cy="685800"/>
            <a:chOff x="0" y="0"/>
            <a:chExt cx="1066800" cy="685800"/>
          </a:xfrm>
        </p:grpSpPr>
        <p:sp>
          <p:nvSpPr>
            <p:cNvPr id="4555"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556" name="3 | 4"/>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4560" name="Group"/>
          <p:cNvGrpSpPr/>
          <p:nvPr/>
        </p:nvGrpSpPr>
        <p:grpSpPr>
          <a:xfrm>
            <a:off x="1752600" y="3505200"/>
            <a:ext cx="1066800" cy="685800"/>
            <a:chOff x="0" y="0"/>
            <a:chExt cx="1066800" cy="685800"/>
          </a:xfrm>
        </p:grpSpPr>
        <p:sp>
          <p:nvSpPr>
            <p:cNvPr id="4558"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559" name="2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a:t>
              </a:r>
            </a:p>
          </p:txBody>
        </p:sp>
      </p:grpSp>
      <p:grpSp>
        <p:nvGrpSpPr>
          <p:cNvPr id="4563" name="Group"/>
          <p:cNvGrpSpPr/>
          <p:nvPr/>
        </p:nvGrpSpPr>
        <p:grpSpPr>
          <a:xfrm>
            <a:off x="7086600" y="3505200"/>
            <a:ext cx="1066800" cy="685800"/>
            <a:chOff x="0" y="0"/>
            <a:chExt cx="1066800" cy="685800"/>
          </a:xfrm>
        </p:grpSpPr>
        <p:sp>
          <p:nvSpPr>
            <p:cNvPr id="4561"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562"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598"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599"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600" name="Connection Line"/>
          <p:cNvSpPr/>
          <p:nvPr/>
        </p:nvSpPr>
        <p:spPr>
          <a:xfrm>
            <a:off x="2795190" y="4004774"/>
            <a:ext cx="2957583" cy="910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601" name="Connection Line"/>
          <p:cNvSpPr/>
          <p:nvPr/>
        </p:nvSpPr>
        <p:spPr>
          <a:xfrm>
            <a:off x="4117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602"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4603" name="Connection Line"/>
          <p:cNvSpPr/>
          <p:nvPr/>
        </p:nvSpPr>
        <p:spPr>
          <a:xfrm>
            <a:off x="3897412" y="2984996"/>
            <a:ext cx="2025981" cy="1794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604" name="Connection Line"/>
          <p:cNvSpPr/>
          <p:nvPr/>
        </p:nvSpPr>
        <p:spPr>
          <a:xfrm>
            <a:off x="6248400" y="3062287"/>
            <a:ext cx="1" cy="1647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605" name="Connection Line"/>
          <p:cNvSpPr/>
          <p:nvPr/>
        </p:nvSpPr>
        <p:spPr>
          <a:xfrm>
            <a:off x="4117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606"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607"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608"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609"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610" name="Connection Line"/>
          <p:cNvSpPr/>
          <p:nvPr/>
        </p:nvSpPr>
        <p:spPr>
          <a:xfrm>
            <a:off x="6796087" y="50673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611" name="Connection Line"/>
          <p:cNvSpPr/>
          <p:nvPr/>
        </p:nvSpPr>
        <p:spPr>
          <a:xfrm>
            <a:off x="6572654" y="4136326"/>
            <a:ext cx="723092" cy="642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578"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579"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580"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581"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77</a:t>
            </a:fld>
            <a:endParaRPr/>
          </a:p>
        </p:txBody>
      </p:sp>
      <p:sp>
        <p:nvSpPr>
          <p:cNvPr id="4582"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4585" name="Group"/>
          <p:cNvGrpSpPr/>
          <p:nvPr/>
        </p:nvGrpSpPr>
        <p:grpSpPr>
          <a:xfrm>
            <a:off x="4356773" y="5602446"/>
            <a:ext cx="685801" cy="609601"/>
            <a:chOff x="0" y="0"/>
            <a:chExt cx="685800" cy="609600"/>
          </a:xfrm>
        </p:grpSpPr>
        <p:sp>
          <p:nvSpPr>
            <p:cNvPr id="4583"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584"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4586"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87"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88"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89"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90"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91"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92"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593" name="2|"/>
          <p:cNvSpPr txBox="1"/>
          <p:nvPr/>
        </p:nvSpPr>
        <p:spPr>
          <a:xfrm>
            <a:off x="5204877"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a:t>
            </a:r>
          </a:p>
        </p:txBody>
      </p:sp>
      <p:sp>
        <p:nvSpPr>
          <p:cNvPr id="4594" name="3|4"/>
          <p:cNvSpPr txBox="1"/>
          <p:nvPr/>
        </p:nvSpPr>
        <p:spPr>
          <a:xfrm>
            <a:off x="5807656" y="5665879"/>
            <a:ext cx="5380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3|4</a:t>
            </a:r>
          </a:p>
        </p:txBody>
      </p:sp>
      <p:sp>
        <p:nvSpPr>
          <p:cNvPr id="4595" name="Line"/>
          <p:cNvSpPr/>
          <p:nvPr/>
        </p:nvSpPr>
        <p:spPr>
          <a:xfrm flipV="1">
            <a:off x="6132676"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596"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597"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616" name="Group"/>
          <p:cNvGrpSpPr/>
          <p:nvPr/>
        </p:nvGrpSpPr>
        <p:grpSpPr>
          <a:xfrm>
            <a:off x="3048000" y="2362200"/>
            <a:ext cx="1066800" cy="685800"/>
            <a:chOff x="0" y="0"/>
            <a:chExt cx="1066800" cy="685800"/>
          </a:xfrm>
        </p:grpSpPr>
        <p:sp>
          <p:nvSpPr>
            <p:cNvPr id="4614"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615"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619" name="Group"/>
          <p:cNvGrpSpPr/>
          <p:nvPr/>
        </p:nvGrpSpPr>
        <p:grpSpPr>
          <a:xfrm>
            <a:off x="5715000" y="2362200"/>
            <a:ext cx="1066800" cy="685800"/>
            <a:chOff x="0" y="0"/>
            <a:chExt cx="1066800" cy="685800"/>
          </a:xfrm>
        </p:grpSpPr>
        <p:sp>
          <p:nvSpPr>
            <p:cNvPr id="4617"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18"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622" name="Group"/>
          <p:cNvGrpSpPr/>
          <p:nvPr/>
        </p:nvGrpSpPr>
        <p:grpSpPr>
          <a:xfrm>
            <a:off x="8382000" y="2362200"/>
            <a:ext cx="1066800" cy="685800"/>
            <a:chOff x="0" y="0"/>
            <a:chExt cx="1066800" cy="685800"/>
          </a:xfrm>
        </p:grpSpPr>
        <p:sp>
          <p:nvSpPr>
            <p:cNvPr id="4620"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21"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625" name="Group"/>
          <p:cNvGrpSpPr/>
          <p:nvPr/>
        </p:nvGrpSpPr>
        <p:grpSpPr>
          <a:xfrm>
            <a:off x="8382000" y="4724400"/>
            <a:ext cx="1066800" cy="685800"/>
            <a:chOff x="0" y="0"/>
            <a:chExt cx="1066800" cy="685800"/>
          </a:xfrm>
        </p:grpSpPr>
        <p:sp>
          <p:nvSpPr>
            <p:cNvPr id="4623"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24"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628" name="Group"/>
          <p:cNvGrpSpPr/>
          <p:nvPr/>
        </p:nvGrpSpPr>
        <p:grpSpPr>
          <a:xfrm>
            <a:off x="5715000" y="4724400"/>
            <a:ext cx="1066800" cy="685800"/>
            <a:chOff x="0" y="0"/>
            <a:chExt cx="1066800" cy="685800"/>
          </a:xfrm>
        </p:grpSpPr>
        <p:sp>
          <p:nvSpPr>
            <p:cNvPr id="4626"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27" name="|"/>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631" name="Group"/>
          <p:cNvGrpSpPr/>
          <p:nvPr/>
        </p:nvGrpSpPr>
        <p:grpSpPr>
          <a:xfrm>
            <a:off x="3048000" y="4724400"/>
            <a:ext cx="1066800" cy="685800"/>
            <a:chOff x="0" y="0"/>
            <a:chExt cx="1066800" cy="685800"/>
          </a:xfrm>
        </p:grpSpPr>
        <p:sp>
          <p:nvSpPr>
            <p:cNvPr id="462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630" name="3 | 4"/>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4634" name="Group"/>
          <p:cNvGrpSpPr/>
          <p:nvPr/>
        </p:nvGrpSpPr>
        <p:grpSpPr>
          <a:xfrm>
            <a:off x="1752600" y="3505200"/>
            <a:ext cx="1066800" cy="685800"/>
            <a:chOff x="0" y="0"/>
            <a:chExt cx="1066800" cy="685800"/>
          </a:xfrm>
        </p:grpSpPr>
        <p:sp>
          <p:nvSpPr>
            <p:cNvPr id="4632"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633" name="2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a:t>
              </a:r>
            </a:p>
          </p:txBody>
        </p:sp>
      </p:grpSp>
      <p:grpSp>
        <p:nvGrpSpPr>
          <p:cNvPr id="4637" name="Group"/>
          <p:cNvGrpSpPr/>
          <p:nvPr/>
        </p:nvGrpSpPr>
        <p:grpSpPr>
          <a:xfrm>
            <a:off x="7086600" y="3505200"/>
            <a:ext cx="1066800" cy="685800"/>
            <a:chOff x="0" y="0"/>
            <a:chExt cx="1066800" cy="685800"/>
          </a:xfrm>
        </p:grpSpPr>
        <p:sp>
          <p:nvSpPr>
            <p:cNvPr id="463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3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672"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673"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674" name="Connection Line"/>
          <p:cNvSpPr/>
          <p:nvPr/>
        </p:nvSpPr>
        <p:spPr>
          <a:xfrm>
            <a:off x="2795190" y="4004774"/>
            <a:ext cx="2957583" cy="910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675" name="Connection Line"/>
          <p:cNvSpPr/>
          <p:nvPr/>
        </p:nvSpPr>
        <p:spPr>
          <a:xfrm>
            <a:off x="4117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676"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4677" name="Connection Line"/>
          <p:cNvSpPr/>
          <p:nvPr/>
        </p:nvSpPr>
        <p:spPr>
          <a:xfrm>
            <a:off x="3897412" y="2984996"/>
            <a:ext cx="2025981" cy="1794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678" name="Connection Line"/>
          <p:cNvSpPr/>
          <p:nvPr/>
        </p:nvSpPr>
        <p:spPr>
          <a:xfrm>
            <a:off x="6248400" y="3062287"/>
            <a:ext cx="1" cy="1647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679" name="Connection Line"/>
          <p:cNvSpPr/>
          <p:nvPr/>
        </p:nvSpPr>
        <p:spPr>
          <a:xfrm>
            <a:off x="4117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680"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681"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682"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683"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684" name="Connection Line"/>
          <p:cNvSpPr/>
          <p:nvPr/>
        </p:nvSpPr>
        <p:spPr>
          <a:xfrm>
            <a:off x="6796087" y="50673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685" name="Connection Line"/>
          <p:cNvSpPr/>
          <p:nvPr/>
        </p:nvSpPr>
        <p:spPr>
          <a:xfrm>
            <a:off x="6572654" y="4136326"/>
            <a:ext cx="723092" cy="6427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652"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653"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654"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655"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78</a:t>
            </a:fld>
            <a:endParaRPr/>
          </a:p>
        </p:txBody>
      </p:sp>
      <p:sp>
        <p:nvSpPr>
          <p:cNvPr id="4656"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4659" name="Group"/>
          <p:cNvGrpSpPr/>
          <p:nvPr/>
        </p:nvGrpSpPr>
        <p:grpSpPr>
          <a:xfrm>
            <a:off x="4356773" y="5602446"/>
            <a:ext cx="685801" cy="609601"/>
            <a:chOff x="0" y="0"/>
            <a:chExt cx="685800" cy="609600"/>
          </a:xfrm>
        </p:grpSpPr>
        <p:sp>
          <p:nvSpPr>
            <p:cNvPr id="465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58"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4660"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661"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662"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663"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664"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665"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666"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667" name="2|"/>
          <p:cNvSpPr txBox="1"/>
          <p:nvPr/>
        </p:nvSpPr>
        <p:spPr>
          <a:xfrm>
            <a:off x="5204877"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a:t>
            </a:r>
          </a:p>
        </p:txBody>
      </p:sp>
      <p:sp>
        <p:nvSpPr>
          <p:cNvPr id="4668" name="Line"/>
          <p:cNvSpPr/>
          <p:nvPr/>
        </p:nvSpPr>
        <p:spPr>
          <a:xfrm flipV="1">
            <a:off x="5385001"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669"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670"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
        <p:nvSpPr>
          <p:cNvPr id="4671"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7"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688"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691" name="Group"/>
          <p:cNvGrpSpPr/>
          <p:nvPr/>
        </p:nvGrpSpPr>
        <p:grpSpPr>
          <a:xfrm>
            <a:off x="3048000" y="2362200"/>
            <a:ext cx="1066800" cy="685800"/>
            <a:chOff x="0" y="0"/>
            <a:chExt cx="1066800" cy="685800"/>
          </a:xfrm>
        </p:grpSpPr>
        <p:sp>
          <p:nvSpPr>
            <p:cNvPr id="4689"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690"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694" name="Group"/>
          <p:cNvGrpSpPr/>
          <p:nvPr/>
        </p:nvGrpSpPr>
        <p:grpSpPr>
          <a:xfrm>
            <a:off x="5715000" y="2362200"/>
            <a:ext cx="1066800" cy="685800"/>
            <a:chOff x="0" y="0"/>
            <a:chExt cx="1066800" cy="685800"/>
          </a:xfrm>
        </p:grpSpPr>
        <p:sp>
          <p:nvSpPr>
            <p:cNvPr id="4692"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93"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697" name="Group"/>
          <p:cNvGrpSpPr/>
          <p:nvPr/>
        </p:nvGrpSpPr>
        <p:grpSpPr>
          <a:xfrm>
            <a:off x="8382000" y="2362200"/>
            <a:ext cx="1066800" cy="685800"/>
            <a:chOff x="0" y="0"/>
            <a:chExt cx="1066800" cy="685800"/>
          </a:xfrm>
        </p:grpSpPr>
        <p:sp>
          <p:nvSpPr>
            <p:cNvPr id="469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9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700" name="Group"/>
          <p:cNvGrpSpPr/>
          <p:nvPr/>
        </p:nvGrpSpPr>
        <p:grpSpPr>
          <a:xfrm>
            <a:off x="8382000" y="4724400"/>
            <a:ext cx="1066800" cy="685800"/>
            <a:chOff x="0" y="0"/>
            <a:chExt cx="1066800" cy="685800"/>
          </a:xfrm>
        </p:grpSpPr>
        <p:sp>
          <p:nvSpPr>
            <p:cNvPr id="469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699"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703" name="Group"/>
          <p:cNvGrpSpPr/>
          <p:nvPr/>
        </p:nvGrpSpPr>
        <p:grpSpPr>
          <a:xfrm>
            <a:off x="5715000" y="4724400"/>
            <a:ext cx="1066800" cy="685800"/>
            <a:chOff x="0" y="0"/>
            <a:chExt cx="1066800" cy="685800"/>
          </a:xfrm>
        </p:grpSpPr>
        <p:sp>
          <p:nvSpPr>
            <p:cNvPr id="4701"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702" name="5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a:t>
              </a:r>
            </a:p>
          </p:txBody>
        </p:sp>
      </p:grpSp>
      <p:grpSp>
        <p:nvGrpSpPr>
          <p:cNvPr id="4706" name="Group"/>
          <p:cNvGrpSpPr/>
          <p:nvPr/>
        </p:nvGrpSpPr>
        <p:grpSpPr>
          <a:xfrm>
            <a:off x="3048000" y="4724400"/>
            <a:ext cx="1066800" cy="685800"/>
            <a:chOff x="0" y="0"/>
            <a:chExt cx="1066800" cy="685800"/>
          </a:xfrm>
        </p:grpSpPr>
        <p:sp>
          <p:nvSpPr>
            <p:cNvPr id="470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705" name="3 | 4"/>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4709" name="Group"/>
          <p:cNvGrpSpPr/>
          <p:nvPr/>
        </p:nvGrpSpPr>
        <p:grpSpPr>
          <a:xfrm>
            <a:off x="1752600" y="3505200"/>
            <a:ext cx="1066800" cy="685800"/>
            <a:chOff x="0" y="0"/>
            <a:chExt cx="1066800" cy="685800"/>
          </a:xfrm>
        </p:grpSpPr>
        <p:sp>
          <p:nvSpPr>
            <p:cNvPr id="4707"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708" name="2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a:t>
              </a:r>
            </a:p>
          </p:txBody>
        </p:sp>
      </p:grpSp>
      <p:grpSp>
        <p:nvGrpSpPr>
          <p:cNvPr id="4712" name="Group"/>
          <p:cNvGrpSpPr/>
          <p:nvPr/>
        </p:nvGrpSpPr>
        <p:grpSpPr>
          <a:xfrm>
            <a:off x="7086600" y="3505200"/>
            <a:ext cx="1066800" cy="685800"/>
            <a:chOff x="0" y="0"/>
            <a:chExt cx="1066800" cy="685800"/>
          </a:xfrm>
        </p:grpSpPr>
        <p:sp>
          <p:nvSpPr>
            <p:cNvPr id="4710"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711"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746"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747"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748"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749"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750"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4751"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752" name="Connection Line"/>
          <p:cNvSpPr/>
          <p:nvPr/>
        </p:nvSpPr>
        <p:spPr>
          <a:xfrm>
            <a:off x="6248400" y="3062287"/>
            <a:ext cx="1" cy="1658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753" name="Connection Line"/>
          <p:cNvSpPr/>
          <p:nvPr/>
        </p:nvSpPr>
        <p:spPr>
          <a:xfrm>
            <a:off x="4117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754"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755"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756"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757"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758"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759" name="Connection Line"/>
          <p:cNvSpPr/>
          <p:nvPr/>
        </p:nvSpPr>
        <p:spPr>
          <a:xfrm>
            <a:off x="6563672" y="4136326"/>
            <a:ext cx="732074" cy="6507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727"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728"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729"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73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79</a:t>
            </a:fld>
            <a:endParaRPr/>
          </a:p>
        </p:txBody>
      </p:sp>
      <p:sp>
        <p:nvSpPr>
          <p:cNvPr id="473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732" name="Rectangle"/>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733"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734"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735"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736"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737"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738"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739"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740" name="2|"/>
          <p:cNvSpPr txBox="1"/>
          <p:nvPr/>
        </p:nvSpPr>
        <p:spPr>
          <a:xfrm>
            <a:off x="5204877"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a:t>
            </a:r>
          </a:p>
        </p:txBody>
      </p:sp>
      <p:sp>
        <p:nvSpPr>
          <p:cNvPr id="4741" name="5|"/>
          <p:cNvSpPr txBox="1"/>
          <p:nvPr/>
        </p:nvSpPr>
        <p:spPr>
          <a:xfrm>
            <a:off x="5896556"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5|</a:t>
            </a:r>
          </a:p>
        </p:txBody>
      </p:sp>
      <p:sp>
        <p:nvSpPr>
          <p:cNvPr id="4742" name="Line"/>
          <p:cNvSpPr/>
          <p:nvPr/>
        </p:nvSpPr>
        <p:spPr>
          <a:xfrm flipV="1">
            <a:off x="6132676"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743"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744" name="1|"/>
          <p:cNvSpPr txBox="1"/>
          <p:nvPr/>
        </p:nvSpPr>
        <p:spPr>
          <a:xfrm>
            <a:off x="4519549"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sp>
        <p:nvSpPr>
          <p:cNvPr id="4745"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339" name="Graphs"/>
          <p:cNvSpPr txBox="1">
            <a:spLocks noGrp="1"/>
          </p:cNvSpPr>
          <p:nvPr>
            <p:ph type="title"/>
          </p:nvPr>
        </p:nvSpPr>
        <p:spPr>
          <a:xfrm>
            <a:off x="838200" y="365125"/>
            <a:ext cx="10515600" cy="981354"/>
          </a:xfrm>
          <a:prstGeom prst="rect">
            <a:avLst/>
          </a:prstGeom>
        </p:spPr>
        <p:txBody>
          <a:bodyPr/>
          <a:lstStyle/>
          <a:p>
            <a:r>
              <a:t>Graphs</a:t>
            </a:r>
          </a:p>
        </p:txBody>
      </p:sp>
      <p:sp>
        <p:nvSpPr>
          <p:cNvPr id="340" name="We will typically express running times in terms of |E| and |V| (often dropping the |’s)…"/>
          <p:cNvSpPr txBox="1">
            <a:spLocks noGrp="1"/>
          </p:cNvSpPr>
          <p:nvPr>
            <p:ph type="body" idx="1"/>
          </p:nvPr>
        </p:nvSpPr>
        <p:spPr>
          <a:xfrm>
            <a:off x="838200" y="1647930"/>
            <a:ext cx="10515600" cy="4529033"/>
          </a:xfrm>
          <a:prstGeom prst="rect">
            <a:avLst/>
          </a:prstGeom>
        </p:spPr>
        <p:txBody>
          <a:bodyPr/>
          <a:lstStyle/>
          <a:p>
            <a:r>
              <a:t>We will typically express running times in terms of </a:t>
            </a:r>
            <a:r>
              <a:rPr b="1"/>
              <a:t>|E|</a:t>
            </a:r>
            <a:r>
              <a:t> and </a:t>
            </a:r>
            <a:r>
              <a:rPr b="1"/>
              <a:t>|V|</a:t>
            </a:r>
            <a:r>
              <a:t> (often dropping the |’s)</a:t>
            </a:r>
          </a:p>
          <a:p>
            <a:pPr marL="685800" lvl="1" indent="-228600">
              <a:spcBef>
                <a:spcPts val="500"/>
              </a:spcBef>
              <a:defRPr sz="2400"/>
            </a:pPr>
            <a:r>
              <a:t>If |E| </a:t>
            </a:r>
            <a:r>
              <a:rPr>
                <a:latin typeface="Symbol"/>
                <a:ea typeface="Symbol"/>
                <a:cs typeface="Symbol"/>
                <a:sym typeface="Symbol"/>
              </a:rPr>
              <a:t>» </a:t>
            </a:r>
            <a:r>
              <a:t>|V|</a:t>
            </a:r>
            <a:r>
              <a:rPr baseline="30000"/>
              <a:t>2</a:t>
            </a:r>
            <a:r>
              <a:t> the graph is </a:t>
            </a:r>
            <a:r>
              <a:rPr b="1" i="1">
                <a:solidFill>
                  <a:srgbClr val="44546A"/>
                </a:solidFill>
              </a:rPr>
              <a:t>dense</a:t>
            </a:r>
            <a:endParaRPr>
              <a:solidFill>
                <a:srgbClr val="44546A"/>
              </a:solidFill>
            </a:endParaRPr>
          </a:p>
          <a:p>
            <a:pPr marL="685800" lvl="1" indent="-228600">
              <a:spcBef>
                <a:spcPts val="500"/>
              </a:spcBef>
              <a:defRPr sz="2400"/>
            </a:pPr>
            <a:r>
              <a:t>If |E| </a:t>
            </a:r>
            <a:r>
              <a:rPr>
                <a:latin typeface="Symbol"/>
                <a:ea typeface="Symbol"/>
                <a:cs typeface="Symbol"/>
                <a:sym typeface="Symbol"/>
              </a:rPr>
              <a:t>» </a:t>
            </a:r>
            <a:r>
              <a:t>|V| the graph is </a:t>
            </a:r>
            <a:r>
              <a:rPr b="1" i="1">
                <a:solidFill>
                  <a:srgbClr val="44546A"/>
                </a:solidFill>
              </a:rPr>
              <a:t>sparse</a:t>
            </a:r>
          </a:p>
          <a:p>
            <a:r>
              <a:t>If you know you are dealing with dense or sparse graphs, different data structures may make sense</a:t>
            </a:r>
          </a:p>
        </p:txBody>
      </p:sp>
      <p:sp>
        <p:nvSpPr>
          <p:cNvPr id="34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342"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8</a:t>
            </a:fld>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762"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765" name="Group"/>
          <p:cNvGrpSpPr/>
          <p:nvPr/>
        </p:nvGrpSpPr>
        <p:grpSpPr>
          <a:xfrm>
            <a:off x="3048000" y="2362200"/>
            <a:ext cx="1066800" cy="685800"/>
            <a:chOff x="0" y="0"/>
            <a:chExt cx="1066800" cy="685800"/>
          </a:xfrm>
        </p:grpSpPr>
        <p:sp>
          <p:nvSpPr>
            <p:cNvPr id="4763"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764"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768" name="Group"/>
          <p:cNvGrpSpPr/>
          <p:nvPr/>
        </p:nvGrpSpPr>
        <p:grpSpPr>
          <a:xfrm>
            <a:off x="5715000" y="2362200"/>
            <a:ext cx="1066800" cy="685800"/>
            <a:chOff x="0" y="0"/>
            <a:chExt cx="1066800" cy="685800"/>
          </a:xfrm>
        </p:grpSpPr>
        <p:sp>
          <p:nvSpPr>
            <p:cNvPr id="4766"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767"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771" name="Group"/>
          <p:cNvGrpSpPr/>
          <p:nvPr/>
        </p:nvGrpSpPr>
        <p:grpSpPr>
          <a:xfrm>
            <a:off x="8382000" y="2362200"/>
            <a:ext cx="1066800" cy="685800"/>
            <a:chOff x="0" y="0"/>
            <a:chExt cx="1066800" cy="685800"/>
          </a:xfrm>
        </p:grpSpPr>
        <p:sp>
          <p:nvSpPr>
            <p:cNvPr id="4769"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770"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774" name="Group"/>
          <p:cNvGrpSpPr/>
          <p:nvPr/>
        </p:nvGrpSpPr>
        <p:grpSpPr>
          <a:xfrm>
            <a:off x="8382000" y="4724400"/>
            <a:ext cx="1066800" cy="685800"/>
            <a:chOff x="0" y="0"/>
            <a:chExt cx="1066800" cy="685800"/>
          </a:xfrm>
        </p:grpSpPr>
        <p:sp>
          <p:nvSpPr>
            <p:cNvPr id="4772"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773"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777" name="Group"/>
          <p:cNvGrpSpPr/>
          <p:nvPr/>
        </p:nvGrpSpPr>
        <p:grpSpPr>
          <a:xfrm>
            <a:off x="5715000" y="4724400"/>
            <a:ext cx="1066800" cy="685800"/>
            <a:chOff x="0" y="0"/>
            <a:chExt cx="1066800" cy="685800"/>
          </a:xfrm>
        </p:grpSpPr>
        <p:sp>
          <p:nvSpPr>
            <p:cNvPr id="4775"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776" name="5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a:t>
              </a:r>
            </a:p>
          </p:txBody>
        </p:sp>
      </p:grpSp>
      <p:grpSp>
        <p:nvGrpSpPr>
          <p:cNvPr id="4780" name="Group"/>
          <p:cNvGrpSpPr/>
          <p:nvPr/>
        </p:nvGrpSpPr>
        <p:grpSpPr>
          <a:xfrm>
            <a:off x="3048000" y="4724400"/>
            <a:ext cx="1066800" cy="685800"/>
            <a:chOff x="0" y="0"/>
            <a:chExt cx="1066800" cy="685800"/>
          </a:xfrm>
        </p:grpSpPr>
        <p:sp>
          <p:nvSpPr>
            <p:cNvPr id="477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779" name="3 | 4"/>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4783" name="Group"/>
          <p:cNvGrpSpPr/>
          <p:nvPr/>
        </p:nvGrpSpPr>
        <p:grpSpPr>
          <a:xfrm>
            <a:off x="1752600" y="3505200"/>
            <a:ext cx="1066800" cy="685800"/>
            <a:chOff x="0" y="0"/>
            <a:chExt cx="1066800" cy="685800"/>
          </a:xfrm>
        </p:grpSpPr>
        <p:sp>
          <p:nvSpPr>
            <p:cNvPr id="4781"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782" name="2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a:t>
              </a:r>
            </a:p>
          </p:txBody>
        </p:sp>
      </p:grpSp>
      <p:grpSp>
        <p:nvGrpSpPr>
          <p:cNvPr id="4786" name="Group"/>
          <p:cNvGrpSpPr/>
          <p:nvPr/>
        </p:nvGrpSpPr>
        <p:grpSpPr>
          <a:xfrm>
            <a:off x="7086600" y="3505200"/>
            <a:ext cx="1066800" cy="685800"/>
            <a:chOff x="0" y="0"/>
            <a:chExt cx="1066800" cy="685800"/>
          </a:xfrm>
        </p:grpSpPr>
        <p:sp>
          <p:nvSpPr>
            <p:cNvPr id="4784"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785"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820"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821"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822"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823"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4824"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4825"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826" name="Connection Line"/>
          <p:cNvSpPr/>
          <p:nvPr/>
        </p:nvSpPr>
        <p:spPr>
          <a:xfrm>
            <a:off x="6248400" y="3062287"/>
            <a:ext cx="1" cy="1658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827" name="Connection Line"/>
          <p:cNvSpPr/>
          <p:nvPr/>
        </p:nvSpPr>
        <p:spPr>
          <a:xfrm>
            <a:off x="4117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828"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829"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830"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831"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832"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833" name="Connection Line"/>
          <p:cNvSpPr/>
          <p:nvPr/>
        </p:nvSpPr>
        <p:spPr>
          <a:xfrm>
            <a:off x="6563672" y="4136326"/>
            <a:ext cx="732074" cy="6507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801"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802"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803"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80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80</a:t>
            </a:fld>
            <a:endParaRPr/>
          </a:p>
        </p:txBody>
      </p:sp>
      <p:sp>
        <p:nvSpPr>
          <p:cNvPr id="480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806" name="Rectangle"/>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07"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08"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09"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10"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11"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12"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13"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14" name="2|"/>
          <p:cNvSpPr txBox="1"/>
          <p:nvPr/>
        </p:nvSpPr>
        <p:spPr>
          <a:xfrm>
            <a:off x="5204877"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a:t>
            </a:r>
          </a:p>
        </p:txBody>
      </p:sp>
      <p:sp>
        <p:nvSpPr>
          <p:cNvPr id="4815" name="5|"/>
          <p:cNvSpPr txBox="1"/>
          <p:nvPr/>
        </p:nvSpPr>
        <p:spPr>
          <a:xfrm>
            <a:off x="5896556"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5|</a:t>
            </a:r>
          </a:p>
        </p:txBody>
      </p:sp>
      <p:sp>
        <p:nvSpPr>
          <p:cNvPr id="4816" name="Line"/>
          <p:cNvSpPr/>
          <p:nvPr/>
        </p:nvSpPr>
        <p:spPr>
          <a:xfrm flipV="1">
            <a:off x="6132676"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817"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818" name="1|"/>
          <p:cNvSpPr txBox="1"/>
          <p:nvPr/>
        </p:nvSpPr>
        <p:spPr>
          <a:xfrm>
            <a:off x="4519549"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sp>
        <p:nvSpPr>
          <p:cNvPr id="4819"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5"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836"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839" name="Group"/>
          <p:cNvGrpSpPr/>
          <p:nvPr/>
        </p:nvGrpSpPr>
        <p:grpSpPr>
          <a:xfrm>
            <a:off x="3048000" y="2362200"/>
            <a:ext cx="1066800" cy="685800"/>
            <a:chOff x="0" y="0"/>
            <a:chExt cx="1066800" cy="685800"/>
          </a:xfrm>
        </p:grpSpPr>
        <p:sp>
          <p:nvSpPr>
            <p:cNvPr id="4837"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838"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842" name="Group"/>
          <p:cNvGrpSpPr/>
          <p:nvPr/>
        </p:nvGrpSpPr>
        <p:grpSpPr>
          <a:xfrm>
            <a:off x="5715000" y="2362200"/>
            <a:ext cx="1066800" cy="685800"/>
            <a:chOff x="0" y="0"/>
            <a:chExt cx="1066800" cy="685800"/>
          </a:xfrm>
        </p:grpSpPr>
        <p:sp>
          <p:nvSpPr>
            <p:cNvPr id="4840"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841"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845" name="Group"/>
          <p:cNvGrpSpPr/>
          <p:nvPr/>
        </p:nvGrpSpPr>
        <p:grpSpPr>
          <a:xfrm>
            <a:off x="8382000" y="2362200"/>
            <a:ext cx="1066800" cy="685800"/>
            <a:chOff x="0" y="0"/>
            <a:chExt cx="1066800" cy="685800"/>
          </a:xfrm>
        </p:grpSpPr>
        <p:sp>
          <p:nvSpPr>
            <p:cNvPr id="4843"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844"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848" name="Group"/>
          <p:cNvGrpSpPr/>
          <p:nvPr/>
        </p:nvGrpSpPr>
        <p:grpSpPr>
          <a:xfrm>
            <a:off x="8382000" y="4724400"/>
            <a:ext cx="1066800" cy="685800"/>
            <a:chOff x="0" y="0"/>
            <a:chExt cx="1066800" cy="685800"/>
          </a:xfrm>
        </p:grpSpPr>
        <p:sp>
          <p:nvSpPr>
            <p:cNvPr id="4846"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847"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851" name="Group"/>
          <p:cNvGrpSpPr/>
          <p:nvPr/>
        </p:nvGrpSpPr>
        <p:grpSpPr>
          <a:xfrm>
            <a:off x="5715000" y="4724400"/>
            <a:ext cx="1066800" cy="685800"/>
            <a:chOff x="0" y="0"/>
            <a:chExt cx="1066800" cy="685800"/>
          </a:xfrm>
        </p:grpSpPr>
        <p:sp>
          <p:nvSpPr>
            <p:cNvPr id="484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850" name="5 | 6"/>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4854" name="Group"/>
          <p:cNvGrpSpPr/>
          <p:nvPr/>
        </p:nvGrpSpPr>
        <p:grpSpPr>
          <a:xfrm>
            <a:off x="3048000" y="4724400"/>
            <a:ext cx="1066800" cy="685800"/>
            <a:chOff x="0" y="0"/>
            <a:chExt cx="1066800" cy="685800"/>
          </a:xfrm>
        </p:grpSpPr>
        <p:sp>
          <p:nvSpPr>
            <p:cNvPr id="485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853"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4857" name="Group"/>
          <p:cNvGrpSpPr/>
          <p:nvPr/>
        </p:nvGrpSpPr>
        <p:grpSpPr>
          <a:xfrm>
            <a:off x="1752600" y="3505200"/>
            <a:ext cx="1066800" cy="685800"/>
            <a:chOff x="0" y="0"/>
            <a:chExt cx="1066800" cy="685800"/>
          </a:xfrm>
        </p:grpSpPr>
        <p:sp>
          <p:nvSpPr>
            <p:cNvPr id="4855"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856" name="2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a:t>
              </a:r>
            </a:p>
          </p:txBody>
        </p:sp>
      </p:grpSp>
      <p:grpSp>
        <p:nvGrpSpPr>
          <p:cNvPr id="4860" name="Group"/>
          <p:cNvGrpSpPr/>
          <p:nvPr/>
        </p:nvGrpSpPr>
        <p:grpSpPr>
          <a:xfrm>
            <a:off x="7086600" y="3505200"/>
            <a:ext cx="1066800" cy="685800"/>
            <a:chOff x="0" y="0"/>
            <a:chExt cx="1066800" cy="685800"/>
          </a:xfrm>
        </p:grpSpPr>
        <p:sp>
          <p:nvSpPr>
            <p:cNvPr id="485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859"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894"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895"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896"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897"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4898"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4899"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900" name="Connection Line"/>
          <p:cNvSpPr/>
          <p:nvPr/>
        </p:nvSpPr>
        <p:spPr>
          <a:xfrm>
            <a:off x="6248400" y="3062287"/>
            <a:ext cx="1" cy="1658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0"/>
                  <a:pt x="0" y="14400"/>
                  <a:pt x="21600" y="21600"/>
                </a:cubicBezTo>
              </a:path>
            </a:pathLst>
          </a:custGeom>
          <a:ln w="28575">
            <a:solidFill>
              <a:srgbClr val="000000"/>
            </a:solidFill>
            <a:tailEnd type="triangle"/>
          </a:ln>
        </p:spPr>
        <p:txBody>
          <a:bodyPr/>
          <a:lstStyle/>
          <a:p>
            <a:endParaRPr/>
          </a:p>
        </p:txBody>
      </p:sp>
      <p:sp>
        <p:nvSpPr>
          <p:cNvPr id="4901" name="Connection Line"/>
          <p:cNvSpPr/>
          <p:nvPr/>
        </p:nvSpPr>
        <p:spPr>
          <a:xfrm>
            <a:off x="4117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sp>
        <p:nvSpPr>
          <p:cNvPr id="4902" name="Connection Line"/>
          <p:cNvSpPr/>
          <p:nvPr/>
        </p:nvSpPr>
        <p:spPr>
          <a:xfrm>
            <a:off x="6796087" y="2705100"/>
            <a:ext cx="1571626"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903" name="Connection Line"/>
          <p:cNvSpPr/>
          <p:nvPr/>
        </p:nvSpPr>
        <p:spPr>
          <a:xfrm>
            <a:off x="6586202" y="2986602"/>
            <a:ext cx="695996" cy="579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904"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905"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906"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907" name="Connection Line"/>
          <p:cNvSpPr/>
          <p:nvPr/>
        </p:nvSpPr>
        <p:spPr>
          <a:xfrm>
            <a:off x="6563672" y="4136326"/>
            <a:ext cx="732074" cy="6507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875"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876"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877"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87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81</a:t>
            </a:fld>
            <a:endParaRPr/>
          </a:p>
        </p:txBody>
      </p:sp>
      <p:sp>
        <p:nvSpPr>
          <p:cNvPr id="4879"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4880" name="Rectangle"/>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81" name="1|"/>
          <p:cNvSpPr txBox="1"/>
          <p:nvPr/>
        </p:nvSpPr>
        <p:spPr>
          <a:xfrm>
            <a:off x="4519549"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sp>
        <p:nvSpPr>
          <p:cNvPr id="4882"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83"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84"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85"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86"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87"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88"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889" name="Line"/>
          <p:cNvSpPr/>
          <p:nvPr/>
        </p:nvSpPr>
        <p:spPr>
          <a:xfrm flipV="1">
            <a:off x="6132676"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4890" name="2|"/>
          <p:cNvSpPr txBox="1"/>
          <p:nvPr/>
        </p:nvSpPr>
        <p:spPr>
          <a:xfrm>
            <a:off x="5204877"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a:t>
            </a:r>
          </a:p>
        </p:txBody>
      </p:sp>
      <p:sp>
        <p:nvSpPr>
          <p:cNvPr id="4891" name="5|6"/>
          <p:cNvSpPr txBox="1"/>
          <p:nvPr/>
        </p:nvSpPr>
        <p:spPr>
          <a:xfrm>
            <a:off x="5807656" y="5665879"/>
            <a:ext cx="5380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5|6</a:t>
            </a:r>
          </a:p>
        </p:txBody>
      </p:sp>
      <p:sp>
        <p:nvSpPr>
          <p:cNvPr id="4892"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893"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1" name="Connection Line"/>
          <p:cNvSpPr/>
          <p:nvPr/>
        </p:nvSpPr>
        <p:spPr>
          <a:xfrm>
            <a:off x="4117965" y="2697397"/>
            <a:ext cx="1480829" cy="56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44546A"/>
            </a:solidFill>
            <a:tailEnd type="triangle"/>
          </a:ln>
        </p:spPr>
        <p:txBody>
          <a:bodyPr/>
          <a:lstStyle/>
          <a:p>
            <a:endParaRPr/>
          </a:p>
        </p:txBody>
      </p:sp>
      <p:sp>
        <p:nvSpPr>
          <p:cNvPr id="491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911"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914" name="Group"/>
          <p:cNvGrpSpPr/>
          <p:nvPr/>
        </p:nvGrpSpPr>
        <p:grpSpPr>
          <a:xfrm>
            <a:off x="3048000" y="2362200"/>
            <a:ext cx="1066800" cy="685800"/>
            <a:chOff x="0" y="0"/>
            <a:chExt cx="1066800" cy="685800"/>
          </a:xfrm>
        </p:grpSpPr>
        <p:sp>
          <p:nvSpPr>
            <p:cNvPr id="4912"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913"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917" name="Group"/>
          <p:cNvGrpSpPr/>
          <p:nvPr/>
        </p:nvGrpSpPr>
        <p:grpSpPr>
          <a:xfrm>
            <a:off x="8382000" y="2362200"/>
            <a:ext cx="1066800" cy="685800"/>
            <a:chOff x="0" y="0"/>
            <a:chExt cx="1066800" cy="685800"/>
          </a:xfrm>
        </p:grpSpPr>
        <p:sp>
          <p:nvSpPr>
            <p:cNvPr id="491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91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920" name="Group"/>
          <p:cNvGrpSpPr/>
          <p:nvPr/>
        </p:nvGrpSpPr>
        <p:grpSpPr>
          <a:xfrm>
            <a:off x="8382000" y="4724400"/>
            <a:ext cx="1066800" cy="685800"/>
            <a:chOff x="0" y="0"/>
            <a:chExt cx="1066800" cy="685800"/>
          </a:xfrm>
        </p:grpSpPr>
        <p:sp>
          <p:nvSpPr>
            <p:cNvPr id="491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919"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923" name="Group"/>
          <p:cNvGrpSpPr/>
          <p:nvPr/>
        </p:nvGrpSpPr>
        <p:grpSpPr>
          <a:xfrm>
            <a:off x="5715000" y="4724400"/>
            <a:ext cx="1066800" cy="685800"/>
            <a:chOff x="0" y="0"/>
            <a:chExt cx="1066800" cy="685800"/>
          </a:xfrm>
        </p:grpSpPr>
        <p:sp>
          <p:nvSpPr>
            <p:cNvPr id="492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922"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4926" name="Group"/>
          <p:cNvGrpSpPr/>
          <p:nvPr/>
        </p:nvGrpSpPr>
        <p:grpSpPr>
          <a:xfrm>
            <a:off x="3048000" y="4724400"/>
            <a:ext cx="1066800" cy="685800"/>
            <a:chOff x="0" y="0"/>
            <a:chExt cx="1066800" cy="685800"/>
          </a:xfrm>
        </p:grpSpPr>
        <p:sp>
          <p:nvSpPr>
            <p:cNvPr id="492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925"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4929" name="Group"/>
          <p:cNvGrpSpPr/>
          <p:nvPr/>
        </p:nvGrpSpPr>
        <p:grpSpPr>
          <a:xfrm>
            <a:off x="1752600" y="3505200"/>
            <a:ext cx="1066800" cy="685800"/>
            <a:chOff x="0" y="0"/>
            <a:chExt cx="1066800" cy="685800"/>
          </a:xfrm>
        </p:grpSpPr>
        <p:sp>
          <p:nvSpPr>
            <p:cNvPr id="492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928" name="2 | 7"/>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4932" name="Group"/>
          <p:cNvGrpSpPr/>
          <p:nvPr/>
        </p:nvGrpSpPr>
        <p:grpSpPr>
          <a:xfrm>
            <a:off x="7086600" y="3505200"/>
            <a:ext cx="1066800" cy="685800"/>
            <a:chOff x="0" y="0"/>
            <a:chExt cx="1066800" cy="685800"/>
          </a:xfrm>
        </p:grpSpPr>
        <p:sp>
          <p:nvSpPr>
            <p:cNvPr id="4930"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931"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972"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4973"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974"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4975"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4976"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4977"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978" name="Connection Line"/>
          <p:cNvSpPr/>
          <p:nvPr/>
        </p:nvSpPr>
        <p:spPr>
          <a:xfrm>
            <a:off x="6248400" y="2705100"/>
            <a:ext cx="0" cy="2016125"/>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979" name="Connection Line"/>
          <p:cNvSpPr/>
          <p:nvPr/>
        </p:nvSpPr>
        <p:spPr>
          <a:xfrm>
            <a:off x="6248400" y="2705100"/>
            <a:ext cx="2119313" cy="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0"/>
                  <a:pt x="7200" y="0"/>
                  <a:pt x="0" y="21600"/>
                </a:cubicBezTo>
              </a:path>
            </a:pathLst>
          </a:custGeom>
          <a:ln w="28575">
            <a:solidFill>
              <a:srgbClr val="000000"/>
            </a:solidFill>
            <a:tailEnd type="triangle"/>
          </a:ln>
        </p:spPr>
        <p:txBody>
          <a:bodyPr/>
          <a:lstStyle/>
          <a:p>
            <a:endParaRPr/>
          </a:p>
        </p:txBody>
      </p:sp>
      <p:sp>
        <p:nvSpPr>
          <p:cNvPr id="4980" name="Connection Line"/>
          <p:cNvSpPr/>
          <p:nvPr/>
        </p:nvSpPr>
        <p:spPr>
          <a:xfrm>
            <a:off x="6248399" y="2705100"/>
            <a:ext cx="1033799" cy="8614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4981"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982"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4983"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4984" name="Connection Line"/>
          <p:cNvSpPr/>
          <p:nvPr/>
        </p:nvSpPr>
        <p:spPr>
          <a:xfrm>
            <a:off x="6563672" y="4136326"/>
            <a:ext cx="732074" cy="6507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4946"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4947"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4948"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4949"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82</a:t>
            </a:fld>
            <a:endParaRPr/>
          </a:p>
        </p:txBody>
      </p:sp>
      <p:sp>
        <p:nvSpPr>
          <p:cNvPr id="4950"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4953" name="Group"/>
          <p:cNvGrpSpPr/>
          <p:nvPr/>
        </p:nvGrpSpPr>
        <p:grpSpPr>
          <a:xfrm>
            <a:off x="4356773" y="5602446"/>
            <a:ext cx="685801" cy="609601"/>
            <a:chOff x="0" y="0"/>
            <a:chExt cx="685800" cy="609600"/>
          </a:xfrm>
        </p:grpSpPr>
        <p:sp>
          <p:nvSpPr>
            <p:cNvPr id="495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952"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4954"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955"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956"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957"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958"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959"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960"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4961" name="2|7"/>
          <p:cNvSpPr txBox="1"/>
          <p:nvPr/>
        </p:nvSpPr>
        <p:spPr>
          <a:xfrm>
            <a:off x="5115977" y="5665879"/>
            <a:ext cx="5380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2|7</a:t>
            </a:r>
          </a:p>
        </p:txBody>
      </p:sp>
      <p:sp>
        <p:nvSpPr>
          <p:cNvPr id="4962" name="Line"/>
          <p:cNvSpPr/>
          <p:nvPr/>
        </p:nvSpPr>
        <p:spPr>
          <a:xfrm flipV="1">
            <a:off x="5385001"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grpSp>
        <p:nvGrpSpPr>
          <p:cNvPr id="4965" name="Group"/>
          <p:cNvGrpSpPr/>
          <p:nvPr/>
        </p:nvGrpSpPr>
        <p:grpSpPr>
          <a:xfrm>
            <a:off x="5715000" y="2362200"/>
            <a:ext cx="1066800" cy="685800"/>
            <a:chOff x="0" y="0"/>
            <a:chExt cx="1066800" cy="685800"/>
          </a:xfrm>
        </p:grpSpPr>
        <p:sp>
          <p:nvSpPr>
            <p:cNvPr id="4963" name="Oval"/>
            <p:cNvSpPr/>
            <p:nvPr/>
          </p:nvSpPr>
          <p:spPr>
            <a:xfrm>
              <a:off x="0" y="0"/>
              <a:ext cx="1066800" cy="685800"/>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964"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968" name="Group"/>
          <p:cNvGrpSpPr/>
          <p:nvPr/>
        </p:nvGrpSpPr>
        <p:grpSpPr>
          <a:xfrm>
            <a:off x="5715000" y="2362200"/>
            <a:ext cx="1066800" cy="685800"/>
            <a:chOff x="0" y="0"/>
            <a:chExt cx="1066800" cy="685800"/>
          </a:xfrm>
        </p:grpSpPr>
        <p:sp>
          <p:nvSpPr>
            <p:cNvPr id="4966"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967"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4969"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4970"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7" name="Connection Line"/>
          <p:cNvSpPr/>
          <p:nvPr/>
        </p:nvSpPr>
        <p:spPr>
          <a:xfrm>
            <a:off x="4117965" y="2697397"/>
            <a:ext cx="1480829" cy="56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44546A"/>
            </a:solidFill>
            <a:tailEnd type="triangle"/>
          </a:ln>
        </p:spPr>
        <p:txBody>
          <a:bodyPr/>
          <a:lstStyle/>
          <a:p>
            <a:endParaRPr/>
          </a:p>
        </p:txBody>
      </p:sp>
      <p:sp>
        <p:nvSpPr>
          <p:cNvPr id="4987"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4988"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4991" name="Group"/>
          <p:cNvGrpSpPr/>
          <p:nvPr/>
        </p:nvGrpSpPr>
        <p:grpSpPr>
          <a:xfrm>
            <a:off x="3048000" y="2362200"/>
            <a:ext cx="1066800" cy="685800"/>
            <a:chOff x="0" y="0"/>
            <a:chExt cx="1066800" cy="685800"/>
          </a:xfrm>
        </p:grpSpPr>
        <p:sp>
          <p:nvSpPr>
            <p:cNvPr id="4989"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990"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4994" name="Group"/>
          <p:cNvGrpSpPr/>
          <p:nvPr/>
        </p:nvGrpSpPr>
        <p:grpSpPr>
          <a:xfrm>
            <a:off x="8382000" y="2362200"/>
            <a:ext cx="1066800" cy="685800"/>
            <a:chOff x="0" y="0"/>
            <a:chExt cx="1066800" cy="685800"/>
          </a:xfrm>
        </p:grpSpPr>
        <p:sp>
          <p:nvSpPr>
            <p:cNvPr id="4992"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993"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4997" name="Group"/>
          <p:cNvGrpSpPr/>
          <p:nvPr/>
        </p:nvGrpSpPr>
        <p:grpSpPr>
          <a:xfrm>
            <a:off x="8382000" y="4724400"/>
            <a:ext cx="1066800" cy="685800"/>
            <a:chOff x="0" y="0"/>
            <a:chExt cx="1066800" cy="685800"/>
          </a:xfrm>
        </p:grpSpPr>
        <p:sp>
          <p:nvSpPr>
            <p:cNvPr id="499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499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000" name="Group"/>
          <p:cNvGrpSpPr/>
          <p:nvPr/>
        </p:nvGrpSpPr>
        <p:grpSpPr>
          <a:xfrm>
            <a:off x="5715000" y="4724400"/>
            <a:ext cx="1066800" cy="685800"/>
            <a:chOff x="0" y="0"/>
            <a:chExt cx="1066800" cy="685800"/>
          </a:xfrm>
        </p:grpSpPr>
        <p:sp>
          <p:nvSpPr>
            <p:cNvPr id="499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4999"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003" name="Group"/>
          <p:cNvGrpSpPr/>
          <p:nvPr/>
        </p:nvGrpSpPr>
        <p:grpSpPr>
          <a:xfrm>
            <a:off x="3048000" y="4724400"/>
            <a:ext cx="1066800" cy="685800"/>
            <a:chOff x="0" y="0"/>
            <a:chExt cx="1066800" cy="685800"/>
          </a:xfrm>
        </p:grpSpPr>
        <p:sp>
          <p:nvSpPr>
            <p:cNvPr id="500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002"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006" name="Group"/>
          <p:cNvGrpSpPr/>
          <p:nvPr/>
        </p:nvGrpSpPr>
        <p:grpSpPr>
          <a:xfrm>
            <a:off x="1752600" y="3505200"/>
            <a:ext cx="1066800" cy="685800"/>
            <a:chOff x="0" y="0"/>
            <a:chExt cx="1066800" cy="685800"/>
          </a:xfrm>
        </p:grpSpPr>
        <p:sp>
          <p:nvSpPr>
            <p:cNvPr id="500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005" name="2 | 7"/>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009" name="Group"/>
          <p:cNvGrpSpPr/>
          <p:nvPr/>
        </p:nvGrpSpPr>
        <p:grpSpPr>
          <a:xfrm>
            <a:off x="7086600" y="3505200"/>
            <a:ext cx="1066800" cy="685800"/>
            <a:chOff x="0" y="0"/>
            <a:chExt cx="1066800" cy="685800"/>
          </a:xfrm>
        </p:grpSpPr>
        <p:sp>
          <p:nvSpPr>
            <p:cNvPr id="5007"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008"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5048"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049"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050"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051"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052"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053"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054" name="Connection Line"/>
          <p:cNvSpPr/>
          <p:nvPr/>
        </p:nvSpPr>
        <p:spPr>
          <a:xfrm>
            <a:off x="6248400" y="2705100"/>
            <a:ext cx="0" cy="2016125"/>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055" name="Connection Line"/>
          <p:cNvSpPr/>
          <p:nvPr/>
        </p:nvSpPr>
        <p:spPr>
          <a:xfrm>
            <a:off x="6248400" y="2705100"/>
            <a:ext cx="2119313" cy="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0"/>
                  <a:pt x="7200" y="0"/>
                  <a:pt x="0" y="21600"/>
                </a:cubicBezTo>
              </a:path>
            </a:pathLst>
          </a:custGeom>
          <a:ln w="28575">
            <a:solidFill>
              <a:srgbClr val="000000"/>
            </a:solidFill>
            <a:tailEnd type="triangle"/>
          </a:ln>
        </p:spPr>
        <p:txBody>
          <a:bodyPr/>
          <a:lstStyle/>
          <a:p>
            <a:endParaRPr/>
          </a:p>
        </p:txBody>
      </p:sp>
      <p:sp>
        <p:nvSpPr>
          <p:cNvPr id="5056" name="Connection Line"/>
          <p:cNvSpPr/>
          <p:nvPr/>
        </p:nvSpPr>
        <p:spPr>
          <a:xfrm>
            <a:off x="6248399" y="2705100"/>
            <a:ext cx="1033799" cy="8614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5057"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058"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059"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060" name="Connection Line"/>
          <p:cNvSpPr/>
          <p:nvPr/>
        </p:nvSpPr>
        <p:spPr>
          <a:xfrm>
            <a:off x="6563672" y="4136326"/>
            <a:ext cx="732074" cy="6507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023"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024"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025"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02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83</a:t>
            </a:fld>
            <a:endParaRPr/>
          </a:p>
        </p:txBody>
      </p:sp>
      <p:sp>
        <p:nvSpPr>
          <p:cNvPr id="5027"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5030" name="Group"/>
          <p:cNvGrpSpPr/>
          <p:nvPr/>
        </p:nvGrpSpPr>
        <p:grpSpPr>
          <a:xfrm>
            <a:off x="4356773" y="5602446"/>
            <a:ext cx="685801" cy="609601"/>
            <a:chOff x="0" y="0"/>
            <a:chExt cx="685800" cy="609600"/>
          </a:xfrm>
        </p:grpSpPr>
        <p:sp>
          <p:nvSpPr>
            <p:cNvPr id="5028"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029"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5031"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032"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033"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034"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035"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036"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037"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038" name="Line"/>
          <p:cNvSpPr/>
          <p:nvPr/>
        </p:nvSpPr>
        <p:spPr>
          <a:xfrm flipV="1">
            <a:off x="4600048"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grpSp>
        <p:nvGrpSpPr>
          <p:cNvPr id="5041" name="Group"/>
          <p:cNvGrpSpPr/>
          <p:nvPr/>
        </p:nvGrpSpPr>
        <p:grpSpPr>
          <a:xfrm>
            <a:off x="5715000" y="2362200"/>
            <a:ext cx="1066800" cy="685800"/>
            <a:chOff x="0" y="0"/>
            <a:chExt cx="1066800" cy="685800"/>
          </a:xfrm>
        </p:grpSpPr>
        <p:sp>
          <p:nvSpPr>
            <p:cNvPr id="5039" name="Oval"/>
            <p:cNvSpPr/>
            <p:nvPr/>
          </p:nvSpPr>
          <p:spPr>
            <a:xfrm>
              <a:off x="0" y="0"/>
              <a:ext cx="1066800" cy="685800"/>
            </a:xfrm>
            <a:prstGeom prst="ellipse">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5040"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044" name="Group"/>
          <p:cNvGrpSpPr/>
          <p:nvPr/>
        </p:nvGrpSpPr>
        <p:grpSpPr>
          <a:xfrm>
            <a:off x="5715000" y="2362200"/>
            <a:ext cx="1066800" cy="685800"/>
            <a:chOff x="0" y="0"/>
            <a:chExt cx="1066800" cy="685800"/>
          </a:xfrm>
        </p:grpSpPr>
        <p:sp>
          <p:nvSpPr>
            <p:cNvPr id="5042"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043"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5045"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046"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2"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063"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066" name="Group"/>
          <p:cNvGrpSpPr/>
          <p:nvPr/>
        </p:nvGrpSpPr>
        <p:grpSpPr>
          <a:xfrm>
            <a:off x="3048000" y="2362200"/>
            <a:ext cx="1066800" cy="685800"/>
            <a:chOff x="0" y="0"/>
            <a:chExt cx="1066800" cy="685800"/>
          </a:xfrm>
        </p:grpSpPr>
        <p:sp>
          <p:nvSpPr>
            <p:cNvPr id="5064"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065"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5069" name="Group"/>
          <p:cNvGrpSpPr/>
          <p:nvPr/>
        </p:nvGrpSpPr>
        <p:grpSpPr>
          <a:xfrm>
            <a:off x="5715000" y="2362200"/>
            <a:ext cx="1066800" cy="685800"/>
            <a:chOff x="0" y="0"/>
            <a:chExt cx="1066800" cy="685800"/>
          </a:xfrm>
        </p:grpSpPr>
        <p:sp>
          <p:nvSpPr>
            <p:cNvPr id="5067"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068" name="8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  </a:t>
              </a:r>
            </a:p>
          </p:txBody>
        </p:sp>
      </p:grpSp>
      <p:grpSp>
        <p:nvGrpSpPr>
          <p:cNvPr id="5072" name="Group"/>
          <p:cNvGrpSpPr/>
          <p:nvPr/>
        </p:nvGrpSpPr>
        <p:grpSpPr>
          <a:xfrm>
            <a:off x="8382000" y="2362200"/>
            <a:ext cx="1066800" cy="685800"/>
            <a:chOff x="0" y="0"/>
            <a:chExt cx="1066800" cy="685800"/>
          </a:xfrm>
        </p:grpSpPr>
        <p:sp>
          <p:nvSpPr>
            <p:cNvPr id="5070"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071"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075" name="Group"/>
          <p:cNvGrpSpPr/>
          <p:nvPr/>
        </p:nvGrpSpPr>
        <p:grpSpPr>
          <a:xfrm>
            <a:off x="8382000" y="4724400"/>
            <a:ext cx="1066800" cy="685800"/>
            <a:chOff x="0" y="0"/>
            <a:chExt cx="1066800" cy="685800"/>
          </a:xfrm>
        </p:grpSpPr>
        <p:sp>
          <p:nvSpPr>
            <p:cNvPr id="5073"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074"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078" name="Group"/>
          <p:cNvGrpSpPr/>
          <p:nvPr/>
        </p:nvGrpSpPr>
        <p:grpSpPr>
          <a:xfrm>
            <a:off x="5715000" y="4724400"/>
            <a:ext cx="1066800" cy="685800"/>
            <a:chOff x="0" y="0"/>
            <a:chExt cx="1066800" cy="685800"/>
          </a:xfrm>
        </p:grpSpPr>
        <p:sp>
          <p:nvSpPr>
            <p:cNvPr id="507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077"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081" name="Group"/>
          <p:cNvGrpSpPr/>
          <p:nvPr/>
        </p:nvGrpSpPr>
        <p:grpSpPr>
          <a:xfrm>
            <a:off x="3048000" y="4724400"/>
            <a:ext cx="1066800" cy="685800"/>
            <a:chOff x="0" y="0"/>
            <a:chExt cx="1066800" cy="685800"/>
          </a:xfrm>
        </p:grpSpPr>
        <p:sp>
          <p:nvSpPr>
            <p:cNvPr id="507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080"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084" name="Group"/>
          <p:cNvGrpSpPr/>
          <p:nvPr/>
        </p:nvGrpSpPr>
        <p:grpSpPr>
          <a:xfrm>
            <a:off x="1752600" y="3505200"/>
            <a:ext cx="1066800" cy="685800"/>
            <a:chOff x="0" y="0"/>
            <a:chExt cx="1066800" cy="685800"/>
          </a:xfrm>
        </p:grpSpPr>
        <p:sp>
          <p:nvSpPr>
            <p:cNvPr id="508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083"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087" name="Group"/>
          <p:cNvGrpSpPr/>
          <p:nvPr/>
        </p:nvGrpSpPr>
        <p:grpSpPr>
          <a:xfrm>
            <a:off x="7086600" y="3505200"/>
            <a:ext cx="1066800" cy="685800"/>
            <a:chOff x="0" y="0"/>
            <a:chExt cx="1066800" cy="685800"/>
          </a:xfrm>
        </p:grpSpPr>
        <p:sp>
          <p:nvSpPr>
            <p:cNvPr id="508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08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5121"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122"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123"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124"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125"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126"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127"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128"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129" name="Connection Line"/>
          <p:cNvSpPr/>
          <p:nvPr/>
        </p:nvSpPr>
        <p:spPr>
          <a:xfrm>
            <a:off x="6784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130" name="Connection Line"/>
          <p:cNvSpPr/>
          <p:nvPr/>
        </p:nvSpPr>
        <p:spPr>
          <a:xfrm>
            <a:off x="6576991" y="2978926"/>
            <a:ext cx="705207" cy="5876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5131"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132"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133"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134" name="Connection Line"/>
          <p:cNvSpPr/>
          <p:nvPr/>
        </p:nvSpPr>
        <p:spPr>
          <a:xfrm>
            <a:off x="6563672" y="4136326"/>
            <a:ext cx="732074" cy="6507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102"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103"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104"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105"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84</a:t>
            </a:fld>
            <a:endParaRPr/>
          </a:p>
        </p:txBody>
      </p:sp>
      <p:sp>
        <p:nvSpPr>
          <p:cNvPr id="5106"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5109" name="Group"/>
          <p:cNvGrpSpPr/>
          <p:nvPr/>
        </p:nvGrpSpPr>
        <p:grpSpPr>
          <a:xfrm>
            <a:off x="4356773" y="5602446"/>
            <a:ext cx="685801" cy="609601"/>
            <a:chOff x="0" y="0"/>
            <a:chExt cx="685800" cy="609600"/>
          </a:xfrm>
        </p:grpSpPr>
        <p:sp>
          <p:nvSpPr>
            <p:cNvPr id="5107"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108"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5110"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11"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12"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13"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14"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15"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16"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17" name="Line"/>
          <p:cNvSpPr/>
          <p:nvPr/>
        </p:nvSpPr>
        <p:spPr>
          <a:xfrm flipV="1">
            <a:off x="5385001"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118" name="8|"/>
          <p:cNvSpPr txBox="1"/>
          <p:nvPr/>
        </p:nvSpPr>
        <p:spPr>
          <a:xfrm>
            <a:off x="5204877" y="5665879"/>
            <a:ext cx="360250"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8|</a:t>
            </a:r>
          </a:p>
        </p:txBody>
      </p:sp>
      <p:sp>
        <p:nvSpPr>
          <p:cNvPr id="5119"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120"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6"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137"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140" name="Group"/>
          <p:cNvGrpSpPr/>
          <p:nvPr/>
        </p:nvGrpSpPr>
        <p:grpSpPr>
          <a:xfrm>
            <a:off x="3048000" y="2362200"/>
            <a:ext cx="1066800" cy="685800"/>
            <a:chOff x="0" y="0"/>
            <a:chExt cx="1066800" cy="685800"/>
          </a:xfrm>
        </p:grpSpPr>
        <p:sp>
          <p:nvSpPr>
            <p:cNvPr id="5138"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139"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5143" name="Group"/>
          <p:cNvGrpSpPr/>
          <p:nvPr/>
        </p:nvGrpSpPr>
        <p:grpSpPr>
          <a:xfrm>
            <a:off x="5715000" y="2362200"/>
            <a:ext cx="1066800" cy="685800"/>
            <a:chOff x="0" y="0"/>
            <a:chExt cx="1066800" cy="685800"/>
          </a:xfrm>
        </p:grpSpPr>
        <p:sp>
          <p:nvSpPr>
            <p:cNvPr id="5141"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142" name="8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  </a:t>
              </a:r>
            </a:p>
          </p:txBody>
        </p:sp>
      </p:grpSp>
      <p:grpSp>
        <p:nvGrpSpPr>
          <p:cNvPr id="5146" name="Group"/>
          <p:cNvGrpSpPr/>
          <p:nvPr/>
        </p:nvGrpSpPr>
        <p:grpSpPr>
          <a:xfrm>
            <a:off x="8382000" y="2362200"/>
            <a:ext cx="1066800" cy="685800"/>
            <a:chOff x="0" y="0"/>
            <a:chExt cx="1066800" cy="685800"/>
          </a:xfrm>
        </p:grpSpPr>
        <p:sp>
          <p:nvSpPr>
            <p:cNvPr id="5144"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145"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149" name="Group"/>
          <p:cNvGrpSpPr/>
          <p:nvPr/>
        </p:nvGrpSpPr>
        <p:grpSpPr>
          <a:xfrm>
            <a:off x="8382000" y="4724400"/>
            <a:ext cx="1066800" cy="685800"/>
            <a:chOff x="0" y="0"/>
            <a:chExt cx="1066800" cy="685800"/>
          </a:xfrm>
        </p:grpSpPr>
        <p:sp>
          <p:nvSpPr>
            <p:cNvPr id="5147"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148"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152" name="Group"/>
          <p:cNvGrpSpPr/>
          <p:nvPr/>
        </p:nvGrpSpPr>
        <p:grpSpPr>
          <a:xfrm>
            <a:off x="5715000" y="4724400"/>
            <a:ext cx="1066800" cy="685800"/>
            <a:chOff x="0" y="0"/>
            <a:chExt cx="1066800" cy="685800"/>
          </a:xfrm>
        </p:grpSpPr>
        <p:sp>
          <p:nvSpPr>
            <p:cNvPr id="515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151"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155" name="Group"/>
          <p:cNvGrpSpPr/>
          <p:nvPr/>
        </p:nvGrpSpPr>
        <p:grpSpPr>
          <a:xfrm>
            <a:off x="3048000" y="4724400"/>
            <a:ext cx="1066800" cy="685800"/>
            <a:chOff x="0" y="0"/>
            <a:chExt cx="1066800" cy="685800"/>
          </a:xfrm>
        </p:grpSpPr>
        <p:sp>
          <p:nvSpPr>
            <p:cNvPr id="5153"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154"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158" name="Group"/>
          <p:cNvGrpSpPr/>
          <p:nvPr/>
        </p:nvGrpSpPr>
        <p:grpSpPr>
          <a:xfrm>
            <a:off x="1752600" y="3505200"/>
            <a:ext cx="1066800" cy="685800"/>
            <a:chOff x="0" y="0"/>
            <a:chExt cx="1066800" cy="685800"/>
          </a:xfrm>
        </p:grpSpPr>
        <p:sp>
          <p:nvSpPr>
            <p:cNvPr id="515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157"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161" name="Group"/>
          <p:cNvGrpSpPr/>
          <p:nvPr/>
        </p:nvGrpSpPr>
        <p:grpSpPr>
          <a:xfrm>
            <a:off x="7086600" y="3505200"/>
            <a:ext cx="1066800" cy="685800"/>
            <a:chOff x="0" y="0"/>
            <a:chExt cx="1066800" cy="685800"/>
          </a:xfrm>
        </p:grpSpPr>
        <p:sp>
          <p:nvSpPr>
            <p:cNvPr id="5159"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160"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sp>
        <p:nvSpPr>
          <p:cNvPr id="5195"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196"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197"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198"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199"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200"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201"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202"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203" name="Connection Line"/>
          <p:cNvSpPr/>
          <p:nvPr/>
        </p:nvSpPr>
        <p:spPr>
          <a:xfrm>
            <a:off x="6784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204" name="Connection Line"/>
          <p:cNvSpPr/>
          <p:nvPr/>
        </p:nvSpPr>
        <p:spPr>
          <a:xfrm>
            <a:off x="6576991" y="2978926"/>
            <a:ext cx="705207" cy="5876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5205" name="Connection Line"/>
          <p:cNvSpPr/>
          <p:nvPr/>
        </p:nvSpPr>
        <p:spPr>
          <a:xfrm>
            <a:off x="7945807" y="2992577"/>
            <a:ext cx="643786" cy="5680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206"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207"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208" name="Connection Line"/>
          <p:cNvSpPr/>
          <p:nvPr/>
        </p:nvSpPr>
        <p:spPr>
          <a:xfrm>
            <a:off x="6563672" y="4136326"/>
            <a:ext cx="732074" cy="6507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176"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177"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178"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179"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85</a:t>
            </a:fld>
            <a:endParaRPr/>
          </a:p>
        </p:txBody>
      </p:sp>
      <p:sp>
        <p:nvSpPr>
          <p:cNvPr id="5180"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grpSp>
        <p:nvGrpSpPr>
          <p:cNvPr id="5183" name="Group"/>
          <p:cNvGrpSpPr/>
          <p:nvPr/>
        </p:nvGrpSpPr>
        <p:grpSpPr>
          <a:xfrm>
            <a:off x="4356773" y="5602446"/>
            <a:ext cx="685801" cy="609601"/>
            <a:chOff x="0" y="0"/>
            <a:chExt cx="685800" cy="609600"/>
          </a:xfrm>
        </p:grpSpPr>
        <p:sp>
          <p:nvSpPr>
            <p:cNvPr id="5181"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182"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5184"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85"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86"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87"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88"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89"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90"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191" name="Line"/>
          <p:cNvSpPr/>
          <p:nvPr/>
        </p:nvSpPr>
        <p:spPr>
          <a:xfrm flipV="1">
            <a:off x="5385001"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192" name="8|"/>
          <p:cNvSpPr txBox="1"/>
          <p:nvPr/>
        </p:nvSpPr>
        <p:spPr>
          <a:xfrm>
            <a:off x="5204877" y="5665879"/>
            <a:ext cx="360250"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8|</a:t>
            </a:r>
          </a:p>
        </p:txBody>
      </p:sp>
      <p:sp>
        <p:nvSpPr>
          <p:cNvPr id="5193"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194"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211"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214" name="Group"/>
          <p:cNvGrpSpPr/>
          <p:nvPr/>
        </p:nvGrpSpPr>
        <p:grpSpPr>
          <a:xfrm>
            <a:off x="3048000" y="2362200"/>
            <a:ext cx="1066800" cy="685800"/>
            <a:chOff x="0" y="0"/>
            <a:chExt cx="1066800" cy="685800"/>
          </a:xfrm>
        </p:grpSpPr>
        <p:sp>
          <p:nvSpPr>
            <p:cNvPr id="5212"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213"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5217" name="Group"/>
          <p:cNvGrpSpPr/>
          <p:nvPr/>
        </p:nvGrpSpPr>
        <p:grpSpPr>
          <a:xfrm>
            <a:off x="5715000" y="2362200"/>
            <a:ext cx="1066800" cy="685800"/>
            <a:chOff x="0" y="0"/>
            <a:chExt cx="1066800" cy="685800"/>
          </a:xfrm>
        </p:grpSpPr>
        <p:sp>
          <p:nvSpPr>
            <p:cNvPr id="5215"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216" name="8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  </a:t>
              </a:r>
            </a:p>
          </p:txBody>
        </p:sp>
      </p:grpSp>
      <p:grpSp>
        <p:nvGrpSpPr>
          <p:cNvPr id="5220" name="Group"/>
          <p:cNvGrpSpPr/>
          <p:nvPr/>
        </p:nvGrpSpPr>
        <p:grpSpPr>
          <a:xfrm>
            <a:off x="8382000" y="2362200"/>
            <a:ext cx="1066800" cy="685800"/>
            <a:chOff x="0" y="0"/>
            <a:chExt cx="1066800" cy="685800"/>
          </a:xfrm>
        </p:grpSpPr>
        <p:sp>
          <p:nvSpPr>
            <p:cNvPr id="521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219"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223" name="Group"/>
          <p:cNvGrpSpPr/>
          <p:nvPr/>
        </p:nvGrpSpPr>
        <p:grpSpPr>
          <a:xfrm>
            <a:off x="8382000" y="4724400"/>
            <a:ext cx="1066800" cy="685800"/>
            <a:chOff x="0" y="0"/>
            <a:chExt cx="1066800" cy="685800"/>
          </a:xfrm>
        </p:grpSpPr>
        <p:sp>
          <p:nvSpPr>
            <p:cNvPr id="5221"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222"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226" name="Group"/>
          <p:cNvGrpSpPr/>
          <p:nvPr/>
        </p:nvGrpSpPr>
        <p:grpSpPr>
          <a:xfrm>
            <a:off x="5715000" y="4660900"/>
            <a:ext cx="1066800" cy="685800"/>
            <a:chOff x="0" y="0"/>
            <a:chExt cx="1066800" cy="685800"/>
          </a:xfrm>
        </p:grpSpPr>
        <p:sp>
          <p:nvSpPr>
            <p:cNvPr id="522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225"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229" name="Group"/>
          <p:cNvGrpSpPr/>
          <p:nvPr/>
        </p:nvGrpSpPr>
        <p:grpSpPr>
          <a:xfrm>
            <a:off x="3048000" y="4724400"/>
            <a:ext cx="1066800" cy="685800"/>
            <a:chOff x="0" y="0"/>
            <a:chExt cx="1066800" cy="685800"/>
          </a:xfrm>
        </p:grpSpPr>
        <p:sp>
          <p:nvSpPr>
            <p:cNvPr id="522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228"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232" name="Group"/>
          <p:cNvGrpSpPr/>
          <p:nvPr/>
        </p:nvGrpSpPr>
        <p:grpSpPr>
          <a:xfrm>
            <a:off x="1752600" y="3505200"/>
            <a:ext cx="1066800" cy="685800"/>
            <a:chOff x="0" y="0"/>
            <a:chExt cx="1066800" cy="685800"/>
          </a:xfrm>
        </p:grpSpPr>
        <p:sp>
          <p:nvSpPr>
            <p:cNvPr id="523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231"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235" name="Group"/>
          <p:cNvGrpSpPr/>
          <p:nvPr/>
        </p:nvGrpSpPr>
        <p:grpSpPr>
          <a:xfrm>
            <a:off x="7086600" y="3441700"/>
            <a:ext cx="1066800" cy="685800"/>
            <a:chOff x="0" y="0"/>
            <a:chExt cx="1066800" cy="685800"/>
          </a:xfrm>
        </p:grpSpPr>
        <p:sp>
          <p:nvSpPr>
            <p:cNvPr id="5233"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234" name="9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  </a:t>
              </a:r>
            </a:p>
          </p:txBody>
        </p:sp>
      </p:grpSp>
      <p:sp>
        <p:nvSpPr>
          <p:cNvPr id="5270"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271"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272" name="Connection Line"/>
          <p:cNvSpPr/>
          <p:nvPr/>
        </p:nvSpPr>
        <p:spPr>
          <a:xfrm>
            <a:off x="2795190" y="3996613"/>
            <a:ext cx="2944020" cy="8586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273" name="Connection Line"/>
          <p:cNvSpPr/>
          <p:nvPr/>
        </p:nvSpPr>
        <p:spPr>
          <a:xfrm>
            <a:off x="4117609" y="5016566"/>
            <a:ext cx="1594582" cy="379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274"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275" name="Connection Line"/>
          <p:cNvSpPr/>
          <p:nvPr/>
        </p:nvSpPr>
        <p:spPr>
          <a:xfrm>
            <a:off x="3903043" y="2982325"/>
            <a:ext cx="2023714" cy="1744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276" name="Connection Line"/>
          <p:cNvSpPr/>
          <p:nvPr/>
        </p:nvSpPr>
        <p:spPr>
          <a:xfrm>
            <a:off x="6248400" y="3051174"/>
            <a:ext cx="0" cy="16065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277"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278" name="Connection Line"/>
          <p:cNvSpPr/>
          <p:nvPr/>
        </p:nvSpPr>
        <p:spPr>
          <a:xfrm>
            <a:off x="6784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279" name="Connection Line"/>
          <p:cNvSpPr/>
          <p:nvPr/>
        </p:nvSpPr>
        <p:spPr>
          <a:xfrm>
            <a:off x="6588698" y="2972927"/>
            <a:ext cx="691004" cy="5438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280" name="Connection Line"/>
          <p:cNvSpPr/>
          <p:nvPr/>
        </p:nvSpPr>
        <p:spPr>
          <a:xfrm>
            <a:off x="7948591" y="2986602"/>
            <a:ext cx="629007" cy="5241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281"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282" name="Connection Line"/>
          <p:cNvSpPr/>
          <p:nvPr/>
        </p:nvSpPr>
        <p:spPr>
          <a:xfrm>
            <a:off x="6784609" y="5016566"/>
            <a:ext cx="1583487" cy="377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28575">
            <a:solidFill>
              <a:srgbClr val="000000"/>
            </a:solidFill>
            <a:tailEnd type="triangle"/>
          </a:ln>
        </p:spPr>
        <p:txBody>
          <a:bodyPr/>
          <a:lstStyle/>
          <a:p>
            <a:endParaRPr/>
          </a:p>
        </p:txBody>
      </p:sp>
      <p:sp>
        <p:nvSpPr>
          <p:cNvPr id="5283" name="Connection Line"/>
          <p:cNvSpPr/>
          <p:nvPr/>
        </p:nvSpPr>
        <p:spPr>
          <a:xfrm>
            <a:off x="6563672" y="40648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250"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251"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252"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25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86</a:t>
            </a:fld>
            <a:endParaRPr/>
          </a:p>
        </p:txBody>
      </p:sp>
      <p:sp>
        <p:nvSpPr>
          <p:cNvPr id="5254" name="≈"/>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a:t>
            </a:r>
          </a:p>
        </p:txBody>
      </p:sp>
      <p:grpSp>
        <p:nvGrpSpPr>
          <p:cNvPr id="5257" name="Group"/>
          <p:cNvGrpSpPr/>
          <p:nvPr/>
        </p:nvGrpSpPr>
        <p:grpSpPr>
          <a:xfrm>
            <a:off x="4356773" y="5602446"/>
            <a:ext cx="685801" cy="609601"/>
            <a:chOff x="0" y="0"/>
            <a:chExt cx="685800" cy="609600"/>
          </a:xfrm>
        </p:grpSpPr>
        <p:sp>
          <p:nvSpPr>
            <p:cNvPr id="5255"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256"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5258"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259"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260"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261"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262"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263"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264"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265" name="8|"/>
          <p:cNvSpPr txBox="1"/>
          <p:nvPr/>
        </p:nvSpPr>
        <p:spPr>
          <a:xfrm>
            <a:off x="5204877" y="5665879"/>
            <a:ext cx="360250"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8|</a:t>
            </a:r>
          </a:p>
        </p:txBody>
      </p:sp>
      <p:sp>
        <p:nvSpPr>
          <p:cNvPr id="5266" name="9|"/>
          <p:cNvSpPr txBox="1"/>
          <p:nvPr/>
        </p:nvSpPr>
        <p:spPr>
          <a:xfrm>
            <a:off x="5896556"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9|</a:t>
            </a:r>
          </a:p>
        </p:txBody>
      </p:sp>
      <p:sp>
        <p:nvSpPr>
          <p:cNvPr id="5267" name="Line"/>
          <p:cNvSpPr/>
          <p:nvPr/>
        </p:nvSpPr>
        <p:spPr>
          <a:xfrm flipV="1">
            <a:off x="6076680"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268"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269"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5"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286"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289" name="Group"/>
          <p:cNvGrpSpPr/>
          <p:nvPr/>
        </p:nvGrpSpPr>
        <p:grpSpPr>
          <a:xfrm>
            <a:off x="3048000" y="2362200"/>
            <a:ext cx="1066800" cy="685800"/>
            <a:chOff x="0" y="0"/>
            <a:chExt cx="1066800" cy="685800"/>
          </a:xfrm>
        </p:grpSpPr>
        <p:sp>
          <p:nvSpPr>
            <p:cNvPr id="5287"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288"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5292" name="Group"/>
          <p:cNvGrpSpPr/>
          <p:nvPr/>
        </p:nvGrpSpPr>
        <p:grpSpPr>
          <a:xfrm>
            <a:off x="5715000" y="2362200"/>
            <a:ext cx="1066800" cy="685800"/>
            <a:chOff x="0" y="0"/>
            <a:chExt cx="1066800" cy="685800"/>
          </a:xfrm>
        </p:grpSpPr>
        <p:sp>
          <p:nvSpPr>
            <p:cNvPr id="5290"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291" name="8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  </a:t>
              </a:r>
            </a:p>
          </p:txBody>
        </p:sp>
      </p:grpSp>
      <p:grpSp>
        <p:nvGrpSpPr>
          <p:cNvPr id="5295" name="Group"/>
          <p:cNvGrpSpPr/>
          <p:nvPr/>
        </p:nvGrpSpPr>
        <p:grpSpPr>
          <a:xfrm>
            <a:off x="8382000" y="2362200"/>
            <a:ext cx="1066800" cy="685800"/>
            <a:chOff x="0" y="0"/>
            <a:chExt cx="1066800" cy="685800"/>
          </a:xfrm>
        </p:grpSpPr>
        <p:sp>
          <p:nvSpPr>
            <p:cNvPr id="5293"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294"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298" name="Group"/>
          <p:cNvGrpSpPr/>
          <p:nvPr/>
        </p:nvGrpSpPr>
        <p:grpSpPr>
          <a:xfrm>
            <a:off x="8382000" y="4724400"/>
            <a:ext cx="1066800" cy="685800"/>
            <a:chOff x="0" y="0"/>
            <a:chExt cx="1066800" cy="685800"/>
          </a:xfrm>
        </p:grpSpPr>
        <p:sp>
          <p:nvSpPr>
            <p:cNvPr id="5296"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297"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301" name="Group"/>
          <p:cNvGrpSpPr/>
          <p:nvPr/>
        </p:nvGrpSpPr>
        <p:grpSpPr>
          <a:xfrm>
            <a:off x="5715000" y="4660900"/>
            <a:ext cx="1066800" cy="685800"/>
            <a:chOff x="0" y="0"/>
            <a:chExt cx="1066800" cy="685800"/>
          </a:xfrm>
        </p:grpSpPr>
        <p:sp>
          <p:nvSpPr>
            <p:cNvPr id="529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00"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304" name="Group"/>
          <p:cNvGrpSpPr/>
          <p:nvPr/>
        </p:nvGrpSpPr>
        <p:grpSpPr>
          <a:xfrm>
            <a:off x="3048000" y="4724400"/>
            <a:ext cx="1066800" cy="685800"/>
            <a:chOff x="0" y="0"/>
            <a:chExt cx="1066800" cy="685800"/>
          </a:xfrm>
        </p:grpSpPr>
        <p:sp>
          <p:nvSpPr>
            <p:cNvPr id="530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03"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307" name="Group"/>
          <p:cNvGrpSpPr/>
          <p:nvPr/>
        </p:nvGrpSpPr>
        <p:grpSpPr>
          <a:xfrm>
            <a:off x="1752600" y="3505200"/>
            <a:ext cx="1066800" cy="685800"/>
            <a:chOff x="0" y="0"/>
            <a:chExt cx="1066800" cy="685800"/>
          </a:xfrm>
        </p:grpSpPr>
        <p:sp>
          <p:nvSpPr>
            <p:cNvPr id="5305"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06"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310" name="Group"/>
          <p:cNvGrpSpPr/>
          <p:nvPr/>
        </p:nvGrpSpPr>
        <p:grpSpPr>
          <a:xfrm>
            <a:off x="7086600" y="3441700"/>
            <a:ext cx="1066800" cy="685800"/>
            <a:chOff x="0" y="0"/>
            <a:chExt cx="1066800" cy="685800"/>
          </a:xfrm>
        </p:grpSpPr>
        <p:sp>
          <p:nvSpPr>
            <p:cNvPr id="5308"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09" name="9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  </a:t>
              </a:r>
            </a:p>
          </p:txBody>
        </p:sp>
      </p:grpSp>
      <p:sp>
        <p:nvSpPr>
          <p:cNvPr id="5345"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346"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347" name="Connection Line"/>
          <p:cNvSpPr/>
          <p:nvPr/>
        </p:nvSpPr>
        <p:spPr>
          <a:xfrm>
            <a:off x="2795190" y="3996613"/>
            <a:ext cx="2944020" cy="8586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348" name="Connection Line"/>
          <p:cNvSpPr/>
          <p:nvPr/>
        </p:nvSpPr>
        <p:spPr>
          <a:xfrm>
            <a:off x="4117609" y="5016566"/>
            <a:ext cx="1594582" cy="379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349"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350" name="Connection Line"/>
          <p:cNvSpPr/>
          <p:nvPr/>
        </p:nvSpPr>
        <p:spPr>
          <a:xfrm>
            <a:off x="3903043" y="2982325"/>
            <a:ext cx="2023714" cy="1744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351" name="Connection Line"/>
          <p:cNvSpPr/>
          <p:nvPr/>
        </p:nvSpPr>
        <p:spPr>
          <a:xfrm>
            <a:off x="6248400" y="3051174"/>
            <a:ext cx="0" cy="16065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352"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353" name="Connection Line"/>
          <p:cNvSpPr/>
          <p:nvPr/>
        </p:nvSpPr>
        <p:spPr>
          <a:xfrm>
            <a:off x="6784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354" name="Connection Line"/>
          <p:cNvSpPr/>
          <p:nvPr/>
        </p:nvSpPr>
        <p:spPr>
          <a:xfrm>
            <a:off x="6588698" y="2972927"/>
            <a:ext cx="691004" cy="5438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355" name="Connection Line"/>
          <p:cNvSpPr/>
          <p:nvPr/>
        </p:nvSpPr>
        <p:spPr>
          <a:xfrm>
            <a:off x="7948591" y="2986602"/>
            <a:ext cx="629007" cy="5241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356"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357" name="Connection Line"/>
          <p:cNvSpPr/>
          <p:nvPr/>
        </p:nvSpPr>
        <p:spPr>
          <a:xfrm>
            <a:off x="6784609" y="5016566"/>
            <a:ext cx="1583487" cy="377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28575">
            <a:solidFill>
              <a:srgbClr val="000000"/>
            </a:solidFill>
            <a:tailEnd type="triangle"/>
          </a:ln>
        </p:spPr>
        <p:txBody>
          <a:bodyPr/>
          <a:lstStyle/>
          <a:p>
            <a:endParaRPr/>
          </a:p>
        </p:txBody>
      </p:sp>
      <p:sp>
        <p:nvSpPr>
          <p:cNvPr id="5358" name="Connection Line"/>
          <p:cNvSpPr/>
          <p:nvPr/>
        </p:nvSpPr>
        <p:spPr>
          <a:xfrm>
            <a:off x="6563672" y="40648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325"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326"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327"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32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87</a:t>
            </a:fld>
            <a:endParaRPr/>
          </a:p>
        </p:txBody>
      </p:sp>
      <p:sp>
        <p:nvSpPr>
          <p:cNvPr id="5329" name="≈"/>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a:t>
            </a:r>
          </a:p>
        </p:txBody>
      </p:sp>
      <p:grpSp>
        <p:nvGrpSpPr>
          <p:cNvPr id="5332" name="Group"/>
          <p:cNvGrpSpPr/>
          <p:nvPr/>
        </p:nvGrpSpPr>
        <p:grpSpPr>
          <a:xfrm>
            <a:off x="4356773" y="5602446"/>
            <a:ext cx="685801" cy="609601"/>
            <a:chOff x="0" y="0"/>
            <a:chExt cx="685800" cy="609600"/>
          </a:xfrm>
        </p:grpSpPr>
        <p:sp>
          <p:nvSpPr>
            <p:cNvPr id="5330" name="Rectangle"/>
            <p:cNvSpPr/>
            <p:nvPr/>
          </p:nvSpPr>
          <p:spPr>
            <a:xfrm>
              <a:off x="0" y="0"/>
              <a:ext cx="685800" cy="609600"/>
            </a:xfrm>
            <a:prstGeom prst="rect">
              <a:avLst/>
            </a:prstGeom>
            <a:noFill/>
            <a:ln w="28575" cap="flat">
              <a:solidFill>
                <a:srgbClr val="000000"/>
              </a:solidFill>
              <a:prstDash val="solid"/>
              <a:miter lim="800000"/>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331" name="1|"/>
            <p:cNvSpPr txBox="1"/>
            <p:nvPr/>
          </p:nvSpPr>
          <p:spPr>
            <a:xfrm>
              <a:off x="162775" y="63433"/>
              <a:ext cx="36025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grpSp>
      <p:sp>
        <p:nvSpPr>
          <p:cNvPr id="5333"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334"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335"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336"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337"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338"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339"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340" name="8|"/>
          <p:cNvSpPr txBox="1"/>
          <p:nvPr/>
        </p:nvSpPr>
        <p:spPr>
          <a:xfrm>
            <a:off x="5204877" y="5665879"/>
            <a:ext cx="360250"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8|</a:t>
            </a:r>
          </a:p>
        </p:txBody>
      </p:sp>
      <p:sp>
        <p:nvSpPr>
          <p:cNvPr id="5341" name="9|"/>
          <p:cNvSpPr txBox="1"/>
          <p:nvPr/>
        </p:nvSpPr>
        <p:spPr>
          <a:xfrm>
            <a:off x="5896556" y="5665879"/>
            <a:ext cx="3602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9|</a:t>
            </a:r>
          </a:p>
        </p:txBody>
      </p:sp>
      <p:sp>
        <p:nvSpPr>
          <p:cNvPr id="5342" name="Line"/>
          <p:cNvSpPr/>
          <p:nvPr/>
        </p:nvSpPr>
        <p:spPr>
          <a:xfrm flipV="1">
            <a:off x="6076680"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343"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344"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361"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364" name="Group"/>
          <p:cNvGrpSpPr/>
          <p:nvPr/>
        </p:nvGrpSpPr>
        <p:grpSpPr>
          <a:xfrm>
            <a:off x="3048000" y="2362200"/>
            <a:ext cx="1066800" cy="685800"/>
            <a:chOff x="0" y="0"/>
            <a:chExt cx="1066800" cy="685800"/>
          </a:xfrm>
        </p:grpSpPr>
        <p:sp>
          <p:nvSpPr>
            <p:cNvPr id="5362"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63" name="1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5367" name="Group"/>
          <p:cNvGrpSpPr/>
          <p:nvPr/>
        </p:nvGrpSpPr>
        <p:grpSpPr>
          <a:xfrm>
            <a:off x="5715000" y="2362200"/>
            <a:ext cx="1066800" cy="685800"/>
            <a:chOff x="0" y="0"/>
            <a:chExt cx="1066800" cy="685800"/>
          </a:xfrm>
        </p:grpSpPr>
        <p:sp>
          <p:nvSpPr>
            <p:cNvPr id="5365"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66" name="8 |"/>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  </a:t>
              </a:r>
            </a:p>
          </p:txBody>
        </p:sp>
      </p:grpSp>
      <p:grpSp>
        <p:nvGrpSpPr>
          <p:cNvPr id="5370" name="Group"/>
          <p:cNvGrpSpPr/>
          <p:nvPr/>
        </p:nvGrpSpPr>
        <p:grpSpPr>
          <a:xfrm>
            <a:off x="8382000" y="2362200"/>
            <a:ext cx="1066800" cy="685800"/>
            <a:chOff x="0" y="0"/>
            <a:chExt cx="1066800" cy="685800"/>
          </a:xfrm>
        </p:grpSpPr>
        <p:sp>
          <p:nvSpPr>
            <p:cNvPr id="536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369"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373" name="Group"/>
          <p:cNvGrpSpPr/>
          <p:nvPr/>
        </p:nvGrpSpPr>
        <p:grpSpPr>
          <a:xfrm>
            <a:off x="8382000" y="4724400"/>
            <a:ext cx="1066800" cy="685800"/>
            <a:chOff x="0" y="0"/>
            <a:chExt cx="1066800" cy="685800"/>
          </a:xfrm>
        </p:grpSpPr>
        <p:sp>
          <p:nvSpPr>
            <p:cNvPr id="5371"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372"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376" name="Group"/>
          <p:cNvGrpSpPr/>
          <p:nvPr/>
        </p:nvGrpSpPr>
        <p:grpSpPr>
          <a:xfrm>
            <a:off x="5715000" y="4724400"/>
            <a:ext cx="1066800" cy="685800"/>
            <a:chOff x="0" y="0"/>
            <a:chExt cx="1066800" cy="685800"/>
          </a:xfrm>
        </p:grpSpPr>
        <p:sp>
          <p:nvSpPr>
            <p:cNvPr id="537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75"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379" name="Group"/>
          <p:cNvGrpSpPr/>
          <p:nvPr/>
        </p:nvGrpSpPr>
        <p:grpSpPr>
          <a:xfrm>
            <a:off x="3048000" y="4724400"/>
            <a:ext cx="1066800" cy="685800"/>
            <a:chOff x="0" y="0"/>
            <a:chExt cx="1066800" cy="685800"/>
          </a:xfrm>
        </p:grpSpPr>
        <p:sp>
          <p:nvSpPr>
            <p:cNvPr id="537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78"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382" name="Group"/>
          <p:cNvGrpSpPr/>
          <p:nvPr/>
        </p:nvGrpSpPr>
        <p:grpSpPr>
          <a:xfrm>
            <a:off x="1752600" y="3505200"/>
            <a:ext cx="1066800" cy="685800"/>
            <a:chOff x="0" y="0"/>
            <a:chExt cx="1066800" cy="685800"/>
          </a:xfrm>
        </p:grpSpPr>
        <p:sp>
          <p:nvSpPr>
            <p:cNvPr id="538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81"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385" name="Group"/>
          <p:cNvGrpSpPr/>
          <p:nvPr/>
        </p:nvGrpSpPr>
        <p:grpSpPr>
          <a:xfrm>
            <a:off x="7086600" y="3505200"/>
            <a:ext cx="1066800" cy="685800"/>
            <a:chOff x="0" y="0"/>
            <a:chExt cx="1066800" cy="685800"/>
          </a:xfrm>
        </p:grpSpPr>
        <p:sp>
          <p:nvSpPr>
            <p:cNvPr id="5383"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384"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5419"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420"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421"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422"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423"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424"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0">
            <a:solidFill>
              <a:srgbClr val="01FF00"/>
            </a:solidFill>
            <a:tailEnd type="triangle"/>
          </a:ln>
        </p:spPr>
        <p:txBody>
          <a:bodyPr/>
          <a:lstStyle/>
          <a:p>
            <a:endParaRPr/>
          </a:p>
        </p:txBody>
      </p:sp>
      <p:sp>
        <p:nvSpPr>
          <p:cNvPr id="5425"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426"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427" name="Connection Line"/>
          <p:cNvSpPr/>
          <p:nvPr/>
        </p:nvSpPr>
        <p:spPr>
          <a:xfrm>
            <a:off x="6784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428"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429" name="Connection Line"/>
          <p:cNvSpPr/>
          <p:nvPr/>
        </p:nvSpPr>
        <p:spPr>
          <a:xfrm>
            <a:off x="7936798" y="2992577"/>
            <a:ext cx="652795" cy="5759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430"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431"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432"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400"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401"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402"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403"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88</a:t>
            </a:fld>
            <a:endParaRPr/>
          </a:p>
        </p:txBody>
      </p:sp>
      <p:sp>
        <p:nvSpPr>
          <p:cNvPr id="5404"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405"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06"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07"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08"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09"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10"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11"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12"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13" name="8|"/>
          <p:cNvSpPr txBox="1"/>
          <p:nvPr/>
        </p:nvSpPr>
        <p:spPr>
          <a:xfrm>
            <a:off x="5204877" y="5665879"/>
            <a:ext cx="360250"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8|</a:t>
            </a:r>
          </a:p>
        </p:txBody>
      </p:sp>
      <p:sp>
        <p:nvSpPr>
          <p:cNvPr id="5414" name="9|10"/>
          <p:cNvSpPr txBox="1"/>
          <p:nvPr/>
        </p:nvSpPr>
        <p:spPr>
          <a:xfrm>
            <a:off x="5718756" y="5665879"/>
            <a:ext cx="71584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9|10</a:t>
            </a:r>
          </a:p>
        </p:txBody>
      </p:sp>
      <p:sp>
        <p:nvSpPr>
          <p:cNvPr id="5415" name="1|"/>
          <p:cNvSpPr txBox="1"/>
          <p:nvPr/>
        </p:nvSpPr>
        <p:spPr>
          <a:xfrm>
            <a:off x="4519549" y="5665879"/>
            <a:ext cx="36024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sp>
        <p:nvSpPr>
          <p:cNvPr id="5416" name="Line"/>
          <p:cNvSpPr/>
          <p:nvPr/>
        </p:nvSpPr>
        <p:spPr>
          <a:xfrm flipV="1">
            <a:off x="6096000"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417"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418"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4"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435"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438" name="Group"/>
          <p:cNvGrpSpPr/>
          <p:nvPr/>
        </p:nvGrpSpPr>
        <p:grpSpPr>
          <a:xfrm>
            <a:off x="3048000" y="2362200"/>
            <a:ext cx="1066800" cy="685800"/>
            <a:chOff x="0" y="0"/>
            <a:chExt cx="1066800" cy="685800"/>
          </a:xfrm>
        </p:grpSpPr>
        <p:sp>
          <p:nvSpPr>
            <p:cNvPr id="5436"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437" name="1 |"/>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  </a:t>
              </a:r>
            </a:p>
          </p:txBody>
        </p:sp>
      </p:grpSp>
      <p:grpSp>
        <p:nvGrpSpPr>
          <p:cNvPr id="5441" name="Group"/>
          <p:cNvGrpSpPr/>
          <p:nvPr/>
        </p:nvGrpSpPr>
        <p:grpSpPr>
          <a:xfrm>
            <a:off x="5715000" y="2362200"/>
            <a:ext cx="1066800" cy="685800"/>
            <a:chOff x="0" y="0"/>
            <a:chExt cx="1066800" cy="685800"/>
          </a:xfrm>
        </p:grpSpPr>
        <p:sp>
          <p:nvSpPr>
            <p:cNvPr id="543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440"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grpSp>
        <p:nvGrpSpPr>
          <p:cNvPr id="5444" name="Group"/>
          <p:cNvGrpSpPr/>
          <p:nvPr/>
        </p:nvGrpSpPr>
        <p:grpSpPr>
          <a:xfrm>
            <a:off x="8382000" y="2362200"/>
            <a:ext cx="1066800" cy="685800"/>
            <a:chOff x="0" y="0"/>
            <a:chExt cx="1066800" cy="685800"/>
          </a:xfrm>
        </p:grpSpPr>
        <p:sp>
          <p:nvSpPr>
            <p:cNvPr id="5442"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443"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447" name="Group"/>
          <p:cNvGrpSpPr/>
          <p:nvPr/>
        </p:nvGrpSpPr>
        <p:grpSpPr>
          <a:xfrm>
            <a:off x="8382000" y="4724400"/>
            <a:ext cx="1066800" cy="685800"/>
            <a:chOff x="0" y="0"/>
            <a:chExt cx="1066800" cy="685800"/>
          </a:xfrm>
        </p:grpSpPr>
        <p:sp>
          <p:nvSpPr>
            <p:cNvPr id="544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44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450" name="Group"/>
          <p:cNvGrpSpPr/>
          <p:nvPr/>
        </p:nvGrpSpPr>
        <p:grpSpPr>
          <a:xfrm>
            <a:off x="5715000" y="4724400"/>
            <a:ext cx="1066800" cy="685800"/>
            <a:chOff x="0" y="0"/>
            <a:chExt cx="1066800" cy="685800"/>
          </a:xfrm>
        </p:grpSpPr>
        <p:sp>
          <p:nvSpPr>
            <p:cNvPr id="544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449"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453" name="Group"/>
          <p:cNvGrpSpPr/>
          <p:nvPr/>
        </p:nvGrpSpPr>
        <p:grpSpPr>
          <a:xfrm>
            <a:off x="3048000" y="4724400"/>
            <a:ext cx="1066800" cy="685800"/>
            <a:chOff x="0" y="0"/>
            <a:chExt cx="1066800" cy="685800"/>
          </a:xfrm>
        </p:grpSpPr>
        <p:sp>
          <p:nvSpPr>
            <p:cNvPr id="545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452"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456" name="Group"/>
          <p:cNvGrpSpPr/>
          <p:nvPr/>
        </p:nvGrpSpPr>
        <p:grpSpPr>
          <a:xfrm>
            <a:off x="1752600" y="3505200"/>
            <a:ext cx="1066800" cy="685800"/>
            <a:chOff x="0" y="0"/>
            <a:chExt cx="1066800" cy="685800"/>
          </a:xfrm>
        </p:grpSpPr>
        <p:sp>
          <p:nvSpPr>
            <p:cNvPr id="545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455"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459" name="Group"/>
          <p:cNvGrpSpPr/>
          <p:nvPr/>
        </p:nvGrpSpPr>
        <p:grpSpPr>
          <a:xfrm>
            <a:off x="7086600" y="3505200"/>
            <a:ext cx="1066800" cy="685800"/>
            <a:chOff x="0" y="0"/>
            <a:chExt cx="1066800" cy="685800"/>
          </a:xfrm>
        </p:grpSpPr>
        <p:sp>
          <p:nvSpPr>
            <p:cNvPr id="545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458"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5492"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493"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494"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495"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496"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497"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498"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499"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500" name="Connection Line"/>
          <p:cNvSpPr/>
          <p:nvPr/>
        </p:nvSpPr>
        <p:spPr>
          <a:xfrm>
            <a:off x="6784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501"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502" name="Connection Line"/>
          <p:cNvSpPr/>
          <p:nvPr/>
        </p:nvSpPr>
        <p:spPr>
          <a:xfrm>
            <a:off x="7936798" y="2992577"/>
            <a:ext cx="652795" cy="5759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503"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504"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505"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474"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475"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476"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477"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89</a:t>
            </a:fld>
            <a:endParaRPr/>
          </a:p>
        </p:txBody>
      </p:sp>
      <p:sp>
        <p:nvSpPr>
          <p:cNvPr id="5478"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479"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80"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81"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82"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83"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84"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85"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86"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487" name="8|11"/>
          <p:cNvSpPr txBox="1"/>
          <p:nvPr/>
        </p:nvSpPr>
        <p:spPr>
          <a:xfrm>
            <a:off x="5036887" y="5665879"/>
            <a:ext cx="696229"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8|11</a:t>
            </a:r>
          </a:p>
        </p:txBody>
      </p:sp>
      <p:sp>
        <p:nvSpPr>
          <p:cNvPr id="5488" name="1|"/>
          <p:cNvSpPr txBox="1"/>
          <p:nvPr/>
        </p:nvSpPr>
        <p:spPr>
          <a:xfrm>
            <a:off x="4519549" y="5665879"/>
            <a:ext cx="36024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a:t>
            </a:r>
          </a:p>
        </p:txBody>
      </p:sp>
      <p:sp>
        <p:nvSpPr>
          <p:cNvPr id="5489" name="Line"/>
          <p:cNvSpPr/>
          <p:nvPr/>
        </p:nvSpPr>
        <p:spPr>
          <a:xfrm flipV="1">
            <a:off x="5385001"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490"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491"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345" name="Graph Variations"/>
          <p:cNvSpPr txBox="1">
            <a:spLocks noGrp="1"/>
          </p:cNvSpPr>
          <p:nvPr>
            <p:ph type="title"/>
          </p:nvPr>
        </p:nvSpPr>
        <p:spPr>
          <a:xfrm>
            <a:off x="838200" y="365125"/>
            <a:ext cx="10515600" cy="981354"/>
          </a:xfrm>
          <a:prstGeom prst="rect">
            <a:avLst/>
          </a:prstGeom>
        </p:spPr>
        <p:txBody>
          <a:bodyPr/>
          <a:lstStyle/>
          <a:p>
            <a:r>
              <a:t>Graph Variations</a:t>
            </a:r>
          </a:p>
        </p:txBody>
      </p:sp>
      <p:sp>
        <p:nvSpPr>
          <p:cNvPr id="346" name="A connected graph has a path from every vertex to every other…"/>
          <p:cNvSpPr txBox="1">
            <a:spLocks noGrp="1"/>
          </p:cNvSpPr>
          <p:nvPr>
            <p:ph type="body" idx="1"/>
          </p:nvPr>
        </p:nvSpPr>
        <p:spPr>
          <a:xfrm>
            <a:off x="838200" y="1346480"/>
            <a:ext cx="10515600" cy="4830484"/>
          </a:xfrm>
          <a:prstGeom prst="rect">
            <a:avLst/>
          </a:prstGeom>
        </p:spPr>
        <p:txBody>
          <a:bodyPr/>
          <a:lstStyle/>
          <a:p>
            <a:pPr marL="226313" indent="-226313" defTabSz="905255">
              <a:lnSpc>
                <a:spcPct val="81000"/>
              </a:lnSpc>
              <a:spcBef>
                <a:spcPts val="900"/>
              </a:spcBef>
              <a:defRPr sz="2772"/>
            </a:pPr>
            <a:r>
              <a:t>A </a:t>
            </a:r>
            <a:r>
              <a:rPr b="1" i="1">
                <a:solidFill>
                  <a:srgbClr val="44546A"/>
                </a:solidFill>
              </a:rPr>
              <a:t>connected</a:t>
            </a:r>
            <a:r>
              <a:rPr i="1">
                <a:solidFill>
                  <a:srgbClr val="44546A"/>
                </a:solidFill>
              </a:rPr>
              <a:t> graph</a:t>
            </a:r>
            <a:r>
              <a:rPr i="1"/>
              <a:t> </a:t>
            </a:r>
            <a:r>
              <a:t>has a path from every vertex to every other</a:t>
            </a:r>
          </a:p>
          <a:p>
            <a:pPr marL="226313" indent="-226313" defTabSz="905255">
              <a:lnSpc>
                <a:spcPct val="81000"/>
              </a:lnSpc>
              <a:spcBef>
                <a:spcPts val="900"/>
              </a:spcBef>
              <a:defRPr sz="2772"/>
            </a:pPr>
            <a:r>
              <a:t>In an </a:t>
            </a:r>
            <a:r>
              <a:rPr b="1" i="1">
                <a:solidFill>
                  <a:srgbClr val="44546A"/>
                </a:solidFill>
              </a:rPr>
              <a:t>undirected</a:t>
            </a:r>
            <a:r>
              <a:rPr i="1">
                <a:solidFill>
                  <a:srgbClr val="44546A"/>
                </a:solidFill>
              </a:rPr>
              <a:t> graph:</a:t>
            </a:r>
          </a:p>
          <a:p>
            <a:pPr marL="678941" lvl="1" indent="-226313" defTabSz="905255">
              <a:lnSpc>
                <a:spcPct val="81000"/>
              </a:lnSpc>
              <a:spcBef>
                <a:spcPts val="400"/>
              </a:spcBef>
              <a:defRPr sz="2376"/>
            </a:pPr>
            <a:r>
              <a:t>Edge (u,v) = edge (v,u)</a:t>
            </a:r>
          </a:p>
          <a:p>
            <a:pPr marL="678941" lvl="1" indent="-226313" defTabSz="905255">
              <a:lnSpc>
                <a:spcPct val="81000"/>
              </a:lnSpc>
              <a:spcBef>
                <a:spcPts val="400"/>
              </a:spcBef>
              <a:defRPr sz="2376"/>
            </a:pPr>
            <a:r>
              <a:t>No self-loops</a:t>
            </a:r>
          </a:p>
          <a:p>
            <a:pPr marL="226313" indent="-226313" defTabSz="905255">
              <a:lnSpc>
                <a:spcPct val="81000"/>
              </a:lnSpc>
              <a:spcBef>
                <a:spcPts val="900"/>
              </a:spcBef>
              <a:defRPr sz="2772"/>
            </a:pPr>
            <a:r>
              <a:t>In a </a:t>
            </a:r>
            <a:r>
              <a:rPr b="1" i="1">
                <a:solidFill>
                  <a:srgbClr val="44546A"/>
                </a:solidFill>
              </a:rPr>
              <a:t>directed</a:t>
            </a:r>
            <a:r>
              <a:t> graph:</a:t>
            </a:r>
          </a:p>
          <a:p>
            <a:pPr marL="678941" lvl="1" indent="-226313" defTabSz="905255">
              <a:lnSpc>
                <a:spcPct val="81000"/>
              </a:lnSpc>
              <a:spcBef>
                <a:spcPts val="400"/>
              </a:spcBef>
              <a:defRPr sz="2376"/>
            </a:pPr>
            <a:r>
              <a:t>Edge (u,v) goes from vertex u to vertex v, notated u</a:t>
            </a:r>
            <a:r>
              <a:rPr>
                <a:latin typeface="Symbol"/>
                <a:ea typeface="Symbol"/>
                <a:cs typeface="Symbol"/>
                <a:sym typeface="Symbol"/>
              </a:rPr>
              <a:t>®</a:t>
            </a:r>
            <a:r>
              <a:t>v</a:t>
            </a:r>
          </a:p>
          <a:p>
            <a:pPr marL="226313" indent="-226313" defTabSz="905255">
              <a:lnSpc>
                <a:spcPct val="81000"/>
              </a:lnSpc>
              <a:spcBef>
                <a:spcPts val="900"/>
              </a:spcBef>
              <a:defRPr sz="2772"/>
            </a:pPr>
            <a:r>
              <a:t>A </a:t>
            </a:r>
            <a:r>
              <a:rPr b="1" i="1">
                <a:solidFill>
                  <a:srgbClr val="44546A"/>
                </a:solidFill>
              </a:rPr>
              <a:t>weighted</a:t>
            </a:r>
            <a:r>
              <a:rPr i="1">
                <a:solidFill>
                  <a:srgbClr val="44546A"/>
                </a:solidFill>
              </a:rPr>
              <a:t> graph</a:t>
            </a:r>
            <a:r>
              <a:t> associates weights with either the edges or the vertices</a:t>
            </a:r>
          </a:p>
          <a:p>
            <a:pPr marL="678941" lvl="1" indent="-226313" defTabSz="905255">
              <a:lnSpc>
                <a:spcPct val="81000"/>
              </a:lnSpc>
              <a:spcBef>
                <a:spcPts val="400"/>
              </a:spcBef>
              <a:defRPr sz="2376"/>
            </a:pPr>
            <a:r>
              <a:t>E.g., a road map: edges might be weighted w/ distance</a:t>
            </a:r>
          </a:p>
          <a:p>
            <a:pPr marL="226313" indent="-226313" defTabSz="905255">
              <a:lnSpc>
                <a:spcPct val="81000"/>
              </a:lnSpc>
              <a:spcBef>
                <a:spcPts val="900"/>
              </a:spcBef>
              <a:defRPr sz="2772"/>
            </a:pPr>
            <a:r>
              <a:t>A </a:t>
            </a:r>
            <a:r>
              <a:rPr b="1" i="1">
                <a:solidFill>
                  <a:srgbClr val="44546A"/>
                </a:solidFill>
              </a:rPr>
              <a:t>multigraph</a:t>
            </a:r>
            <a:r>
              <a:t> allows multiple edges between the same vertices</a:t>
            </a:r>
          </a:p>
          <a:p>
            <a:pPr marL="678941" lvl="1" indent="-226313" defTabSz="905255">
              <a:lnSpc>
                <a:spcPct val="81000"/>
              </a:lnSpc>
              <a:spcBef>
                <a:spcPts val="400"/>
              </a:spcBef>
              <a:defRPr sz="2376"/>
            </a:pPr>
            <a:r>
              <a:t>E.g., the call graph in a program (a function can get called from multiple points in another function)</a:t>
            </a:r>
          </a:p>
        </p:txBody>
      </p:sp>
      <p:sp>
        <p:nvSpPr>
          <p:cNvPr id="347"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348"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9</a:t>
            </a:fld>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7"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508"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511" name="Group"/>
          <p:cNvGrpSpPr/>
          <p:nvPr/>
        </p:nvGrpSpPr>
        <p:grpSpPr>
          <a:xfrm>
            <a:off x="3048000" y="2362200"/>
            <a:ext cx="1066800" cy="685800"/>
            <a:chOff x="0" y="0"/>
            <a:chExt cx="1066800" cy="685800"/>
          </a:xfrm>
        </p:grpSpPr>
        <p:sp>
          <p:nvSpPr>
            <p:cNvPr id="550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10" name="1 |12"/>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|12</a:t>
              </a:r>
            </a:p>
          </p:txBody>
        </p:sp>
      </p:grpSp>
      <p:grpSp>
        <p:nvGrpSpPr>
          <p:cNvPr id="5514" name="Group"/>
          <p:cNvGrpSpPr/>
          <p:nvPr/>
        </p:nvGrpSpPr>
        <p:grpSpPr>
          <a:xfrm>
            <a:off x="5715000" y="2362200"/>
            <a:ext cx="1066800" cy="685800"/>
            <a:chOff x="0" y="0"/>
            <a:chExt cx="1066800" cy="685800"/>
          </a:xfrm>
        </p:grpSpPr>
        <p:sp>
          <p:nvSpPr>
            <p:cNvPr id="551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13"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grpSp>
        <p:nvGrpSpPr>
          <p:cNvPr id="5517" name="Group"/>
          <p:cNvGrpSpPr/>
          <p:nvPr/>
        </p:nvGrpSpPr>
        <p:grpSpPr>
          <a:xfrm>
            <a:off x="8382000" y="2362200"/>
            <a:ext cx="1066800" cy="685800"/>
            <a:chOff x="0" y="0"/>
            <a:chExt cx="1066800" cy="685800"/>
          </a:xfrm>
        </p:grpSpPr>
        <p:sp>
          <p:nvSpPr>
            <p:cNvPr id="5515"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516"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520" name="Group"/>
          <p:cNvGrpSpPr/>
          <p:nvPr/>
        </p:nvGrpSpPr>
        <p:grpSpPr>
          <a:xfrm>
            <a:off x="8382000" y="4724400"/>
            <a:ext cx="1066800" cy="685800"/>
            <a:chOff x="0" y="0"/>
            <a:chExt cx="1066800" cy="685800"/>
          </a:xfrm>
        </p:grpSpPr>
        <p:sp>
          <p:nvSpPr>
            <p:cNvPr id="5518"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519"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523" name="Group"/>
          <p:cNvGrpSpPr/>
          <p:nvPr/>
        </p:nvGrpSpPr>
        <p:grpSpPr>
          <a:xfrm>
            <a:off x="5715000" y="4724400"/>
            <a:ext cx="1066800" cy="685800"/>
            <a:chOff x="0" y="0"/>
            <a:chExt cx="1066800" cy="685800"/>
          </a:xfrm>
        </p:grpSpPr>
        <p:sp>
          <p:nvSpPr>
            <p:cNvPr id="552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22"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526" name="Group"/>
          <p:cNvGrpSpPr/>
          <p:nvPr/>
        </p:nvGrpSpPr>
        <p:grpSpPr>
          <a:xfrm>
            <a:off x="3048000" y="4724400"/>
            <a:ext cx="1066800" cy="685800"/>
            <a:chOff x="0" y="0"/>
            <a:chExt cx="1066800" cy="685800"/>
          </a:xfrm>
        </p:grpSpPr>
        <p:sp>
          <p:nvSpPr>
            <p:cNvPr id="552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25"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529" name="Group"/>
          <p:cNvGrpSpPr/>
          <p:nvPr/>
        </p:nvGrpSpPr>
        <p:grpSpPr>
          <a:xfrm>
            <a:off x="1752600" y="3505200"/>
            <a:ext cx="1066800" cy="685800"/>
            <a:chOff x="0" y="0"/>
            <a:chExt cx="1066800" cy="685800"/>
          </a:xfrm>
        </p:grpSpPr>
        <p:sp>
          <p:nvSpPr>
            <p:cNvPr id="552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28"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532" name="Group"/>
          <p:cNvGrpSpPr/>
          <p:nvPr/>
        </p:nvGrpSpPr>
        <p:grpSpPr>
          <a:xfrm>
            <a:off x="7086600" y="3505200"/>
            <a:ext cx="1066800" cy="685800"/>
            <a:chOff x="0" y="0"/>
            <a:chExt cx="1066800" cy="685800"/>
          </a:xfrm>
        </p:grpSpPr>
        <p:sp>
          <p:nvSpPr>
            <p:cNvPr id="553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31"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5564"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565"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566"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567"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568"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569"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570"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571"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572" name="Connection Line"/>
          <p:cNvSpPr/>
          <p:nvPr/>
        </p:nvSpPr>
        <p:spPr>
          <a:xfrm>
            <a:off x="6784975" y="27051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573"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574" name="Connection Line"/>
          <p:cNvSpPr/>
          <p:nvPr/>
        </p:nvSpPr>
        <p:spPr>
          <a:xfrm>
            <a:off x="7936798" y="2992577"/>
            <a:ext cx="652795" cy="5759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575" name="Connection Line"/>
          <p:cNvSpPr/>
          <p:nvPr/>
        </p:nvSpPr>
        <p:spPr>
          <a:xfrm>
            <a:off x="8915400" y="3062287"/>
            <a:ext cx="0" cy="1647826"/>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576"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577"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547"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548"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549"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55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90</a:t>
            </a:fld>
            <a:endParaRPr/>
          </a:p>
        </p:txBody>
      </p:sp>
      <p:sp>
        <p:nvSpPr>
          <p:cNvPr id="555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552"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553"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554"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555"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556"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557"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558"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559"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560" name="1|12"/>
          <p:cNvSpPr txBox="1"/>
          <p:nvPr/>
        </p:nvSpPr>
        <p:spPr>
          <a:xfrm>
            <a:off x="4341749" y="5665879"/>
            <a:ext cx="71584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1|12</a:t>
            </a:r>
          </a:p>
        </p:txBody>
      </p:sp>
      <p:sp>
        <p:nvSpPr>
          <p:cNvPr id="5561" name="Line"/>
          <p:cNvSpPr/>
          <p:nvPr/>
        </p:nvSpPr>
        <p:spPr>
          <a:xfrm flipV="1">
            <a:off x="4699673"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562"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563"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9"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580"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583" name="Group"/>
          <p:cNvGrpSpPr/>
          <p:nvPr/>
        </p:nvGrpSpPr>
        <p:grpSpPr>
          <a:xfrm>
            <a:off x="3048000" y="2362200"/>
            <a:ext cx="1066800" cy="685800"/>
            <a:chOff x="0" y="0"/>
            <a:chExt cx="1066800" cy="685800"/>
          </a:xfrm>
        </p:grpSpPr>
        <p:sp>
          <p:nvSpPr>
            <p:cNvPr id="558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82" name="1 |12"/>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|12</a:t>
              </a:r>
            </a:p>
          </p:txBody>
        </p:sp>
      </p:grpSp>
      <p:grpSp>
        <p:nvGrpSpPr>
          <p:cNvPr id="5586" name="Group"/>
          <p:cNvGrpSpPr/>
          <p:nvPr/>
        </p:nvGrpSpPr>
        <p:grpSpPr>
          <a:xfrm>
            <a:off x="5715000" y="2362200"/>
            <a:ext cx="1066800" cy="685800"/>
            <a:chOff x="0" y="0"/>
            <a:chExt cx="1066800" cy="685800"/>
          </a:xfrm>
        </p:grpSpPr>
        <p:sp>
          <p:nvSpPr>
            <p:cNvPr id="558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85"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grpSp>
        <p:nvGrpSpPr>
          <p:cNvPr id="5589" name="Group"/>
          <p:cNvGrpSpPr/>
          <p:nvPr/>
        </p:nvGrpSpPr>
        <p:grpSpPr>
          <a:xfrm>
            <a:off x="8382000" y="2362200"/>
            <a:ext cx="1066800" cy="685800"/>
            <a:chOff x="0" y="0"/>
            <a:chExt cx="1066800" cy="685800"/>
          </a:xfrm>
        </p:grpSpPr>
        <p:sp>
          <p:nvSpPr>
            <p:cNvPr id="5587"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88" name="13|"/>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  </a:t>
              </a:r>
            </a:p>
          </p:txBody>
        </p:sp>
      </p:grpSp>
      <p:grpSp>
        <p:nvGrpSpPr>
          <p:cNvPr id="5592" name="Group"/>
          <p:cNvGrpSpPr/>
          <p:nvPr/>
        </p:nvGrpSpPr>
        <p:grpSpPr>
          <a:xfrm>
            <a:off x="8382000" y="4724400"/>
            <a:ext cx="1066800" cy="685800"/>
            <a:chOff x="0" y="0"/>
            <a:chExt cx="1066800" cy="685800"/>
          </a:xfrm>
        </p:grpSpPr>
        <p:sp>
          <p:nvSpPr>
            <p:cNvPr id="5590" name="Oval"/>
            <p:cNvSpPr/>
            <p:nvPr/>
          </p:nvSpPr>
          <p:spPr>
            <a:xfrm>
              <a:off x="0" y="0"/>
              <a:ext cx="1066800" cy="685800"/>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sz="2000" i="1">
                  <a:latin typeface="Arial"/>
                  <a:ea typeface="Arial"/>
                  <a:cs typeface="Arial"/>
                  <a:sym typeface="Arial"/>
                </a:defRPr>
              </a:pPr>
              <a:endParaRPr/>
            </a:p>
          </p:txBody>
        </p:sp>
        <p:sp>
          <p:nvSpPr>
            <p:cNvPr id="5591" name="|"/>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  |  </a:t>
              </a:r>
            </a:p>
          </p:txBody>
        </p:sp>
      </p:grpSp>
      <p:grpSp>
        <p:nvGrpSpPr>
          <p:cNvPr id="5595" name="Group"/>
          <p:cNvGrpSpPr/>
          <p:nvPr/>
        </p:nvGrpSpPr>
        <p:grpSpPr>
          <a:xfrm>
            <a:off x="5715000" y="4724400"/>
            <a:ext cx="1066800" cy="685800"/>
            <a:chOff x="0" y="0"/>
            <a:chExt cx="1066800" cy="685800"/>
          </a:xfrm>
        </p:grpSpPr>
        <p:sp>
          <p:nvSpPr>
            <p:cNvPr id="5593"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94"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598" name="Group"/>
          <p:cNvGrpSpPr/>
          <p:nvPr/>
        </p:nvGrpSpPr>
        <p:grpSpPr>
          <a:xfrm>
            <a:off x="3048000" y="4724400"/>
            <a:ext cx="1066800" cy="685800"/>
            <a:chOff x="0" y="0"/>
            <a:chExt cx="1066800" cy="685800"/>
          </a:xfrm>
        </p:grpSpPr>
        <p:sp>
          <p:nvSpPr>
            <p:cNvPr id="559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597"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601" name="Group"/>
          <p:cNvGrpSpPr/>
          <p:nvPr/>
        </p:nvGrpSpPr>
        <p:grpSpPr>
          <a:xfrm>
            <a:off x="1752600" y="3505200"/>
            <a:ext cx="1066800" cy="685800"/>
            <a:chOff x="0" y="0"/>
            <a:chExt cx="1066800" cy="685800"/>
          </a:xfrm>
        </p:grpSpPr>
        <p:sp>
          <p:nvSpPr>
            <p:cNvPr id="559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00"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604" name="Group"/>
          <p:cNvGrpSpPr/>
          <p:nvPr/>
        </p:nvGrpSpPr>
        <p:grpSpPr>
          <a:xfrm>
            <a:off x="7086600" y="3505200"/>
            <a:ext cx="1066800" cy="685800"/>
            <a:chOff x="0" y="0"/>
            <a:chExt cx="1066800" cy="685800"/>
          </a:xfrm>
        </p:grpSpPr>
        <p:sp>
          <p:nvSpPr>
            <p:cNvPr id="560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03"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5636"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637"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638"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639"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640"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641"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642"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643"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644" name="Connection Line"/>
          <p:cNvSpPr/>
          <p:nvPr/>
        </p:nvSpPr>
        <p:spPr>
          <a:xfrm>
            <a:off x="6784975" y="27051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645"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646" name="Connection Line"/>
          <p:cNvSpPr/>
          <p:nvPr/>
        </p:nvSpPr>
        <p:spPr>
          <a:xfrm>
            <a:off x="7936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647" name="Connection Line"/>
          <p:cNvSpPr/>
          <p:nvPr/>
        </p:nvSpPr>
        <p:spPr>
          <a:xfrm>
            <a:off x="8915400" y="3051175"/>
            <a:ext cx="0" cy="1658938"/>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rgbClr val="000000"/>
            </a:solidFill>
            <a:tailEnd type="triangle"/>
          </a:ln>
        </p:spPr>
        <p:txBody>
          <a:bodyPr/>
          <a:lstStyle/>
          <a:p>
            <a:endParaRPr/>
          </a:p>
        </p:txBody>
      </p:sp>
      <p:sp>
        <p:nvSpPr>
          <p:cNvPr id="5648" name="Connection Line"/>
          <p:cNvSpPr/>
          <p:nvPr/>
        </p:nvSpPr>
        <p:spPr>
          <a:xfrm>
            <a:off x="6784975" y="5067300"/>
            <a:ext cx="1582738"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649"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619"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620"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621"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622"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91</a:t>
            </a:fld>
            <a:endParaRPr/>
          </a:p>
        </p:txBody>
      </p:sp>
      <p:sp>
        <p:nvSpPr>
          <p:cNvPr id="5623"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624"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25"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26"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27"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28"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29"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30"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31"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32" name="13|"/>
          <p:cNvSpPr txBox="1"/>
          <p:nvPr/>
        </p:nvSpPr>
        <p:spPr>
          <a:xfrm>
            <a:off x="4430649" y="5665879"/>
            <a:ext cx="53804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13|</a:t>
            </a:r>
          </a:p>
        </p:txBody>
      </p:sp>
      <p:sp>
        <p:nvSpPr>
          <p:cNvPr id="5633" name="Line"/>
          <p:cNvSpPr/>
          <p:nvPr/>
        </p:nvSpPr>
        <p:spPr>
          <a:xfrm flipV="1">
            <a:off x="4699673"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634"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635"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1"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652"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655" name="Group"/>
          <p:cNvGrpSpPr/>
          <p:nvPr/>
        </p:nvGrpSpPr>
        <p:grpSpPr>
          <a:xfrm>
            <a:off x="3048000" y="2362200"/>
            <a:ext cx="1066800" cy="685800"/>
            <a:chOff x="0" y="0"/>
            <a:chExt cx="1066800" cy="685800"/>
          </a:xfrm>
        </p:grpSpPr>
        <p:sp>
          <p:nvSpPr>
            <p:cNvPr id="5653"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54" name="1 |12"/>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|12</a:t>
              </a:r>
            </a:p>
          </p:txBody>
        </p:sp>
      </p:grpSp>
      <p:grpSp>
        <p:nvGrpSpPr>
          <p:cNvPr id="5658" name="Group"/>
          <p:cNvGrpSpPr/>
          <p:nvPr/>
        </p:nvGrpSpPr>
        <p:grpSpPr>
          <a:xfrm>
            <a:off x="5715000" y="2362200"/>
            <a:ext cx="1066800" cy="685800"/>
            <a:chOff x="0" y="0"/>
            <a:chExt cx="1066800" cy="685800"/>
          </a:xfrm>
        </p:grpSpPr>
        <p:sp>
          <p:nvSpPr>
            <p:cNvPr id="565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57"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grpSp>
        <p:nvGrpSpPr>
          <p:cNvPr id="5661" name="Group"/>
          <p:cNvGrpSpPr/>
          <p:nvPr/>
        </p:nvGrpSpPr>
        <p:grpSpPr>
          <a:xfrm>
            <a:off x="8382000" y="2362200"/>
            <a:ext cx="1066800" cy="685800"/>
            <a:chOff x="0" y="0"/>
            <a:chExt cx="1066800" cy="685800"/>
          </a:xfrm>
        </p:grpSpPr>
        <p:sp>
          <p:nvSpPr>
            <p:cNvPr id="5659"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60" name="13|"/>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  </a:t>
              </a:r>
            </a:p>
          </p:txBody>
        </p:sp>
      </p:grpSp>
      <p:grpSp>
        <p:nvGrpSpPr>
          <p:cNvPr id="5664" name="Group"/>
          <p:cNvGrpSpPr/>
          <p:nvPr/>
        </p:nvGrpSpPr>
        <p:grpSpPr>
          <a:xfrm>
            <a:off x="8382000" y="4724400"/>
            <a:ext cx="1066800" cy="685800"/>
            <a:chOff x="0" y="0"/>
            <a:chExt cx="1066800" cy="685800"/>
          </a:xfrm>
        </p:grpSpPr>
        <p:sp>
          <p:nvSpPr>
            <p:cNvPr id="5662"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63" name="1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14|  </a:t>
              </a:r>
            </a:p>
          </p:txBody>
        </p:sp>
      </p:grpSp>
      <p:grpSp>
        <p:nvGrpSpPr>
          <p:cNvPr id="5667" name="Group"/>
          <p:cNvGrpSpPr/>
          <p:nvPr/>
        </p:nvGrpSpPr>
        <p:grpSpPr>
          <a:xfrm>
            <a:off x="5715000" y="4724400"/>
            <a:ext cx="1066800" cy="685800"/>
            <a:chOff x="0" y="0"/>
            <a:chExt cx="1066800" cy="685800"/>
          </a:xfrm>
        </p:grpSpPr>
        <p:sp>
          <p:nvSpPr>
            <p:cNvPr id="5665"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66"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670" name="Group"/>
          <p:cNvGrpSpPr/>
          <p:nvPr/>
        </p:nvGrpSpPr>
        <p:grpSpPr>
          <a:xfrm>
            <a:off x="3048000" y="4724400"/>
            <a:ext cx="1066800" cy="685800"/>
            <a:chOff x="0" y="0"/>
            <a:chExt cx="1066800" cy="685800"/>
          </a:xfrm>
        </p:grpSpPr>
        <p:sp>
          <p:nvSpPr>
            <p:cNvPr id="566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69"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673" name="Group"/>
          <p:cNvGrpSpPr/>
          <p:nvPr/>
        </p:nvGrpSpPr>
        <p:grpSpPr>
          <a:xfrm>
            <a:off x="1752600" y="3505200"/>
            <a:ext cx="1066800" cy="685800"/>
            <a:chOff x="0" y="0"/>
            <a:chExt cx="1066800" cy="685800"/>
          </a:xfrm>
        </p:grpSpPr>
        <p:sp>
          <p:nvSpPr>
            <p:cNvPr id="567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72"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676" name="Group"/>
          <p:cNvGrpSpPr/>
          <p:nvPr/>
        </p:nvGrpSpPr>
        <p:grpSpPr>
          <a:xfrm>
            <a:off x="7086600" y="3505200"/>
            <a:ext cx="1066800" cy="685800"/>
            <a:chOff x="0" y="0"/>
            <a:chExt cx="1066800" cy="685800"/>
          </a:xfrm>
        </p:grpSpPr>
        <p:sp>
          <p:nvSpPr>
            <p:cNvPr id="567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675"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5709"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710"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711"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712"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713"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714"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715"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716"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717" name="Connection Line"/>
          <p:cNvSpPr/>
          <p:nvPr/>
        </p:nvSpPr>
        <p:spPr>
          <a:xfrm>
            <a:off x="6784975" y="27051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718"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719" name="Connection Line"/>
          <p:cNvSpPr/>
          <p:nvPr/>
        </p:nvSpPr>
        <p:spPr>
          <a:xfrm>
            <a:off x="7936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720" name="Connection Line"/>
          <p:cNvSpPr/>
          <p:nvPr/>
        </p:nvSpPr>
        <p:spPr>
          <a:xfrm>
            <a:off x="8915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FF"/>
            </a:solidFill>
            <a:tailEnd type="triangle"/>
          </a:ln>
        </p:spPr>
        <p:txBody>
          <a:bodyPr/>
          <a:lstStyle/>
          <a:p>
            <a:endParaRPr/>
          </a:p>
        </p:txBody>
      </p:sp>
      <p:sp>
        <p:nvSpPr>
          <p:cNvPr id="5721" name="Connection Line"/>
          <p:cNvSpPr/>
          <p:nvPr/>
        </p:nvSpPr>
        <p:spPr>
          <a:xfrm>
            <a:off x="6784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722"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691"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692"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693"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694"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92</a:t>
            </a:fld>
            <a:endParaRPr/>
          </a:p>
        </p:txBody>
      </p:sp>
      <p:sp>
        <p:nvSpPr>
          <p:cNvPr id="5695"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696"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97"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98"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699"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00"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01"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02"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03"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04" name="13|"/>
          <p:cNvSpPr txBox="1"/>
          <p:nvPr/>
        </p:nvSpPr>
        <p:spPr>
          <a:xfrm>
            <a:off x="4430649" y="5665879"/>
            <a:ext cx="53804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13|</a:t>
            </a:r>
          </a:p>
        </p:txBody>
      </p:sp>
      <p:sp>
        <p:nvSpPr>
          <p:cNvPr id="5705" name="14|"/>
          <p:cNvSpPr txBox="1"/>
          <p:nvPr/>
        </p:nvSpPr>
        <p:spPr>
          <a:xfrm>
            <a:off x="5079039" y="5665879"/>
            <a:ext cx="538050"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14|</a:t>
            </a:r>
          </a:p>
        </p:txBody>
      </p:sp>
      <p:sp>
        <p:nvSpPr>
          <p:cNvPr id="5706" name="Line"/>
          <p:cNvSpPr/>
          <p:nvPr/>
        </p:nvSpPr>
        <p:spPr>
          <a:xfrm flipV="1">
            <a:off x="5385001"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707"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708"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725"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728" name="Group"/>
          <p:cNvGrpSpPr/>
          <p:nvPr/>
        </p:nvGrpSpPr>
        <p:grpSpPr>
          <a:xfrm>
            <a:off x="3048000" y="2362200"/>
            <a:ext cx="1066800" cy="685800"/>
            <a:chOff x="0" y="0"/>
            <a:chExt cx="1066800" cy="685800"/>
          </a:xfrm>
        </p:grpSpPr>
        <p:sp>
          <p:nvSpPr>
            <p:cNvPr id="572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727" name="1 |12"/>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|12</a:t>
              </a:r>
            </a:p>
          </p:txBody>
        </p:sp>
      </p:grpSp>
      <p:grpSp>
        <p:nvGrpSpPr>
          <p:cNvPr id="5731" name="Group"/>
          <p:cNvGrpSpPr/>
          <p:nvPr/>
        </p:nvGrpSpPr>
        <p:grpSpPr>
          <a:xfrm>
            <a:off x="5715000" y="2362200"/>
            <a:ext cx="1066800" cy="685800"/>
            <a:chOff x="0" y="0"/>
            <a:chExt cx="1066800" cy="685800"/>
          </a:xfrm>
        </p:grpSpPr>
        <p:sp>
          <p:nvSpPr>
            <p:cNvPr id="572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730"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grpSp>
        <p:nvGrpSpPr>
          <p:cNvPr id="5734" name="Group"/>
          <p:cNvGrpSpPr/>
          <p:nvPr/>
        </p:nvGrpSpPr>
        <p:grpSpPr>
          <a:xfrm>
            <a:off x="8382000" y="2362200"/>
            <a:ext cx="1066800" cy="685800"/>
            <a:chOff x="0" y="0"/>
            <a:chExt cx="1066800" cy="685800"/>
          </a:xfrm>
        </p:grpSpPr>
        <p:sp>
          <p:nvSpPr>
            <p:cNvPr id="5732"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733" name="13|"/>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  </a:t>
              </a:r>
            </a:p>
          </p:txBody>
        </p:sp>
      </p:grpSp>
      <p:grpSp>
        <p:nvGrpSpPr>
          <p:cNvPr id="5737" name="Group"/>
          <p:cNvGrpSpPr/>
          <p:nvPr/>
        </p:nvGrpSpPr>
        <p:grpSpPr>
          <a:xfrm>
            <a:off x="8382000" y="4724400"/>
            <a:ext cx="1066800" cy="685800"/>
            <a:chOff x="0" y="0"/>
            <a:chExt cx="1066800" cy="685800"/>
          </a:xfrm>
        </p:grpSpPr>
        <p:sp>
          <p:nvSpPr>
            <p:cNvPr id="5735"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736" name="1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14|  </a:t>
              </a:r>
            </a:p>
          </p:txBody>
        </p:sp>
      </p:grpSp>
      <p:grpSp>
        <p:nvGrpSpPr>
          <p:cNvPr id="5740" name="Group"/>
          <p:cNvGrpSpPr/>
          <p:nvPr/>
        </p:nvGrpSpPr>
        <p:grpSpPr>
          <a:xfrm>
            <a:off x="5715000" y="4724400"/>
            <a:ext cx="1066800" cy="685800"/>
            <a:chOff x="0" y="0"/>
            <a:chExt cx="1066800" cy="685800"/>
          </a:xfrm>
        </p:grpSpPr>
        <p:sp>
          <p:nvSpPr>
            <p:cNvPr id="573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739"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743" name="Group"/>
          <p:cNvGrpSpPr/>
          <p:nvPr/>
        </p:nvGrpSpPr>
        <p:grpSpPr>
          <a:xfrm>
            <a:off x="3048000" y="4724400"/>
            <a:ext cx="1066800" cy="685800"/>
            <a:chOff x="0" y="0"/>
            <a:chExt cx="1066800" cy="685800"/>
          </a:xfrm>
        </p:grpSpPr>
        <p:sp>
          <p:nvSpPr>
            <p:cNvPr id="574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742"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746" name="Group"/>
          <p:cNvGrpSpPr/>
          <p:nvPr/>
        </p:nvGrpSpPr>
        <p:grpSpPr>
          <a:xfrm>
            <a:off x="1752600" y="3505200"/>
            <a:ext cx="1066800" cy="685800"/>
            <a:chOff x="0" y="0"/>
            <a:chExt cx="1066800" cy="685800"/>
          </a:xfrm>
        </p:grpSpPr>
        <p:sp>
          <p:nvSpPr>
            <p:cNvPr id="574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745"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749" name="Group"/>
          <p:cNvGrpSpPr/>
          <p:nvPr/>
        </p:nvGrpSpPr>
        <p:grpSpPr>
          <a:xfrm>
            <a:off x="7086600" y="3505200"/>
            <a:ext cx="1066800" cy="685800"/>
            <a:chOff x="0" y="0"/>
            <a:chExt cx="1066800" cy="685800"/>
          </a:xfrm>
        </p:grpSpPr>
        <p:sp>
          <p:nvSpPr>
            <p:cNvPr id="574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748"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5782"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783"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784"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785"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786"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787"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788"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789"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790" name="Connection Line"/>
          <p:cNvSpPr/>
          <p:nvPr/>
        </p:nvSpPr>
        <p:spPr>
          <a:xfrm>
            <a:off x="6784975" y="27051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791"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792" name="Connection Line"/>
          <p:cNvSpPr/>
          <p:nvPr/>
        </p:nvSpPr>
        <p:spPr>
          <a:xfrm>
            <a:off x="7936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793" name="Connection Line"/>
          <p:cNvSpPr/>
          <p:nvPr/>
        </p:nvSpPr>
        <p:spPr>
          <a:xfrm>
            <a:off x="8915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FF"/>
            </a:solidFill>
            <a:tailEnd type="triangle"/>
          </a:ln>
        </p:spPr>
        <p:txBody>
          <a:bodyPr/>
          <a:lstStyle/>
          <a:p>
            <a:endParaRPr/>
          </a:p>
        </p:txBody>
      </p:sp>
      <p:sp>
        <p:nvSpPr>
          <p:cNvPr id="5794" name="Connection Line"/>
          <p:cNvSpPr/>
          <p:nvPr/>
        </p:nvSpPr>
        <p:spPr>
          <a:xfrm>
            <a:off x="6784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795"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764"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765"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766"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767"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93</a:t>
            </a:fld>
            <a:endParaRPr/>
          </a:p>
        </p:txBody>
      </p:sp>
      <p:sp>
        <p:nvSpPr>
          <p:cNvPr id="5768"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769"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70"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71"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72"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73"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74"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75"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76"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777" name="13|"/>
          <p:cNvSpPr txBox="1"/>
          <p:nvPr/>
        </p:nvSpPr>
        <p:spPr>
          <a:xfrm>
            <a:off x="4430649" y="5665879"/>
            <a:ext cx="538049" cy="48273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13|</a:t>
            </a:r>
          </a:p>
        </p:txBody>
      </p:sp>
      <p:sp>
        <p:nvSpPr>
          <p:cNvPr id="5778" name="14|"/>
          <p:cNvSpPr txBox="1"/>
          <p:nvPr/>
        </p:nvSpPr>
        <p:spPr>
          <a:xfrm>
            <a:off x="5079039" y="5665879"/>
            <a:ext cx="538050" cy="48273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800" b="1" i="1">
                <a:latin typeface="Times New Roman"/>
                <a:ea typeface="Times New Roman"/>
                <a:cs typeface="Times New Roman"/>
                <a:sym typeface="Times New Roman"/>
              </a:defRPr>
            </a:lvl1pPr>
          </a:lstStyle>
          <a:p>
            <a:pPr>
              <a:defRPr sz="2000" b="0">
                <a:latin typeface="Arial"/>
                <a:ea typeface="Arial"/>
                <a:cs typeface="Arial"/>
                <a:sym typeface="Arial"/>
              </a:defRPr>
            </a:pPr>
            <a:r>
              <a:rPr sz="2800" b="1">
                <a:latin typeface="Times New Roman"/>
                <a:ea typeface="Times New Roman"/>
                <a:cs typeface="Times New Roman"/>
                <a:sym typeface="Times New Roman"/>
              </a:rPr>
              <a:t>14|</a:t>
            </a:r>
          </a:p>
        </p:txBody>
      </p:sp>
      <p:sp>
        <p:nvSpPr>
          <p:cNvPr id="5779" name="Line"/>
          <p:cNvSpPr/>
          <p:nvPr/>
        </p:nvSpPr>
        <p:spPr>
          <a:xfrm flipV="1">
            <a:off x="5385001"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780"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781"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7"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798"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801" name="Group"/>
          <p:cNvGrpSpPr/>
          <p:nvPr/>
        </p:nvGrpSpPr>
        <p:grpSpPr>
          <a:xfrm>
            <a:off x="3048000" y="2362200"/>
            <a:ext cx="1066800" cy="685800"/>
            <a:chOff x="0" y="0"/>
            <a:chExt cx="1066800" cy="685800"/>
          </a:xfrm>
        </p:grpSpPr>
        <p:sp>
          <p:nvSpPr>
            <p:cNvPr id="579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00" name="1 |12"/>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|12</a:t>
              </a:r>
            </a:p>
          </p:txBody>
        </p:sp>
      </p:grpSp>
      <p:grpSp>
        <p:nvGrpSpPr>
          <p:cNvPr id="5804" name="Group"/>
          <p:cNvGrpSpPr/>
          <p:nvPr/>
        </p:nvGrpSpPr>
        <p:grpSpPr>
          <a:xfrm>
            <a:off x="5715000" y="2362200"/>
            <a:ext cx="1066800" cy="685800"/>
            <a:chOff x="0" y="0"/>
            <a:chExt cx="1066800" cy="685800"/>
          </a:xfrm>
        </p:grpSpPr>
        <p:sp>
          <p:nvSpPr>
            <p:cNvPr id="580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03"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grpSp>
        <p:nvGrpSpPr>
          <p:cNvPr id="5807" name="Group"/>
          <p:cNvGrpSpPr/>
          <p:nvPr/>
        </p:nvGrpSpPr>
        <p:grpSpPr>
          <a:xfrm>
            <a:off x="8382000" y="2362200"/>
            <a:ext cx="1066800" cy="685800"/>
            <a:chOff x="0" y="0"/>
            <a:chExt cx="1066800" cy="685800"/>
          </a:xfrm>
        </p:grpSpPr>
        <p:sp>
          <p:nvSpPr>
            <p:cNvPr id="5805"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06" name="13|"/>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  </a:t>
              </a:r>
            </a:p>
          </p:txBody>
        </p:sp>
      </p:grpSp>
      <p:grpSp>
        <p:nvGrpSpPr>
          <p:cNvPr id="5810" name="Group"/>
          <p:cNvGrpSpPr/>
          <p:nvPr/>
        </p:nvGrpSpPr>
        <p:grpSpPr>
          <a:xfrm>
            <a:off x="8382000" y="4724400"/>
            <a:ext cx="1066800" cy="685800"/>
            <a:chOff x="0" y="0"/>
            <a:chExt cx="1066800" cy="685800"/>
          </a:xfrm>
        </p:grpSpPr>
        <p:sp>
          <p:nvSpPr>
            <p:cNvPr id="580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09" name="14|15"/>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14|15</a:t>
              </a:r>
            </a:p>
          </p:txBody>
        </p:sp>
      </p:grpSp>
      <p:grpSp>
        <p:nvGrpSpPr>
          <p:cNvPr id="5813" name="Group"/>
          <p:cNvGrpSpPr/>
          <p:nvPr/>
        </p:nvGrpSpPr>
        <p:grpSpPr>
          <a:xfrm>
            <a:off x="5715000" y="4724400"/>
            <a:ext cx="1066800" cy="685800"/>
            <a:chOff x="0" y="0"/>
            <a:chExt cx="1066800" cy="685800"/>
          </a:xfrm>
        </p:grpSpPr>
        <p:sp>
          <p:nvSpPr>
            <p:cNvPr id="581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12"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816" name="Group"/>
          <p:cNvGrpSpPr/>
          <p:nvPr/>
        </p:nvGrpSpPr>
        <p:grpSpPr>
          <a:xfrm>
            <a:off x="3048000" y="4724400"/>
            <a:ext cx="1066800" cy="685800"/>
            <a:chOff x="0" y="0"/>
            <a:chExt cx="1066800" cy="685800"/>
          </a:xfrm>
        </p:grpSpPr>
        <p:sp>
          <p:nvSpPr>
            <p:cNvPr id="581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15"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819" name="Group"/>
          <p:cNvGrpSpPr/>
          <p:nvPr/>
        </p:nvGrpSpPr>
        <p:grpSpPr>
          <a:xfrm>
            <a:off x="1752600" y="3505200"/>
            <a:ext cx="1066800" cy="685800"/>
            <a:chOff x="0" y="0"/>
            <a:chExt cx="1066800" cy="685800"/>
          </a:xfrm>
        </p:grpSpPr>
        <p:sp>
          <p:nvSpPr>
            <p:cNvPr id="581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18"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822" name="Group"/>
          <p:cNvGrpSpPr/>
          <p:nvPr/>
        </p:nvGrpSpPr>
        <p:grpSpPr>
          <a:xfrm>
            <a:off x="7086600" y="3505200"/>
            <a:ext cx="1066800" cy="685800"/>
            <a:chOff x="0" y="0"/>
            <a:chExt cx="1066800" cy="685800"/>
          </a:xfrm>
        </p:grpSpPr>
        <p:sp>
          <p:nvSpPr>
            <p:cNvPr id="582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21"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5855"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856"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857"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858"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859"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860"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861"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862"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863" name="Connection Line"/>
          <p:cNvSpPr/>
          <p:nvPr/>
        </p:nvSpPr>
        <p:spPr>
          <a:xfrm>
            <a:off x="6784975" y="27051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864"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865" name="Connection Line"/>
          <p:cNvSpPr/>
          <p:nvPr/>
        </p:nvSpPr>
        <p:spPr>
          <a:xfrm>
            <a:off x="7936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5866" name="Connection Line"/>
          <p:cNvSpPr/>
          <p:nvPr/>
        </p:nvSpPr>
        <p:spPr>
          <a:xfrm>
            <a:off x="8915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FF"/>
            </a:solidFill>
            <a:tailEnd type="triangle"/>
          </a:ln>
        </p:spPr>
        <p:txBody>
          <a:bodyPr/>
          <a:lstStyle/>
          <a:p>
            <a:endParaRPr/>
          </a:p>
        </p:txBody>
      </p:sp>
      <p:sp>
        <p:nvSpPr>
          <p:cNvPr id="5867" name="Connection Line"/>
          <p:cNvSpPr/>
          <p:nvPr/>
        </p:nvSpPr>
        <p:spPr>
          <a:xfrm>
            <a:off x="6784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868"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837"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838"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839"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840"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94</a:t>
            </a:fld>
            <a:endParaRPr/>
          </a:p>
        </p:txBody>
      </p:sp>
      <p:sp>
        <p:nvSpPr>
          <p:cNvPr id="5841"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842"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843"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844"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845"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846"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847"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848"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849"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850" name="13|"/>
          <p:cNvSpPr txBox="1"/>
          <p:nvPr/>
        </p:nvSpPr>
        <p:spPr>
          <a:xfrm>
            <a:off x="4469390" y="5702630"/>
            <a:ext cx="460566" cy="4092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3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13|</a:t>
            </a:r>
          </a:p>
        </p:txBody>
      </p:sp>
      <p:sp>
        <p:nvSpPr>
          <p:cNvPr id="5851" name="14|15"/>
          <p:cNvSpPr txBox="1"/>
          <p:nvPr/>
        </p:nvSpPr>
        <p:spPr>
          <a:xfrm>
            <a:off x="5028124" y="5726951"/>
            <a:ext cx="639879" cy="3605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19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14|15</a:t>
            </a:r>
          </a:p>
        </p:txBody>
      </p:sp>
      <p:sp>
        <p:nvSpPr>
          <p:cNvPr id="5852" name="Line"/>
          <p:cNvSpPr/>
          <p:nvPr/>
        </p:nvSpPr>
        <p:spPr>
          <a:xfrm flipV="1">
            <a:off x="5385001"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853"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5854"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0"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871"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874" name="Group"/>
          <p:cNvGrpSpPr/>
          <p:nvPr/>
        </p:nvGrpSpPr>
        <p:grpSpPr>
          <a:xfrm>
            <a:off x="3048000" y="2362200"/>
            <a:ext cx="1066800" cy="685800"/>
            <a:chOff x="0" y="0"/>
            <a:chExt cx="1066800" cy="685800"/>
          </a:xfrm>
        </p:grpSpPr>
        <p:sp>
          <p:nvSpPr>
            <p:cNvPr id="587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73" name="1 |12"/>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|12</a:t>
              </a:r>
            </a:p>
          </p:txBody>
        </p:sp>
      </p:grpSp>
      <p:grpSp>
        <p:nvGrpSpPr>
          <p:cNvPr id="5877" name="Group"/>
          <p:cNvGrpSpPr/>
          <p:nvPr/>
        </p:nvGrpSpPr>
        <p:grpSpPr>
          <a:xfrm>
            <a:off x="5715000" y="2362200"/>
            <a:ext cx="1066800" cy="685800"/>
            <a:chOff x="0" y="0"/>
            <a:chExt cx="1066800" cy="685800"/>
          </a:xfrm>
        </p:grpSpPr>
        <p:sp>
          <p:nvSpPr>
            <p:cNvPr id="5875"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76"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sp>
        <p:nvSpPr>
          <p:cNvPr id="5878" name="Group"/>
          <p:cNvSpPr/>
          <p:nvPr/>
        </p:nvSpPr>
        <p:spPr>
          <a:xfrm>
            <a:off x="8382000" y="2362200"/>
            <a:ext cx="1066800" cy="685800"/>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endParaRPr/>
          </a:p>
        </p:txBody>
      </p:sp>
      <p:grpSp>
        <p:nvGrpSpPr>
          <p:cNvPr id="5881" name="Group"/>
          <p:cNvGrpSpPr/>
          <p:nvPr/>
        </p:nvGrpSpPr>
        <p:grpSpPr>
          <a:xfrm>
            <a:off x="8382000" y="4724400"/>
            <a:ext cx="1066800" cy="685800"/>
            <a:chOff x="0" y="0"/>
            <a:chExt cx="1066800" cy="685800"/>
          </a:xfrm>
        </p:grpSpPr>
        <p:sp>
          <p:nvSpPr>
            <p:cNvPr id="587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80" name="14|15"/>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14|15</a:t>
              </a:r>
            </a:p>
          </p:txBody>
        </p:sp>
      </p:grpSp>
      <p:grpSp>
        <p:nvGrpSpPr>
          <p:cNvPr id="5884" name="Group"/>
          <p:cNvGrpSpPr/>
          <p:nvPr/>
        </p:nvGrpSpPr>
        <p:grpSpPr>
          <a:xfrm>
            <a:off x="5715000" y="4724400"/>
            <a:ext cx="1066800" cy="685800"/>
            <a:chOff x="0" y="0"/>
            <a:chExt cx="1066800" cy="685800"/>
          </a:xfrm>
        </p:grpSpPr>
        <p:sp>
          <p:nvSpPr>
            <p:cNvPr id="588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83"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887" name="Group"/>
          <p:cNvGrpSpPr/>
          <p:nvPr/>
        </p:nvGrpSpPr>
        <p:grpSpPr>
          <a:xfrm>
            <a:off x="3048000" y="4724400"/>
            <a:ext cx="1066800" cy="685800"/>
            <a:chOff x="0" y="0"/>
            <a:chExt cx="1066800" cy="685800"/>
          </a:xfrm>
        </p:grpSpPr>
        <p:sp>
          <p:nvSpPr>
            <p:cNvPr id="5885"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86"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890" name="Group"/>
          <p:cNvGrpSpPr/>
          <p:nvPr/>
        </p:nvGrpSpPr>
        <p:grpSpPr>
          <a:xfrm>
            <a:off x="1752600" y="3505200"/>
            <a:ext cx="1066800" cy="685800"/>
            <a:chOff x="0" y="0"/>
            <a:chExt cx="1066800" cy="685800"/>
          </a:xfrm>
        </p:grpSpPr>
        <p:sp>
          <p:nvSpPr>
            <p:cNvPr id="588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89"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893" name="Group"/>
          <p:cNvGrpSpPr/>
          <p:nvPr/>
        </p:nvGrpSpPr>
        <p:grpSpPr>
          <a:xfrm>
            <a:off x="7086600" y="3505200"/>
            <a:ext cx="1066800" cy="685800"/>
            <a:chOff x="0" y="0"/>
            <a:chExt cx="1066800" cy="685800"/>
          </a:xfrm>
        </p:grpSpPr>
        <p:sp>
          <p:nvSpPr>
            <p:cNvPr id="589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892"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5928"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5929"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930"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931"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932"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5933"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5934"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5935"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5936" name="Connection Line"/>
          <p:cNvSpPr/>
          <p:nvPr/>
        </p:nvSpPr>
        <p:spPr>
          <a:xfrm>
            <a:off x="6784975" y="27051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28575">
            <a:solidFill>
              <a:srgbClr val="000000"/>
            </a:solidFill>
            <a:tailEnd type="triangle"/>
          </a:ln>
        </p:spPr>
        <p:txBody>
          <a:bodyPr/>
          <a:lstStyle/>
          <a:p>
            <a:endParaRPr/>
          </a:p>
        </p:txBody>
      </p:sp>
      <p:sp>
        <p:nvSpPr>
          <p:cNvPr id="5937"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5938" name="Connection Line"/>
          <p:cNvSpPr/>
          <p:nvPr/>
        </p:nvSpPr>
        <p:spPr>
          <a:xfrm>
            <a:off x="7936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939" name="Connection Line"/>
          <p:cNvSpPr/>
          <p:nvPr/>
        </p:nvSpPr>
        <p:spPr>
          <a:xfrm>
            <a:off x="8915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FF"/>
            </a:solidFill>
            <a:tailEnd type="triangle"/>
          </a:ln>
        </p:spPr>
        <p:txBody>
          <a:bodyPr/>
          <a:lstStyle/>
          <a:p>
            <a:endParaRPr/>
          </a:p>
        </p:txBody>
      </p:sp>
      <p:sp>
        <p:nvSpPr>
          <p:cNvPr id="5940" name="Connection Line"/>
          <p:cNvSpPr/>
          <p:nvPr/>
        </p:nvSpPr>
        <p:spPr>
          <a:xfrm>
            <a:off x="6784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5941"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908"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909"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910"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911"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95</a:t>
            </a:fld>
            <a:endParaRPr/>
          </a:p>
        </p:txBody>
      </p:sp>
      <p:sp>
        <p:nvSpPr>
          <p:cNvPr id="5912"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913"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14"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15"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16"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17"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18"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19"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20"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21" name="13|16"/>
          <p:cNvSpPr txBox="1"/>
          <p:nvPr/>
        </p:nvSpPr>
        <p:spPr>
          <a:xfrm>
            <a:off x="4323340" y="5702630"/>
            <a:ext cx="752666" cy="4092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3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13|16</a:t>
            </a:r>
          </a:p>
        </p:txBody>
      </p:sp>
      <p:sp>
        <p:nvSpPr>
          <p:cNvPr id="5922" name="Line"/>
          <p:cNvSpPr/>
          <p:nvPr/>
        </p:nvSpPr>
        <p:spPr>
          <a:xfrm flipV="1">
            <a:off x="4699673"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923"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grpSp>
        <p:nvGrpSpPr>
          <p:cNvPr id="5926" name="Group"/>
          <p:cNvGrpSpPr/>
          <p:nvPr/>
        </p:nvGrpSpPr>
        <p:grpSpPr>
          <a:xfrm>
            <a:off x="8382000" y="2362200"/>
            <a:ext cx="1066800" cy="685800"/>
            <a:chOff x="0" y="0"/>
            <a:chExt cx="1066800" cy="685800"/>
          </a:xfrm>
        </p:grpSpPr>
        <p:sp>
          <p:nvSpPr>
            <p:cNvPr id="5924"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25" name="13|"/>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  </a:t>
              </a:r>
            </a:p>
          </p:txBody>
        </p:sp>
      </p:grpSp>
      <p:sp>
        <p:nvSpPr>
          <p:cNvPr id="5927"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3"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5944"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5947" name="Group"/>
          <p:cNvGrpSpPr/>
          <p:nvPr/>
        </p:nvGrpSpPr>
        <p:grpSpPr>
          <a:xfrm>
            <a:off x="3048000" y="2362200"/>
            <a:ext cx="1066800" cy="685800"/>
            <a:chOff x="0" y="0"/>
            <a:chExt cx="1066800" cy="685800"/>
          </a:xfrm>
        </p:grpSpPr>
        <p:sp>
          <p:nvSpPr>
            <p:cNvPr id="5945"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46" name="1 |12"/>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|12</a:t>
              </a:r>
            </a:p>
          </p:txBody>
        </p:sp>
      </p:grpSp>
      <p:grpSp>
        <p:nvGrpSpPr>
          <p:cNvPr id="5950" name="Group"/>
          <p:cNvGrpSpPr/>
          <p:nvPr/>
        </p:nvGrpSpPr>
        <p:grpSpPr>
          <a:xfrm>
            <a:off x="5715000" y="2362200"/>
            <a:ext cx="1066800" cy="685800"/>
            <a:chOff x="0" y="0"/>
            <a:chExt cx="1066800" cy="685800"/>
          </a:xfrm>
        </p:grpSpPr>
        <p:sp>
          <p:nvSpPr>
            <p:cNvPr id="594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49"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grpSp>
        <p:nvGrpSpPr>
          <p:cNvPr id="5953" name="Group"/>
          <p:cNvGrpSpPr/>
          <p:nvPr/>
        </p:nvGrpSpPr>
        <p:grpSpPr>
          <a:xfrm>
            <a:off x="8382000" y="2362200"/>
            <a:ext cx="1066800" cy="685800"/>
            <a:chOff x="0" y="0"/>
            <a:chExt cx="1066800" cy="685800"/>
          </a:xfrm>
        </p:grpSpPr>
        <p:sp>
          <p:nvSpPr>
            <p:cNvPr id="595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52" name="13|1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13|16</a:t>
              </a:r>
            </a:p>
          </p:txBody>
        </p:sp>
      </p:grpSp>
      <p:grpSp>
        <p:nvGrpSpPr>
          <p:cNvPr id="5956" name="Group"/>
          <p:cNvGrpSpPr/>
          <p:nvPr/>
        </p:nvGrpSpPr>
        <p:grpSpPr>
          <a:xfrm>
            <a:off x="8382000" y="4724400"/>
            <a:ext cx="1066800" cy="685800"/>
            <a:chOff x="0" y="0"/>
            <a:chExt cx="1066800" cy="685800"/>
          </a:xfrm>
        </p:grpSpPr>
        <p:sp>
          <p:nvSpPr>
            <p:cNvPr id="595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55" name="14|15"/>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14|15</a:t>
              </a:r>
            </a:p>
          </p:txBody>
        </p:sp>
      </p:grpSp>
      <p:grpSp>
        <p:nvGrpSpPr>
          <p:cNvPr id="5959" name="Group"/>
          <p:cNvGrpSpPr/>
          <p:nvPr/>
        </p:nvGrpSpPr>
        <p:grpSpPr>
          <a:xfrm>
            <a:off x="5715000" y="4724400"/>
            <a:ext cx="1066800" cy="685800"/>
            <a:chOff x="0" y="0"/>
            <a:chExt cx="1066800" cy="685800"/>
          </a:xfrm>
        </p:grpSpPr>
        <p:sp>
          <p:nvSpPr>
            <p:cNvPr id="595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58"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5962" name="Group"/>
          <p:cNvGrpSpPr/>
          <p:nvPr/>
        </p:nvGrpSpPr>
        <p:grpSpPr>
          <a:xfrm>
            <a:off x="3048000" y="4724400"/>
            <a:ext cx="1066800" cy="685800"/>
            <a:chOff x="0" y="0"/>
            <a:chExt cx="1066800" cy="685800"/>
          </a:xfrm>
        </p:grpSpPr>
        <p:sp>
          <p:nvSpPr>
            <p:cNvPr id="596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61"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5965" name="Group"/>
          <p:cNvGrpSpPr/>
          <p:nvPr/>
        </p:nvGrpSpPr>
        <p:grpSpPr>
          <a:xfrm>
            <a:off x="1752600" y="3505200"/>
            <a:ext cx="1066800" cy="685800"/>
            <a:chOff x="0" y="0"/>
            <a:chExt cx="1066800" cy="685800"/>
          </a:xfrm>
        </p:grpSpPr>
        <p:sp>
          <p:nvSpPr>
            <p:cNvPr id="5963"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64"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5968" name="Group"/>
          <p:cNvGrpSpPr/>
          <p:nvPr/>
        </p:nvGrpSpPr>
        <p:grpSpPr>
          <a:xfrm>
            <a:off x="7086600" y="3505200"/>
            <a:ext cx="1066800" cy="685800"/>
            <a:chOff x="0" y="0"/>
            <a:chExt cx="1066800" cy="685800"/>
          </a:xfrm>
        </p:grpSpPr>
        <p:sp>
          <p:nvSpPr>
            <p:cNvPr id="596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5967"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6003"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6004"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005"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006"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007"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6008"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6009"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6010"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6011" name="Connection Line"/>
          <p:cNvSpPr/>
          <p:nvPr/>
        </p:nvSpPr>
        <p:spPr>
          <a:xfrm>
            <a:off x="6784975" y="27051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012"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013" name="Connection Line"/>
          <p:cNvSpPr/>
          <p:nvPr/>
        </p:nvSpPr>
        <p:spPr>
          <a:xfrm>
            <a:off x="7936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6014" name="Connection Line"/>
          <p:cNvSpPr/>
          <p:nvPr/>
        </p:nvSpPr>
        <p:spPr>
          <a:xfrm>
            <a:off x="8915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FF"/>
            </a:solidFill>
            <a:tailEnd type="triangle"/>
          </a:ln>
        </p:spPr>
        <p:txBody>
          <a:bodyPr/>
          <a:lstStyle/>
          <a:p>
            <a:endParaRPr/>
          </a:p>
        </p:txBody>
      </p:sp>
      <p:sp>
        <p:nvSpPr>
          <p:cNvPr id="6015" name="Connection Line"/>
          <p:cNvSpPr/>
          <p:nvPr/>
        </p:nvSpPr>
        <p:spPr>
          <a:xfrm>
            <a:off x="6784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016"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5983"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5984"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5985"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5986"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96</a:t>
            </a:fld>
            <a:endParaRPr/>
          </a:p>
        </p:txBody>
      </p:sp>
      <p:sp>
        <p:nvSpPr>
          <p:cNvPr id="5987"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5988"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89"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90"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91"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92"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93"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94"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95"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5996" name="13|16"/>
          <p:cNvSpPr txBox="1"/>
          <p:nvPr/>
        </p:nvSpPr>
        <p:spPr>
          <a:xfrm>
            <a:off x="4323340" y="5702630"/>
            <a:ext cx="752666" cy="4092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3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13|16</a:t>
            </a:r>
          </a:p>
        </p:txBody>
      </p:sp>
      <p:sp>
        <p:nvSpPr>
          <p:cNvPr id="5997" name="Line"/>
          <p:cNvSpPr/>
          <p:nvPr/>
        </p:nvSpPr>
        <p:spPr>
          <a:xfrm flipV="1">
            <a:off x="4699673"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5998"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grpSp>
        <p:nvGrpSpPr>
          <p:cNvPr id="6001" name="Group"/>
          <p:cNvGrpSpPr/>
          <p:nvPr/>
        </p:nvGrpSpPr>
        <p:grpSpPr>
          <a:xfrm>
            <a:off x="8223145" y="2362200"/>
            <a:ext cx="1384510" cy="685800"/>
            <a:chOff x="-158854" y="0"/>
            <a:chExt cx="1384508" cy="685800"/>
          </a:xfrm>
        </p:grpSpPr>
        <p:sp>
          <p:nvSpPr>
            <p:cNvPr id="5999" name="Oval"/>
            <p:cNvSpPr/>
            <p:nvPr/>
          </p:nvSpPr>
          <p:spPr>
            <a:xfrm>
              <a:off x="0" y="0"/>
              <a:ext cx="1066800" cy="685800"/>
            </a:xfrm>
            <a:prstGeom prst="ellipse">
              <a:avLst/>
            </a:prstGeom>
            <a:solidFill>
              <a:srgbClr val="DDDDDD"/>
            </a:soli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00" name="13|16"/>
            <p:cNvSpPr txBox="1"/>
            <p:nvPr/>
          </p:nvSpPr>
          <p:spPr>
            <a:xfrm>
              <a:off x="-158855" y="125729"/>
              <a:ext cx="138451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13|16  </a:t>
              </a:r>
            </a:p>
          </p:txBody>
        </p:sp>
      </p:grpSp>
      <p:sp>
        <p:nvSpPr>
          <p:cNvPr id="6002"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8" name="SVU CS502"/>
          <p:cNvSpPr txBox="1"/>
          <p:nvPr/>
        </p:nvSpPr>
        <p:spPr>
          <a:xfrm>
            <a:off x="4038600" y="6400413"/>
            <a:ext cx="41148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200">
                <a:solidFill>
                  <a:srgbClr val="888888"/>
                </a:solidFill>
              </a:defRPr>
            </a:lvl1pPr>
          </a:lstStyle>
          <a:p>
            <a:endParaRPr dirty="0"/>
          </a:p>
        </p:txBody>
      </p:sp>
      <p:sp>
        <p:nvSpPr>
          <p:cNvPr id="6019" name="DFS Example"/>
          <p:cNvSpPr txBox="1">
            <a:spLocks noGrp="1"/>
          </p:cNvSpPr>
          <p:nvPr>
            <p:ph type="title"/>
          </p:nvPr>
        </p:nvSpPr>
        <p:spPr>
          <a:xfrm>
            <a:off x="838200" y="365125"/>
            <a:ext cx="10515600" cy="981354"/>
          </a:xfrm>
          <a:prstGeom prst="rect">
            <a:avLst/>
          </a:prstGeom>
        </p:spPr>
        <p:txBody>
          <a:bodyPr/>
          <a:lstStyle/>
          <a:p>
            <a:r>
              <a:t>DFS Example</a:t>
            </a:r>
          </a:p>
        </p:txBody>
      </p:sp>
      <p:grpSp>
        <p:nvGrpSpPr>
          <p:cNvPr id="6022" name="Group"/>
          <p:cNvGrpSpPr/>
          <p:nvPr/>
        </p:nvGrpSpPr>
        <p:grpSpPr>
          <a:xfrm>
            <a:off x="3048000" y="2362200"/>
            <a:ext cx="1066800" cy="685800"/>
            <a:chOff x="0" y="0"/>
            <a:chExt cx="1066800" cy="685800"/>
          </a:xfrm>
        </p:grpSpPr>
        <p:sp>
          <p:nvSpPr>
            <p:cNvPr id="602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21" name="1 |12"/>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 |12</a:t>
              </a:r>
            </a:p>
          </p:txBody>
        </p:sp>
      </p:grpSp>
      <p:grpSp>
        <p:nvGrpSpPr>
          <p:cNvPr id="6025" name="Group"/>
          <p:cNvGrpSpPr/>
          <p:nvPr/>
        </p:nvGrpSpPr>
        <p:grpSpPr>
          <a:xfrm>
            <a:off x="5715000" y="2362200"/>
            <a:ext cx="1066800" cy="685800"/>
            <a:chOff x="0" y="0"/>
            <a:chExt cx="1066800" cy="685800"/>
          </a:xfrm>
        </p:grpSpPr>
        <p:sp>
          <p:nvSpPr>
            <p:cNvPr id="6023"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24" name="8 |11"/>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 |11</a:t>
              </a:r>
            </a:p>
          </p:txBody>
        </p:sp>
      </p:grpSp>
      <p:grpSp>
        <p:nvGrpSpPr>
          <p:cNvPr id="6028" name="Group"/>
          <p:cNvGrpSpPr/>
          <p:nvPr/>
        </p:nvGrpSpPr>
        <p:grpSpPr>
          <a:xfrm>
            <a:off x="8382000" y="2362200"/>
            <a:ext cx="1066800" cy="685800"/>
            <a:chOff x="0" y="0"/>
            <a:chExt cx="1066800" cy="685800"/>
          </a:xfrm>
        </p:grpSpPr>
        <p:sp>
          <p:nvSpPr>
            <p:cNvPr id="602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27" name="13|1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13|16</a:t>
              </a:r>
            </a:p>
          </p:txBody>
        </p:sp>
      </p:grpSp>
      <p:grpSp>
        <p:nvGrpSpPr>
          <p:cNvPr id="6031" name="Group"/>
          <p:cNvGrpSpPr/>
          <p:nvPr/>
        </p:nvGrpSpPr>
        <p:grpSpPr>
          <a:xfrm>
            <a:off x="8382000" y="4724400"/>
            <a:ext cx="1066800" cy="685800"/>
            <a:chOff x="0" y="0"/>
            <a:chExt cx="1066800" cy="685800"/>
          </a:xfrm>
        </p:grpSpPr>
        <p:sp>
          <p:nvSpPr>
            <p:cNvPr id="602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30" name="14|15"/>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14|15</a:t>
              </a:r>
            </a:p>
          </p:txBody>
        </p:sp>
      </p:grpSp>
      <p:grpSp>
        <p:nvGrpSpPr>
          <p:cNvPr id="6034" name="Group"/>
          <p:cNvGrpSpPr/>
          <p:nvPr/>
        </p:nvGrpSpPr>
        <p:grpSpPr>
          <a:xfrm>
            <a:off x="5715000" y="4724400"/>
            <a:ext cx="1066800" cy="685800"/>
            <a:chOff x="0" y="0"/>
            <a:chExt cx="1066800" cy="685800"/>
          </a:xfrm>
        </p:grpSpPr>
        <p:sp>
          <p:nvSpPr>
            <p:cNvPr id="603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33" name="5 | 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 6</a:t>
              </a:r>
            </a:p>
          </p:txBody>
        </p:sp>
      </p:grpSp>
      <p:grpSp>
        <p:nvGrpSpPr>
          <p:cNvPr id="6037" name="Group"/>
          <p:cNvGrpSpPr/>
          <p:nvPr/>
        </p:nvGrpSpPr>
        <p:grpSpPr>
          <a:xfrm>
            <a:off x="3048000" y="4724400"/>
            <a:ext cx="1066800" cy="685800"/>
            <a:chOff x="0" y="0"/>
            <a:chExt cx="1066800" cy="685800"/>
          </a:xfrm>
        </p:grpSpPr>
        <p:sp>
          <p:nvSpPr>
            <p:cNvPr id="6035"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36" name="3 | 4"/>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 | 4</a:t>
              </a:r>
            </a:p>
          </p:txBody>
        </p:sp>
      </p:grpSp>
      <p:grpSp>
        <p:nvGrpSpPr>
          <p:cNvPr id="6040" name="Group"/>
          <p:cNvGrpSpPr/>
          <p:nvPr/>
        </p:nvGrpSpPr>
        <p:grpSpPr>
          <a:xfrm>
            <a:off x="1752600" y="3505200"/>
            <a:ext cx="1066800" cy="685800"/>
            <a:chOff x="0" y="0"/>
            <a:chExt cx="1066800" cy="685800"/>
          </a:xfrm>
        </p:grpSpPr>
        <p:sp>
          <p:nvSpPr>
            <p:cNvPr id="603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39" name="2 | 7"/>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 | 7</a:t>
              </a:r>
            </a:p>
          </p:txBody>
        </p:sp>
      </p:grpSp>
      <p:grpSp>
        <p:nvGrpSpPr>
          <p:cNvPr id="6043" name="Group"/>
          <p:cNvGrpSpPr/>
          <p:nvPr/>
        </p:nvGrpSpPr>
        <p:grpSpPr>
          <a:xfrm>
            <a:off x="7086600" y="3505200"/>
            <a:ext cx="1066800" cy="685800"/>
            <a:chOff x="0" y="0"/>
            <a:chExt cx="1066800" cy="685800"/>
          </a:xfrm>
        </p:grpSpPr>
        <p:sp>
          <p:nvSpPr>
            <p:cNvPr id="604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42" name="9 |10"/>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 |10</a:t>
              </a:r>
            </a:p>
          </p:txBody>
        </p:sp>
      </p:grpSp>
      <p:sp>
        <p:nvSpPr>
          <p:cNvPr id="6075" name="Connection Line"/>
          <p:cNvSpPr/>
          <p:nvPr/>
        </p:nvSpPr>
        <p:spPr>
          <a:xfrm>
            <a:off x="2602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6076" name="Connection Line"/>
          <p:cNvSpPr/>
          <p:nvPr/>
        </p:nvSpPr>
        <p:spPr>
          <a:xfrm>
            <a:off x="2589446" y="4133696"/>
            <a:ext cx="688508" cy="648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077" name="Connection Line"/>
          <p:cNvSpPr/>
          <p:nvPr/>
        </p:nvSpPr>
        <p:spPr>
          <a:xfrm>
            <a:off x="2795190" y="4004774"/>
            <a:ext cx="2944020" cy="905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078" name="Connection Line"/>
          <p:cNvSpPr/>
          <p:nvPr/>
        </p:nvSpPr>
        <p:spPr>
          <a:xfrm>
            <a:off x="4117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079" name="Connection Line"/>
          <p:cNvSpPr/>
          <p:nvPr/>
        </p:nvSpPr>
        <p:spPr>
          <a:xfrm>
            <a:off x="3581400" y="3051174"/>
            <a:ext cx="0" cy="16700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28575" cap="rnd">
            <a:solidFill>
              <a:srgbClr val="000000"/>
            </a:solidFill>
            <a:custDash>
              <a:ds d="100000" sp="200000"/>
            </a:custDash>
            <a:tailEnd type="triangle"/>
          </a:ln>
        </p:spPr>
        <p:txBody>
          <a:bodyPr/>
          <a:lstStyle/>
          <a:p>
            <a:endParaRPr/>
          </a:p>
        </p:txBody>
      </p:sp>
      <p:sp>
        <p:nvSpPr>
          <p:cNvPr id="6080" name="Connection Line"/>
          <p:cNvSpPr/>
          <p:nvPr/>
        </p:nvSpPr>
        <p:spPr>
          <a:xfrm>
            <a:off x="3897412" y="2984996"/>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6081" name="Connection Line"/>
          <p:cNvSpPr/>
          <p:nvPr/>
        </p:nvSpPr>
        <p:spPr>
          <a:xfrm>
            <a:off x="6248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6082" name="Connection Line"/>
          <p:cNvSpPr/>
          <p:nvPr/>
        </p:nvSpPr>
        <p:spPr>
          <a:xfrm>
            <a:off x="4117975" y="2705100"/>
            <a:ext cx="15938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6083" name="Connection Line"/>
          <p:cNvSpPr/>
          <p:nvPr/>
        </p:nvSpPr>
        <p:spPr>
          <a:xfrm>
            <a:off x="6784975" y="27051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084" name="Connection Line"/>
          <p:cNvSpPr/>
          <p:nvPr/>
        </p:nvSpPr>
        <p:spPr>
          <a:xfrm>
            <a:off x="6576991" y="2978926"/>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085" name="Connection Line"/>
          <p:cNvSpPr/>
          <p:nvPr/>
        </p:nvSpPr>
        <p:spPr>
          <a:xfrm>
            <a:off x="7936798" y="2984628"/>
            <a:ext cx="661804" cy="5839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6086" name="Connection Line"/>
          <p:cNvSpPr/>
          <p:nvPr/>
        </p:nvSpPr>
        <p:spPr>
          <a:xfrm>
            <a:off x="8915400" y="3051175"/>
            <a:ext cx="0" cy="16700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FF"/>
            </a:solidFill>
            <a:tailEnd type="triangle"/>
          </a:ln>
        </p:spPr>
        <p:txBody>
          <a:bodyPr/>
          <a:lstStyle/>
          <a:p>
            <a:endParaRPr/>
          </a:p>
        </p:txBody>
      </p:sp>
      <p:sp>
        <p:nvSpPr>
          <p:cNvPr id="6087" name="Connection Line"/>
          <p:cNvSpPr/>
          <p:nvPr/>
        </p:nvSpPr>
        <p:spPr>
          <a:xfrm>
            <a:off x="6784975" y="5067300"/>
            <a:ext cx="1593851" cy="0"/>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088" name="Connection Line"/>
          <p:cNvSpPr/>
          <p:nvPr/>
        </p:nvSpPr>
        <p:spPr>
          <a:xfrm>
            <a:off x="6563672" y="4128342"/>
            <a:ext cx="741056" cy="6587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6058" name="Line"/>
          <p:cNvSpPr/>
          <p:nvPr/>
        </p:nvSpPr>
        <p:spPr>
          <a:xfrm>
            <a:off x="1981200" y="2133599"/>
            <a:ext cx="1066800" cy="381002"/>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059" name="source vertex"/>
          <p:cNvSpPr txBox="1"/>
          <p:nvPr/>
        </p:nvSpPr>
        <p:spPr>
          <a:xfrm>
            <a:off x="1639772" y="1447800"/>
            <a:ext cx="795571"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6060" name="d      f"/>
          <p:cNvSpPr txBox="1"/>
          <p:nvPr/>
        </p:nvSpPr>
        <p:spPr>
          <a:xfrm>
            <a:off x="3173779" y="1961004"/>
            <a:ext cx="815242"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      f</a:t>
            </a:r>
          </a:p>
        </p:txBody>
      </p:sp>
      <p:sp>
        <p:nvSpPr>
          <p:cNvPr id="6061" name="Slide Number"/>
          <p:cNvSpPr txBox="1">
            <a:spLocks noGrp="1"/>
          </p:cNvSpPr>
          <p:nvPr>
            <p:ph type="sldNum" sz="quarter" idx="2"/>
          </p:nvPr>
        </p:nvSpPr>
        <p:spPr>
          <a:xfrm>
            <a:off x="8610600" y="6221730"/>
            <a:ext cx="2743200" cy="269240"/>
          </a:xfrm>
          <a:prstGeom prst="rect">
            <a:avLst/>
          </a:prstGeom>
          <a:extLst>
            <a:ext uri="{C572A759-6A51-4108-AA02-DFA0A04FC94B}">
              <ma14:wrappingTextBoxFlag xmlns:ma14="http://schemas.microsoft.com/office/mac/drawingml/2011/main" xmlns="" val="1"/>
            </a:ext>
          </a:extLst>
        </p:spPr>
        <p:txBody>
          <a:bodyPr>
            <a:normAutofit/>
          </a:bodyPr>
          <a:lstStyle/>
          <a:p>
            <a:fld id="{86CB4B4D-7CA3-9044-876B-883B54F8677D}" type="slidenum">
              <a:t>97</a:t>
            </a:fld>
            <a:endParaRPr/>
          </a:p>
        </p:txBody>
      </p:sp>
      <p:sp>
        <p:nvSpPr>
          <p:cNvPr id="6062" name="1/7/16"/>
          <p:cNvSpPr txBox="1"/>
          <p:nvPr/>
        </p:nvSpPr>
        <p:spPr>
          <a:xfrm>
            <a:off x="838200" y="6404292"/>
            <a:ext cx="27432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200">
                <a:solidFill>
                  <a:srgbClr val="888888"/>
                </a:solidFill>
              </a:defRPr>
            </a:lvl1pPr>
          </a:lstStyle>
          <a:p>
            <a:r>
              <a:t>1/7/16</a:t>
            </a:r>
          </a:p>
        </p:txBody>
      </p:sp>
      <p:sp>
        <p:nvSpPr>
          <p:cNvPr id="6063" name="Group"/>
          <p:cNvSpPr/>
          <p:nvPr/>
        </p:nvSpPr>
        <p:spPr>
          <a:xfrm>
            <a:off x="4356773"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6064" name="Group"/>
          <p:cNvSpPr/>
          <p:nvPr/>
        </p:nvSpPr>
        <p:spPr>
          <a:xfrm>
            <a:off x="5045351"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6065" name="Group"/>
          <p:cNvSpPr/>
          <p:nvPr/>
        </p:nvSpPr>
        <p:spPr>
          <a:xfrm>
            <a:off x="5727430"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6066" name="Group"/>
          <p:cNvSpPr/>
          <p:nvPr/>
        </p:nvSpPr>
        <p:spPr>
          <a:xfrm>
            <a:off x="642026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6067" name="Group"/>
          <p:cNvSpPr/>
          <p:nvPr/>
        </p:nvSpPr>
        <p:spPr>
          <a:xfrm>
            <a:off x="7110787"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6068" name="Group"/>
          <p:cNvSpPr/>
          <p:nvPr/>
        </p:nvSpPr>
        <p:spPr>
          <a:xfrm>
            <a:off x="7805566"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6069" name="Group"/>
          <p:cNvSpPr/>
          <p:nvPr/>
        </p:nvSpPr>
        <p:spPr>
          <a:xfrm>
            <a:off x="8498398"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6070" name="Group"/>
          <p:cNvSpPr/>
          <p:nvPr/>
        </p:nvSpPr>
        <p:spPr>
          <a:xfrm>
            <a:off x="9188922" y="5602446"/>
            <a:ext cx="685801" cy="609601"/>
          </a:xfrm>
          <a:prstGeom prst="rect">
            <a:avLst/>
          </a:prstGeom>
          <a:ln w="28575">
            <a:solidFill>
              <a:srgbClr val="000000"/>
            </a:solidFill>
            <a:miter/>
          </a:ln>
        </p:spPr>
        <p:txBody>
          <a:bodyPr lIns="45719" rIns="45719" anchor="ctr"/>
          <a:lstStyle/>
          <a:p>
            <a:pPr algn="ctr">
              <a:defRPr sz="2000" i="1">
                <a:latin typeface="Arial"/>
                <a:ea typeface="Arial"/>
                <a:cs typeface="Arial"/>
                <a:sym typeface="Arial"/>
              </a:defRPr>
            </a:pPr>
            <a:endParaRPr/>
          </a:p>
        </p:txBody>
      </p:sp>
      <p:sp>
        <p:nvSpPr>
          <p:cNvPr id="6071" name="13|16"/>
          <p:cNvSpPr txBox="1"/>
          <p:nvPr/>
        </p:nvSpPr>
        <p:spPr>
          <a:xfrm>
            <a:off x="4323340" y="5702630"/>
            <a:ext cx="752666" cy="4092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300" b="1" i="1">
                <a:latin typeface="Times New Roman"/>
                <a:ea typeface="Times New Roman"/>
                <a:cs typeface="Times New Roman"/>
                <a:sym typeface="Times New Roman"/>
              </a:defRPr>
            </a:lvl1pPr>
          </a:lstStyle>
          <a:p>
            <a:pPr>
              <a:defRPr b="0">
                <a:latin typeface="Arial"/>
                <a:ea typeface="Arial"/>
                <a:cs typeface="Arial"/>
                <a:sym typeface="Arial"/>
              </a:defRPr>
            </a:pPr>
            <a:r>
              <a:rPr b="1">
                <a:latin typeface="Times New Roman"/>
                <a:ea typeface="Times New Roman"/>
                <a:cs typeface="Times New Roman"/>
                <a:sym typeface="Times New Roman"/>
              </a:rPr>
              <a:t>13|16</a:t>
            </a:r>
          </a:p>
        </p:txBody>
      </p:sp>
      <p:sp>
        <p:nvSpPr>
          <p:cNvPr id="6072" name="Line"/>
          <p:cNvSpPr/>
          <p:nvPr/>
        </p:nvSpPr>
        <p:spPr>
          <a:xfrm flipV="1">
            <a:off x="4699673" y="6254758"/>
            <a:ext cx="1" cy="568309"/>
          </a:xfrm>
          <a:prstGeom prst="line">
            <a:avLst/>
          </a:prstGeom>
          <a:ln w="38100">
            <a:solidFill>
              <a:schemeClr val="accent1"/>
            </a:solidFill>
            <a:miter/>
            <a:tailEnd type="triangle"/>
          </a:ln>
        </p:spPr>
        <p:txBody>
          <a:bodyPr lIns="45719" rIns="45719"/>
          <a:lstStyle/>
          <a:p>
            <a:pPr defTabSz="457200">
              <a:defRPr sz="1200">
                <a:latin typeface="+mn-lt"/>
                <a:ea typeface="+mn-ea"/>
                <a:cs typeface="+mn-cs"/>
                <a:sym typeface="Helvetica"/>
              </a:defRPr>
            </a:pPr>
            <a:endParaRPr/>
          </a:p>
        </p:txBody>
      </p:sp>
      <p:sp>
        <p:nvSpPr>
          <p:cNvPr id="6073" name="Stack (FILO)"/>
          <p:cNvSpPr txBox="1"/>
          <p:nvPr/>
        </p:nvSpPr>
        <p:spPr>
          <a:xfrm>
            <a:off x="2526162" y="5728015"/>
            <a:ext cx="1557395"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b="1" i="1">
                <a:solidFill>
                  <a:schemeClr val="accent1"/>
                </a:solidFill>
                <a:latin typeface="Times New Roman"/>
                <a:ea typeface="Times New Roman"/>
                <a:cs typeface="Times New Roman"/>
                <a:sym typeface="Times New Roman"/>
              </a:defRPr>
            </a:lvl1pPr>
          </a:lstStyle>
          <a:p>
            <a:pPr>
              <a:defRPr b="0">
                <a:solidFill>
                  <a:srgbClr val="000000"/>
                </a:solidFill>
                <a:latin typeface="Arial"/>
                <a:ea typeface="Arial"/>
                <a:cs typeface="Arial"/>
                <a:sym typeface="Arial"/>
              </a:defRPr>
            </a:pPr>
            <a:r>
              <a:rPr b="1">
                <a:solidFill>
                  <a:schemeClr val="accent1"/>
                </a:solidFill>
                <a:latin typeface="Times New Roman"/>
                <a:ea typeface="Times New Roman"/>
                <a:cs typeface="Times New Roman"/>
                <a:sym typeface="Times New Roman"/>
              </a:rPr>
              <a:t>Stack (FILO)</a:t>
            </a:r>
          </a:p>
        </p:txBody>
      </p:sp>
      <p:sp>
        <p:nvSpPr>
          <p:cNvPr id="6074" name="Vertices initially colored white…"/>
          <p:cNvSpPr txBox="1"/>
          <p:nvPr/>
        </p:nvSpPr>
        <p:spPr>
          <a:xfrm>
            <a:off x="7228882" y="1226629"/>
            <a:ext cx="4829222" cy="1107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195942" indent="-195942">
              <a:buSzPct val="100000"/>
              <a:buFont typeface="Arial"/>
              <a:buChar char="•"/>
              <a:defRPr sz="2400" b="1" i="1">
                <a:latin typeface="Times New Roman"/>
                <a:ea typeface="Times New Roman"/>
                <a:cs typeface="Times New Roman"/>
                <a:sym typeface="Times New Roman"/>
              </a:defRPr>
            </a:pPr>
            <a:r>
              <a:t>Vertices initially colored </a:t>
            </a:r>
            <a:r>
              <a:rPr u="sng"/>
              <a:t>white</a:t>
            </a:r>
          </a:p>
          <a:p>
            <a:pPr marL="195942" indent="-195942">
              <a:buSzPct val="100000"/>
              <a:buFont typeface="Arial"/>
              <a:buChar char="•"/>
              <a:defRPr sz="2400" b="1" i="1">
                <a:latin typeface="Times New Roman"/>
                <a:ea typeface="Times New Roman"/>
                <a:cs typeface="Times New Roman"/>
                <a:sym typeface="Times New Roman"/>
              </a:defRPr>
            </a:pPr>
            <a:r>
              <a:t>Then colored </a:t>
            </a:r>
            <a:r>
              <a:rPr u="sng"/>
              <a:t>gray</a:t>
            </a:r>
            <a:r>
              <a:t> when discovered</a:t>
            </a:r>
          </a:p>
          <a:p>
            <a:pPr marL="195942" indent="-195942">
              <a:buSzPct val="100000"/>
              <a:buFont typeface="Arial"/>
              <a:buChar char="•"/>
              <a:defRPr sz="2400" b="1" i="1">
                <a:latin typeface="Times New Roman"/>
                <a:ea typeface="Times New Roman"/>
                <a:cs typeface="Times New Roman"/>
                <a:sym typeface="Times New Roman"/>
              </a:defRPr>
            </a:pPr>
            <a:r>
              <a:t>Then </a:t>
            </a:r>
            <a:r>
              <a:rPr u="sng"/>
              <a:t>yellow</a:t>
            </a:r>
            <a:r>
              <a:t> when finished</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0" name="DFS: 4 Kinds of edges"/>
          <p:cNvSpPr txBox="1">
            <a:spLocks noGrp="1"/>
          </p:cNvSpPr>
          <p:nvPr>
            <p:ph type="title"/>
          </p:nvPr>
        </p:nvSpPr>
        <p:spPr>
          <a:xfrm>
            <a:off x="838200" y="189850"/>
            <a:ext cx="10515600" cy="981354"/>
          </a:xfrm>
          <a:prstGeom prst="rect">
            <a:avLst/>
          </a:prstGeom>
        </p:spPr>
        <p:txBody>
          <a:bodyPr/>
          <a:lstStyle/>
          <a:p>
            <a:r>
              <a:t>DFS: 4 Kinds of edges</a:t>
            </a:r>
          </a:p>
        </p:txBody>
      </p:sp>
      <p:grpSp>
        <p:nvGrpSpPr>
          <p:cNvPr id="6093" name="Group"/>
          <p:cNvGrpSpPr/>
          <p:nvPr/>
        </p:nvGrpSpPr>
        <p:grpSpPr>
          <a:xfrm>
            <a:off x="2622674" y="3444848"/>
            <a:ext cx="1066801" cy="685801"/>
            <a:chOff x="0" y="0"/>
            <a:chExt cx="1066800" cy="685800"/>
          </a:xfrm>
        </p:grpSpPr>
        <p:sp>
          <p:nvSpPr>
            <p:cNvPr id="609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92" name="1|12"/>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1|12</a:t>
              </a:r>
            </a:p>
          </p:txBody>
        </p:sp>
      </p:grpSp>
      <p:grpSp>
        <p:nvGrpSpPr>
          <p:cNvPr id="6096" name="Group"/>
          <p:cNvGrpSpPr/>
          <p:nvPr/>
        </p:nvGrpSpPr>
        <p:grpSpPr>
          <a:xfrm>
            <a:off x="5289674" y="3444848"/>
            <a:ext cx="1066801" cy="685801"/>
            <a:chOff x="0" y="0"/>
            <a:chExt cx="1066800" cy="685800"/>
          </a:xfrm>
        </p:grpSpPr>
        <p:sp>
          <p:nvSpPr>
            <p:cNvPr id="6094"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95" name="8|11"/>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8|11</a:t>
              </a:r>
            </a:p>
          </p:txBody>
        </p:sp>
      </p:grpSp>
      <p:grpSp>
        <p:nvGrpSpPr>
          <p:cNvPr id="6099" name="Group"/>
          <p:cNvGrpSpPr/>
          <p:nvPr/>
        </p:nvGrpSpPr>
        <p:grpSpPr>
          <a:xfrm>
            <a:off x="7956674" y="3444848"/>
            <a:ext cx="1066801" cy="685801"/>
            <a:chOff x="0" y="0"/>
            <a:chExt cx="1066800" cy="685800"/>
          </a:xfrm>
        </p:grpSpPr>
        <p:sp>
          <p:nvSpPr>
            <p:cNvPr id="6097"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098" name="13|1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13|16</a:t>
              </a:r>
            </a:p>
          </p:txBody>
        </p:sp>
      </p:grpSp>
      <p:grpSp>
        <p:nvGrpSpPr>
          <p:cNvPr id="6102" name="Group"/>
          <p:cNvGrpSpPr/>
          <p:nvPr/>
        </p:nvGrpSpPr>
        <p:grpSpPr>
          <a:xfrm>
            <a:off x="7956674" y="5807048"/>
            <a:ext cx="1066801" cy="685801"/>
            <a:chOff x="0" y="0"/>
            <a:chExt cx="1066800" cy="685800"/>
          </a:xfrm>
        </p:grpSpPr>
        <p:sp>
          <p:nvSpPr>
            <p:cNvPr id="610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01" name="14|15"/>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14|15</a:t>
              </a:r>
            </a:p>
          </p:txBody>
        </p:sp>
      </p:grpSp>
      <p:grpSp>
        <p:nvGrpSpPr>
          <p:cNvPr id="6105" name="Group"/>
          <p:cNvGrpSpPr/>
          <p:nvPr/>
        </p:nvGrpSpPr>
        <p:grpSpPr>
          <a:xfrm>
            <a:off x="5289674" y="5807048"/>
            <a:ext cx="1066801" cy="685801"/>
            <a:chOff x="0" y="0"/>
            <a:chExt cx="1066800" cy="685800"/>
          </a:xfrm>
        </p:grpSpPr>
        <p:sp>
          <p:nvSpPr>
            <p:cNvPr id="6103"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04" name="5| 6"/>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6</a:t>
              </a:r>
            </a:p>
          </p:txBody>
        </p:sp>
      </p:grpSp>
      <p:grpSp>
        <p:nvGrpSpPr>
          <p:cNvPr id="6108" name="Group"/>
          <p:cNvGrpSpPr/>
          <p:nvPr/>
        </p:nvGrpSpPr>
        <p:grpSpPr>
          <a:xfrm>
            <a:off x="2622674" y="5807048"/>
            <a:ext cx="1066801" cy="685801"/>
            <a:chOff x="0" y="0"/>
            <a:chExt cx="1066800" cy="685800"/>
          </a:xfrm>
        </p:grpSpPr>
        <p:sp>
          <p:nvSpPr>
            <p:cNvPr id="610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07" name="3|4"/>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3|4</a:t>
              </a:r>
            </a:p>
          </p:txBody>
        </p:sp>
      </p:grpSp>
      <p:grpSp>
        <p:nvGrpSpPr>
          <p:cNvPr id="6111" name="Group"/>
          <p:cNvGrpSpPr/>
          <p:nvPr/>
        </p:nvGrpSpPr>
        <p:grpSpPr>
          <a:xfrm>
            <a:off x="1327273" y="4587848"/>
            <a:ext cx="1066801" cy="685801"/>
            <a:chOff x="0" y="0"/>
            <a:chExt cx="1066800" cy="685800"/>
          </a:xfrm>
        </p:grpSpPr>
        <p:sp>
          <p:nvSpPr>
            <p:cNvPr id="610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10" name="2|7"/>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2|7</a:t>
              </a:r>
            </a:p>
          </p:txBody>
        </p:sp>
      </p:grpSp>
      <p:grpSp>
        <p:nvGrpSpPr>
          <p:cNvPr id="6114" name="Group"/>
          <p:cNvGrpSpPr/>
          <p:nvPr/>
        </p:nvGrpSpPr>
        <p:grpSpPr>
          <a:xfrm>
            <a:off x="6661274" y="4587848"/>
            <a:ext cx="1066801" cy="685801"/>
            <a:chOff x="0" y="0"/>
            <a:chExt cx="1066800" cy="685800"/>
          </a:xfrm>
        </p:grpSpPr>
        <p:sp>
          <p:nvSpPr>
            <p:cNvPr id="611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13" name="9|10"/>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9|10</a:t>
              </a:r>
            </a:p>
          </p:txBody>
        </p:sp>
      </p:grpSp>
      <p:sp>
        <p:nvSpPr>
          <p:cNvPr id="6144" name="Connection Line"/>
          <p:cNvSpPr/>
          <p:nvPr/>
        </p:nvSpPr>
        <p:spPr>
          <a:xfrm>
            <a:off x="2177472" y="4067276"/>
            <a:ext cx="661804" cy="5839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6145" name="Connection Line"/>
          <p:cNvSpPr/>
          <p:nvPr/>
        </p:nvSpPr>
        <p:spPr>
          <a:xfrm>
            <a:off x="2164120" y="5216345"/>
            <a:ext cx="688508" cy="648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146" name="Connection Line"/>
          <p:cNvSpPr/>
          <p:nvPr/>
        </p:nvSpPr>
        <p:spPr>
          <a:xfrm>
            <a:off x="2344971" y="5079762"/>
            <a:ext cx="2993806" cy="921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147" name="Connection Line"/>
          <p:cNvSpPr/>
          <p:nvPr/>
        </p:nvSpPr>
        <p:spPr>
          <a:xfrm>
            <a:off x="3692649" y="6149948"/>
            <a:ext cx="1593851"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148" name="Connection Line"/>
          <p:cNvSpPr/>
          <p:nvPr/>
        </p:nvSpPr>
        <p:spPr>
          <a:xfrm>
            <a:off x="3156074" y="4133823"/>
            <a:ext cx="1" cy="1670051"/>
          </a:xfrm>
          <a:custGeom>
            <a:avLst/>
            <a:gdLst/>
            <a:ahLst/>
            <a:cxnLst>
              <a:cxn ang="0">
                <a:pos x="wd2" y="hd2"/>
              </a:cxn>
              <a:cxn ang="5400000">
                <a:pos x="wd2" y="hd2"/>
              </a:cxn>
              <a:cxn ang="10800000">
                <a:pos x="wd2" y="hd2"/>
              </a:cxn>
              <a:cxn ang="16200000">
                <a:pos x="wd2" y="hd2"/>
              </a:cxn>
            </a:cxnLst>
            <a:rect l="0" t="0" r="r" b="b"/>
            <a:pathLst>
              <a:path w="17225" h="21600" extrusionOk="0">
                <a:moveTo>
                  <a:pt x="17225" y="21600"/>
                </a:moveTo>
                <a:cubicBezTo>
                  <a:pt x="2825" y="14400"/>
                  <a:pt x="-4375" y="7200"/>
                  <a:pt x="2825" y="0"/>
                </a:cubicBezTo>
              </a:path>
            </a:pathLst>
          </a:custGeom>
          <a:ln w="28575" cap="rnd">
            <a:solidFill>
              <a:srgbClr val="000000"/>
            </a:solidFill>
            <a:custDash>
              <a:ds d="100000" sp="200000"/>
            </a:custDash>
            <a:tailEnd type="triangle"/>
          </a:ln>
        </p:spPr>
        <p:txBody>
          <a:bodyPr/>
          <a:lstStyle/>
          <a:p>
            <a:endParaRPr/>
          </a:p>
        </p:txBody>
      </p:sp>
      <p:sp>
        <p:nvSpPr>
          <p:cNvPr id="6149" name="Connection Line"/>
          <p:cNvSpPr/>
          <p:nvPr/>
        </p:nvSpPr>
        <p:spPr>
          <a:xfrm>
            <a:off x="3472086" y="4067644"/>
            <a:ext cx="2034976" cy="180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38100">
            <a:solidFill>
              <a:srgbClr val="01FF00"/>
            </a:solidFill>
            <a:tailEnd type="triangle"/>
          </a:ln>
        </p:spPr>
        <p:txBody>
          <a:bodyPr/>
          <a:lstStyle/>
          <a:p>
            <a:endParaRPr/>
          </a:p>
        </p:txBody>
      </p:sp>
      <p:sp>
        <p:nvSpPr>
          <p:cNvPr id="6150" name="Connection Line"/>
          <p:cNvSpPr/>
          <p:nvPr/>
        </p:nvSpPr>
        <p:spPr>
          <a:xfrm>
            <a:off x="5823074" y="4133823"/>
            <a:ext cx="1" cy="16700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00"/>
            </a:solidFill>
            <a:tailEnd type="triangle"/>
          </a:ln>
        </p:spPr>
        <p:txBody>
          <a:bodyPr/>
          <a:lstStyle/>
          <a:p>
            <a:endParaRPr/>
          </a:p>
        </p:txBody>
      </p:sp>
      <p:sp>
        <p:nvSpPr>
          <p:cNvPr id="6151" name="Connection Line"/>
          <p:cNvSpPr/>
          <p:nvPr/>
        </p:nvSpPr>
        <p:spPr>
          <a:xfrm>
            <a:off x="3692649" y="3787748"/>
            <a:ext cx="159385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6152" name="Connection Line"/>
          <p:cNvSpPr/>
          <p:nvPr/>
        </p:nvSpPr>
        <p:spPr>
          <a:xfrm>
            <a:off x="6359649" y="3787748"/>
            <a:ext cx="1593851"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153" name="Connection Line"/>
          <p:cNvSpPr/>
          <p:nvPr/>
        </p:nvSpPr>
        <p:spPr>
          <a:xfrm>
            <a:off x="6151665" y="4061574"/>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154" name="Connection Line"/>
          <p:cNvSpPr/>
          <p:nvPr/>
        </p:nvSpPr>
        <p:spPr>
          <a:xfrm>
            <a:off x="7511472" y="4067276"/>
            <a:ext cx="661804" cy="5839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6155" name="Connection Line"/>
          <p:cNvSpPr/>
          <p:nvPr/>
        </p:nvSpPr>
        <p:spPr>
          <a:xfrm>
            <a:off x="8490074" y="4133823"/>
            <a:ext cx="1" cy="16700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FF"/>
            </a:solidFill>
            <a:tailEnd type="triangle"/>
          </a:ln>
        </p:spPr>
        <p:txBody>
          <a:bodyPr/>
          <a:lstStyle/>
          <a:p>
            <a:endParaRPr/>
          </a:p>
        </p:txBody>
      </p:sp>
      <p:sp>
        <p:nvSpPr>
          <p:cNvPr id="6156" name="Connection Line"/>
          <p:cNvSpPr/>
          <p:nvPr/>
        </p:nvSpPr>
        <p:spPr>
          <a:xfrm>
            <a:off x="6359649" y="6149948"/>
            <a:ext cx="1593851"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cubicBezTo>
                  <a:pt x="14400" y="0"/>
                  <a:pt x="7200" y="0"/>
                  <a:pt x="0" y="0"/>
                </a:cubicBezTo>
              </a:path>
            </a:pathLst>
          </a:custGeom>
          <a:ln w="76200">
            <a:solidFill>
              <a:srgbClr val="000000"/>
            </a:solidFill>
            <a:tailEnd type="triangle"/>
          </a:ln>
        </p:spPr>
        <p:txBody>
          <a:bodyPr/>
          <a:lstStyle/>
          <a:p>
            <a:endParaRPr/>
          </a:p>
        </p:txBody>
      </p:sp>
      <p:sp>
        <p:nvSpPr>
          <p:cNvPr id="6157" name="Connection Line"/>
          <p:cNvSpPr/>
          <p:nvPr/>
        </p:nvSpPr>
        <p:spPr>
          <a:xfrm>
            <a:off x="6138346" y="5210990"/>
            <a:ext cx="741056" cy="6587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00"/>
            </a:solidFill>
            <a:tailEnd type="triangle"/>
          </a:ln>
        </p:spPr>
        <p:txBody>
          <a:bodyPr/>
          <a:lstStyle/>
          <a:p>
            <a:endParaRPr/>
          </a:p>
        </p:txBody>
      </p:sp>
      <p:sp>
        <p:nvSpPr>
          <p:cNvPr id="6129" name="Line"/>
          <p:cNvSpPr/>
          <p:nvPr/>
        </p:nvSpPr>
        <p:spPr>
          <a:xfrm>
            <a:off x="1796926" y="3839303"/>
            <a:ext cx="825748" cy="1"/>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130" name="source vertex"/>
          <p:cNvSpPr txBox="1"/>
          <p:nvPr/>
        </p:nvSpPr>
        <p:spPr>
          <a:xfrm>
            <a:off x="910717" y="3444848"/>
            <a:ext cx="795572"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6131" name="Tree edges"/>
          <p:cNvSpPr txBox="1"/>
          <p:nvPr/>
        </p:nvSpPr>
        <p:spPr>
          <a:xfrm>
            <a:off x="3888401" y="3218303"/>
            <a:ext cx="1438385"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i="1">
                <a:solidFill>
                  <a:srgbClr val="0000FF"/>
                </a:solidFill>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Tree edges</a:t>
            </a:r>
          </a:p>
        </p:txBody>
      </p:sp>
      <p:sp>
        <p:nvSpPr>
          <p:cNvPr id="6132" name="A graph G is acyclic iff a DFS of G yields no back edges"/>
          <p:cNvSpPr txBox="1">
            <a:spLocks noGrp="1"/>
          </p:cNvSpPr>
          <p:nvPr>
            <p:ph type="body" sz="quarter" idx="1"/>
          </p:nvPr>
        </p:nvSpPr>
        <p:spPr>
          <a:xfrm>
            <a:off x="1020330" y="1298626"/>
            <a:ext cx="8449321" cy="590973"/>
          </a:xfrm>
          <a:prstGeom prst="rect">
            <a:avLst/>
          </a:prstGeom>
        </p:spPr>
        <p:txBody>
          <a:bodyPr/>
          <a:lstStyle/>
          <a:p>
            <a:pPr marL="0" lvl="1" indent="228600" defTabSz="457200">
              <a:lnSpc>
                <a:spcPct val="100000"/>
              </a:lnSpc>
              <a:spcBef>
                <a:spcPts val="0"/>
              </a:spcBef>
              <a:buSzTx/>
              <a:buFontTx/>
              <a:buNone/>
              <a:defRPr sz="2400">
                <a:latin typeface="+mn-lt"/>
                <a:ea typeface="+mn-ea"/>
                <a:cs typeface="+mn-cs"/>
                <a:sym typeface="Helvetica"/>
              </a:defRPr>
            </a:pPr>
            <a:r>
              <a:t>A graph G is acyclic iff a DFS of G yields no back edges</a:t>
            </a:r>
          </a:p>
        </p:txBody>
      </p:sp>
      <p:sp>
        <p:nvSpPr>
          <p:cNvPr id="6133" name="Back edges"/>
          <p:cNvSpPr txBox="1"/>
          <p:nvPr/>
        </p:nvSpPr>
        <p:spPr>
          <a:xfrm>
            <a:off x="2546398" y="4619098"/>
            <a:ext cx="1439005"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000" i="1">
                <a:solidFill>
                  <a:srgbClr val="0000FF"/>
                </a:solidFill>
                <a:latin typeface="Arial"/>
                <a:ea typeface="Arial"/>
                <a:cs typeface="Arial"/>
                <a:sym typeface="Arial"/>
              </a:defRPr>
            </a:pPr>
            <a:r>
              <a:t>Back</a:t>
            </a:r>
            <a:r>
              <a:rPr sz="2400" b="1">
                <a:latin typeface="Times New Roman"/>
                <a:ea typeface="Times New Roman"/>
                <a:cs typeface="Times New Roman"/>
                <a:sym typeface="Times New Roman"/>
              </a:rPr>
              <a:t> edges</a:t>
            </a:r>
          </a:p>
        </p:txBody>
      </p:sp>
      <p:sp>
        <p:nvSpPr>
          <p:cNvPr id="6134" name="Topological ordering = the inverse order of the 2nd numbers"/>
          <p:cNvSpPr txBox="1"/>
          <p:nvPr/>
        </p:nvSpPr>
        <p:spPr>
          <a:xfrm>
            <a:off x="1018944" y="1899268"/>
            <a:ext cx="8449322" cy="59097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1" indent="228600" defTabSz="457200">
              <a:defRPr sz="2400">
                <a:latin typeface="+mn-lt"/>
                <a:ea typeface="+mn-ea"/>
                <a:cs typeface="+mn-cs"/>
                <a:sym typeface="Helvetica"/>
              </a:defRPr>
            </a:pPr>
            <a:r>
              <a:t>Topological ordering = the inverse order of the 2nd numbers</a:t>
            </a:r>
          </a:p>
        </p:txBody>
      </p:sp>
      <p:sp>
        <p:nvSpPr>
          <p:cNvPr id="6135" name="A"/>
          <p:cNvSpPr txBox="1"/>
          <p:nvPr/>
        </p:nvSpPr>
        <p:spPr>
          <a:xfrm>
            <a:off x="8550401" y="3043652"/>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136" name="B"/>
          <p:cNvSpPr txBox="1"/>
          <p:nvPr/>
        </p:nvSpPr>
        <p:spPr>
          <a:xfrm>
            <a:off x="8741683" y="5441921"/>
            <a:ext cx="307440"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137" name="C"/>
          <p:cNvSpPr txBox="1"/>
          <p:nvPr/>
        </p:nvSpPr>
        <p:spPr>
          <a:xfrm>
            <a:off x="2892094" y="3043652"/>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138" name="D"/>
          <p:cNvSpPr txBox="1"/>
          <p:nvPr/>
        </p:nvSpPr>
        <p:spPr>
          <a:xfrm>
            <a:off x="5712839" y="3043652"/>
            <a:ext cx="324258"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139" name="E"/>
          <p:cNvSpPr txBox="1"/>
          <p:nvPr/>
        </p:nvSpPr>
        <p:spPr>
          <a:xfrm>
            <a:off x="7040954" y="4231292"/>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140" name="F"/>
          <p:cNvSpPr txBox="1"/>
          <p:nvPr/>
        </p:nvSpPr>
        <p:spPr>
          <a:xfrm>
            <a:off x="1706954" y="4231602"/>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F</a:t>
            </a:r>
          </a:p>
        </p:txBody>
      </p:sp>
      <p:sp>
        <p:nvSpPr>
          <p:cNvPr id="6141" name="G"/>
          <p:cNvSpPr txBox="1"/>
          <p:nvPr/>
        </p:nvSpPr>
        <p:spPr>
          <a:xfrm>
            <a:off x="5402705" y="5344247"/>
            <a:ext cx="324258"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G</a:t>
            </a:r>
          </a:p>
        </p:txBody>
      </p:sp>
      <p:sp>
        <p:nvSpPr>
          <p:cNvPr id="6142" name="H"/>
          <p:cNvSpPr txBox="1"/>
          <p:nvPr/>
        </p:nvSpPr>
        <p:spPr>
          <a:xfrm>
            <a:off x="2189313" y="5939252"/>
            <a:ext cx="34122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H</a:t>
            </a:r>
          </a:p>
        </p:txBody>
      </p:sp>
      <p:sp>
        <p:nvSpPr>
          <p:cNvPr id="6143" name="A&gt;B&gt;C&gt;D&gt;E&gt;F&gt;G&gt;H"/>
          <p:cNvSpPr txBox="1"/>
          <p:nvPr/>
        </p:nvSpPr>
        <p:spPr>
          <a:xfrm>
            <a:off x="3595588" y="2343255"/>
            <a:ext cx="301373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A&gt;B&gt;C&gt;D&gt;E&gt;F&gt;G&gt;H</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DFS: 4 Kinds of edges"/>
          <p:cNvSpPr txBox="1">
            <a:spLocks noGrp="1"/>
          </p:cNvSpPr>
          <p:nvPr>
            <p:ph type="title"/>
          </p:nvPr>
        </p:nvSpPr>
        <p:spPr>
          <a:xfrm>
            <a:off x="838200" y="189850"/>
            <a:ext cx="10515600" cy="981354"/>
          </a:xfrm>
          <a:prstGeom prst="rect">
            <a:avLst/>
          </a:prstGeom>
        </p:spPr>
        <p:txBody>
          <a:bodyPr/>
          <a:lstStyle/>
          <a:p>
            <a:r>
              <a:t>DFS: 4 Kinds of edges</a:t>
            </a:r>
          </a:p>
        </p:txBody>
      </p:sp>
      <p:grpSp>
        <p:nvGrpSpPr>
          <p:cNvPr id="6162" name="Group"/>
          <p:cNvGrpSpPr/>
          <p:nvPr/>
        </p:nvGrpSpPr>
        <p:grpSpPr>
          <a:xfrm>
            <a:off x="2622674" y="3444848"/>
            <a:ext cx="1066801" cy="685801"/>
            <a:chOff x="0" y="0"/>
            <a:chExt cx="1066800" cy="685800"/>
          </a:xfrm>
        </p:grpSpPr>
        <p:sp>
          <p:nvSpPr>
            <p:cNvPr id="6160"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61" name="1|12"/>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1|12</a:t>
              </a:r>
            </a:p>
          </p:txBody>
        </p:sp>
      </p:grpSp>
      <p:grpSp>
        <p:nvGrpSpPr>
          <p:cNvPr id="6165" name="Group"/>
          <p:cNvGrpSpPr/>
          <p:nvPr/>
        </p:nvGrpSpPr>
        <p:grpSpPr>
          <a:xfrm>
            <a:off x="5289674" y="3444848"/>
            <a:ext cx="1066801" cy="685801"/>
            <a:chOff x="0" y="0"/>
            <a:chExt cx="1066800" cy="685800"/>
          </a:xfrm>
        </p:grpSpPr>
        <p:sp>
          <p:nvSpPr>
            <p:cNvPr id="6163"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64" name="8|11"/>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8|11</a:t>
              </a:r>
            </a:p>
          </p:txBody>
        </p:sp>
      </p:grpSp>
      <p:grpSp>
        <p:nvGrpSpPr>
          <p:cNvPr id="6168" name="Group"/>
          <p:cNvGrpSpPr/>
          <p:nvPr/>
        </p:nvGrpSpPr>
        <p:grpSpPr>
          <a:xfrm>
            <a:off x="7956674" y="3444848"/>
            <a:ext cx="1066801" cy="685801"/>
            <a:chOff x="0" y="0"/>
            <a:chExt cx="1066800" cy="685800"/>
          </a:xfrm>
        </p:grpSpPr>
        <p:sp>
          <p:nvSpPr>
            <p:cNvPr id="6166"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67" name="13|16"/>
            <p:cNvSpPr txBox="1"/>
            <p:nvPr/>
          </p:nvSpPr>
          <p:spPr>
            <a:xfrm>
              <a:off x="24055" y="125729"/>
              <a:ext cx="101869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13|16</a:t>
              </a:r>
            </a:p>
          </p:txBody>
        </p:sp>
      </p:grpSp>
      <p:grpSp>
        <p:nvGrpSpPr>
          <p:cNvPr id="6171" name="Group"/>
          <p:cNvGrpSpPr/>
          <p:nvPr/>
        </p:nvGrpSpPr>
        <p:grpSpPr>
          <a:xfrm>
            <a:off x="7956674" y="5807048"/>
            <a:ext cx="1066801" cy="685801"/>
            <a:chOff x="0" y="0"/>
            <a:chExt cx="1066800" cy="685800"/>
          </a:xfrm>
        </p:grpSpPr>
        <p:sp>
          <p:nvSpPr>
            <p:cNvPr id="6169"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70" name="14|15"/>
            <p:cNvSpPr txBox="1"/>
            <p:nvPr/>
          </p:nvSpPr>
          <p:spPr>
            <a:xfrm>
              <a:off x="24055" y="125729"/>
              <a:ext cx="1018690" cy="4343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14|15</a:t>
              </a:r>
            </a:p>
          </p:txBody>
        </p:sp>
      </p:grpSp>
      <p:grpSp>
        <p:nvGrpSpPr>
          <p:cNvPr id="6174" name="Group"/>
          <p:cNvGrpSpPr/>
          <p:nvPr/>
        </p:nvGrpSpPr>
        <p:grpSpPr>
          <a:xfrm>
            <a:off x="5289674" y="5807048"/>
            <a:ext cx="1066801" cy="685801"/>
            <a:chOff x="0" y="0"/>
            <a:chExt cx="1066800" cy="685800"/>
          </a:xfrm>
        </p:grpSpPr>
        <p:sp>
          <p:nvSpPr>
            <p:cNvPr id="6172"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73" name="5| 6"/>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5| 6</a:t>
              </a:r>
            </a:p>
          </p:txBody>
        </p:sp>
      </p:grpSp>
      <p:grpSp>
        <p:nvGrpSpPr>
          <p:cNvPr id="6177" name="Group"/>
          <p:cNvGrpSpPr/>
          <p:nvPr/>
        </p:nvGrpSpPr>
        <p:grpSpPr>
          <a:xfrm>
            <a:off x="2622674" y="5807048"/>
            <a:ext cx="1066801" cy="685801"/>
            <a:chOff x="0" y="0"/>
            <a:chExt cx="1066800" cy="685800"/>
          </a:xfrm>
        </p:grpSpPr>
        <p:sp>
          <p:nvSpPr>
            <p:cNvPr id="6175"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76" name="3|4"/>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3|4</a:t>
              </a:r>
            </a:p>
          </p:txBody>
        </p:sp>
      </p:grpSp>
      <p:grpSp>
        <p:nvGrpSpPr>
          <p:cNvPr id="6180" name="Group"/>
          <p:cNvGrpSpPr/>
          <p:nvPr/>
        </p:nvGrpSpPr>
        <p:grpSpPr>
          <a:xfrm>
            <a:off x="1327273" y="4587848"/>
            <a:ext cx="1066801" cy="685801"/>
            <a:chOff x="0" y="0"/>
            <a:chExt cx="1066800" cy="685800"/>
          </a:xfrm>
        </p:grpSpPr>
        <p:sp>
          <p:nvSpPr>
            <p:cNvPr id="6178"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79" name="2|7"/>
            <p:cNvSpPr txBox="1"/>
            <p:nvPr/>
          </p:nvSpPr>
          <p:spPr>
            <a:xfrm>
              <a:off x="206965" y="125729"/>
              <a:ext cx="65287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2|7</a:t>
              </a:r>
            </a:p>
          </p:txBody>
        </p:sp>
      </p:grpSp>
      <p:grpSp>
        <p:nvGrpSpPr>
          <p:cNvPr id="6183" name="Group"/>
          <p:cNvGrpSpPr/>
          <p:nvPr/>
        </p:nvGrpSpPr>
        <p:grpSpPr>
          <a:xfrm>
            <a:off x="6661274" y="4587848"/>
            <a:ext cx="1066801" cy="685801"/>
            <a:chOff x="0" y="0"/>
            <a:chExt cx="1066800" cy="685800"/>
          </a:xfrm>
        </p:grpSpPr>
        <p:sp>
          <p:nvSpPr>
            <p:cNvPr id="6181" name="Oval"/>
            <p:cNvSpPr/>
            <p:nvPr/>
          </p:nvSpPr>
          <p:spPr>
            <a:xfrm>
              <a:off x="0" y="0"/>
              <a:ext cx="1066800" cy="685800"/>
            </a:xfrm>
            <a:prstGeom prst="ellipse">
              <a:avLst/>
            </a:prstGeom>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6350" cap="flat">
              <a:solidFill>
                <a:schemeClr val="accent4"/>
              </a:solidFill>
              <a:prstDash val="solid"/>
              <a:miter lim="800000"/>
            </a:ln>
            <a:effectLst/>
          </p:spPr>
          <p:txBody>
            <a:bodyPr wrap="square" lIns="45719" tIns="45719" rIns="45719" bIns="45719" numCol="1" anchor="ctr">
              <a:noAutofit/>
            </a:bodyPr>
            <a:lstStyle/>
            <a:p>
              <a:endParaRPr/>
            </a:p>
          </p:txBody>
        </p:sp>
        <p:sp>
          <p:nvSpPr>
            <p:cNvPr id="6182" name="9|10"/>
            <p:cNvSpPr txBox="1"/>
            <p:nvPr/>
          </p:nvSpPr>
          <p:spPr>
            <a:xfrm>
              <a:off x="115510" y="125729"/>
              <a:ext cx="835780" cy="434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a:defRPr sz="2400" b="1">
                  <a:solidFill>
                    <a:schemeClr val="accent1"/>
                  </a:solidFill>
                  <a:latin typeface="Courier New"/>
                  <a:ea typeface="Courier New"/>
                  <a:cs typeface="Courier New"/>
                  <a:sym typeface="Courier New"/>
                </a:defRPr>
              </a:lvl1pPr>
            </a:lstStyle>
            <a:p>
              <a:pPr>
                <a:defRPr sz="2000" b="0" i="1">
                  <a:solidFill>
                    <a:srgbClr val="000000"/>
                  </a:solidFill>
                  <a:latin typeface="Arial"/>
                  <a:ea typeface="Arial"/>
                  <a:cs typeface="Arial"/>
                  <a:sym typeface="Arial"/>
                </a:defRPr>
              </a:pPr>
              <a:r>
                <a:rPr sz="2400" b="1" i="0">
                  <a:solidFill>
                    <a:schemeClr val="accent1"/>
                  </a:solidFill>
                  <a:latin typeface="Courier New"/>
                  <a:ea typeface="Courier New"/>
                  <a:cs typeface="Courier New"/>
                  <a:sym typeface="Courier New"/>
                </a:rPr>
                <a:t>9|10</a:t>
              </a:r>
            </a:p>
          </p:txBody>
        </p:sp>
      </p:grpSp>
      <p:sp>
        <p:nvSpPr>
          <p:cNvPr id="6203" name="Connection Line"/>
          <p:cNvSpPr/>
          <p:nvPr/>
        </p:nvSpPr>
        <p:spPr>
          <a:xfrm>
            <a:off x="2177472" y="4067276"/>
            <a:ext cx="661804" cy="5839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a:solidFill>
              <a:srgbClr val="0000FF"/>
            </a:solidFill>
            <a:tailEnd type="triangle"/>
          </a:ln>
        </p:spPr>
        <p:txBody>
          <a:bodyPr/>
          <a:lstStyle/>
          <a:p>
            <a:endParaRPr/>
          </a:p>
        </p:txBody>
      </p:sp>
      <p:sp>
        <p:nvSpPr>
          <p:cNvPr id="6204" name="Connection Line"/>
          <p:cNvSpPr/>
          <p:nvPr/>
        </p:nvSpPr>
        <p:spPr>
          <a:xfrm>
            <a:off x="2164120" y="5216345"/>
            <a:ext cx="688508" cy="648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205" name="Connection Line"/>
          <p:cNvSpPr/>
          <p:nvPr/>
        </p:nvSpPr>
        <p:spPr>
          <a:xfrm>
            <a:off x="2344971" y="5079762"/>
            <a:ext cx="2993806" cy="921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206" name="Connection Line"/>
          <p:cNvSpPr/>
          <p:nvPr/>
        </p:nvSpPr>
        <p:spPr>
          <a:xfrm>
            <a:off x="3692649" y="3787748"/>
            <a:ext cx="159385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FF"/>
            </a:solidFill>
            <a:tailEnd type="triangle"/>
          </a:ln>
        </p:spPr>
        <p:txBody>
          <a:bodyPr/>
          <a:lstStyle/>
          <a:p>
            <a:endParaRPr/>
          </a:p>
        </p:txBody>
      </p:sp>
      <p:sp>
        <p:nvSpPr>
          <p:cNvPr id="6207" name="Connection Line"/>
          <p:cNvSpPr/>
          <p:nvPr/>
        </p:nvSpPr>
        <p:spPr>
          <a:xfrm>
            <a:off x="6151665" y="4061574"/>
            <a:ext cx="714418" cy="595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76200">
            <a:solidFill>
              <a:srgbClr val="0000FF"/>
            </a:solidFill>
            <a:tailEnd type="triangle"/>
          </a:ln>
        </p:spPr>
        <p:txBody>
          <a:bodyPr/>
          <a:lstStyle/>
          <a:p>
            <a:endParaRPr/>
          </a:p>
        </p:txBody>
      </p:sp>
      <p:sp>
        <p:nvSpPr>
          <p:cNvPr id="6208" name="Connection Line"/>
          <p:cNvSpPr/>
          <p:nvPr/>
        </p:nvSpPr>
        <p:spPr>
          <a:xfrm>
            <a:off x="8490074" y="4133823"/>
            <a:ext cx="1" cy="1670051"/>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76200">
            <a:solidFill>
              <a:srgbClr val="0000FF"/>
            </a:solidFill>
            <a:tailEnd type="triangle"/>
          </a:ln>
        </p:spPr>
        <p:txBody>
          <a:bodyPr/>
          <a:lstStyle/>
          <a:p>
            <a:endParaRPr/>
          </a:p>
        </p:txBody>
      </p:sp>
      <p:sp>
        <p:nvSpPr>
          <p:cNvPr id="6190" name="Line"/>
          <p:cNvSpPr/>
          <p:nvPr/>
        </p:nvSpPr>
        <p:spPr>
          <a:xfrm>
            <a:off x="1796926" y="3839303"/>
            <a:ext cx="825748" cy="1"/>
          </a:xfrm>
          <a:prstGeom prst="line">
            <a:avLst/>
          </a:prstGeom>
          <a:ln w="28575">
            <a:solidFill>
              <a:schemeClr val="accent1"/>
            </a:solidFill>
            <a:tailEnd type="triangle"/>
          </a:ln>
        </p:spPr>
        <p:txBody>
          <a:bodyPr lIns="45719" rIns="45719"/>
          <a:lstStyle/>
          <a:p>
            <a:pPr defTabSz="457200">
              <a:defRPr sz="1200">
                <a:latin typeface="+mn-lt"/>
                <a:ea typeface="+mn-ea"/>
                <a:cs typeface="+mn-cs"/>
                <a:sym typeface="Helvetica"/>
              </a:defRPr>
            </a:pPr>
            <a:endParaRPr/>
          </a:p>
        </p:txBody>
      </p:sp>
      <p:sp>
        <p:nvSpPr>
          <p:cNvPr id="6191" name="source vertex"/>
          <p:cNvSpPr txBox="1"/>
          <p:nvPr/>
        </p:nvSpPr>
        <p:spPr>
          <a:xfrm>
            <a:off x="910717" y="3444848"/>
            <a:ext cx="795572" cy="66485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000" i="1">
                <a:latin typeface="Arial"/>
                <a:ea typeface="Arial"/>
                <a:cs typeface="Arial"/>
                <a:sym typeface="Arial"/>
              </a:defRPr>
            </a:pPr>
            <a:r>
              <a:rPr b="1">
                <a:solidFill>
                  <a:schemeClr val="accent1"/>
                </a:solidFill>
                <a:latin typeface="Times New Roman"/>
                <a:ea typeface="Times New Roman"/>
                <a:cs typeface="Times New Roman"/>
                <a:sym typeface="Times New Roman"/>
              </a:rPr>
              <a:t>source</a:t>
            </a:r>
            <a:br>
              <a:rPr b="1">
                <a:solidFill>
                  <a:schemeClr val="accent1"/>
                </a:solidFill>
                <a:latin typeface="Times New Roman"/>
                <a:ea typeface="Times New Roman"/>
                <a:cs typeface="Times New Roman"/>
                <a:sym typeface="Times New Roman"/>
              </a:rPr>
            </a:br>
            <a:r>
              <a:rPr b="1">
                <a:solidFill>
                  <a:schemeClr val="accent1"/>
                </a:solidFill>
                <a:latin typeface="Times New Roman"/>
                <a:ea typeface="Times New Roman"/>
                <a:cs typeface="Times New Roman"/>
                <a:sym typeface="Times New Roman"/>
              </a:rPr>
              <a:t>vertex</a:t>
            </a:r>
          </a:p>
        </p:txBody>
      </p:sp>
      <p:sp>
        <p:nvSpPr>
          <p:cNvPr id="6192" name="A graph G is acyclic iff a DFS of G yields no back edges"/>
          <p:cNvSpPr txBox="1">
            <a:spLocks noGrp="1"/>
          </p:cNvSpPr>
          <p:nvPr>
            <p:ph type="body" sz="quarter" idx="1"/>
          </p:nvPr>
        </p:nvSpPr>
        <p:spPr>
          <a:xfrm>
            <a:off x="1020330" y="1298626"/>
            <a:ext cx="8449321" cy="590973"/>
          </a:xfrm>
          <a:prstGeom prst="rect">
            <a:avLst/>
          </a:prstGeom>
        </p:spPr>
        <p:txBody>
          <a:bodyPr/>
          <a:lstStyle/>
          <a:p>
            <a:pPr marL="0" lvl="1" indent="228600" defTabSz="457200">
              <a:lnSpc>
                <a:spcPct val="100000"/>
              </a:lnSpc>
              <a:spcBef>
                <a:spcPts val="0"/>
              </a:spcBef>
              <a:buSzTx/>
              <a:buFontTx/>
              <a:buNone/>
              <a:defRPr sz="2400">
                <a:latin typeface="+mn-lt"/>
                <a:ea typeface="+mn-ea"/>
                <a:cs typeface="+mn-cs"/>
                <a:sym typeface="Helvetica"/>
              </a:defRPr>
            </a:pPr>
            <a:r>
              <a:t>A graph G is acyclic iff a DFS of G yields no back edges</a:t>
            </a:r>
          </a:p>
        </p:txBody>
      </p:sp>
      <p:sp>
        <p:nvSpPr>
          <p:cNvPr id="6193" name="Topological ordering = the inverse order of the 2nd numbers"/>
          <p:cNvSpPr txBox="1"/>
          <p:nvPr/>
        </p:nvSpPr>
        <p:spPr>
          <a:xfrm>
            <a:off x="1018944" y="1899268"/>
            <a:ext cx="8449322" cy="59097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1" indent="228600" defTabSz="457200">
              <a:defRPr sz="2400">
                <a:latin typeface="+mn-lt"/>
                <a:ea typeface="+mn-ea"/>
                <a:cs typeface="+mn-cs"/>
                <a:sym typeface="Helvetica"/>
              </a:defRPr>
            </a:pPr>
            <a:r>
              <a:t>Topological ordering = the inverse order of the 2nd numbers</a:t>
            </a:r>
          </a:p>
        </p:txBody>
      </p:sp>
      <p:sp>
        <p:nvSpPr>
          <p:cNvPr id="6194" name="A"/>
          <p:cNvSpPr txBox="1"/>
          <p:nvPr/>
        </p:nvSpPr>
        <p:spPr>
          <a:xfrm>
            <a:off x="8550401" y="3043652"/>
            <a:ext cx="30744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a:t>
            </a:r>
          </a:p>
        </p:txBody>
      </p:sp>
      <p:sp>
        <p:nvSpPr>
          <p:cNvPr id="6195" name="B"/>
          <p:cNvSpPr txBox="1"/>
          <p:nvPr/>
        </p:nvSpPr>
        <p:spPr>
          <a:xfrm>
            <a:off x="8741683" y="5441921"/>
            <a:ext cx="307440" cy="42139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B</a:t>
            </a:r>
          </a:p>
        </p:txBody>
      </p:sp>
      <p:sp>
        <p:nvSpPr>
          <p:cNvPr id="6196" name="C"/>
          <p:cNvSpPr txBox="1"/>
          <p:nvPr/>
        </p:nvSpPr>
        <p:spPr>
          <a:xfrm>
            <a:off x="2892094" y="3043652"/>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C</a:t>
            </a:r>
          </a:p>
        </p:txBody>
      </p:sp>
      <p:sp>
        <p:nvSpPr>
          <p:cNvPr id="6197" name="D"/>
          <p:cNvSpPr txBox="1"/>
          <p:nvPr/>
        </p:nvSpPr>
        <p:spPr>
          <a:xfrm>
            <a:off x="5712839" y="3043652"/>
            <a:ext cx="324258"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D</a:t>
            </a:r>
          </a:p>
        </p:txBody>
      </p:sp>
      <p:sp>
        <p:nvSpPr>
          <p:cNvPr id="6198" name="E"/>
          <p:cNvSpPr txBox="1"/>
          <p:nvPr/>
        </p:nvSpPr>
        <p:spPr>
          <a:xfrm>
            <a:off x="7040954" y="4231292"/>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E</a:t>
            </a:r>
          </a:p>
        </p:txBody>
      </p:sp>
      <p:sp>
        <p:nvSpPr>
          <p:cNvPr id="6199" name="F"/>
          <p:cNvSpPr txBox="1"/>
          <p:nvPr/>
        </p:nvSpPr>
        <p:spPr>
          <a:xfrm>
            <a:off x="1706954" y="4231602"/>
            <a:ext cx="307440"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F</a:t>
            </a:r>
          </a:p>
        </p:txBody>
      </p:sp>
      <p:sp>
        <p:nvSpPr>
          <p:cNvPr id="6200" name="G"/>
          <p:cNvSpPr txBox="1"/>
          <p:nvPr/>
        </p:nvSpPr>
        <p:spPr>
          <a:xfrm>
            <a:off x="5402705" y="5344247"/>
            <a:ext cx="324258"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G</a:t>
            </a:r>
          </a:p>
        </p:txBody>
      </p:sp>
      <p:sp>
        <p:nvSpPr>
          <p:cNvPr id="6201" name="H"/>
          <p:cNvSpPr txBox="1"/>
          <p:nvPr/>
        </p:nvSpPr>
        <p:spPr>
          <a:xfrm>
            <a:off x="2189313" y="5939252"/>
            <a:ext cx="341224"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H</a:t>
            </a:r>
          </a:p>
        </p:txBody>
      </p:sp>
      <p:sp>
        <p:nvSpPr>
          <p:cNvPr id="6202" name="A&gt;B&gt;C&gt;D&gt;E&gt;F&gt;G&gt;H"/>
          <p:cNvSpPr txBox="1"/>
          <p:nvPr/>
        </p:nvSpPr>
        <p:spPr>
          <a:xfrm>
            <a:off x="3595588" y="2343255"/>
            <a:ext cx="3013731" cy="4213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nchor="ctr">
            <a:spAutoFit/>
          </a:bodyPr>
          <a:lstStyle>
            <a:lvl1pPr algn="ctr">
              <a:defRPr sz="2400" b="1" i="1">
                <a:latin typeface="Times New Roman"/>
                <a:ea typeface="Times New Roman"/>
                <a:cs typeface="Times New Roman"/>
                <a:sym typeface="Times New Roman"/>
              </a:defRPr>
            </a:lvl1pPr>
          </a:lstStyle>
          <a:p>
            <a:pPr>
              <a:defRPr sz="2000" b="0">
                <a:latin typeface="Arial"/>
                <a:ea typeface="Arial"/>
                <a:cs typeface="Arial"/>
                <a:sym typeface="Arial"/>
              </a:defRPr>
            </a:pPr>
            <a:r>
              <a:rPr sz="2400" b="1">
                <a:latin typeface="Times New Roman"/>
                <a:ea typeface="Times New Roman"/>
                <a:cs typeface="Times New Roman"/>
                <a:sym typeface="Times New Roman"/>
              </a:rPr>
              <a:t>A&gt;B&gt;C&gt;D&gt;E&gt;F&gt;G&gt;H</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6521</Words>
  <Application>Microsoft Macintosh PowerPoint</Application>
  <PresentationFormat>Widescreen</PresentationFormat>
  <Paragraphs>2556</Paragraphs>
  <Slides>124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124</vt:i4>
      </vt:variant>
    </vt:vector>
  </HeadingPairs>
  <TitlesOfParts>
    <vt:vector size="136" baseType="lpstr">
      <vt:lpstr>Arial</vt:lpstr>
      <vt:lpstr>Calibri</vt:lpstr>
      <vt:lpstr>Calibri Light</vt:lpstr>
      <vt:lpstr>Comic Sans MS</vt:lpstr>
      <vt:lpstr>Courier New</vt:lpstr>
      <vt:lpstr>Helvetica</vt:lpstr>
      <vt:lpstr>Helvetica Neue</vt:lpstr>
      <vt:lpstr>Menlo</vt:lpstr>
      <vt:lpstr>Symbol</vt:lpstr>
      <vt:lpstr>Tahoma</vt:lpstr>
      <vt:lpstr>Times New Roman</vt:lpstr>
      <vt:lpstr>Default</vt:lpstr>
      <vt:lpstr>Introduction to Graphs</vt:lpstr>
      <vt:lpstr>Graphs and Trees</vt:lpstr>
      <vt:lpstr>Rooted Trees</vt:lpstr>
      <vt:lpstr>Binary Tree</vt:lpstr>
      <vt:lpstr>Binary Tree</vt:lpstr>
      <vt:lpstr>Outline</vt:lpstr>
      <vt:lpstr>Graph</vt:lpstr>
      <vt:lpstr>Graphs</vt:lpstr>
      <vt:lpstr>Graph Variations</vt:lpstr>
      <vt:lpstr>Directed graph (digraph)</vt:lpstr>
      <vt:lpstr>Weighted Graphs</vt:lpstr>
      <vt:lpstr>Terminology</vt:lpstr>
      <vt:lpstr>DAG</vt:lpstr>
      <vt:lpstr>Spanning Trees and Forests</vt:lpstr>
      <vt:lpstr>Representing Graphs</vt:lpstr>
      <vt:lpstr>Directed Graphs: Adjacency Matrix</vt:lpstr>
      <vt:lpstr>Directed Graphs: Adjacency Matrix</vt:lpstr>
      <vt:lpstr>(Undirected) Graphs: Adjacency Matrix</vt:lpstr>
      <vt:lpstr>(Undirected) Graphs: Adjacency Matrix</vt:lpstr>
      <vt:lpstr>Graphs: Adjacency Matrix</vt:lpstr>
      <vt:lpstr>Graphs: Adjacency Matrix</vt:lpstr>
      <vt:lpstr>Graphs: Adjacency List</vt:lpstr>
      <vt:lpstr>Graph representations</vt:lpstr>
      <vt:lpstr>Graph representations</vt:lpstr>
      <vt:lpstr>Graph representations</vt:lpstr>
      <vt:lpstr>Graphs: Adjacency List</vt:lpstr>
      <vt:lpstr>Tradeoffs between the two representations</vt:lpstr>
      <vt:lpstr>Breadth-First Search (BFS)</vt:lpstr>
      <vt:lpstr>Breadth-First Search (BFS)</vt:lpstr>
      <vt:lpstr>Breadth-First Search (BFS)</vt:lpstr>
      <vt:lpstr>Breadth-First Search</vt:lpstr>
      <vt:lpstr>Breadth-First Search</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Properties</vt:lpstr>
      <vt:lpstr>Breadth-First Search (BFS)</vt:lpstr>
      <vt:lpstr>PowerPoint Presentation</vt:lpstr>
      <vt:lpstr>The Frog Puzzle http://britton.disted.camosun.bc.ca/frog_puzzle.htm</vt:lpstr>
      <vt:lpstr>How Google's AlphaGo Beat a Go World Champion (BFS or DFS?)</vt:lpstr>
      <vt:lpstr>PowerPoint Presentation</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 Example</vt:lpstr>
      <vt:lpstr>Depth-First Search</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4 Kinds of edges</vt:lpstr>
      <vt:lpstr>DFS: 4 Kinds of edges</vt:lpstr>
      <vt:lpstr>Topological Sort</vt:lpstr>
      <vt:lpstr>Getting Dressed</vt:lpstr>
      <vt:lpstr>Topological Sort Algorithm</vt:lpstr>
      <vt:lpstr>LeetCode 210. Course Schedule II</vt:lpstr>
      <vt:lpstr>Topological Sort Runtime</vt:lpstr>
      <vt:lpstr>DFS Application:  Eulerian Path &amp; Fleury's Algorithm http://www.geeksforgeeks.org/eulerian-path-and-circuit/</vt:lpstr>
      <vt:lpstr>DFS Application:  Eulerian Path &amp; Fleury's Algorithm http://www.geeksforgeeks.org/eulerian-path-and-circuit/</vt:lpstr>
      <vt:lpstr>DFS Application:  Eulerian Path &amp; Fleury's Algorithm http://www.geeksforgeeks.org/eulerian-path-and-circuit/</vt:lpstr>
      <vt:lpstr>DFS Application:  Eulerian Path &amp; Fleury's Algorithm http://www.geeksforgeeks.org/fleurys-algorithm-for-printing-eulerian-path/</vt:lpstr>
      <vt:lpstr>Strongly Connected Components</vt:lpstr>
      <vt:lpstr>Finding Strongly Connected Components</vt:lpstr>
      <vt:lpstr>Strongly-Connected-Components(G)</vt:lpstr>
      <vt:lpstr>PowerPoint Presentation</vt:lpstr>
      <vt:lpstr>Programming Exercise</vt:lpstr>
      <vt:lpstr>Example</vt:lpstr>
      <vt:lpstr>Example</vt:lpstr>
      <vt:lpstr>Example</vt:lpstr>
      <vt:lpstr>Example</vt:lpstr>
      <vt:lpstr>Example</vt:lpstr>
      <vt:lpstr>Example</vt:lpstr>
      <vt:lpstr>Example</vt:lpstr>
      <vt:lpstr>Example</vt:lpstr>
      <vt:lpstr>Example</vt:lpstr>
      <vt:lpstr>PowerPoint Presentation</vt:lpstr>
      <vt:lpstr>Example 2</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Graphs</dc:title>
  <cp:lastModifiedBy>Chung-Wen Tsao</cp:lastModifiedBy>
  <cp:revision>2</cp:revision>
  <dcterms:modified xsi:type="dcterms:W3CDTF">2019-02-01T00:19:36Z</dcterms:modified>
</cp:coreProperties>
</file>