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36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9" autoAdjust="0"/>
    <p:restoredTop sz="94706"/>
  </p:normalViewPr>
  <p:slideViewPr>
    <p:cSldViewPr snapToGrid="0" snapToObjects="1" showGuides="1">
      <p:cViewPr varScale="1">
        <p:scale>
          <a:sx n="77" d="100"/>
          <a:sy n="7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(1/24/18 18:21) -----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r. Chung-Wen Albert Tsao"/>
          <p:cNvSpPr txBox="1"/>
          <p:nvPr/>
        </p:nvSpPr>
        <p:spPr>
          <a:xfrm>
            <a:off x="1524000" y="4348479"/>
            <a:ext cx="9144000" cy="126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600"/>
            </a:lvl1pPr>
          </a:lstStyle>
          <a:p>
            <a:pPr>
              <a:defRPr sz="2400"/>
            </a:pPr>
            <a:r>
              <a:rPr sz="3600"/>
              <a:t>Dr. Chung-Wen Albert Tsao</a:t>
            </a:r>
          </a:p>
        </p:txBody>
      </p:sp>
      <p:sp>
        <p:nvSpPr>
          <p:cNvPr id="1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1" name="Design and Analysis of Algorithms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/>
          <a:lstStyle/>
          <a:p>
            <a:r>
              <a:rPr sz="4800" dirty="0"/>
              <a:t>Binary Heap</a:t>
            </a:r>
          </a:p>
        </p:txBody>
      </p:sp>
      <p:sp>
        <p:nvSpPr>
          <p:cNvPr id="11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0" name="A heap is a complete binary tree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>
                <a:solidFill>
                  <a:srgbClr val="44546A"/>
                </a:solidFill>
              </a:rPr>
              <a:t>heap</a:t>
            </a:r>
            <a:r>
              <a:t> is a complete binary tree:</a:t>
            </a: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rgbClr val="0000FF"/>
              </a:buClr>
              <a:defRPr sz="2400"/>
            </a:pPr>
            <a:endParaRPr i="1">
              <a:solidFill>
                <a:srgbClr val="0000FF"/>
              </a:solidFill>
            </a:endParaRP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i="1"/>
              <a:t>A </a:t>
            </a:r>
            <a:r>
              <a:rPr b="1" i="1"/>
              <a:t>complete binary tree</a:t>
            </a:r>
            <a:r>
              <a:rPr i="1"/>
              <a:t> is a binary tree in which every level, except possibly the last, is completely filled, and all nodes are as far left as possible</a:t>
            </a:r>
            <a:r>
              <a:t> </a:t>
            </a:r>
          </a:p>
        </p:txBody>
      </p:sp>
      <p:sp>
        <p:nvSpPr>
          <p:cNvPr id="191" name="Heap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</a:t>
            </a:r>
          </a:p>
        </p:txBody>
      </p:sp>
      <p:sp>
        <p:nvSpPr>
          <p:cNvPr id="192" name="Perfect binary tree"/>
          <p:cNvSpPr txBox="1"/>
          <p:nvPr/>
        </p:nvSpPr>
        <p:spPr>
          <a:xfrm>
            <a:off x="3974450" y="2375192"/>
            <a:ext cx="202476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Perfect binary tree</a:t>
            </a:r>
          </a:p>
        </p:txBody>
      </p:sp>
      <p:sp>
        <p:nvSpPr>
          <p:cNvPr id="193" name="Rectangle"/>
          <p:cNvSpPr/>
          <p:nvPr/>
        </p:nvSpPr>
        <p:spPr>
          <a:xfrm>
            <a:off x="3897007" y="2235200"/>
            <a:ext cx="6097265" cy="2110165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96" name="Group"/>
          <p:cNvGrpSpPr/>
          <p:nvPr/>
        </p:nvGrpSpPr>
        <p:grpSpPr>
          <a:xfrm>
            <a:off x="6704696" y="2407920"/>
            <a:ext cx="430584" cy="488412"/>
            <a:chOff x="0" y="0"/>
            <a:chExt cx="430583" cy="488410"/>
          </a:xfrm>
        </p:grpSpPr>
        <p:sp>
          <p:nvSpPr>
            <p:cNvPr id="194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16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16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4986817" y="3059132"/>
            <a:ext cx="430584" cy="488412"/>
            <a:chOff x="0" y="0"/>
            <a:chExt cx="430583" cy="488410"/>
          </a:xfrm>
        </p:grpSpPr>
        <p:sp>
          <p:nvSpPr>
            <p:cNvPr id="197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14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b="1"/>
              </a:lvl1pPr>
            </a:lstStyle>
            <a:p>
              <a:pPr>
                <a:defRPr b="0"/>
              </a:pPr>
              <a:r>
                <a:rPr b="1"/>
                <a:t>14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8422575" y="3059132"/>
            <a:ext cx="430584" cy="488412"/>
            <a:chOff x="0" y="0"/>
            <a:chExt cx="430583" cy="488410"/>
          </a:xfrm>
        </p:grpSpPr>
        <p:sp>
          <p:nvSpPr>
            <p:cNvPr id="200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10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10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127878" y="3710344"/>
            <a:ext cx="429470" cy="488412"/>
            <a:chOff x="0" y="0"/>
            <a:chExt cx="429468" cy="488410"/>
          </a:xfrm>
        </p:grpSpPr>
        <p:sp>
          <p:nvSpPr>
            <p:cNvPr id="203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8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8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5845757" y="3710344"/>
            <a:ext cx="429470" cy="488412"/>
            <a:chOff x="0" y="0"/>
            <a:chExt cx="429468" cy="488410"/>
          </a:xfrm>
        </p:grpSpPr>
        <p:sp>
          <p:nvSpPr>
            <p:cNvPr id="206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7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7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7563635" y="3710344"/>
            <a:ext cx="429470" cy="488412"/>
            <a:chOff x="0" y="0"/>
            <a:chExt cx="429468" cy="488410"/>
          </a:xfrm>
        </p:grpSpPr>
        <p:sp>
          <p:nvSpPr>
            <p:cNvPr id="209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9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9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9281515" y="3710344"/>
            <a:ext cx="429470" cy="488412"/>
            <a:chOff x="0" y="0"/>
            <a:chExt cx="429468" cy="488410"/>
          </a:xfrm>
        </p:grpSpPr>
        <p:sp>
          <p:nvSpPr>
            <p:cNvPr id="212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3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3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698408" y="4361556"/>
            <a:ext cx="429470" cy="488412"/>
            <a:chOff x="0" y="0"/>
            <a:chExt cx="429468" cy="488410"/>
          </a:xfrm>
        </p:grpSpPr>
        <p:sp>
          <p:nvSpPr>
            <p:cNvPr id="215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2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4557347" y="4361556"/>
            <a:ext cx="429470" cy="488412"/>
            <a:chOff x="0" y="0"/>
            <a:chExt cx="429468" cy="488410"/>
          </a:xfrm>
        </p:grpSpPr>
        <p:sp>
          <p:nvSpPr>
            <p:cNvPr id="218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4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4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5416287" y="4361556"/>
            <a:ext cx="429470" cy="488412"/>
            <a:chOff x="0" y="0"/>
            <a:chExt cx="429468" cy="488410"/>
          </a:xfrm>
        </p:grpSpPr>
        <p:sp>
          <p:nvSpPr>
            <p:cNvPr id="221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1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</a:t>
              </a:r>
            </a:p>
          </p:txBody>
        </p:sp>
      </p:grpSp>
      <p:sp>
        <p:nvSpPr>
          <p:cNvPr id="224" name="Line"/>
          <p:cNvSpPr/>
          <p:nvPr/>
        </p:nvSpPr>
        <p:spPr>
          <a:xfrm flipH="1">
            <a:off x="5353657" y="2845453"/>
            <a:ext cx="141367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 flipH="1">
            <a:off x="4494717" y="3496665"/>
            <a:ext cx="554732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 flipH="1">
            <a:off x="4065247" y="4147877"/>
            <a:ext cx="125262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4494716" y="4147877"/>
            <a:ext cx="125263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5353656" y="3496665"/>
            <a:ext cx="55473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 flipH="1">
            <a:off x="5783126" y="4147877"/>
            <a:ext cx="125263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7071535" y="2845453"/>
            <a:ext cx="141367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8789414" y="3496665"/>
            <a:ext cx="55473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7930474" y="3496666"/>
            <a:ext cx="554732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>
            <a:off x="6235986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Oval"/>
          <p:cNvSpPr/>
          <p:nvPr/>
        </p:nvSpPr>
        <p:spPr>
          <a:xfrm>
            <a:off x="7370417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" name="Oval"/>
          <p:cNvSpPr/>
          <p:nvPr/>
        </p:nvSpPr>
        <p:spPr>
          <a:xfrm>
            <a:off x="7992423" y="4392333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Oval"/>
          <p:cNvSpPr/>
          <p:nvPr/>
        </p:nvSpPr>
        <p:spPr>
          <a:xfrm>
            <a:off x="9748860" y="4418327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" name="Oval"/>
          <p:cNvSpPr/>
          <p:nvPr/>
        </p:nvSpPr>
        <p:spPr>
          <a:xfrm>
            <a:off x="9179619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9" name="Q#4: Show the result of the following example where the key of root node A[0] is decreased to 1 from 10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/>
          <a:lstStyle/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Q#4: Show the result of the following example where the key of root node A[0] is decreased to 1 from 10.  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      8 ----------&gt; changed to 1   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|-----|-----|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7           6    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|--|--|      |--|--|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3     5      4     1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A[1]  A[2]  A[3]  A[4]  A[5]  A[6]  A[7]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10    7      8    3     5     4     6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What will the resulting array look like?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Answer: _____________ (1pt)</a:t>
            </a:r>
          </a:p>
        </p:txBody>
      </p:sp>
      <p:sp>
        <p:nvSpPr>
          <p:cNvPr id="67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6721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Q#5: In the following example of a heap, the key of node A[5] is increased from 3 to 10. The violation of the heap property caused by this key change can be fixed by swapping nodes in a manner of bubble up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Q#5: In the following example of a heap, the key of node A[5] is increased from 3 to 10. The violation of the heap property caused by this key change can be fixed by swapping nodes in a manner of bubble up.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new array A for this new heap look like?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Answer: _____________ (1pt)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10  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|-----|-----|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7           6   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|--|--|     |--|--|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1      5</a:t>
            </a:r>
            <a:r>
              <a:rPr sz="2176" b="1"/>
              <a:t> </a:t>
            </a:r>
            <a:r>
              <a:t>    2     4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(Node A[5])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^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|_________  </a:t>
            </a:r>
            <a:r>
              <a:rPr b="1"/>
              <a:t>change key of node A[5] from 3 to 10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 b="1"/>
          </a:p>
        </p:txBody>
      </p:sp>
      <p:sp>
        <p:nvSpPr>
          <p:cNvPr id="67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6725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" name="Q#1: For an array A of N numbers, with index starting with 1 (That is, the first number is A[1] ). Assume N is an even number. Which of the following is NOT correct?…"/>
          <p:cNvSpPr txBox="1">
            <a:spLocks noGrp="1"/>
          </p:cNvSpPr>
          <p:nvPr>
            <p:ph type="body" sz="half" idx="1"/>
          </p:nvPr>
        </p:nvSpPr>
        <p:spPr>
          <a:xfrm>
            <a:off x="681203" y="1322406"/>
            <a:ext cx="10515601" cy="266101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Q#1: For an array A of N numbers, with index starting with 1 (That is, the first number is A[1] ). Assume N is an even number. Which of the following is NOT correct?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An inversely sorted array of numbers is always a heap. for example: A={9,8,7,6, ..., 1 }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must satisfy the heap property.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have no children.</a:t>
            </a:r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All the numbers before A[N/2] have two children.      Answer:       ?       (1pt)</a:t>
            </a:r>
          </a:p>
        </p:txBody>
      </p:sp>
      <p:sp>
        <p:nvSpPr>
          <p:cNvPr id="67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102</a:t>
            </a:fld>
            <a:endParaRPr/>
          </a:p>
        </p:txBody>
      </p:sp>
      <p:sp>
        <p:nvSpPr>
          <p:cNvPr id="6729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" name="Q#2: Heapsort: Consider the following example.…"/>
          <p:cNvSpPr txBox="1">
            <a:spLocks noGrp="1"/>
          </p:cNvSpPr>
          <p:nvPr>
            <p:ph type="body" idx="1"/>
          </p:nvPr>
        </p:nvSpPr>
        <p:spPr>
          <a:xfrm>
            <a:off x="681203" y="1229273"/>
            <a:ext cx="10515601" cy="5210071"/>
          </a:xfrm>
          <a:prstGeom prst="rect">
            <a:avLst/>
          </a:prstGeom>
        </p:spPr>
        <p:txBody>
          <a:bodyPr/>
          <a:lstStyle/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Q#2: Heapsort: Consider the following example.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      7   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|-----|-----|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5           6    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|--|--|     |--|--|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1     3     2     4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index: A[1]  A[2]  A[3]  A[4]  A[5]  A[6]  A[7]</a:t>
            </a:r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Step 1. Swap root A[1] with the last node A[7]. Decrease heap size by one. Heapfiy the new root node. 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Step 2. Swap the new root node with the last node A[6]=2. Decrease heap size by one.  Heapfiy the new root node.  </a:t>
            </a:r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What will the array look like at step 1?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A[1]  A[2]  A[3]  A[4]  A[5]  A[6]   A[7]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a) 6     5      4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b) 4     5      6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c) 5     4      6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d) 7     5      6     1    3     2    (7)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Q#3   What will the array look like at step 2?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A[1]  A[2]  A[3]  A[4]  A[5]  A[6]  A[7]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a) 5     3      4     1    2     6     7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b) 4     5      2     1    3     6     7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c) 5     4      2     1    3     6     7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d) 4     5      2     1    3     7     6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e) None of the above is correct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103</a:t>
            </a:fld>
            <a:endParaRPr/>
          </a:p>
        </p:txBody>
      </p:sp>
      <p:sp>
        <p:nvSpPr>
          <p:cNvPr id="6733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" name="Q#4: Show the result of the following example where the key of root node A[0] is decreased to 1 from 10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Q#4: Show the result of the following example where the key of root node A[0] is decreased to 1 from 10. 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10  ----------&gt; changed to 1   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|-----|-----|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7           8    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|--|--|     |--|--|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A[1]  A[2]  A[3]  A[4]  A[5]  A[6]  A[7]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10    7      8    3     5     4     6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What will the resulting array look like?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a)     8     7     1 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b)     8     7     6     3     5     1     4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c)     8     7     6     3     5     4     1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104</a:t>
            </a:fld>
            <a:endParaRPr/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" name="Q#5: In the following example of a heap, the key of node A[5] is increased from 3 to 10. The violation of the heap property caused by this key change can be fixed by swapping nodes in a manner of bubble up. What will the new array A for this new heap look like?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Q#5: In the following example of a heap, the key of node A[5] is increased from 3 to 10. The violation of the heap property caused by this key change can be fixed by swapping nodes in a manner of bubble up. What will the new array A for this new heap look like?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7  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|-----|-----|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5           6   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|--|--|     |--|--|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1     3     2     4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(Node A)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^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|_________  change key of node A[5] from 3 to 10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A[1]  A[2]  A[3]  A[4]  A[5]  A[6]  A[7]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a)    Array:   10    7      6     1    5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b)    Array:   7     5      6     1    10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c)    Array:   7     10     6     1    5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d)    Array:   10    7      6     5    1     2     4  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rent bigger than its children  (and all of its descendants)…"/>
          <p:cNvSpPr txBox="1">
            <a:spLocks noGrp="1"/>
          </p:cNvSpPr>
          <p:nvPr>
            <p:ph type="body" sz="half" idx="1"/>
          </p:nvPr>
        </p:nvSpPr>
        <p:spPr>
          <a:xfrm>
            <a:off x="815949" y="1312962"/>
            <a:ext cx="7177096" cy="2546037"/>
          </a:xfrm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Parent bigger than its children  (and all of its descendants)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Implemented as arrays:</a:t>
            </a:r>
          </a:p>
          <a:p>
            <a:pPr marL="548640" lvl="1" indent="-182880" defTabSz="731520">
              <a:spcBef>
                <a:spcPts val="800"/>
              </a:spcBef>
              <a:defRPr sz="2240"/>
            </a:pPr>
            <a:r>
              <a:t>Root=A[1]</a:t>
            </a:r>
            <a:endParaRPr sz="1920"/>
          </a:p>
          <a:p>
            <a:pPr marL="548640" lvl="1" indent="-182880" defTabSz="731520">
              <a:spcBef>
                <a:spcPts val="400"/>
              </a:spcBef>
              <a:defRPr sz="1920"/>
            </a:pPr>
            <a:r>
              <a:t>Node </a:t>
            </a:r>
            <a:r>
              <a:rPr i="1"/>
              <a:t>i</a:t>
            </a:r>
            <a:r>
              <a:t> =  A[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Parent  =  A[</a:t>
            </a:r>
            <a:r>
              <a:rPr i="1"/>
              <a:t>i</a:t>
            </a:r>
            <a:r>
              <a:t>/2] 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Left child = A[2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Right child = A[2</a:t>
            </a:r>
            <a:r>
              <a:rPr i="1"/>
              <a:t>i</a:t>
            </a:r>
            <a:r>
              <a:t> + 1]</a:t>
            </a:r>
          </a:p>
        </p:txBody>
      </p:sp>
      <p:sp>
        <p:nvSpPr>
          <p:cNvPr id="2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3018466" y="4773664"/>
            <a:ext cx="6667501" cy="457201"/>
            <a:chOff x="0" y="0"/>
            <a:chExt cx="6667500" cy="457200"/>
          </a:xfrm>
        </p:grpSpPr>
        <p:grpSp>
          <p:nvGrpSpPr>
            <p:cNvPr id="244" name="Group"/>
            <p:cNvGrpSpPr/>
            <p:nvPr/>
          </p:nvGrpSpPr>
          <p:grpSpPr>
            <a:xfrm>
              <a:off x="571499" y="0"/>
              <a:ext cx="609601" cy="457200"/>
              <a:chOff x="0" y="0"/>
              <a:chExt cx="609600" cy="457200"/>
            </a:xfrm>
          </p:grpSpPr>
          <p:sp>
            <p:nvSpPr>
              <p:cNvPr id="242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" name="16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16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1181099" y="0"/>
              <a:ext cx="609601" cy="457200"/>
              <a:chOff x="0" y="0"/>
              <a:chExt cx="609600" cy="457200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6" name="14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14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1790699" y="0"/>
              <a:ext cx="609601" cy="457200"/>
              <a:chOff x="0" y="0"/>
              <a:chExt cx="609600" cy="457200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10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10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2400299" y="0"/>
              <a:ext cx="609601" cy="457200"/>
              <a:chOff x="0" y="0"/>
              <a:chExt cx="609600" cy="457200"/>
            </a:xfrm>
          </p:grpSpPr>
          <p:sp>
            <p:nvSpPr>
              <p:cNvPr id="251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8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8</a:t>
                </a: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3009899" y="0"/>
              <a:ext cx="609601" cy="457200"/>
              <a:chOff x="0" y="0"/>
              <a:chExt cx="609600" cy="457200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7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7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3619499" y="0"/>
              <a:ext cx="609601" cy="457200"/>
              <a:chOff x="0" y="0"/>
              <a:chExt cx="609600" cy="457200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9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9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4229099" y="0"/>
              <a:ext cx="609601" cy="457200"/>
              <a:chOff x="0" y="0"/>
              <a:chExt cx="609600" cy="457200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3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3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4838699" y="0"/>
              <a:ext cx="609601" cy="457200"/>
              <a:chOff x="0" y="0"/>
              <a:chExt cx="609600" cy="457200"/>
            </a:xfrm>
          </p:grpSpPr>
          <p:sp>
            <p:nvSpPr>
              <p:cNvPr id="263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2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2</a:t>
                </a:r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>
              <a:off x="5448299" y="0"/>
              <a:ext cx="609601" cy="457200"/>
              <a:chOff x="0" y="0"/>
              <a:chExt cx="609600" cy="45720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4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4</a:t>
                </a:r>
              </a:p>
            </p:txBody>
          </p:sp>
        </p:grpSp>
        <p:grpSp>
          <p:nvGrpSpPr>
            <p:cNvPr id="271" name="Group"/>
            <p:cNvGrpSpPr/>
            <p:nvPr/>
          </p:nvGrpSpPr>
          <p:grpSpPr>
            <a:xfrm>
              <a:off x="6057899" y="0"/>
              <a:ext cx="609601" cy="457200"/>
              <a:chOff x="0" y="0"/>
              <a:chExt cx="609600" cy="457200"/>
            </a:xfrm>
          </p:grpSpPr>
          <p:sp>
            <p:nvSpPr>
              <p:cNvPr id="269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1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</a:t>
                </a:r>
              </a:p>
            </p:txBody>
          </p:sp>
        </p:grpSp>
        <p:sp>
          <p:nvSpPr>
            <p:cNvPr id="272" name="A ="/>
            <p:cNvSpPr txBox="1"/>
            <p:nvPr/>
          </p:nvSpPr>
          <p:spPr>
            <a:xfrm>
              <a:off x="0" y="30479"/>
              <a:ext cx="4350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A =</a:t>
              </a:r>
            </a:p>
          </p:txBody>
        </p:sp>
      </p:grpSp>
      <p:sp>
        <p:nvSpPr>
          <p:cNvPr id="274" name="Title"/>
          <p:cNvSpPr txBox="1">
            <a:spLocks noGrp="1"/>
          </p:cNvSpPr>
          <p:nvPr>
            <p:ph type="title"/>
          </p:nvPr>
        </p:nvSpPr>
        <p:spPr>
          <a:xfrm>
            <a:off x="838200" y="80279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4274175" y="2135305"/>
            <a:ext cx="5773447" cy="2344923"/>
            <a:chOff x="0" y="0"/>
            <a:chExt cx="5773446" cy="2344922"/>
          </a:xfrm>
        </p:grpSpPr>
        <p:grpSp>
          <p:nvGrpSpPr>
            <p:cNvPr id="277" name="Group"/>
            <p:cNvGrpSpPr/>
            <p:nvPr/>
          </p:nvGrpSpPr>
          <p:grpSpPr>
            <a:xfrm>
              <a:off x="2886723" y="-1"/>
              <a:ext cx="413459" cy="468987"/>
              <a:chOff x="0" y="0"/>
              <a:chExt cx="413458" cy="468985"/>
            </a:xfrm>
          </p:grpSpPr>
          <p:sp>
            <p:nvSpPr>
              <p:cNvPr id="275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16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16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1237167" y="625312"/>
              <a:ext cx="413459" cy="468986"/>
              <a:chOff x="0" y="0"/>
              <a:chExt cx="413458" cy="468985"/>
            </a:xfrm>
          </p:grpSpPr>
          <p:sp>
            <p:nvSpPr>
              <p:cNvPr id="278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14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14</a:t>
                </a:r>
              </a:p>
            </p:txBody>
          </p:sp>
        </p:grpSp>
        <p:grpSp>
          <p:nvGrpSpPr>
            <p:cNvPr id="283" name="Group"/>
            <p:cNvGrpSpPr/>
            <p:nvPr/>
          </p:nvGrpSpPr>
          <p:grpSpPr>
            <a:xfrm>
              <a:off x="4536279" y="625312"/>
              <a:ext cx="413459" cy="468986"/>
              <a:chOff x="0" y="0"/>
              <a:chExt cx="413458" cy="468985"/>
            </a:xfrm>
          </p:grpSpPr>
          <p:sp>
            <p:nvSpPr>
              <p:cNvPr id="281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10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10</a:t>
                </a:r>
              </a:p>
            </p:txBody>
          </p:sp>
        </p:grpSp>
        <p:grpSp>
          <p:nvGrpSpPr>
            <p:cNvPr id="286" name="Group"/>
            <p:cNvGrpSpPr/>
            <p:nvPr/>
          </p:nvGrpSpPr>
          <p:grpSpPr>
            <a:xfrm>
              <a:off x="412389" y="1250624"/>
              <a:ext cx="412389" cy="468987"/>
              <a:chOff x="0" y="0"/>
              <a:chExt cx="412388" cy="468985"/>
            </a:xfrm>
          </p:grpSpPr>
          <p:sp>
            <p:nvSpPr>
              <p:cNvPr id="284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8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8</a:t>
                </a:r>
              </a:p>
            </p:txBody>
          </p:sp>
        </p:grpSp>
        <p:grpSp>
          <p:nvGrpSpPr>
            <p:cNvPr id="289" name="Group"/>
            <p:cNvGrpSpPr/>
            <p:nvPr/>
          </p:nvGrpSpPr>
          <p:grpSpPr>
            <a:xfrm>
              <a:off x="2061945" y="1250624"/>
              <a:ext cx="412389" cy="468987"/>
              <a:chOff x="0" y="0"/>
              <a:chExt cx="412388" cy="468985"/>
            </a:xfrm>
          </p:grpSpPr>
          <p:sp>
            <p:nvSpPr>
              <p:cNvPr id="287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7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7</a:t>
                </a: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3711501" y="1250624"/>
              <a:ext cx="412390" cy="468987"/>
              <a:chOff x="0" y="0"/>
              <a:chExt cx="412388" cy="468985"/>
            </a:xfrm>
          </p:grpSpPr>
          <p:sp>
            <p:nvSpPr>
              <p:cNvPr id="290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9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9</a:t>
                </a:r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5361058" y="1250624"/>
              <a:ext cx="412389" cy="468987"/>
              <a:chOff x="0" y="0"/>
              <a:chExt cx="412388" cy="468985"/>
            </a:xfrm>
          </p:grpSpPr>
          <p:sp>
            <p:nvSpPr>
              <p:cNvPr id="293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4" name="3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3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0" y="1875936"/>
              <a:ext cx="412389" cy="468987"/>
              <a:chOff x="0" y="0"/>
              <a:chExt cx="412388" cy="468985"/>
            </a:xfrm>
          </p:grpSpPr>
          <p:sp>
            <p:nvSpPr>
              <p:cNvPr id="296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2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2</a:t>
                </a:r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824778" y="1875936"/>
              <a:ext cx="412389" cy="468987"/>
              <a:chOff x="0" y="0"/>
              <a:chExt cx="412388" cy="468985"/>
            </a:xfrm>
          </p:grpSpPr>
          <p:sp>
            <p:nvSpPr>
              <p:cNvPr id="299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0" name="4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4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1649556" y="1875936"/>
              <a:ext cx="412389" cy="468987"/>
              <a:chOff x="0" y="0"/>
              <a:chExt cx="412388" cy="468985"/>
            </a:xfrm>
          </p:grpSpPr>
          <p:sp>
            <p:nvSpPr>
              <p:cNvPr id="302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1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305" name="Line"/>
            <p:cNvSpPr/>
            <p:nvPr/>
          </p:nvSpPr>
          <p:spPr>
            <a:xfrm flipH="1">
              <a:off x="1589417" y="420131"/>
              <a:ext cx="1357447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764639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 flipH="1">
              <a:off x="352249" y="1670756"/>
              <a:ext cx="120281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764638" y="1670756"/>
              <a:ext cx="120280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1589416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 flipH="1">
              <a:off x="2001805" y="1670756"/>
              <a:ext cx="120281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3238972" y="420131"/>
              <a:ext cx="1357447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4888529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 flipV="1">
              <a:off x="4063750" y="1045444"/>
              <a:ext cx="532669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15" name="Is {23,   17,   14,   6,   13,   10,     1,   5,       7,    12}    a heap?"/>
          <p:cNvSpPr txBox="1"/>
          <p:nvPr/>
        </p:nvSpPr>
        <p:spPr>
          <a:xfrm>
            <a:off x="1964018" y="5568658"/>
            <a:ext cx="880980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Is {23,   17,   14,   </a:t>
            </a:r>
            <a:r>
              <a:rPr sz="3100" b="1"/>
              <a:t>6</a:t>
            </a:r>
            <a:r>
              <a:t>,   13,   10,     1,   </a:t>
            </a:r>
            <a:r>
              <a:rPr sz="3000" b="1"/>
              <a:t>5</a:t>
            </a:r>
            <a:r>
              <a:t>,       </a:t>
            </a:r>
            <a:r>
              <a:rPr sz="3400" b="1"/>
              <a:t>7</a:t>
            </a:r>
            <a:r>
              <a:t>,    12}    a heap?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3831139" y="5148986"/>
            <a:ext cx="5761475" cy="387413"/>
            <a:chOff x="0" y="0"/>
            <a:chExt cx="5761473" cy="387412"/>
          </a:xfrm>
        </p:grpSpPr>
        <p:sp>
          <p:nvSpPr>
            <p:cNvPr id="316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317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319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320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321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322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323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324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325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327" name="1"/>
          <p:cNvSpPr txBox="1"/>
          <p:nvPr/>
        </p:nvSpPr>
        <p:spPr>
          <a:xfrm>
            <a:off x="2676328" y="6052842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328" name="2"/>
          <p:cNvSpPr txBox="1"/>
          <p:nvPr/>
        </p:nvSpPr>
        <p:spPr>
          <a:xfrm>
            <a:off x="3357464" y="6052842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329" name="3"/>
          <p:cNvSpPr txBox="1"/>
          <p:nvPr/>
        </p:nvSpPr>
        <p:spPr>
          <a:xfrm>
            <a:off x="4085252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330" name="4"/>
          <p:cNvSpPr txBox="1"/>
          <p:nvPr/>
        </p:nvSpPr>
        <p:spPr>
          <a:xfrm>
            <a:off x="4702626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331" name="5"/>
          <p:cNvSpPr txBox="1"/>
          <p:nvPr/>
        </p:nvSpPr>
        <p:spPr>
          <a:xfrm>
            <a:off x="5414743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32" name="6"/>
          <p:cNvSpPr txBox="1"/>
          <p:nvPr/>
        </p:nvSpPr>
        <p:spPr>
          <a:xfrm>
            <a:off x="6031771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333" name="7"/>
          <p:cNvSpPr txBox="1"/>
          <p:nvPr/>
        </p:nvSpPr>
        <p:spPr>
          <a:xfrm>
            <a:off x="6743889" y="604455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334" name="8"/>
          <p:cNvSpPr txBox="1"/>
          <p:nvPr/>
        </p:nvSpPr>
        <p:spPr>
          <a:xfrm>
            <a:off x="7437116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335" name="9"/>
          <p:cNvSpPr txBox="1"/>
          <p:nvPr/>
        </p:nvSpPr>
        <p:spPr>
          <a:xfrm>
            <a:off x="8149233" y="606112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336" name="10"/>
          <p:cNvSpPr txBox="1"/>
          <p:nvPr/>
        </p:nvSpPr>
        <p:spPr>
          <a:xfrm>
            <a:off x="8664661" y="6061128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337" name="(Max) Heap Property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(Max) Heap Property</a:t>
            </a:r>
          </a:p>
        </p:txBody>
      </p:sp>
      <p:sp>
        <p:nvSpPr>
          <p:cNvPr id="340" name="Connection Line"/>
          <p:cNvSpPr/>
          <p:nvPr/>
        </p:nvSpPr>
        <p:spPr>
          <a:xfrm>
            <a:off x="5125824" y="4493776"/>
            <a:ext cx="2414701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5118" y="-5169"/>
                  <a:pt x="12318" y="-5398"/>
                  <a:pt x="21600" y="1551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090860" y="4469215"/>
            <a:ext cx="1924019" cy="24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5099" y="-5014"/>
                  <a:pt x="12299" y="-5395"/>
                  <a:pt x="21600" y="1506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arent bigger than its children  (and all of its descendants)…"/>
          <p:cNvSpPr txBox="1">
            <a:spLocks noGrp="1"/>
          </p:cNvSpPr>
          <p:nvPr>
            <p:ph type="body" sz="half" idx="1"/>
          </p:nvPr>
        </p:nvSpPr>
        <p:spPr>
          <a:xfrm>
            <a:off x="815949" y="1312962"/>
            <a:ext cx="7177096" cy="2546037"/>
          </a:xfrm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Parent bigger than its children  (and all of its descendants)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Implemented as arrays:</a:t>
            </a:r>
          </a:p>
          <a:p>
            <a:pPr marL="548640" lvl="1" indent="-182880" defTabSz="731520">
              <a:spcBef>
                <a:spcPts val="800"/>
              </a:spcBef>
              <a:defRPr sz="2240"/>
            </a:pPr>
            <a:r>
              <a:t>Root=A[1]</a:t>
            </a:r>
            <a:endParaRPr sz="1920"/>
          </a:p>
          <a:p>
            <a:pPr marL="548640" lvl="1" indent="-182880" defTabSz="731520">
              <a:spcBef>
                <a:spcPts val="400"/>
              </a:spcBef>
              <a:defRPr sz="1920"/>
            </a:pPr>
            <a:r>
              <a:t>Node </a:t>
            </a:r>
            <a:r>
              <a:rPr i="1"/>
              <a:t>i</a:t>
            </a:r>
            <a:r>
              <a:t> =  A[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Parent  =  A[</a:t>
            </a:r>
            <a:r>
              <a:rPr i="1"/>
              <a:t>i</a:t>
            </a:r>
            <a:r>
              <a:t>/2] 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Left child = A[2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Right child = A[2</a:t>
            </a:r>
            <a:r>
              <a:rPr i="1"/>
              <a:t>i</a:t>
            </a:r>
            <a:r>
              <a:t> + 1]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3589966" y="4748264"/>
            <a:ext cx="609601" cy="457201"/>
            <a:chOff x="0" y="0"/>
            <a:chExt cx="609600" cy="457200"/>
          </a:xfrm>
        </p:grpSpPr>
        <p:sp>
          <p:nvSpPr>
            <p:cNvPr id="3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4199566" y="4748264"/>
            <a:ext cx="609601" cy="457201"/>
            <a:chOff x="0" y="0"/>
            <a:chExt cx="609600" cy="457200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4809166" y="4721594"/>
            <a:ext cx="609601" cy="510541"/>
            <a:chOff x="0" y="-26670"/>
            <a:chExt cx="609600" cy="510540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10"/>
            <p:cNvSpPr txBox="1"/>
            <p:nvPr/>
          </p:nvSpPr>
          <p:spPr>
            <a:xfrm>
              <a:off x="0" y="-26671"/>
              <a:ext cx="451729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700" b="1" i="1"/>
              </a:lvl1pPr>
            </a:lstStyle>
            <a:p>
              <a:pPr>
                <a:defRPr i="0"/>
              </a:pPr>
              <a:r>
                <a:rPr i="1"/>
                <a:t>10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5418766" y="4748264"/>
            <a:ext cx="609601" cy="457201"/>
            <a:chOff x="0" y="0"/>
            <a:chExt cx="609600" cy="457200"/>
          </a:xfrm>
        </p:grpSpPr>
        <p:sp>
          <p:nvSpPr>
            <p:cNvPr id="3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6028366" y="4748264"/>
            <a:ext cx="609601" cy="457201"/>
            <a:chOff x="0" y="0"/>
            <a:chExt cx="609600" cy="457200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6637966" y="4748264"/>
            <a:ext cx="609601" cy="457201"/>
            <a:chOff x="0" y="0"/>
            <a:chExt cx="609600" cy="457200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9"/>
            <p:cNvSpPr txBox="1"/>
            <p:nvPr/>
          </p:nvSpPr>
          <p:spPr>
            <a:xfrm>
              <a:off x="188361" y="30479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7247566" y="4748264"/>
            <a:ext cx="609601" cy="457201"/>
            <a:chOff x="0" y="0"/>
            <a:chExt cx="609600" cy="457200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7857166" y="4748264"/>
            <a:ext cx="609601" cy="457201"/>
            <a:chOff x="0" y="0"/>
            <a:chExt cx="609600" cy="457200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8466766" y="4748264"/>
            <a:ext cx="609601" cy="457201"/>
            <a:chOff x="0" y="0"/>
            <a:chExt cx="609600" cy="457200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9076366" y="4748264"/>
            <a:ext cx="609601" cy="457201"/>
            <a:chOff x="0" y="0"/>
            <a:chExt cx="609600" cy="457200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374" name="A ="/>
          <p:cNvSpPr txBox="1"/>
          <p:nvPr/>
        </p:nvSpPr>
        <p:spPr>
          <a:xfrm>
            <a:off x="3018466" y="4778744"/>
            <a:ext cx="4350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5" name="Title"/>
          <p:cNvSpPr txBox="1">
            <a:spLocks noGrp="1"/>
          </p:cNvSpPr>
          <p:nvPr>
            <p:ph type="title"/>
          </p:nvPr>
        </p:nvSpPr>
        <p:spPr>
          <a:xfrm>
            <a:off x="838200" y="80279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376" name="Oval"/>
          <p:cNvSpPr/>
          <p:nvPr/>
        </p:nvSpPr>
        <p:spPr>
          <a:xfrm>
            <a:off x="7160898" y="2135305"/>
            <a:ext cx="412389" cy="46898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7" name="16"/>
          <p:cNvSpPr txBox="1"/>
          <p:nvPr/>
        </p:nvSpPr>
        <p:spPr>
          <a:xfrm>
            <a:off x="7157791" y="2160617"/>
            <a:ext cx="435035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16</a:t>
            </a:r>
          </a:p>
        </p:txBody>
      </p:sp>
      <p:sp>
        <p:nvSpPr>
          <p:cNvPr id="378" name="Oval"/>
          <p:cNvSpPr/>
          <p:nvPr/>
        </p:nvSpPr>
        <p:spPr>
          <a:xfrm>
            <a:off x="5511342" y="2760617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9" name="14"/>
          <p:cNvSpPr txBox="1"/>
          <p:nvPr/>
        </p:nvSpPr>
        <p:spPr>
          <a:xfrm>
            <a:off x="5482689" y="2812095"/>
            <a:ext cx="481755" cy="36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14</a:t>
            </a:r>
          </a:p>
        </p:txBody>
      </p:sp>
      <p:sp>
        <p:nvSpPr>
          <p:cNvPr id="380" name="Oval"/>
          <p:cNvSpPr/>
          <p:nvPr/>
        </p:nvSpPr>
        <p:spPr>
          <a:xfrm>
            <a:off x="8810454" y="2760617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1" name="10"/>
          <p:cNvSpPr txBox="1"/>
          <p:nvPr/>
        </p:nvSpPr>
        <p:spPr>
          <a:xfrm>
            <a:off x="8807347" y="2773230"/>
            <a:ext cx="481755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500" b="1"/>
            </a:lvl1pPr>
          </a:lstStyle>
          <a:p>
            <a:r>
              <a:t>10</a:t>
            </a:r>
          </a:p>
        </p:txBody>
      </p:sp>
      <p:sp>
        <p:nvSpPr>
          <p:cNvPr id="382" name="Oval"/>
          <p:cNvSpPr/>
          <p:nvPr/>
        </p:nvSpPr>
        <p:spPr>
          <a:xfrm>
            <a:off x="4686564" y="3385929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3" name="8"/>
          <p:cNvSpPr txBox="1"/>
          <p:nvPr/>
        </p:nvSpPr>
        <p:spPr>
          <a:xfrm>
            <a:off x="4746956" y="3436642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8</a:t>
            </a:r>
          </a:p>
        </p:txBody>
      </p:sp>
      <p:sp>
        <p:nvSpPr>
          <p:cNvPr id="384" name="Oval"/>
          <p:cNvSpPr/>
          <p:nvPr/>
        </p:nvSpPr>
        <p:spPr>
          <a:xfrm>
            <a:off x="6336120" y="3385929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5" name="7"/>
          <p:cNvSpPr txBox="1"/>
          <p:nvPr/>
        </p:nvSpPr>
        <p:spPr>
          <a:xfrm>
            <a:off x="6396513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7</a:t>
            </a:r>
          </a:p>
        </p:txBody>
      </p:sp>
      <p:sp>
        <p:nvSpPr>
          <p:cNvPr id="386" name="Oval"/>
          <p:cNvSpPr/>
          <p:nvPr/>
        </p:nvSpPr>
        <p:spPr>
          <a:xfrm>
            <a:off x="7985676" y="3385929"/>
            <a:ext cx="412390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9"/>
          <p:cNvSpPr txBox="1"/>
          <p:nvPr/>
        </p:nvSpPr>
        <p:spPr>
          <a:xfrm>
            <a:off x="8046069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9</a:t>
            </a:r>
          </a:p>
        </p:txBody>
      </p:sp>
      <p:sp>
        <p:nvSpPr>
          <p:cNvPr id="388" name="Oval"/>
          <p:cNvSpPr/>
          <p:nvPr/>
        </p:nvSpPr>
        <p:spPr>
          <a:xfrm>
            <a:off x="9635232" y="3385929"/>
            <a:ext cx="412390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3"/>
          <p:cNvSpPr txBox="1"/>
          <p:nvPr/>
        </p:nvSpPr>
        <p:spPr>
          <a:xfrm>
            <a:off x="9695626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3</a:t>
            </a:r>
          </a:p>
        </p:txBody>
      </p:sp>
      <p:sp>
        <p:nvSpPr>
          <p:cNvPr id="390" name="Oval"/>
          <p:cNvSpPr/>
          <p:nvPr/>
        </p:nvSpPr>
        <p:spPr>
          <a:xfrm>
            <a:off x="4274175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1" name="2"/>
          <p:cNvSpPr txBox="1"/>
          <p:nvPr/>
        </p:nvSpPr>
        <p:spPr>
          <a:xfrm>
            <a:off x="4334567" y="4061954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92" name="Oval"/>
          <p:cNvSpPr/>
          <p:nvPr/>
        </p:nvSpPr>
        <p:spPr>
          <a:xfrm>
            <a:off x="5098953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4"/>
          <p:cNvSpPr txBox="1"/>
          <p:nvPr/>
        </p:nvSpPr>
        <p:spPr>
          <a:xfrm>
            <a:off x="5159345" y="4061954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4</a:t>
            </a:r>
          </a:p>
        </p:txBody>
      </p:sp>
      <p:sp>
        <p:nvSpPr>
          <p:cNvPr id="394" name="Oval"/>
          <p:cNvSpPr/>
          <p:nvPr/>
        </p:nvSpPr>
        <p:spPr>
          <a:xfrm>
            <a:off x="5923731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5" name="1"/>
          <p:cNvSpPr txBox="1"/>
          <p:nvPr/>
        </p:nvSpPr>
        <p:spPr>
          <a:xfrm>
            <a:off x="5984123" y="4061954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</a:t>
            </a:r>
          </a:p>
        </p:txBody>
      </p:sp>
      <p:sp>
        <p:nvSpPr>
          <p:cNvPr id="396" name="Line"/>
          <p:cNvSpPr/>
          <p:nvPr/>
        </p:nvSpPr>
        <p:spPr>
          <a:xfrm flipH="1">
            <a:off x="5863592" y="2555436"/>
            <a:ext cx="1357447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 flipH="1">
            <a:off x="5038814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 flipH="1">
            <a:off x="4626424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9" name="Line"/>
          <p:cNvSpPr/>
          <p:nvPr/>
        </p:nvSpPr>
        <p:spPr>
          <a:xfrm>
            <a:off x="5038813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0" name="Line"/>
          <p:cNvSpPr/>
          <p:nvPr/>
        </p:nvSpPr>
        <p:spPr>
          <a:xfrm>
            <a:off x="5863591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6275980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7513148" y="2555436"/>
            <a:ext cx="1357447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9162704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 flipV="1">
            <a:off x="8337925" y="3180749"/>
            <a:ext cx="532670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" name="1"/>
          <p:cNvSpPr txBox="1"/>
          <p:nvPr/>
        </p:nvSpPr>
        <p:spPr>
          <a:xfrm>
            <a:off x="3831139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406" name="2"/>
          <p:cNvSpPr txBox="1"/>
          <p:nvPr/>
        </p:nvSpPr>
        <p:spPr>
          <a:xfrm>
            <a:off x="4346567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407" name="3"/>
          <p:cNvSpPr txBox="1"/>
          <p:nvPr/>
        </p:nvSpPr>
        <p:spPr>
          <a:xfrm>
            <a:off x="5058685" y="514898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408" name="4"/>
          <p:cNvSpPr txBox="1"/>
          <p:nvPr/>
        </p:nvSpPr>
        <p:spPr>
          <a:xfrm>
            <a:off x="5574112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409" name="5"/>
          <p:cNvSpPr txBox="1"/>
          <p:nvPr/>
        </p:nvSpPr>
        <p:spPr>
          <a:xfrm>
            <a:off x="6286230" y="514898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410" name="6"/>
          <p:cNvSpPr txBox="1"/>
          <p:nvPr/>
        </p:nvSpPr>
        <p:spPr>
          <a:xfrm>
            <a:off x="6801657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411" name="7"/>
          <p:cNvSpPr txBox="1"/>
          <p:nvPr/>
        </p:nvSpPr>
        <p:spPr>
          <a:xfrm>
            <a:off x="7513775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412" name="8"/>
          <p:cNvSpPr txBox="1"/>
          <p:nvPr/>
        </p:nvSpPr>
        <p:spPr>
          <a:xfrm>
            <a:off x="8029202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413" name="9"/>
          <p:cNvSpPr txBox="1"/>
          <p:nvPr/>
        </p:nvSpPr>
        <p:spPr>
          <a:xfrm>
            <a:off x="8741320" y="5165559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414" name="10"/>
          <p:cNvSpPr txBox="1"/>
          <p:nvPr/>
        </p:nvSpPr>
        <p:spPr>
          <a:xfrm>
            <a:off x="9256748" y="5165559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415" name="Heap Property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Heap Property</a:t>
            </a:r>
          </a:p>
        </p:txBody>
      </p:sp>
      <p:sp>
        <p:nvSpPr>
          <p:cNvPr id="416" name="Leaves are indexed by ⎣n/2⎦+1,⎣n/2⎦+2,…, n">
            <a:hlinkClick r:id="" action="ppaction://hlinkshowjump?jump=nextslide"/>
          </p:cNvPr>
          <p:cNvSpPr txBox="1"/>
          <p:nvPr/>
        </p:nvSpPr>
        <p:spPr>
          <a:xfrm>
            <a:off x="2589042" y="5969622"/>
            <a:ext cx="7526349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Leaves are indexed by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+1,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+2,…, n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6738652" y="4556190"/>
            <a:ext cx="3161093" cy="968654"/>
          </a:xfrm>
          <a:prstGeom prst="roundRect">
            <a:avLst>
              <a:gd name="adj" fmla="val 19666"/>
            </a:avLst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" name="Text"/>
          <p:cNvSpPr txBox="1"/>
          <p:nvPr/>
        </p:nvSpPr>
        <p:spPr>
          <a:xfrm>
            <a:off x="5855122" y="3243579"/>
            <a:ext cx="48175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419" name="Line"/>
          <p:cNvSpPr/>
          <p:nvPr/>
        </p:nvSpPr>
        <p:spPr>
          <a:xfrm flipV="1">
            <a:off x="3627130" y="5576882"/>
            <a:ext cx="3172591" cy="60403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3936066" y="2146515"/>
            <a:ext cx="6513431" cy="2374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Star"/>
          <p:cNvSpPr/>
          <p:nvPr/>
        </p:nvSpPr>
        <p:spPr>
          <a:xfrm>
            <a:off x="3428581" y="4954207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Star"/>
          <p:cNvSpPr/>
          <p:nvPr/>
        </p:nvSpPr>
        <p:spPr>
          <a:xfrm>
            <a:off x="6833688" y="4569016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3" name="Star"/>
          <p:cNvSpPr/>
          <p:nvPr/>
        </p:nvSpPr>
        <p:spPr>
          <a:xfrm>
            <a:off x="7405655" y="4569016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2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28" name="Heap Heigh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Height</a:t>
            </a:r>
          </a:p>
        </p:txBody>
      </p:sp>
      <p:sp>
        <p:nvSpPr>
          <p:cNvPr id="429" name="height of an n-element heap = log2n. Why?…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5584774" cy="106576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i="1">
                <a:solidFill>
                  <a:srgbClr val="0000FF"/>
                </a:solidFill>
              </a:rPr>
              <a:t>height of an n-element heap = 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156" baseline="-2538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n. Why?</a:t>
            </a:r>
          </a:p>
          <a:p>
            <a:pPr marL="645200" lvl="1" indent="-197144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sz="2156"/>
              <a:t>heap operations take 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156" baseline="-2538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</a:p>
        </p:txBody>
      </p:sp>
      <p:sp>
        <p:nvSpPr>
          <p:cNvPr id="430" name="What are the max and min number of elements in a heap of height h?…"/>
          <p:cNvSpPr txBox="1"/>
          <p:nvPr/>
        </p:nvSpPr>
        <p:spPr>
          <a:xfrm>
            <a:off x="1008506" y="5561000"/>
            <a:ext cx="10477412" cy="106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What are the max and min number of elements in a heap of height </a:t>
            </a:r>
            <a:r>
              <a:rPr i="1"/>
              <a:t>h</a:t>
            </a:r>
            <a:r>
              <a:t>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between (2</a:t>
            </a:r>
            <a:r>
              <a:rPr baseline="31999"/>
              <a:t>h </a:t>
            </a:r>
            <a:r>
              <a:t>)</a:t>
            </a:r>
            <a:r>
              <a:rPr baseline="31999"/>
              <a:t>      </a:t>
            </a:r>
            <a:r>
              <a:t>and (2</a:t>
            </a:r>
            <a:r>
              <a:rPr baseline="31999"/>
              <a:t>h+1 </a:t>
            </a:r>
            <a:r>
              <a:t>-1)</a:t>
            </a:r>
          </a:p>
        </p:txBody>
      </p:sp>
      <p:sp>
        <p:nvSpPr>
          <p:cNvPr id="431" name="Oval"/>
          <p:cNvSpPr/>
          <p:nvPr/>
        </p:nvSpPr>
        <p:spPr>
          <a:xfrm>
            <a:off x="4725400" y="2696716"/>
            <a:ext cx="536419" cy="6100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16"/>
          <p:cNvSpPr txBox="1"/>
          <p:nvPr/>
        </p:nvSpPr>
        <p:spPr>
          <a:xfrm>
            <a:off x="4803956" y="2762681"/>
            <a:ext cx="459254" cy="47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16</a:t>
            </a:r>
          </a:p>
        </p:txBody>
      </p:sp>
      <p:sp>
        <p:nvSpPr>
          <p:cNvPr id="433" name="Oval"/>
          <p:cNvSpPr/>
          <p:nvPr/>
        </p:nvSpPr>
        <p:spPr>
          <a:xfrm>
            <a:off x="3002065" y="3349997"/>
            <a:ext cx="536418" cy="6100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14"/>
          <p:cNvSpPr txBox="1"/>
          <p:nvPr/>
        </p:nvSpPr>
        <p:spPr>
          <a:xfrm>
            <a:off x="3080621" y="3415962"/>
            <a:ext cx="459254" cy="47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14</a:t>
            </a:r>
          </a:p>
        </p:txBody>
      </p:sp>
      <p:sp>
        <p:nvSpPr>
          <p:cNvPr id="435" name="Oval"/>
          <p:cNvSpPr/>
          <p:nvPr/>
        </p:nvSpPr>
        <p:spPr>
          <a:xfrm>
            <a:off x="6448736" y="3410034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6" name="10"/>
          <p:cNvSpPr txBox="1"/>
          <p:nvPr/>
        </p:nvSpPr>
        <p:spPr>
          <a:xfrm>
            <a:off x="6511830" y="3463015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10</a:t>
            </a:r>
          </a:p>
        </p:txBody>
      </p:sp>
      <p:sp>
        <p:nvSpPr>
          <p:cNvPr id="437" name="Oval"/>
          <p:cNvSpPr/>
          <p:nvPr/>
        </p:nvSpPr>
        <p:spPr>
          <a:xfrm>
            <a:off x="2140397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8" name="8"/>
          <p:cNvSpPr txBox="1"/>
          <p:nvPr/>
        </p:nvSpPr>
        <p:spPr>
          <a:xfrm>
            <a:off x="2203491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8</a:t>
            </a:r>
          </a:p>
        </p:txBody>
      </p:sp>
      <p:sp>
        <p:nvSpPr>
          <p:cNvPr id="439" name="Oval"/>
          <p:cNvSpPr/>
          <p:nvPr/>
        </p:nvSpPr>
        <p:spPr>
          <a:xfrm>
            <a:off x="3863733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7"/>
          <p:cNvSpPr txBox="1"/>
          <p:nvPr/>
        </p:nvSpPr>
        <p:spPr>
          <a:xfrm>
            <a:off x="3926826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7</a:t>
            </a:r>
          </a:p>
        </p:txBody>
      </p:sp>
      <p:sp>
        <p:nvSpPr>
          <p:cNvPr id="441" name="Oval"/>
          <p:cNvSpPr/>
          <p:nvPr/>
        </p:nvSpPr>
        <p:spPr>
          <a:xfrm>
            <a:off x="5587068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2" name="9"/>
          <p:cNvSpPr txBox="1"/>
          <p:nvPr/>
        </p:nvSpPr>
        <p:spPr>
          <a:xfrm>
            <a:off x="5650162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9</a:t>
            </a:r>
          </a:p>
        </p:txBody>
      </p:sp>
      <p:sp>
        <p:nvSpPr>
          <p:cNvPr id="443" name="Oval"/>
          <p:cNvSpPr/>
          <p:nvPr/>
        </p:nvSpPr>
        <p:spPr>
          <a:xfrm>
            <a:off x="7310404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4" name="3"/>
          <p:cNvSpPr txBox="1"/>
          <p:nvPr/>
        </p:nvSpPr>
        <p:spPr>
          <a:xfrm>
            <a:off x="7373497" y="4116296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3</a:t>
            </a:r>
          </a:p>
        </p:txBody>
      </p:sp>
      <p:sp>
        <p:nvSpPr>
          <p:cNvPr id="445" name="Oval"/>
          <p:cNvSpPr/>
          <p:nvPr/>
        </p:nvSpPr>
        <p:spPr>
          <a:xfrm>
            <a:off x="1709563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2"/>
          <p:cNvSpPr txBox="1"/>
          <p:nvPr/>
        </p:nvSpPr>
        <p:spPr>
          <a:xfrm>
            <a:off x="1772657" y="4769576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2</a:t>
            </a:r>
          </a:p>
        </p:txBody>
      </p:sp>
      <p:sp>
        <p:nvSpPr>
          <p:cNvPr id="447" name="Oval"/>
          <p:cNvSpPr/>
          <p:nvPr/>
        </p:nvSpPr>
        <p:spPr>
          <a:xfrm>
            <a:off x="2571231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8" name="4"/>
          <p:cNvSpPr txBox="1"/>
          <p:nvPr/>
        </p:nvSpPr>
        <p:spPr>
          <a:xfrm>
            <a:off x="2634324" y="4769576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4</a:t>
            </a:r>
          </a:p>
        </p:txBody>
      </p:sp>
      <p:sp>
        <p:nvSpPr>
          <p:cNvPr id="449" name="Oval"/>
          <p:cNvSpPr/>
          <p:nvPr/>
        </p:nvSpPr>
        <p:spPr>
          <a:xfrm>
            <a:off x="3432898" y="4716595"/>
            <a:ext cx="430835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1"/>
          <p:cNvSpPr txBox="1"/>
          <p:nvPr/>
        </p:nvSpPr>
        <p:spPr>
          <a:xfrm>
            <a:off x="3495992" y="4769576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</a:t>
            </a:r>
          </a:p>
        </p:txBody>
      </p:sp>
      <p:sp>
        <p:nvSpPr>
          <p:cNvPr id="451" name="Line"/>
          <p:cNvSpPr/>
          <p:nvPr/>
        </p:nvSpPr>
        <p:spPr>
          <a:xfrm flipH="1">
            <a:off x="3370070" y="3195677"/>
            <a:ext cx="14181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2" name="Line"/>
          <p:cNvSpPr/>
          <p:nvPr/>
        </p:nvSpPr>
        <p:spPr>
          <a:xfrm flipH="1">
            <a:off x="2508402" y="3848957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3" name="Line"/>
          <p:cNvSpPr/>
          <p:nvPr/>
        </p:nvSpPr>
        <p:spPr>
          <a:xfrm flipH="1">
            <a:off x="2077567" y="4502238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2508401" y="4502238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3370069" y="3848957"/>
            <a:ext cx="556493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3800903" y="4502238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>
            <a:off x="5093404" y="3195677"/>
            <a:ext cx="14181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8" name="Line"/>
          <p:cNvSpPr/>
          <p:nvPr/>
        </p:nvSpPr>
        <p:spPr>
          <a:xfrm>
            <a:off x="6816740" y="3848957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" name="Line"/>
          <p:cNvSpPr/>
          <p:nvPr/>
        </p:nvSpPr>
        <p:spPr>
          <a:xfrm flipV="1">
            <a:off x="5955072" y="3848958"/>
            <a:ext cx="556494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4172948" y="4989197"/>
            <a:ext cx="4926774" cy="1"/>
          </a:xfrm>
          <a:prstGeom prst="line">
            <a:avLst/>
          </a:prstGeom>
          <a:ln w="28575">
            <a:solidFill>
              <a:srgbClr val="FF9933"/>
            </a:solidFill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h=3"/>
          <p:cNvSpPr txBox="1"/>
          <p:nvPr/>
        </p:nvSpPr>
        <p:spPr>
          <a:xfrm>
            <a:off x="9317080" y="4724744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h=3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7886141" y="4337124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h=2"/>
          <p:cNvSpPr txBox="1"/>
          <p:nvPr/>
        </p:nvSpPr>
        <p:spPr>
          <a:xfrm>
            <a:off x="9317080" y="4031465"/>
            <a:ext cx="647453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h=2</a:t>
            </a:r>
          </a:p>
        </p:txBody>
      </p:sp>
      <p:sp>
        <p:nvSpPr>
          <p:cNvPr id="464" name="h=1"/>
          <p:cNvSpPr txBox="1"/>
          <p:nvPr/>
        </p:nvSpPr>
        <p:spPr>
          <a:xfrm>
            <a:off x="9317080" y="3270713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h=1</a:t>
            </a:r>
          </a:p>
        </p:txBody>
      </p:sp>
      <p:sp>
        <p:nvSpPr>
          <p:cNvPr id="465" name="h=0"/>
          <p:cNvSpPr txBox="1"/>
          <p:nvPr/>
        </p:nvSpPr>
        <p:spPr>
          <a:xfrm>
            <a:off x="9317080" y="2733712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h=0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7795576" y="3576372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7" name="Line"/>
          <p:cNvSpPr/>
          <p:nvPr/>
        </p:nvSpPr>
        <p:spPr>
          <a:xfrm flipH="1" flipV="1">
            <a:off x="5542485" y="2998164"/>
            <a:ext cx="3671109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8" name="20"/>
          <p:cNvSpPr txBox="1"/>
          <p:nvPr/>
        </p:nvSpPr>
        <p:spPr>
          <a:xfrm>
            <a:off x="10434411" y="2724517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0</a:t>
            </a:r>
          </a:p>
        </p:txBody>
      </p:sp>
      <p:sp>
        <p:nvSpPr>
          <p:cNvPr id="469" name="21"/>
          <p:cNvSpPr txBox="1"/>
          <p:nvPr/>
        </p:nvSpPr>
        <p:spPr>
          <a:xfrm>
            <a:off x="10434411" y="326196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1</a:t>
            </a:r>
          </a:p>
        </p:txBody>
      </p:sp>
      <p:sp>
        <p:nvSpPr>
          <p:cNvPr id="470" name="22"/>
          <p:cNvSpPr txBox="1"/>
          <p:nvPr/>
        </p:nvSpPr>
        <p:spPr>
          <a:xfrm>
            <a:off x="10434411" y="403634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2</a:t>
            </a:r>
          </a:p>
        </p:txBody>
      </p:sp>
      <p:sp>
        <p:nvSpPr>
          <p:cNvPr id="471" name="23"/>
          <p:cNvSpPr txBox="1"/>
          <p:nvPr/>
        </p:nvSpPr>
        <p:spPr>
          <a:xfrm>
            <a:off x="10434411" y="474184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3</a:t>
            </a:r>
          </a:p>
        </p:txBody>
      </p:sp>
      <p:sp>
        <p:nvSpPr>
          <p:cNvPr id="472" name="#nodes"/>
          <p:cNvSpPr txBox="1"/>
          <p:nvPr/>
        </p:nvSpPr>
        <p:spPr>
          <a:xfrm>
            <a:off x="10344301" y="2199765"/>
            <a:ext cx="7819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#nodes</a:t>
            </a:r>
          </a:p>
        </p:txBody>
      </p:sp>
      <p:sp>
        <p:nvSpPr>
          <p:cNvPr id="473" name="height"/>
          <p:cNvSpPr txBox="1"/>
          <p:nvPr/>
        </p:nvSpPr>
        <p:spPr>
          <a:xfrm>
            <a:off x="9098857" y="2199765"/>
            <a:ext cx="692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height</a:t>
            </a:r>
          </a:p>
        </p:txBody>
      </p:sp>
      <p:sp>
        <p:nvSpPr>
          <p:cNvPr id="474" name="Oval"/>
          <p:cNvSpPr/>
          <p:nvPr/>
        </p:nvSpPr>
        <p:spPr>
          <a:xfrm>
            <a:off x="4187718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5" name="Oval"/>
          <p:cNvSpPr/>
          <p:nvPr/>
        </p:nvSpPr>
        <p:spPr>
          <a:xfrm>
            <a:off x="5322149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Oval"/>
          <p:cNvSpPr/>
          <p:nvPr/>
        </p:nvSpPr>
        <p:spPr>
          <a:xfrm>
            <a:off x="5944155" y="4697063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Oval"/>
          <p:cNvSpPr/>
          <p:nvPr/>
        </p:nvSpPr>
        <p:spPr>
          <a:xfrm>
            <a:off x="7700592" y="4723057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8" name="Oval"/>
          <p:cNvSpPr/>
          <p:nvPr/>
        </p:nvSpPr>
        <p:spPr>
          <a:xfrm>
            <a:off x="7131351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build="p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483" name="Group"/>
          <p:cNvGrpSpPr/>
          <p:nvPr/>
        </p:nvGrpSpPr>
        <p:grpSpPr>
          <a:xfrm>
            <a:off x="812799" y="2286000"/>
            <a:ext cx="609601" cy="457200"/>
            <a:chOff x="0" y="0"/>
            <a:chExt cx="609600" cy="457200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4" name="Rectangle"/>
          <p:cNvSpPr/>
          <p:nvPr/>
        </p:nvSpPr>
        <p:spPr>
          <a:xfrm>
            <a:off x="1422400" y="2286000"/>
            <a:ext cx="609600" cy="457200"/>
          </a:xfrm>
          <a:prstGeom prst="rect">
            <a:avLst/>
          </a:prstGeom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87" name="Group"/>
          <p:cNvGrpSpPr/>
          <p:nvPr/>
        </p:nvGrpSpPr>
        <p:grpSpPr>
          <a:xfrm>
            <a:off x="2031999" y="2286000"/>
            <a:ext cx="609601" cy="457200"/>
            <a:chOff x="0" y="0"/>
            <a:chExt cx="609600" cy="457200"/>
          </a:xfrm>
        </p:grpSpPr>
        <p:sp>
          <p:nvSpPr>
            <p:cNvPr id="4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0" name="Group"/>
          <p:cNvGrpSpPr/>
          <p:nvPr/>
        </p:nvGrpSpPr>
        <p:grpSpPr>
          <a:xfrm>
            <a:off x="2641599" y="2286000"/>
            <a:ext cx="609601" cy="457200"/>
            <a:chOff x="0" y="0"/>
            <a:chExt cx="609600" cy="457200"/>
          </a:xfrm>
        </p:grpSpPr>
        <p:sp>
          <p:nvSpPr>
            <p:cNvPr id="4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b="1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93" name="Group"/>
          <p:cNvGrpSpPr/>
          <p:nvPr/>
        </p:nvGrpSpPr>
        <p:grpSpPr>
          <a:xfrm>
            <a:off x="3251199" y="2286000"/>
            <a:ext cx="609601" cy="457200"/>
            <a:chOff x="0" y="0"/>
            <a:chExt cx="609600" cy="457200"/>
          </a:xfrm>
        </p:grpSpPr>
        <p:sp>
          <p:nvSpPr>
            <p:cNvPr id="4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b="1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3860799" y="2286000"/>
            <a:ext cx="609601" cy="457200"/>
            <a:chOff x="0" y="0"/>
            <a:chExt cx="609600" cy="457200"/>
          </a:xfrm>
        </p:grpSpPr>
        <p:sp>
          <p:nvSpPr>
            <p:cNvPr id="4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4470399" y="2286000"/>
            <a:ext cx="609601" cy="457200"/>
            <a:chOff x="0" y="0"/>
            <a:chExt cx="609600" cy="457200"/>
          </a:xfrm>
        </p:grpSpPr>
        <p:sp>
          <p:nvSpPr>
            <p:cNvPr id="4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5079999" y="2286000"/>
            <a:ext cx="609601" cy="457200"/>
            <a:chOff x="0" y="0"/>
            <a:chExt cx="609600" cy="457200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5689599" y="2286000"/>
            <a:ext cx="609601" cy="457200"/>
            <a:chOff x="0" y="0"/>
            <a:chExt cx="609600" cy="457200"/>
          </a:xfrm>
        </p:grpSpPr>
        <p:sp>
          <p:nvSpPr>
            <p:cNvPr id="5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6299199" y="2286000"/>
            <a:ext cx="609601" cy="457200"/>
            <a:chOff x="0" y="0"/>
            <a:chExt cx="609600" cy="457200"/>
          </a:xfrm>
        </p:grpSpPr>
        <p:sp>
          <p:nvSpPr>
            <p:cNvPr id="5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09" name="4"/>
          <p:cNvSpPr/>
          <p:nvPr/>
        </p:nvSpPr>
        <p:spPr>
          <a:xfrm>
            <a:off x="1422400" y="2310129"/>
            <a:ext cx="609600" cy="408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000" b="1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43477" y="2734161"/>
            <a:ext cx="5761474" cy="387413"/>
            <a:chOff x="0" y="0"/>
            <a:chExt cx="5761473" cy="387412"/>
          </a:xfrm>
        </p:grpSpPr>
        <p:sp>
          <p:nvSpPr>
            <p:cNvPr id="510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511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512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513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514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515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516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517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518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519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812799" y="4343400"/>
            <a:ext cx="609601" cy="457200"/>
            <a:chOff x="0" y="0"/>
            <a:chExt cx="609600" cy="457200"/>
          </a:xfrm>
        </p:grpSpPr>
        <p:sp>
          <p:nvSpPr>
            <p:cNvPr id="5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26" name="Group"/>
          <p:cNvGrpSpPr/>
          <p:nvPr/>
        </p:nvGrpSpPr>
        <p:grpSpPr>
          <a:xfrm>
            <a:off x="1422399" y="4343400"/>
            <a:ext cx="609601" cy="457200"/>
            <a:chOff x="0" y="0"/>
            <a:chExt cx="609600" cy="457200"/>
          </a:xfrm>
        </p:grpSpPr>
        <p:sp>
          <p:nvSpPr>
            <p:cNvPr id="5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2031999" y="4343400"/>
            <a:ext cx="609601" cy="457200"/>
            <a:chOff x="0" y="0"/>
            <a:chExt cx="609600" cy="457200"/>
          </a:xfrm>
        </p:grpSpPr>
        <p:sp>
          <p:nvSpPr>
            <p:cNvPr id="5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2641599" y="4343400"/>
            <a:ext cx="609601" cy="457200"/>
            <a:chOff x="0" y="0"/>
            <a:chExt cx="609600" cy="457200"/>
          </a:xfrm>
        </p:grpSpPr>
        <p:sp>
          <p:nvSpPr>
            <p:cNvPr id="5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5" name="Group"/>
          <p:cNvGrpSpPr/>
          <p:nvPr/>
        </p:nvGrpSpPr>
        <p:grpSpPr>
          <a:xfrm>
            <a:off x="3251199" y="4343400"/>
            <a:ext cx="609601" cy="457200"/>
            <a:chOff x="0" y="0"/>
            <a:chExt cx="609600" cy="457200"/>
          </a:xfrm>
        </p:grpSpPr>
        <p:sp>
          <p:nvSpPr>
            <p:cNvPr id="5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38" name="Group"/>
          <p:cNvGrpSpPr/>
          <p:nvPr/>
        </p:nvGrpSpPr>
        <p:grpSpPr>
          <a:xfrm>
            <a:off x="3860799" y="4343400"/>
            <a:ext cx="609601" cy="457200"/>
            <a:chOff x="0" y="0"/>
            <a:chExt cx="609600" cy="457200"/>
          </a:xfrm>
        </p:grpSpPr>
        <p:sp>
          <p:nvSpPr>
            <p:cNvPr id="5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4470399" y="4343400"/>
            <a:ext cx="609601" cy="457200"/>
            <a:chOff x="0" y="0"/>
            <a:chExt cx="609600" cy="457200"/>
          </a:xfrm>
        </p:grpSpPr>
        <p:sp>
          <p:nvSpPr>
            <p:cNvPr id="5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4" name="Group"/>
          <p:cNvGrpSpPr/>
          <p:nvPr/>
        </p:nvGrpSpPr>
        <p:grpSpPr>
          <a:xfrm>
            <a:off x="5079999" y="4343400"/>
            <a:ext cx="609601" cy="457200"/>
            <a:chOff x="0" y="0"/>
            <a:chExt cx="609600" cy="457200"/>
          </a:xfrm>
        </p:grpSpPr>
        <p:sp>
          <p:nvSpPr>
            <p:cNvPr id="5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5689599" y="4343400"/>
            <a:ext cx="609601" cy="457200"/>
            <a:chOff x="0" y="0"/>
            <a:chExt cx="609600" cy="457200"/>
          </a:xfrm>
        </p:grpSpPr>
        <p:sp>
          <p:nvSpPr>
            <p:cNvPr id="5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0" name="Group"/>
          <p:cNvGrpSpPr/>
          <p:nvPr/>
        </p:nvGrpSpPr>
        <p:grpSpPr>
          <a:xfrm>
            <a:off x="6299199" y="4343400"/>
            <a:ext cx="609601" cy="457200"/>
            <a:chOff x="0" y="0"/>
            <a:chExt cx="609600" cy="457200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043477" y="4759264"/>
            <a:ext cx="5761474" cy="387414"/>
            <a:chOff x="0" y="0"/>
            <a:chExt cx="5761473" cy="387412"/>
          </a:xfrm>
        </p:grpSpPr>
        <p:sp>
          <p:nvSpPr>
            <p:cNvPr id="55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55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55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55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55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55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55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55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56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562" name="Are they heaps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Are they heaps?</a:t>
            </a:r>
          </a:p>
        </p:txBody>
      </p:sp>
      <p:sp>
        <p:nvSpPr>
          <p:cNvPr id="563" name="Star"/>
          <p:cNvSpPr/>
          <p:nvPr/>
        </p:nvSpPr>
        <p:spPr>
          <a:xfrm>
            <a:off x="1524670" y="1863575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4" name="Star"/>
          <p:cNvSpPr/>
          <p:nvPr/>
        </p:nvSpPr>
        <p:spPr>
          <a:xfrm>
            <a:off x="2662035" y="2981510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5" name="Star"/>
          <p:cNvSpPr/>
          <p:nvPr/>
        </p:nvSpPr>
        <p:spPr>
          <a:xfrm>
            <a:off x="3353470" y="3079365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6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70" name="Are they heaps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Are they heaps?</a:t>
            </a:r>
          </a:p>
        </p:txBody>
      </p:sp>
      <p:sp>
        <p:nvSpPr>
          <p:cNvPr id="571" name="Oval"/>
          <p:cNvSpPr/>
          <p:nvPr/>
        </p:nvSpPr>
        <p:spPr>
          <a:xfrm>
            <a:off x="9569450" y="137160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16"/>
          <p:cNvSpPr txBox="1"/>
          <p:nvPr/>
        </p:nvSpPr>
        <p:spPr>
          <a:xfrm>
            <a:off x="9613689" y="1357948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16</a:t>
            </a:r>
          </a:p>
        </p:txBody>
      </p:sp>
      <p:sp>
        <p:nvSpPr>
          <p:cNvPr id="573" name="Oval"/>
          <p:cNvSpPr/>
          <p:nvPr/>
        </p:nvSpPr>
        <p:spPr>
          <a:xfrm>
            <a:off x="8361136" y="1829647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4"/>
          <p:cNvSpPr txBox="1"/>
          <p:nvPr/>
        </p:nvSpPr>
        <p:spPr>
          <a:xfrm>
            <a:off x="8405374" y="1815995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4</a:t>
            </a:r>
          </a:p>
        </p:txBody>
      </p:sp>
      <p:sp>
        <p:nvSpPr>
          <p:cNvPr id="575" name="Oval"/>
          <p:cNvSpPr/>
          <p:nvPr/>
        </p:nvSpPr>
        <p:spPr>
          <a:xfrm>
            <a:off x="10777765" y="1829647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10"/>
          <p:cNvSpPr txBox="1"/>
          <p:nvPr/>
        </p:nvSpPr>
        <p:spPr>
          <a:xfrm>
            <a:off x="10822003" y="1815995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10</a:t>
            </a:r>
          </a:p>
        </p:txBody>
      </p:sp>
      <p:sp>
        <p:nvSpPr>
          <p:cNvPr id="577" name="Oval"/>
          <p:cNvSpPr/>
          <p:nvPr/>
        </p:nvSpPr>
        <p:spPr>
          <a:xfrm>
            <a:off x="7756979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14"/>
          <p:cNvSpPr txBox="1"/>
          <p:nvPr/>
        </p:nvSpPr>
        <p:spPr>
          <a:xfrm>
            <a:off x="7750417" y="2274041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14</a:t>
            </a:r>
          </a:p>
        </p:txBody>
      </p:sp>
      <p:sp>
        <p:nvSpPr>
          <p:cNvPr id="579" name="Oval"/>
          <p:cNvSpPr/>
          <p:nvPr/>
        </p:nvSpPr>
        <p:spPr>
          <a:xfrm>
            <a:off x="8965293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0" name="7"/>
          <p:cNvSpPr txBox="1"/>
          <p:nvPr/>
        </p:nvSpPr>
        <p:spPr>
          <a:xfrm>
            <a:off x="9009531" y="22740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7</a:t>
            </a:r>
          </a:p>
        </p:txBody>
      </p:sp>
      <p:sp>
        <p:nvSpPr>
          <p:cNvPr id="581" name="Oval"/>
          <p:cNvSpPr/>
          <p:nvPr/>
        </p:nvSpPr>
        <p:spPr>
          <a:xfrm>
            <a:off x="10173607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2" name="9"/>
          <p:cNvSpPr txBox="1"/>
          <p:nvPr/>
        </p:nvSpPr>
        <p:spPr>
          <a:xfrm>
            <a:off x="10217846" y="227404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9</a:t>
            </a:r>
          </a:p>
        </p:txBody>
      </p:sp>
      <p:sp>
        <p:nvSpPr>
          <p:cNvPr id="583" name="Oval"/>
          <p:cNvSpPr/>
          <p:nvPr/>
        </p:nvSpPr>
        <p:spPr>
          <a:xfrm>
            <a:off x="11381922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3"/>
          <p:cNvSpPr txBox="1"/>
          <p:nvPr/>
        </p:nvSpPr>
        <p:spPr>
          <a:xfrm>
            <a:off x="11426159" y="22740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3</a:t>
            </a:r>
          </a:p>
        </p:txBody>
      </p:sp>
      <p:sp>
        <p:nvSpPr>
          <p:cNvPr id="585" name="Oval"/>
          <p:cNvSpPr/>
          <p:nvPr/>
        </p:nvSpPr>
        <p:spPr>
          <a:xfrm>
            <a:off x="7454900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6" name="2"/>
          <p:cNvSpPr txBox="1"/>
          <p:nvPr/>
        </p:nvSpPr>
        <p:spPr>
          <a:xfrm>
            <a:off x="7499139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2</a:t>
            </a:r>
          </a:p>
        </p:txBody>
      </p:sp>
      <p:sp>
        <p:nvSpPr>
          <p:cNvPr id="587" name="Oval"/>
          <p:cNvSpPr/>
          <p:nvPr/>
        </p:nvSpPr>
        <p:spPr>
          <a:xfrm>
            <a:off x="8059057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8" name="8"/>
          <p:cNvSpPr txBox="1"/>
          <p:nvPr/>
        </p:nvSpPr>
        <p:spPr>
          <a:xfrm>
            <a:off x="8103296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8</a:t>
            </a:r>
          </a:p>
        </p:txBody>
      </p:sp>
      <p:sp>
        <p:nvSpPr>
          <p:cNvPr id="589" name="Oval"/>
          <p:cNvSpPr/>
          <p:nvPr/>
        </p:nvSpPr>
        <p:spPr>
          <a:xfrm>
            <a:off x="8663215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1"/>
          <p:cNvSpPr txBox="1"/>
          <p:nvPr/>
        </p:nvSpPr>
        <p:spPr>
          <a:xfrm>
            <a:off x="8707453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</a:t>
            </a:r>
          </a:p>
        </p:txBody>
      </p:sp>
      <p:sp>
        <p:nvSpPr>
          <p:cNvPr id="591" name="Line"/>
          <p:cNvSpPr/>
          <p:nvPr/>
        </p:nvSpPr>
        <p:spPr>
          <a:xfrm flipH="1">
            <a:off x="8619162" y="16793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2" name="Line"/>
          <p:cNvSpPr/>
          <p:nvPr/>
        </p:nvSpPr>
        <p:spPr>
          <a:xfrm flipH="1">
            <a:off x="8015005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3" name="Line"/>
          <p:cNvSpPr/>
          <p:nvPr/>
        </p:nvSpPr>
        <p:spPr>
          <a:xfrm flipH="1">
            <a:off x="7712926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4" name="Line"/>
          <p:cNvSpPr/>
          <p:nvPr/>
        </p:nvSpPr>
        <p:spPr>
          <a:xfrm>
            <a:off x="8015004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Line"/>
          <p:cNvSpPr/>
          <p:nvPr/>
        </p:nvSpPr>
        <p:spPr>
          <a:xfrm>
            <a:off x="8619161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H="1">
            <a:off x="8921241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9827476" y="16793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11035790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431633" y="2137398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Oval"/>
          <p:cNvSpPr/>
          <p:nvPr/>
        </p:nvSpPr>
        <p:spPr>
          <a:xfrm>
            <a:off x="9478817" y="3429001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1" name="16"/>
          <p:cNvSpPr txBox="1"/>
          <p:nvPr/>
        </p:nvSpPr>
        <p:spPr>
          <a:xfrm>
            <a:off x="9454272" y="3413941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16</a:t>
            </a:r>
          </a:p>
        </p:txBody>
      </p:sp>
      <p:sp>
        <p:nvSpPr>
          <p:cNvPr id="602" name="Oval"/>
          <p:cNvSpPr/>
          <p:nvPr/>
        </p:nvSpPr>
        <p:spPr>
          <a:xfrm>
            <a:off x="8270502" y="3887048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3" name="10"/>
          <p:cNvSpPr txBox="1"/>
          <p:nvPr/>
        </p:nvSpPr>
        <p:spPr>
          <a:xfrm>
            <a:off x="8245957" y="3874160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10</a:t>
            </a:r>
          </a:p>
        </p:txBody>
      </p:sp>
      <p:sp>
        <p:nvSpPr>
          <p:cNvPr id="604" name="Oval"/>
          <p:cNvSpPr/>
          <p:nvPr/>
        </p:nvSpPr>
        <p:spPr>
          <a:xfrm>
            <a:off x="10687132" y="3887048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5" name="14"/>
          <p:cNvSpPr txBox="1"/>
          <p:nvPr/>
        </p:nvSpPr>
        <p:spPr>
          <a:xfrm>
            <a:off x="10677889" y="3875385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14</a:t>
            </a:r>
          </a:p>
        </p:txBody>
      </p:sp>
      <p:sp>
        <p:nvSpPr>
          <p:cNvPr id="606" name="Oval"/>
          <p:cNvSpPr/>
          <p:nvPr/>
        </p:nvSpPr>
        <p:spPr>
          <a:xfrm>
            <a:off x="7666346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7" name="7"/>
          <p:cNvSpPr txBox="1"/>
          <p:nvPr/>
        </p:nvSpPr>
        <p:spPr>
          <a:xfrm>
            <a:off x="7710584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7</a:t>
            </a:r>
          </a:p>
        </p:txBody>
      </p:sp>
      <p:sp>
        <p:nvSpPr>
          <p:cNvPr id="608" name="Oval"/>
          <p:cNvSpPr/>
          <p:nvPr/>
        </p:nvSpPr>
        <p:spPr>
          <a:xfrm>
            <a:off x="8874660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9" name="8"/>
          <p:cNvSpPr txBox="1"/>
          <p:nvPr/>
        </p:nvSpPr>
        <p:spPr>
          <a:xfrm>
            <a:off x="8918898" y="433144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8</a:t>
            </a:r>
          </a:p>
        </p:txBody>
      </p:sp>
      <p:sp>
        <p:nvSpPr>
          <p:cNvPr id="610" name="Oval"/>
          <p:cNvSpPr/>
          <p:nvPr/>
        </p:nvSpPr>
        <p:spPr>
          <a:xfrm>
            <a:off x="10082974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1" name="9"/>
          <p:cNvSpPr txBox="1"/>
          <p:nvPr/>
        </p:nvSpPr>
        <p:spPr>
          <a:xfrm>
            <a:off x="10127212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9</a:t>
            </a:r>
          </a:p>
        </p:txBody>
      </p:sp>
      <p:sp>
        <p:nvSpPr>
          <p:cNvPr id="612" name="Oval"/>
          <p:cNvSpPr/>
          <p:nvPr/>
        </p:nvSpPr>
        <p:spPr>
          <a:xfrm>
            <a:off x="11291289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" name="3"/>
          <p:cNvSpPr txBox="1"/>
          <p:nvPr/>
        </p:nvSpPr>
        <p:spPr>
          <a:xfrm>
            <a:off x="11335526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3</a:t>
            </a:r>
          </a:p>
        </p:txBody>
      </p:sp>
      <p:sp>
        <p:nvSpPr>
          <p:cNvPr id="614" name="Oval"/>
          <p:cNvSpPr/>
          <p:nvPr/>
        </p:nvSpPr>
        <p:spPr>
          <a:xfrm>
            <a:off x="7364267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5" name="2"/>
          <p:cNvSpPr txBox="1"/>
          <p:nvPr/>
        </p:nvSpPr>
        <p:spPr>
          <a:xfrm>
            <a:off x="7408505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2</a:t>
            </a:r>
          </a:p>
        </p:txBody>
      </p:sp>
      <p:sp>
        <p:nvSpPr>
          <p:cNvPr id="616" name="Oval"/>
          <p:cNvSpPr/>
          <p:nvPr/>
        </p:nvSpPr>
        <p:spPr>
          <a:xfrm>
            <a:off x="7968424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7" name="4"/>
          <p:cNvSpPr txBox="1"/>
          <p:nvPr/>
        </p:nvSpPr>
        <p:spPr>
          <a:xfrm>
            <a:off x="8012662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4</a:t>
            </a:r>
          </a:p>
        </p:txBody>
      </p:sp>
      <p:sp>
        <p:nvSpPr>
          <p:cNvPr id="618" name="Oval"/>
          <p:cNvSpPr/>
          <p:nvPr/>
        </p:nvSpPr>
        <p:spPr>
          <a:xfrm>
            <a:off x="8572582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9" name="1"/>
          <p:cNvSpPr txBox="1"/>
          <p:nvPr/>
        </p:nvSpPr>
        <p:spPr>
          <a:xfrm>
            <a:off x="8616819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</a:t>
            </a:r>
          </a:p>
        </p:txBody>
      </p:sp>
      <p:sp>
        <p:nvSpPr>
          <p:cNvPr id="620" name="Line"/>
          <p:cNvSpPr/>
          <p:nvPr/>
        </p:nvSpPr>
        <p:spPr>
          <a:xfrm flipH="1">
            <a:off x="8528529" y="37367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 flipH="1">
            <a:off x="7924372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" name="Line"/>
          <p:cNvSpPr/>
          <p:nvPr/>
        </p:nvSpPr>
        <p:spPr>
          <a:xfrm flipH="1">
            <a:off x="7622293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7924371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4" name="Line"/>
          <p:cNvSpPr/>
          <p:nvPr/>
        </p:nvSpPr>
        <p:spPr>
          <a:xfrm>
            <a:off x="8528528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5" name="Line"/>
          <p:cNvSpPr/>
          <p:nvPr/>
        </p:nvSpPr>
        <p:spPr>
          <a:xfrm flipH="1">
            <a:off x="8830607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9736843" y="37367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>
            <a:off x="10945156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8" name="Line"/>
          <p:cNvSpPr/>
          <p:nvPr/>
        </p:nvSpPr>
        <p:spPr>
          <a:xfrm flipV="1">
            <a:off x="10341000" y="4194798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9" name="Violation to heap property: a node has value &lt;  one of its children…"/>
          <p:cNvSpPr txBox="1"/>
          <p:nvPr/>
        </p:nvSpPr>
        <p:spPr>
          <a:xfrm>
            <a:off x="919846" y="5310664"/>
            <a:ext cx="703214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solidFill>
                  <a:srgbClr val="0000FF"/>
                </a:solidFill>
              </a:rPr>
              <a:t>Violation to heap property: a node has value &lt;  one of its children</a:t>
            </a:r>
          </a:p>
          <a:p>
            <a:r>
              <a:rPr>
                <a:solidFill>
                  <a:srgbClr val="0000FF"/>
                </a:solidFill>
              </a:rPr>
              <a:t>How to find that?</a:t>
            </a:r>
          </a:p>
          <a:p>
            <a:r>
              <a:rPr>
                <a:solidFill>
                  <a:srgbClr val="0000FF"/>
                </a:solidFill>
              </a:rPr>
              <a:t>How to resolve that?</a:t>
            </a:r>
          </a:p>
        </p:txBody>
      </p:sp>
      <p:sp>
        <p:nvSpPr>
          <p:cNvPr id="630" name="✗"/>
          <p:cNvSpPr txBox="1"/>
          <p:nvPr/>
        </p:nvSpPr>
        <p:spPr>
          <a:xfrm>
            <a:off x="7926008" y="1521145"/>
            <a:ext cx="42310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✗</a:t>
            </a:r>
          </a:p>
        </p:txBody>
      </p:sp>
      <p:sp>
        <p:nvSpPr>
          <p:cNvPr id="631" name="✔︎"/>
          <p:cNvSpPr txBox="1"/>
          <p:nvPr/>
        </p:nvSpPr>
        <p:spPr>
          <a:xfrm>
            <a:off x="945523" y="3789679"/>
            <a:ext cx="5769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✔︎</a:t>
            </a:r>
          </a:p>
        </p:txBody>
      </p:sp>
      <p:sp>
        <p:nvSpPr>
          <p:cNvPr id="632" name="Rectangle"/>
          <p:cNvSpPr/>
          <p:nvPr/>
        </p:nvSpPr>
        <p:spPr>
          <a:xfrm>
            <a:off x="8128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3" name="16"/>
          <p:cNvSpPr txBox="1"/>
          <p:nvPr/>
        </p:nvSpPr>
        <p:spPr>
          <a:xfrm>
            <a:off x="8128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634" name="Rectangle"/>
          <p:cNvSpPr/>
          <p:nvPr/>
        </p:nvSpPr>
        <p:spPr>
          <a:xfrm>
            <a:off x="14224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20320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6" name="10"/>
          <p:cNvSpPr txBox="1"/>
          <p:nvPr/>
        </p:nvSpPr>
        <p:spPr>
          <a:xfrm>
            <a:off x="20320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637" name="Rectangle"/>
          <p:cNvSpPr/>
          <p:nvPr/>
        </p:nvSpPr>
        <p:spPr>
          <a:xfrm>
            <a:off x="26416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8" name="14"/>
          <p:cNvSpPr txBox="1"/>
          <p:nvPr/>
        </p:nvSpPr>
        <p:spPr>
          <a:xfrm>
            <a:off x="26416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39" name="Rectangle"/>
          <p:cNvSpPr/>
          <p:nvPr/>
        </p:nvSpPr>
        <p:spPr>
          <a:xfrm>
            <a:off x="32512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7"/>
          <p:cNvSpPr txBox="1"/>
          <p:nvPr/>
        </p:nvSpPr>
        <p:spPr>
          <a:xfrm>
            <a:off x="32512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641" name="Rectangle"/>
          <p:cNvSpPr/>
          <p:nvPr/>
        </p:nvSpPr>
        <p:spPr>
          <a:xfrm>
            <a:off x="38608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2" name="9"/>
          <p:cNvSpPr txBox="1"/>
          <p:nvPr/>
        </p:nvSpPr>
        <p:spPr>
          <a:xfrm>
            <a:off x="38608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643" name="Rectangle"/>
          <p:cNvSpPr/>
          <p:nvPr/>
        </p:nvSpPr>
        <p:spPr>
          <a:xfrm>
            <a:off x="44704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4" name="3"/>
          <p:cNvSpPr txBox="1"/>
          <p:nvPr/>
        </p:nvSpPr>
        <p:spPr>
          <a:xfrm>
            <a:off x="44704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sp>
        <p:nvSpPr>
          <p:cNvPr id="645" name="Rectangle"/>
          <p:cNvSpPr/>
          <p:nvPr/>
        </p:nvSpPr>
        <p:spPr>
          <a:xfrm>
            <a:off x="50800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6" name="2"/>
          <p:cNvSpPr txBox="1"/>
          <p:nvPr/>
        </p:nvSpPr>
        <p:spPr>
          <a:xfrm>
            <a:off x="50800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sp>
        <p:nvSpPr>
          <p:cNvPr id="647" name="Rectangle"/>
          <p:cNvSpPr/>
          <p:nvPr/>
        </p:nvSpPr>
        <p:spPr>
          <a:xfrm>
            <a:off x="56896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8" name="8"/>
          <p:cNvSpPr txBox="1"/>
          <p:nvPr/>
        </p:nvSpPr>
        <p:spPr>
          <a:xfrm>
            <a:off x="56896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649" name="Rectangle"/>
          <p:cNvSpPr/>
          <p:nvPr/>
        </p:nvSpPr>
        <p:spPr>
          <a:xfrm>
            <a:off x="62992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0" name="1"/>
          <p:cNvSpPr txBox="1"/>
          <p:nvPr/>
        </p:nvSpPr>
        <p:spPr>
          <a:xfrm>
            <a:off x="62992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651" name="4"/>
          <p:cNvSpPr/>
          <p:nvPr/>
        </p:nvSpPr>
        <p:spPr>
          <a:xfrm>
            <a:off x="1422400" y="2313304"/>
            <a:ext cx="609600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sp>
        <p:nvSpPr>
          <p:cNvPr id="652" name="1"/>
          <p:cNvSpPr txBox="1"/>
          <p:nvPr/>
        </p:nvSpPr>
        <p:spPr>
          <a:xfrm>
            <a:off x="1043477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53" name="2"/>
          <p:cNvSpPr txBox="1"/>
          <p:nvPr/>
        </p:nvSpPr>
        <p:spPr>
          <a:xfrm>
            <a:off x="1558904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54" name="3"/>
          <p:cNvSpPr txBox="1"/>
          <p:nvPr/>
        </p:nvSpPr>
        <p:spPr>
          <a:xfrm>
            <a:off x="2271022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55" name="4"/>
          <p:cNvSpPr txBox="1"/>
          <p:nvPr/>
        </p:nvSpPr>
        <p:spPr>
          <a:xfrm>
            <a:off x="2786450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56" name="5"/>
          <p:cNvSpPr txBox="1"/>
          <p:nvPr/>
        </p:nvSpPr>
        <p:spPr>
          <a:xfrm>
            <a:off x="3498567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657" name="6"/>
          <p:cNvSpPr txBox="1"/>
          <p:nvPr/>
        </p:nvSpPr>
        <p:spPr>
          <a:xfrm>
            <a:off x="4013995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658" name="7"/>
          <p:cNvSpPr txBox="1"/>
          <p:nvPr/>
        </p:nvSpPr>
        <p:spPr>
          <a:xfrm>
            <a:off x="4726112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659" name="8"/>
          <p:cNvSpPr txBox="1"/>
          <p:nvPr/>
        </p:nvSpPr>
        <p:spPr>
          <a:xfrm>
            <a:off x="5241540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660" name="9"/>
          <p:cNvSpPr txBox="1"/>
          <p:nvPr/>
        </p:nvSpPr>
        <p:spPr>
          <a:xfrm>
            <a:off x="5953657" y="2750733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661" name="10"/>
          <p:cNvSpPr txBox="1"/>
          <p:nvPr/>
        </p:nvSpPr>
        <p:spPr>
          <a:xfrm>
            <a:off x="6469084" y="2750733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662" name="Rectangle"/>
          <p:cNvSpPr/>
          <p:nvPr/>
        </p:nvSpPr>
        <p:spPr>
          <a:xfrm>
            <a:off x="8128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3" name="16"/>
          <p:cNvSpPr txBox="1"/>
          <p:nvPr/>
        </p:nvSpPr>
        <p:spPr>
          <a:xfrm>
            <a:off x="8128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664" name="Rectangle"/>
          <p:cNvSpPr/>
          <p:nvPr/>
        </p:nvSpPr>
        <p:spPr>
          <a:xfrm>
            <a:off x="14224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5" name="10"/>
          <p:cNvSpPr txBox="1"/>
          <p:nvPr/>
        </p:nvSpPr>
        <p:spPr>
          <a:xfrm>
            <a:off x="14224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666" name="Rectangle"/>
          <p:cNvSpPr/>
          <p:nvPr/>
        </p:nvSpPr>
        <p:spPr>
          <a:xfrm>
            <a:off x="20320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7" name="14"/>
          <p:cNvSpPr txBox="1"/>
          <p:nvPr/>
        </p:nvSpPr>
        <p:spPr>
          <a:xfrm>
            <a:off x="20320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68" name="Rectangle"/>
          <p:cNvSpPr/>
          <p:nvPr/>
        </p:nvSpPr>
        <p:spPr>
          <a:xfrm>
            <a:off x="26416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9" name="7"/>
          <p:cNvSpPr txBox="1"/>
          <p:nvPr/>
        </p:nvSpPr>
        <p:spPr>
          <a:xfrm>
            <a:off x="26416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670" name="Rectangle"/>
          <p:cNvSpPr/>
          <p:nvPr/>
        </p:nvSpPr>
        <p:spPr>
          <a:xfrm>
            <a:off x="32512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1" name="8"/>
          <p:cNvSpPr txBox="1"/>
          <p:nvPr/>
        </p:nvSpPr>
        <p:spPr>
          <a:xfrm>
            <a:off x="32512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672" name="Rectangle"/>
          <p:cNvSpPr/>
          <p:nvPr/>
        </p:nvSpPr>
        <p:spPr>
          <a:xfrm>
            <a:off x="38608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3" name="9"/>
          <p:cNvSpPr txBox="1"/>
          <p:nvPr/>
        </p:nvSpPr>
        <p:spPr>
          <a:xfrm>
            <a:off x="38608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674" name="Rectangle"/>
          <p:cNvSpPr/>
          <p:nvPr/>
        </p:nvSpPr>
        <p:spPr>
          <a:xfrm>
            <a:off x="44704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5" name="3"/>
          <p:cNvSpPr txBox="1"/>
          <p:nvPr/>
        </p:nvSpPr>
        <p:spPr>
          <a:xfrm>
            <a:off x="44704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sp>
        <p:nvSpPr>
          <p:cNvPr id="676" name="Rectangle"/>
          <p:cNvSpPr/>
          <p:nvPr/>
        </p:nvSpPr>
        <p:spPr>
          <a:xfrm>
            <a:off x="50800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7" name="2"/>
          <p:cNvSpPr txBox="1"/>
          <p:nvPr/>
        </p:nvSpPr>
        <p:spPr>
          <a:xfrm>
            <a:off x="50800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sp>
        <p:nvSpPr>
          <p:cNvPr id="678" name="Rectangle"/>
          <p:cNvSpPr/>
          <p:nvPr/>
        </p:nvSpPr>
        <p:spPr>
          <a:xfrm>
            <a:off x="56896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9" name="4"/>
          <p:cNvSpPr txBox="1"/>
          <p:nvPr/>
        </p:nvSpPr>
        <p:spPr>
          <a:xfrm>
            <a:off x="56896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sp>
        <p:nvSpPr>
          <p:cNvPr id="680" name="Rectangle"/>
          <p:cNvSpPr/>
          <p:nvPr/>
        </p:nvSpPr>
        <p:spPr>
          <a:xfrm>
            <a:off x="62992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1" name="1"/>
          <p:cNvSpPr txBox="1"/>
          <p:nvPr/>
        </p:nvSpPr>
        <p:spPr>
          <a:xfrm>
            <a:off x="62992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682" name="1"/>
          <p:cNvSpPr txBox="1"/>
          <p:nvPr/>
        </p:nvSpPr>
        <p:spPr>
          <a:xfrm>
            <a:off x="1043477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83" name="2"/>
          <p:cNvSpPr txBox="1"/>
          <p:nvPr/>
        </p:nvSpPr>
        <p:spPr>
          <a:xfrm>
            <a:off x="1558904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84" name="3"/>
          <p:cNvSpPr txBox="1"/>
          <p:nvPr/>
        </p:nvSpPr>
        <p:spPr>
          <a:xfrm>
            <a:off x="2271022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85" name="4"/>
          <p:cNvSpPr txBox="1"/>
          <p:nvPr/>
        </p:nvSpPr>
        <p:spPr>
          <a:xfrm>
            <a:off x="2786450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86" name="5"/>
          <p:cNvSpPr txBox="1"/>
          <p:nvPr/>
        </p:nvSpPr>
        <p:spPr>
          <a:xfrm>
            <a:off x="3498567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687" name="6"/>
          <p:cNvSpPr txBox="1"/>
          <p:nvPr/>
        </p:nvSpPr>
        <p:spPr>
          <a:xfrm>
            <a:off x="4013995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688" name="7"/>
          <p:cNvSpPr txBox="1"/>
          <p:nvPr/>
        </p:nvSpPr>
        <p:spPr>
          <a:xfrm>
            <a:off x="4726112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689" name="8"/>
          <p:cNvSpPr txBox="1"/>
          <p:nvPr/>
        </p:nvSpPr>
        <p:spPr>
          <a:xfrm>
            <a:off x="5241540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690" name="9"/>
          <p:cNvSpPr txBox="1"/>
          <p:nvPr/>
        </p:nvSpPr>
        <p:spPr>
          <a:xfrm>
            <a:off x="5953657" y="4775837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691" name="10"/>
          <p:cNvSpPr txBox="1"/>
          <p:nvPr/>
        </p:nvSpPr>
        <p:spPr>
          <a:xfrm>
            <a:off x="6469084" y="4775837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692" name="Rounded Rectangle"/>
          <p:cNvSpPr/>
          <p:nvPr/>
        </p:nvSpPr>
        <p:spPr>
          <a:xfrm>
            <a:off x="7524860" y="1705630"/>
            <a:ext cx="1900346" cy="968654"/>
          </a:xfrm>
          <a:prstGeom prst="roundRect">
            <a:avLst>
              <a:gd name="adj" fmla="val 19666"/>
            </a:avLst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9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97" name="Heap Operations: Heapify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Operations: Heapify()</a:t>
            </a:r>
          </a:p>
        </p:txBody>
      </p:sp>
      <p:sp>
        <p:nvSpPr>
          <p:cNvPr id="698" name="Heapify(): maintain the heap property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565477"/>
          </a:xfrm>
          <a:prstGeom prst="rect">
            <a:avLst/>
          </a:prstGeom>
        </p:spPr>
        <p:txBody>
          <a:bodyPr/>
          <a:lstStyle/>
          <a:p>
            <a:pPr marL="261257" indent="-261257">
              <a:buClr>
                <a:srgbClr val="44546A"/>
              </a:buClr>
            </a:pPr>
            <a:r>
              <a:rPr sz="3200" b="1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sz="3200"/>
              <a:t>: maintain the heap property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Given: a node </a:t>
            </a:r>
            <a:r>
              <a:rPr sz="2800" i="1"/>
              <a:t>i</a:t>
            </a:r>
            <a:r>
              <a:rPr sz="2800"/>
              <a:t> in the heap with children </a:t>
            </a:r>
            <a:r>
              <a:rPr sz="2800" i="1"/>
              <a:t>l</a:t>
            </a:r>
            <a:r>
              <a:rPr sz="2800"/>
              <a:t> and </a:t>
            </a:r>
            <a:r>
              <a:rPr sz="2800" i="1"/>
              <a:t>r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Given: two subtrees rooted at </a:t>
            </a:r>
            <a:r>
              <a:rPr sz="2800" i="1"/>
              <a:t>l</a:t>
            </a:r>
            <a:r>
              <a:rPr sz="2800"/>
              <a:t> and </a:t>
            </a:r>
            <a:r>
              <a:rPr sz="2800" i="1"/>
              <a:t>r</a:t>
            </a:r>
            <a:r>
              <a:rPr sz="2800"/>
              <a:t>, assumed to be heaps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Problem: The subtree rooted at </a:t>
            </a:r>
            <a:r>
              <a:rPr sz="2800" i="1"/>
              <a:t>i </a:t>
            </a:r>
            <a:r>
              <a:rPr sz="2800"/>
              <a:t>may violate the heap property</a:t>
            </a:r>
            <a:endParaRPr>
              <a:solidFill>
                <a:srgbClr val="0000FF"/>
              </a:solidFill>
            </a:endParaRP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Action: let the value of the parent node “sift down” so subtree at </a:t>
            </a:r>
            <a:r>
              <a:rPr sz="2800" i="1"/>
              <a:t>i</a:t>
            </a:r>
            <a:r>
              <a:rPr sz="2800"/>
              <a:t> satisfies the heap property 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/>
              <a:t>Fix up the relationship between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/>
              <a:t>,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sz="2400"/>
              <a:t>, and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sz="2400"/>
              <a:t>recursively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70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03" name="Heap Operations: Heapify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Operations: Heapify()</a:t>
            </a:r>
          </a:p>
        </p:txBody>
      </p:sp>
      <p:sp>
        <p:nvSpPr>
          <p:cNvPr id="704" name="Heapify(A, i)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Heapify(A, i)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precondition: subtrees rooted at l and r are heaps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l = Left(i); r = Right(i);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 (l &lt;= A.heap_size &amp;&amp; A[l] &gt; A[i]) 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	largest = l;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	largest = i;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 (r &lt;= A.heap_size &amp;&amp; A[r] &gt; A[largest])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	largest = r;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 (largest != i) {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	Swap(A, i, largest);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	Heapify(A, largest);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r>
              <a:rPr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postcondition: subtree rooted at i is a heap</a:t>
            </a:r>
          </a:p>
        </p:txBody>
      </p:sp>
      <p:sp>
        <p:nvSpPr>
          <p:cNvPr id="705" name="Rectangle"/>
          <p:cNvSpPr/>
          <p:nvPr/>
        </p:nvSpPr>
        <p:spPr>
          <a:xfrm>
            <a:off x="905164" y="2590800"/>
            <a:ext cx="9347201" cy="19050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6" name="Among A[l], A[i], A[r],…"/>
          <p:cNvSpPr txBox="1"/>
          <p:nvPr/>
        </p:nvSpPr>
        <p:spPr>
          <a:xfrm>
            <a:off x="6985000" y="2971800"/>
            <a:ext cx="2324321" cy="698052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Among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A[l], A[i], A[r]</a:t>
            </a:r>
            <a:r>
              <a:t>,</a:t>
            </a:r>
          </a:p>
          <a:p>
            <a:r>
              <a:t>which one is largest?</a:t>
            </a:r>
          </a:p>
        </p:txBody>
      </p:sp>
      <p:sp>
        <p:nvSpPr>
          <p:cNvPr id="707" name="Rectangle"/>
          <p:cNvSpPr/>
          <p:nvPr/>
        </p:nvSpPr>
        <p:spPr>
          <a:xfrm>
            <a:off x="914400" y="4523509"/>
            <a:ext cx="9347200" cy="12954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8" name="If violation, fix it."/>
          <p:cNvSpPr txBox="1"/>
          <p:nvPr/>
        </p:nvSpPr>
        <p:spPr>
          <a:xfrm>
            <a:off x="7112000" y="4800601"/>
            <a:ext cx="2743200" cy="408941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If violation, fix 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C41D9-E913-DA4C-B3FD-F1F22FDF2C26}"/>
              </a:ext>
            </a:extLst>
          </p:cNvPr>
          <p:cNvSpPr/>
          <p:nvPr/>
        </p:nvSpPr>
        <p:spPr>
          <a:xfrm>
            <a:off x="399011" y="1828800"/>
            <a:ext cx="11355185" cy="452212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" grpId="2" animBg="1" advAuto="0"/>
      <p:bldP spid="706" grpId="1" animBg="1" advAuto="0"/>
      <p:bldP spid="707" grpId="4" animBg="1" advAuto="0"/>
      <p:bldP spid="708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7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13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71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71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795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6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7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8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9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0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1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3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752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7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758" name="Group"/>
          <p:cNvGrpSpPr/>
          <p:nvPr/>
        </p:nvGrpSpPr>
        <p:grpSpPr>
          <a:xfrm>
            <a:off x="5283199" y="5486400"/>
            <a:ext cx="609601" cy="457200"/>
            <a:chOff x="0" y="0"/>
            <a:chExt cx="609600" cy="457200"/>
          </a:xfrm>
        </p:grpSpPr>
        <p:sp>
          <p:nvSpPr>
            <p:cNvPr id="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773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777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778" name="Rectangle"/>
          <p:cNvSpPr/>
          <p:nvPr/>
        </p:nvSpPr>
        <p:spPr>
          <a:xfrm>
            <a:off x="40640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9" name="4"/>
          <p:cNvSpPr txBox="1"/>
          <p:nvPr/>
        </p:nvSpPr>
        <p:spPr>
          <a:xfrm>
            <a:off x="4252361" y="5440679"/>
            <a:ext cx="29080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900" i="1">
                <a:solidFill>
                  <a:srgbClr val="44546A"/>
                </a:solidFill>
              </a:defRPr>
            </a:lvl1pPr>
          </a:lstStyle>
          <a:p>
            <a:r>
              <a:t>4</a:t>
            </a:r>
          </a:p>
        </p:txBody>
      </p:sp>
      <p:grpSp>
        <p:nvGrpSpPr>
          <p:cNvPr id="782" name="Group"/>
          <p:cNvGrpSpPr/>
          <p:nvPr/>
        </p:nvGrpSpPr>
        <p:grpSpPr>
          <a:xfrm>
            <a:off x="3454400" y="2926079"/>
            <a:ext cx="609600" cy="548641"/>
            <a:chOff x="0" y="0"/>
            <a:chExt cx="609600" cy="548640"/>
          </a:xfrm>
        </p:grpSpPr>
        <p:sp>
          <p:nvSpPr>
            <p:cNvPr id="780" name="Oval"/>
            <p:cNvSpPr/>
            <p:nvPr/>
          </p:nvSpPr>
          <p:spPr>
            <a:xfrm>
              <a:off x="0" y="4571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1" name="4"/>
            <p:cNvSpPr txBox="1"/>
            <p:nvPr/>
          </p:nvSpPr>
          <p:spPr>
            <a:xfrm>
              <a:off x="188361" y="0"/>
              <a:ext cx="29080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9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783" name="Rectangle"/>
          <p:cNvSpPr/>
          <p:nvPr/>
        </p:nvSpPr>
        <p:spPr>
          <a:xfrm>
            <a:off x="2014737" y="2926646"/>
            <a:ext cx="3609153" cy="129394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94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784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785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786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787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788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789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790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791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792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793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onnection Line"/>
          <p:cNvSpPr/>
          <p:nvPr/>
        </p:nvSpPr>
        <p:spPr>
          <a:xfrm>
            <a:off x="2438400" y="3200399"/>
            <a:ext cx="12192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8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8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09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812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8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14</a:t>
              </a:r>
            </a:p>
          </p:txBody>
        </p:sp>
      </p:grpSp>
      <p:grpSp>
        <p:nvGrpSpPr>
          <p:cNvPr id="82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8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0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824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8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8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830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833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8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8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893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6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1" name="Connection Line"/>
          <p:cNvSpPr/>
          <p:nvPr/>
        </p:nvSpPr>
        <p:spPr>
          <a:xfrm>
            <a:off x="2494678" y="3041944"/>
            <a:ext cx="988309" cy="52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82" extrusionOk="0">
                <a:moveTo>
                  <a:pt x="21600" y="1932"/>
                </a:moveTo>
                <a:cubicBezTo>
                  <a:pt x="10414" y="-3318"/>
                  <a:pt x="3214" y="2132"/>
                  <a:pt x="0" y="1828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848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8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8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854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8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8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8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8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866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8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869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8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870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8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874" name="Rectangle"/>
          <p:cNvSpPr/>
          <p:nvPr/>
        </p:nvSpPr>
        <p:spPr>
          <a:xfrm>
            <a:off x="5283200" y="5486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3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75" name="14"/>
          <p:cNvSpPr txBox="1"/>
          <p:nvPr/>
        </p:nvSpPr>
        <p:spPr>
          <a:xfrm>
            <a:off x="5407193" y="5516879"/>
            <a:ext cx="36161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14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3454400" y="2926079"/>
            <a:ext cx="609600" cy="548641"/>
            <a:chOff x="0" y="0"/>
            <a:chExt cx="609600" cy="548640"/>
          </a:xfrm>
        </p:grpSpPr>
        <p:sp>
          <p:nvSpPr>
            <p:cNvPr id="876" name="Oval"/>
            <p:cNvSpPr/>
            <p:nvPr/>
          </p:nvSpPr>
          <p:spPr>
            <a:xfrm>
              <a:off x="0" y="4571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7" name="4"/>
            <p:cNvSpPr txBox="1"/>
            <p:nvPr/>
          </p:nvSpPr>
          <p:spPr>
            <a:xfrm>
              <a:off x="188361" y="0"/>
              <a:ext cx="29080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9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902" name="Connection Line"/>
          <p:cNvSpPr/>
          <p:nvPr/>
        </p:nvSpPr>
        <p:spPr>
          <a:xfrm>
            <a:off x="4368800" y="5221800"/>
            <a:ext cx="1219200" cy="23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0" name="sift down"/>
          <p:cNvSpPr txBox="1"/>
          <p:nvPr/>
        </p:nvSpPr>
        <p:spPr>
          <a:xfrm>
            <a:off x="2398990" y="2583319"/>
            <a:ext cx="9673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88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88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88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88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88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88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88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88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88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89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6" name="Overview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117" name="Sorting overview…"/>
          <p:cNvSpPr txBox="1">
            <a:spLocks noGrp="1"/>
          </p:cNvSpPr>
          <p:nvPr>
            <p:ph type="body" sz="quarter" idx="1"/>
          </p:nvPr>
        </p:nvSpPr>
        <p:spPr>
          <a:xfrm>
            <a:off x="2567490" y="1560109"/>
            <a:ext cx="5174384" cy="2382499"/>
          </a:xfrm>
          <a:prstGeom prst="rect">
            <a:avLst/>
          </a:prstGeom>
        </p:spPr>
        <p:txBody>
          <a:bodyPr/>
          <a:lstStyle/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Sorting overview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Heaps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Heapify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BuildHeap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Heapsort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dirty="0"/>
              <a:t>Priority Queues</a:t>
            </a:r>
          </a:p>
        </p:txBody>
      </p:sp>
      <p:sp>
        <p:nvSpPr>
          <p:cNvPr id="11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9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9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07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910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9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913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9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916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9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9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9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1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925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9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928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9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931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9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9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99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3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4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5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946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9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9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9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1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955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9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958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9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9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964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9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967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9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970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9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971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974" name="Group"/>
          <p:cNvGrpSpPr/>
          <p:nvPr/>
        </p:nvGrpSpPr>
        <p:grpSpPr>
          <a:xfrm>
            <a:off x="5283200" y="5486400"/>
            <a:ext cx="609600" cy="457200"/>
            <a:chOff x="0" y="0"/>
            <a:chExt cx="609600" cy="457200"/>
          </a:xfrm>
        </p:grpSpPr>
        <p:sp>
          <p:nvSpPr>
            <p:cNvPr id="9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3" name="4"/>
            <p:cNvSpPr txBox="1"/>
            <p:nvPr/>
          </p:nvSpPr>
          <p:spPr>
            <a:xfrm>
              <a:off x="17780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2133600" y="3542029"/>
            <a:ext cx="609600" cy="535941"/>
            <a:chOff x="0" y="0"/>
            <a:chExt cx="609600" cy="535940"/>
          </a:xfrm>
        </p:grpSpPr>
        <p:sp>
          <p:nvSpPr>
            <p:cNvPr id="975" name="Oval"/>
            <p:cNvSpPr/>
            <p:nvPr/>
          </p:nvSpPr>
          <p:spPr>
            <a:xfrm>
              <a:off x="0" y="3936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6" name="4"/>
            <p:cNvSpPr txBox="1"/>
            <p:nvPr/>
          </p:nvSpPr>
          <p:spPr>
            <a:xfrm>
              <a:off x="162614" y="-1"/>
              <a:ext cx="284372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978" name="sift down"/>
          <p:cNvSpPr txBox="1"/>
          <p:nvPr/>
        </p:nvSpPr>
        <p:spPr>
          <a:xfrm>
            <a:off x="2398990" y="2583319"/>
            <a:ext cx="9673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sp>
        <p:nvSpPr>
          <p:cNvPr id="1001" name="Connection Line"/>
          <p:cNvSpPr/>
          <p:nvPr/>
        </p:nvSpPr>
        <p:spPr>
          <a:xfrm>
            <a:off x="2438399" y="3041944"/>
            <a:ext cx="1320801" cy="768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04" extrusionOk="0">
                <a:moveTo>
                  <a:pt x="21600" y="3612"/>
                </a:moveTo>
                <a:cubicBezTo>
                  <a:pt x="9135" y="-4096"/>
                  <a:pt x="1935" y="535"/>
                  <a:pt x="0" y="17504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2" name="Connection Line"/>
          <p:cNvSpPr/>
          <p:nvPr/>
        </p:nvSpPr>
        <p:spPr>
          <a:xfrm>
            <a:off x="4368800" y="5221800"/>
            <a:ext cx="1219200" cy="23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91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98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98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98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98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98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98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98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98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98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99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onnection Line"/>
          <p:cNvSpPr/>
          <p:nvPr/>
        </p:nvSpPr>
        <p:spPr>
          <a:xfrm>
            <a:off x="2438399" y="3810000"/>
            <a:ext cx="60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0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008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101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0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014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0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0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020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0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023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0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026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0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0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0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0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8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0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096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7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8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9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0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1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2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3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4" name="Connection Line"/>
          <p:cNvSpPr/>
          <p:nvPr/>
        </p:nvSpPr>
        <p:spPr>
          <a:xfrm>
            <a:off x="2762251" y="3810325"/>
            <a:ext cx="378259" cy="370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82" h="21600" extrusionOk="0">
                <a:moveTo>
                  <a:pt x="0" y="0"/>
                </a:moveTo>
                <a:cubicBezTo>
                  <a:pt x="15052" y="1763"/>
                  <a:pt x="21600" y="8963"/>
                  <a:pt x="19644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050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10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10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10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10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10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10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10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071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10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072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073" name="Rectangle"/>
          <p:cNvSpPr/>
          <p:nvPr/>
        </p:nvSpPr>
        <p:spPr>
          <a:xfrm>
            <a:off x="83312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4" name="8"/>
          <p:cNvSpPr txBox="1"/>
          <p:nvPr/>
        </p:nvSpPr>
        <p:spPr>
          <a:xfrm>
            <a:off x="8519562" y="5516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8</a:t>
            </a:r>
          </a:p>
        </p:txBody>
      </p:sp>
      <p:grpSp>
        <p:nvGrpSpPr>
          <p:cNvPr id="1077" name="Group"/>
          <p:cNvGrpSpPr/>
          <p:nvPr/>
        </p:nvGrpSpPr>
        <p:grpSpPr>
          <a:xfrm>
            <a:off x="2133600" y="3542029"/>
            <a:ext cx="609600" cy="535941"/>
            <a:chOff x="0" y="0"/>
            <a:chExt cx="609600" cy="535940"/>
          </a:xfrm>
        </p:grpSpPr>
        <p:sp>
          <p:nvSpPr>
            <p:cNvPr id="1075" name="Oval"/>
            <p:cNvSpPr/>
            <p:nvPr/>
          </p:nvSpPr>
          <p:spPr>
            <a:xfrm>
              <a:off x="0" y="3936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6" name="4"/>
            <p:cNvSpPr txBox="1"/>
            <p:nvPr/>
          </p:nvSpPr>
          <p:spPr>
            <a:xfrm>
              <a:off x="162614" y="-1"/>
              <a:ext cx="284372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5283200" y="5486400"/>
            <a:ext cx="609600" cy="457200"/>
            <a:chOff x="0" y="0"/>
            <a:chExt cx="609600" cy="457200"/>
          </a:xfrm>
        </p:grpSpPr>
        <p:sp>
          <p:nvSpPr>
            <p:cNvPr id="10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9" name="4"/>
            <p:cNvSpPr txBox="1"/>
            <p:nvPr/>
          </p:nvSpPr>
          <p:spPr>
            <a:xfrm>
              <a:off x="17780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1105" name="Connection Line"/>
          <p:cNvSpPr/>
          <p:nvPr/>
        </p:nvSpPr>
        <p:spPr>
          <a:xfrm>
            <a:off x="5494890" y="4744784"/>
            <a:ext cx="3048001" cy="698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4650" y="-5400"/>
                  <a:pt x="1185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2" name="sift down"/>
          <p:cNvSpPr txBox="1"/>
          <p:nvPr/>
        </p:nvSpPr>
        <p:spPr>
          <a:xfrm>
            <a:off x="3039014" y="3689965"/>
            <a:ext cx="9673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grpSp>
        <p:nvGrpSpPr>
          <p:cNvPr id="1093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1083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1084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1085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1086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1087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1088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1089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1090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1091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1092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1094" name="Rectangle"/>
          <p:cNvSpPr/>
          <p:nvPr/>
        </p:nvSpPr>
        <p:spPr>
          <a:xfrm>
            <a:off x="7653952" y="5316489"/>
            <a:ext cx="1258542" cy="1214602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0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10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1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1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5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1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12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1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1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12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1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12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1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13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1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1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13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1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1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18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3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9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11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11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158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11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161" name="Group"/>
          <p:cNvGrpSpPr/>
          <p:nvPr/>
        </p:nvGrpSpPr>
        <p:grpSpPr>
          <a:xfrm>
            <a:off x="5283199" y="5486400"/>
            <a:ext cx="609601" cy="457200"/>
            <a:chOff x="0" y="0"/>
            <a:chExt cx="609600" cy="457200"/>
          </a:xfrm>
        </p:grpSpPr>
        <p:sp>
          <p:nvSpPr>
            <p:cNvPr id="11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164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11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11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11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11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11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177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178" name="Rectangle"/>
          <p:cNvSpPr/>
          <p:nvPr/>
        </p:nvSpPr>
        <p:spPr>
          <a:xfrm>
            <a:off x="83312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9" name="4"/>
          <p:cNvSpPr txBox="1"/>
          <p:nvPr/>
        </p:nvSpPr>
        <p:spPr>
          <a:xfrm>
            <a:off x="8519562" y="5516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4</a:t>
            </a:r>
          </a:p>
        </p:txBody>
      </p:sp>
      <p:sp>
        <p:nvSpPr>
          <p:cNvPr id="1180" name="✔︎"/>
          <p:cNvSpPr txBox="1"/>
          <p:nvPr/>
        </p:nvSpPr>
        <p:spPr>
          <a:xfrm>
            <a:off x="3095905" y="3883604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181" name="✔︎"/>
          <p:cNvSpPr txBox="1"/>
          <p:nvPr/>
        </p:nvSpPr>
        <p:spPr>
          <a:xfrm>
            <a:off x="8487210" y="5143808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195" name="Analyzing Heapify(): Sift (Percolating) dow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Analyzing Heapify(): Sift (Percolating) down</a:t>
            </a:r>
          </a:p>
        </p:txBody>
      </p:sp>
      <p:sp>
        <p:nvSpPr>
          <p:cNvPr id="1196" name="The running time of Heapify()?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1"/>
            <a:ext cx="10515600" cy="2939869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i="1"/>
              <a:t>running time of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i="1"/>
              <a:t>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Fixing up relationships between </a:t>
            </a:r>
            <a:r>
              <a:rPr i="1"/>
              <a:t>i</a:t>
            </a:r>
            <a:r>
              <a:t>, </a:t>
            </a:r>
            <a:r>
              <a:rPr i="1"/>
              <a:t>l</a:t>
            </a:r>
            <a:r>
              <a:t>, and </a:t>
            </a:r>
            <a:r>
              <a:rPr i="1"/>
              <a:t>r</a:t>
            </a:r>
            <a:r>
              <a:t> takes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(1) time</a:t>
            </a:r>
            <a:endParaRPr i="1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i="1"/>
              <a:t>How many times can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i="1"/>
              <a:t> recursively call itself?</a:t>
            </a:r>
          </a:p>
          <a:p>
            <a:endParaRPr i="1"/>
          </a:p>
          <a:p>
            <a:r>
              <a:rPr i="1"/>
              <a:t>T</a:t>
            </a:r>
            <a:r>
              <a:t>(</a:t>
            </a:r>
            <a:r>
              <a:rPr i="1"/>
              <a:t>n</a:t>
            </a:r>
            <a:r>
              <a:t>) = O(lg </a:t>
            </a:r>
            <a:r>
              <a:rPr i="1"/>
              <a:t>n</a:t>
            </a:r>
            <a:r>
              <a:t>), which is height of a complete binary tree with n leaves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9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201" name="Heap Operations: BuildHeap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Operations: BuildHeap()</a:t>
            </a:r>
          </a:p>
        </p:txBody>
      </p:sp>
      <p:sp>
        <p:nvSpPr>
          <p:cNvPr id="1202" name="We can build a heap in a bottom-up manner by running Heapify() on successive subarrays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1177847" cy="2137830"/>
          </a:xfrm>
          <a:prstGeom prst="rect">
            <a:avLst/>
          </a:prstGeom>
        </p:spPr>
        <p:txBody>
          <a:bodyPr/>
          <a:lstStyle/>
          <a:p>
            <a:pPr marL="237744" indent="-237744" defTabSz="832104">
              <a:spcBef>
                <a:spcPts val="900"/>
              </a:spcBef>
              <a:defRPr sz="2548"/>
            </a:pPr>
            <a:r>
              <a:rPr sz="2912"/>
              <a:t>We can build a heap in a bottom-up manner by running </a:t>
            </a:r>
            <a:r>
              <a:rPr sz="2912"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sz="2912"/>
              <a:t> on successive subarrays</a:t>
            </a:r>
          </a:p>
          <a:p>
            <a:pPr marL="693420" lvl="1" indent="-277368" defTabSz="832104">
              <a:spcBef>
                <a:spcPts val="400"/>
              </a:spcBef>
              <a:defRPr sz="1638"/>
            </a:pPr>
            <a:r>
              <a:rPr sz="2184" i="1">
                <a:solidFill>
                  <a:srgbClr val="0000FF"/>
                </a:solidFill>
              </a:rPr>
              <a:t>The nodes after n/2 are all leaves, which are single-node heap</a:t>
            </a:r>
            <a:endParaRPr sz="2002" i="1">
              <a:solidFill>
                <a:srgbClr val="0000FF"/>
              </a:solidFill>
            </a:endParaRPr>
          </a:p>
          <a:p>
            <a:pPr marL="693420" lvl="1" indent="-277368" defTabSz="832104">
              <a:spcBef>
                <a:spcPts val="400"/>
              </a:spcBef>
              <a:defRPr sz="1638"/>
            </a:pPr>
            <a:r>
              <a:rPr sz="2184" i="1">
                <a:solidFill>
                  <a:srgbClr val="0000FF"/>
                </a:solidFill>
              </a:rPr>
              <a:t>Iterate </a:t>
            </a:r>
            <a:r>
              <a:rPr sz="2184"/>
              <a:t>array from n/2 to 1, calling </a:t>
            </a:r>
            <a:r>
              <a:rPr sz="2184"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sz="2184"/>
              <a:t> on each node.</a:t>
            </a:r>
            <a:endParaRPr sz="1820"/>
          </a:p>
          <a:p>
            <a:pPr marL="1081735" lvl="2" indent="-249631" defTabSz="832104">
              <a:spcBef>
                <a:spcPts val="400"/>
              </a:spcBef>
              <a:defRPr sz="1820"/>
            </a:pPr>
            <a:r>
              <a:rPr sz="2184"/>
              <a:t>Order of processing guarantees that the children of node </a:t>
            </a:r>
            <a:r>
              <a:rPr sz="2184" i="1"/>
              <a:t>i</a:t>
            </a:r>
            <a:r>
              <a:rPr sz="2184"/>
              <a:t> are heaps when </a:t>
            </a:r>
            <a:r>
              <a:rPr sz="2184" i="1"/>
              <a:t>i</a:t>
            </a:r>
            <a:r>
              <a:rPr sz="2184"/>
              <a:t> is processed</a:t>
            </a:r>
          </a:p>
        </p:txBody>
      </p:sp>
      <p:sp>
        <p:nvSpPr>
          <p:cNvPr id="1203" name="BuildHeap(A){ // A is an unsorted array…"/>
          <p:cNvSpPr txBox="1"/>
          <p:nvPr/>
        </p:nvSpPr>
        <p:spPr>
          <a:xfrm>
            <a:off x="1478224" y="4087210"/>
            <a:ext cx="6800236" cy="2031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05739" indent="-205739" defTabSz="822959">
              <a:lnSpc>
                <a:spcPct val="90000"/>
              </a:lnSpc>
              <a:spcBef>
                <a:spcPts val="900"/>
              </a:spcBef>
              <a:buFont typeface="Arial"/>
              <a:defRPr sz="2520"/>
            </a:pP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BuildHeap(A){ // A is an unsorted array</a:t>
            </a:r>
          </a:p>
          <a:p>
            <a:pPr marL="205739" indent="-205739" defTabSz="822959">
              <a:lnSpc>
                <a:spcPct val="90000"/>
              </a:lnSpc>
              <a:spcBef>
                <a:spcPts val="900"/>
              </a:spcBef>
              <a:buFont typeface="Arial"/>
              <a:defRPr sz="2520"/>
            </a:pP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	A.heap_size = length(A);</a:t>
            </a:r>
          </a:p>
          <a:p>
            <a:pPr marL="205739" indent="-205739" defTabSz="822959">
              <a:lnSpc>
                <a:spcPct val="90000"/>
              </a:lnSpc>
              <a:spcBef>
                <a:spcPts val="900"/>
              </a:spcBef>
              <a:buFont typeface="Arial"/>
              <a:defRPr sz="2520"/>
            </a:pP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	for (i = </a:t>
            </a:r>
            <a:r>
              <a:rPr sz="2159">
                <a:latin typeface="Symbol"/>
                <a:ea typeface="Symbol"/>
                <a:cs typeface="Symbol"/>
                <a:sym typeface="Symbol"/>
              </a:rPr>
              <a:t>A.</a:t>
            </a: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length/2</a:t>
            </a:r>
            <a:r>
              <a:rPr sz="2159">
                <a:latin typeface="Symbol"/>
                <a:ea typeface="Symbol"/>
                <a:cs typeface="Symbol"/>
                <a:sym typeface="Symbol"/>
              </a:rPr>
              <a:t>  </a:t>
            </a: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downto 1)</a:t>
            </a:r>
          </a:p>
          <a:p>
            <a:pPr marL="205739" indent="-205739" defTabSz="822959">
              <a:lnSpc>
                <a:spcPct val="90000"/>
              </a:lnSpc>
              <a:spcBef>
                <a:spcPts val="900"/>
              </a:spcBef>
              <a:buFont typeface="Arial"/>
              <a:defRPr sz="2520"/>
            </a:pP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		Heapify(A, i); // make A a heap </a:t>
            </a:r>
          </a:p>
          <a:p>
            <a:pPr marL="205739" indent="-205739" defTabSz="822959">
              <a:lnSpc>
                <a:spcPct val="90000"/>
              </a:lnSpc>
              <a:spcBef>
                <a:spcPts val="900"/>
              </a:spcBef>
              <a:buFont typeface="Arial"/>
              <a:defRPr sz="2520"/>
            </a:pPr>
            <a:r>
              <a:rPr sz="2159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04" name="Rectangle"/>
          <p:cNvSpPr/>
          <p:nvPr/>
        </p:nvSpPr>
        <p:spPr>
          <a:xfrm>
            <a:off x="1236837" y="4093560"/>
            <a:ext cx="7094780" cy="1926249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209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1210" name="Work through example A = {4, 1, 3, 2, 16, 9, 10, 14, 8, 7}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7436760" cy="1066801"/>
          </a:xfrm>
          <a:prstGeom prst="rect">
            <a:avLst/>
          </a:prstGeom>
        </p:spPr>
        <p:txBody>
          <a:bodyPr/>
          <a:lstStyle/>
          <a:p>
            <a:r>
              <a:t>Work through example</a:t>
            </a:r>
            <a:br/>
            <a:r>
              <a:t>A = {4, 1, 3, 2, 16, 9, 10, 14, 8, 7}</a:t>
            </a:r>
          </a:p>
        </p:txBody>
      </p:sp>
      <p:grpSp>
        <p:nvGrpSpPr>
          <p:cNvPr id="1213" name="Group"/>
          <p:cNvGrpSpPr/>
          <p:nvPr/>
        </p:nvGrpSpPr>
        <p:grpSpPr>
          <a:xfrm>
            <a:off x="5791200" y="3276600"/>
            <a:ext cx="609600" cy="457200"/>
            <a:chOff x="0" y="0"/>
            <a:chExt cx="609600" cy="457200"/>
          </a:xfrm>
        </p:grpSpPr>
        <p:sp>
          <p:nvSpPr>
            <p:cNvPr id="12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3352800" y="3886200"/>
            <a:ext cx="609600" cy="457200"/>
            <a:chOff x="0" y="0"/>
            <a:chExt cx="609600" cy="457200"/>
          </a:xfrm>
        </p:grpSpPr>
        <p:sp>
          <p:nvSpPr>
            <p:cNvPr id="12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229600" y="3886200"/>
            <a:ext cx="609600" cy="457200"/>
            <a:chOff x="0" y="0"/>
            <a:chExt cx="609600" cy="457200"/>
          </a:xfrm>
        </p:grpSpPr>
        <p:sp>
          <p:nvSpPr>
            <p:cNvPr id="12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222" name="Group"/>
          <p:cNvGrpSpPr/>
          <p:nvPr/>
        </p:nvGrpSpPr>
        <p:grpSpPr>
          <a:xfrm>
            <a:off x="2133600" y="4495800"/>
            <a:ext cx="609600" cy="457200"/>
            <a:chOff x="0" y="0"/>
            <a:chExt cx="609600" cy="457200"/>
          </a:xfrm>
        </p:grpSpPr>
        <p:sp>
          <p:nvSpPr>
            <p:cNvPr id="12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225" name="Group"/>
          <p:cNvGrpSpPr/>
          <p:nvPr/>
        </p:nvGrpSpPr>
        <p:grpSpPr>
          <a:xfrm>
            <a:off x="4572000" y="4495800"/>
            <a:ext cx="609600" cy="457200"/>
            <a:chOff x="0" y="0"/>
            <a:chExt cx="609600" cy="457200"/>
          </a:xfrm>
        </p:grpSpPr>
        <p:sp>
          <p:nvSpPr>
            <p:cNvPr id="12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277" name="Connection Line"/>
          <p:cNvSpPr/>
          <p:nvPr/>
        </p:nvSpPr>
        <p:spPr>
          <a:xfrm>
            <a:off x="3965612" y="3582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78" name="Connection Line"/>
          <p:cNvSpPr/>
          <p:nvPr/>
        </p:nvSpPr>
        <p:spPr>
          <a:xfrm>
            <a:off x="2709765" y="4250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1828799" y="492244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2635357" y="4921357"/>
            <a:ext cx="412643" cy="412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1" name="Connection Line"/>
          <p:cNvSpPr/>
          <p:nvPr/>
        </p:nvSpPr>
        <p:spPr>
          <a:xfrm>
            <a:off x="3928965" y="4250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2" name="Connection Line"/>
          <p:cNvSpPr/>
          <p:nvPr/>
        </p:nvSpPr>
        <p:spPr>
          <a:xfrm>
            <a:off x="4267200" y="4922440"/>
            <a:ext cx="411560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3" name="Connection Line"/>
          <p:cNvSpPr/>
          <p:nvPr/>
        </p:nvSpPr>
        <p:spPr>
          <a:xfrm>
            <a:off x="6404012" y="3582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4" name="Connection Line"/>
          <p:cNvSpPr/>
          <p:nvPr/>
        </p:nvSpPr>
        <p:spPr>
          <a:xfrm>
            <a:off x="8805765" y="4250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5" name="Connection Line"/>
          <p:cNvSpPr/>
          <p:nvPr/>
        </p:nvSpPr>
        <p:spPr>
          <a:xfrm>
            <a:off x="7315199" y="4250482"/>
            <a:ext cx="947836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23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2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4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2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2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2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2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250" name="Rectangle"/>
          <p:cNvSpPr/>
          <p:nvPr/>
        </p:nvSpPr>
        <p:spPr>
          <a:xfrm>
            <a:off x="6502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1" name="9"/>
          <p:cNvSpPr txBox="1"/>
          <p:nvPr/>
        </p:nvSpPr>
        <p:spPr>
          <a:xfrm>
            <a:off x="67310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1252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3" name="10"/>
          <p:cNvSpPr txBox="1"/>
          <p:nvPr/>
        </p:nvSpPr>
        <p:spPr>
          <a:xfrm>
            <a:off x="7112000" y="60502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1254" name="Rectangle"/>
          <p:cNvSpPr/>
          <p:nvPr/>
        </p:nvSpPr>
        <p:spPr>
          <a:xfrm>
            <a:off x="7721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5" name="14"/>
          <p:cNvSpPr txBox="1"/>
          <p:nvPr/>
        </p:nvSpPr>
        <p:spPr>
          <a:xfrm>
            <a:off x="7861300" y="6019800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1256" name="Rectangle"/>
          <p:cNvSpPr/>
          <p:nvPr/>
        </p:nvSpPr>
        <p:spPr>
          <a:xfrm>
            <a:off x="8331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7" name="8"/>
          <p:cNvSpPr txBox="1"/>
          <p:nvPr/>
        </p:nvSpPr>
        <p:spPr>
          <a:xfrm>
            <a:off x="8455893" y="6019800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1258" name="Rectangle"/>
          <p:cNvSpPr/>
          <p:nvPr/>
        </p:nvSpPr>
        <p:spPr>
          <a:xfrm>
            <a:off x="8940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9" name="7"/>
          <p:cNvSpPr txBox="1"/>
          <p:nvPr/>
        </p:nvSpPr>
        <p:spPr>
          <a:xfrm>
            <a:off x="91059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126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271" name="Group"/>
          <p:cNvGrpSpPr/>
          <p:nvPr/>
        </p:nvGrpSpPr>
        <p:grpSpPr>
          <a:xfrm>
            <a:off x="1537217" y="4648200"/>
            <a:ext cx="8534401" cy="1066800"/>
            <a:chOff x="0" y="0"/>
            <a:chExt cx="8534400" cy="1066800"/>
          </a:xfrm>
        </p:grpSpPr>
        <p:sp>
          <p:nvSpPr>
            <p:cNvPr id="1261" name="Oval"/>
            <p:cNvSpPr/>
            <p:nvPr/>
          </p:nvSpPr>
          <p:spPr>
            <a:xfrm>
              <a:off x="54864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2" name="9"/>
            <p:cNvSpPr/>
            <p:nvPr/>
          </p:nvSpPr>
          <p:spPr>
            <a:xfrm>
              <a:off x="55756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  <p:sp>
          <p:nvSpPr>
            <p:cNvPr id="1263" name="Oval"/>
            <p:cNvSpPr/>
            <p:nvPr/>
          </p:nvSpPr>
          <p:spPr>
            <a:xfrm>
              <a:off x="79248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4" name="10"/>
            <p:cNvSpPr/>
            <p:nvPr/>
          </p:nvSpPr>
          <p:spPr>
            <a:xfrm>
              <a:off x="8014074" y="27304"/>
              <a:ext cx="367964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  <p:sp>
          <p:nvSpPr>
            <p:cNvPr id="1265" name="Oval"/>
            <p:cNvSpPr/>
            <p:nvPr/>
          </p:nvSpPr>
          <p:spPr>
            <a:xfrm>
              <a:off x="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6" name="14"/>
            <p:cNvSpPr/>
            <p:nvPr/>
          </p:nvSpPr>
          <p:spPr>
            <a:xfrm>
              <a:off x="89274" y="6369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  <p:sp>
          <p:nvSpPr>
            <p:cNvPr id="1267" name="Oval"/>
            <p:cNvSpPr/>
            <p:nvPr/>
          </p:nvSpPr>
          <p:spPr>
            <a:xfrm>
              <a:off x="12192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8" name="8"/>
            <p:cNvSpPr/>
            <p:nvPr/>
          </p:nvSpPr>
          <p:spPr>
            <a:xfrm>
              <a:off x="1308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  <p:sp>
          <p:nvSpPr>
            <p:cNvPr id="1269" name="Oval"/>
            <p:cNvSpPr/>
            <p:nvPr/>
          </p:nvSpPr>
          <p:spPr>
            <a:xfrm>
              <a:off x="24384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0" name="7"/>
            <p:cNvSpPr/>
            <p:nvPr/>
          </p:nvSpPr>
          <p:spPr>
            <a:xfrm>
              <a:off x="25276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272" name="✔︎"/>
          <p:cNvSpPr txBox="1"/>
          <p:nvPr/>
        </p:nvSpPr>
        <p:spPr>
          <a:xfrm>
            <a:off x="1488763" y="5021579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3" name="✔︎"/>
          <p:cNvSpPr txBox="1"/>
          <p:nvPr/>
        </p:nvSpPr>
        <p:spPr>
          <a:xfrm>
            <a:off x="3152973" y="5017452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4" name="✔︎"/>
          <p:cNvSpPr txBox="1"/>
          <p:nvPr/>
        </p:nvSpPr>
        <p:spPr>
          <a:xfrm>
            <a:off x="4016817" y="5021579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5" name="✔︎"/>
          <p:cNvSpPr txBox="1"/>
          <p:nvPr/>
        </p:nvSpPr>
        <p:spPr>
          <a:xfrm>
            <a:off x="7010400" y="4399491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6" name="✔︎"/>
          <p:cNvSpPr txBox="1"/>
          <p:nvPr/>
        </p:nvSpPr>
        <p:spPr>
          <a:xfrm>
            <a:off x="9833410" y="4285111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129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0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94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97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00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3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3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12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1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315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3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361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3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5" name="Connection Line"/>
          <p:cNvSpPr/>
          <p:nvPr/>
        </p:nvSpPr>
        <p:spPr>
          <a:xfrm>
            <a:off x="3928965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6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32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33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33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3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33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00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34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4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3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4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3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5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3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35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3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35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358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3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359" name="✔︎"/>
          <p:cNvSpPr txBox="1"/>
          <p:nvPr/>
        </p:nvSpPr>
        <p:spPr>
          <a:xfrm>
            <a:off x="5058647" y="3456921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360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137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3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37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3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38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3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8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3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38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3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9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3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9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3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9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3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0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3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447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48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49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0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1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2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3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4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5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4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4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4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4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4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4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419" name="2"/>
          <p:cNvSpPr txBox="1"/>
          <p:nvPr/>
        </p:nvSpPr>
        <p:spPr>
          <a:xfrm>
            <a:off x="54610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grpSp>
        <p:nvGrpSpPr>
          <p:cNvPr id="142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4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42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4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42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4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43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4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43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4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3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4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43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441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4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0" name="2"/>
            <p:cNvSpPr txBox="1"/>
            <p:nvPr/>
          </p:nvSpPr>
          <p:spPr>
            <a:xfrm>
              <a:off x="1781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1456" name="Connection Line"/>
          <p:cNvSpPr/>
          <p:nvPr/>
        </p:nvSpPr>
        <p:spPr>
          <a:xfrm>
            <a:off x="1566122" y="3495284"/>
            <a:ext cx="576878" cy="653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16" h="17761" extrusionOk="0">
                <a:moveTo>
                  <a:pt x="421" y="17761"/>
                </a:moveTo>
                <a:cubicBezTo>
                  <a:pt x="-1784" y="1100"/>
                  <a:pt x="4681" y="-3839"/>
                  <a:pt x="19816" y="294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57" name="Connection Line"/>
          <p:cNvSpPr/>
          <p:nvPr/>
        </p:nvSpPr>
        <p:spPr>
          <a:xfrm>
            <a:off x="5563743" y="5585442"/>
            <a:ext cx="2348624" cy="39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444" name="Heapfify(A,4)"/>
          <p:cNvSpPr txBox="1"/>
          <p:nvPr/>
        </p:nvSpPr>
        <p:spPr>
          <a:xfrm>
            <a:off x="1773362" y="226220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Heapfify(A,4)</a:t>
            </a:r>
          </a:p>
        </p:txBody>
      </p:sp>
      <p:sp>
        <p:nvSpPr>
          <p:cNvPr id="1445" name="Line"/>
          <p:cNvSpPr/>
          <p:nvPr/>
        </p:nvSpPr>
        <p:spPr>
          <a:xfrm>
            <a:off x="2438399" y="2691254"/>
            <a:ext cx="1" cy="8319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6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6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1464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4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467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4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470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4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473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4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476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4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479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4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482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4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485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4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88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4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53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3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4" name="Connection Line"/>
          <p:cNvSpPr/>
          <p:nvPr/>
        </p:nvSpPr>
        <p:spPr>
          <a:xfrm>
            <a:off x="1828799" y="400804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4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50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4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0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5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50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5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507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08" name="14"/>
          <p:cNvSpPr/>
          <p:nvPr/>
        </p:nvSpPr>
        <p:spPr>
          <a:xfrm>
            <a:off x="52832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151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5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1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5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51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5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1518" name="Rectangle"/>
          <p:cNvSpPr/>
          <p:nvPr/>
        </p:nvSpPr>
        <p:spPr>
          <a:xfrm>
            <a:off x="7721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19" name="2"/>
          <p:cNvSpPr/>
          <p:nvPr/>
        </p:nvSpPr>
        <p:spPr>
          <a:xfrm>
            <a:off x="77216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grpSp>
        <p:nvGrpSpPr>
          <p:cNvPr id="152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5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52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5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52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541" name="Connection Line"/>
          <p:cNvSpPr/>
          <p:nvPr/>
        </p:nvSpPr>
        <p:spPr>
          <a:xfrm>
            <a:off x="5563743" y="5585442"/>
            <a:ext cx="2348624" cy="39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30" name="Group"/>
          <p:cNvGrpSpPr/>
          <p:nvPr/>
        </p:nvGrpSpPr>
        <p:grpSpPr>
          <a:xfrm>
            <a:off x="1527175" y="4336658"/>
            <a:ext cx="609600" cy="457201"/>
            <a:chOff x="0" y="0"/>
            <a:chExt cx="609600" cy="457200"/>
          </a:xfrm>
        </p:grpSpPr>
        <p:sp>
          <p:nvSpPr>
            <p:cNvPr id="1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9" name="2"/>
            <p:cNvSpPr txBox="1"/>
            <p:nvPr/>
          </p:nvSpPr>
          <p:spPr>
            <a:xfrm>
              <a:off x="1908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1531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4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grpSp>
        <p:nvGrpSpPr>
          <p:cNvPr id="1548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5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51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5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554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5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557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5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6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5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563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5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566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5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5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569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5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19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0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1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2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3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4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5" name="Connection Line"/>
          <p:cNvSpPr/>
          <p:nvPr/>
        </p:nvSpPr>
        <p:spPr>
          <a:xfrm>
            <a:off x="6404012" y="2667803"/>
            <a:ext cx="2130388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6" name="Connection Line"/>
          <p:cNvSpPr/>
          <p:nvPr/>
        </p:nvSpPr>
        <p:spPr>
          <a:xfrm>
            <a:off x="85344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7" name="Connection Line"/>
          <p:cNvSpPr/>
          <p:nvPr/>
        </p:nvSpPr>
        <p:spPr>
          <a:xfrm>
            <a:off x="7586565" y="3200399"/>
            <a:ext cx="947835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58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5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8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5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585" name="Rectangle"/>
          <p:cNvSpPr/>
          <p:nvPr/>
        </p:nvSpPr>
        <p:spPr>
          <a:xfrm>
            <a:off x="4673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6" name="3"/>
          <p:cNvSpPr/>
          <p:nvPr/>
        </p:nvSpPr>
        <p:spPr>
          <a:xfrm>
            <a:off x="46736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5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5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5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sp>
        <p:nvSpPr>
          <p:cNvPr id="1596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7" name="10"/>
          <p:cNvSpPr/>
          <p:nvPr/>
        </p:nvSpPr>
        <p:spPr>
          <a:xfrm>
            <a:off x="7112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grpSp>
        <p:nvGrpSpPr>
          <p:cNvPr id="160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5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0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6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0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6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0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610" name="Group"/>
          <p:cNvGrpSpPr/>
          <p:nvPr/>
        </p:nvGrpSpPr>
        <p:grpSpPr>
          <a:xfrm>
            <a:off x="8162881" y="2971800"/>
            <a:ext cx="609601" cy="457200"/>
            <a:chOff x="0" y="0"/>
            <a:chExt cx="609600" cy="457200"/>
          </a:xfrm>
        </p:grpSpPr>
        <p:sp>
          <p:nvSpPr>
            <p:cNvPr id="16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9" name="3"/>
            <p:cNvSpPr txBox="1"/>
            <p:nvPr/>
          </p:nvSpPr>
          <p:spPr>
            <a:xfrm>
              <a:off x="1908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628" name="Connection Line"/>
          <p:cNvSpPr/>
          <p:nvPr/>
        </p:nvSpPr>
        <p:spPr>
          <a:xfrm>
            <a:off x="8816064" y="2970007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29" name="Connection Line"/>
          <p:cNvSpPr/>
          <p:nvPr/>
        </p:nvSpPr>
        <p:spPr>
          <a:xfrm>
            <a:off x="4942259" y="5576432"/>
            <a:ext cx="2348624" cy="3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615" name="Group"/>
          <p:cNvGrpSpPr/>
          <p:nvPr/>
        </p:nvGrpSpPr>
        <p:grpSpPr>
          <a:xfrm>
            <a:off x="9536957" y="3581400"/>
            <a:ext cx="609601" cy="457200"/>
            <a:chOff x="0" y="0"/>
            <a:chExt cx="609600" cy="457200"/>
          </a:xfrm>
        </p:grpSpPr>
        <p:sp>
          <p:nvSpPr>
            <p:cNvPr id="16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4" name="10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1616" name="Heapfify(A,3)"/>
          <p:cNvSpPr txBox="1"/>
          <p:nvPr/>
        </p:nvSpPr>
        <p:spPr>
          <a:xfrm>
            <a:off x="7970963" y="1670231"/>
            <a:ext cx="13300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Heapfify(A,3)</a:t>
            </a:r>
          </a:p>
        </p:txBody>
      </p:sp>
      <p:sp>
        <p:nvSpPr>
          <p:cNvPr id="1617" name="Line"/>
          <p:cNvSpPr/>
          <p:nvPr/>
        </p:nvSpPr>
        <p:spPr>
          <a:xfrm>
            <a:off x="8636000" y="2099276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8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3" name="Analyzing sor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Analyzing sorts</a:t>
            </a:r>
          </a:p>
        </p:txBody>
      </p:sp>
      <p:sp>
        <p:nvSpPr>
          <p:cNvPr id="124" name="Running time?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rPr dirty="0"/>
              <a:t>Running time?</a:t>
            </a:r>
          </a:p>
          <a:p>
            <a:pPr marL="685800" lvl="1" indent="-228600"/>
            <a:r>
              <a:rPr dirty="0"/>
              <a:t>O(n</a:t>
            </a:r>
            <a:r>
              <a:rPr sz="3100" baseline="31999" dirty="0"/>
              <a:t>2</a:t>
            </a:r>
            <a:r>
              <a:rPr sz="3100" dirty="0"/>
              <a:t>), O(nlogn), O(n)?</a:t>
            </a:r>
          </a:p>
          <a:p>
            <a:r>
              <a:rPr dirty="0"/>
              <a:t>Space – is it in-place?</a:t>
            </a:r>
          </a:p>
          <a:p>
            <a:pPr marL="685800" lvl="1" indent="-228600"/>
            <a:r>
              <a:rPr dirty="0"/>
              <a:t> Using  a small, constant amount of extra storage space.</a:t>
            </a:r>
          </a:p>
          <a:p>
            <a:r>
              <a:rPr dirty="0"/>
              <a:t>Stable?</a:t>
            </a:r>
          </a:p>
          <a:p>
            <a:pPr marL="685800" lvl="1" indent="-228600"/>
            <a:r>
              <a:rPr dirty="0"/>
              <a:t>the initial order of equal items is preserved</a:t>
            </a:r>
          </a:p>
        </p:txBody>
      </p:sp>
      <p:sp>
        <p:nvSpPr>
          <p:cNvPr id="1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3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6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163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6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63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6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64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6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64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6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64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6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651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6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54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6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57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6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04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5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6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7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8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9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0" name="Connection Line"/>
          <p:cNvSpPr/>
          <p:nvPr/>
        </p:nvSpPr>
        <p:spPr>
          <a:xfrm>
            <a:off x="6404012" y="2667803"/>
            <a:ext cx="2130388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1" name="Connection Line"/>
          <p:cNvSpPr/>
          <p:nvPr/>
        </p:nvSpPr>
        <p:spPr>
          <a:xfrm>
            <a:off x="85344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2" name="Connection Line"/>
          <p:cNvSpPr/>
          <p:nvPr/>
        </p:nvSpPr>
        <p:spPr>
          <a:xfrm>
            <a:off x="7586565" y="3200399"/>
            <a:ext cx="947835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66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6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67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6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673" name="Rectangle"/>
          <p:cNvSpPr/>
          <p:nvPr/>
        </p:nvSpPr>
        <p:spPr>
          <a:xfrm>
            <a:off x="4673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74" name="10"/>
          <p:cNvSpPr/>
          <p:nvPr/>
        </p:nvSpPr>
        <p:spPr>
          <a:xfrm>
            <a:off x="46736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grpSp>
        <p:nvGrpSpPr>
          <p:cNvPr id="167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6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68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6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68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6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sp>
        <p:nvSpPr>
          <p:cNvPr id="1684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5" name="3"/>
          <p:cNvSpPr/>
          <p:nvPr/>
        </p:nvSpPr>
        <p:spPr>
          <a:xfrm>
            <a:off x="72390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grpSp>
        <p:nvGrpSpPr>
          <p:cNvPr id="168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9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9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9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713" name="Connection Line"/>
          <p:cNvSpPr/>
          <p:nvPr/>
        </p:nvSpPr>
        <p:spPr>
          <a:xfrm>
            <a:off x="8816064" y="2970007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14" name="Connection Line"/>
          <p:cNvSpPr/>
          <p:nvPr/>
        </p:nvSpPr>
        <p:spPr>
          <a:xfrm>
            <a:off x="4942259" y="5576432"/>
            <a:ext cx="2348624" cy="3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702" name="Group"/>
          <p:cNvGrpSpPr/>
          <p:nvPr/>
        </p:nvGrpSpPr>
        <p:grpSpPr>
          <a:xfrm>
            <a:off x="8229600" y="2971800"/>
            <a:ext cx="1828800" cy="1066800"/>
            <a:chOff x="0" y="0"/>
            <a:chExt cx="1828800" cy="1066800"/>
          </a:xfrm>
        </p:grpSpPr>
        <p:sp>
          <p:nvSpPr>
            <p:cNvPr id="16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9" name="10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  <p:sp>
          <p:nvSpPr>
            <p:cNvPr id="1700" name="Oval"/>
            <p:cNvSpPr/>
            <p:nvPr/>
          </p:nvSpPr>
          <p:spPr>
            <a:xfrm>
              <a:off x="12192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1" name="3"/>
            <p:cNvSpPr/>
            <p:nvPr/>
          </p:nvSpPr>
          <p:spPr>
            <a:xfrm>
              <a:off x="1308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703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1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7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172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7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0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724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7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727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7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7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733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7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736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7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739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7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742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7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92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3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6" name="Connection Line"/>
          <p:cNvSpPr/>
          <p:nvPr/>
        </p:nvSpPr>
        <p:spPr>
          <a:xfrm>
            <a:off x="36576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7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75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7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75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6" name="1"/>
          <p:cNvSpPr/>
          <p:nvPr/>
        </p:nvSpPr>
        <p:spPr>
          <a:xfrm>
            <a:off x="42291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grpSp>
        <p:nvGrpSpPr>
          <p:cNvPr id="175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7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76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7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763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4" name="16"/>
          <p:cNvSpPr/>
          <p:nvPr/>
        </p:nvSpPr>
        <p:spPr>
          <a:xfrm>
            <a:off x="5969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76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77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77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77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77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8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783" name="Group"/>
          <p:cNvGrpSpPr/>
          <p:nvPr/>
        </p:nvGrpSpPr>
        <p:grpSpPr>
          <a:xfrm>
            <a:off x="3350324" y="2971800"/>
            <a:ext cx="609601" cy="457200"/>
            <a:chOff x="0" y="0"/>
            <a:chExt cx="609600" cy="457200"/>
          </a:xfrm>
        </p:grpSpPr>
        <p:sp>
          <p:nvSpPr>
            <p:cNvPr id="17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2" name="1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786" name="Group"/>
          <p:cNvGrpSpPr/>
          <p:nvPr/>
        </p:nvGrpSpPr>
        <p:grpSpPr>
          <a:xfrm>
            <a:off x="4508500" y="3581400"/>
            <a:ext cx="609600" cy="457200"/>
            <a:chOff x="0" y="0"/>
            <a:chExt cx="609600" cy="457200"/>
          </a:xfrm>
        </p:grpSpPr>
        <p:sp>
          <p:nvSpPr>
            <p:cNvPr id="17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5" name="16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801" name="Connection Line"/>
          <p:cNvSpPr/>
          <p:nvPr/>
        </p:nvSpPr>
        <p:spPr>
          <a:xfrm>
            <a:off x="3782926" y="2923201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2" name="Connection Line"/>
          <p:cNvSpPr/>
          <p:nvPr/>
        </p:nvSpPr>
        <p:spPr>
          <a:xfrm>
            <a:off x="4321973" y="5451353"/>
            <a:ext cx="1936577" cy="49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6209"/>
                </a:moveTo>
                <a:cubicBezTo>
                  <a:pt x="6021" y="-4906"/>
                  <a:pt x="13221" y="-5391"/>
                  <a:pt x="21600" y="1475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9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790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1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grpSp>
        <p:nvGrpSpPr>
          <p:cNvPr id="180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8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81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81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81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8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82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8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82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8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82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8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83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880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1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2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3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4" name="Connection Line"/>
          <p:cNvSpPr/>
          <p:nvPr/>
        </p:nvSpPr>
        <p:spPr>
          <a:xfrm>
            <a:off x="36576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5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6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7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8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84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843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44" name="1"/>
          <p:cNvSpPr/>
          <p:nvPr/>
        </p:nvSpPr>
        <p:spPr>
          <a:xfrm>
            <a:off x="42291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grpSp>
        <p:nvGrpSpPr>
          <p:cNvPr id="184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8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85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8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851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52" name="16"/>
          <p:cNvSpPr/>
          <p:nvPr/>
        </p:nvSpPr>
        <p:spPr>
          <a:xfrm>
            <a:off x="5969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85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8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85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8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86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8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86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8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86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8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86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87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8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0" name="1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874" name="Group"/>
          <p:cNvGrpSpPr/>
          <p:nvPr/>
        </p:nvGrpSpPr>
        <p:grpSpPr>
          <a:xfrm>
            <a:off x="3454400" y="2980902"/>
            <a:ext cx="609600" cy="457201"/>
            <a:chOff x="0" y="0"/>
            <a:chExt cx="609600" cy="457200"/>
          </a:xfrm>
        </p:grpSpPr>
        <p:sp>
          <p:nvSpPr>
            <p:cNvPr id="18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3" name="16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889" name="Connection Line"/>
          <p:cNvSpPr/>
          <p:nvPr/>
        </p:nvSpPr>
        <p:spPr>
          <a:xfrm>
            <a:off x="3782926" y="2923201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90" name="Connection Line"/>
          <p:cNvSpPr/>
          <p:nvPr/>
        </p:nvSpPr>
        <p:spPr>
          <a:xfrm>
            <a:off x="4321973" y="5451353"/>
            <a:ext cx="1936577" cy="49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6209"/>
                </a:moveTo>
                <a:cubicBezTo>
                  <a:pt x="6021" y="-4906"/>
                  <a:pt x="13221" y="-5391"/>
                  <a:pt x="21600" y="1475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77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878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9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grpSp>
        <p:nvGrpSpPr>
          <p:cNvPr id="189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8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89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8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90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9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0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9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90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9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91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9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91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9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91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9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92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9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968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69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0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1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2" name="Connection Line"/>
          <p:cNvSpPr/>
          <p:nvPr/>
        </p:nvSpPr>
        <p:spPr>
          <a:xfrm>
            <a:off x="3928965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3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4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5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6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93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9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933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4" name="16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93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9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4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9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941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2" name="7"/>
          <p:cNvSpPr/>
          <p:nvPr/>
        </p:nvSpPr>
        <p:spPr>
          <a:xfrm>
            <a:off x="58928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grpSp>
        <p:nvGrpSpPr>
          <p:cNvPr id="194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9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9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95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9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95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9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1955" name="Rectangle"/>
          <p:cNvSpPr/>
          <p:nvPr/>
        </p:nvSpPr>
        <p:spPr>
          <a:xfrm>
            <a:off x="8940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56" name="1"/>
          <p:cNvSpPr/>
          <p:nvPr/>
        </p:nvSpPr>
        <p:spPr>
          <a:xfrm>
            <a:off x="89408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195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962" name="Group"/>
          <p:cNvGrpSpPr/>
          <p:nvPr/>
        </p:nvGrpSpPr>
        <p:grpSpPr>
          <a:xfrm>
            <a:off x="3959225" y="3565976"/>
            <a:ext cx="1219200" cy="1066801"/>
            <a:chOff x="0" y="0"/>
            <a:chExt cx="1219200" cy="1066800"/>
          </a:xfrm>
        </p:grpSpPr>
        <p:sp>
          <p:nvSpPr>
            <p:cNvPr id="1958" name="Oval"/>
            <p:cNvSpPr/>
            <p:nvPr/>
          </p:nvSpPr>
          <p:spPr>
            <a:xfrm>
              <a:off x="6096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9" name="7"/>
            <p:cNvSpPr/>
            <p:nvPr/>
          </p:nvSpPr>
          <p:spPr>
            <a:xfrm>
              <a:off x="6988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  <p:sp>
          <p:nvSpPr>
            <p:cNvPr id="1960" name="Oval"/>
            <p:cNvSpPr/>
            <p:nvPr/>
          </p:nvSpPr>
          <p:spPr>
            <a:xfrm>
              <a:off x="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1" name="1"/>
            <p:cNvSpPr/>
            <p:nvPr/>
          </p:nvSpPr>
          <p:spPr>
            <a:xfrm>
              <a:off x="165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977" name="Connection Line"/>
          <p:cNvSpPr/>
          <p:nvPr/>
        </p:nvSpPr>
        <p:spPr>
          <a:xfrm>
            <a:off x="4625607" y="4035839"/>
            <a:ext cx="475727" cy="600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7" h="18214" extrusionOk="0">
                <a:moveTo>
                  <a:pt x="13547" y="0"/>
                </a:moveTo>
                <a:cubicBezTo>
                  <a:pt x="21600" y="16210"/>
                  <a:pt x="17084" y="21600"/>
                  <a:pt x="0" y="1617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78" name="Connection Line"/>
          <p:cNvSpPr/>
          <p:nvPr/>
        </p:nvSpPr>
        <p:spPr>
          <a:xfrm>
            <a:off x="6330852" y="5471343"/>
            <a:ext cx="2842807" cy="474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166" y="-5302"/>
                  <a:pt x="13366" y="-5400"/>
                  <a:pt x="21600" y="15905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65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966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9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9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grpSp>
        <p:nvGrpSpPr>
          <p:cNvPr id="1985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9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988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9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991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9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94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9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997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9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0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9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03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0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06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0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09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0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012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0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060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1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2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3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4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5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6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7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8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22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3" name="4"/>
          <p:cNvSpPr txBox="1"/>
          <p:nvPr/>
        </p:nvSpPr>
        <p:spPr>
          <a:xfrm>
            <a:off x="36195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02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0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02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0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03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0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03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0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3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0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4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0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4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0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4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0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05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0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05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2054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0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3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055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056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7" name="Shift Down"/>
          <p:cNvSpPr txBox="1"/>
          <p:nvPr/>
        </p:nvSpPr>
        <p:spPr>
          <a:xfrm>
            <a:off x="5534212" y="2859698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058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069" name="Connection Line"/>
          <p:cNvSpPr/>
          <p:nvPr/>
        </p:nvSpPr>
        <p:spPr>
          <a:xfrm>
            <a:off x="3700488" y="2055864"/>
            <a:ext cx="2140704" cy="76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9" extrusionOk="0">
                <a:moveTo>
                  <a:pt x="0" y="17239"/>
                </a:moveTo>
                <a:cubicBezTo>
                  <a:pt x="4564" y="-103"/>
                  <a:pt x="11764" y="-4361"/>
                  <a:pt x="21600" y="446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0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0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207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0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07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0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08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0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08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0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8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0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9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0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0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9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0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0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0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151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2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3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4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5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6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1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1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1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12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12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12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13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1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13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1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13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1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3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1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14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160" name="Connection Line"/>
          <p:cNvSpPr/>
          <p:nvPr/>
        </p:nvSpPr>
        <p:spPr>
          <a:xfrm>
            <a:off x="3700488" y="2055864"/>
            <a:ext cx="2140704" cy="76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9" extrusionOk="0">
                <a:moveTo>
                  <a:pt x="0" y="17239"/>
                </a:moveTo>
                <a:cubicBezTo>
                  <a:pt x="4564" y="-103"/>
                  <a:pt x="11764" y="-4361"/>
                  <a:pt x="21600" y="446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61" name="Connection Line"/>
          <p:cNvSpPr/>
          <p:nvPr/>
        </p:nvSpPr>
        <p:spPr>
          <a:xfrm>
            <a:off x="3700488" y="5641655"/>
            <a:ext cx="659598" cy="35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0" y="13368"/>
                </a:moveTo>
                <a:cubicBezTo>
                  <a:pt x="12899" y="-5365"/>
                  <a:pt x="20099" y="-4409"/>
                  <a:pt x="21600" y="16235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145" name="Group"/>
          <p:cNvGrpSpPr/>
          <p:nvPr/>
        </p:nvGrpSpPr>
        <p:grpSpPr>
          <a:xfrm>
            <a:off x="3454400" y="2971800"/>
            <a:ext cx="609600" cy="457200"/>
            <a:chOff x="0" y="0"/>
            <a:chExt cx="609600" cy="457200"/>
          </a:xfrm>
        </p:grpSpPr>
        <p:sp>
          <p:nvSpPr>
            <p:cNvPr id="21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4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146" name="Sift Down"/>
          <p:cNvSpPr txBox="1"/>
          <p:nvPr/>
        </p:nvSpPr>
        <p:spPr>
          <a:xfrm>
            <a:off x="4212598" y="2064067"/>
            <a:ext cx="10034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sp>
        <p:nvSpPr>
          <p:cNvPr id="214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148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149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2" name="Connection Line"/>
          <p:cNvSpPr/>
          <p:nvPr/>
        </p:nvSpPr>
        <p:spPr>
          <a:xfrm>
            <a:off x="2229316" y="2778927"/>
            <a:ext cx="1226323" cy="765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61" extrusionOk="0">
                <a:moveTo>
                  <a:pt x="0" y="17561"/>
                </a:moveTo>
                <a:cubicBezTo>
                  <a:pt x="1228" y="665"/>
                  <a:pt x="8428" y="-4039"/>
                  <a:pt x="21600" y="3449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216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1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172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21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17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1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178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1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181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1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184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1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187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1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190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1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93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1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241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2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3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4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5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6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03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4" name="16"/>
          <p:cNvSpPr/>
          <p:nvPr/>
        </p:nvSpPr>
        <p:spPr>
          <a:xfrm>
            <a:off x="34544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220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6" name="14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220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2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221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1" name="4"/>
          <p:cNvSpPr/>
          <p:nvPr/>
        </p:nvSpPr>
        <p:spPr>
          <a:xfrm>
            <a:off x="54737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21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2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21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2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22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2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22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2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22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2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22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2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23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250" name="Connection Line"/>
          <p:cNvSpPr/>
          <p:nvPr/>
        </p:nvSpPr>
        <p:spPr>
          <a:xfrm>
            <a:off x="4244135" y="5641536"/>
            <a:ext cx="1291466" cy="336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extrusionOk="0">
                <a:moveTo>
                  <a:pt x="0" y="16258"/>
                </a:moveTo>
                <a:cubicBezTo>
                  <a:pt x="6272" y="-4124"/>
                  <a:pt x="13472" y="-5342"/>
                  <a:pt x="21600" y="126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51" name="Connection Line"/>
          <p:cNvSpPr/>
          <p:nvPr/>
        </p:nvSpPr>
        <p:spPr>
          <a:xfrm>
            <a:off x="2229316" y="2778927"/>
            <a:ext cx="1226323" cy="765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61" extrusionOk="0">
                <a:moveTo>
                  <a:pt x="0" y="17561"/>
                </a:moveTo>
                <a:cubicBezTo>
                  <a:pt x="1228" y="665"/>
                  <a:pt x="8428" y="-4039"/>
                  <a:pt x="21600" y="3449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23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2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4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236" name="Shift Down"/>
          <p:cNvSpPr txBox="1"/>
          <p:nvPr/>
        </p:nvSpPr>
        <p:spPr>
          <a:xfrm>
            <a:off x="2195729" y="2350455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23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238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239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2" name="Connection Line"/>
          <p:cNvSpPr/>
          <p:nvPr/>
        </p:nvSpPr>
        <p:spPr>
          <a:xfrm>
            <a:off x="2750449" y="3742887"/>
            <a:ext cx="318108" cy="41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23" h="21600" extrusionOk="0">
                <a:moveTo>
                  <a:pt x="0" y="0"/>
                </a:moveTo>
                <a:cubicBezTo>
                  <a:pt x="16488" y="6334"/>
                  <a:pt x="21600" y="13534"/>
                  <a:pt x="15336" y="2160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25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grpSp>
        <p:nvGrpSpPr>
          <p:cNvPr id="225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2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262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22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26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2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268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2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27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2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0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274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2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277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2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280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2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283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2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329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0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1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2" name="Connection Line"/>
          <p:cNvSpPr/>
          <p:nvPr/>
        </p:nvSpPr>
        <p:spPr>
          <a:xfrm>
            <a:off x="2635357" y="4006957"/>
            <a:ext cx="412643" cy="412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3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4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5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6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7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93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4" name="16"/>
          <p:cNvSpPr/>
          <p:nvPr/>
        </p:nvSpPr>
        <p:spPr>
          <a:xfrm>
            <a:off x="34544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229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6" name="14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229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2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230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1" name="8"/>
          <p:cNvSpPr/>
          <p:nvPr/>
        </p:nvSpPr>
        <p:spPr>
          <a:xfrm>
            <a:off x="52832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230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3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30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3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31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3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3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2314" name="Rectangle"/>
          <p:cNvSpPr/>
          <p:nvPr/>
        </p:nvSpPr>
        <p:spPr>
          <a:xfrm>
            <a:off x="8331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15" name="4"/>
          <p:cNvSpPr/>
          <p:nvPr/>
        </p:nvSpPr>
        <p:spPr>
          <a:xfrm>
            <a:off x="83312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31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3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31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338" name="Connection Line"/>
          <p:cNvSpPr/>
          <p:nvPr/>
        </p:nvSpPr>
        <p:spPr>
          <a:xfrm>
            <a:off x="5551867" y="5383853"/>
            <a:ext cx="2931409" cy="60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4510"/>
                </a:moveTo>
                <a:cubicBezTo>
                  <a:pt x="6858" y="-5388"/>
                  <a:pt x="14058" y="-4821"/>
                  <a:pt x="2160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39" name="Connection Line"/>
          <p:cNvSpPr/>
          <p:nvPr/>
        </p:nvSpPr>
        <p:spPr>
          <a:xfrm>
            <a:off x="2814708" y="3860376"/>
            <a:ext cx="318108" cy="41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23" h="21600" extrusionOk="0">
                <a:moveTo>
                  <a:pt x="0" y="0"/>
                </a:moveTo>
                <a:cubicBezTo>
                  <a:pt x="16488" y="6334"/>
                  <a:pt x="21600" y="13534"/>
                  <a:pt x="15336" y="2160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324" name="Group"/>
          <p:cNvGrpSpPr/>
          <p:nvPr/>
        </p:nvGrpSpPr>
        <p:grpSpPr>
          <a:xfrm>
            <a:off x="2743200" y="4294517"/>
            <a:ext cx="609600" cy="457201"/>
            <a:chOff x="0" y="0"/>
            <a:chExt cx="609600" cy="457200"/>
          </a:xfrm>
        </p:grpSpPr>
        <p:sp>
          <p:nvSpPr>
            <p:cNvPr id="23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3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325" name="Shift Down"/>
          <p:cNvSpPr txBox="1"/>
          <p:nvPr/>
        </p:nvSpPr>
        <p:spPr>
          <a:xfrm>
            <a:off x="3095812" y="3624579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326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327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328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4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344" name="Analyzing BuildHeap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Analyzing BuildHeap()</a:t>
            </a:r>
          </a:p>
        </p:txBody>
      </p:sp>
      <p:sp>
        <p:nvSpPr>
          <p:cNvPr id="2345" name="Each call to Heapify() takes O(lg n) tim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Each call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t> takes O(lg </a:t>
            </a:r>
            <a:r>
              <a:rPr i="1"/>
              <a:t>n</a:t>
            </a:r>
            <a:r>
              <a:t>) time</a:t>
            </a:r>
          </a:p>
          <a:p>
            <a:r>
              <a:t>There are O(</a:t>
            </a:r>
            <a:r>
              <a:rPr i="1"/>
              <a:t>n</a:t>
            </a:r>
            <a:r>
              <a:t>) such calls (specifically,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t>)</a:t>
            </a:r>
          </a:p>
          <a:p>
            <a:r>
              <a:t>Thus the running time is O(</a:t>
            </a:r>
            <a:r>
              <a:rPr i="1"/>
              <a:t>n</a:t>
            </a:r>
            <a:r>
              <a:t> lg </a:t>
            </a:r>
            <a:r>
              <a:rPr i="1"/>
              <a:t>n</a:t>
            </a:r>
            <a:r>
              <a:t>)</a:t>
            </a:r>
            <a:endParaRPr sz="2400"/>
          </a:p>
          <a:p>
            <a:pPr marL="685800" lvl="1" indent="-228600"/>
            <a:r>
              <a:t>A tighter bound is O</a:t>
            </a:r>
            <a:r>
              <a:rPr i="1"/>
              <a:t>(n</a:t>
            </a:r>
            <a:r>
              <a:t>) </a:t>
            </a:r>
          </a:p>
          <a:p>
            <a:pPr marL="1143000" lvl="2" indent="-228600">
              <a:spcBef>
                <a:spcPts val="500"/>
              </a:spcBef>
              <a:buClr>
                <a:srgbClr val="0000FF"/>
              </a:buClr>
              <a:defRPr sz="2400"/>
            </a:pPr>
            <a:r>
              <a:rPr i="1">
                <a:solidFill>
                  <a:srgbClr val="0000FF"/>
                </a:solidFill>
              </a:rPr>
              <a:t>How can this be?  Is there a flaw in the above reasoning?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4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350" name="At most n/2 leaves (height h=0)…"/>
          <p:cNvSpPr txBox="1">
            <a:spLocks noGrp="1"/>
          </p:cNvSpPr>
          <p:nvPr>
            <p:ph type="body" sz="quarter" idx="1"/>
          </p:nvPr>
        </p:nvSpPr>
        <p:spPr>
          <a:xfrm>
            <a:off x="5747186" y="3803248"/>
            <a:ext cx="4836424" cy="24750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At most n/2 leaves (height h=0)</a:t>
            </a:r>
          </a:p>
          <a:p>
            <a:pPr>
              <a:spcBef>
                <a:spcPts val="500"/>
              </a:spcBef>
              <a:defRPr sz="2400"/>
            </a:pPr>
            <a:r>
              <a:t>At most n/4 nodes of height h=1</a:t>
            </a:r>
          </a:p>
          <a:p>
            <a:pPr>
              <a:spcBef>
                <a:spcPts val="500"/>
              </a:spcBef>
              <a:defRPr sz="2400"/>
            </a:pPr>
            <a:r>
              <a:t>At most n/8 nodes of height h=2</a:t>
            </a:r>
          </a:p>
          <a:p>
            <a:pPr>
              <a:spcBef>
                <a:spcPts val="500"/>
              </a:spcBef>
              <a:defRPr sz="2400"/>
            </a:pPr>
            <a:r>
              <a:t>At most n/16 nodes of height h=3</a:t>
            </a:r>
          </a:p>
          <a:p>
            <a:pPr>
              <a:spcBef>
                <a:spcPts val="500"/>
              </a:spcBef>
              <a:defRPr sz="2400"/>
            </a:pPr>
            <a:r>
              <a:t>…</a:t>
            </a:r>
          </a:p>
          <a:p>
            <a:pPr>
              <a:spcBef>
                <a:spcPts val="500"/>
              </a:spcBef>
              <a:defRPr sz="2400"/>
            </a:pPr>
            <a:r>
              <a:t>At most </a:t>
            </a:r>
            <a:r>
              <a:rPr i="1"/>
              <a:t>n</a:t>
            </a:r>
            <a:r>
              <a:t>/2</a:t>
            </a:r>
            <a:r>
              <a:rPr i="1" baseline="30000"/>
              <a:t>h</a:t>
            </a:r>
            <a:r>
              <a:rPr baseline="30000"/>
              <a:t>+1 </a:t>
            </a:r>
            <a:r>
              <a:t> nodes of height h</a:t>
            </a:r>
          </a:p>
        </p:txBody>
      </p:sp>
      <p:sp>
        <p:nvSpPr>
          <p:cNvPr id="2351" name="Oval"/>
          <p:cNvSpPr/>
          <p:nvPr/>
        </p:nvSpPr>
        <p:spPr>
          <a:xfrm>
            <a:off x="7179750" y="2669969"/>
            <a:ext cx="468265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2" name="Line"/>
          <p:cNvSpPr/>
          <p:nvPr/>
        </p:nvSpPr>
        <p:spPr>
          <a:xfrm>
            <a:off x="7027140" y="2432275"/>
            <a:ext cx="275204" cy="275203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3" name="Oval"/>
          <p:cNvSpPr/>
          <p:nvPr/>
        </p:nvSpPr>
        <p:spPr>
          <a:xfrm>
            <a:off x="3709248" y="2698664"/>
            <a:ext cx="46826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4" name="Line"/>
          <p:cNvSpPr/>
          <p:nvPr/>
        </p:nvSpPr>
        <p:spPr>
          <a:xfrm>
            <a:off x="3556638" y="2460970"/>
            <a:ext cx="275204" cy="275204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5" name="Oval"/>
          <p:cNvSpPr/>
          <p:nvPr/>
        </p:nvSpPr>
        <p:spPr>
          <a:xfrm>
            <a:off x="4170712" y="737121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6" name="16"/>
          <p:cNvSpPr txBox="1"/>
          <p:nvPr/>
        </p:nvSpPr>
        <p:spPr>
          <a:xfrm>
            <a:off x="4233806" y="790102"/>
            <a:ext cx="368858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16</a:t>
            </a:r>
          </a:p>
        </p:txBody>
      </p:sp>
      <p:sp>
        <p:nvSpPr>
          <p:cNvPr id="2357" name="Oval"/>
          <p:cNvSpPr/>
          <p:nvPr/>
        </p:nvSpPr>
        <p:spPr>
          <a:xfrm>
            <a:off x="2447377" y="1390401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8" name="14"/>
          <p:cNvSpPr txBox="1"/>
          <p:nvPr/>
        </p:nvSpPr>
        <p:spPr>
          <a:xfrm>
            <a:off x="2510470" y="1443382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14</a:t>
            </a:r>
          </a:p>
        </p:txBody>
      </p:sp>
      <p:sp>
        <p:nvSpPr>
          <p:cNvPr id="2359" name="Oval"/>
          <p:cNvSpPr/>
          <p:nvPr/>
        </p:nvSpPr>
        <p:spPr>
          <a:xfrm>
            <a:off x="5894048" y="1390401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0" name="10"/>
          <p:cNvSpPr txBox="1"/>
          <p:nvPr/>
        </p:nvSpPr>
        <p:spPr>
          <a:xfrm>
            <a:off x="5957142" y="1443382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2361" name="Oval"/>
          <p:cNvSpPr/>
          <p:nvPr/>
        </p:nvSpPr>
        <p:spPr>
          <a:xfrm>
            <a:off x="1585709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2" name="8"/>
          <p:cNvSpPr txBox="1"/>
          <p:nvPr/>
        </p:nvSpPr>
        <p:spPr>
          <a:xfrm>
            <a:off x="1648802" y="2096663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8</a:t>
            </a:r>
          </a:p>
        </p:txBody>
      </p:sp>
      <p:sp>
        <p:nvSpPr>
          <p:cNvPr id="2363" name="Oval"/>
          <p:cNvSpPr/>
          <p:nvPr/>
        </p:nvSpPr>
        <p:spPr>
          <a:xfrm>
            <a:off x="3309044" y="2043682"/>
            <a:ext cx="430835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4" name="7"/>
          <p:cNvSpPr txBox="1"/>
          <p:nvPr/>
        </p:nvSpPr>
        <p:spPr>
          <a:xfrm>
            <a:off x="3372138" y="2096663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7</a:t>
            </a:r>
          </a:p>
        </p:txBody>
      </p:sp>
      <p:sp>
        <p:nvSpPr>
          <p:cNvPr id="2365" name="Oval"/>
          <p:cNvSpPr/>
          <p:nvPr/>
        </p:nvSpPr>
        <p:spPr>
          <a:xfrm>
            <a:off x="5032380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6" name="9"/>
          <p:cNvSpPr txBox="1"/>
          <p:nvPr/>
        </p:nvSpPr>
        <p:spPr>
          <a:xfrm>
            <a:off x="5095474" y="2096663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9</a:t>
            </a:r>
          </a:p>
        </p:txBody>
      </p:sp>
      <p:sp>
        <p:nvSpPr>
          <p:cNvPr id="2367" name="Oval"/>
          <p:cNvSpPr/>
          <p:nvPr/>
        </p:nvSpPr>
        <p:spPr>
          <a:xfrm>
            <a:off x="6755716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8" name="3"/>
          <p:cNvSpPr txBox="1"/>
          <p:nvPr/>
        </p:nvSpPr>
        <p:spPr>
          <a:xfrm>
            <a:off x="6818810" y="2096663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3</a:t>
            </a:r>
          </a:p>
        </p:txBody>
      </p:sp>
      <p:sp>
        <p:nvSpPr>
          <p:cNvPr id="2369" name="Oval"/>
          <p:cNvSpPr/>
          <p:nvPr/>
        </p:nvSpPr>
        <p:spPr>
          <a:xfrm>
            <a:off x="1154875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0" name="2"/>
          <p:cNvSpPr txBox="1"/>
          <p:nvPr/>
        </p:nvSpPr>
        <p:spPr>
          <a:xfrm>
            <a:off x="1217969" y="2749943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2</a:t>
            </a:r>
          </a:p>
        </p:txBody>
      </p:sp>
      <p:sp>
        <p:nvSpPr>
          <p:cNvPr id="2371" name="Oval"/>
          <p:cNvSpPr/>
          <p:nvPr/>
        </p:nvSpPr>
        <p:spPr>
          <a:xfrm>
            <a:off x="2016543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2" name="4"/>
          <p:cNvSpPr txBox="1"/>
          <p:nvPr/>
        </p:nvSpPr>
        <p:spPr>
          <a:xfrm>
            <a:off x="2079636" y="2749943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4</a:t>
            </a:r>
          </a:p>
        </p:txBody>
      </p:sp>
      <p:sp>
        <p:nvSpPr>
          <p:cNvPr id="2373" name="Oval"/>
          <p:cNvSpPr/>
          <p:nvPr/>
        </p:nvSpPr>
        <p:spPr>
          <a:xfrm>
            <a:off x="2878211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4" name="1"/>
          <p:cNvSpPr txBox="1"/>
          <p:nvPr/>
        </p:nvSpPr>
        <p:spPr>
          <a:xfrm>
            <a:off x="2941304" y="2749943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</a:t>
            </a:r>
          </a:p>
        </p:txBody>
      </p:sp>
      <p:sp>
        <p:nvSpPr>
          <p:cNvPr id="2375" name="Line"/>
          <p:cNvSpPr/>
          <p:nvPr/>
        </p:nvSpPr>
        <p:spPr>
          <a:xfrm flipH="1">
            <a:off x="2815382" y="1176043"/>
            <a:ext cx="1418161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6" name="Line"/>
          <p:cNvSpPr/>
          <p:nvPr/>
        </p:nvSpPr>
        <p:spPr>
          <a:xfrm flipH="1">
            <a:off x="1953714" y="1829324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7" name="Line"/>
          <p:cNvSpPr/>
          <p:nvPr/>
        </p:nvSpPr>
        <p:spPr>
          <a:xfrm flipH="1">
            <a:off x="1522879" y="2482605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8" name="Line"/>
          <p:cNvSpPr/>
          <p:nvPr/>
        </p:nvSpPr>
        <p:spPr>
          <a:xfrm>
            <a:off x="1953713" y="2482605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9" name="Line"/>
          <p:cNvSpPr/>
          <p:nvPr/>
        </p:nvSpPr>
        <p:spPr>
          <a:xfrm>
            <a:off x="2815381" y="1829324"/>
            <a:ext cx="556493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0" name="Line"/>
          <p:cNvSpPr/>
          <p:nvPr/>
        </p:nvSpPr>
        <p:spPr>
          <a:xfrm flipH="1">
            <a:off x="3246215" y="2482605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1" name="Line"/>
          <p:cNvSpPr/>
          <p:nvPr/>
        </p:nvSpPr>
        <p:spPr>
          <a:xfrm>
            <a:off x="4538716" y="1176043"/>
            <a:ext cx="1418161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2" name="Line"/>
          <p:cNvSpPr/>
          <p:nvPr/>
        </p:nvSpPr>
        <p:spPr>
          <a:xfrm>
            <a:off x="6262052" y="1829324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3" name="Line"/>
          <p:cNvSpPr/>
          <p:nvPr/>
        </p:nvSpPr>
        <p:spPr>
          <a:xfrm flipV="1">
            <a:off x="5400384" y="1829325"/>
            <a:ext cx="556494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4" name="h=0"/>
          <p:cNvSpPr txBox="1"/>
          <p:nvPr/>
        </p:nvSpPr>
        <p:spPr>
          <a:xfrm>
            <a:off x="8762391" y="2705112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h=0</a:t>
            </a:r>
          </a:p>
        </p:txBody>
      </p:sp>
      <p:sp>
        <p:nvSpPr>
          <p:cNvPr id="2385" name="Line"/>
          <p:cNvSpPr/>
          <p:nvPr/>
        </p:nvSpPr>
        <p:spPr>
          <a:xfrm flipH="1">
            <a:off x="7331454" y="2317490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6" name="h=1"/>
          <p:cNvSpPr txBox="1"/>
          <p:nvPr/>
        </p:nvSpPr>
        <p:spPr>
          <a:xfrm>
            <a:off x="8762391" y="2011832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h=1</a:t>
            </a:r>
          </a:p>
        </p:txBody>
      </p:sp>
      <p:sp>
        <p:nvSpPr>
          <p:cNvPr id="2387" name="h=2"/>
          <p:cNvSpPr txBox="1"/>
          <p:nvPr/>
        </p:nvSpPr>
        <p:spPr>
          <a:xfrm>
            <a:off x="8762391" y="1251080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h=2</a:t>
            </a:r>
          </a:p>
        </p:txBody>
      </p:sp>
      <p:sp>
        <p:nvSpPr>
          <p:cNvPr id="2388" name="h=3"/>
          <p:cNvSpPr txBox="1"/>
          <p:nvPr/>
        </p:nvSpPr>
        <p:spPr>
          <a:xfrm>
            <a:off x="8762391" y="714079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h=3</a:t>
            </a:r>
          </a:p>
        </p:txBody>
      </p:sp>
      <p:sp>
        <p:nvSpPr>
          <p:cNvPr id="2389" name="Line"/>
          <p:cNvSpPr/>
          <p:nvPr/>
        </p:nvSpPr>
        <p:spPr>
          <a:xfrm flipH="1" flipV="1">
            <a:off x="7240888" y="1556738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0" name="Line"/>
          <p:cNvSpPr/>
          <p:nvPr/>
        </p:nvSpPr>
        <p:spPr>
          <a:xfrm flipH="1" flipV="1">
            <a:off x="4987797" y="978531"/>
            <a:ext cx="3671109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1" name="20"/>
          <p:cNvSpPr txBox="1"/>
          <p:nvPr/>
        </p:nvSpPr>
        <p:spPr>
          <a:xfrm>
            <a:off x="9879722" y="704884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0</a:t>
            </a:r>
          </a:p>
        </p:txBody>
      </p:sp>
      <p:sp>
        <p:nvSpPr>
          <p:cNvPr id="2392" name="21"/>
          <p:cNvSpPr txBox="1"/>
          <p:nvPr/>
        </p:nvSpPr>
        <p:spPr>
          <a:xfrm>
            <a:off x="9879722" y="124233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1</a:t>
            </a:r>
          </a:p>
        </p:txBody>
      </p:sp>
      <p:sp>
        <p:nvSpPr>
          <p:cNvPr id="2393" name="22"/>
          <p:cNvSpPr txBox="1"/>
          <p:nvPr/>
        </p:nvSpPr>
        <p:spPr>
          <a:xfrm>
            <a:off x="9879722" y="201671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2</a:t>
            </a:r>
          </a:p>
        </p:txBody>
      </p:sp>
      <p:sp>
        <p:nvSpPr>
          <p:cNvPr id="2394" name="23"/>
          <p:cNvSpPr txBox="1"/>
          <p:nvPr/>
        </p:nvSpPr>
        <p:spPr>
          <a:xfrm>
            <a:off x="9879722" y="272221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3</a:t>
            </a:r>
          </a:p>
        </p:txBody>
      </p:sp>
      <p:sp>
        <p:nvSpPr>
          <p:cNvPr id="2395" name="#nodes"/>
          <p:cNvSpPr txBox="1"/>
          <p:nvPr/>
        </p:nvSpPr>
        <p:spPr>
          <a:xfrm>
            <a:off x="9789613" y="180132"/>
            <a:ext cx="7819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#nodes</a:t>
            </a:r>
          </a:p>
        </p:txBody>
      </p:sp>
      <p:sp>
        <p:nvSpPr>
          <p:cNvPr id="2396" name="height"/>
          <p:cNvSpPr txBox="1"/>
          <p:nvPr/>
        </p:nvSpPr>
        <p:spPr>
          <a:xfrm>
            <a:off x="8544169" y="180132"/>
            <a:ext cx="692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height</a:t>
            </a:r>
          </a:p>
        </p:txBody>
      </p:sp>
      <p:sp>
        <p:nvSpPr>
          <p:cNvPr id="2397" name="Oval"/>
          <p:cNvSpPr/>
          <p:nvPr/>
        </p:nvSpPr>
        <p:spPr>
          <a:xfrm>
            <a:off x="4668992" y="2686996"/>
            <a:ext cx="43083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8" name="Line"/>
          <p:cNvSpPr/>
          <p:nvPr/>
        </p:nvSpPr>
        <p:spPr>
          <a:xfrm flipH="1">
            <a:off x="5036997" y="2472638"/>
            <a:ext cx="125660" cy="265396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9" name="Line"/>
          <p:cNvSpPr/>
          <p:nvPr/>
        </p:nvSpPr>
        <p:spPr>
          <a:xfrm flipH="1">
            <a:off x="7815559" y="2883833"/>
            <a:ext cx="964946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0" name="Oval"/>
          <p:cNvSpPr/>
          <p:nvPr/>
        </p:nvSpPr>
        <p:spPr>
          <a:xfrm>
            <a:off x="6293467" y="2694449"/>
            <a:ext cx="43083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1" name="Line"/>
          <p:cNvSpPr/>
          <p:nvPr/>
        </p:nvSpPr>
        <p:spPr>
          <a:xfrm flipH="1">
            <a:off x="6661471" y="2480092"/>
            <a:ext cx="125660" cy="265395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2" name="Oval"/>
          <p:cNvSpPr/>
          <p:nvPr/>
        </p:nvSpPr>
        <p:spPr>
          <a:xfrm>
            <a:off x="5444499" y="2709662"/>
            <a:ext cx="468265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3" name="Line"/>
          <p:cNvSpPr/>
          <p:nvPr/>
        </p:nvSpPr>
        <p:spPr>
          <a:xfrm>
            <a:off x="5291889" y="2471968"/>
            <a:ext cx="275204" cy="275204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4" name="A complete binary of n nodes has"/>
          <p:cNvSpPr txBox="1"/>
          <p:nvPr/>
        </p:nvSpPr>
        <p:spPr>
          <a:xfrm>
            <a:off x="611761" y="3725245"/>
            <a:ext cx="5145936" cy="66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r>
              <a:t>A complete binary of n nodes has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" grpId="1" build="p" animBg="1" advAuto="0"/>
      <p:bldP spid="2404" grpId="2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3" name="Analyzing sor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Analyzing sorts</a:t>
            </a:r>
          </a:p>
        </p:txBody>
      </p:sp>
      <p:sp>
        <p:nvSpPr>
          <p:cNvPr id="124" name="Running time?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Running time?</a:t>
            </a:r>
          </a:p>
          <a:p>
            <a:pPr marL="685800" lvl="1" indent="-228600"/>
            <a:r>
              <a:t>O(n</a:t>
            </a:r>
            <a:r>
              <a:rPr sz="3100" baseline="31999"/>
              <a:t>2</a:t>
            </a:r>
            <a:r>
              <a:rPr sz="3100"/>
              <a:t>), O(nlogn), O(n)?</a:t>
            </a:r>
          </a:p>
          <a:p>
            <a:r>
              <a:t>Space – is it in-place?</a:t>
            </a:r>
          </a:p>
          <a:p>
            <a:pPr marL="685800" lvl="1" indent="-228600"/>
            <a:r>
              <a:t> Using  a small, constant amount of extra storage space.</a:t>
            </a:r>
          </a:p>
          <a:p>
            <a:r>
              <a:t>Stable?</a:t>
            </a:r>
          </a:p>
          <a:p>
            <a:pPr marL="685800" lvl="1" indent="-228600"/>
            <a:r>
              <a:t>the initial order of equal items is preserved</a:t>
            </a:r>
          </a:p>
        </p:txBody>
      </p:sp>
      <p:sp>
        <p:nvSpPr>
          <p:cNvPr id="1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50911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409" name="Therefore T(n) = O(n)"/>
          <p:cNvSpPr txBox="1">
            <a:spLocks noGrp="1"/>
          </p:cNvSpPr>
          <p:nvPr>
            <p:ph type="body" sz="quarter" idx="1"/>
          </p:nvPr>
        </p:nvSpPr>
        <p:spPr>
          <a:xfrm>
            <a:off x="1762680" y="5387678"/>
            <a:ext cx="3413272" cy="476100"/>
          </a:xfrm>
          <a:prstGeom prst="rect">
            <a:avLst/>
          </a:prstGeom>
        </p:spPr>
        <p:txBody>
          <a:bodyPr/>
          <a:lstStyle>
            <a:lvl1pPr marL="201168" indent="-201168" defTabSz="804672">
              <a:spcBef>
                <a:spcPts val="800"/>
              </a:spcBef>
              <a:defRPr sz="2464"/>
            </a:lvl1pPr>
          </a:lstStyle>
          <a:p>
            <a:r>
              <a:t>Therefore T(n) = O(n)</a:t>
            </a:r>
          </a:p>
        </p:txBody>
      </p:sp>
      <p:pic>
        <p:nvPicPr>
          <p:cNvPr id="2410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834" y="3858151"/>
            <a:ext cx="7521576" cy="989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9" name="Group"/>
          <p:cNvGrpSpPr/>
          <p:nvPr/>
        </p:nvGrpSpPr>
        <p:grpSpPr>
          <a:xfrm>
            <a:off x="1154875" y="180132"/>
            <a:ext cx="9416642" cy="3053884"/>
            <a:chOff x="0" y="0"/>
            <a:chExt cx="9416641" cy="3053883"/>
          </a:xfrm>
        </p:grpSpPr>
        <p:grpSp>
          <p:nvGrpSpPr>
            <p:cNvPr id="2413" name="Group"/>
            <p:cNvGrpSpPr/>
            <p:nvPr/>
          </p:nvGrpSpPr>
          <p:grpSpPr>
            <a:xfrm>
              <a:off x="5872265" y="2252142"/>
              <a:ext cx="620874" cy="727657"/>
              <a:chOff x="0" y="0"/>
              <a:chExt cx="620873" cy="727655"/>
            </a:xfrm>
          </p:grpSpPr>
          <p:sp>
            <p:nvSpPr>
              <p:cNvPr id="2411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2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16" name="Group"/>
            <p:cNvGrpSpPr/>
            <p:nvPr/>
          </p:nvGrpSpPr>
          <p:grpSpPr>
            <a:xfrm>
              <a:off x="2401763" y="2280838"/>
              <a:ext cx="620874" cy="727657"/>
              <a:chOff x="0" y="0"/>
              <a:chExt cx="620873" cy="727655"/>
            </a:xfrm>
          </p:grpSpPr>
          <p:sp>
            <p:nvSpPr>
              <p:cNvPr id="2414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5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19" name="Group"/>
            <p:cNvGrpSpPr/>
            <p:nvPr/>
          </p:nvGrpSpPr>
          <p:grpSpPr>
            <a:xfrm>
              <a:off x="3015837" y="556988"/>
              <a:ext cx="431952" cy="489963"/>
              <a:chOff x="0" y="0"/>
              <a:chExt cx="431950" cy="489961"/>
            </a:xfrm>
          </p:grpSpPr>
          <p:sp>
            <p:nvSpPr>
              <p:cNvPr id="2417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8" name="16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16</a:t>
                </a:r>
              </a:p>
            </p:txBody>
          </p:sp>
        </p:grpSp>
        <p:grpSp>
          <p:nvGrpSpPr>
            <p:cNvPr id="2422" name="Group"/>
            <p:cNvGrpSpPr/>
            <p:nvPr/>
          </p:nvGrpSpPr>
          <p:grpSpPr>
            <a:xfrm>
              <a:off x="1292501" y="1210269"/>
              <a:ext cx="431952" cy="489963"/>
              <a:chOff x="0" y="0"/>
              <a:chExt cx="431950" cy="489961"/>
            </a:xfrm>
          </p:grpSpPr>
          <p:sp>
            <p:nvSpPr>
              <p:cNvPr id="2420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1" name="14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14</a:t>
                </a:r>
              </a:p>
            </p:txBody>
          </p:sp>
        </p:grpSp>
        <p:grpSp>
          <p:nvGrpSpPr>
            <p:cNvPr id="2425" name="Group"/>
            <p:cNvGrpSpPr/>
            <p:nvPr/>
          </p:nvGrpSpPr>
          <p:grpSpPr>
            <a:xfrm>
              <a:off x="4739173" y="1210269"/>
              <a:ext cx="431951" cy="489963"/>
              <a:chOff x="0" y="0"/>
              <a:chExt cx="431950" cy="489961"/>
            </a:xfrm>
          </p:grpSpPr>
          <p:sp>
            <p:nvSpPr>
              <p:cNvPr id="2423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4" name="10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10</a:t>
                </a:r>
              </a:p>
            </p:txBody>
          </p:sp>
        </p:grpSp>
        <p:grpSp>
          <p:nvGrpSpPr>
            <p:cNvPr id="2428" name="Group"/>
            <p:cNvGrpSpPr/>
            <p:nvPr/>
          </p:nvGrpSpPr>
          <p:grpSpPr>
            <a:xfrm>
              <a:off x="430833" y="1863550"/>
              <a:ext cx="430834" cy="489962"/>
              <a:chOff x="0" y="0"/>
              <a:chExt cx="430833" cy="489961"/>
            </a:xfrm>
          </p:grpSpPr>
          <p:sp>
            <p:nvSpPr>
              <p:cNvPr id="2426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7" name="8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8</a:t>
                </a:r>
              </a:p>
            </p:txBody>
          </p:sp>
        </p:grpSp>
        <p:grpSp>
          <p:nvGrpSpPr>
            <p:cNvPr id="2431" name="Group"/>
            <p:cNvGrpSpPr/>
            <p:nvPr/>
          </p:nvGrpSpPr>
          <p:grpSpPr>
            <a:xfrm>
              <a:off x="2154169" y="1863550"/>
              <a:ext cx="430834" cy="489962"/>
              <a:chOff x="0" y="0"/>
              <a:chExt cx="430833" cy="489961"/>
            </a:xfrm>
          </p:grpSpPr>
          <p:sp>
            <p:nvSpPr>
              <p:cNvPr id="2429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0" name="7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7</a:t>
                </a:r>
              </a:p>
            </p:txBody>
          </p:sp>
        </p:grpSp>
        <p:grpSp>
          <p:nvGrpSpPr>
            <p:cNvPr id="2434" name="Group"/>
            <p:cNvGrpSpPr/>
            <p:nvPr/>
          </p:nvGrpSpPr>
          <p:grpSpPr>
            <a:xfrm>
              <a:off x="3877505" y="1863550"/>
              <a:ext cx="430834" cy="489962"/>
              <a:chOff x="0" y="0"/>
              <a:chExt cx="430833" cy="489961"/>
            </a:xfrm>
          </p:grpSpPr>
          <p:sp>
            <p:nvSpPr>
              <p:cNvPr id="2432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3" name="9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9</a:t>
                </a:r>
              </a:p>
            </p:txBody>
          </p:sp>
        </p:grpSp>
        <p:grpSp>
          <p:nvGrpSpPr>
            <p:cNvPr id="2437" name="Group"/>
            <p:cNvGrpSpPr/>
            <p:nvPr/>
          </p:nvGrpSpPr>
          <p:grpSpPr>
            <a:xfrm>
              <a:off x="5600841" y="1863550"/>
              <a:ext cx="430834" cy="489962"/>
              <a:chOff x="0" y="0"/>
              <a:chExt cx="430833" cy="489961"/>
            </a:xfrm>
          </p:grpSpPr>
          <p:sp>
            <p:nvSpPr>
              <p:cNvPr id="2435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6" name="3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3</a:t>
                </a:r>
              </a:p>
            </p:txBody>
          </p:sp>
        </p:grpSp>
        <p:grpSp>
          <p:nvGrpSpPr>
            <p:cNvPr id="2440" name="Group"/>
            <p:cNvGrpSpPr/>
            <p:nvPr/>
          </p:nvGrpSpPr>
          <p:grpSpPr>
            <a:xfrm>
              <a:off x="0" y="2516830"/>
              <a:ext cx="430834" cy="489963"/>
              <a:chOff x="0" y="0"/>
              <a:chExt cx="430833" cy="489961"/>
            </a:xfrm>
          </p:grpSpPr>
          <p:sp>
            <p:nvSpPr>
              <p:cNvPr id="2438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9" name="2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2</a:t>
                </a:r>
              </a:p>
            </p:txBody>
          </p:sp>
        </p:grpSp>
        <p:grpSp>
          <p:nvGrpSpPr>
            <p:cNvPr id="2443" name="Group"/>
            <p:cNvGrpSpPr/>
            <p:nvPr/>
          </p:nvGrpSpPr>
          <p:grpSpPr>
            <a:xfrm>
              <a:off x="861667" y="2516830"/>
              <a:ext cx="430834" cy="489963"/>
              <a:chOff x="0" y="0"/>
              <a:chExt cx="430833" cy="489961"/>
            </a:xfrm>
          </p:grpSpPr>
          <p:sp>
            <p:nvSpPr>
              <p:cNvPr id="2441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42" name="4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4</a:t>
                </a:r>
              </a:p>
            </p:txBody>
          </p:sp>
        </p:grpSp>
        <p:grpSp>
          <p:nvGrpSpPr>
            <p:cNvPr id="2446" name="Group"/>
            <p:cNvGrpSpPr/>
            <p:nvPr/>
          </p:nvGrpSpPr>
          <p:grpSpPr>
            <a:xfrm>
              <a:off x="1723335" y="2516830"/>
              <a:ext cx="430834" cy="489963"/>
              <a:chOff x="0" y="0"/>
              <a:chExt cx="430833" cy="489961"/>
            </a:xfrm>
          </p:grpSpPr>
          <p:sp>
            <p:nvSpPr>
              <p:cNvPr id="2444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45" name="1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2447" name="Line"/>
            <p:cNvSpPr/>
            <p:nvPr/>
          </p:nvSpPr>
          <p:spPr>
            <a:xfrm flipH="1">
              <a:off x="1660507" y="995911"/>
              <a:ext cx="14181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8" name="Line"/>
            <p:cNvSpPr/>
            <p:nvPr/>
          </p:nvSpPr>
          <p:spPr>
            <a:xfrm flipH="1">
              <a:off x="798839" y="1649192"/>
              <a:ext cx="556493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 flipH="1">
              <a:off x="368004" y="2302472"/>
              <a:ext cx="125660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798837" y="2302472"/>
              <a:ext cx="1256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>
              <a:off x="1660505" y="1649192"/>
              <a:ext cx="556494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2" name="Line"/>
            <p:cNvSpPr/>
            <p:nvPr/>
          </p:nvSpPr>
          <p:spPr>
            <a:xfrm flipH="1">
              <a:off x="2091340" y="2302472"/>
              <a:ext cx="125660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3" name="Line"/>
            <p:cNvSpPr/>
            <p:nvPr/>
          </p:nvSpPr>
          <p:spPr>
            <a:xfrm>
              <a:off x="3383841" y="995911"/>
              <a:ext cx="14181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4" name="Line"/>
            <p:cNvSpPr/>
            <p:nvPr/>
          </p:nvSpPr>
          <p:spPr>
            <a:xfrm>
              <a:off x="5107177" y="1649192"/>
              <a:ext cx="556493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5" name="Line"/>
            <p:cNvSpPr/>
            <p:nvPr/>
          </p:nvSpPr>
          <p:spPr>
            <a:xfrm flipV="1">
              <a:off x="4245509" y="1649192"/>
              <a:ext cx="556493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6" name="h=0"/>
            <p:cNvSpPr txBox="1"/>
            <p:nvPr/>
          </p:nvSpPr>
          <p:spPr>
            <a:xfrm>
              <a:off x="7607516" y="2524979"/>
              <a:ext cx="647453" cy="5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h=0</a:t>
              </a:r>
            </a:p>
          </p:txBody>
        </p:sp>
        <p:sp>
          <p:nvSpPr>
            <p:cNvPr id="2457" name="Line"/>
            <p:cNvSpPr/>
            <p:nvPr/>
          </p:nvSpPr>
          <p:spPr>
            <a:xfrm flipH="1">
              <a:off x="6176578" y="2137358"/>
              <a:ext cx="1449052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8" name="h=1"/>
            <p:cNvSpPr txBox="1"/>
            <p:nvPr/>
          </p:nvSpPr>
          <p:spPr>
            <a:xfrm>
              <a:off x="7607516" y="1831699"/>
              <a:ext cx="647453" cy="5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h=1</a:t>
              </a:r>
            </a:p>
          </p:txBody>
        </p:sp>
        <p:sp>
          <p:nvSpPr>
            <p:cNvPr id="2459" name="h=2"/>
            <p:cNvSpPr txBox="1"/>
            <p:nvPr/>
          </p:nvSpPr>
          <p:spPr>
            <a:xfrm>
              <a:off x="7607516" y="1070948"/>
              <a:ext cx="647453" cy="528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h=2</a:t>
              </a:r>
            </a:p>
          </p:txBody>
        </p:sp>
        <p:sp>
          <p:nvSpPr>
            <p:cNvPr id="2460" name="h=3"/>
            <p:cNvSpPr txBox="1"/>
            <p:nvPr/>
          </p:nvSpPr>
          <p:spPr>
            <a:xfrm>
              <a:off x="7607516" y="533947"/>
              <a:ext cx="647453" cy="528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h=3</a:t>
              </a:r>
            </a:p>
          </p:txBody>
        </p:sp>
        <p:sp>
          <p:nvSpPr>
            <p:cNvPr id="2461" name="Line"/>
            <p:cNvSpPr/>
            <p:nvPr/>
          </p:nvSpPr>
          <p:spPr>
            <a:xfrm flipH="1" flipV="1">
              <a:off x="6086012" y="1376606"/>
              <a:ext cx="1449052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2" name="Line"/>
            <p:cNvSpPr/>
            <p:nvPr/>
          </p:nvSpPr>
          <p:spPr>
            <a:xfrm flipH="1" flipV="1">
              <a:off x="3832921" y="798398"/>
              <a:ext cx="3671110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3" name="20"/>
            <p:cNvSpPr txBox="1"/>
            <p:nvPr/>
          </p:nvSpPr>
          <p:spPr>
            <a:xfrm>
              <a:off x="8724847" y="524752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0</a:t>
              </a:r>
            </a:p>
          </p:txBody>
        </p:sp>
        <p:sp>
          <p:nvSpPr>
            <p:cNvPr id="2464" name="21"/>
            <p:cNvSpPr txBox="1"/>
            <p:nvPr/>
          </p:nvSpPr>
          <p:spPr>
            <a:xfrm>
              <a:off x="8724847" y="106220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1</a:t>
              </a:r>
            </a:p>
          </p:txBody>
        </p:sp>
        <p:sp>
          <p:nvSpPr>
            <p:cNvPr id="2465" name="22"/>
            <p:cNvSpPr txBox="1"/>
            <p:nvPr/>
          </p:nvSpPr>
          <p:spPr>
            <a:xfrm>
              <a:off x="8724847" y="183658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2</a:t>
              </a:r>
            </a:p>
          </p:txBody>
        </p:sp>
        <p:sp>
          <p:nvSpPr>
            <p:cNvPr id="2466" name="23"/>
            <p:cNvSpPr txBox="1"/>
            <p:nvPr/>
          </p:nvSpPr>
          <p:spPr>
            <a:xfrm>
              <a:off x="8724847" y="254208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3</a:t>
              </a:r>
            </a:p>
          </p:txBody>
        </p:sp>
        <p:sp>
          <p:nvSpPr>
            <p:cNvPr id="2467" name="#nodes"/>
            <p:cNvSpPr txBox="1"/>
            <p:nvPr/>
          </p:nvSpPr>
          <p:spPr>
            <a:xfrm>
              <a:off x="8634738" y="0"/>
              <a:ext cx="7819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#nodes</a:t>
              </a:r>
            </a:p>
          </p:txBody>
        </p:sp>
        <p:sp>
          <p:nvSpPr>
            <p:cNvPr id="2468" name="height"/>
            <p:cNvSpPr txBox="1"/>
            <p:nvPr/>
          </p:nvSpPr>
          <p:spPr>
            <a:xfrm>
              <a:off x="7389293" y="0"/>
              <a:ext cx="69260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height</a:t>
              </a:r>
            </a:p>
          </p:txBody>
        </p:sp>
        <p:grpSp>
          <p:nvGrpSpPr>
            <p:cNvPr id="2471" name="Group"/>
            <p:cNvGrpSpPr/>
            <p:nvPr/>
          </p:nvGrpSpPr>
          <p:grpSpPr>
            <a:xfrm>
              <a:off x="3514117" y="2292506"/>
              <a:ext cx="493665" cy="704320"/>
              <a:chOff x="0" y="0"/>
              <a:chExt cx="493663" cy="704319"/>
            </a:xfrm>
          </p:grpSpPr>
          <p:sp>
            <p:nvSpPr>
              <p:cNvPr id="2469" name="Oval"/>
              <p:cNvSpPr/>
              <p:nvPr/>
            </p:nvSpPr>
            <p:spPr>
              <a:xfrm>
                <a:off x="0" y="214357"/>
                <a:ext cx="430834" cy="48996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0" name="Line"/>
              <p:cNvSpPr/>
              <p:nvPr/>
            </p:nvSpPr>
            <p:spPr>
              <a:xfrm flipH="1">
                <a:off x="368004" y="0"/>
                <a:ext cx="125660" cy="265395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472" name="Line"/>
            <p:cNvSpPr/>
            <p:nvPr/>
          </p:nvSpPr>
          <p:spPr>
            <a:xfrm flipH="1">
              <a:off x="6660684" y="2703701"/>
              <a:ext cx="964946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475" name="Group"/>
            <p:cNvGrpSpPr/>
            <p:nvPr/>
          </p:nvGrpSpPr>
          <p:grpSpPr>
            <a:xfrm>
              <a:off x="5138591" y="2299960"/>
              <a:ext cx="493665" cy="704320"/>
              <a:chOff x="0" y="0"/>
              <a:chExt cx="493663" cy="704319"/>
            </a:xfrm>
          </p:grpSpPr>
          <p:sp>
            <p:nvSpPr>
              <p:cNvPr id="2473" name="Oval"/>
              <p:cNvSpPr/>
              <p:nvPr/>
            </p:nvSpPr>
            <p:spPr>
              <a:xfrm>
                <a:off x="0" y="214357"/>
                <a:ext cx="430834" cy="48996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4" name="Line"/>
              <p:cNvSpPr/>
              <p:nvPr/>
            </p:nvSpPr>
            <p:spPr>
              <a:xfrm flipH="1">
                <a:off x="368004" y="0"/>
                <a:ext cx="125660" cy="265395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8" name="Group"/>
            <p:cNvGrpSpPr/>
            <p:nvPr/>
          </p:nvGrpSpPr>
          <p:grpSpPr>
            <a:xfrm>
              <a:off x="4137014" y="2291836"/>
              <a:ext cx="620874" cy="727657"/>
              <a:chOff x="0" y="0"/>
              <a:chExt cx="620873" cy="727655"/>
            </a:xfrm>
          </p:grpSpPr>
          <p:sp>
            <p:nvSpPr>
              <p:cNvPr id="2476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7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" grpId="1" build="p" animBg="1" advAuto="0"/>
      <p:bldP spid="2410" grpId="2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484" name="Idea of heap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heap sort</a:t>
            </a:r>
          </a:p>
        </p:txBody>
      </p:sp>
      <p:sp>
        <p:nvSpPr>
          <p:cNvPr id="2485" name="HeapSort(A[1..n]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3200"/>
              <a:t>HeapSort(A[1..n])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Build a heap from A // O(n) 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For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i = n</a:t>
            </a:r>
            <a:r>
              <a:rPr sz="2800"/>
              <a:t> down to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Retrieve largest element from heap // O(log n)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Put element at end of A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Reduce heap size by one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end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490" name="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491" name="Given BuildHeap(),  an in-place sorting algorithm is easily constructed:…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1176000" cy="4343400"/>
          </a:xfrm>
          <a:prstGeom prst="rect">
            <a:avLst/>
          </a:prstGeom>
        </p:spPr>
        <p:txBody>
          <a:bodyPr/>
          <a:lstStyle/>
          <a:p>
            <a:pPr marL="261257" indent="-261257"/>
            <a:r>
              <a:rPr sz="3200"/>
              <a:t>Given </a:t>
            </a: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BuildHeap()</a:t>
            </a:r>
            <a:r>
              <a:rPr sz="3200"/>
              <a:t>,  an </a:t>
            </a:r>
            <a:r>
              <a:rPr sz="3200" b="1"/>
              <a:t>in-place</a:t>
            </a:r>
            <a:r>
              <a:rPr sz="3200"/>
              <a:t> sorting algorithm is easily constructed: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Maximum element is at A[1]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Discard by swapping with element at A[n]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/>
              <a:t>Decrement heap_size[A]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/>
              <a:t>A[n] now contains correct value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Restore heap property at A[1] by calling </a:t>
            </a: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Repeat, always swapping A[1] for A[A.heap_size]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" grpId="1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9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496" name="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497" name="Heapsort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Heapsort(A)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BuildHeap(A);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for (i = length(A) downto 2)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	Swap(A[1], A[i]);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	A.heap_size -= 1;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	Heapify(A, 1);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0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5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11378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502" name="Heapsort"/>
          <p:cNvSpPr txBox="1">
            <a:spLocks noGrp="1"/>
          </p:cNvSpPr>
          <p:nvPr>
            <p:ph type="title"/>
          </p:nvPr>
        </p:nvSpPr>
        <p:spPr>
          <a:xfrm>
            <a:off x="589273" y="466447"/>
            <a:ext cx="3988850" cy="843070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503" name="First: build a heap in O(n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419600" cy="634578"/>
          </a:xfrm>
          <a:prstGeom prst="rect">
            <a:avLst/>
          </a:prstGeom>
        </p:spPr>
        <p:txBody>
          <a:bodyPr/>
          <a:lstStyle/>
          <a:p>
            <a:r>
              <a:t>First: build a heap in O(n)</a:t>
            </a:r>
          </a:p>
        </p:txBody>
      </p:sp>
      <p:grpSp>
        <p:nvGrpSpPr>
          <p:cNvPr id="250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5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50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5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1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5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51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5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51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5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52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5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52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5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52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5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53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53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5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57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54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5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54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5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5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5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55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5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55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5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56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5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56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5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56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5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56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5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57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5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57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574" name="Heapsort(A):…"/>
          <p:cNvSpPr txBox="1"/>
          <p:nvPr/>
        </p:nvSpPr>
        <p:spPr>
          <a:xfrm>
            <a:off x="5783202" y="239876"/>
            <a:ext cx="5999205" cy="323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Heapsort(A):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BuildHeap(A);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for (i = length(A) downto 2):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Swap(A[1], A[i]);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A.heap_size -= 1;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Heapify(A, 1);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8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5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588" name="Swap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79728" y="2395883"/>
            <a:ext cx="3407939" cy="632551"/>
          </a:xfrm>
          <a:prstGeom prst="rect">
            <a:avLst/>
          </a:prstGeom>
        </p:spPr>
        <p:txBody>
          <a:bodyPr/>
          <a:lstStyle/>
          <a:p>
            <a:r>
              <a:t>Swap last and first</a:t>
            </a:r>
          </a:p>
        </p:txBody>
      </p:sp>
      <p:grpSp>
        <p:nvGrpSpPr>
          <p:cNvPr id="259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5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59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9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5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0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5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0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6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0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6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60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6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61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6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61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6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61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6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664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5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6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7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0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63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6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63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6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63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6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3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6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8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4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6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6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64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6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65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6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65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6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65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6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65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673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4" name="Connection Line"/>
          <p:cNvSpPr/>
          <p:nvPr/>
        </p:nvSpPr>
        <p:spPr>
          <a:xfrm>
            <a:off x="4667463" y="3454400"/>
            <a:ext cx="1474295" cy="155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7" h="20456" extrusionOk="0">
                <a:moveTo>
                  <a:pt x="0" y="20299"/>
                </a:moveTo>
                <a:cubicBezTo>
                  <a:pt x="14987" y="21600"/>
                  <a:pt x="21600" y="14834"/>
                  <a:pt x="19839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61" name="Heapsort(A):…"/>
          <p:cNvSpPr txBox="1"/>
          <p:nvPr/>
        </p:nvSpPr>
        <p:spPr>
          <a:xfrm>
            <a:off x="5783202" y="239876"/>
            <a:ext cx="5999205" cy="323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Heapsort(A):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BuildHeap(A);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for (i = length(A) downto 2):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Swap(A[1], A[i]);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A.heap_size -= 1;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Heapify(A, 1);</a:t>
            </a:r>
          </a:p>
        </p:txBody>
      </p:sp>
      <p:sp>
        <p:nvSpPr>
          <p:cNvPr id="2662" name="Heapsort"/>
          <p:cNvSpPr txBox="1">
            <a:spLocks noGrp="1"/>
          </p:cNvSpPr>
          <p:nvPr>
            <p:ph type="title"/>
          </p:nvPr>
        </p:nvSpPr>
        <p:spPr>
          <a:xfrm>
            <a:off x="589273" y="466447"/>
            <a:ext cx="3988850" cy="843070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675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7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6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68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681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68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6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68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6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6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9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6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9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6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9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6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0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7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0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7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70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7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71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7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75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5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21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72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7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72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7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73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7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73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7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73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7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73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7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4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7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4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7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74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7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75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7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75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753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754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7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8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9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7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77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775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77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7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78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7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78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7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78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7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79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7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79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7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9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7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9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7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0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8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0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8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85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6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15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1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8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82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8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82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8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82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8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8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83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8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83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8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83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8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4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4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8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84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847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848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1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62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63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86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8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286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869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87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8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87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8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87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8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88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8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88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8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88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8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89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8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89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8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9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8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9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8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94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4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4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09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9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9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9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9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9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9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92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9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92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9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92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9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93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9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93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9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93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9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93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9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94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941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942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6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7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8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9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96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96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965" name="Restore heap on remaining unsorted elements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8077200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Restore heap on remaining unsorted elements</a:t>
            </a:r>
          </a:p>
        </p:txBody>
      </p:sp>
      <p:grpSp>
        <p:nvGrpSpPr>
          <p:cNvPr id="296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9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97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9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97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9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97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9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98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9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98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9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98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9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98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9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99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9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99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9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041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2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3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4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5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6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7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05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6" name="Heapify"/>
          <p:cNvSpPr txBox="1"/>
          <p:nvPr/>
        </p:nvSpPr>
        <p:spPr>
          <a:xfrm>
            <a:off x="6604000" y="4800601"/>
            <a:ext cx="39285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Heapify</a:t>
            </a:r>
          </a:p>
        </p:txBody>
      </p:sp>
      <p:grpSp>
        <p:nvGrpSpPr>
          <p:cNvPr id="300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0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01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0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01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0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01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0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02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0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02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0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02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0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03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0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03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0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03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0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03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050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1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2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9" name="Insertion Sort"/>
          <p:cNvSpPr txBox="1">
            <a:spLocks noGrp="1"/>
          </p:cNvSpPr>
          <p:nvPr>
            <p:ph type="title"/>
          </p:nvPr>
        </p:nvSpPr>
        <p:spPr>
          <a:xfrm>
            <a:off x="4865310" y="365125"/>
            <a:ext cx="6291431" cy="981354"/>
          </a:xfrm>
          <a:prstGeom prst="rect">
            <a:avLst/>
          </a:prstGeom>
        </p:spPr>
        <p:txBody>
          <a:bodyPr/>
          <a:lstStyle/>
          <a:p>
            <a:r>
              <a:t>Insertion Sort</a:t>
            </a:r>
          </a:p>
        </p:txBody>
      </p:sp>
      <p:sp>
        <p:nvSpPr>
          <p:cNvPr id="130" name="Worst case O(n2)…"/>
          <p:cNvSpPr txBox="1">
            <a:spLocks noGrp="1"/>
          </p:cNvSpPr>
          <p:nvPr>
            <p:ph type="body" sz="half" idx="1"/>
          </p:nvPr>
        </p:nvSpPr>
        <p:spPr>
          <a:xfrm>
            <a:off x="5133308" y="1519588"/>
            <a:ext cx="5755436" cy="4529033"/>
          </a:xfrm>
          <a:prstGeom prst="rect">
            <a:avLst/>
          </a:prstGeom>
        </p:spPr>
        <p:txBody>
          <a:bodyPr/>
          <a:lstStyle/>
          <a:p>
            <a:r>
              <a:t>Worst case O(n</a:t>
            </a:r>
            <a:r>
              <a:rPr baseline="30000"/>
              <a:t>2</a:t>
            </a:r>
            <a:r>
              <a:t>)</a:t>
            </a:r>
          </a:p>
          <a:p>
            <a:pPr marL="685800" lvl="1" indent="-228600"/>
            <a:r>
              <a:t>elements in reverse sorted order</a:t>
            </a:r>
          </a:p>
          <a:p>
            <a:r>
              <a:t>Best case O(n) </a:t>
            </a:r>
          </a:p>
          <a:p>
            <a:pPr marL="685800" lvl="1" indent="-228600"/>
            <a:r>
              <a:t>Already sorted order</a:t>
            </a:r>
          </a:p>
          <a:p>
            <a:r>
              <a:t>Stable</a:t>
            </a:r>
          </a:p>
          <a:p>
            <a:pPr>
              <a:spcBef>
                <a:spcPts val="500"/>
              </a:spcBef>
              <a:defRPr sz="2400"/>
            </a:pPr>
            <a:r>
              <a:t>At  iteration k, first k elements are sorted, and  they are the same first k elements from the unsorted set.</a:t>
            </a:r>
          </a:p>
        </p:txBody>
      </p:sp>
      <p:sp>
        <p:nvSpPr>
          <p:cNvPr id="13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133" name="Table"/>
          <p:cNvGraphicFramePr/>
          <p:nvPr/>
        </p:nvGraphicFramePr>
        <p:xfrm>
          <a:off x="4975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4975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Line"/>
          <p:cNvSpPr/>
          <p:nvPr/>
        </p:nvSpPr>
        <p:spPr>
          <a:xfrm rot="10220405" flipH="1">
            <a:off x="574838" y="873224"/>
            <a:ext cx="990601" cy="29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Line"/>
          <p:cNvSpPr/>
          <p:nvPr/>
        </p:nvSpPr>
        <p:spPr>
          <a:xfrm rot="10220405" flipH="1">
            <a:off x="1108238" y="1774177"/>
            <a:ext cx="990601" cy="29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137" name="Table"/>
          <p:cNvGraphicFramePr/>
          <p:nvPr/>
        </p:nvGraphicFramePr>
        <p:xfrm>
          <a:off x="4975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 rot="10220405" flipH="1">
            <a:off x="2479878" y="2765252"/>
            <a:ext cx="381001" cy="302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139" name="Table"/>
          <p:cNvGraphicFramePr/>
          <p:nvPr/>
        </p:nvGraphicFramePr>
        <p:xfrm>
          <a:off x="4975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Line"/>
          <p:cNvSpPr/>
          <p:nvPr/>
        </p:nvSpPr>
        <p:spPr>
          <a:xfrm rot="10599532" flipH="1">
            <a:off x="570964" y="3756071"/>
            <a:ext cx="2971801" cy="305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4975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Line"/>
          <p:cNvSpPr/>
          <p:nvPr/>
        </p:nvSpPr>
        <p:spPr>
          <a:xfrm rot="10599532" flipH="1">
            <a:off x="1948915" y="4668885"/>
            <a:ext cx="2055814" cy="30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143" name="Table"/>
          <p:cNvGraphicFramePr/>
          <p:nvPr/>
        </p:nvGraphicFramePr>
        <p:xfrm>
          <a:off x="4975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k= 1       2        3        4       5       6"/>
          <p:cNvSpPr txBox="1"/>
          <p:nvPr/>
        </p:nvSpPr>
        <p:spPr>
          <a:xfrm>
            <a:off x="375024" y="334312"/>
            <a:ext cx="39398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>
              <a:defRPr sz="1800"/>
            </a:pPr>
            <a:r>
              <a:rPr sz="2400"/>
              <a:t>k= 1       2        3        4       5       6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05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057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058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06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0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06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0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06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0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07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0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07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0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07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0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07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0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08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0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08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0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08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0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13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3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3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10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0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0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1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10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1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10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1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11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11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11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12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12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12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12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146" name="Connection Line"/>
          <p:cNvSpPr/>
          <p:nvPr/>
        </p:nvSpPr>
        <p:spPr>
          <a:xfrm>
            <a:off x="3369747" y="3454400"/>
            <a:ext cx="2751653" cy="2110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66" extrusionOk="0">
                <a:moveTo>
                  <a:pt x="0" y="14834"/>
                </a:moveTo>
                <a:cubicBezTo>
                  <a:pt x="7776" y="21600"/>
                  <a:pt x="14976" y="16655"/>
                  <a:pt x="2160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13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1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3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1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3136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14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15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15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1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1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5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1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16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1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16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1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16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1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17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1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17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1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17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1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17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1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18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1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22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2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2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19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1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9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1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0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1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0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2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0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2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0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2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21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2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21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2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21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2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22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2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22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223" name="Heapify(A,1)"/>
          <p:cNvSpPr txBox="1"/>
          <p:nvPr/>
        </p:nvSpPr>
        <p:spPr>
          <a:xfrm>
            <a:off x="3916654" y="2296160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224" name="Line"/>
          <p:cNvSpPr/>
          <p:nvPr/>
        </p:nvSpPr>
        <p:spPr>
          <a:xfrm>
            <a:off x="5081753" y="2604497"/>
            <a:ext cx="1014248" cy="24281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36" name="Connection Line"/>
          <p:cNvSpPr/>
          <p:nvPr/>
        </p:nvSpPr>
        <p:spPr>
          <a:xfrm>
            <a:off x="3369747" y="3454400"/>
            <a:ext cx="2751653" cy="2110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66" extrusionOk="0">
                <a:moveTo>
                  <a:pt x="0" y="14834"/>
                </a:moveTo>
                <a:cubicBezTo>
                  <a:pt x="7776" y="21600"/>
                  <a:pt x="14976" y="16655"/>
                  <a:pt x="2160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2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3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24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24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24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2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24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2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5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2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5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2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5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2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6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2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26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2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26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2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26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2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27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2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31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1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1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28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2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28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2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9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2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9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2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9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2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9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2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0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3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0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3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0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3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31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3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31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313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314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26" name="Connection Line"/>
          <p:cNvSpPr/>
          <p:nvPr/>
        </p:nvSpPr>
        <p:spPr>
          <a:xfrm>
            <a:off x="6500525" y="2906948"/>
            <a:ext cx="1764133" cy="55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4" extrusionOk="0">
                <a:moveTo>
                  <a:pt x="21600" y="18654"/>
                </a:moveTo>
                <a:cubicBezTo>
                  <a:pt x="20670" y="2803"/>
                  <a:pt x="13470" y="-2946"/>
                  <a:pt x="0" y="140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1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3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33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33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3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33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3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3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34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3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34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35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5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5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5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36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0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0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37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3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37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38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38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3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38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3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38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3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9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3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9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3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9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3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0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3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0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403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404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6" name="Connection Line"/>
          <p:cNvSpPr/>
          <p:nvPr/>
        </p:nvSpPr>
        <p:spPr>
          <a:xfrm>
            <a:off x="7748045" y="4023797"/>
            <a:ext cx="758744" cy="3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41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42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422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42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4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42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4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43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4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43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4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43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4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44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4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44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4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44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4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44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4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5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4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00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1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2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3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4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5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6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7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8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62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46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4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46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4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47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4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0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47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4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47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4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4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48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4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48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4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48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4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9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4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9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509" name="Connection Line"/>
          <p:cNvSpPr/>
          <p:nvPr/>
        </p:nvSpPr>
        <p:spPr>
          <a:xfrm>
            <a:off x="3531941" y="5447008"/>
            <a:ext cx="4170610" cy="594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4" extrusionOk="0">
                <a:moveTo>
                  <a:pt x="21600" y="16224"/>
                </a:moveTo>
                <a:cubicBezTo>
                  <a:pt x="14870" y="-4579"/>
                  <a:pt x="7670" y="-5376"/>
                  <a:pt x="0" y="1383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49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4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510" name="Connection Line"/>
          <p:cNvSpPr/>
          <p:nvPr/>
        </p:nvSpPr>
        <p:spPr>
          <a:xfrm>
            <a:off x="1732603" y="2906106"/>
            <a:ext cx="4119253" cy="1765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1" h="18914" extrusionOk="0">
                <a:moveTo>
                  <a:pt x="20521" y="1112"/>
                </a:moveTo>
                <a:cubicBezTo>
                  <a:pt x="5715" y="-2686"/>
                  <a:pt x="-1079" y="3248"/>
                  <a:pt x="139" y="1891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11" name="Connection Line"/>
          <p:cNvSpPr/>
          <p:nvPr/>
        </p:nvSpPr>
        <p:spPr>
          <a:xfrm>
            <a:off x="7748045" y="4023797"/>
            <a:ext cx="758744" cy="3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51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5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51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517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52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5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52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5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2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5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52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5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532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5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535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5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53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5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7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541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5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544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5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47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5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99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0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1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2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5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55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5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56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5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6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5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56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5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57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5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57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5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57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5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58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5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58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5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8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5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8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608" name="Connection Line"/>
          <p:cNvSpPr/>
          <p:nvPr/>
        </p:nvSpPr>
        <p:spPr>
          <a:xfrm>
            <a:off x="3741158" y="5261534"/>
            <a:ext cx="4614910" cy="68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21600" y="14462"/>
                </a:moveTo>
                <a:cubicBezTo>
                  <a:pt x="14575" y="-5388"/>
                  <a:pt x="7375" y="-4805"/>
                  <a:pt x="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89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590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1" name="Rounded Rectangle"/>
          <p:cNvSpPr/>
          <p:nvPr/>
        </p:nvSpPr>
        <p:spPr>
          <a:xfrm>
            <a:off x="1193800" y="2504162"/>
            <a:ext cx="9080134" cy="2195594"/>
          </a:xfrm>
          <a:prstGeom prst="roundRect">
            <a:avLst>
              <a:gd name="adj" fmla="val 12511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594" name="Group"/>
          <p:cNvGrpSpPr/>
          <p:nvPr/>
        </p:nvGrpSpPr>
        <p:grpSpPr>
          <a:xfrm>
            <a:off x="1524000" y="4718842"/>
            <a:ext cx="609600" cy="457201"/>
            <a:chOff x="0" y="0"/>
            <a:chExt cx="609600" cy="457200"/>
          </a:xfrm>
        </p:grpSpPr>
        <p:sp>
          <p:nvSpPr>
            <p:cNvPr id="3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609" name="Connection Line"/>
          <p:cNvSpPr/>
          <p:nvPr/>
        </p:nvSpPr>
        <p:spPr>
          <a:xfrm>
            <a:off x="6420008" y="2849904"/>
            <a:ext cx="2163316" cy="64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extrusionOk="0">
                <a:moveTo>
                  <a:pt x="21600" y="17446"/>
                </a:moveTo>
                <a:cubicBezTo>
                  <a:pt x="14966" y="401"/>
                  <a:pt x="7766" y="-4154"/>
                  <a:pt x="0" y="378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598" name="Group"/>
          <p:cNvGrpSpPr/>
          <p:nvPr/>
        </p:nvGrpSpPr>
        <p:grpSpPr>
          <a:xfrm>
            <a:off x="7721599" y="6010390"/>
            <a:ext cx="609601" cy="457201"/>
            <a:chOff x="0" y="0"/>
            <a:chExt cx="609600" cy="457200"/>
          </a:xfrm>
        </p:grpSpPr>
        <p:sp>
          <p:nvSpPr>
            <p:cNvPr id="35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61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61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615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61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6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2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6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62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6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62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6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63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6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3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6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63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6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3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6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64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6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64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6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69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9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9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65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6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66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6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66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6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6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66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6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7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6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67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6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7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6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68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6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68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6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3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68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06" name="Connection Line"/>
          <p:cNvSpPr/>
          <p:nvPr/>
        </p:nvSpPr>
        <p:spPr>
          <a:xfrm>
            <a:off x="3741158" y="5261534"/>
            <a:ext cx="4614910" cy="68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21600" y="14462"/>
                </a:moveTo>
                <a:cubicBezTo>
                  <a:pt x="14575" y="-5388"/>
                  <a:pt x="7375" y="-4805"/>
                  <a:pt x="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87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688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89" name="Rounded Rectangle"/>
          <p:cNvSpPr/>
          <p:nvPr/>
        </p:nvSpPr>
        <p:spPr>
          <a:xfrm>
            <a:off x="1193800" y="2504162"/>
            <a:ext cx="9080134" cy="2195594"/>
          </a:xfrm>
          <a:prstGeom prst="roundRect">
            <a:avLst>
              <a:gd name="adj" fmla="val 12511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692" name="Group"/>
          <p:cNvGrpSpPr/>
          <p:nvPr/>
        </p:nvGrpSpPr>
        <p:grpSpPr>
          <a:xfrm>
            <a:off x="1524000" y="4718842"/>
            <a:ext cx="609600" cy="457201"/>
            <a:chOff x="0" y="0"/>
            <a:chExt cx="609600" cy="457200"/>
          </a:xfrm>
        </p:grpSpPr>
        <p:sp>
          <p:nvSpPr>
            <p:cNvPr id="36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707" name="Connection Line"/>
          <p:cNvSpPr/>
          <p:nvPr/>
        </p:nvSpPr>
        <p:spPr>
          <a:xfrm>
            <a:off x="8901710" y="3484343"/>
            <a:ext cx="1003327" cy="6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00" extrusionOk="0">
                <a:moveTo>
                  <a:pt x="21600" y="17700"/>
                </a:moveTo>
                <a:cubicBezTo>
                  <a:pt x="18535" y="971"/>
                  <a:pt x="11335" y="-3900"/>
                  <a:pt x="0" y="308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696" name="Group"/>
          <p:cNvGrpSpPr/>
          <p:nvPr/>
        </p:nvGrpSpPr>
        <p:grpSpPr>
          <a:xfrm>
            <a:off x="7721599" y="6010390"/>
            <a:ext cx="609601" cy="457201"/>
            <a:chOff x="0" y="0"/>
            <a:chExt cx="609600" cy="457200"/>
          </a:xfrm>
        </p:grpSpPr>
        <p:sp>
          <p:nvSpPr>
            <p:cNvPr id="36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71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7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712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713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71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71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72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72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2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73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73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3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74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74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7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78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75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75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76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76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6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77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77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7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77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78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7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78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84" name="Rounded Rectangle"/>
          <p:cNvSpPr/>
          <p:nvPr/>
        </p:nvSpPr>
        <p:spPr>
          <a:xfrm>
            <a:off x="1193800" y="2868453"/>
            <a:ext cx="9080134" cy="1831303"/>
          </a:xfrm>
          <a:prstGeom prst="roundRect">
            <a:avLst>
              <a:gd name="adj" fmla="val 15000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95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7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7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80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80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80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8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0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8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81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8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81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8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81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8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81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8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82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8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82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8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82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8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83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8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87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843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8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4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8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84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8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85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8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85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8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85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8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86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8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86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8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86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8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87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8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87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872" name="Rounded Rectangle"/>
          <p:cNvSpPr/>
          <p:nvPr/>
        </p:nvSpPr>
        <p:spPr>
          <a:xfrm>
            <a:off x="1193800" y="2868453"/>
            <a:ext cx="9080134" cy="1831303"/>
          </a:xfrm>
          <a:prstGeom prst="roundRect">
            <a:avLst>
              <a:gd name="adj" fmla="val 15000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4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5" name="Connection Line"/>
          <p:cNvSpPr/>
          <p:nvPr/>
        </p:nvSpPr>
        <p:spPr>
          <a:xfrm>
            <a:off x="6617542" y="3005972"/>
            <a:ext cx="3245689" cy="1077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9" h="21600" extrusionOk="0">
                <a:moveTo>
                  <a:pt x="19431" y="21600"/>
                </a:moveTo>
                <a:cubicBezTo>
                  <a:pt x="21600" y="10108"/>
                  <a:pt x="15123" y="2908"/>
                  <a:pt x="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8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89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89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89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8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9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8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90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8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90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9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90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9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90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9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91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9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91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9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91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9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92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9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97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933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9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93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9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93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9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94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9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94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9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94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9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95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9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0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95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9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95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9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96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9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96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962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5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96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9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5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3969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39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3970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971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86" name="Connection Line"/>
          <p:cNvSpPr/>
          <p:nvPr/>
        </p:nvSpPr>
        <p:spPr>
          <a:xfrm>
            <a:off x="4047633" y="2902153"/>
            <a:ext cx="1658334" cy="60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72" extrusionOk="0">
                <a:moveTo>
                  <a:pt x="0" y="17072"/>
                </a:moveTo>
                <a:cubicBezTo>
                  <a:pt x="4170" y="-545"/>
                  <a:pt x="11370" y="-4528"/>
                  <a:pt x="21600" y="51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97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9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7" name="Selection Sort"/>
          <p:cNvSpPr txBox="1">
            <a:spLocks noGrp="1"/>
          </p:cNvSpPr>
          <p:nvPr>
            <p:ph type="title"/>
          </p:nvPr>
        </p:nvSpPr>
        <p:spPr>
          <a:xfrm>
            <a:off x="5084314" y="439247"/>
            <a:ext cx="5634292" cy="981354"/>
          </a:xfrm>
          <a:prstGeom prst="rect">
            <a:avLst/>
          </a:prstGeom>
        </p:spPr>
        <p:txBody>
          <a:bodyPr/>
          <a:lstStyle/>
          <a:p>
            <a:r>
              <a:t>Selection Sort</a:t>
            </a:r>
          </a:p>
        </p:txBody>
      </p:sp>
      <p:sp>
        <p:nvSpPr>
          <p:cNvPr id="148" name="O(n2)…"/>
          <p:cNvSpPr txBox="1">
            <a:spLocks noGrp="1"/>
          </p:cNvSpPr>
          <p:nvPr>
            <p:ph type="body" sz="half" idx="1"/>
          </p:nvPr>
        </p:nvSpPr>
        <p:spPr>
          <a:xfrm>
            <a:off x="5402582" y="1647930"/>
            <a:ext cx="5951218" cy="4529033"/>
          </a:xfrm>
          <a:prstGeom prst="rect">
            <a:avLst/>
          </a:prstGeom>
        </p:spPr>
        <p:txBody>
          <a:bodyPr/>
          <a:lstStyle/>
          <a:p>
            <a:r>
              <a:t>O(n</a:t>
            </a:r>
            <a:r>
              <a:rPr baseline="30000"/>
              <a:t>2</a:t>
            </a:r>
            <a:r>
              <a:t>)</a:t>
            </a:r>
          </a:p>
          <a:p>
            <a:r>
              <a:t>Not Stable</a:t>
            </a:r>
          </a:p>
          <a:p>
            <a:r>
              <a:t>Does it perform better/worse for already sorted input?  Reverse-sorted input?</a:t>
            </a:r>
          </a:p>
          <a:p>
            <a:pPr>
              <a:spcBef>
                <a:spcPts val="500"/>
              </a:spcBef>
              <a:defRPr sz="2400"/>
            </a:pPr>
            <a:r>
              <a:t>At  iteration k, first k elements are sorted, and  they are the same first k elements from the unsorted set.</a:t>
            </a:r>
          </a:p>
        </p:txBody>
      </p:sp>
      <p:sp>
        <p:nvSpPr>
          <p:cNvPr id="14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26" y="771414"/>
            <a:ext cx="4948490" cy="6036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98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9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399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99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99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9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99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9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0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9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00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0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00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0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01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0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01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0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1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0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01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0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02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0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07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7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7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03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0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3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0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04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0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04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0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04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0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04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0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05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0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05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0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05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0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06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0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06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063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6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06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0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6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4070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40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4071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072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7" name="Connection Line"/>
          <p:cNvSpPr/>
          <p:nvPr/>
        </p:nvSpPr>
        <p:spPr>
          <a:xfrm>
            <a:off x="4047633" y="2902153"/>
            <a:ext cx="1658334" cy="60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72" extrusionOk="0">
                <a:moveTo>
                  <a:pt x="0" y="17072"/>
                </a:moveTo>
                <a:cubicBezTo>
                  <a:pt x="4170" y="-545"/>
                  <a:pt x="11370" y="-4528"/>
                  <a:pt x="21600" y="51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07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0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09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092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093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09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0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09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0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0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1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10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1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10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1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11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1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11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1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1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1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12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1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12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1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17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7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13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1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3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1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14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1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14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1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14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1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1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15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1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15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1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15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1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16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1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16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164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7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16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1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7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4171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41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4172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173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8" name="Connection Line"/>
          <p:cNvSpPr/>
          <p:nvPr/>
        </p:nvSpPr>
        <p:spPr>
          <a:xfrm>
            <a:off x="3700038" y="4057402"/>
            <a:ext cx="824838" cy="418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663" extrusionOk="0">
                <a:moveTo>
                  <a:pt x="0" y="0"/>
                </a:moveTo>
                <a:cubicBezTo>
                  <a:pt x="1692" y="16773"/>
                  <a:pt x="8892" y="21600"/>
                  <a:pt x="21600" y="1448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17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1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1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193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194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19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1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0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1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03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2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06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2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0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2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21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2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2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21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2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22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2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22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2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26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6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23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2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3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2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4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2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2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4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2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25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2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25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2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25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2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26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2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26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2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26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277" name="Connection Line"/>
          <p:cNvSpPr/>
          <p:nvPr/>
        </p:nvSpPr>
        <p:spPr>
          <a:xfrm>
            <a:off x="6122958" y="3451528"/>
            <a:ext cx="757342" cy="932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3" h="21600" extrusionOk="0">
                <a:moveTo>
                  <a:pt x="495" y="0"/>
                </a:moveTo>
                <a:cubicBezTo>
                  <a:pt x="-1917" y="10051"/>
                  <a:pt x="4479" y="17251"/>
                  <a:pt x="19683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6" name="Rounded Rectangle"/>
          <p:cNvSpPr/>
          <p:nvPr/>
        </p:nvSpPr>
        <p:spPr>
          <a:xfrm>
            <a:off x="2072556" y="2704344"/>
            <a:ext cx="7030888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78" name="Connection Line"/>
          <p:cNvSpPr/>
          <p:nvPr/>
        </p:nvSpPr>
        <p:spPr>
          <a:xfrm>
            <a:off x="3556262" y="5565059"/>
            <a:ext cx="3261607" cy="427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21600" y="14823"/>
                </a:moveTo>
                <a:cubicBezTo>
                  <a:pt x="14525" y="-5392"/>
                  <a:pt x="7325" y="-4930"/>
                  <a:pt x="0" y="1620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428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28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28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2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8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2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9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9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0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0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30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3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30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3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31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36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7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32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3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2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33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33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33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3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34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1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34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3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34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3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34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371" name="Connection Line"/>
          <p:cNvSpPr/>
          <p:nvPr/>
        </p:nvSpPr>
        <p:spPr>
          <a:xfrm>
            <a:off x="3804116" y="2818013"/>
            <a:ext cx="1962826" cy="48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0" extrusionOk="0">
                <a:moveTo>
                  <a:pt x="21600" y="4572"/>
                </a:moveTo>
                <a:cubicBezTo>
                  <a:pt x="15795" y="-4390"/>
                  <a:pt x="8595" y="-177"/>
                  <a:pt x="0" y="1721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3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2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35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372" name="Connection Line"/>
          <p:cNvSpPr/>
          <p:nvPr/>
        </p:nvSpPr>
        <p:spPr>
          <a:xfrm>
            <a:off x="2334722" y="3434682"/>
            <a:ext cx="1198241" cy="62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87" extrusionOk="0">
                <a:moveTo>
                  <a:pt x="21600" y="1925"/>
                </a:moveTo>
                <a:cubicBezTo>
                  <a:pt x="13868" y="-3313"/>
                  <a:pt x="6668" y="2141"/>
                  <a:pt x="0" y="1828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58" name="Shape"/>
          <p:cNvSpPr/>
          <p:nvPr/>
        </p:nvSpPr>
        <p:spPr>
          <a:xfrm>
            <a:off x="1643609" y="2401316"/>
            <a:ext cx="7925917" cy="225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36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3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3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4377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378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38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3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38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3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38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3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39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3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39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3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9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3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9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3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40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4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40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4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40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4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470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1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2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3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4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5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6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7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8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42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4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1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2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4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42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4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42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4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3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4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4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3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4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44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4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44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4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44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4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44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479" name="Connection Line"/>
          <p:cNvSpPr/>
          <p:nvPr/>
        </p:nvSpPr>
        <p:spPr>
          <a:xfrm>
            <a:off x="3804116" y="2818013"/>
            <a:ext cx="1962826" cy="48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0" extrusionOk="0">
                <a:moveTo>
                  <a:pt x="21600" y="4572"/>
                </a:moveTo>
                <a:cubicBezTo>
                  <a:pt x="15795" y="-4390"/>
                  <a:pt x="8595" y="-177"/>
                  <a:pt x="0" y="1721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45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4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1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4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480" name="Connection Line"/>
          <p:cNvSpPr/>
          <p:nvPr/>
        </p:nvSpPr>
        <p:spPr>
          <a:xfrm>
            <a:off x="2196216" y="3414397"/>
            <a:ext cx="1336746" cy="57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84" extrusionOk="0">
                <a:moveTo>
                  <a:pt x="21600" y="2668"/>
                </a:moveTo>
                <a:cubicBezTo>
                  <a:pt x="14567" y="-3716"/>
                  <a:pt x="7367" y="1356"/>
                  <a:pt x="0" y="1788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45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62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4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6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4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4466" name="Shape"/>
          <p:cNvSpPr/>
          <p:nvPr/>
        </p:nvSpPr>
        <p:spPr>
          <a:xfrm>
            <a:off x="1643609" y="2401316"/>
            <a:ext cx="7925917" cy="225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46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4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8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48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4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4485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486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48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8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49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4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9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4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4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01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4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0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5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0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5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510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5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513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5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1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516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5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1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57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7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7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52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5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2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53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5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3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5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53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5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4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5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4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5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4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5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54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5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55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5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55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5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55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586" name="Connection Line"/>
          <p:cNvSpPr/>
          <p:nvPr/>
        </p:nvSpPr>
        <p:spPr>
          <a:xfrm>
            <a:off x="5183128" y="3355654"/>
            <a:ext cx="1116827" cy="1018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15" h="21600" extrusionOk="0">
                <a:moveTo>
                  <a:pt x="19546" y="0"/>
                </a:moveTo>
                <a:cubicBezTo>
                  <a:pt x="21600" y="8983"/>
                  <a:pt x="15085" y="16183"/>
                  <a:pt x="0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56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5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9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563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5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6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5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56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5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7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5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4573" name="Shape"/>
          <p:cNvSpPr/>
          <p:nvPr/>
        </p:nvSpPr>
        <p:spPr>
          <a:xfrm>
            <a:off x="1643609" y="2401316"/>
            <a:ext cx="7925917" cy="2308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57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5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5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8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9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5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9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9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5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9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59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5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5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460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60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60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60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6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1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6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61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6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61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6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61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6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2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6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1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2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6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62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6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63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6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3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69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64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6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64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6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64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6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5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6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5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6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65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6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66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6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66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704" name="Connection Line"/>
          <p:cNvSpPr/>
          <p:nvPr/>
        </p:nvSpPr>
        <p:spPr>
          <a:xfrm>
            <a:off x="5225796" y="3430450"/>
            <a:ext cx="1175258" cy="1018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74" h="21600" extrusionOk="0">
                <a:moveTo>
                  <a:pt x="17510" y="0"/>
                </a:moveTo>
                <a:cubicBezTo>
                  <a:pt x="21600" y="10205"/>
                  <a:pt x="15763" y="17405"/>
                  <a:pt x="0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66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6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5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66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7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7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6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7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6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681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6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0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8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4685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68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9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9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7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4709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710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713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71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719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722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25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2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31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734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737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740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1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2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75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7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5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5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76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6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6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7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77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77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5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77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78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821" name="Connection Line"/>
          <p:cNvSpPr/>
          <p:nvPr/>
        </p:nvSpPr>
        <p:spPr>
          <a:xfrm>
            <a:off x="3769702" y="2837415"/>
            <a:ext cx="1915601" cy="518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02" extrusionOk="0">
                <a:moveTo>
                  <a:pt x="21600" y="3915"/>
                </a:moveTo>
                <a:cubicBezTo>
                  <a:pt x="13854" y="-4198"/>
                  <a:pt x="6654" y="298"/>
                  <a:pt x="0" y="1740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78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7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3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78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9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79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7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9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7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99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7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8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0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8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0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4803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804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5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80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8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0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1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8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1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82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8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482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827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83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33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8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836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8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83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8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4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8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4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8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84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8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85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8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85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8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924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5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6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7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0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86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8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86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8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7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8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87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8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7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8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8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8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8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8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88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8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89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8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89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8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9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933" name="Connection Line"/>
          <p:cNvSpPr/>
          <p:nvPr/>
        </p:nvSpPr>
        <p:spPr>
          <a:xfrm>
            <a:off x="2431872" y="2716034"/>
            <a:ext cx="3253431" cy="1237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86" extrusionOk="0">
                <a:moveTo>
                  <a:pt x="21600" y="3383"/>
                </a:moveTo>
                <a:cubicBezTo>
                  <a:pt x="12730" y="-4014"/>
                  <a:pt x="5530" y="720"/>
                  <a:pt x="0" y="1758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9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8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7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90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8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0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9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07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9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6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10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49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13" name="Group"/>
          <p:cNvGrpSpPr/>
          <p:nvPr/>
        </p:nvGrpSpPr>
        <p:grpSpPr>
          <a:xfrm>
            <a:off x="5791200" y="2858555"/>
            <a:ext cx="609600" cy="457201"/>
            <a:chOff x="0" y="0"/>
            <a:chExt cx="609600" cy="457200"/>
          </a:xfrm>
        </p:grpSpPr>
        <p:sp>
          <p:nvSpPr>
            <p:cNvPr id="49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2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sp>
        <p:nvSpPr>
          <p:cNvPr id="4914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917" name="Group"/>
          <p:cNvGrpSpPr/>
          <p:nvPr/>
        </p:nvGrpSpPr>
        <p:grpSpPr>
          <a:xfrm>
            <a:off x="5791200" y="2857500"/>
            <a:ext cx="609600" cy="457200"/>
            <a:chOff x="0" y="0"/>
            <a:chExt cx="609600" cy="457200"/>
          </a:xfrm>
        </p:grpSpPr>
        <p:sp>
          <p:nvSpPr>
            <p:cNvPr id="49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2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9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2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9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9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493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939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94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9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4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9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94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9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5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9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5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9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5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9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6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9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96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9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6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035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6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7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8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1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97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9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7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9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8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9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98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9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8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9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9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9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9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9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9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9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9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9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00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0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00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044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0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0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6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010" name="Group"/>
          <p:cNvGrpSpPr/>
          <p:nvPr/>
        </p:nvGrpSpPr>
        <p:grpSpPr>
          <a:xfrm>
            <a:off x="5892800" y="2887499"/>
            <a:ext cx="609600" cy="457201"/>
            <a:chOff x="0" y="0"/>
            <a:chExt cx="609600" cy="457200"/>
          </a:xfrm>
        </p:grpSpPr>
        <p:sp>
          <p:nvSpPr>
            <p:cNvPr id="50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1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0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16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0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5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19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0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22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0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21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sp>
        <p:nvSpPr>
          <p:cNvPr id="5023" name="Shape"/>
          <p:cNvSpPr/>
          <p:nvPr/>
        </p:nvSpPr>
        <p:spPr>
          <a:xfrm>
            <a:off x="2562497" y="2152137"/>
            <a:ext cx="6858376" cy="2282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25" extrusionOk="0">
                <a:moveTo>
                  <a:pt x="1283" y="7563"/>
                </a:moveTo>
                <a:cubicBezTo>
                  <a:pt x="4355" y="-672"/>
                  <a:pt x="9110" y="-2375"/>
                  <a:pt x="12883" y="3408"/>
                </a:cubicBezTo>
                <a:lnTo>
                  <a:pt x="21600" y="13160"/>
                </a:lnTo>
                <a:lnTo>
                  <a:pt x="18866" y="19225"/>
                </a:lnTo>
                <a:lnTo>
                  <a:pt x="12823" y="13443"/>
                </a:lnTo>
                <a:lnTo>
                  <a:pt x="5623" y="14941"/>
                </a:lnTo>
                <a:lnTo>
                  <a:pt x="3792" y="18268"/>
                </a:lnTo>
                <a:lnTo>
                  <a:pt x="0" y="11909"/>
                </a:lnTo>
                <a:cubicBezTo>
                  <a:pt x="364" y="10333"/>
                  <a:pt x="794" y="8874"/>
                  <a:pt x="1283" y="7563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24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025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02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0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2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3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0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3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3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0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3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bble (Sinking, Ripple) Sort"/>
          <p:cNvSpPr txBox="1">
            <a:spLocks noGrp="1"/>
          </p:cNvSpPr>
          <p:nvPr>
            <p:ph type="title"/>
          </p:nvPr>
        </p:nvSpPr>
        <p:spPr>
          <a:xfrm>
            <a:off x="5119983" y="365125"/>
            <a:ext cx="6233817" cy="981354"/>
          </a:xfrm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r>
              <a:t>Bubble (Sinking, Ripple) Sort</a:t>
            </a:r>
          </a:p>
        </p:txBody>
      </p:sp>
      <p:sp>
        <p:nvSpPr>
          <p:cNvPr id="154" name="Main idea: Go through each element, and if it’s out of order with its neighbor, swap them.…"/>
          <p:cNvSpPr txBox="1">
            <a:spLocks noGrp="1"/>
          </p:cNvSpPr>
          <p:nvPr>
            <p:ph type="body" sz="half" idx="1"/>
          </p:nvPr>
        </p:nvSpPr>
        <p:spPr>
          <a:xfrm>
            <a:off x="5915434" y="1445997"/>
            <a:ext cx="5836044" cy="513326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Main idea: Go through each element, and if it’s out of order with its neighbor, swap them.  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If you can go through entire array with no swaps, you’re done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After i</a:t>
            </a:r>
            <a:r>
              <a:rPr baseline="31999"/>
              <a:t>th</a:t>
            </a:r>
            <a:r>
              <a:t> pass, at least last i positions are sorted and in final correct order.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Worst case: O(n</a:t>
            </a:r>
            <a:r>
              <a:rPr baseline="29979"/>
              <a:t>2</a:t>
            </a:r>
            <a:r>
              <a:t>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has a big constant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Best case: O(n)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if already sorted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61" y="493913"/>
            <a:ext cx="4194993" cy="587017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ine"/>
          <p:cNvSpPr/>
          <p:nvPr/>
        </p:nvSpPr>
        <p:spPr>
          <a:xfrm>
            <a:off x="853084" y="2465629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853084" y="4061402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53084" y="5153184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853084" y="5856173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rot="10220405" flipH="1">
            <a:off x="2365013" y="1809123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Text"/>
          <p:cNvSpPr txBox="1"/>
          <p:nvPr/>
        </p:nvSpPr>
        <p:spPr>
          <a:xfrm>
            <a:off x="1879991" y="1956482"/>
            <a:ext cx="481755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62" name="Star"/>
          <p:cNvSpPr/>
          <p:nvPr/>
        </p:nvSpPr>
        <p:spPr>
          <a:xfrm>
            <a:off x="2954438" y="239977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rot="10220405" flipH="1">
            <a:off x="1920513" y="3356733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4" name="Star"/>
          <p:cNvSpPr/>
          <p:nvPr/>
        </p:nvSpPr>
        <p:spPr>
          <a:xfrm>
            <a:off x="2373413" y="39369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tar"/>
          <p:cNvSpPr/>
          <p:nvPr/>
        </p:nvSpPr>
        <p:spPr>
          <a:xfrm>
            <a:off x="2779813" y="39369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rot="10220405" flipH="1">
            <a:off x="1441088" y="4535027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7" name="Star"/>
          <p:cNvSpPr/>
          <p:nvPr/>
        </p:nvSpPr>
        <p:spPr>
          <a:xfrm>
            <a:off x="1852713" y="5035115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" name="Star"/>
          <p:cNvSpPr/>
          <p:nvPr/>
        </p:nvSpPr>
        <p:spPr>
          <a:xfrm>
            <a:off x="2322613" y="50926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Star"/>
          <p:cNvSpPr/>
          <p:nvPr/>
        </p:nvSpPr>
        <p:spPr>
          <a:xfrm>
            <a:off x="2792513" y="50926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 rot="10220405" flipH="1">
            <a:off x="1053738" y="5144836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tar"/>
          <p:cNvSpPr/>
          <p:nvPr/>
        </p:nvSpPr>
        <p:spPr>
          <a:xfrm>
            <a:off x="1405038" y="5816165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2" name="Star"/>
          <p:cNvSpPr/>
          <p:nvPr/>
        </p:nvSpPr>
        <p:spPr>
          <a:xfrm>
            <a:off x="1903513" y="5696620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3" name="Star"/>
          <p:cNvSpPr/>
          <p:nvPr/>
        </p:nvSpPr>
        <p:spPr>
          <a:xfrm>
            <a:off x="2373413" y="5754188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" name="Star"/>
          <p:cNvSpPr/>
          <p:nvPr/>
        </p:nvSpPr>
        <p:spPr>
          <a:xfrm>
            <a:off x="2843313" y="5754188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0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0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5049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050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05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0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5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0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05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0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6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0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6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0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06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0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07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0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07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0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147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48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49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0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3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08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0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508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0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9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0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9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0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9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0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0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0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0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1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10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1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11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1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11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1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11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156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1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1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7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12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1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2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1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127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1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6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30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1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33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1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2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136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1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137" name="Shape"/>
          <p:cNvSpPr/>
          <p:nvPr/>
        </p:nvSpPr>
        <p:spPr>
          <a:xfrm>
            <a:off x="2562497" y="2152137"/>
            <a:ext cx="6858376" cy="2282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25" extrusionOk="0">
                <a:moveTo>
                  <a:pt x="1283" y="7563"/>
                </a:moveTo>
                <a:cubicBezTo>
                  <a:pt x="4355" y="-672"/>
                  <a:pt x="9110" y="-2375"/>
                  <a:pt x="12883" y="3408"/>
                </a:cubicBezTo>
                <a:lnTo>
                  <a:pt x="21600" y="13160"/>
                </a:lnTo>
                <a:lnTo>
                  <a:pt x="18866" y="19225"/>
                </a:lnTo>
                <a:lnTo>
                  <a:pt x="12823" y="13443"/>
                </a:lnTo>
                <a:lnTo>
                  <a:pt x="5623" y="14941"/>
                </a:lnTo>
                <a:lnTo>
                  <a:pt x="3792" y="18268"/>
                </a:lnTo>
                <a:lnTo>
                  <a:pt x="0" y="11909"/>
                </a:lnTo>
                <a:cubicBezTo>
                  <a:pt x="364" y="10333"/>
                  <a:pt x="794" y="8874"/>
                  <a:pt x="1283" y="7563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14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1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14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1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4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4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1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4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1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516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16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16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1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6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1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7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171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1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7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1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7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1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180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1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183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1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186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1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264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5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6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7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0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19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1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9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0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1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0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2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0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2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1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2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1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2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1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21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21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21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22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2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22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2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22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273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23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2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9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233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2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3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2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39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2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8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42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2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45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2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4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24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2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7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249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0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251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25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2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5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2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6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2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6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2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6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2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527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279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28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2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8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2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8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2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9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9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29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30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0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0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381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2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3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4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5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6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7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31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313" name="1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531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1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3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1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2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3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32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3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2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3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3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33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33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4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34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390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34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6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350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5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56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5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59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62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1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36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3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4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366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67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368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37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3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37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3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7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8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3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3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5395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396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39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3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9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0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4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05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4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0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4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11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4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14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4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417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4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420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4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499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0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1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2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5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43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4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3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4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3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4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4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4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4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4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4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4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5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4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5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4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45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4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5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45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4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46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508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46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4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3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46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4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70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4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9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73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4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76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4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5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479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4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8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8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4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85" name="Group"/>
          <p:cNvGrpSpPr/>
          <p:nvPr/>
        </p:nvGrpSpPr>
        <p:grpSpPr>
          <a:xfrm>
            <a:off x="5791200" y="2895161"/>
            <a:ext cx="609600" cy="457201"/>
            <a:chOff x="0" y="0"/>
            <a:chExt cx="609600" cy="457200"/>
          </a:xfrm>
        </p:grpSpPr>
        <p:sp>
          <p:nvSpPr>
            <p:cNvPr id="54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5486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48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4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9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4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9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4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9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4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5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5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5513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514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51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1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2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5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1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52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5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2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5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2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5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53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5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53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5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53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5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622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3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4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5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8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3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55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5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5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5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5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5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55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5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6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5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6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5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6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5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57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5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57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5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57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5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57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631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58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5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1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58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88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5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7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91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5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94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3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59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5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6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0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03" name="Group"/>
          <p:cNvGrpSpPr/>
          <p:nvPr/>
        </p:nvGrpSpPr>
        <p:grpSpPr>
          <a:xfrm>
            <a:off x="5791200" y="2895161"/>
            <a:ext cx="609600" cy="457201"/>
            <a:chOff x="0" y="0"/>
            <a:chExt cx="609600" cy="457200"/>
          </a:xfrm>
        </p:grpSpPr>
        <p:sp>
          <p:nvSpPr>
            <p:cNvPr id="56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6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5" name="2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0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6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1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6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1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6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1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6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2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6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63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563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637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703061" cy="627994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64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6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4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6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4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6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4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6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52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6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55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6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65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6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661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6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664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6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667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6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70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0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67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6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8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6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8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68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8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9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9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69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6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70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6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70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7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70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7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70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1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5721" name="Analyzing 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Analyzing Heapsort</a:t>
            </a:r>
          </a:p>
        </p:txBody>
      </p:sp>
      <p:sp>
        <p:nvSpPr>
          <p:cNvPr id="5722" name="The call to BuildHeap() takes O(n) tim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The call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BuildHeap()</a:t>
            </a:r>
            <a:r>
              <a:t> takes O(</a:t>
            </a:r>
            <a:r>
              <a:rPr i="1"/>
              <a:t>n</a:t>
            </a:r>
            <a:r>
              <a:t>) time </a:t>
            </a:r>
          </a:p>
          <a:p>
            <a:r>
              <a:t>Each of the </a:t>
            </a:r>
            <a:r>
              <a:rPr i="1"/>
              <a:t>n</a:t>
            </a:r>
            <a:r>
              <a:t> - 1 calls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t> takes O(lg </a:t>
            </a:r>
            <a:r>
              <a:rPr i="1"/>
              <a:t>n</a:t>
            </a:r>
            <a:r>
              <a:t>) time</a:t>
            </a:r>
          </a:p>
          <a:p>
            <a:r>
              <a:t>Thus the total time taken by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HeapSort()</a:t>
            </a:r>
            <a:r>
              <a:t> </a:t>
            </a:r>
            <a:br/>
            <a:r>
              <a:t>= O(</a:t>
            </a:r>
            <a:r>
              <a:rPr i="1"/>
              <a:t>n</a:t>
            </a:r>
            <a:r>
              <a:t>) + (</a:t>
            </a:r>
            <a:r>
              <a:rPr i="1"/>
              <a:t>n</a:t>
            </a:r>
            <a:r>
              <a:t> - 1) O(lg </a:t>
            </a:r>
            <a:r>
              <a:rPr i="1"/>
              <a:t>n</a:t>
            </a:r>
            <a:r>
              <a:t>)</a:t>
            </a:r>
            <a:br/>
            <a:r>
              <a:t>= O(</a:t>
            </a:r>
            <a:r>
              <a:rPr i="1"/>
              <a:t>n</a:t>
            </a:r>
            <a:r>
              <a:t>) + O(</a:t>
            </a:r>
            <a:r>
              <a:rPr i="1"/>
              <a:t>n </a:t>
            </a:r>
            <a:r>
              <a:t>lg </a:t>
            </a:r>
            <a:r>
              <a:rPr i="1"/>
              <a:t>n</a:t>
            </a:r>
            <a:r>
              <a:t>)</a:t>
            </a:r>
            <a:br/>
            <a:r>
              <a:t>= O(</a:t>
            </a:r>
            <a:r>
              <a:rPr i="1"/>
              <a:t>n</a:t>
            </a:r>
            <a:r>
              <a:t> lg 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5727" name="Comparis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graphicFrame>
        <p:nvGraphicFramePr>
          <p:cNvPr id="5728" name="Table"/>
          <p:cNvGraphicFramePr/>
          <p:nvPr/>
        </p:nvGraphicFramePr>
        <p:xfrm>
          <a:off x="914400" y="1524000"/>
          <a:ext cx="10668000" cy="4851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In-place?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Merge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Heap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3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5733" name="Comparis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graphicFrame>
        <p:nvGraphicFramePr>
          <p:cNvPr id="5734" name="Table"/>
          <p:cNvGraphicFramePr/>
          <p:nvPr/>
        </p:nvGraphicFramePr>
        <p:xfrm>
          <a:off x="914400" y="1524000"/>
          <a:ext cx="10668000" cy="510457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1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In-place?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Merge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Symbol"/>
                          <a:ea typeface="Symbol"/>
                          <a:cs typeface="Symbol"/>
                          <a:sym typeface="Symbol"/>
                        </a:rPr>
                        <a:t>Q 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 (or Yes)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44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SzPct val="100000"/>
                        <a:buFont typeface="Symbol"/>
                        <a:buChar char="Q"/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 expected.</a:t>
                      </a:r>
                    </a:p>
                    <a:p>
                      <a:pPr algn="l">
                        <a:spcBef>
                          <a:spcPts val="600"/>
                        </a:spcBef>
                        <a:buSzPct val="100000"/>
                        <a:buFont typeface="Symbol"/>
                        <a:buChar char="Q"/>
                        <a:defRPr sz="2800" b="0" i="0">
                          <a:latin typeface="Symbol"/>
                          <a:ea typeface="Symbol"/>
                          <a:cs typeface="Symbol"/>
                          <a:sym typeface="Symbol"/>
                        </a:defRPr>
                      </a:pPr>
                      <a:r>
                        <a:t>(n</a:t>
                      </a:r>
                      <a:r>
                        <a:rPr sz="3000" baseline="31999"/>
                        <a:t>2</a:t>
                      </a:r>
                      <a:r>
                        <a:t>) worst 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Heap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Symbol"/>
                          <a:ea typeface="Symbol"/>
                          <a:cs typeface="Symbol"/>
                          <a:sym typeface="Symbol"/>
                        </a:rPr>
                        <a:t>Q 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5739" name="Priority Queue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Priority Queues</a:t>
            </a:r>
          </a:p>
        </p:txBody>
      </p:sp>
      <p:sp>
        <p:nvSpPr>
          <p:cNvPr id="5740" name="Heapsort is a nice algorithm, but in practice Quicksort usually wins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Heapsort is a nice algorithm, but in practice Quicksort usually wins</a:t>
            </a:r>
          </a:p>
          <a:p>
            <a:r>
              <a:t>The heap data structure is incredibly useful for implementing priority queues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 data structure for maintaining a set S of elements, each with an associated value or key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Supports the operations Insert(), Maximum(), ExtractMax(), changeKey()</a:t>
            </a:r>
          </a:p>
          <a:p>
            <a:r>
              <a:t>What might a priority queue be useful for?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7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178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1164483"/>
            <a:ext cx="5204464" cy="4529034"/>
          </a:xfrm>
          <a:prstGeom prst="rect">
            <a:avLst/>
          </a:prstGeom>
        </p:spPr>
        <p:txBody>
          <a:bodyPr/>
          <a:lstStyle/>
          <a:p>
            <a:r>
              <a:t>Divide-and-conquer</a:t>
            </a:r>
          </a:p>
          <a:p>
            <a:r>
              <a:t>Recursively sort ½ the set</a:t>
            </a:r>
          </a:p>
          <a:p>
            <a:r>
              <a:t>Then merge them together: O(n)</a:t>
            </a:r>
          </a:p>
          <a:p>
            <a:r>
              <a:t>O(n </a:t>
            </a:r>
            <a:r>
              <a:rPr i="1"/>
              <a:t>lg </a:t>
            </a:r>
            <a:r>
              <a:t>n)</a:t>
            </a:r>
          </a:p>
          <a:p>
            <a:r>
              <a:t>No real best or worst case</a:t>
            </a:r>
          </a:p>
          <a:p>
            <a:r>
              <a:t>Can be made to be in-place</a:t>
            </a:r>
          </a:p>
        </p:txBody>
      </p:sp>
      <p:sp>
        <p:nvSpPr>
          <p:cNvPr id="17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4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745" name="Priority Queue Operation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Priority Queue Operations</a:t>
            </a:r>
          </a:p>
        </p:txBody>
      </p:sp>
      <p:sp>
        <p:nvSpPr>
          <p:cNvPr id="5746" name="Insert(S, x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Insert(S, x)  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insert element x into set S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Maximum(S)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returns  the element of S with the maximum key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ExtractMax(S)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removes and returns the element of S with the maximum key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ChangeKey(S, i, </a:t>
            </a:r>
            <a:r>
              <a:rPr b="1" i="1"/>
              <a:t>k</a:t>
            </a:r>
            <a:r>
              <a:t>)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Change the key for element i to </a:t>
            </a:r>
            <a:r>
              <a:rPr b="1" i="1"/>
              <a:t>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How could we implement these operations using a heap?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6" grpId="1" build="p" bldLvl="5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4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5751" name="Your personal travel destination lis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Your personal travel destination list</a:t>
            </a:r>
          </a:p>
        </p:txBody>
      </p:sp>
      <p:sp>
        <p:nvSpPr>
          <p:cNvPr id="5752" name="A list of places, S,  that you want to visit, each with a preference scor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074400" cy="3657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list of places, S,  that you want to visit, each with a preference score</a:t>
            </a:r>
          </a:p>
          <a:p>
            <a:r>
              <a:rPr dirty="0"/>
              <a:t>Always visit the place with highest score, </a:t>
            </a:r>
            <a:r>
              <a:rPr b="1" dirty="0"/>
              <a:t>Maximum</a:t>
            </a:r>
            <a:r>
              <a:rPr dirty="0"/>
              <a:t>(S)</a:t>
            </a:r>
          </a:p>
          <a:p>
            <a:r>
              <a:rPr dirty="0"/>
              <a:t>Remove a place after visiting it, </a:t>
            </a:r>
            <a:r>
              <a:rPr b="1" dirty="0"/>
              <a:t>ExtractMax</a:t>
            </a:r>
            <a:r>
              <a:rPr dirty="0"/>
              <a:t>(S)</a:t>
            </a:r>
          </a:p>
          <a:p>
            <a:r>
              <a:rPr dirty="0"/>
              <a:t>You frequently add more destinations, </a:t>
            </a:r>
            <a:r>
              <a:rPr b="1" dirty="0"/>
              <a:t>Insert</a:t>
            </a:r>
            <a:r>
              <a:rPr dirty="0"/>
              <a:t>(S, x) </a:t>
            </a:r>
          </a:p>
          <a:p>
            <a:r>
              <a:rPr dirty="0"/>
              <a:t>You may change score for a place when you have more information, </a:t>
            </a:r>
            <a:r>
              <a:rPr b="1" dirty="0"/>
              <a:t>ChangeKey</a:t>
            </a:r>
            <a:r>
              <a:rPr dirty="0"/>
              <a:t>(S, i, </a:t>
            </a:r>
            <a:r>
              <a:rPr b="1" i="1" dirty="0"/>
              <a:t>k</a:t>
            </a:r>
            <a:r>
              <a:rPr dirty="0"/>
              <a:t>)</a:t>
            </a:r>
          </a:p>
          <a:p>
            <a:r>
              <a:rPr dirty="0"/>
              <a:t>What’s the best data structure?</a:t>
            </a:r>
          </a:p>
        </p:txBody>
      </p:sp>
      <p:pic>
        <p:nvPicPr>
          <p:cNvPr id="5753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4800" y="5715001"/>
            <a:ext cx="1320800" cy="746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5791200"/>
            <a:ext cx="13716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5" name="image5.png" descr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7200" y="5638801"/>
            <a:ext cx="1157818" cy="892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6" name="image6.jpg" descr="image6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08033" y="5715001"/>
            <a:ext cx="1494368" cy="739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7" name="image7.jpg" descr="image7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54401" y="5715001"/>
            <a:ext cx="1259418" cy="70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8" name="image8.png" descr="image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30400" y="5715001"/>
            <a:ext cx="1259418" cy="70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9" name="image9.png" descr="image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464800" y="4800600"/>
            <a:ext cx="1270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0" name="image10.png" descr="image10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32800" y="4724401"/>
            <a:ext cx="1524000" cy="86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2" grpId="1" build="p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63" name="Heap vs Arra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vs Array</a:t>
            </a:r>
          </a:p>
        </p:txBody>
      </p:sp>
      <p:sp>
        <p:nvSpPr>
          <p:cNvPr id="5764" name="HeapSort: Θ(n log n)…"/>
          <p:cNvSpPr txBox="1">
            <a:spLocks noGrp="1"/>
          </p:cNvSpPr>
          <p:nvPr>
            <p:ph type="body" sz="quarter" idx="1"/>
          </p:nvPr>
        </p:nvSpPr>
        <p:spPr>
          <a:xfrm>
            <a:off x="1485366" y="2309805"/>
            <a:ext cx="3417346" cy="2703074"/>
          </a:xfrm>
          <a:prstGeom prst="rect">
            <a:avLst/>
          </a:prstGeom>
        </p:spPr>
        <p:txBody>
          <a:bodyPr/>
          <a:lstStyle/>
          <a:p>
            <a:r>
              <a:t>HeapSort: Θ(n log n)</a:t>
            </a:r>
          </a:p>
          <a:p>
            <a:r>
              <a:t>Maximum: Θ(1)</a:t>
            </a:r>
          </a:p>
          <a:p>
            <a:r>
              <a:t>ExtractMax: Θ(log n)</a:t>
            </a:r>
          </a:p>
          <a:p>
            <a:r>
              <a:t>ChangeKey: Θ(log n)</a:t>
            </a:r>
          </a:p>
          <a:p>
            <a:r>
              <a:t>Insert: Θ(log n)</a:t>
            </a:r>
          </a:p>
        </p:txBody>
      </p:sp>
      <p:sp>
        <p:nvSpPr>
          <p:cNvPr id="5765" name="Sort: Θ(n log n)…"/>
          <p:cNvSpPr txBox="1"/>
          <p:nvPr/>
        </p:nvSpPr>
        <p:spPr>
          <a:xfrm>
            <a:off x="5696301" y="2309805"/>
            <a:ext cx="4142023" cy="270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Sort: Θ(n 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Maximum: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ExtractMax: Θ(n) or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ChangeKey: Θ(n)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Insert: Θ(n)</a:t>
            </a:r>
          </a:p>
        </p:txBody>
      </p:sp>
      <p:sp>
        <p:nvSpPr>
          <p:cNvPr id="5766" name="Sorted Array"/>
          <p:cNvSpPr txBox="1"/>
          <p:nvPr/>
        </p:nvSpPr>
        <p:spPr>
          <a:xfrm>
            <a:off x="5926472" y="1717297"/>
            <a:ext cx="248989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Sorted Array</a:t>
            </a:r>
          </a:p>
        </p:txBody>
      </p:sp>
      <p:sp>
        <p:nvSpPr>
          <p:cNvPr id="5767" name="Heap"/>
          <p:cNvSpPr txBox="1"/>
          <p:nvPr/>
        </p:nvSpPr>
        <p:spPr>
          <a:xfrm>
            <a:off x="2310126" y="1717297"/>
            <a:ext cx="12089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Heap </a:t>
            </a:r>
          </a:p>
        </p:txBody>
      </p:sp>
      <p:sp>
        <p:nvSpPr>
          <p:cNvPr id="5768" name="Heapify: Θ(log n)…"/>
          <p:cNvSpPr txBox="1"/>
          <p:nvPr/>
        </p:nvSpPr>
        <p:spPr>
          <a:xfrm>
            <a:off x="1323110" y="5104694"/>
            <a:ext cx="3182942" cy="120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Heapify: Θ(log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BuildHeap: Θ(n)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7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773" name="HeapMaximum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HeapMaximum(A)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return A[1];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74" name="Heap: Maximu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Maximum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7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5779" name="HeapExtractMax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HeapExtractMax(A)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if (heap_size[A] &lt; 1) { error; }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max = A[1];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A[1] = A[heap_size[A]]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heap_size[A] --;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Heapify(A, 1);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return max;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80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8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85</a:t>
            </a:fld>
            <a:endParaRPr/>
          </a:p>
        </p:txBody>
      </p:sp>
      <p:sp>
        <p:nvSpPr>
          <p:cNvPr id="5785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  <p:grpSp>
        <p:nvGrpSpPr>
          <p:cNvPr id="578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7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79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7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79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7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79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7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0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7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0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8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0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8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0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8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81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81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85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5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82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8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83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8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83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8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83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8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3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8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4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4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8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4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8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85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8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85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8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85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867" name="Connection Line"/>
          <p:cNvSpPr/>
          <p:nvPr/>
        </p:nvSpPr>
        <p:spPr>
          <a:xfrm>
            <a:off x="4643642" y="3432093"/>
            <a:ext cx="1589723" cy="167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00" h="19274" extrusionOk="0">
                <a:moveTo>
                  <a:pt x="16893" y="0"/>
                </a:moveTo>
                <a:cubicBezTo>
                  <a:pt x="21600" y="15436"/>
                  <a:pt x="15969" y="21600"/>
                  <a:pt x="0" y="1849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68" name="Connection Line"/>
          <p:cNvSpPr/>
          <p:nvPr/>
        </p:nvSpPr>
        <p:spPr>
          <a:xfrm>
            <a:off x="3823397" y="5463852"/>
            <a:ext cx="5596769" cy="526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extrusionOk="0">
                <a:moveTo>
                  <a:pt x="0" y="13530"/>
                </a:moveTo>
                <a:cubicBezTo>
                  <a:pt x="7291" y="-5369"/>
                  <a:pt x="14491" y="-4469"/>
                  <a:pt x="21600" y="16231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87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8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5873" name="Swap first and last, then remove last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Swap first and last, then remove last</a:t>
            </a:r>
          </a:p>
        </p:txBody>
      </p:sp>
      <p:grpSp>
        <p:nvGrpSpPr>
          <p:cNvPr id="587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8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87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8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88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8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88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8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8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8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9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8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9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8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9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8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0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8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03" name="Group"/>
          <p:cNvGrpSpPr/>
          <p:nvPr/>
        </p:nvGrpSpPr>
        <p:grpSpPr>
          <a:xfrm>
            <a:off x="3860800" y="4800600"/>
            <a:ext cx="609600" cy="457200"/>
            <a:chOff x="0" y="0"/>
            <a:chExt cx="609600" cy="457200"/>
          </a:xfrm>
        </p:grpSpPr>
        <p:sp>
          <p:nvSpPr>
            <p:cNvPr id="59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0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94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0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91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9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91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9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2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9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92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9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92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9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92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9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93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9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3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9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38" name="Group"/>
          <p:cNvGrpSpPr/>
          <p:nvPr/>
        </p:nvGrpSpPr>
        <p:grpSpPr>
          <a:xfrm>
            <a:off x="10566399" y="6019800"/>
            <a:ext cx="609601" cy="457200"/>
            <a:chOff x="0" y="0"/>
            <a:chExt cx="609600" cy="457200"/>
          </a:xfrm>
        </p:grpSpPr>
        <p:sp>
          <p:nvSpPr>
            <p:cNvPr id="59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93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594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9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4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953" name="Connection Line"/>
          <p:cNvSpPr/>
          <p:nvPr/>
        </p:nvSpPr>
        <p:spPr>
          <a:xfrm>
            <a:off x="4643642" y="3432093"/>
            <a:ext cx="1589723" cy="167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00" h="19274" extrusionOk="0">
                <a:moveTo>
                  <a:pt x="16893" y="0"/>
                </a:moveTo>
                <a:cubicBezTo>
                  <a:pt x="21600" y="15436"/>
                  <a:pt x="15969" y="21600"/>
                  <a:pt x="0" y="1849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44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95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9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5958" name="Heapify"/>
          <p:cNvSpPr txBox="1">
            <a:spLocks noGrp="1"/>
          </p:cNvSpPr>
          <p:nvPr>
            <p:ph type="body" sz="quarter" idx="1"/>
          </p:nvPr>
        </p:nvSpPr>
        <p:spPr>
          <a:xfrm>
            <a:off x="3489698" y="2174443"/>
            <a:ext cx="1351804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buSzTx/>
              <a:buNone/>
              <a:defRPr sz="2660"/>
            </a:lvl1pPr>
          </a:lstStyle>
          <a:p>
            <a:r>
              <a:t>Heapify</a:t>
            </a:r>
          </a:p>
        </p:txBody>
      </p:sp>
      <p:grpSp>
        <p:nvGrpSpPr>
          <p:cNvPr id="596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9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96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9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96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9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7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9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7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9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97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9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9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98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9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8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9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03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7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99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9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9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9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0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00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0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00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0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011" name="Group"/>
          <p:cNvGrpSpPr/>
          <p:nvPr/>
        </p:nvGrpSpPr>
        <p:grpSpPr>
          <a:xfrm>
            <a:off x="10566399" y="6019800"/>
            <a:ext cx="609601" cy="457200"/>
            <a:chOff x="0" y="0"/>
            <a:chExt cx="609600" cy="457200"/>
          </a:xfrm>
        </p:grpSpPr>
        <p:sp>
          <p:nvSpPr>
            <p:cNvPr id="60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601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6015" name="Group"/>
          <p:cNvGrpSpPr/>
          <p:nvPr/>
        </p:nvGrpSpPr>
        <p:grpSpPr>
          <a:xfrm>
            <a:off x="3860800" y="4800600"/>
            <a:ext cx="609600" cy="457200"/>
            <a:chOff x="0" y="0"/>
            <a:chExt cx="609600" cy="457200"/>
          </a:xfrm>
        </p:grpSpPr>
        <p:sp>
          <p:nvSpPr>
            <p:cNvPr id="60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01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0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02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0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02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0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02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0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040" name="Connection Line"/>
          <p:cNvSpPr/>
          <p:nvPr/>
        </p:nvSpPr>
        <p:spPr>
          <a:xfrm>
            <a:off x="3805115" y="2672029"/>
            <a:ext cx="2007673" cy="840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8" extrusionOk="0">
                <a:moveTo>
                  <a:pt x="21600" y="2377"/>
                </a:moveTo>
                <a:cubicBezTo>
                  <a:pt x="13147" y="-3572"/>
                  <a:pt x="5947" y="1645"/>
                  <a:pt x="0" y="1802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1" name="Connection Line"/>
          <p:cNvSpPr/>
          <p:nvPr/>
        </p:nvSpPr>
        <p:spPr>
          <a:xfrm>
            <a:off x="2115034" y="3317157"/>
            <a:ext cx="1298829" cy="750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2" extrusionOk="0">
                <a:moveTo>
                  <a:pt x="21600" y="5256"/>
                </a:moveTo>
                <a:cubicBezTo>
                  <a:pt x="11685" y="-4558"/>
                  <a:pt x="4485" y="-629"/>
                  <a:pt x="0" y="1704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2" name="Connection Line"/>
          <p:cNvSpPr/>
          <p:nvPr/>
        </p:nvSpPr>
        <p:spPr>
          <a:xfrm>
            <a:off x="2743200" y="4294822"/>
            <a:ext cx="704093" cy="55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8" h="18308" extrusionOk="0">
                <a:moveTo>
                  <a:pt x="17476" y="18308"/>
                </a:moveTo>
                <a:cubicBezTo>
                  <a:pt x="21600" y="2180"/>
                  <a:pt x="15775" y="-3292"/>
                  <a:pt x="0" y="1891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31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04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0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6047" name="Rectangle"/>
          <p:cNvSpPr/>
          <p:nvPr/>
        </p:nvSpPr>
        <p:spPr>
          <a:xfrm>
            <a:off x="914400" y="2438400"/>
            <a:ext cx="10871200" cy="838200"/>
          </a:xfrm>
          <a:prstGeom prst="rect">
            <a:avLst/>
          </a:prstGeom>
          <a:solidFill>
            <a:schemeClr val="accent1">
              <a:alpha val="24001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48" name="HeapChangeKey(A, i, key){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HeapChangeKey(A, i, key){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if (key &lt;= A[i]){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decrease key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A[i] = key;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heapify(A, i);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} else {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increase key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A[i] = key;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   while (i&gt;1 &amp; A[parent(i)]&lt;A[i])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	swap(A[i], A[parent(i)];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9" name="Rectangle"/>
          <p:cNvSpPr/>
          <p:nvPr/>
        </p:nvSpPr>
        <p:spPr>
          <a:xfrm>
            <a:off x="914400" y="3657600"/>
            <a:ext cx="10871200" cy="1295400"/>
          </a:xfrm>
          <a:prstGeom prst="rect">
            <a:avLst/>
          </a:prstGeom>
          <a:solidFill>
            <a:schemeClr val="accent1">
              <a:alpha val="24001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052" name="Group"/>
          <p:cNvGrpSpPr/>
          <p:nvPr/>
        </p:nvGrpSpPr>
        <p:grpSpPr>
          <a:xfrm>
            <a:off x="7315200" y="2589529"/>
            <a:ext cx="3759200" cy="459741"/>
            <a:chOff x="0" y="0"/>
            <a:chExt cx="3759200" cy="459740"/>
          </a:xfrm>
        </p:grpSpPr>
        <p:sp>
          <p:nvSpPr>
            <p:cNvPr id="6050" name="Rectangle"/>
            <p:cNvSpPr/>
            <p:nvPr/>
          </p:nvSpPr>
          <p:spPr>
            <a:xfrm>
              <a:off x="0" y="1269"/>
              <a:ext cx="3759200" cy="457201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342900" indent="-342900">
                <a:spcBef>
                  <a:spcPts val="400"/>
                </a:spcBef>
              </a:pPr>
              <a:endParaRPr/>
            </a:p>
          </p:txBody>
        </p:sp>
        <p:sp>
          <p:nvSpPr>
            <p:cNvPr id="6051" name="Sift (Percolating) down"/>
            <p:cNvSpPr txBox="1"/>
            <p:nvPr/>
          </p:nvSpPr>
          <p:spPr>
            <a:xfrm>
              <a:off x="0" y="-1"/>
              <a:ext cx="29102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342900" indent="-342900">
                <a:spcBef>
                  <a:spcPts val="500"/>
                </a:spcBef>
                <a:defRPr sz="2400"/>
              </a:lvl1pPr>
            </a:lstStyle>
            <a:p>
              <a:pPr>
                <a:defRPr sz="1800"/>
              </a:pPr>
              <a:r>
                <a:rPr sz="2400"/>
                <a:t>Sift (Percolating) down</a:t>
              </a:r>
            </a:p>
          </p:txBody>
        </p:sp>
      </p:grpSp>
      <p:grpSp>
        <p:nvGrpSpPr>
          <p:cNvPr id="6055" name="Group"/>
          <p:cNvGrpSpPr/>
          <p:nvPr/>
        </p:nvGrpSpPr>
        <p:grpSpPr>
          <a:xfrm>
            <a:off x="7416800" y="3732529"/>
            <a:ext cx="3759200" cy="459741"/>
            <a:chOff x="0" y="0"/>
            <a:chExt cx="3759200" cy="459740"/>
          </a:xfrm>
        </p:grpSpPr>
        <p:sp>
          <p:nvSpPr>
            <p:cNvPr id="6053" name="Rectangle"/>
            <p:cNvSpPr/>
            <p:nvPr/>
          </p:nvSpPr>
          <p:spPr>
            <a:xfrm>
              <a:off x="0" y="1269"/>
              <a:ext cx="3759200" cy="457201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342900" indent="-342900">
                <a:spcBef>
                  <a:spcPts val="400"/>
                </a:spcBef>
              </a:pPr>
              <a:endParaRPr/>
            </a:p>
          </p:txBody>
        </p:sp>
        <p:sp>
          <p:nvSpPr>
            <p:cNvPr id="6054" name="Bubble (percolating) up"/>
            <p:cNvSpPr txBox="1"/>
            <p:nvPr/>
          </p:nvSpPr>
          <p:spPr>
            <a:xfrm>
              <a:off x="0" y="-1"/>
              <a:ext cx="30043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342900" indent="-342900">
                <a:spcBef>
                  <a:spcPts val="500"/>
                </a:spcBef>
                <a:defRPr sz="2400"/>
              </a:lvl1pPr>
            </a:lstStyle>
            <a:p>
              <a:pPr>
                <a:defRPr sz="1800"/>
              </a:pPr>
              <a:r>
                <a:rPr sz="2400"/>
                <a:t>Bubble (percolating) up</a:t>
              </a:r>
            </a:p>
          </p:txBody>
        </p:sp>
      </p:grpSp>
      <p:sp>
        <p:nvSpPr>
          <p:cNvPr id="6056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42D76-B96A-4949-94A2-BF84ABE0435E}"/>
              </a:ext>
            </a:extLst>
          </p:cNvPr>
          <p:cNvSpPr/>
          <p:nvPr/>
        </p:nvSpPr>
        <p:spPr>
          <a:xfrm>
            <a:off x="399011" y="1446415"/>
            <a:ext cx="11355185" cy="452212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8" name="Line"/>
          <p:cNvSpPr/>
          <p:nvPr/>
        </p:nvSpPr>
        <p:spPr>
          <a:xfrm>
            <a:off x="2601178" y="4343400"/>
            <a:ext cx="435035" cy="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06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0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6062" name="HeapChangeKey(A,    4,    15)"/>
          <p:cNvSpPr txBox="1">
            <a:spLocks noGrp="1"/>
          </p:cNvSpPr>
          <p:nvPr>
            <p:ph type="body" sz="quarter" idx="1"/>
          </p:nvPr>
        </p:nvSpPr>
        <p:spPr>
          <a:xfrm>
            <a:off x="1109186" y="1456377"/>
            <a:ext cx="4284028" cy="530379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HeapChangeKey(A,    4,    15)</a:t>
            </a:r>
          </a:p>
        </p:txBody>
      </p:sp>
      <p:grpSp>
        <p:nvGrpSpPr>
          <p:cNvPr id="606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0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06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0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07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0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07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0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07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0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08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0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08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0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08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0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08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0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139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0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1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2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5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10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0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0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1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0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1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6108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09" name="8"/>
          <p:cNvSpPr/>
          <p:nvPr/>
        </p:nvSpPr>
        <p:spPr>
          <a:xfrm>
            <a:off x="54483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611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11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11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12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12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12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12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129" name="Line"/>
          <p:cNvSpPr/>
          <p:nvPr/>
        </p:nvSpPr>
        <p:spPr>
          <a:xfrm flipV="1">
            <a:off x="2910142" y="1873394"/>
            <a:ext cx="1232843" cy="64093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0" name="Line"/>
          <p:cNvSpPr/>
          <p:nvPr/>
        </p:nvSpPr>
        <p:spPr>
          <a:xfrm flipH="1" flipV="1">
            <a:off x="5026985" y="1956187"/>
            <a:ext cx="859374" cy="475587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1" name="Change key value to 15"/>
          <p:cNvSpPr txBox="1"/>
          <p:nvPr/>
        </p:nvSpPr>
        <p:spPr>
          <a:xfrm>
            <a:off x="6014783" y="2240419"/>
            <a:ext cx="223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Change key value to 15</a:t>
            </a:r>
          </a:p>
        </p:txBody>
      </p:sp>
      <p:sp>
        <p:nvSpPr>
          <p:cNvPr id="6132" name="4th element"/>
          <p:cNvSpPr txBox="1"/>
          <p:nvPr/>
        </p:nvSpPr>
        <p:spPr>
          <a:xfrm>
            <a:off x="2261789" y="2545219"/>
            <a:ext cx="12392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4th element</a:t>
            </a:r>
          </a:p>
        </p:txBody>
      </p:sp>
      <p:sp>
        <p:nvSpPr>
          <p:cNvPr id="6133" name="Oval"/>
          <p:cNvSpPr/>
          <p:nvPr/>
        </p:nvSpPr>
        <p:spPr>
          <a:xfrm>
            <a:off x="2123976" y="4102100"/>
            <a:ext cx="609601" cy="457200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4" name="8"/>
          <p:cNvSpPr/>
          <p:nvPr/>
        </p:nvSpPr>
        <p:spPr>
          <a:xfrm>
            <a:off x="2273523" y="4142104"/>
            <a:ext cx="296650" cy="402591"/>
          </a:xfrm>
          <a:prstGeom prst="rect">
            <a:avLst/>
          </a:prstGeom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 </a:t>
            </a:r>
          </a:p>
        </p:txBody>
      </p:sp>
      <p:sp>
        <p:nvSpPr>
          <p:cNvPr id="6135" name="15"/>
          <p:cNvSpPr/>
          <p:nvPr/>
        </p:nvSpPr>
        <p:spPr>
          <a:xfrm>
            <a:off x="3067218" y="4142104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136" name="15"/>
          <p:cNvSpPr/>
          <p:nvPr/>
        </p:nvSpPr>
        <p:spPr>
          <a:xfrm>
            <a:off x="5912018" y="5150916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137" name="Line"/>
          <p:cNvSpPr/>
          <p:nvPr/>
        </p:nvSpPr>
        <p:spPr>
          <a:xfrm flipH="1">
            <a:off x="5566860" y="5551299"/>
            <a:ext cx="369824" cy="3698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8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uicksort"/>
          <p:cNvSpPr txBox="1">
            <a:spLocks noGrp="1"/>
          </p:cNvSpPr>
          <p:nvPr>
            <p:ph type="title"/>
          </p:nvPr>
        </p:nvSpPr>
        <p:spPr>
          <a:xfrm>
            <a:off x="6366067" y="365125"/>
            <a:ext cx="4987733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7" y="704850"/>
            <a:ext cx="7010401" cy="544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1.  Pick a pivot element…"/>
          <p:cNvSpPr txBox="1">
            <a:spLocks noGrp="1"/>
          </p:cNvSpPr>
          <p:nvPr>
            <p:ph type="body" sz="quarter" idx="1"/>
          </p:nvPr>
        </p:nvSpPr>
        <p:spPr>
          <a:xfrm>
            <a:off x="7350157" y="1555430"/>
            <a:ext cx="4708526" cy="298199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2500"/>
            </a:pPr>
            <a:r>
              <a:t>1.  Pick a pivot element</a:t>
            </a:r>
          </a:p>
          <a:p>
            <a:pPr>
              <a:buSzTx/>
              <a:buNone/>
              <a:defRPr sz="2500"/>
            </a:pPr>
            <a:endParaRPr/>
          </a:p>
          <a:p>
            <a:pPr>
              <a:buSzTx/>
              <a:buNone/>
              <a:defRPr sz="2500"/>
            </a:pPr>
            <a:r>
              <a:t>2.  Put elements &lt;pivot on the left</a:t>
            </a:r>
          </a:p>
          <a:p>
            <a:pPr>
              <a:buSzTx/>
              <a:buNone/>
              <a:defRPr sz="2500"/>
            </a:pPr>
            <a:r>
              <a:t>3. Put elements&gt; pivot on right.</a:t>
            </a:r>
          </a:p>
          <a:p>
            <a:pPr>
              <a:buSzTx/>
              <a:buNone/>
              <a:defRPr sz="2500"/>
            </a:pPr>
            <a:endParaRPr/>
          </a:p>
          <a:p>
            <a:pPr>
              <a:buSzTx/>
              <a:buNone/>
              <a:defRPr sz="2500"/>
            </a:pPr>
            <a:r>
              <a:t>3.  Sort the left and right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15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6152" name="HeapChangeKey(A,    4,    15)"/>
          <p:cNvSpPr txBox="1">
            <a:spLocks noGrp="1"/>
          </p:cNvSpPr>
          <p:nvPr>
            <p:ph type="body" sz="quarter" idx="1"/>
          </p:nvPr>
        </p:nvSpPr>
        <p:spPr>
          <a:xfrm>
            <a:off x="1109186" y="1456377"/>
            <a:ext cx="4284028" cy="530379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HeapChangeKey(A,    4,    15)</a:t>
            </a:r>
          </a:p>
        </p:txBody>
      </p:sp>
      <p:grpSp>
        <p:nvGrpSpPr>
          <p:cNvPr id="61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1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5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5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1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5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6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1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16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1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16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1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17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1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17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1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17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1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17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1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2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29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0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1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19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1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9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1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9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1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6198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99" name="8"/>
          <p:cNvSpPr/>
          <p:nvPr/>
        </p:nvSpPr>
        <p:spPr>
          <a:xfrm>
            <a:off x="54483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620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2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0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2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0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2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1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2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1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2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1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2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1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219" name="Line"/>
          <p:cNvSpPr/>
          <p:nvPr/>
        </p:nvSpPr>
        <p:spPr>
          <a:xfrm flipV="1">
            <a:off x="2910142" y="1873394"/>
            <a:ext cx="1232843" cy="64093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0" name="Line"/>
          <p:cNvSpPr/>
          <p:nvPr/>
        </p:nvSpPr>
        <p:spPr>
          <a:xfrm flipH="1" flipV="1">
            <a:off x="5026985" y="1956187"/>
            <a:ext cx="859374" cy="475587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1" name="Change key value to 15"/>
          <p:cNvSpPr txBox="1"/>
          <p:nvPr/>
        </p:nvSpPr>
        <p:spPr>
          <a:xfrm>
            <a:off x="6014783" y="2240419"/>
            <a:ext cx="223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Change key value to 15</a:t>
            </a:r>
          </a:p>
        </p:txBody>
      </p:sp>
      <p:sp>
        <p:nvSpPr>
          <p:cNvPr id="6222" name="4th element"/>
          <p:cNvSpPr txBox="1"/>
          <p:nvPr/>
        </p:nvSpPr>
        <p:spPr>
          <a:xfrm>
            <a:off x="2261789" y="2545219"/>
            <a:ext cx="12392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4th element</a:t>
            </a:r>
          </a:p>
        </p:txBody>
      </p:sp>
      <p:sp>
        <p:nvSpPr>
          <p:cNvPr id="6223" name="Oval"/>
          <p:cNvSpPr/>
          <p:nvPr/>
        </p:nvSpPr>
        <p:spPr>
          <a:xfrm>
            <a:off x="2123976" y="4102100"/>
            <a:ext cx="609601" cy="457200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24" name="15"/>
          <p:cNvSpPr/>
          <p:nvPr/>
        </p:nvSpPr>
        <p:spPr>
          <a:xfrm>
            <a:off x="2273523" y="4142104"/>
            <a:ext cx="367963" cy="402591"/>
          </a:xfrm>
          <a:prstGeom prst="rect">
            <a:avLst/>
          </a:prstGeom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r>
              <a:t>15</a:t>
            </a:r>
          </a:p>
        </p:txBody>
      </p:sp>
      <p:sp>
        <p:nvSpPr>
          <p:cNvPr id="6225" name="15"/>
          <p:cNvSpPr/>
          <p:nvPr/>
        </p:nvSpPr>
        <p:spPr>
          <a:xfrm>
            <a:off x="5912018" y="5150916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226" name="Line"/>
          <p:cNvSpPr/>
          <p:nvPr/>
        </p:nvSpPr>
        <p:spPr>
          <a:xfrm flipH="1">
            <a:off x="5566860" y="5551299"/>
            <a:ext cx="369824" cy="3698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7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23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6241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  <p:grpSp>
        <p:nvGrpSpPr>
          <p:cNvPr id="624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2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24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2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25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2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2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5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2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5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2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6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2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6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2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313" name="Connection Line"/>
          <p:cNvSpPr/>
          <p:nvPr/>
        </p:nvSpPr>
        <p:spPr>
          <a:xfrm>
            <a:off x="3657599" y="32012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4" name="Connection Line"/>
          <p:cNvSpPr/>
          <p:nvPr/>
        </p:nvSpPr>
        <p:spPr>
          <a:xfrm>
            <a:off x="2438400" y="3733799"/>
            <a:ext cx="1219200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5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6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7" name="Connection Line"/>
          <p:cNvSpPr/>
          <p:nvPr/>
        </p:nvSpPr>
        <p:spPr>
          <a:xfrm>
            <a:off x="3657599" y="37337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8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9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20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21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27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2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28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2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28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2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8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2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8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2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9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2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9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2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9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2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9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30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01" name="14"/>
          <p:cNvSpPr/>
          <p:nvPr/>
        </p:nvSpPr>
        <p:spPr>
          <a:xfrm>
            <a:off x="52832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302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03" name="15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304" name="HeapChangeKey(A,    4,    15)"/>
          <p:cNvSpPr txBox="1"/>
          <p:nvPr/>
        </p:nvSpPr>
        <p:spPr>
          <a:xfrm>
            <a:off x="1109186" y="1456377"/>
            <a:ext cx="4284028" cy="53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t>HeapChangeKey(A,    4,    15)</a:t>
            </a:r>
          </a:p>
        </p:txBody>
      </p:sp>
      <p:grpSp>
        <p:nvGrpSpPr>
          <p:cNvPr id="630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3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0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14</a:t>
              </a:r>
            </a:p>
          </p:txBody>
        </p:sp>
      </p:grpSp>
      <p:sp>
        <p:nvSpPr>
          <p:cNvPr id="6322" name="Connection Line"/>
          <p:cNvSpPr/>
          <p:nvPr/>
        </p:nvSpPr>
        <p:spPr>
          <a:xfrm>
            <a:off x="4347703" y="5496829"/>
            <a:ext cx="1273550" cy="505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21600" y="16209"/>
                </a:moveTo>
                <a:cubicBezTo>
                  <a:pt x="11119" y="-4896"/>
                  <a:pt x="3919" y="-5391"/>
                  <a:pt x="0" y="147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23" name="Connection Line"/>
          <p:cNvSpPr/>
          <p:nvPr/>
        </p:nvSpPr>
        <p:spPr>
          <a:xfrm>
            <a:off x="2279845" y="3382045"/>
            <a:ext cx="1134018" cy="66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1" h="17270" extrusionOk="0">
                <a:moveTo>
                  <a:pt x="20461" y="4353"/>
                </a:moveTo>
                <a:cubicBezTo>
                  <a:pt x="5629" y="-4330"/>
                  <a:pt x="-1139" y="-24"/>
                  <a:pt x="156" y="1727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312" name="Group"/>
          <p:cNvGrpSpPr/>
          <p:nvPr/>
        </p:nvGrpSpPr>
        <p:grpSpPr>
          <a:xfrm>
            <a:off x="3454400" y="3503633"/>
            <a:ext cx="609600" cy="457201"/>
            <a:chOff x="0" y="0"/>
            <a:chExt cx="609600" cy="457200"/>
          </a:xfrm>
        </p:grpSpPr>
        <p:sp>
          <p:nvSpPr>
            <p:cNvPr id="6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11" name="15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15</a:t>
              </a:r>
            </a:p>
          </p:txBody>
        </p:sp>
      </p:grp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32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3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6328" name="HeapInsert(A, key) {…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1277600" cy="4343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HeapInsert(A, key) 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heap_size[A] ++;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  i = heap_size[A];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A[i] = -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  HeapChangeKey(A, i, key);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329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5ACC5-EA1B-B24E-83CB-6FED811F366E}"/>
              </a:ext>
            </a:extLst>
          </p:cNvPr>
          <p:cNvSpPr/>
          <p:nvPr/>
        </p:nvSpPr>
        <p:spPr>
          <a:xfrm>
            <a:off x="399011" y="1446415"/>
            <a:ext cx="11355185" cy="452212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33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3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6334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  <p:sp>
        <p:nvSpPr>
          <p:cNvPr id="6335" name="HeapInsert(A, 17)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33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3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3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34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3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34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3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34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35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3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35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35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36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6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36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3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6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0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37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38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7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38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3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38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3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38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3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39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3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39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3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39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3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0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3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0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4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0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41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94</a:t>
            </a:fld>
            <a:endParaRPr/>
          </a:p>
        </p:txBody>
      </p:sp>
      <p:sp>
        <p:nvSpPr>
          <p:cNvPr id="6419" name="HeapInsert(A, 17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725433" cy="634578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42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4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42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4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42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4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43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4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43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4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43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4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44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4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44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4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4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4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4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4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9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9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46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4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46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4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46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4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47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4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47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4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47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4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47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4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48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4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8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48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8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4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8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490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1" name="Rectangle"/>
          <p:cNvSpPr/>
          <p:nvPr/>
        </p:nvSpPr>
        <p:spPr>
          <a:xfrm>
            <a:off x="9550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92" name="-∞"/>
          <p:cNvSpPr txBox="1"/>
          <p:nvPr/>
        </p:nvSpPr>
        <p:spPr>
          <a:xfrm>
            <a:off x="9613900" y="6007033"/>
            <a:ext cx="476062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8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i="0">
                <a:latin typeface="Calibri"/>
                <a:ea typeface="Calibri"/>
                <a:cs typeface="Calibri"/>
                <a:sym typeface="Calibri"/>
              </a:defRPr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-∞</a:t>
            </a:r>
          </a:p>
        </p:txBody>
      </p:sp>
      <p:sp>
        <p:nvSpPr>
          <p:cNvPr id="6493" name="-∞ makes it a valid heap"/>
          <p:cNvSpPr txBox="1"/>
          <p:nvPr/>
        </p:nvSpPr>
        <p:spPr>
          <a:xfrm>
            <a:off x="6502400" y="5105400"/>
            <a:ext cx="307177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/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-∞</a:t>
            </a:r>
            <a:r>
              <a:rPr sz="2400"/>
              <a:t> makes it a valid heap</a:t>
            </a:r>
          </a:p>
        </p:txBody>
      </p:sp>
      <p:grpSp>
        <p:nvGrpSpPr>
          <p:cNvPr id="6496" name="Group"/>
          <p:cNvGrpSpPr/>
          <p:nvPr/>
        </p:nvGrpSpPr>
        <p:grpSpPr>
          <a:xfrm>
            <a:off x="5039039" y="4724399"/>
            <a:ext cx="609601" cy="482735"/>
            <a:chOff x="0" y="0"/>
            <a:chExt cx="609600" cy="482733"/>
          </a:xfrm>
        </p:grpSpPr>
        <p:sp>
          <p:nvSpPr>
            <p:cNvPr id="6494" name="Oval"/>
            <p:cNvSpPr/>
            <p:nvPr/>
          </p:nvSpPr>
          <p:spPr>
            <a:xfrm>
              <a:off x="0" y="12766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95" name="-∞"/>
            <p:cNvSpPr/>
            <p:nvPr/>
          </p:nvSpPr>
          <p:spPr>
            <a:xfrm>
              <a:off x="89274" y="-1"/>
              <a:ext cx="476062" cy="482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800" i="1">
                  <a:latin typeface="Times New Roman"/>
                  <a:ea typeface="Times New Roman"/>
                  <a:cs typeface="Times New Roman"/>
                  <a:sym typeface="Times New Roman"/>
                </a:rPr>
                <a:t>-∞</a:t>
              </a:r>
            </a:p>
          </p:txBody>
        </p:sp>
      </p:grpSp>
      <p:sp>
        <p:nvSpPr>
          <p:cNvPr id="6497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50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grpSp>
        <p:nvGrpSpPr>
          <p:cNvPr id="651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5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51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5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51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5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52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5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52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5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52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5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53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53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5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53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5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53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5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59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55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5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55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5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55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5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56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5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56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5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56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5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56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5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57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5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57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574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75" name="Rectangle"/>
          <p:cNvSpPr/>
          <p:nvPr/>
        </p:nvSpPr>
        <p:spPr>
          <a:xfrm>
            <a:off x="9550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76" name="17"/>
          <p:cNvSpPr txBox="1"/>
          <p:nvPr/>
        </p:nvSpPr>
        <p:spPr>
          <a:xfrm>
            <a:off x="9652000" y="6062025"/>
            <a:ext cx="358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i="0">
                <a:latin typeface="Calibri"/>
                <a:ea typeface="Calibri"/>
                <a:cs typeface="Calibri"/>
                <a:sym typeface="Calibri"/>
              </a:defRPr>
            </a:pPr>
            <a:r>
              <a:rPr sz="2000" i="1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grpSp>
        <p:nvGrpSpPr>
          <p:cNvPr id="657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5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7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58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5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8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6583" name="Now call HeapChangeKey"/>
          <p:cNvSpPr txBox="1"/>
          <p:nvPr/>
        </p:nvSpPr>
        <p:spPr>
          <a:xfrm>
            <a:off x="6502400" y="5103812"/>
            <a:ext cx="32380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defRPr sz="2400"/>
            </a:lvl1pPr>
          </a:lstStyle>
          <a:p>
            <a:pPr>
              <a:defRPr sz="1800"/>
            </a:pPr>
            <a:r>
              <a:rPr sz="2400"/>
              <a:t>Now call HeapChangeKey</a:t>
            </a:r>
          </a:p>
        </p:txBody>
      </p:sp>
      <p:sp>
        <p:nvSpPr>
          <p:cNvPr id="6584" name="HeapInsert(A, 17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725433" cy="634578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587" name="Group"/>
          <p:cNvGrpSpPr/>
          <p:nvPr/>
        </p:nvGrpSpPr>
        <p:grpSpPr>
          <a:xfrm>
            <a:off x="5081035" y="4724400"/>
            <a:ext cx="609601" cy="457200"/>
            <a:chOff x="0" y="0"/>
            <a:chExt cx="609600" cy="457200"/>
          </a:xfrm>
        </p:grpSpPr>
        <p:sp>
          <p:nvSpPr>
            <p:cNvPr id="65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86" name="17"/>
            <p:cNvSpPr txBox="1"/>
            <p:nvPr/>
          </p:nvSpPr>
          <p:spPr>
            <a:xfrm>
              <a:off x="89274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</a:p>
          </p:txBody>
        </p:sp>
      </p:grpSp>
      <p:sp>
        <p:nvSpPr>
          <p:cNvPr id="6604" name="Connection Line"/>
          <p:cNvSpPr/>
          <p:nvPr/>
        </p:nvSpPr>
        <p:spPr>
          <a:xfrm>
            <a:off x="5225948" y="4263099"/>
            <a:ext cx="491853" cy="51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951" y="9228"/>
                  <a:pt x="13751" y="2028"/>
                  <a:pt x="0" y="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5" name="Connection Line"/>
          <p:cNvSpPr/>
          <p:nvPr/>
        </p:nvSpPr>
        <p:spPr>
          <a:xfrm>
            <a:off x="3744575" y="3986494"/>
            <a:ext cx="745870" cy="438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0" h="19591" extrusionOk="0">
                <a:moveTo>
                  <a:pt x="21150" y="19039"/>
                </a:moveTo>
                <a:cubicBezTo>
                  <a:pt x="6593" y="21600"/>
                  <a:pt x="-450" y="15254"/>
                  <a:pt x="22" y="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6" name="Connection Line"/>
          <p:cNvSpPr/>
          <p:nvPr/>
        </p:nvSpPr>
        <p:spPr>
          <a:xfrm>
            <a:off x="3902342" y="2981484"/>
            <a:ext cx="1815459" cy="457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0" extrusionOk="0">
                <a:moveTo>
                  <a:pt x="21600" y="357"/>
                </a:moveTo>
                <a:cubicBezTo>
                  <a:pt x="14277" y="-1660"/>
                  <a:pt x="7077" y="4868"/>
                  <a:pt x="0" y="1994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607" name="Connection Line"/>
          <p:cNvSpPr/>
          <p:nvPr/>
        </p:nvSpPr>
        <p:spPr>
          <a:xfrm>
            <a:off x="6263468" y="5665112"/>
            <a:ext cx="3586084" cy="31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6" extrusionOk="0">
                <a:moveTo>
                  <a:pt x="21600" y="16226"/>
                </a:moveTo>
                <a:cubicBezTo>
                  <a:pt x="16060" y="-4541"/>
                  <a:pt x="8860" y="-5374"/>
                  <a:pt x="0" y="13728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8" name="Connection Line"/>
          <p:cNvSpPr/>
          <p:nvPr/>
        </p:nvSpPr>
        <p:spPr>
          <a:xfrm>
            <a:off x="4422730" y="5668268"/>
            <a:ext cx="1709345" cy="320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0" extrusionOk="0">
                <a:moveTo>
                  <a:pt x="21600" y="16230"/>
                </a:moveTo>
                <a:cubicBezTo>
                  <a:pt x="14422" y="-4477"/>
                  <a:pt x="7222" y="-5370"/>
                  <a:pt x="0" y="1355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9" name="Connection Line"/>
          <p:cNvSpPr/>
          <p:nvPr/>
        </p:nvSpPr>
        <p:spPr>
          <a:xfrm>
            <a:off x="3554067" y="5677204"/>
            <a:ext cx="603691" cy="29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15592"/>
                </a:moveTo>
                <a:cubicBezTo>
                  <a:pt x="14007" y="-5399"/>
                  <a:pt x="6807" y="-5196"/>
                  <a:pt x="0" y="16201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4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61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96</a:t>
            </a:fld>
            <a:endParaRPr/>
          </a:p>
        </p:txBody>
      </p:sp>
      <p:grpSp>
        <p:nvGrpSpPr>
          <p:cNvPr id="661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6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15" name="17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17</a:t>
              </a:r>
            </a:p>
          </p:txBody>
        </p:sp>
      </p:grpSp>
      <p:grpSp>
        <p:nvGrpSpPr>
          <p:cNvPr id="661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6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1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62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6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62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6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62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6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63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6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63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6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63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6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64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6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64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6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4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693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4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5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6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7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8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9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00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01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65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6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54" name="17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17</a:t>
              </a:r>
            </a:p>
          </p:txBody>
        </p:sp>
      </p:grpSp>
      <p:grpSp>
        <p:nvGrpSpPr>
          <p:cNvPr id="665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6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5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66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6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66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6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66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6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67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6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67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6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67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6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67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6680" name="Group"/>
          <p:cNvGrpSpPr/>
          <p:nvPr/>
        </p:nvGrpSpPr>
        <p:grpSpPr>
          <a:xfrm>
            <a:off x="5181600" y="4724400"/>
            <a:ext cx="609600" cy="457200"/>
            <a:chOff x="0" y="0"/>
            <a:chExt cx="609600" cy="457200"/>
          </a:xfrm>
        </p:grpSpPr>
        <p:sp>
          <p:nvSpPr>
            <p:cNvPr id="66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9" name="7"/>
            <p:cNvSpPr txBox="1"/>
            <p:nvPr/>
          </p:nvSpPr>
          <p:spPr>
            <a:xfrm>
              <a:off x="89274" y="42225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sp>
        <p:nvSpPr>
          <p:cNvPr id="6681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684" name="Group"/>
          <p:cNvGrpSpPr/>
          <p:nvPr/>
        </p:nvGrpSpPr>
        <p:grpSpPr>
          <a:xfrm>
            <a:off x="9550399" y="6019800"/>
            <a:ext cx="609601" cy="457200"/>
            <a:chOff x="0" y="0"/>
            <a:chExt cx="609600" cy="457200"/>
          </a:xfrm>
        </p:grpSpPr>
        <p:sp>
          <p:nvSpPr>
            <p:cNvPr id="66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i="1"/>
              </a:pPr>
              <a:endParaRPr/>
            </a:p>
          </p:txBody>
        </p:sp>
        <p:sp>
          <p:nvSpPr>
            <p:cNvPr id="6683" name="7"/>
            <p:cNvSpPr txBox="1"/>
            <p:nvPr/>
          </p:nvSpPr>
          <p:spPr>
            <a:xfrm>
              <a:off x="0" y="42225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grpSp>
        <p:nvGrpSpPr>
          <p:cNvPr id="668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6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69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6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6691" name="HeapInsert(A, 17)"/>
          <p:cNvSpPr txBox="1"/>
          <p:nvPr/>
        </p:nvSpPr>
        <p:spPr>
          <a:xfrm>
            <a:off x="838200" y="1647930"/>
            <a:ext cx="4725433" cy="63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t>HeapInsert(A, 17)</a:t>
            </a:r>
          </a:p>
        </p:txBody>
      </p:sp>
      <p:sp>
        <p:nvSpPr>
          <p:cNvPr id="6692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04" name="Heap vs Arra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vs Array</a:t>
            </a:r>
          </a:p>
        </p:txBody>
      </p:sp>
      <p:sp>
        <p:nvSpPr>
          <p:cNvPr id="6705" name="HeapSort: Θ(n log n)…"/>
          <p:cNvSpPr txBox="1">
            <a:spLocks noGrp="1"/>
          </p:cNvSpPr>
          <p:nvPr>
            <p:ph type="body" sz="quarter" idx="1"/>
          </p:nvPr>
        </p:nvSpPr>
        <p:spPr>
          <a:xfrm>
            <a:off x="1485366" y="2309805"/>
            <a:ext cx="3417346" cy="2703074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t>HeapSort: Θ(n 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Maximum: Θ(1)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ExtractMax: Θ(log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ChangeKey: Θ(log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Insert/Delete: Θ(log n)</a:t>
            </a:r>
          </a:p>
        </p:txBody>
      </p:sp>
      <p:sp>
        <p:nvSpPr>
          <p:cNvPr id="6706" name="Sort: Θ(n log n)…"/>
          <p:cNvSpPr txBox="1"/>
          <p:nvPr/>
        </p:nvSpPr>
        <p:spPr>
          <a:xfrm>
            <a:off x="5696301" y="2309805"/>
            <a:ext cx="4142023" cy="270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Sort: Θ(n 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Maximum: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ExtractMax: Θ(n) or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ChangeKey: Θ(n)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Insert/delete: Θ(n)</a:t>
            </a:r>
          </a:p>
        </p:txBody>
      </p:sp>
      <p:sp>
        <p:nvSpPr>
          <p:cNvPr id="6707" name="Sorted Array"/>
          <p:cNvSpPr txBox="1"/>
          <p:nvPr/>
        </p:nvSpPr>
        <p:spPr>
          <a:xfrm>
            <a:off x="5926472" y="1717297"/>
            <a:ext cx="248989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Sorted Array</a:t>
            </a:r>
          </a:p>
        </p:txBody>
      </p:sp>
      <p:sp>
        <p:nvSpPr>
          <p:cNvPr id="6708" name="Heap"/>
          <p:cNvSpPr txBox="1"/>
          <p:nvPr/>
        </p:nvSpPr>
        <p:spPr>
          <a:xfrm>
            <a:off x="2310126" y="1717297"/>
            <a:ext cx="12089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Heap </a:t>
            </a:r>
          </a:p>
        </p:txBody>
      </p:sp>
      <p:sp>
        <p:nvSpPr>
          <p:cNvPr id="6709" name="Heapify: Θ(log n)…"/>
          <p:cNvSpPr txBox="1"/>
          <p:nvPr/>
        </p:nvSpPr>
        <p:spPr>
          <a:xfrm>
            <a:off x="1323110" y="5104694"/>
            <a:ext cx="3182942" cy="120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Heapify: Θ(log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BuildHeap: Θ(n)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Q#1: For an array A of N numbers, with index starting with 1 (That is, the first number is A[1] ). Assume N is an even number. Which of the following is NOT correct?…"/>
          <p:cNvSpPr txBox="1">
            <a:spLocks noGrp="1"/>
          </p:cNvSpPr>
          <p:nvPr>
            <p:ph type="body" idx="1"/>
          </p:nvPr>
        </p:nvSpPr>
        <p:spPr>
          <a:xfrm>
            <a:off x="681203" y="1322406"/>
            <a:ext cx="10515601" cy="521007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Q#1: For an array A of N numbers, with index starting with 1 (That is, the first number is A[1] ). Assume N is an even number. Which of the following is NOT correct?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An inversely sorted array of numbers is always a heap. for example: A={9,8,7,6, ..., 1 }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must satisfy the heap property.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have no children.</a:t>
            </a:r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All the numbers before A[N/2] have two children.</a:t>
            </a:r>
          </a:p>
        </p:txBody>
      </p:sp>
      <p:sp>
        <p:nvSpPr>
          <p:cNvPr id="67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713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5" name="Q#2: Heapsort: Consider the following example.…"/>
          <p:cNvSpPr txBox="1">
            <a:spLocks noGrp="1"/>
          </p:cNvSpPr>
          <p:nvPr>
            <p:ph type="body" idx="1"/>
          </p:nvPr>
        </p:nvSpPr>
        <p:spPr>
          <a:xfrm>
            <a:off x="681203" y="753890"/>
            <a:ext cx="10515601" cy="5685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Q#2: Heapsort: Consider the following example.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</a:t>
            </a:r>
            <a:r>
              <a:rPr b="1"/>
              <a:t>5</a:t>
            </a:r>
            <a:r>
              <a:t>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|-----|-----|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3           4 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|--|--|   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1     2                    6   7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index: A[1]  A[2]  A[3]  A[4]  A[5]  A[6]  A[7]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1" indent="155447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Step 1. Swap root A[1] with the last node A[7].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Decrease heap size by one.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Heapfiy the new root node. 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array look like at step 1? Answer: _____________ (1pt)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Step 2.Swap the new root node with the last node A[6]=2.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Decrease heap size by one. 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Heapfiy the new root node.  </a:t>
            </a:r>
          </a:p>
          <a:p>
            <a:pPr marL="0" lvl="1" indent="155447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array look like at step 2? Answer: _____________ (1pt)</a:t>
            </a:r>
          </a:p>
        </p:txBody>
      </p:sp>
      <p:sp>
        <p:nvSpPr>
          <p:cNvPr id="67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6717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5686</Words>
  <Application>Microsoft Macintosh PowerPoint</Application>
  <PresentationFormat>Widescreen</PresentationFormat>
  <Paragraphs>2574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5" baseType="lpstr">
      <vt:lpstr>Arial</vt:lpstr>
      <vt:lpstr>Calibri</vt:lpstr>
      <vt:lpstr>Calibri Light</vt:lpstr>
      <vt:lpstr>Courier New</vt:lpstr>
      <vt:lpstr>Helvetica</vt:lpstr>
      <vt:lpstr>Helvetica Neue</vt:lpstr>
      <vt:lpstr>Menlo</vt:lpstr>
      <vt:lpstr>Symbol</vt:lpstr>
      <vt:lpstr>Times New Roman</vt:lpstr>
      <vt:lpstr>Default</vt:lpstr>
      <vt:lpstr>Binary Heap</vt:lpstr>
      <vt:lpstr>Overview</vt:lpstr>
      <vt:lpstr>Analyzing sorts</vt:lpstr>
      <vt:lpstr>Analyzing sorts</vt:lpstr>
      <vt:lpstr>Insertion Sort</vt:lpstr>
      <vt:lpstr>Selection Sort</vt:lpstr>
      <vt:lpstr>Bubble (Sinking, Ripple) Sort</vt:lpstr>
      <vt:lpstr>Merge Sort</vt:lpstr>
      <vt:lpstr>Quicksort</vt:lpstr>
      <vt:lpstr>Heaps</vt:lpstr>
      <vt:lpstr> </vt:lpstr>
      <vt:lpstr> </vt:lpstr>
      <vt:lpstr>Heap Height</vt:lpstr>
      <vt:lpstr>Are they heaps?</vt:lpstr>
      <vt:lpstr>Are they heaps?</vt:lpstr>
      <vt:lpstr>Heap Operations: Heapify()</vt:lpstr>
      <vt:lpstr>Heap Operations: Heapify()</vt:lpstr>
      <vt:lpstr>Heapify() Example</vt:lpstr>
      <vt:lpstr>Heapify() Example</vt:lpstr>
      <vt:lpstr>Heapify() Example</vt:lpstr>
      <vt:lpstr>Heapify() Example</vt:lpstr>
      <vt:lpstr>Heapify() Example</vt:lpstr>
      <vt:lpstr>Analyzing Heapify(): Sift (Percolating) down</vt:lpstr>
      <vt:lpstr>Heap Operations: BuildHeap()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Analyzing BuildHeap()</vt:lpstr>
      <vt:lpstr>PowerPoint Presentation</vt:lpstr>
      <vt:lpstr>PowerPoint Presentation</vt:lpstr>
      <vt:lpstr>Idea of heap sort</vt:lpstr>
      <vt:lpstr>Heapsort</vt:lpstr>
      <vt:lpstr>Heapsort</vt:lpstr>
      <vt:lpstr>Heapsort</vt:lpstr>
      <vt:lpstr>Heapsort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Analyzing Heapsort</vt:lpstr>
      <vt:lpstr>Comparison</vt:lpstr>
      <vt:lpstr>Comparison</vt:lpstr>
      <vt:lpstr>Priority Queues</vt:lpstr>
      <vt:lpstr>Priority Queue Operations</vt:lpstr>
      <vt:lpstr>Your personal travel destination list</vt:lpstr>
      <vt:lpstr>Heap vs Array</vt:lpstr>
      <vt:lpstr>Heap: Maximum</vt:lpstr>
      <vt:lpstr>Heap: Extract Max</vt:lpstr>
      <vt:lpstr>Heap: Extract Max</vt:lpstr>
      <vt:lpstr>Heap: Extract Max</vt:lpstr>
      <vt:lpstr>Heap: Extract Max</vt:lpstr>
      <vt:lpstr>Heap Change Key</vt:lpstr>
      <vt:lpstr>Heap Change Key</vt:lpstr>
      <vt:lpstr>Heap Change Key</vt:lpstr>
      <vt:lpstr>Heap Change Key</vt:lpstr>
      <vt:lpstr>Heap Insert</vt:lpstr>
      <vt:lpstr>Heap Insert</vt:lpstr>
      <vt:lpstr>Heap Insert</vt:lpstr>
      <vt:lpstr>Heap Insert</vt:lpstr>
      <vt:lpstr>Heap Insert</vt:lpstr>
      <vt:lpstr>Heap vs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cp:lastModifiedBy>Chung-Wen Tsao</cp:lastModifiedBy>
  <cp:revision>7</cp:revision>
  <dcterms:modified xsi:type="dcterms:W3CDTF">2019-02-02T00:27:08Z</dcterms:modified>
</cp:coreProperties>
</file>